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8" r:id="rId2"/>
    <p:sldMasterId id="2147483695" r:id="rId3"/>
  </p:sldMasterIdLst>
  <p:notesMasterIdLst>
    <p:notesMasterId r:id="rId56"/>
  </p:notesMasterIdLst>
  <p:handoutMasterIdLst>
    <p:handoutMasterId r:id="rId57"/>
  </p:handoutMasterIdLst>
  <p:sldIdLst>
    <p:sldId id="1052" r:id="rId4"/>
    <p:sldId id="1232" r:id="rId5"/>
    <p:sldId id="1358" r:id="rId6"/>
    <p:sldId id="1378" r:id="rId7"/>
    <p:sldId id="1373" r:id="rId8"/>
    <p:sldId id="1414" r:id="rId9"/>
    <p:sldId id="1409" r:id="rId10"/>
    <p:sldId id="1410" r:id="rId11"/>
    <p:sldId id="1411" r:id="rId12"/>
    <p:sldId id="1412" r:id="rId13"/>
    <p:sldId id="1413" r:id="rId14"/>
    <p:sldId id="1446" r:id="rId15"/>
    <p:sldId id="1416" r:id="rId16"/>
    <p:sldId id="1417" r:id="rId17"/>
    <p:sldId id="1418" r:id="rId18"/>
    <p:sldId id="1419" r:id="rId19"/>
    <p:sldId id="1420" r:id="rId20"/>
    <p:sldId id="1421" r:id="rId21"/>
    <p:sldId id="1422" r:id="rId22"/>
    <p:sldId id="1423" r:id="rId23"/>
    <p:sldId id="1424" r:id="rId24"/>
    <p:sldId id="1425" r:id="rId25"/>
    <p:sldId id="1426" r:id="rId26"/>
    <p:sldId id="1447" r:id="rId27"/>
    <p:sldId id="1428" r:id="rId28"/>
    <p:sldId id="1429" r:id="rId29"/>
    <p:sldId id="1430" r:id="rId30"/>
    <p:sldId id="1431" r:id="rId31"/>
    <p:sldId id="1432" r:id="rId32"/>
    <p:sldId id="1433" r:id="rId33"/>
    <p:sldId id="1434" r:id="rId34"/>
    <p:sldId id="1435" r:id="rId35"/>
    <p:sldId id="1436" r:id="rId36"/>
    <p:sldId id="1438" r:id="rId37"/>
    <p:sldId id="1439" r:id="rId38"/>
    <p:sldId id="1440" r:id="rId39"/>
    <p:sldId id="1441" r:id="rId40"/>
    <p:sldId id="1442" r:id="rId41"/>
    <p:sldId id="1443" r:id="rId42"/>
    <p:sldId id="1444" r:id="rId43"/>
    <p:sldId id="1457" r:id="rId44"/>
    <p:sldId id="1449" r:id="rId45"/>
    <p:sldId id="1450" r:id="rId46"/>
    <p:sldId id="1451" r:id="rId47"/>
    <p:sldId id="1452" r:id="rId48"/>
    <p:sldId id="1453" r:id="rId49"/>
    <p:sldId id="1454" r:id="rId50"/>
    <p:sldId id="1455" r:id="rId51"/>
    <p:sldId id="1456" r:id="rId52"/>
    <p:sldId id="1458" r:id="rId53"/>
    <p:sldId id="1459" r:id="rId54"/>
    <p:sldId id="1147" r:id="rId55"/>
  </p:sldIdLst>
  <p:sldSz cx="12190413" cy="6858000"/>
  <p:notesSz cx="7099300" cy="10234613"/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1pPr>
    <a:lvl2pPr marL="457154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2pPr>
    <a:lvl3pPr marL="914309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3pPr>
    <a:lvl4pPr marL="1371463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4pPr>
    <a:lvl5pPr marL="1828617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5pPr>
    <a:lvl6pPr marL="2285771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6pPr>
    <a:lvl7pPr marL="2742926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7pPr>
    <a:lvl8pPr marL="3200080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8pPr>
    <a:lvl9pPr marL="3657234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96"/>
    <a:srgbClr val="FF8601"/>
    <a:srgbClr val="005BE2"/>
    <a:srgbClr val="89D2FF"/>
    <a:srgbClr val="B9E1FF"/>
    <a:srgbClr val="FFFFCC"/>
    <a:srgbClr val="0066FF"/>
    <a:srgbClr val="0099FF"/>
    <a:srgbClr val="E8E8E8"/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2124" autoAdjust="0"/>
  </p:normalViewPr>
  <p:slideViewPr>
    <p:cSldViewPr>
      <p:cViewPr varScale="1">
        <p:scale>
          <a:sx n="104" d="100"/>
          <a:sy n="104" d="100"/>
        </p:scale>
        <p:origin x="264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fld id="{D9614F34-BD34-48EB-9DA6-41AB144CD2D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54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3B9DEE87-D8F0-46A4-83B5-4812EC0DF53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56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46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9C5F57F-8E08-A342-85D5-80A6E86B8E06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89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6E55C3E-0E23-5F4F-8DA6-D1BA689FE2F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9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这个对本科生要求低，应该不会考</a:t>
            </a: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12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1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DCAF55A-64AF-0B4A-B929-CCE6A3A3E84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7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DMA direct memory access </a:t>
            </a:r>
            <a:r>
              <a:rPr lang="zh-CN" altLang="en-US" dirty="0"/>
              <a:t>外设（磁盘、网卡、</a:t>
            </a:r>
            <a:r>
              <a:rPr lang="en-US" altLang="zh-CN" dirty="0"/>
              <a:t>…</a:t>
            </a:r>
            <a:r>
              <a:rPr lang="zh-CN" altLang="en-US" dirty="0"/>
              <a:t>）不经过</a:t>
            </a:r>
            <a:r>
              <a:rPr lang="en-US" altLang="zh-CN" dirty="0"/>
              <a:t>CPU</a:t>
            </a:r>
            <a:r>
              <a:rPr lang="zh-CN" altLang="en-US" dirty="0"/>
              <a:t>访问内存</a:t>
            </a:r>
            <a:endParaRPr lang="en-US" altLang="zh-CN" dirty="0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6610CB1-F6CA-8049-9830-263F3236B5E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01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E7EC164-C1C9-5644-AE2D-FD6865C4579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39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5F0454E-7E25-9742-B170-EA1C944EC35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738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Store </a:t>
            </a:r>
            <a:r>
              <a:rPr lang="zh-CN" altLang="en-US" dirty="0"/>
              <a:t>写到</a:t>
            </a:r>
            <a:r>
              <a:rPr lang="en-US" altLang="zh-CN" dirty="0"/>
              <a:t>buffer</a:t>
            </a:r>
            <a:r>
              <a:rPr lang="zh-CN" altLang="en-US" dirty="0"/>
              <a:t>就完成任务，由</a:t>
            </a:r>
            <a:r>
              <a:rPr lang="en-US" altLang="zh-CN" dirty="0"/>
              <a:t>buffer</a:t>
            </a:r>
            <a:r>
              <a:rPr lang="zh-CN" altLang="en-US" dirty="0"/>
              <a:t>慢慢写主存</a:t>
            </a:r>
            <a:endParaRPr lang="en-US" altLang="zh-CN" dirty="0"/>
          </a:p>
          <a:p>
            <a:r>
              <a:rPr lang="en-US" altLang="zh-CN" dirty="0"/>
              <a:t>Load</a:t>
            </a:r>
            <a:r>
              <a:rPr lang="zh-CN" altLang="en-US" dirty="0"/>
              <a:t>指令需要先检查</a:t>
            </a:r>
            <a:r>
              <a:rPr lang="en-US" altLang="zh-CN" dirty="0"/>
              <a:t>buffer</a:t>
            </a:r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6F54F1B-1C64-C245-94A9-71AD8E182C7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70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内核之间有广播，告诉要修改哪个值</a:t>
            </a:r>
            <a:endParaRPr lang="en-US" altLang="zh-CN" dirty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4FBA302D-2FEF-D642-A933-CFB84F7049C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35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dirty="0"/>
              <a:t>写分配：先从主存取数据到</a:t>
            </a:r>
            <a:r>
              <a:rPr lang="en-US" altLang="zh-CN" dirty="0"/>
              <a:t>cache</a:t>
            </a:r>
            <a:r>
              <a:rPr lang="zh-CN" altLang="en-US" dirty="0"/>
              <a:t>，再写</a:t>
            </a:r>
            <a:r>
              <a:rPr lang="en-US" altLang="zh-CN" dirty="0"/>
              <a:t>cache</a:t>
            </a:r>
          </a:p>
          <a:p>
            <a:pPr marL="0" lvl="1"/>
            <a:r>
              <a:rPr lang="zh-CN" altLang="en-US" dirty="0"/>
              <a:t>写不分配：直接把数据写到内存</a:t>
            </a:r>
            <a:endParaRPr lang="en-US" altLang="zh-CN" dirty="0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DBDA447-E87E-FB46-A8DB-7B341FBC8FA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849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现在主要采用写回</a:t>
            </a:r>
            <a:r>
              <a:rPr lang="en-US" altLang="zh-CN" dirty="0"/>
              <a:t>cache</a:t>
            </a:r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4B45D4D-00A0-774A-AE71-16F8BF0C686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26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166B4E3-6F5A-C74F-93B9-4C8B704D44B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67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52509D0-634E-6F4C-81BB-8EEEF563A83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379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765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C91B5FF-6EA6-074F-9E6E-56531FDB19E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885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579302D-E8E9-B347-9BE6-8B8C1FFBC8A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675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24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0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490306D-2246-F245-B4B8-975D20869CC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52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5B50F18-2069-0044-A6CA-ED6E0EC841D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19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也是一个队列，最近最少使用</a:t>
            </a:r>
            <a:endParaRPr lang="en-US" altLang="zh-CN" dirty="0"/>
          </a:p>
          <a:p>
            <a:r>
              <a:rPr lang="en-US" altLang="zh-CN" dirty="0"/>
              <a:t>Least frequently used LFU</a:t>
            </a:r>
            <a:r>
              <a:rPr lang="zh-CN" altLang="en-US" dirty="0"/>
              <a:t>有一个计数器，</a:t>
            </a:r>
            <a:endParaRPr lang="en-US" altLang="zh-CN" dirty="0"/>
          </a:p>
          <a:p>
            <a:r>
              <a:rPr lang="zh-CN" altLang="en-US" dirty="0"/>
              <a:t>缓存很大的时候，随机淘汰的性能很好</a:t>
            </a:r>
            <a:endParaRPr lang="en-US" altLang="zh-CN" dirty="0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D8D05A1-6E61-804F-A2CA-CA1BE34720A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742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5A60A4A-1A8C-BA45-BA6C-2A4EBD56C6C8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406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B8D414D-C344-3144-9040-693637176E1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334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现在主流的采用</a:t>
            </a:r>
            <a:r>
              <a:rPr lang="en-US" altLang="zh-CN" dirty="0"/>
              <a:t>LRU</a:t>
            </a:r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67965E0-05DD-AF42-B3EE-3289D29722F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32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20D9C47-58D5-8A41-8E5B-E750733E2B9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057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硬件实现</a:t>
            </a:r>
            <a:r>
              <a:rPr lang="en-US" altLang="zh-CN" dirty="0"/>
              <a:t>)</a:t>
            </a:r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7146519-F099-8543-B9C9-6DC26DE14D2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808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1B1A214-99BE-3F49-AA23-4458810ADF3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70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DF9FD68-C300-AE40-A833-3570F3975FB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52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31DA78C-34B0-334B-B617-C64216871EF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946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24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0FCFCD1-8BF3-E144-902A-3180B33E506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79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BA8CCAF-1AF6-7D41-B1FE-870DA88FCF1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86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23B0409-F3A6-204A-AF9F-E2FA7D339FD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6681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CFA1EE2-1BDB-B746-B5C6-5D85797D2EE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53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84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2073EF8-4DD8-E14A-8E2B-252891BE31B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01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速度提高 这里有错误</a:t>
            </a:r>
            <a:endParaRPr lang="en-US" altLang="zh-CN" dirty="0"/>
          </a:p>
        </p:txBody>
      </p:sp>
      <p:sp>
        <p:nvSpPr>
          <p:cNvPr id="204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95F0C53-3F87-8D4A-8DE8-57188A21DD2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89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5C6E71A-010D-3644-9366-8762D394CE5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330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41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44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331E8AE-240A-214A-BF4F-7B301886781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960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44FEF56-1E3D-EC45-B47E-9B565EFC34F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5456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6DDE0EA-FA70-AA4F-8399-4BD7B75C375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31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FB62689-0DF3-9543-B817-6E5842CB76E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0277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5D7611D-6730-264E-A6E7-6ED45993C96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83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68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F8009DA-D82C-804E-8476-A97D9EDA1A5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811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A17067-CDB2-7046-9BFB-F908A59C4D0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6581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81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9D5735F-C1B4-5544-93E7-40A24734B08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811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860F68D-9930-F847-B953-A2908F790C6E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74675"/>
            <a:ext cx="6115050" cy="34417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168775"/>
            <a:ext cx="5910262" cy="4289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457" tIns="42228" rIns="84457" bIns="42228"/>
          <a:lstStyle/>
          <a:p>
            <a:r>
              <a:rPr kumimoji="1" lang="en-US" altLang="zh-CN" dirty="0"/>
              <a:t>p384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fig5-12</a:t>
            </a:r>
          </a:p>
          <a:p>
            <a:r>
              <a:rPr lang="zh-CN" altLang="en-US" dirty="0">
                <a:ea typeface="宋体" charset="-122"/>
              </a:rPr>
              <a:t>每行</a:t>
            </a:r>
            <a:r>
              <a:rPr lang="en-US" altLang="zh-CN" dirty="0">
                <a:ea typeface="宋体" charset="-122"/>
              </a:rPr>
              <a:t>8</a:t>
            </a:r>
            <a:r>
              <a:rPr lang="zh-CN" altLang="en-US" dirty="0">
                <a:ea typeface="宋体" charset="-122"/>
              </a:rPr>
              <a:t>个</a:t>
            </a:r>
            <a:r>
              <a:rPr lang="en-US" altLang="zh-CN" dirty="0">
                <a:ea typeface="宋体" charset="-122"/>
              </a:rPr>
              <a:t>cache line </a:t>
            </a:r>
            <a:r>
              <a:rPr lang="zh-CN" altLang="en-US" dirty="0">
                <a:ea typeface="宋体" charset="-122"/>
              </a:rPr>
              <a:t>？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10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009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693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块越大，越有利于利用空间局部性</a:t>
            </a:r>
            <a:endParaRPr lang="en-US" altLang="zh-CN" dirty="0"/>
          </a:p>
          <a:p>
            <a:r>
              <a:rPr lang="zh-CN" altLang="en-US" dirty="0"/>
              <a:t>块数量越多，越有利于利用时间局部性</a:t>
            </a:r>
            <a:endParaRPr lang="en-US" altLang="zh-CN" dirty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7ECC2DE-98AD-B345-86BF-62F96117B38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0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缓存越大，对块的大小越不敏感</a:t>
            </a:r>
            <a:endParaRPr lang="en-US" altLang="zh-CN" dirty="0"/>
          </a:p>
          <a:p>
            <a:r>
              <a:rPr lang="en-US" altLang="zh-CN" dirty="0"/>
              <a:t>L1 cache </a:t>
            </a:r>
            <a:r>
              <a:rPr lang="zh-CN" altLang="en-US" dirty="0"/>
              <a:t>为了命中很快，采用直接相连，块很小</a:t>
            </a:r>
            <a:endParaRPr lang="en-US" altLang="zh-CN" dirty="0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B37866D-EC89-2147-87AB-99DF0FBAC7C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55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对于同一条线，</a:t>
            </a:r>
            <a:r>
              <a:rPr lang="en-US" altLang="zh-CN" dirty="0"/>
              <a:t>n</a:t>
            </a:r>
            <a:r>
              <a:rPr lang="zh-CN" altLang="en-US" dirty="0"/>
              <a:t>路组相连，</a:t>
            </a:r>
            <a:r>
              <a:rPr lang="en-US" altLang="zh-CN" dirty="0"/>
              <a:t>n</a:t>
            </a:r>
            <a:r>
              <a:rPr lang="zh-CN" altLang="en-US" dirty="0"/>
              <a:t>越大，缺失率越低</a:t>
            </a:r>
            <a:endParaRPr lang="en-US" altLang="zh-CN" dirty="0"/>
          </a:p>
          <a:p>
            <a:r>
              <a:rPr lang="zh-CN" altLang="en-US" dirty="0"/>
              <a:t>缓存很大时，</a:t>
            </a:r>
            <a:r>
              <a:rPr lang="en-US" altLang="zh-CN" dirty="0"/>
              <a:t>n</a:t>
            </a:r>
            <a:r>
              <a:rPr lang="zh-CN" altLang="en-US" dirty="0"/>
              <a:t>影响不大</a:t>
            </a:r>
            <a:endParaRPr lang="en-US" altLang="zh-CN" dirty="0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0B69B3A-5D13-2745-A4CF-56987756AF2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43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强制失效由首次访问导致，但采用预取可以缓解</a:t>
            </a:r>
            <a:endParaRPr lang="en-US" altLang="zh-CN" dirty="0"/>
          </a:p>
          <a:p>
            <a:r>
              <a:rPr lang="zh-CN" altLang="en-US" dirty="0"/>
              <a:t>容量失效越少，冲突失效越多</a:t>
            </a:r>
            <a:endParaRPr lang="en-US" altLang="zh-CN" dirty="0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FF15485-F9BF-CA42-A9EB-C865871B46C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76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750" y="82505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3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85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77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29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90650" y="80628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0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23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368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76" y="-242888"/>
            <a:ext cx="9360799" cy="6762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78999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64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2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36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6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711" r:id="rId3"/>
    <p:sldLayoutId id="2147483714" r:id="rId4"/>
    <p:sldLayoutId id="2147483715" r:id="rId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15566" y="210387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880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/>
              <a:t>chenzhg29@mail.sysu.edu.cn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60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charset="-122"/>
                <a:ea typeface="微软雅黑" charset="-122"/>
              </a:rPr>
              <a:t>计算机学院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3398568"/>
            <a:ext cx="9144000" cy="12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第五章  存储器层次结构（四）</a:t>
            </a:r>
            <a:endPara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5427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47850" y="3028950"/>
            <a:ext cx="90741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容量失效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(Capacity misses)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1663" y="4746625"/>
            <a:ext cx="72342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冲突失效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(Conflict misses)</a:t>
            </a:r>
          </a:p>
        </p:txBody>
      </p:sp>
      <p:cxnSp>
        <p:nvCxnSpPr>
          <p:cNvPr id="16" name="直接连接符 15"/>
          <p:cNvCxnSpPr/>
          <p:nvPr/>
        </p:nvCxnSpPr>
        <p:spPr>
          <a:xfrm rot="5400000">
            <a:off x="-475456" y="3229769"/>
            <a:ext cx="3516313" cy="952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0800000" flipV="1">
            <a:off x="1289050" y="4960938"/>
            <a:ext cx="55086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V="1">
            <a:off x="1279525" y="3302000"/>
            <a:ext cx="55086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TextBox 21"/>
          <p:cNvSpPr txBox="1">
            <a:spLocks noChangeArrowheads="1"/>
          </p:cNvSpPr>
          <p:nvPr/>
        </p:nvSpPr>
        <p:spPr bwMode="auto">
          <a:xfrm>
            <a:off x="330200" y="904875"/>
            <a:ext cx="3600450" cy="585788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失效类型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09825" y="3552825"/>
            <a:ext cx="8840788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不能存放程序运行所需的所有块，替换后再次被使用所引起的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失效 </a:t>
            </a:r>
          </a:p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增加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大小，有利于减少此类不命中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403475" y="5240338"/>
            <a:ext cx="8723313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映射到同一组的数据块个数超过组内可容纳的块时，竞争所引起的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失效</a:t>
            </a:r>
          </a:p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全相联没有此类失效，但价格贵且访问速度慢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-493526" y="1447388"/>
            <a:ext cx="1014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强制失效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(Compulsory misses)</a:t>
            </a:r>
          </a:p>
        </p:txBody>
      </p:sp>
      <p:cxnSp>
        <p:nvCxnSpPr>
          <p:cNvPr id="30" name="直接连接符 29"/>
          <p:cNvCxnSpPr/>
          <p:nvPr/>
        </p:nvCxnSpPr>
        <p:spPr>
          <a:xfrm rot="10800000" flipV="1">
            <a:off x="1296988" y="1925638"/>
            <a:ext cx="54927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06650" y="2205038"/>
            <a:ext cx="8102600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首次访问某数据块时，必然引起的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失效</a:t>
            </a:r>
          </a:p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增加</a:t>
            </a:r>
            <a:r>
              <a:rPr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Block</a:t>
            </a:r>
            <a:r>
              <a:rPr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大小，有利于减少此类不命中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975" y="-30490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哪些因素影响了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的失效率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343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29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47850" y="2525713"/>
            <a:ext cx="5691188" cy="694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容量失效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(Capacity misses)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1663" y="3476625"/>
            <a:ext cx="5889625" cy="694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冲突失效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(Conflict misses)</a:t>
            </a:r>
          </a:p>
        </p:txBody>
      </p:sp>
      <p:cxnSp>
        <p:nvCxnSpPr>
          <p:cNvPr id="16" name="直接连接符 15"/>
          <p:cNvCxnSpPr/>
          <p:nvPr/>
        </p:nvCxnSpPr>
        <p:spPr>
          <a:xfrm rot="5400000">
            <a:off x="134938" y="2619375"/>
            <a:ext cx="2295525" cy="952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0800000" flipV="1">
            <a:off x="1289050" y="3752850"/>
            <a:ext cx="55086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V="1">
            <a:off x="1279525" y="2859088"/>
            <a:ext cx="55086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9" name="TextBox 21"/>
          <p:cNvSpPr txBox="1">
            <a:spLocks noChangeArrowheads="1"/>
          </p:cNvSpPr>
          <p:nvPr/>
        </p:nvSpPr>
        <p:spPr bwMode="auto">
          <a:xfrm>
            <a:off x="330200" y="904875"/>
            <a:ext cx="3600450" cy="585788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失效类型</a:t>
            </a:r>
          </a:p>
        </p:txBody>
      </p:sp>
      <p:sp>
        <p:nvSpPr>
          <p:cNvPr id="37900" name="TextBox 28"/>
          <p:cNvSpPr txBox="1">
            <a:spLocks noChangeArrowheads="1"/>
          </p:cNvSpPr>
          <p:nvPr/>
        </p:nvSpPr>
        <p:spPr bwMode="auto">
          <a:xfrm>
            <a:off x="1860550" y="1725613"/>
            <a:ext cx="10140950" cy="69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强制失效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(Compulsory misses)</a:t>
            </a:r>
          </a:p>
        </p:txBody>
      </p:sp>
      <p:cxnSp>
        <p:nvCxnSpPr>
          <p:cNvPr id="30" name="直接连接符 29"/>
          <p:cNvCxnSpPr/>
          <p:nvPr/>
        </p:nvCxnSpPr>
        <p:spPr>
          <a:xfrm rot="10800000" flipV="1">
            <a:off x="1296988" y="1946275"/>
            <a:ext cx="54927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471613" y="4598988"/>
            <a:ext cx="9393237" cy="1482725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容量失效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冲突失效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可能引起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抖动</a:t>
            </a:r>
          </a:p>
          <a:p>
            <a:pPr marL="800100" lvl="1" indent="-342900" algn="l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 某些块在主存和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之间频繁传送</a:t>
            </a:r>
          </a:p>
          <a:p>
            <a:pPr marL="800100" lvl="1" indent="-342900" algn="l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 增加容量和相联性，有助于缓解这种现象</a:t>
            </a:r>
          </a:p>
        </p:txBody>
      </p:sp>
      <p:sp>
        <p:nvSpPr>
          <p:cNvPr id="37903" name="TextBox 88"/>
          <p:cNvSpPr txBox="1">
            <a:spLocks noChangeArrowheads="1"/>
          </p:cNvSpPr>
          <p:nvPr/>
        </p:nvSpPr>
        <p:spPr bwMode="auto">
          <a:xfrm>
            <a:off x="7418388" y="1198563"/>
            <a:ext cx="3163887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抖动可能由哪些</a:t>
            </a: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失效引起的？</a:t>
            </a:r>
          </a:p>
        </p:txBody>
      </p:sp>
      <p:pic>
        <p:nvPicPr>
          <p:cNvPr id="37904" name="图片 94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38" y="2898775"/>
            <a:ext cx="1439862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7256463" y="1138238"/>
            <a:ext cx="3467100" cy="1905000"/>
          </a:xfrm>
          <a:prstGeom prst="wedgeRoundRectCallout">
            <a:avLst>
              <a:gd name="adj1" fmla="val 53903"/>
              <a:gd name="adj2" fmla="val 66224"/>
              <a:gd name="adj3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309" tIns="44655" rIns="89309" bIns="44655"/>
          <a:lstStyle/>
          <a:p>
            <a:pPr algn="l" defTabSz="1182688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tx1"/>
              </a:solidFill>
              <a:cs typeface="Times New Roman" charset="0"/>
            </a:endParaRPr>
          </a:p>
        </p:txBody>
      </p:sp>
      <p:pic>
        <p:nvPicPr>
          <p:cNvPr id="23" name="图片 12" descr="u=207606497,4036238559&amp;fm=21&amp;gp=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4656138"/>
            <a:ext cx="898525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594" y="-21556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哪些因素影响了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的失效率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79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348880"/>
            <a:ext cx="9537669" cy="109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5.3.5 Cache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的一致性问题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0807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008063"/>
            <a:ext cx="12096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12"/>
          <p:cNvSpPr/>
          <p:nvPr/>
        </p:nvSpPr>
        <p:spPr>
          <a:xfrm>
            <a:off x="2743200" y="1243013"/>
            <a:ext cx="8142288" cy="857250"/>
          </a:xfrm>
          <a:prstGeom prst="wedgeRoundRectCallout">
            <a:avLst>
              <a:gd name="adj1" fmla="val -57910"/>
              <a:gd name="adj2" fmla="val -801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0882" y="-16669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87675" y="1409700"/>
            <a:ext cx="73739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的一致性问题指什么？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" y="3271838"/>
            <a:ext cx="6611938" cy="21526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中的内容是主存的副本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情况</a:t>
            </a:r>
            <a:r>
              <a:rPr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：当</a:t>
            </a:r>
            <a:r>
              <a:rPr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中的内容进行更新时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，而没有改变主存中的相应内容时，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和主存之间产生了不一致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(inconsistent)</a:t>
            </a:r>
            <a:endParaRPr lang="zh-CN" altLang="en-US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124825" y="3892550"/>
            <a:ext cx="3671888" cy="2141538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386763" y="4162425"/>
            <a:ext cx="687387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0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9226550" y="4162425"/>
            <a:ext cx="685800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0064750" y="4162425"/>
            <a:ext cx="685800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0902950" y="4162425"/>
            <a:ext cx="685800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3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8386763" y="4618038"/>
            <a:ext cx="68738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4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226550" y="46180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5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064750" y="46180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6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0902950" y="46180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7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8386763" y="5075238"/>
            <a:ext cx="68738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8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9226550" y="50752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9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064750" y="50752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10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10902950" y="50752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11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8386763" y="5532438"/>
            <a:ext cx="687387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12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9226550" y="5532438"/>
            <a:ext cx="6858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13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10064750" y="5532438"/>
            <a:ext cx="6858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14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10902950" y="5532438"/>
            <a:ext cx="6858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15</a:t>
            </a: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8161338" y="2686050"/>
            <a:ext cx="3579812" cy="6096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8301038" y="2830513"/>
            <a:ext cx="6858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8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9150350" y="2840038"/>
            <a:ext cx="68421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9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9988550" y="2840038"/>
            <a:ext cx="68421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14</a:t>
            </a: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10826750" y="28400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3</a:t>
            </a: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9985375" y="2844800"/>
            <a:ext cx="685800" cy="3063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14</a:t>
            </a:r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9925050" y="3295650"/>
            <a:ext cx="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10104438" y="2287588"/>
            <a:ext cx="16351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83" tIns="45046" rIns="90083" bIns="45046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2000">
                <a:ea typeface="华文新魏" charset="-122"/>
              </a:rPr>
              <a:t>Cache</a:t>
            </a:r>
            <a:r>
              <a:rPr lang="zh-CN" altLang="en-US" sz="2000">
                <a:ea typeface="华文新魏" charset="-122"/>
              </a:rPr>
              <a:t>存储器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10536238" y="3457575"/>
            <a:ext cx="12080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83" tIns="45046" rIns="90083" bIns="45046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000">
                <a:ea typeface="华文新魏" charset="-122"/>
              </a:rPr>
              <a:t>主存储器</a:t>
            </a: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8734425" y="6026150"/>
            <a:ext cx="2870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kumimoji="1" lang="zh-CN" altLang="en-US" sz="2800">
                <a:solidFill>
                  <a:srgbClr val="0000FF"/>
                </a:solidFill>
                <a:ea typeface="华文新魏" charset="-122"/>
              </a:rPr>
              <a:t>写数据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9837738" y="2681288"/>
            <a:ext cx="946150" cy="6048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7" name="椭圆 46"/>
          <p:cNvSpPr>
            <a:spLocks noChangeArrowheads="1"/>
          </p:cNvSpPr>
          <p:nvPr/>
        </p:nvSpPr>
        <p:spPr bwMode="auto">
          <a:xfrm>
            <a:off x="9928225" y="5413375"/>
            <a:ext cx="947738" cy="6048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16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0" grpId="0" build="p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3" grpId="0"/>
      <p:bldP spid="44" grpId="0"/>
      <p:bldP spid="45" grpId="0"/>
      <p:bldP spid="2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7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008063"/>
            <a:ext cx="12096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12"/>
          <p:cNvSpPr/>
          <p:nvPr/>
        </p:nvSpPr>
        <p:spPr>
          <a:xfrm>
            <a:off x="2743200" y="1243013"/>
            <a:ext cx="8142288" cy="857250"/>
          </a:xfrm>
          <a:prstGeom prst="wedgeRoundRectCallout">
            <a:avLst>
              <a:gd name="adj1" fmla="val -57910"/>
              <a:gd name="adj2" fmla="val -801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87675" y="1409700"/>
            <a:ext cx="73739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的一致性问题指什么？</a:t>
            </a:r>
          </a:p>
        </p:txBody>
      </p: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842963" y="2454275"/>
            <a:ext cx="10163175" cy="1889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情况</a:t>
            </a:r>
            <a:r>
              <a:rPr lang="en-US" altLang="zh-CN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：当多个设备都允许访问主存时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       例：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设备可通过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DMA 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方式直接读写内存时，如果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中的内容被修改，则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设备读出的对应主存单元的内容无效；若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设备修改了主存单元的内容，则对应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行中的内容无效。</a:t>
            </a:r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827088" y="4635500"/>
            <a:ext cx="1017905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zh-CN" altLang="en-US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情况</a:t>
            </a:r>
            <a:r>
              <a:rPr lang="en-US" altLang="zh-CN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：当多个</a:t>
            </a:r>
            <a:r>
              <a:rPr lang="en-US" altLang="zh-CN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都有各自私有的</a:t>
            </a:r>
            <a:r>
              <a:rPr lang="en-US" altLang="zh-CN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并且共享主存时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       例：某个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修改了自身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中的内容，则对应的主存单元和其他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中对应的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行的内容都要变为无效。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141" y="-27451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09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5622925" y="3062288"/>
            <a:ext cx="5378450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7097713" y="3062288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251575" y="3371850"/>
            <a:ext cx="1681163" cy="1008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251575" y="3397250"/>
            <a:ext cx="1681163" cy="766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9201150" y="3362325"/>
            <a:ext cx="2042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I/O devices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6440488" y="4151313"/>
            <a:ext cx="13865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Memory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6084888" y="2725738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084888" y="1887538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5749925" y="1216025"/>
            <a:ext cx="671513" cy="671513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398 w 423"/>
              <a:gd name="T7" fmla="*/ 307 h 423"/>
              <a:gd name="T8" fmla="*/ 381 w 423"/>
              <a:gd name="T9" fmla="*/ 336 h 423"/>
              <a:gd name="T10" fmla="*/ 361 w 423"/>
              <a:gd name="T11" fmla="*/ 361 h 423"/>
              <a:gd name="T12" fmla="*/ 336 w 423"/>
              <a:gd name="T13" fmla="*/ 381 h 423"/>
              <a:gd name="T14" fmla="*/ 307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8 w 423"/>
              <a:gd name="T23" fmla="*/ 420 h 423"/>
              <a:gd name="T24" fmla="*/ 144 w 423"/>
              <a:gd name="T25" fmla="*/ 412 h 423"/>
              <a:gd name="T26" fmla="*/ 113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39 w 423"/>
              <a:gd name="T33" fmla="*/ 336 h 423"/>
              <a:gd name="T34" fmla="*/ 22 w 423"/>
              <a:gd name="T35" fmla="*/ 307 h 423"/>
              <a:gd name="T36" fmla="*/ 11 w 423"/>
              <a:gd name="T37" fmla="*/ 276 h 423"/>
              <a:gd name="T38" fmla="*/ 3 w 423"/>
              <a:gd name="T39" fmla="*/ 245 h 423"/>
              <a:gd name="T40" fmla="*/ 0 w 423"/>
              <a:gd name="T41" fmla="*/ 212 h 423"/>
              <a:gd name="T42" fmla="*/ 3 w 423"/>
              <a:gd name="T43" fmla="*/ 178 h 423"/>
              <a:gd name="T44" fmla="*/ 11 w 423"/>
              <a:gd name="T45" fmla="*/ 144 h 423"/>
              <a:gd name="T46" fmla="*/ 22 w 423"/>
              <a:gd name="T47" fmla="*/ 113 h 423"/>
              <a:gd name="T48" fmla="*/ 39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3 w 423"/>
              <a:gd name="T55" fmla="*/ 22 h 423"/>
              <a:gd name="T56" fmla="*/ 144 w 423"/>
              <a:gd name="T57" fmla="*/ 11 h 423"/>
              <a:gd name="T58" fmla="*/ 178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07 w 423"/>
              <a:gd name="T67" fmla="*/ 22 h 423"/>
              <a:gd name="T68" fmla="*/ 336 w 423"/>
              <a:gd name="T69" fmla="*/ 39 h 423"/>
              <a:gd name="T70" fmla="*/ 361 w 423"/>
              <a:gd name="T71" fmla="*/ 62 h 423"/>
              <a:gd name="T72" fmla="*/ 381 w 423"/>
              <a:gd name="T73" fmla="*/ 85 h 423"/>
              <a:gd name="T74" fmla="*/ 398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0 w 423"/>
              <a:gd name="T83" fmla="*/ 20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5749925" y="1216025"/>
            <a:ext cx="671513" cy="671513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398 w 423"/>
              <a:gd name="T7" fmla="*/ 113 h 423"/>
              <a:gd name="T8" fmla="*/ 381 w 423"/>
              <a:gd name="T9" fmla="*/ 85 h 423"/>
              <a:gd name="T10" fmla="*/ 361 w 423"/>
              <a:gd name="T11" fmla="*/ 62 h 423"/>
              <a:gd name="T12" fmla="*/ 336 w 423"/>
              <a:gd name="T13" fmla="*/ 39 h 423"/>
              <a:gd name="T14" fmla="*/ 307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8 w 423"/>
              <a:gd name="T23" fmla="*/ 3 h 423"/>
              <a:gd name="T24" fmla="*/ 144 w 423"/>
              <a:gd name="T25" fmla="*/ 11 h 423"/>
              <a:gd name="T26" fmla="*/ 113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39 w 423"/>
              <a:gd name="T33" fmla="*/ 85 h 423"/>
              <a:gd name="T34" fmla="*/ 22 w 423"/>
              <a:gd name="T35" fmla="*/ 113 h 423"/>
              <a:gd name="T36" fmla="*/ 11 w 423"/>
              <a:gd name="T37" fmla="*/ 144 h 423"/>
              <a:gd name="T38" fmla="*/ 3 w 423"/>
              <a:gd name="T39" fmla="*/ 178 h 423"/>
              <a:gd name="T40" fmla="*/ 0 w 423"/>
              <a:gd name="T41" fmla="*/ 212 h 423"/>
              <a:gd name="T42" fmla="*/ 3 w 423"/>
              <a:gd name="T43" fmla="*/ 245 h 423"/>
              <a:gd name="T44" fmla="*/ 11 w 423"/>
              <a:gd name="T45" fmla="*/ 276 h 423"/>
              <a:gd name="T46" fmla="*/ 22 w 423"/>
              <a:gd name="T47" fmla="*/ 307 h 423"/>
              <a:gd name="T48" fmla="*/ 39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3 w 423"/>
              <a:gd name="T55" fmla="*/ 398 h 423"/>
              <a:gd name="T56" fmla="*/ 144 w 423"/>
              <a:gd name="T57" fmla="*/ 412 h 423"/>
              <a:gd name="T58" fmla="*/ 178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07 w 423"/>
              <a:gd name="T67" fmla="*/ 398 h 423"/>
              <a:gd name="T68" fmla="*/ 336 w 423"/>
              <a:gd name="T69" fmla="*/ 381 h 423"/>
              <a:gd name="T70" fmla="*/ 361 w 423"/>
              <a:gd name="T71" fmla="*/ 361 h 423"/>
              <a:gd name="T72" fmla="*/ 381 w 423"/>
              <a:gd name="T73" fmla="*/ 336 h 423"/>
              <a:gd name="T74" fmla="*/ 398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5578475" y="2054225"/>
            <a:ext cx="1009650" cy="671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5578475" y="2054225"/>
            <a:ext cx="1009650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5934075" y="1333500"/>
            <a:ext cx="226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P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6121400" y="1525588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000">
                <a:solidFill>
                  <a:srgbClr val="000000"/>
                </a:solidFill>
                <a:latin typeface="Verdana" charset="0"/>
                <a:ea typeface="宋体" charset="-122"/>
              </a:rPr>
              <a:t>1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6096000" y="2144713"/>
            <a:ext cx="128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rgbClr val="000000"/>
                </a:solidFill>
                <a:latin typeface="Verdana" charset="0"/>
                <a:ea typeface="宋体" charset="-122"/>
              </a:rPr>
              <a:t>$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9948863" y="3062288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8267700" y="272573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8267700" y="188753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1" name="Freeform 23"/>
          <p:cNvSpPr>
            <a:spLocks/>
          </p:cNvSpPr>
          <p:nvPr/>
        </p:nvSpPr>
        <p:spPr bwMode="auto">
          <a:xfrm>
            <a:off x="7932738" y="1216025"/>
            <a:ext cx="671512" cy="671513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400 w 423"/>
              <a:gd name="T7" fmla="*/ 307 h 423"/>
              <a:gd name="T8" fmla="*/ 384 w 423"/>
              <a:gd name="T9" fmla="*/ 336 h 423"/>
              <a:gd name="T10" fmla="*/ 361 w 423"/>
              <a:gd name="T11" fmla="*/ 361 h 423"/>
              <a:gd name="T12" fmla="*/ 338 w 423"/>
              <a:gd name="T13" fmla="*/ 381 h 423"/>
              <a:gd name="T14" fmla="*/ 310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7 w 423"/>
              <a:gd name="T23" fmla="*/ 420 h 423"/>
              <a:gd name="T24" fmla="*/ 146 w 423"/>
              <a:gd name="T25" fmla="*/ 412 h 423"/>
              <a:gd name="T26" fmla="*/ 115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42 w 423"/>
              <a:gd name="T33" fmla="*/ 336 h 423"/>
              <a:gd name="T34" fmla="*/ 25 w 423"/>
              <a:gd name="T35" fmla="*/ 307 h 423"/>
              <a:gd name="T36" fmla="*/ 11 w 423"/>
              <a:gd name="T37" fmla="*/ 276 h 423"/>
              <a:gd name="T38" fmla="*/ 2 w 423"/>
              <a:gd name="T39" fmla="*/ 245 h 423"/>
              <a:gd name="T40" fmla="*/ 0 w 423"/>
              <a:gd name="T41" fmla="*/ 212 h 423"/>
              <a:gd name="T42" fmla="*/ 2 w 423"/>
              <a:gd name="T43" fmla="*/ 178 h 423"/>
              <a:gd name="T44" fmla="*/ 11 w 423"/>
              <a:gd name="T45" fmla="*/ 144 h 423"/>
              <a:gd name="T46" fmla="*/ 25 w 423"/>
              <a:gd name="T47" fmla="*/ 113 h 423"/>
              <a:gd name="T48" fmla="*/ 42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5 w 423"/>
              <a:gd name="T55" fmla="*/ 22 h 423"/>
              <a:gd name="T56" fmla="*/ 146 w 423"/>
              <a:gd name="T57" fmla="*/ 11 h 423"/>
              <a:gd name="T58" fmla="*/ 177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10 w 423"/>
              <a:gd name="T67" fmla="*/ 22 h 423"/>
              <a:gd name="T68" fmla="*/ 338 w 423"/>
              <a:gd name="T69" fmla="*/ 39 h 423"/>
              <a:gd name="T70" fmla="*/ 361 w 423"/>
              <a:gd name="T71" fmla="*/ 62 h 423"/>
              <a:gd name="T72" fmla="*/ 384 w 423"/>
              <a:gd name="T73" fmla="*/ 85 h 423"/>
              <a:gd name="T74" fmla="*/ 400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3 w 423"/>
              <a:gd name="T83" fmla="*/ 20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2" name="Freeform 24"/>
          <p:cNvSpPr>
            <a:spLocks/>
          </p:cNvSpPr>
          <p:nvPr/>
        </p:nvSpPr>
        <p:spPr bwMode="auto">
          <a:xfrm>
            <a:off x="7932738" y="1216025"/>
            <a:ext cx="671512" cy="671513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400 w 423"/>
              <a:gd name="T7" fmla="*/ 113 h 423"/>
              <a:gd name="T8" fmla="*/ 384 w 423"/>
              <a:gd name="T9" fmla="*/ 85 h 423"/>
              <a:gd name="T10" fmla="*/ 361 w 423"/>
              <a:gd name="T11" fmla="*/ 62 h 423"/>
              <a:gd name="T12" fmla="*/ 338 w 423"/>
              <a:gd name="T13" fmla="*/ 39 h 423"/>
              <a:gd name="T14" fmla="*/ 310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7 w 423"/>
              <a:gd name="T23" fmla="*/ 3 h 423"/>
              <a:gd name="T24" fmla="*/ 146 w 423"/>
              <a:gd name="T25" fmla="*/ 11 h 423"/>
              <a:gd name="T26" fmla="*/ 115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42 w 423"/>
              <a:gd name="T33" fmla="*/ 85 h 423"/>
              <a:gd name="T34" fmla="*/ 25 w 423"/>
              <a:gd name="T35" fmla="*/ 113 h 423"/>
              <a:gd name="T36" fmla="*/ 11 w 423"/>
              <a:gd name="T37" fmla="*/ 144 h 423"/>
              <a:gd name="T38" fmla="*/ 2 w 423"/>
              <a:gd name="T39" fmla="*/ 178 h 423"/>
              <a:gd name="T40" fmla="*/ 0 w 423"/>
              <a:gd name="T41" fmla="*/ 212 h 423"/>
              <a:gd name="T42" fmla="*/ 2 w 423"/>
              <a:gd name="T43" fmla="*/ 245 h 423"/>
              <a:gd name="T44" fmla="*/ 11 w 423"/>
              <a:gd name="T45" fmla="*/ 276 h 423"/>
              <a:gd name="T46" fmla="*/ 25 w 423"/>
              <a:gd name="T47" fmla="*/ 307 h 423"/>
              <a:gd name="T48" fmla="*/ 42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5 w 423"/>
              <a:gd name="T55" fmla="*/ 398 h 423"/>
              <a:gd name="T56" fmla="*/ 146 w 423"/>
              <a:gd name="T57" fmla="*/ 412 h 423"/>
              <a:gd name="T58" fmla="*/ 177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10 w 423"/>
              <a:gd name="T67" fmla="*/ 398 h 423"/>
              <a:gd name="T68" fmla="*/ 338 w 423"/>
              <a:gd name="T69" fmla="*/ 381 h 423"/>
              <a:gd name="T70" fmla="*/ 361 w 423"/>
              <a:gd name="T71" fmla="*/ 361 h 423"/>
              <a:gd name="T72" fmla="*/ 384 w 423"/>
              <a:gd name="T73" fmla="*/ 336 h 423"/>
              <a:gd name="T74" fmla="*/ 400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7766050" y="2054225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7766050" y="2054225"/>
            <a:ext cx="1008063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2316" name="Rectangle 27"/>
          <p:cNvSpPr>
            <a:spLocks noChangeArrowheads="1"/>
          </p:cNvSpPr>
          <p:nvPr/>
        </p:nvSpPr>
        <p:spPr bwMode="auto">
          <a:xfrm>
            <a:off x="8308975" y="2144713"/>
            <a:ext cx="128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rgbClr val="000000"/>
                </a:solidFill>
                <a:latin typeface="Verdana" charset="0"/>
                <a:ea typeface="宋体" charset="-122"/>
              </a:rPr>
              <a:t>$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>
            <a:off x="10455275" y="272573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10455275" y="188753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10118725" y="1216025"/>
            <a:ext cx="673100" cy="671513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245 h 423"/>
              <a:gd name="T4" fmla="*/ 412 w 424"/>
              <a:gd name="T5" fmla="*/ 276 h 423"/>
              <a:gd name="T6" fmla="*/ 398 w 424"/>
              <a:gd name="T7" fmla="*/ 307 h 423"/>
              <a:gd name="T8" fmla="*/ 381 w 424"/>
              <a:gd name="T9" fmla="*/ 336 h 423"/>
              <a:gd name="T10" fmla="*/ 362 w 424"/>
              <a:gd name="T11" fmla="*/ 361 h 423"/>
              <a:gd name="T12" fmla="*/ 336 w 424"/>
              <a:gd name="T13" fmla="*/ 381 h 423"/>
              <a:gd name="T14" fmla="*/ 308 w 424"/>
              <a:gd name="T15" fmla="*/ 398 h 423"/>
              <a:gd name="T16" fmla="*/ 280 w 424"/>
              <a:gd name="T17" fmla="*/ 412 h 423"/>
              <a:gd name="T18" fmla="*/ 246 w 424"/>
              <a:gd name="T19" fmla="*/ 420 h 423"/>
              <a:gd name="T20" fmla="*/ 212 w 424"/>
              <a:gd name="T21" fmla="*/ 423 h 423"/>
              <a:gd name="T22" fmla="*/ 178 w 424"/>
              <a:gd name="T23" fmla="*/ 420 h 423"/>
              <a:gd name="T24" fmla="*/ 144 w 424"/>
              <a:gd name="T25" fmla="*/ 412 h 423"/>
              <a:gd name="T26" fmla="*/ 113 w 424"/>
              <a:gd name="T27" fmla="*/ 398 h 423"/>
              <a:gd name="T28" fmla="*/ 88 w 424"/>
              <a:gd name="T29" fmla="*/ 381 h 423"/>
              <a:gd name="T30" fmla="*/ 62 w 424"/>
              <a:gd name="T31" fmla="*/ 361 h 423"/>
              <a:gd name="T32" fmla="*/ 40 w 424"/>
              <a:gd name="T33" fmla="*/ 336 h 423"/>
              <a:gd name="T34" fmla="*/ 23 w 424"/>
              <a:gd name="T35" fmla="*/ 307 h 423"/>
              <a:gd name="T36" fmla="*/ 12 w 424"/>
              <a:gd name="T37" fmla="*/ 276 h 423"/>
              <a:gd name="T38" fmla="*/ 3 w 424"/>
              <a:gd name="T39" fmla="*/ 245 h 423"/>
              <a:gd name="T40" fmla="*/ 0 w 424"/>
              <a:gd name="T41" fmla="*/ 212 h 423"/>
              <a:gd name="T42" fmla="*/ 3 w 424"/>
              <a:gd name="T43" fmla="*/ 178 h 423"/>
              <a:gd name="T44" fmla="*/ 12 w 424"/>
              <a:gd name="T45" fmla="*/ 144 h 423"/>
              <a:gd name="T46" fmla="*/ 23 w 424"/>
              <a:gd name="T47" fmla="*/ 113 h 423"/>
              <a:gd name="T48" fmla="*/ 40 w 424"/>
              <a:gd name="T49" fmla="*/ 85 h 423"/>
              <a:gd name="T50" fmla="*/ 62 w 424"/>
              <a:gd name="T51" fmla="*/ 62 h 423"/>
              <a:gd name="T52" fmla="*/ 88 w 424"/>
              <a:gd name="T53" fmla="*/ 39 h 423"/>
              <a:gd name="T54" fmla="*/ 113 w 424"/>
              <a:gd name="T55" fmla="*/ 22 h 423"/>
              <a:gd name="T56" fmla="*/ 144 w 424"/>
              <a:gd name="T57" fmla="*/ 11 h 423"/>
              <a:gd name="T58" fmla="*/ 178 w 424"/>
              <a:gd name="T59" fmla="*/ 3 h 423"/>
              <a:gd name="T60" fmla="*/ 212 w 424"/>
              <a:gd name="T61" fmla="*/ 0 h 423"/>
              <a:gd name="T62" fmla="*/ 246 w 424"/>
              <a:gd name="T63" fmla="*/ 3 h 423"/>
              <a:gd name="T64" fmla="*/ 280 w 424"/>
              <a:gd name="T65" fmla="*/ 11 h 423"/>
              <a:gd name="T66" fmla="*/ 308 w 424"/>
              <a:gd name="T67" fmla="*/ 22 h 423"/>
              <a:gd name="T68" fmla="*/ 336 w 424"/>
              <a:gd name="T69" fmla="*/ 39 h 423"/>
              <a:gd name="T70" fmla="*/ 362 w 424"/>
              <a:gd name="T71" fmla="*/ 62 h 423"/>
              <a:gd name="T72" fmla="*/ 381 w 424"/>
              <a:gd name="T73" fmla="*/ 85 h 423"/>
              <a:gd name="T74" fmla="*/ 398 w 424"/>
              <a:gd name="T75" fmla="*/ 113 h 423"/>
              <a:gd name="T76" fmla="*/ 412 w 424"/>
              <a:gd name="T77" fmla="*/ 144 h 423"/>
              <a:gd name="T78" fmla="*/ 421 w 424"/>
              <a:gd name="T79" fmla="*/ 178 h 423"/>
              <a:gd name="T80" fmla="*/ 424 w 424"/>
              <a:gd name="T81" fmla="*/ 212 h 423"/>
              <a:gd name="T82" fmla="*/ 421 w 424"/>
              <a:gd name="T83" fmla="*/ 20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10118725" y="1216025"/>
            <a:ext cx="673100" cy="671513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178 h 423"/>
              <a:gd name="T4" fmla="*/ 412 w 424"/>
              <a:gd name="T5" fmla="*/ 144 h 423"/>
              <a:gd name="T6" fmla="*/ 398 w 424"/>
              <a:gd name="T7" fmla="*/ 113 h 423"/>
              <a:gd name="T8" fmla="*/ 381 w 424"/>
              <a:gd name="T9" fmla="*/ 85 h 423"/>
              <a:gd name="T10" fmla="*/ 362 w 424"/>
              <a:gd name="T11" fmla="*/ 62 h 423"/>
              <a:gd name="T12" fmla="*/ 336 w 424"/>
              <a:gd name="T13" fmla="*/ 39 h 423"/>
              <a:gd name="T14" fmla="*/ 308 w 424"/>
              <a:gd name="T15" fmla="*/ 22 h 423"/>
              <a:gd name="T16" fmla="*/ 280 w 424"/>
              <a:gd name="T17" fmla="*/ 11 h 423"/>
              <a:gd name="T18" fmla="*/ 246 w 424"/>
              <a:gd name="T19" fmla="*/ 3 h 423"/>
              <a:gd name="T20" fmla="*/ 212 w 424"/>
              <a:gd name="T21" fmla="*/ 0 h 423"/>
              <a:gd name="T22" fmla="*/ 178 w 424"/>
              <a:gd name="T23" fmla="*/ 3 h 423"/>
              <a:gd name="T24" fmla="*/ 144 w 424"/>
              <a:gd name="T25" fmla="*/ 11 h 423"/>
              <a:gd name="T26" fmla="*/ 113 w 424"/>
              <a:gd name="T27" fmla="*/ 22 h 423"/>
              <a:gd name="T28" fmla="*/ 88 w 424"/>
              <a:gd name="T29" fmla="*/ 39 h 423"/>
              <a:gd name="T30" fmla="*/ 62 w 424"/>
              <a:gd name="T31" fmla="*/ 62 h 423"/>
              <a:gd name="T32" fmla="*/ 40 w 424"/>
              <a:gd name="T33" fmla="*/ 85 h 423"/>
              <a:gd name="T34" fmla="*/ 23 w 424"/>
              <a:gd name="T35" fmla="*/ 113 h 423"/>
              <a:gd name="T36" fmla="*/ 12 w 424"/>
              <a:gd name="T37" fmla="*/ 144 h 423"/>
              <a:gd name="T38" fmla="*/ 3 w 424"/>
              <a:gd name="T39" fmla="*/ 178 h 423"/>
              <a:gd name="T40" fmla="*/ 0 w 424"/>
              <a:gd name="T41" fmla="*/ 212 h 423"/>
              <a:gd name="T42" fmla="*/ 3 w 424"/>
              <a:gd name="T43" fmla="*/ 245 h 423"/>
              <a:gd name="T44" fmla="*/ 12 w 424"/>
              <a:gd name="T45" fmla="*/ 276 h 423"/>
              <a:gd name="T46" fmla="*/ 23 w 424"/>
              <a:gd name="T47" fmla="*/ 307 h 423"/>
              <a:gd name="T48" fmla="*/ 40 w 424"/>
              <a:gd name="T49" fmla="*/ 336 h 423"/>
              <a:gd name="T50" fmla="*/ 62 w 424"/>
              <a:gd name="T51" fmla="*/ 361 h 423"/>
              <a:gd name="T52" fmla="*/ 88 w 424"/>
              <a:gd name="T53" fmla="*/ 381 h 423"/>
              <a:gd name="T54" fmla="*/ 113 w 424"/>
              <a:gd name="T55" fmla="*/ 398 h 423"/>
              <a:gd name="T56" fmla="*/ 144 w 424"/>
              <a:gd name="T57" fmla="*/ 412 h 423"/>
              <a:gd name="T58" fmla="*/ 178 w 424"/>
              <a:gd name="T59" fmla="*/ 420 h 423"/>
              <a:gd name="T60" fmla="*/ 212 w 424"/>
              <a:gd name="T61" fmla="*/ 423 h 423"/>
              <a:gd name="T62" fmla="*/ 246 w 424"/>
              <a:gd name="T63" fmla="*/ 420 h 423"/>
              <a:gd name="T64" fmla="*/ 280 w 424"/>
              <a:gd name="T65" fmla="*/ 412 h 423"/>
              <a:gd name="T66" fmla="*/ 308 w 424"/>
              <a:gd name="T67" fmla="*/ 398 h 423"/>
              <a:gd name="T68" fmla="*/ 336 w 424"/>
              <a:gd name="T69" fmla="*/ 381 h 423"/>
              <a:gd name="T70" fmla="*/ 362 w 424"/>
              <a:gd name="T71" fmla="*/ 361 h 423"/>
              <a:gd name="T72" fmla="*/ 381 w 424"/>
              <a:gd name="T73" fmla="*/ 336 h 423"/>
              <a:gd name="T74" fmla="*/ 398 w 424"/>
              <a:gd name="T75" fmla="*/ 307 h 423"/>
              <a:gd name="T76" fmla="*/ 412 w 424"/>
              <a:gd name="T77" fmla="*/ 276 h 423"/>
              <a:gd name="T78" fmla="*/ 421 w 424"/>
              <a:gd name="T79" fmla="*/ 245 h 423"/>
              <a:gd name="T80" fmla="*/ 424 w 424"/>
              <a:gd name="T81" fmla="*/ 212 h 423"/>
              <a:gd name="T82" fmla="*/ 424 w 424"/>
              <a:gd name="T83" fmla="*/ 2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  <a:lnTo>
                  <a:pt x="424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9985375" y="2076450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solidFill>
                <a:srgbClr val="3333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9948863" y="2054225"/>
            <a:ext cx="1008062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2323" name="Rectangle 34"/>
          <p:cNvSpPr>
            <a:spLocks noChangeArrowheads="1"/>
          </p:cNvSpPr>
          <p:nvPr/>
        </p:nvSpPr>
        <p:spPr bwMode="auto">
          <a:xfrm>
            <a:off x="10464800" y="2117725"/>
            <a:ext cx="128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rgbClr val="000000"/>
                </a:solidFill>
                <a:latin typeface="Verdana" charset="0"/>
                <a:ea typeface="宋体" charset="-122"/>
              </a:rPr>
              <a:t>$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12324" name="Rectangle 35"/>
          <p:cNvSpPr>
            <a:spLocks noChangeArrowheads="1"/>
          </p:cNvSpPr>
          <p:nvPr/>
        </p:nvSpPr>
        <p:spPr bwMode="auto">
          <a:xfrm>
            <a:off x="8129588" y="1336675"/>
            <a:ext cx="226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P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2325" name="Rectangle 36"/>
          <p:cNvSpPr>
            <a:spLocks noChangeArrowheads="1"/>
          </p:cNvSpPr>
          <p:nvPr/>
        </p:nvSpPr>
        <p:spPr bwMode="auto">
          <a:xfrm>
            <a:off x="8321675" y="1512888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000">
                <a:solidFill>
                  <a:srgbClr val="000000"/>
                </a:solidFill>
                <a:latin typeface="Verdana" charset="0"/>
                <a:ea typeface="宋体" charset="-122"/>
              </a:rPr>
              <a:t>2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12326" name="Rectangle 37"/>
          <p:cNvSpPr>
            <a:spLocks noChangeArrowheads="1"/>
          </p:cNvSpPr>
          <p:nvPr/>
        </p:nvSpPr>
        <p:spPr bwMode="auto">
          <a:xfrm>
            <a:off x="10313988" y="1350963"/>
            <a:ext cx="226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P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2327" name="Rectangle 38"/>
          <p:cNvSpPr>
            <a:spLocks noChangeArrowheads="1"/>
          </p:cNvSpPr>
          <p:nvPr/>
        </p:nvSpPr>
        <p:spPr bwMode="auto">
          <a:xfrm>
            <a:off x="10498138" y="1525588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000">
                <a:solidFill>
                  <a:srgbClr val="000000"/>
                </a:solidFill>
                <a:latin typeface="Verdana" charset="0"/>
                <a:ea typeface="宋体" charset="-122"/>
              </a:rPr>
              <a:t>3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47" name="Freeform 39"/>
          <p:cNvSpPr>
            <a:spLocks/>
          </p:cNvSpPr>
          <p:nvPr/>
        </p:nvSpPr>
        <p:spPr bwMode="auto">
          <a:xfrm>
            <a:off x="5856288" y="2605088"/>
            <a:ext cx="80962" cy="142875"/>
          </a:xfrm>
          <a:custGeom>
            <a:avLst/>
            <a:gdLst>
              <a:gd name="T0" fmla="*/ 23 w 51"/>
              <a:gd name="T1" fmla="*/ 87 h 90"/>
              <a:gd name="T2" fmla="*/ 0 w 51"/>
              <a:gd name="T3" fmla="*/ 90 h 90"/>
              <a:gd name="T4" fmla="*/ 20 w 51"/>
              <a:gd name="T5" fmla="*/ 0 h 90"/>
              <a:gd name="T6" fmla="*/ 51 w 51"/>
              <a:gd name="T7" fmla="*/ 87 h 90"/>
              <a:gd name="T8" fmla="*/ 26 w 51"/>
              <a:gd name="T9" fmla="*/ 8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6" y="8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48" name="Freeform 40"/>
          <p:cNvSpPr>
            <a:spLocks/>
          </p:cNvSpPr>
          <p:nvPr/>
        </p:nvSpPr>
        <p:spPr bwMode="auto">
          <a:xfrm>
            <a:off x="5856288" y="2605088"/>
            <a:ext cx="80962" cy="142875"/>
          </a:xfrm>
          <a:custGeom>
            <a:avLst/>
            <a:gdLst>
              <a:gd name="T0" fmla="*/ 23 w 51"/>
              <a:gd name="T1" fmla="*/ 87 h 90"/>
              <a:gd name="T2" fmla="*/ 0 w 51"/>
              <a:gd name="T3" fmla="*/ 90 h 90"/>
              <a:gd name="T4" fmla="*/ 20 w 51"/>
              <a:gd name="T5" fmla="*/ 0 h 90"/>
              <a:gd name="T6" fmla="*/ 51 w 51"/>
              <a:gd name="T7" fmla="*/ 87 h 90"/>
              <a:gd name="T8" fmla="*/ 23 w 51"/>
              <a:gd name="T9" fmla="*/ 8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3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8464576" y="1512312"/>
            <a:ext cx="663575" cy="1143000"/>
            <a:chOff x="2888" y="1155"/>
            <a:chExt cx="418" cy="720"/>
          </a:xfrm>
          <a:noFill/>
        </p:grpSpPr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  <a:lnTo>
                    <a:pt x="211" y="107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062" y="1420"/>
              <a:ext cx="81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+mn-lt"/>
                  <a:ea typeface="宋体" charset="-122"/>
                </a:rPr>
                <a:t>5</a:t>
              </a:r>
              <a:endParaRPr lang="en-US" altLang="zh-CN" sz="2800">
                <a:latin typeface="+mn-lt"/>
                <a:ea typeface="宋体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4" name="Freeform 65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5" name="Freeform 66"/>
            <p:cNvSpPr>
              <a:spLocks/>
            </p:cNvSpPr>
            <p:nvPr/>
          </p:nvSpPr>
          <p:spPr bwMode="auto">
            <a:xfrm>
              <a:off x="2916" y="1239"/>
              <a:ext cx="48" cy="636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2997" y="1226"/>
              <a:ext cx="81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+mn-lt"/>
                  <a:ea typeface="宋体" charset="-122"/>
                </a:rPr>
                <a:t>u</a:t>
              </a:r>
              <a:endParaRPr lang="en-US" altLang="zh-CN" sz="2800">
                <a:latin typeface="+mn-lt"/>
                <a:ea typeface="宋体" charset="-122"/>
              </a:endParaRP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3062" y="1233"/>
              <a:ext cx="244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宋体" charset="-122"/>
                </a:rPr>
                <a:t> = ?</a:t>
              </a:r>
              <a:endParaRPr lang="en-US" altLang="zh-CN" sz="2800" dirty="0">
                <a:latin typeface="+mn-lt"/>
                <a:ea typeface="宋体" charset="-122"/>
              </a:endParaRPr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6100402" y="1618377"/>
            <a:ext cx="712789" cy="717550"/>
            <a:chOff x="1496" y="1160"/>
            <a:chExt cx="449" cy="452"/>
          </a:xfrm>
          <a:noFill/>
        </p:grpSpPr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  <a:lnTo>
                    <a:pt x="212" y="107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676" y="1429"/>
              <a:ext cx="81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+mn-lt"/>
                  <a:ea typeface="宋体" charset="-122"/>
                </a:rPr>
                <a:t>4</a:t>
              </a:r>
              <a:endParaRPr lang="en-US" altLang="zh-CN" sz="2800">
                <a:latin typeface="+mn-lt"/>
                <a:ea typeface="宋体" charset="-122"/>
              </a:endParaRPr>
            </a:p>
          </p:txBody>
        </p:sp>
        <p:sp>
          <p:nvSpPr>
            <p:cNvPr id="65" name="Rectangle 69"/>
            <p:cNvSpPr>
              <a:spLocks noChangeArrowheads="1"/>
            </p:cNvSpPr>
            <p:nvPr/>
          </p:nvSpPr>
          <p:spPr bwMode="auto">
            <a:xfrm>
              <a:off x="1639" y="1209"/>
              <a:ext cx="81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宋体" charset="-122"/>
                </a:rPr>
                <a:t>u</a:t>
              </a:r>
              <a:endParaRPr lang="en-US" altLang="zh-CN" sz="2800" dirty="0">
                <a:latin typeface="+mn-lt"/>
                <a:ea typeface="宋体" charset="-122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1701" y="1216"/>
              <a:ext cx="244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宋体" charset="-122"/>
                </a:rPr>
                <a:t> = ?</a:t>
              </a:r>
              <a:endParaRPr lang="en-US" altLang="zh-CN" sz="2800" dirty="0">
                <a:latin typeface="+mn-lt"/>
                <a:ea typeface="宋体" charset="-122"/>
              </a:endParaRPr>
            </a:p>
          </p:txBody>
        </p:sp>
      </p:grpSp>
      <p:grpSp>
        <p:nvGrpSpPr>
          <p:cNvPr id="12332" name="Group 83"/>
          <p:cNvGrpSpPr>
            <a:grpSpLocks/>
          </p:cNvGrpSpPr>
          <p:nvPr/>
        </p:nvGrpSpPr>
        <p:grpSpPr bwMode="auto">
          <a:xfrm>
            <a:off x="6529388" y="3592513"/>
            <a:ext cx="450850" cy="307975"/>
            <a:chOff x="1774" y="2425"/>
            <a:chExt cx="284" cy="194"/>
          </a:xfrm>
        </p:grpSpPr>
        <p:sp>
          <p:nvSpPr>
            <p:cNvPr id="12366" name="Rectangle 73"/>
            <p:cNvSpPr>
              <a:spLocks noChangeArrowheads="1"/>
            </p:cNvSpPr>
            <p:nvPr/>
          </p:nvSpPr>
          <p:spPr bwMode="auto">
            <a:xfrm>
              <a:off x="1774" y="2425"/>
              <a:ext cx="11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3333FF"/>
                  </a:solidFill>
                  <a:latin typeface="Verdana" charset="0"/>
                  <a:ea typeface="宋体" charset="-122"/>
                </a:rPr>
                <a:t>u</a:t>
              </a:r>
              <a:endParaRPr lang="en-US" altLang="zh-CN">
                <a:solidFill>
                  <a:srgbClr val="3333FF"/>
                </a:solidFill>
                <a:latin typeface="Verdana" charset="0"/>
                <a:ea typeface="宋体" charset="-122"/>
              </a:endParaRPr>
            </a:p>
          </p:txBody>
        </p:sp>
        <p:sp>
          <p:nvSpPr>
            <p:cNvPr id="12367" name="Rectangle 74"/>
            <p:cNvSpPr>
              <a:spLocks noChangeArrowheads="1"/>
            </p:cNvSpPr>
            <p:nvPr/>
          </p:nvSpPr>
          <p:spPr bwMode="auto">
            <a:xfrm>
              <a:off x="1823" y="2425"/>
              <a:ext cx="2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3333FF"/>
                  </a:solidFill>
                  <a:latin typeface="Verdana" charset="0"/>
                  <a:ea typeface="宋体" charset="-122"/>
                </a:rPr>
                <a:t> :5</a:t>
              </a:r>
              <a:endParaRPr lang="en-US" altLang="zh-CN">
                <a:solidFill>
                  <a:srgbClr val="3333FF"/>
                </a:solidFill>
                <a:latin typeface="Verdana" charset="0"/>
                <a:ea typeface="宋体" charset="-122"/>
              </a:endParaRP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5618164" y="2260600"/>
            <a:ext cx="822326" cy="1549400"/>
            <a:chOff x="1185" y="1460"/>
            <a:chExt cx="518" cy="976"/>
          </a:xfrm>
        </p:grpSpPr>
        <p:sp>
          <p:nvSpPr>
            <p:cNvPr id="12358" name="Rectangle 59"/>
            <p:cNvSpPr>
              <a:spLocks noChangeArrowheads="1"/>
            </p:cNvSpPr>
            <p:nvPr/>
          </p:nvSpPr>
          <p:spPr bwMode="auto">
            <a:xfrm>
              <a:off x="1295" y="2273"/>
              <a:ext cx="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Verdana" charset="0"/>
                  <a:ea typeface="宋体" charset="-122"/>
                </a:rPr>
                <a:t>1</a:t>
              </a:r>
              <a:endParaRPr lang="en-US" altLang="zh-CN" sz="2800">
                <a:latin typeface="Verdana" charset="0"/>
                <a:ea typeface="宋体" charset="-122"/>
              </a:endParaRPr>
            </a:p>
          </p:txBody>
        </p:sp>
        <p:grpSp>
          <p:nvGrpSpPr>
            <p:cNvPr id="12359" name="Group 90"/>
            <p:cNvGrpSpPr>
              <a:grpSpLocks/>
            </p:cNvGrpSpPr>
            <p:nvPr/>
          </p:nvGrpSpPr>
          <p:grpSpPr bwMode="auto">
            <a:xfrm>
              <a:off x="1185" y="1460"/>
              <a:ext cx="518" cy="976"/>
              <a:chOff x="1185" y="1460"/>
              <a:chExt cx="518" cy="976"/>
            </a:xfrm>
          </p:grpSpPr>
          <p:grpSp>
            <p:nvGrpSpPr>
              <p:cNvPr id="12360" name="Group 79"/>
              <p:cNvGrpSpPr>
                <a:grpSpLocks/>
              </p:cNvGrpSpPr>
              <p:nvPr/>
            </p:nvGrpSpPr>
            <p:grpSpPr bwMode="auto">
              <a:xfrm>
                <a:off x="1220" y="1749"/>
                <a:ext cx="483" cy="687"/>
                <a:chOff x="1220" y="1749"/>
                <a:chExt cx="483" cy="687"/>
              </a:xfrm>
            </p:grpSpPr>
            <p:sp>
              <p:nvSpPr>
                <p:cNvPr id="77" name="Freeform 41"/>
                <p:cNvSpPr>
                  <a:spLocks/>
                </p:cNvSpPr>
                <p:nvPr/>
              </p:nvSpPr>
              <p:spPr bwMode="auto">
                <a:xfrm>
                  <a:off x="1364" y="1749"/>
                  <a:ext cx="339" cy="646"/>
                </a:xfrm>
                <a:custGeom>
                  <a:avLst/>
                  <a:gdLst>
                    <a:gd name="T0" fmla="*/ 0 w 339"/>
                    <a:gd name="T1" fmla="*/ 0 h 646"/>
                    <a:gd name="T2" fmla="*/ 11 w 339"/>
                    <a:gd name="T3" fmla="*/ 76 h 646"/>
                    <a:gd name="T4" fmla="*/ 23 w 339"/>
                    <a:gd name="T5" fmla="*/ 153 h 646"/>
                    <a:gd name="T6" fmla="*/ 40 w 339"/>
                    <a:gd name="T7" fmla="*/ 226 h 646"/>
                    <a:gd name="T8" fmla="*/ 62 w 339"/>
                    <a:gd name="T9" fmla="*/ 297 h 646"/>
                    <a:gd name="T10" fmla="*/ 93 w 339"/>
                    <a:gd name="T11" fmla="*/ 367 h 646"/>
                    <a:gd name="T12" fmla="*/ 127 w 339"/>
                    <a:gd name="T13" fmla="*/ 432 h 646"/>
                    <a:gd name="T14" fmla="*/ 169 w 339"/>
                    <a:gd name="T15" fmla="*/ 494 h 646"/>
                    <a:gd name="T16" fmla="*/ 217 w 339"/>
                    <a:gd name="T17" fmla="*/ 551 h 646"/>
                    <a:gd name="T18" fmla="*/ 277 w 339"/>
                    <a:gd name="T19" fmla="*/ 601 h 646"/>
                    <a:gd name="T20" fmla="*/ 339 w 339"/>
                    <a:gd name="T21" fmla="*/ 646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2800"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8" name="Freeform 51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>
                    <a:gd name="T0" fmla="*/ 209 w 211"/>
                    <a:gd name="T1" fmla="*/ 105 h 212"/>
                    <a:gd name="T2" fmla="*/ 209 w 211"/>
                    <a:gd name="T3" fmla="*/ 91 h 212"/>
                    <a:gd name="T4" fmla="*/ 206 w 211"/>
                    <a:gd name="T5" fmla="*/ 74 h 212"/>
                    <a:gd name="T6" fmla="*/ 200 w 211"/>
                    <a:gd name="T7" fmla="*/ 60 h 212"/>
                    <a:gd name="T8" fmla="*/ 192 w 211"/>
                    <a:gd name="T9" fmla="*/ 46 h 212"/>
                    <a:gd name="T10" fmla="*/ 180 w 211"/>
                    <a:gd name="T11" fmla="*/ 31 h 212"/>
                    <a:gd name="T12" fmla="*/ 166 w 211"/>
                    <a:gd name="T13" fmla="*/ 20 h 212"/>
                    <a:gd name="T14" fmla="*/ 155 w 211"/>
                    <a:gd name="T15" fmla="*/ 12 h 212"/>
                    <a:gd name="T16" fmla="*/ 138 w 211"/>
                    <a:gd name="T17" fmla="*/ 6 h 212"/>
                    <a:gd name="T18" fmla="*/ 121 w 211"/>
                    <a:gd name="T19" fmla="*/ 3 h 212"/>
                    <a:gd name="T20" fmla="*/ 104 w 211"/>
                    <a:gd name="T21" fmla="*/ 0 h 212"/>
                    <a:gd name="T22" fmla="*/ 87 w 211"/>
                    <a:gd name="T23" fmla="*/ 3 h 212"/>
                    <a:gd name="T24" fmla="*/ 70 w 211"/>
                    <a:gd name="T25" fmla="*/ 6 h 212"/>
                    <a:gd name="T26" fmla="*/ 56 w 211"/>
                    <a:gd name="T27" fmla="*/ 12 h 212"/>
                    <a:gd name="T28" fmla="*/ 42 w 211"/>
                    <a:gd name="T29" fmla="*/ 20 h 212"/>
                    <a:gd name="T30" fmla="*/ 31 w 211"/>
                    <a:gd name="T31" fmla="*/ 31 h 212"/>
                    <a:gd name="T32" fmla="*/ 19 w 211"/>
                    <a:gd name="T33" fmla="*/ 46 h 212"/>
                    <a:gd name="T34" fmla="*/ 11 w 211"/>
                    <a:gd name="T35" fmla="*/ 60 h 212"/>
                    <a:gd name="T36" fmla="*/ 5 w 211"/>
                    <a:gd name="T37" fmla="*/ 74 h 212"/>
                    <a:gd name="T38" fmla="*/ 0 w 211"/>
                    <a:gd name="T39" fmla="*/ 91 h 212"/>
                    <a:gd name="T40" fmla="*/ 0 w 211"/>
                    <a:gd name="T41" fmla="*/ 108 h 212"/>
                    <a:gd name="T42" fmla="*/ 0 w 211"/>
                    <a:gd name="T43" fmla="*/ 125 h 212"/>
                    <a:gd name="T44" fmla="*/ 5 w 211"/>
                    <a:gd name="T45" fmla="*/ 142 h 212"/>
                    <a:gd name="T46" fmla="*/ 11 w 211"/>
                    <a:gd name="T47" fmla="*/ 156 h 212"/>
                    <a:gd name="T48" fmla="*/ 19 w 211"/>
                    <a:gd name="T49" fmla="*/ 170 h 212"/>
                    <a:gd name="T50" fmla="*/ 31 w 211"/>
                    <a:gd name="T51" fmla="*/ 181 h 212"/>
                    <a:gd name="T52" fmla="*/ 42 w 211"/>
                    <a:gd name="T53" fmla="*/ 192 h 212"/>
                    <a:gd name="T54" fmla="*/ 56 w 211"/>
                    <a:gd name="T55" fmla="*/ 201 h 212"/>
                    <a:gd name="T56" fmla="*/ 70 w 211"/>
                    <a:gd name="T57" fmla="*/ 206 h 212"/>
                    <a:gd name="T58" fmla="*/ 87 w 211"/>
                    <a:gd name="T59" fmla="*/ 212 h 212"/>
                    <a:gd name="T60" fmla="*/ 104 w 211"/>
                    <a:gd name="T61" fmla="*/ 212 h 212"/>
                    <a:gd name="T62" fmla="*/ 121 w 211"/>
                    <a:gd name="T63" fmla="*/ 212 h 212"/>
                    <a:gd name="T64" fmla="*/ 138 w 211"/>
                    <a:gd name="T65" fmla="*/ 206 h 212"/>
                    <a:gd name="T66" fmla="*/ 155 w 211"/>
                    <a:gd name="T67" fmla="*/ 201 h 212"/>
                    <a:gd name="T68" fmla="*/ 166 w 211"/>
                    <a:gd name="T69" fmla="*/ 192 h 212"/>
                    <a:gd name="T70" fmla="*/ 180 w 211"/>
                    <a:gd name="T71" fmla="*/ 181 h 212"/>
                    <a:gd name="T72" fmla="*/ 192 w 211"/>
                    <a:gd name="T73" fmla="*/ 170 h 212"/>
                    <a:gd name="T74" fmla="*/ 200 w 211"/>
                    <a:gd name="T75" fmla="*/ 156 h 212"/>
                    <a:gd name="T76" fmla="*/ 206 w 211"/>
                    <a:gd name="T77" fmla="*/ 142 h 212"/>
                    <a:gd name="T78" fmla="*/ 209 w 211"/>
                    <a:gd name="T79" fmla="*/ 125 h 212"/>
                    <a:gd name="T80" fmla="*/ 211 w 211"/>
                    <a:gd name="T81" fmla="*/ 108 h 212"/>
                    <a:gd name="T82" fmla="*/ 211 w 211"/>
                    <a:gd name="T8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2800"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2361" name="Group 87"/>
              <p:cNvGrpSpPr>
                <a:grpSpLocks/>
              </p:cNvGrpSpPr>
              <p:nvPr/>
            </p:nvGrpSpPr>
            <p:grpSpPr bwMode="auto">
              <a:xfrm>
                <a:off x="1185" y="1460"/>
                <a:ext cx="285" cy="204"/>
                <a:chOff x="1823" y="2349"/>
                <a:chExt cx="219" cy="204"/>
              </a:xfrm>
            </p:grpSpPr>
            <p:sp>
              <p:nvSpPr>
                <p:cNvPr id="12362" name="Rectangle 88"/>
                <p:cNvSpPr>
                  <a:spLocks noChangeArrowheads="1"/>
                </p:cNvSpPr>
                <p:nvPr/>
              </p:nvSpPr>
              <p:spPr bwMode="auto">
                <a:xfrm>
                  <a:off x="1823" y="2349"/>
                  <a:ext cx="8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rgbClr val="3333FF"/>
                      </a:solidFill>
                      <a:latin typeface="Verdana" charset="0"/>
                      <a:ea typeface="宋体" charset="-122"/>
                    </a:rPr>
                    <a:t>u</a:t>
                  </a:r>
                  <a:endParaRPr lang="en-US" altLang="zh-CN">
                    <a:solidFill>
                      <a:srgbClr val="3333FF"/>
                    </a:solidFill>
                    <a:latin typeface="Verdana" charset="0"/>
                    <a:ea typeface="宋体" charset="-122"/>
                  </a:endParaRPr>
                </a:p>
              </p:txBody>
            </p:sp>
            <p:sp>
              <p:nvSpPr>
                <p:cNvPr id="12363" name="Rectangle 89"/>
                <p:cNvSpPr>
                  <a:spLocks noChangeArrowheads="1"/>
                </p:cNvSpPr>
                <p:nvPr/>
              </p:nvSpPr>
              <p:spPr bwMode="auto">
                <a:xfrm>
                  <a:off x="1861" y="2359"/>
                  <a:ext cx="18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rgbClr val="3333FF"/>
                      </a:solidFill>
                      <a:latin typeface="Verdana" charset="0"/>
                      <a:ea typeface="宋体" charset="-122"/>
                    </a:rPr>
                    <a:t> :5</a:t>
                  </a:r>
                  <a:endParaRPr lang="en-US" altLang="zh-CN">
                    <a:solidFill>
                      <a:srgbClr val="3333FF"/>
                    </a:solidFill>
                    <a:latin typeface="Verdana" charset="0"/>
                    <a:ea typeface="宋体" charset="-122"/>
                  </a:endParaRPr>
                </a:p>
              </p:txBody>
            </p:sp>
          </p:grpSp>
        </p:grpSp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6937375" y="2347913"/>
            <a:ext cx="3559176" cy="1458912"/>
            <a:chOff x="2016" y="1563"/>
            <a:chExt cx="2242" cy="980"/>
          </a:xfrm>
        </p:grpSpPr>
        <p:sp>
          <p:nvSpPr>
            <p:cNvPr id="80" name="Freeform 4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81" name="Freeform 43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grpSp>
          <p:nvGrpSpPr>
            <p:cNvPr id="12350" name="Group 94"/>
            <p:cNvGrpSpPr>
              <a:grpSpLocks/>
            </p:cNvGrpSpPr>
            <p:nvPr/>
          </p:nvGrpSpPr>
          <p:grpSpPr bwMode="auto">
            <a:xfrm>
              <a:off x="2016" y="1563"/>
              <a:ext cx="2242" cy="980"/>
              <a:chOff x="2016" y="1563"/>
              <a:chExt cx="2242" cy="980"/>
            </a:xfrm>
          </p:grpSpPr>
          <p:grpSp>
            <p:nvGrpSpPr>
              <p:cNvPr id="12351" name="Group 80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88" name="Freeform 44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7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2800"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9" name="Freeform 52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2800"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2352" name="Rectangle 60"/>
              <p:cNvSpPr>
                <a:spLocks noChangeArrowheads="1"/>
              </p:cNvSpPr>
              <p:nvPr/>
            </p:nvSpPr>
            <p:spPr bwMode="auto">
              <a:xfrm>
                <a:off x="3195" y="2386"/>
                <a:ext cx="8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rgbClr val="000000"/>
                    </a:solidFill>
                    <a:latin typeface="Verdana" charset="0"/>
                    <a:ea typeface="宋体" charset="-122"/>
                  </a:rPr>
                  <a:t>2</a:t>
                </a:r>
                <a:endParaRPr lang="en-US" altLang="zh-CN" sz="2800">
                  <a:latin typeface="Verdana" charset="0"/>
                  <a:ea typeface="宋体" charset="-122"/>
                </a:endParaRPr>
              </a:p>
            </p:txBody>
          </p:sp>
          <p:grpSp>
            <p:nvGrpSpPr>
              <p:cNvPr id="12353" name="Group 91"/>
              <p:cNvGrpSpPr>
                <a:grpSpLocks/>
              </p:cNvGrpSpPr>
              <p:nvPr/>
            </p:nvGrpSpPr>
            <p:grpSpPr bwMode="auto">
              <a:xfrm>
                <a:off x="3968" y="1563"/>
                <a:ext cx="290" cy="214"/>
                <a:chOff x="1777" y="2404"/>
                <a:chExt cx="193" cy="214"/>
              </a:xfrm>
            </p:grpSpPr>
            <p:sp>
              <p:nvSpPr>
                <p:cNvPr id="12354" name="Rectangle 92"/>
                <p:cNvSpPr>
                  <a:spLocks noChangeArrowheads="1"/>
                </p:cNvSpPr>
                <p:nvPr/>
              </p:nvSpPr>
              <p:spPr bwMode="auto">
                <a:xfrm>
                  <a:off x="1777" y="2404"/>
                  <a:ext cx="77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rgbClr val="3333FF"/>
                      </a:solidFill>
                      <a:latin typeface="Verdana" charset="0"/>
                      <a:ea typeface="宋体" charset="-122"/>
                    </a:rPr>
                    <a:t>u</a:t>
                  </a:r>
                  <a:endParaRPr lang="en-US" altLang="zh-CN">
                    <a:solidFill>
                      <a:srgbClr val="3333FF"/>
                    </a:solidFill>
                    <a:latin typeface="Verdana" charset="0"/>
                    <a:ea typeface="宋体" charset="-122"/>
                  </a:endParaRPr>
                </a:p>
              </p:txBody>
            </p:sp>
            <p:sp>
              <p:nvSpPr>
                <p:cNvPr id="12355" name="Rectangle 93"/>
                <p:cNvSpPr>
                  <a:spLocks noChangeArrowheads="1"/>
                </p:cNvSpPr>
                <p:nvPr/>
              </p:nvSpPr>
              <p:spPr bwMode="auto">
                <a:xfrm>
                  <a:off x="1813" y="2411"/>
                  <a:ext cx="157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rgbClr val="3333FF"/>
                      </a:solidFill>
                      <a:latin typeface="Verdana" charset="0"/>
                      <a:ea typeface="宋体" charset="-122"/>
                    </a:rPr>
                    <a:t> :5</a:t>
                  </a:r>
                  <a:endParaRPr lang="en-US" altLang="zh-CN">
                    <a:solidFill>
                      <a:srgbClr val="3333FF"/>
                    </a:solidFill>
                    <a:latin typeface="Verdana" charset="0"/>
                    <a:ea typeface="宋体" charset="-122"/>
                  </a:endParaRPr>
                </a:p>
              </p:txBody>
            </p:sp>
          </p:grpSp>
        </p:grpSp>
      </p:grpSp>
      <p:grpSp>
        <p:nvGrpSpPr>
          <p:cNvPr id="49" name="Group 99"/>
          <p:cNvGrpSpPr>
            <a:grpSpLocks/>
          </p:cNvGrpSpPr>
          <p:nvPr/>
        </p:nvGrpSpPr>
        <p:grpSpPr bwMode="auto">
          <a:xfrm>
            <a:off x="10607675" y="1631952"/>
            <a:ext cx="693738" cy="1058864"/>
            <a:chOff x="4214" y="1118"/>
            <a:chExt cx="437" cy="667"/>
          </a:xfrm>
        </p:grpSpPr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>
                <a:gd name="T0" fmla="*/ 62 w 81"/>
                <a:gd name="T1" fmla="*/ 17 h 76"/>
                <a:gd name="T2" fmla="*/ 81 w 81"/>
                <a:gd name="T3" fmla="*/ 36 h 76"/>
                <a:gd name="T4" fmla="*/ 0 w 81"/>
                <a:gd name="T5" fmla="*/ 76 h 76"/>
                <a:gd name="T6" fmla="*/ 48 w 81"/>
                <a:gd name="T7" fmla="*/ 0 h 76"/>
                <a:gd name="T8" fmla="*/ 62 w 81"/>
                <a:gd name="T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>
                <a:gd name="T0" fmla="*/ 0 w 112"/>
                <a:gd name="T1" fmla="*/ 0 h 421"/>
                <a:gd name="T2" fmla="*/ 22 w 112"/>
                <a:gd name="T3" fmla="*/ 37 h 421"/>
                <a:gd name="T4" fmla="*/ 45 w 112"/>
                <a:gd name="T5" fmla="*/ 79 h 421"/>
                <a:gd name="T6" fmla="*/ 67 w 112"/>
                <a:gd name="T7" fmla="*/ 124 h 421"/>
                <a:gd name="T8" fmla="*/ 84 w 112"/>
                <a:gd name="T9" fmla="*/ 169 h 421"/>
                <a:gd name="T10" fmla="*/ 101 w 112"/>
                <a:gd name="T11" fmla="*/ 217 h 421"/>
                <a:gd name="T12" fmla="*/ 110 w 112"/>
                <a:gd name="T13" fmla="*/ 262 h 421"/>
                <a:gd name="T14" fmla="*/ 112 w 112"/>
                <a:gd name="T15" fmla="*/ 308 h 421"/>
                <a:gd name="T16" fmla="*/ 107 w 112"/>
                <a:gd name="T17" fmla="*/ 350 h 421"/>
                <a:gd name="T18" fmla="*/ 93 w 112"/>
                <a:gd name="T19" fmla="*/ 387 h 421"/>
                <a:gd name="T20" fmla="*/ 67 w 112"/>
                <a:gd name="T21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grpSp>
          <p:nvGrpSpPr>
            <p:cNvPr id="12341" name="Group 96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97" name="Freeform 53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defRPr/>
                </a:pPr>
                <a:endParaRPr lang="zh-CN" altLang="en-US" sz="28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8" name="Freeform 54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defRPr/>
                </a:pPr>
                <a:endParaRPr lang="zh-CN" altLang="en-US" sz="28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347" name="Rectangle 61"/>
              <p:cNvSpPr>
                <a:spLocks noChangeArrowheads="1"/>
              </p:cNvSpPr>
              <p:nvPr/>
            </p:nvSpPr>
            <p:spPr bwMode="auto">
              <a:xfrm>
                <a:off x="4796" y="1440"/>
                <a:ext cx="8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rgbClr val="000000"/>
                    </a:solidFill>
                    <a:latin typeface="Verdana" charset="0"/>
                    <a:ea typeface="宋体" charset="-122"/>
                  </a:rPr>
                  <a:t>3</a:t>
                </a:r>
                <a:endParaRPr lang="en-US" altLang="zh-CN" sz="2800">
                  <a:latin typeface="Verdana" charset="0"/>
                  <a:ea typeface="宋体" charset="-122"/>
                </a:endParaRPr>
              </a:p>
            </p:txBody>
          </p:sp>
        </p:grpSp>
        <p:grpSp>
          <p:nvGrpSpPr>
            <p:cNvPr id="12342" name="Group 95"/>
            <p:cNvGrpSpPr>
              <a:grpSpLocks/>
            </p:cNvGrpSpPr>
            <p:nvPr/>
          </p:nvGrpSpPr>
          <p:grpSpPr bwMode="auto">
            <a:xfrm>
              <a:off x="4214" y="1584"/>
              <a:ext cx="437" cy="201"/>
              <a:chOff x="4380" y="1234"/>
              <a:chExt cx="437" cy="201"/>
            </a:xfrm>
          </p:grpSpPr>
          <p:sp>
            <p:nvSpPr>
              <p:cNvPr id="12343" name="Rectangle 77"/>
              <p:cNvSpPr>
                <a:spLocks noChangeArrowheads="1"/>
              </p:cNvSpPr>
              <p:nvPr/>
            </p:nvSpPr>
            <p:spPr bwMode="auto">
              <a:xfrm>
                <a:off x="4380" y="1234"/>
                <a:ext cx="5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latin typeface="Verdana" charset="0"/>
                    <a:ea typeface="宋体" charset="-122"/>
                  </a:rPr>
                  <a:t>u</a:t>
                </a:r>
                <a:endParaRPr lang="en-US" altLang="zh-CN">
                  <a:latin typeface="Verdana" charset="0"/>
                  <a:ea typeface="宋体" charset="-122"/>
                </a:endParaRPr>
              </a:p>
            </p:txBody>
          </p:sp>
          <p:sp>
            <p:nvSpPr>
              <p:cNvPr id="12344" name="Rectangle 78"/>
              <p:cNvSpPr>
                <a:spLocks noChangeArrowheads="1"/>
              </p:cNvSpPr>
              <p:nvPr/>
            </p:nvSpPr>
            <p:spPr bwMode="auto">
              <a:xfrm>
                <a:off x="4436" y="1241"/>
                <a:ext cx="3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latin typeface="Verdana" charset="0"/>
                    <a:ea typeface="宋体" charset="-122"/>
                  </a:rPr>
                  <a:t> = 7</a:t>
                </a:r>
                <a:endParaRPr lang="en-US" altLang="zh-CN">
                  <a:latin typeface="Verdana" charset="0"/>
                  <a:ea typeface="宋体" charset="-122"/>
                </a:endParaRPr>
              </a:p>
            </p:txBody>
          </p:sp>
        </p:grpSp>
      </p:grp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914400" y="4692650"/>
            <a:ext cx="10093325" cy="749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26670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600"/>
              </a:spcBef>
              <a:defRPr/>
            </a:pP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P3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私有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中的块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被更新后，各处理器读到的是不同的</a:t>
            </a:r>
            <a:r>
              <a:rPr kumimoji="1" lang="en-US" altLang="zh-CN" sz="2600" dirty="0">
                <a:latin typeface="微软雅黑" charset="0"/>
                <a:ea typeface="微软雅黑" charset="0"/>
                <a:cs typeface="微软雅黑" charset="0"/>
              </a:rPr>
              <a:t>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值</a:t>
            </a:r>
            <a:endParaRPr kumimoji="1" lang="en-US" altLang="zh-CN" sz="2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529" name="矩形 100"/>
          <p:cNvSpPr>
            <a:spLocks noChangeArrowheads="1"/>
          </p:cNvSpPr>
          <p:nvPr/>
        </p:nvSpPr>
        <p:spPr bwMode="auto">
          <a:xfrm>
            <a:off x="442913" y="1279525"/>
            <a:ext cx="4475162" cy="30416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/>
                </a:solidFill>
                <a:latin typeface="Verdana" charset="0"/>
                <a:ea typeface="微软雅黑" charset="-122"/>
              </a:rPr>
              <a:t>处理器私有</a:t>
            </a:r>
            <a:r>
              <a:rPr lang="en-US" altLang="zh-CN" sz="2800">
                <a:solidFill>
                  <a:schemeClr val="tx1"/>
                </a:solidFill>
                <a:latin typeface="Verdana" charset="0"/>
                <a:ea typeface="微软雅黑" charset="-122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Verdana" charset="0"/>
                <a:ea typeface="微软雅黑" charset="-122"/>
              </a:rPr>
              <a:t>出现的问题</a:t>
            </a:r>
            <a:endParaRPr lang="en-US" altLang="zh-CN" sz="2800">
              <a:solidFill>
                <a:schemeClr val="tx1"/>
              </a:solidFill>
              <a:latin typeface="Verdana" charset="0"/>
              <a:ea typeface="微软雅黑" charset="-122"/>
            </a:endParaRPr>
          </a:p>
          <a:p>
            <a:pPr lvl="1"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zh-CN" altLang="en-US">
                <a:solidFill>
                  <a:srgbClr val="0000BF"/>
                </a:solidFill>
                <a:latin typeface="Verdana" charset="0"/>
                <a:ea typeface="微软雅黑" charset="-122"/>
              </a:rPr>
              <a:t>同一变量拷贝可能出现在多个处理器私有</a:t>
            </a:r>
            <a:r>
              <a:rPr lang="en-US" altLang="zh-CN">
                <a:solidFill>
                  <a:srgbClr val="0000BF"/>
                </a:solidFill>
                <a:latin typeface="Verdana" charset="0"/>
                <a:ea typeface="微软雅黑" charset="-122"/>
              </a:rPr>
              <a:t>Cache</a:t>
            </a:r>
            <a:r>
              <a:rPr lang="zh-CN" altLang="en-US">
                <a:solidFill>
                  <a:srgbClr val="0000BF"/>
                </a:solidFill>
                <a:latin typeface="Verdana" charset="0"/>
                <a:ea typeface="微软雅黑" charset="-122"/>
              </a:rPr>
              <a:t>中</a:t>
            </a:r>
            <a:r>
              <a:rPr lang="en-US" altLang="zh-CN">
                <a:solidFill>
                  <a:srgbClr val="0000BF"/>
                </a:solidFill>
                <a:latin typeface="Verdana" charset="0"/>
                <a:ea typeface="微软雅黑" charset="-122"/>
              </a:rPr>
              <a:t> 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zh-CN" altLang="en-US">
                <a:solidFill>
                  <a:srgbClr val="0000BF"/>
                </a:solidFill>
                <a:latin typeface="Verdana" charset="0"/>
                <a:ea typeface="微软雅黑" charset="-122"/>
              </a:rPr>
              <a:t>某处理器写操作可能对其它处理器是不可见的</a:t>
            </a:r>
          </a:p>
        </p:txBody>
      </p:sp>
      <p:sp>
        <p:nvSpPr>
          <p:cNvPr id="4" name="矩形 3"/>
          <p:cNvSpPr/>
          <p:nvPr/>
        </p:nvSpPr>
        <p:spPr>
          <a:xfrm>
            <a:off x="1476375" y="5492750"/>
            <a:ext cx="8904288" cy="7024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6670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ts val="600"/>
              </a:spcBef>
              <a:buClr>
                <a:schemeClr val="tx2"/>
              </a:buClr>
            </a:pPr>
            <a:r>
              <a:rPr lang="zh-CN" altLang="en-US" sz="2800">
                <a:solidFill>
                  <a:srgbClr val="000000"/>
                </a:solidFill>
                <a:latin typeface="Verdana" charset="0"/>
                <a:ea typeface="华文新魏" charset="-122"/>
              </a:rPr>
              <a:t>程序不能容忍这样的错误，</a:t>
            </a:r>
            <a:r>
              <a:rPr lang="en-US" altLang="zh-CN" sz="2800">
                <a:solidFill>
                  <a:srgbClr val="000000"/>
                </a:solidFill>
                <a:latin typeface="Verdana" charset="0"/>
                <a:ea typeface="华文新魏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Verdana" charset="0"/>
                <a:ea typeface="华文新魏" charset="-122"/>
              </a:rPr>
              <a:t>但这种现象却很常见</a:t>
            </a:r>
            <a:r>
              <a:rPr lang="en-US" altLang="zh-CN" sz="2800">
                <a:solidFill>
                  <a:srgbClr val="000000"/>
                </a:solidFill>
                <a:latin typeface="Verdana" charset="0"/>
                <a:ea typeface="华文新魏" charset="-122"/>
              </a:rPr>
              <a:t>!</a:t>
            </a:r>
          </a:p>
        </p:txBody>
      </p:sp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523" y="-16747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072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2263" y="2643188"/>
            <a:ext cx="9555162" cy="2376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69862" indent="-26670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需要研究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Cache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写机制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169862" indent="-26670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169862" indent="-26670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169862" indent="-26670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33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" name="五边形 101"/>
          <p:cNvSpPr/>
          <p:nvPr/>
        </p:nvSpPr>
        <p:spPr>
          <a:xfrm>
            <a:off x="2097088" y="1223963"/>
            <a:ext cx="5522912" cy="749300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如何保持</a:t>
            </a:r>
            <a:r>
              <a:rPr lang="en-US" altLang="zh-CN" sz="2800" dirty="0">
                <a:solidFill>
                  <a:srgbClr val="FFFFFF"/>
                </a:solidFill>
                <a:cs typeface="微软雅黑" charset="0"/>
              </a:rPr>
              <a:t>Cache</a:t>
            </a: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一致性呢？</a:t>
            </a:r>
          </a:p>
        </p:txBody>
      </p:sp>
      <p:pic>
        <p:nvPicPr>
          <p:cNvPr id="14344" name="图片 30" descr="3506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1096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08"/>
          <p:cNvSpPr txBox="1">
            <a:spLocks noChangeArrowheads="1"/>
          </p:cNvSpPr>
          <p:nvPr/>
        </p:nvSpPr>
        <p:spPr bwMode="auto">
          <a:xfrm>
            <a:off x="2176463" y="3482975"/>
            <a:ext cx="7337425" cy="65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buFont typeface="Wingdings" charset="2"/>
              <a:buChar char="Ø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Write Through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写直达、写通过、直写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19" name="TextBox 109"/>
          <p:cNvSpPr txBox="1">
            <a:spLocks noChangeArrowheads="1"/>
          </p:cNvSpPr>
          <p:nvPr/>
        </p:nvSpPr>
        <p:spPr bwMode="auto">
          <a:xfrm>
            <a:off x="2182813" y="4192588"/>
            <a:ext cx="7008812" cy="65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buFont typeface="Wingdings" charset="2"/>
              <a:buChar char="Ø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Write Back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写回、一次性写、回写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062" y="13494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504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TextBox 108"/>
          <p:cNvSpPr txBox="1">
            <a:spLocks noChangeArrowheads="1"/>
          </p:cNvSpPr>
          <p:nvPr/>
        </p:nvSpPr>
        <p:spPr bwMode="auto">
          <a:xfrm>
            <a:off x="935038" y="1195388"/>
            <a:ext cx="10050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的写机制：</a:t>
            </a:r>
            <a:r>
              <a:rPr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Write Through  (</a:t>
            </a:r>
            <a:r>
              <a:rPr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写直达、写通过、直写</a:t>
            </a:r>
            <a:r>
              <a:rPr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)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08063" y="1968500"/>
            <a:ext cx="10220325" cy="43935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120015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当一个写操作产生时，新值同时写到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和主存的块中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写直达会带来什么影响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?  </a:t>
            </a:r>
          </a:p>
          <a:p>
            <a:pPr algn="l">
              <a:lnSpc>
                <a:spcPct val="13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内存速度太慢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(&gt;100Cycles)</a:t>
            </a:r>
          </a:p>
          <a:p>
            <a:pPr algn="l">
              <a:lnSpc>
                <a:spcPct val="13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</a:t>
            </a:r>
            <a:r>
              <a:rPr lang="en-US" altLang="zh-CN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10%</a:t>
            </a:r>
            <a:r>
              <a:rPr lang="zh-CN" altLang="en-US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的存数指令会使</a:t>
            </a:r>
            <a:r>
              <a:rPr lang="en-US" altLang="zh-CN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CPI</a:t>
            </a:r>
            <a:r>
              <a:rPr lang="zh-CN" altLang="en-US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增加到：</a:t>
            </a:r>
            <a:r>
              <a:rPr lang="en-US" altLang="zh-CN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1.0+100×10%=11</a:t>
            </a:r>
          </a:p>
          <a:p>
            <a:pPr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和主存之间使用写缓冲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(Write Buffer)</a:t>
            </a:r>
          </a:p>
          <a:p>
            <a:pPr lvl="1" algn="l"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当一个数据等待被写入主存时，先将其存入写缓冲；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在把数据写入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和写缓冲后，处理器继续执行命令；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当写主存操作结束后，写缓冲里的数据释放</a:t>
            </a:r>
          </a:p>
        </p:txBody>
      </p:sp>
      <p:sp>
        <p:nvSpPr>
          <p:cNvPr id="10" name="爆炸形 2 9"/>
          <p:cNvSpPr/>
          <p:nvPr/>
        </p:nvSpPr>
        <p:spPr>
          <a:xfrm rot="282113">
            <a:off x="9242425" y="2159000"/>
            <a:ext cx="2814638" cy="15113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5475" lvl="1" algn="l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endParaRPr lang="zh-CN" altLang="en-US" sz="2200" dirty="0"/>
          </a:p>
        </p:txBody>
      </p:sp>
      <p:sp>
        <p:nvSpPr>
          <p:cNvPr id="11" name="TextBox 17"/>
          <p:cNvSpPr txBox="1"/>
          <p:nvPr/>
        </p:nvSpPr>
        <p:spPr>
          <a:xfrm>
            <a:off x="9659602" y="2492896"/>
            <a:ext cx="2495550" cy="694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latin typeface="+mn-ea"/>
                <a:ea typeface="+mn-ea"/>
              </a:rPr>
              <a:t>同步更新！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610" y="0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24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TextBox 108"/>
          <p:cNvSpPr txBox="1">
            <a:spLocks noChangeArrowheads="1"/>
          </p:cNvSpPr>
          <p:nvPr/>
        </p:nvSpPr>
        <p:spPr bwMode="auto">
          <a:xfrm>
            <a:off x="935038" y="1195388"/>
            <a:ext cx="10050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的写机制：</a:t>
            </a:r>
            <a:r>
              <a:rPr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Write Back (</a:t>
            </a:r>
            <a:r>
              <a:rPr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写回、一次性写、回写</a:t>
            </a:r>
            <a:r>
              <a:rPr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08063" y="1968500"/>
            <a:ext cx="10764837" cy="40727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120015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当一个写操作产生时，新值仅被写到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中，而不被写入主存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写回方式会带来什么影响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?  </a:t>
            </a:r>
          </a:p>
          <a:p>
            <a:pPr lvl="1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大大降低主存带宽需求，提高系统性能，控制可能很复杂</a:t>
            </a:r>
            <a:endParaRPr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行都设置一个修改位 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(“</a:t>
            </a:r>
            <a:r>
              <a:rPr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dirty bit-</a:t>
            </a:r>
            <a:r>
              <a:rPr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脏位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”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，如果对应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行中的主存块被修改，就同时置修改位为“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”，如果修改位为“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”，则说明对应主存块没有被修改过</a:t>
            </a:r>
            <a:endParaRPr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只有当修改位为“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”的块从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中替换出去时，才把它写回主存</a:t>
            </a:r>
            <a:endParaRPr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爆炸形 2 11"/>
          <p:cNvSpPr/>
          <p:nvPr/>
        </p:nvSpPr>
        <p:spPr>
          <a:xfrm rot="282113">
            <a:off x="8201025" y="2478088"/>
            <a:ext cx="4003675" cy="99536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5475" lvl="1" algn="l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endParaRPr lang="zh-CN" altLang="en-US" sz="2200" dirty="0"/>
          </a:p>
        </p:txBody>
      </p:sp>
      <p:sp>
        <p:nvSpPr>
          <p:cNvPr id="13" name="TextBox 17"/>
          <p:cNvSpPr txBox="1"/>
          <p:nvPr/>
        </p:nvSpPr>
        <p:spPr>
          <a:xfrm>
            <a:off x="8745810" y="2564904"/>
            <a:ext cx="2894012" cy="694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latin typeface="+mn-ea"/>
                <a:ea typeface="+mn-ea"/>
              </a:rPr>
              <a:t>没有同步更新！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6097" y="-17258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734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" name="五边形 101"/>
          <p:cNvSpPr/>
          <p:nvPr/>
        </p:nvSpPr>
        <p:spPr>
          <a:xfrm>
            <a:off x="2097088" y="1042988"/>
            <a:ext cx="5522912" cy="749300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如何保持</a:t>
            </a:r>
            <a:r>
              <a:rPr lang="en-US" altLang="zh-CN" sz="2800" dirty="0">
                <a:solidFill>
                  <a:srgbClr val="FFFFFF"/>
                </a:solidFill>
                <a:cs typeface="微软雅黑" charset="0"/>
              </a:rPr>
              <a:t>Cache</a:t>
            </a: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一致性呢？</a:t>
            </a:r>
          </a:p>
        </p:txBody>
      </p:sp>
      <p:pic>
        <p:nvPicPr>
          <p:cNvPr id="20487" name="图片 30" descr="3506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92868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03"/>
          <p:cNvSpPr txBox="1">
            <a:spLocks noChangeArrowheads="1"/>
          </p:cNvSpPr>
          <p:nvPr/>
        </p:nvSpPr>
        <p:spPr bwMode="auto">
          <a:xfrm>
            <a:off x="1041400" y="2525713"/>
            <a:ext cx="4689475" cy="131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写命中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(Write Hit)</a:t>
            </a: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要写的单元已经在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</a:t>
            </a:r>
          </a:p>
        </p:txBody>
      </p:sp>
      <p:sp>
        <p:nvSpPr>
          <p:cNvPr id="13" name="TextBox 104"/>
          <p:cNvSpPr txBox="1">
            <a:spLocks noChangeArrowheads="1"/>
          </p:cNvSpPr>
          <p:nvPr/>
        </p:nvSpPr>
        <p:spPr bwMode="auto">
          <a:xfrm>
            <a:off x="1122363" y="4346575"/>
            <a:ext cx="4687887" cy="131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写不命中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(Write Miss)</a:t>
            </a: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要写的单元不在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5335588" y="2560034"/>
            <a:ext cx="347662" cy="1219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zh-CN" altLang="en-US"/>
          </a:p>
        </p:txBody>
      </p:sp>
      <p:sp>
        <p:nvSpPr>
          <p:cNvPr id="15" name="TextBox 108"/>
          <p:cNvSpPr txBox="1">
            <a:spLocks noChangeArrowheads="1"/>
          </p:cNvSpPr>
          <p:nvPr/>
        </p:nvSpPr>
        <p:spPr bwMode="auto">
          <a:xfrm>
            <a:off x="5865813" y="2290159"/>
            <a:ext cx="6062041" cy="9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Write Through </a:t>
            </a:r>
          </a:p>
          <a:p>
            <a:pPr algn="l">
              <a:lnSpc>
                <a:spcPct val="10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     (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写通过、写直达、直写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16" name="TextBox 109"/>
          <p:cNvSpPr txBox="1">
            <a:spLocks noChangeArrowheads="1"/>
          </p:cNvSpPr>
          <p:nvPr/>
        </p:nvSpPr>
        <p:spPr bwMode="auto">
          <a:xfrm>
            <a:off x="5872163" y="3241071"/>
            <a:ext cx="5159375" cy="9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Write Back</a:t>
            </a:r>
          </a:p>
          <a:p>
            <a:pPr algn="l">
              <a:lnSpc>
                <a:spcPct val="10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	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一次性写、写回、回写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5408613" y="4785709"/>
            <a:ext cx="349250" cy="7524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zh-CN" altLang="en-US"/>
          </a:p>
        </p:txBody>
      </p:sp>
      <p:sp>
        <p:nvSpPr>
          <p:cNvPr id="18" name="TextBox 14"/>
          <p:cNvSpPr txBox="1"/>
          <p:nvPr/>
        </p:nvSpPr>
        <p:spPr>
          <a:xfrm>
            <a:off x="5938838" y="4530121"/>
            <a:ext cx="5159375" cy="49244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Allocate-on-miss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写分配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5946775" y="5204809"/>
            <a:ext cx="5578475" cy="49244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No-allocate-on-write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写不分配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188" y="9397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693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7251" y="102795"/>
            <a:ext cx="2952750" cy="58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上讲回顾</a:t>
            </a:r>
          </a:p>
        </p:txBody>
      </p:sp>
      <p:grpSp>
        <p:nvGrpSpPr>
          <p:cNvPr id="6147" name="Group 9"/>
          <p:cNvGrpSpPr>
            <a:grpSpLocks/>
          </p:cNvGrpSpPr>
          <p:nvPr/>
        </p:nvGrpSpPr>
        <p:grpSpPr bwMode="auto">
          <a:xfrm>
            <a:off x="1595339" y="892717"/>
            <a:ext cx="8332787" cy="5451476"/>
            <a:chOff x="171" y="517"/>
            <a:chExt cx="5249" cy="3434"/>
          </a:xfrm>
        </p:grpSpPr>
        <p:grpSp>
          <p:nvGrpSpPr>
            <p:cNvPr id="6148" name="Group 24"/>
            <p:cNvGrpSpPr>
              <a:grpSpLocks/>
            </p:cNvGrpSpPr>
            <p:nvPr/>
          </p:nvGrpSpPr>
          <p:grpSpPr bwMode="auto">
            <a:xfrm>
              <a:off x="295" y="517"/>
              <a:ext cx="5125" cy="3434"/>
              <a:chOff x="295" y="519"/>
              <a:chExt cx="5125" cy="3119"/>
            </a:xfrm>
          </p:grpSpPr>
          <p:sp>
            <p:nvSpPr>
              <p:cNvPr id="6151" name="Freeform 16"/>
              <p:cNvSpPr>
                <a:spLocks/>
              </p:cNvSpPr>
              <p:nvPr/>
            </p:nvSpPr>
            <p:spPr bwMode="auto">
              <a:xfrm>
                <a:off x="340" y="622"/>
                <a:ext cx="1542" cy="318"/>
              </a:xfrm>
              <a:custGeom>
                <a:avLst/>
                <a:gdLst>
                  <a:gd name="T0" fmla="*/ 0 w 1905"/>
                  <a:gd name="T1" fmla="*/ 0 h 544"/>
                  <a:gd name="T2" fmla="*/ 2 w 1905"/>
                  <a:gd name="T3" fmla="*/ 0 h 544"/>
                  <a:gd name="T4" fmla="*/ 2 w 1905"/>
                  <a:gd name="T5" fmla="*/ 1 h 544"/>
                  <a:gd name="T6" fmla="*/ 0 w 1905"/>
                  <a:gd name="T7" fmla="*/ 1 h 544"/>
                  <a:gd name="T8" fmla="*/ 0 w 1905"/>
                  <a:gd name="T9" fmla="*/ 0 h 5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5"/>
                  <a:gd name="T16" fmla="*/ 0 h 544"/>
                  <a:gd name="T17" fmla="*/ 1905 w 1905"/>
                  <a:gd name="T18" fmla="*/ 544 h 5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5" h="544">
                    <a:moveTo>
                      <a:pt x="0" y="0"/>
                    </a:moveTo>
                    <a:lnTo>
                      <a:pt x="1361" y="0"/>
                    </a:lnTo>
                    <a:lnTo>
                      <a:pt x="1905" y="544"/>
                    </a:lnTo>
                    <a:lnTo>
                      <a:pt x="0" y="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3600"/>
              </a:p>
            </p:txBody>
          </p:sp>
          <p:sp>
            <p:nvSpPr>
              <p:cNvPr id="6152" name="Rectangle 19"/>
              <p:cNvSpPr>
                <a:spLocks noChangeArrowheads="1"/>
              </p:cNvSpPr>
              <p:nvPr/>
            </p:nvSpPr>
            <p:spPr bwMode="auto">
              <a:xfrm>
                <a:off x="359" y="519"/>
                <a:ext cx="115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zh-CN" altLang="en-US" sz="3200" dirty="0">
                    <a:solidFill>
                      <a:schemeClr val="bg1"/>
                    </a:solidFill>
                    <a:ea typeface="楷体_GB2312" charset="0"/>
                  </a:rPr>
                  <a:t>回顾内容</a:t>
                </a:r>
              </a:p>
            </p:txBody>
          </p:sp>
          <p:sp>
            <p:nvSpPr>
              <p:cNvPr id="6153" name="AutoShape 6"/>
              <p:cNvSpPr>
                <a:spLocks noChangeArrowheads="1"/>
              </p:cNvSpPr>
              <p:nvPr/>
            </p:nvSpPr>
            <p:spPr bwMode="auto">
              <a:xfrm>
                <a:off x="295" y="958"/>
                <a:ext cx="5125" cy="2680"/>
              </a:xfrm>
              <a:prstGeom prst="roundRect">
                <a:avLst>
                  <a:gd name="adj" fmla="val 4231"/>
                </a:avLst>
              </a:prstGeom>
              <a:solidFill>
                <a:srgbClr val="EAEAEA"/>
              </a:solidFill>
              <a:ln w="254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5400"/>
              </a:p>
            </p:txBody>
          </p:sp>
        </p:grpSp>
        <p:sp>
          <p:nvSpPr>
            <p:cNvPr id="6149" name="Text Box 26"/>
            <p:cNvSpPr txBox="1">
              <a:spLocks noChangeArrowheads="1"/>
            </p:cNvSpPr>
            <p:nvPr/>
          </p:nvSpPr>
          <p:spPr bwMode="auto">
            <a:xfrm>
              <a:off x="171" y="1120"/>
              <a:ext cx="5249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1" algn="l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charset="2"/>
                <a:buChar char="n"/>
              </a:pPr>
              <a:r>
                <a:rPr kumimoji="1" lang="en-US" altLang="zh-CN" sz="3200" dirty="0">
                  <a:latin typeface="Times New Roman" charset="0"/>
                  <a:ea typeface="华文新魏" charset="-122"/>
                  <a:sym typeface="Symbol" charset="2"/>
                </a:rPr>
                <a:t>5.3</a:t>
              </a:r>
              <a:r>
                <a:rPr kumimoji="1" lang="zh-CN" altLang="en-US" sz="3200" dirty="0">
                  <a:latin typeface="Times New Roman" charset="0"/>
                  <a:ea typeface="华文新魏" charset="-122"/>
                  <a:sym typeface="Symbol" charset="2"/>
                </a:rPr>
                <a:t> 高速缓冲存储器</a:t>
              </a:r>
              <a:endParaRPr kumimoji="1" lang="en-US" altLang="zh-CN" sz="3200" dirty="0">
                <a:latin typeface="Times New Roman" charset="0"/>
                <a:ea typeface="华文新魏" charset="-122"/>
                <a:sym typeface="Symbol" charset="2"/>
              </a:endParaRPr>
            </a:p>
            <a:p>
              <a:pPr lvl="2" algn="l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charset="2"/>
                <a:buChar char="u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什么是程序访问的局部性</a:t>
              </a:r>
            </a:p>
            <a:p>
              <a:pPr lvl="2" algn="l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charset="2"/>
                <a:buChar char="u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具有</a:t>
              </a: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Cache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机制的</a:t>
              </a: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CPU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的基本访存过程</a:t>
              </a:r>
            </a:p>
            <a:p>
              <a:pPr lvl="2" algn="l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charset="2"/>
                <a:buChar char="u"/>
              </a:pP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Cache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和主存之间的映射方式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89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500188" y="1781175"/>
            <a:ext cx="9204325" cy="69487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buFont typeface="Wingdings" charset="2"/>
              <a:buChar char="Ø"/>
            </a:pP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Allocate-on-miss (</a:t>
            </a:r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写分配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33550" y="2303463"/>
            <a:ext cx="9405938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更新主存块中相应单元，再将该主存块装入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试图利用空间局部性，但增加了从主存读入一个块的开销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7175" y="3314700"/>
            <a:ext cx="6154738" cy="69487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buFont typeface="Wingdings" charset="2"/>
              <a:buChar char="Ø"/>
            </a:pP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No-allocate-on-write (</a:t>
            </a:r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写不分配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62125" y="3797300"/>
            <a:ext cx="7974013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直接写主存，不把被写数据放入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</a:t>
            </a:r>
            <a:endParaRPr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减少了从主存读一个块的开销，但没有利用空间局部性</a:t>
            </a:r>
          </a:p>
        </p:txBody>
      </p:sp>
      <p:pic>
        <p:nvPicPr>
          <p:cNvPr id="13" name="图片 12" descr="u=207606497,4036238559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5148263"/>
            <a:ext cx="7667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78075" y="5092700"/>
            <a:ext cx="788193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800">
                <a:latin typeface="微软雅黑" charset="-122"/>
                <a:ea typeface="微软雅黑" charset="-122"/>
              </a:rPr>
              <a:t>1</a:t>
            </a:r>
            <a:r>
              <a:rPr lang="zh-CN" altLang="en-US" sz="2800">
                <a:latin typeface="微软雅黑" charset="-122"/>
                <a:ea typeface="微软雅黑" charset="-122"/>
              </a:rPr>
              <a:t>、写直达</a:t>
            </a:r>
            <a:r>
              <a:rPr lang="en-US" altLang="zh-CN" sz="2800"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latin typeface="微软雅黑" charset="-122"/>
                <a:ea typeface="微软雅黑" charset="-122"/>
              </a:rPr>
              <a:t>可用写分配或写不分配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latin typeface="微软雅黑" charset="-122"/>
                <a:ea typeface="微软雅黑" charset="-122"/>
              </a:rPr>
              <a:t>2</a:t>
            </a:r>
            <a:r>
              <a:rPr lang="zh-CN" altLang="en-US" sz="2800">
                <a:latin typeface="微软雅黑" charset="-122"/>
                <a:ea typeface="微软雅黑" charset="-122"/>
              </a:rPr>
              <a:t>、写回</a:t>
            </a:r>
            <a:r>
              <a:rPr lang="en-US" altLang="zh-CN" sz="2800"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latin typeface="微软雅黑" charset="-122"/>
                <a:ea typeface="微软雅黑" charset="-122"/>
              </a:rPr>
              <a:t>通常用写分配</a:t>
            </a:r>
          </a:p>
        </p:txBody>
      </p:sp>
      <p:sp>
        <p:nvSpPr>
          <p:cNvPr id="2" name="矩形 1"/>
          <p:cNvSpPr/>
          <p:nvPr/>
        </p:nvSpPr>
        <p:spPr>
          <a:xfrm>
            <a:off x="1303338" y="858665"/>
            <a:ext cx="9836150" cy="59993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charset="0"/>
                <a:cs typeface="微软雅黑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cs typeface="微软雅黑" charset="0"/>
              </a:rPr>
              <a:t>写不命中时如何处理？</a:t>
            </a:r>
            <a:endParaRPr lang="en-US" altLang="zh-CN" sz="28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  <a:p>
            <a:pPr algn="l">
              <a:defRPr/>
            </a:pPr>
            <a:endParaRPr lang="en-US" altLang="zh-CN" sz="28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  <a:p>
            <a:pPr algn="l">
              <a:defRPr/>
            </a:pPr>
            <a:endParaRPr lang="en-US" altLang="zh-CN" sz="28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  <a:p>
            <a:pPr algn="l">
              <a:defRPr/>
            </a:pPr>
            <a:endParaRPr lang="en-US" altLang="zh-CN" sz="28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  <a:p>
            <a:pPr algn="l">
              <a:defRPr/>
            </a:pPr>
            <a:endParaRPr lang="en-US" altLang="zh-CN" sz="28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  <a:p>
            <a:pPr algn="l">
              <a:defRPr/>
            </a:pPr>
            <a:endParaRPr lang="en-US" altLang="zh-CN" sz="28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  <a:p>
            <a:pPr algn="l">
              <a:defRPr/>
            </a:pPr>
            <a:endParaRPr lang="en-US" altLang="zh-CN" sz="28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  <a:p>
            <a:pPr algn="l">
              <a:defRPr/>
            </a:pPr>
            <a:endParaRPr lang="en-US" altLang="zh-CN" sz="28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  <a:p>
            <a:pPr algn="l">
              <a:defRPr/>
            </a:pP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606" y="-26989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283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6" grpId="0"/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7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2458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246313"/>
            <a:ext cx="7356475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6905625" y="960438"/>
            <a:ext cx="1655763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endParaRPr lang="zh-CN" altLang="en-US" sz="280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3450431" y="6309320"/>
            <a:ext cx="5010150" cy="46038"/>
          </a:xfrm>
          <a:prstGeom prst="line">
            <a:avLst/>
          </a:prstGeom>
          <a:noFill/>
          <a:ln w="6350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90725" y="1770063"/>
            <a:ext cx="7929563" cy="55944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kumimoji="1" lang="zh-CN" altLang="en-US" sz="26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   问题</a:t>
            </a:r>
            <a:r>
              <a:rPr kumimoji="1" lang="en-US" altLang="zh-CN" sz="26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sz="26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：如果用写不分配， 则如何修改算法？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368550" y="817563"/>
            <a:ext cx="7358063" cy="873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kumimoji="1" lang="zh-CN" altLang="en-US" sz="26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问题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：以下描述的是哪种写策略？</a:t>
            </a:r>
            <a:endParaRPr kumimoji="1" lang="en-US" altLang="zh-CN" sz="26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	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写直达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、写分配！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1874838" y="2681288"/>
            <a:ext cx="927100" cy="482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2087563" y="3881438"/>
            <a:ext cx="927100" cy="4841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-35008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321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794000" y="846138"/>
            <a:ext cx="7705725" cy="87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600">
                <a:latin typeface="微软雅黑" charset="-122"/>
                <a:ea typeface="微软雅黑" charset="-122"/>
              </a:rPr>
              <a:t>问题</a:t>
            </a:r>
            <a:r>
              <a:rPr kumimoji="1" lang="en-US" altLang="zh-CN" sz="2600">
                <a:latin typeface="微软雅黑" charset="-122"/>
                <a:ea typeface="微软雅黑" charset="-122"/>
              </a:rPr>
              <a:t>3</a:t>
            </a:r>
            <a:r>
              <a:rPr kumimoji="1" lang="zh-CN" altLang="en-US" sz="2600">
                <a:latin typeface="微软雅黑" charset="-122"/>
                <a:ea typeface="微软雅黑" charset="-122"/>
              </a:rPr>
              <a:t>：以下算法描述的是哪种写策略？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	          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写回、写分配！</a:t>
            </a:r>
          </a:p>
        </p:txBody>
      </p:sp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1963738"/>
            <a:ext cx="7704137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336925" y="4635500"/>
            <a:ext cx="5975350" cy="4953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1901" y="-35389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43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28678" name="Picture 2" descr="write-bac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4" y="841375"/>
            <a:ext cx="8485188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610" y="-30163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TW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5.3.5  Cache</a:t>
            </a:r>
            <a:r>
              <a:rPr lang="zh-TW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的一致性问题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213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348880"/>
            <a:ext cx="9537669" cy="96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5.3.6 Cache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替换算法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808692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5150" y="0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5.3.6  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替换算法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49350" y="2095500"/>
            <a:ext cx="10158413" cy="25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行数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&lt;&lt;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主存块数；</a:t>
            </a:r>
            <a:endParaRPr lang="en-US" altLang="zh-CN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主存块和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行：多对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；</a:t>
            </a:r>
            <a:endParaRPr lang="en-US" altLang="zh-CN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当一个新的主存块需要复制到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中时，如果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中的对应行已经全部被占满，怎么办？</a:t>
            </a:r>
            <a:endParaRPr lang="en-US" altLang="zh-CN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</a:pPr>
            <a:endParaRPr lang="en-US" altLang="zh-CN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buFont typeface="Wingdings" charset="2"/>
              <a:buChar char="p"/>
            </a:pPr>
            <a:endParaRPr lang="zh-CN" altLang="en-US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7175" name="图片 94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842963"/>
            <a:ext cx="122713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720975" y="1047750"/>
            <a:ext cx="6007100" cy="785813"/>
          </a:xfrm>
          <a:prstGeom prst="wedgeRoundRectCallout">
            <a:avLst>
              <a:gd name="adj1" fmla="val 65900"/>
              <a:gd name="adj2" fmla="val -6729"/>
              <a:gd name="adj3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309" tIns="44655" rIns="89309" bIns="44655"/>
          <a:lstStyle/>
          <a:p>
            <a:pPr algn="l" defTabSz="1182688" eaLnBrk="1" hangingPunct="1">
              <a:lnSpc>
                <a:spcPct val="100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tx1"/>
              </a:solidFill>
              <a:cs typeface="Times New Roman" charset="0"/>
            </a:endParaRPr>
          </a:p>
        </p:txBody>
      </p:sp>
      <p:sp>
        <p:nvSpPr>
          <p:cNvPr id="7177" name="矩形 1"/>
          <p:cNvSpPr>
            <a:spLocks noChangeArrowheads="1"/>
          </p:cNvSpPr>
          <p:nvPr/>
        </p:nvSpPr>
        <p:spPr bwMode="auto">
          <a:xfrm>
            <a:off x="3479800" y="1182688"/>
            <a:ext cx="48494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什么时候需要进行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替换？</a:t>
            </a:r>
          </a:p>
        </p:txBody>
      </p:sp>
      <p:sp>
        <p:nvSpPr>
          <p:cNvPr id="16" name="爆炸形 2 15"/>
          <p:cNvSpPr/>
          <p:nvPr/>
        </p:nvSpPr>
        <p:spPr>
          <a:xfrm rot="341492">
            <a:off x="5997199" y="3867363"/>
            <a:ext cx="4364654" cy="1870908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5475" lvl="1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endParaRPr lang="zh-CN" altLang="en-US" sz="2200" dirty="0"/>
          </a:p>
        </p:txBody>
      </p:sp>
      <p:sp>
        <p:nvSpPr>
          <p:cNvPr id="17" name="TextBox 17"/>
          <p:cNvSpPr txBox="1"/>
          <p:nvPr/>
        </p:nvSpPr>
        <p:spPr>
          <a:xfrm>
            <a:off x="6635266" y="4397564"/>
            <a:ext cx="3224212" cy="97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选择淘汰掉一个</a:t>
            </a:r>
            <a:endParaRPr lang="en-US" altLang="zh-CN" dirty="0"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Cache</a:t>
            </a:r>
            <a:r>
              <a:rPr lang="zh-CN" altLang="en-US" dirty="0">
                <a:latin typeface="+mn-ea"/>
                <a:ea typeface="+mn-ea"/>
              </a:rPr>
              <a:t>行中的块</a:t>
            </a:r>
          </a:p>
        </p:txBody>
      </p:sp>
    </p:spTree>
    <p:extLst>
      <p:ext uri="{BB962C8B-B14F-4D97-AF65-F5344CB8AC3E}">
        <p14:creationId xmlns:p14="http://schemas.microsoft.com/office/powerpoint/2010/main" val="1909974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6" name="TextBox 11"/>
          <p:cNvSpPr txBox="1">
            <a:spLocks noChangeArrowheads="1"/>
          </p:cNvSpPr>
          <p:nvPr/>
        </p:nvSpPr>
        <p:spPr bwMode="auto">
          <a:xfrm>
            <a:off x="966788" y="2119313"/>
            <a:ext cx="10583862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spcAft>
                <a:spcPts val="2000"/>
              </a:spcAft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例：某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采用二路组相联映射，其数据区容量为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块。假定第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组的两个行分别存放了主存第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块和第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8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块，此时需调入主存第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块，根据映射关系，它只能放到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组。第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组中必须调出一块，如何选择调出哪一块？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</a:t>
            </a:r>
            <a:endParaRPr lang="zh-CN" altLang="en-US" sz="2800">
              <a:latin typeface="微软雅黑" charset="-122"/>
              <a:ea typeface="微软雅黑" charset="-122"/>
            </a:endParaRPr>
          </a:p>
        </p:txBody>
      </p:sp>
      <p:pic>
        <p:nvPicPr>
          <p:cNvPr id="10247" name="图片 94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842963"/>
            <a:ext cx="122713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720975" y="1047750"/>
            <a:ext cx="6007100" cy="785813"/>
          </a:xfrm>
          <a:prstGeom prst="wedgeRoundRectCallout">
            <a:avLst>
              <a:gd name="adj1" fmla="val 65900"/>
              <a:gd name="adj2" fmla="val -6729"/>
              <a:gd name="adj3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309" tIns="44655" rIns="89309" bIns="44655"/>
          <a:lstStyle/>
          <a:p>
            <a:pPr defTabSz="1182688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tx1"/>
              </a:solidFill>
              <a:cs typeface="Times New Roman" charset="0"/>
            </a:endParaRPr>
          </a:p>
        </p:txBody>
      </p:sp>
      <p:sp>
        <p:nvSpPr>
          <p:cNvPr id="10249" name="矩形 14"/>
          <p:cNvSpPr>
            <a:spLocks noChangeArrowheads="1"/>
          </p:cNvSpPr>
          <p:nvPr/>
        </p:nvSpPr>
        <p:spPr bwMode="auto">
          <a:xfrm>
            <a:off x="3479800" y="1182688"/>
            <a:ext cx="48212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什么时候需要进行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替换？</a:t>
            </a:r>
          </a:p>
        </p:txBody>
      </p:sp>
      <p:sp>
        <p:nvSpPr>
          <p:cNvPr id="4" name="云形标注 3"/>
          <p:cNvSpPr>
            <a:spLocks noChangeArrowheads="1"/>
          </p:cNvSpPr>
          <p:nvPr/>
        </p:nvSpPr>
        <p:spPr bwMode="auto">
          <a:xfrm>
            <a:off x="6088063" y="4111625"/>
            <a:ext cx="4352925" cy="1209675"/>
          </a:xfrm>
          <a:prstGeom prst="cloudCallout">
            <a:avLst>
              <a:gd name="adj1" fmla="val -84361"/>
              <a:gd name="adj2" fmla="val -541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l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72250" y="4316413"/>
            <a:ext cx="34671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>
                <a:latin typeface="微软雅黑" charset="-122"/>
                <a:ea typeface="微软雅黑" charset="-122"/>
              </a:rPr>
              <a:t>淘汰策略问题</a:t>
            </a:r>
            <a:r>
              <a:rPr lang="en-US" altLang="zh-CN">
                <a:latin typeface="微软雅黑" charset="-122"/>
                <a:ea typeface="微软雅黑" charset="-122"/>
              </a:rPr>
              <a:t>/</a:t>
            </a:r>
            <a:r>
              <a:rPr lang="zh-CN" altLang="en-US">
                <a:latin typeface="微软雅黑" charset="-122"/>
                <a:ea typeface="微软雅黑" charset="-122"/>
              </a:rPr>
              <a:t>替换算法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97468" y="60835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eaLnBrk="0" hangingPunct="0"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5.3.6  Cache</a:t>
            </a:r>
            <a:r>
              <a:rPr lang="zh-CN" altLang="en-US" dirty="0"/>
              <a:t>替换算法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872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4" name="TextBox 10"/>
          <p:cNvSpPr txBox="1">
            <a:spLocks noChangeArrowheads="1"/>
          </p:cNvSpPr>
          <p:nvPr/>
        </p:nvSpPr>
        <p:spPr bwMode="auto">
          <a:xfrm>
            <a:off x="1668463" y="2074863"/>
            <a:ext cx="10123487" cy="303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直接映射（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Direct Mapped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</a:p>
          <a:p>
            <a:pPr lvl="1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映射唯一，无条件用新信息替换老信息</a:t>
            </a:r>
          </a:p>
          <a:p>
            <a:pPr algn="l">
              <a:lnSpc>
                <a:spcPct val="120000"/>
              </a:lnSpc>
            </a:pP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N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路组相联（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N-way Set Associative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</a:p>
          <a:p>
            <a:pPr lvl="1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每个主存数据有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行可选择，需考虑替换哪一行</a:t>
            </a:r>
          </a:p>
          <a:p>
            <a:pPr algn="l">
              <a:lnSpc>
                <a:spcPct val="120000"/>
              </a:lnSpc>
            </a:pP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全相联（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Fully Associative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</a:p>
          <a:p>
            <a:pPr lvl="1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每个主存数据可存放到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任意行中，需考虑替换哪一行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04850" y="5233988"/>
            <a:ext cx="10926763" cy="1112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marL="514350" indent="-514350" algn="l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常用替换算法：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先进先出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FIFO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、最近最少用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LRU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、最不经常使用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LFU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、随机替换</a:t>
            </a:r>
          </a:p>
        </p:txBody>
      </p:sp>
      <p:pic>
        <p:nvPicPr>
          <p:cNvPr id="12296" name="图片 94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675" y="923925"/>
            <a:ext cx="122713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720975" y="1047750"/>
            <a:ext cx="6310313" cy="785813"/>
          </a:xfrm>
          <a:prstGeom prst="wedgeRoundRectCallout">
            <a:avLst>
              <a:gd name="adj1" fmla="val 68150"/>
              <a:gd name="adj2" fmla="val 24040"/>
              <a:gd name="adj3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309" tIns="44655" rIns="89309" bIns="44655"/>
          <a:lstStyle/>
          <a:p>
            <a:pPr defTabSz="1182688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tx1"/>
              </a:solidFill>
              <a:cs typeface="Times New Roman" charset="0"/>
            </a:endParaRPr>
          </a:p>
        </p:txBody>
      </p:sp>
      <p:sp>
        <p:nvSpPr>
          <p:cNvPr id="12298" name="矩形 1"/>
          <p:cNvSpPr>
            <a:spLocks noChangeArrowheads="1"/>
          </p:cNvSpPr>
          <p:nvPr/>
        </p:nvSpPr>
        <p:spPr bwMode="auto">
          <a:xfrm>
            <a:off x="3479800" y="1088740"/>
            <a:ext cx="4849404" cy="65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什么时候需要进行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替换？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65150" y="53831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eaLnBrk="0" hangingPunct="0"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5.3.6  Cache</a:t>
            </a:r>
            <a:r>
              <a:rPr lang="zh-CN" altLang="en-US" dirty="0"/>
              <a:t>替换算法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982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2250" y="854075"/>
            <a:ext cx="9291638" cy="677863"/>
          </a:xfrm>
          <a:prstGeom prst="rect">
            <a:avLst/>
          </a:prstGeom>
          <a:solidFill>
            <a:srgbClr val="C00000"/>
          </a:solidFill>
          <a:ln>
            <a:solidFill>
              <a:srgbClr val="A5002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先进先出</a:t>
            </a:r>
            <a:r>
              <a:rPr lang="zh-CN" altLang="zh-CN" sz="30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First In First Out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FIFO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）算法</a:t>
            </a:r>
          </a:p>
        </p:txBody>
      </p:sp>
      <p:sp>
        <p:nvSpPr>
          <p:cNvPr id="38919" name="Rectangle 3"/>
          <p:cNvSpPr txBox="1">
            <a:spLocks noChangeArrowheads="1"/>
          </p:cNvSpPr>
          <p:nvPr/>
        </p:nvSpPr>
        <p:spPr bwMode="auto">
          <a:xfrm>
            <a:off x="1063625" y="1587500"/>
            <a:ext cx="105171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2600">
                <a:latin typeface="微软雅黑" charset="-122"/>
                <a:ea typeface="微软雅黑" charset="-122"/>
              </a:rPr>
              <a:t>基本思想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：总是把最先进入的那一块替换掉</a:t>
            </a:r>
            <a:endParaRPr kumimoji="1"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例：假定主存中的5块{1,2,3,4,5}同时映射到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同一组中，对于同一访存序列，考察3行/组、 4行/组的情况。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9572625" y="3298994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9572625" y="37180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9564688" y="40482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249613" y="3327569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846513" y="3316456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3251200" y="37085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3243263" y="40768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263900" y="333074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841750" y="37260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846513" y="40816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3867150" y="333550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8931" name="Text Box 16"/>
          <p:cNvSpPr txBox="1">
            <a:spLocks noChangeArrowheads="1"/>
          </p:cNvSpPr>
          <p:nvPr/>
        </p:nvSpPr>
        <p:spPr bwMode="auto">
          <a:xfrm>
            <a:off x="6194425" y="5916781"/>
            <a:ext cx="25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8932" name="Text Box 17"/>
          <p:cNvSpPr txBox="1">
            <a:spLocks noChangeArrowheads="1"/>
          </p:cNvSpPr>
          <p:nvPr/>
        </p:nvSpPr>
        <p:spPr bwMode="auto">
          <a:xfrm>
            <a:off x="3905250" y="37244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8933" name="Text Box 18"/>
          <p:cNvSpPr txBox="1">
            <a:spLocks noChangeArrowheads="1"/>
          </p:cNvSpPr>
          <p:nvPr/>
        </p:nvSpPr>
        <p:spPr bwMode="auto">
          <a:xfrm>
            <a:off x="4519613" y="406416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4446588" y="3313281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4446588" y="37069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4451350" y="40625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446588" y="334185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5011738" y="3319631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5557838" y="3308519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5013325" y="37133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5005388" y="40689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42" name="Text Box 27"/>
          <p:cNvSpPr txBox="1">
            <a:spLocks noChangeArrowheads="1"/>
          </p:cNvSpPr>
          <p:nvPr/>
        </p:nvSpPr>
        <p:spPr bwMode="auto">
          <a:xfrm>
            <a:off x="5064125" y="3322806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5565775" y="37053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5557838" y="40736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45" name="Text Box 30"/>
          <p:cNvSpPr txBox="1">
            <a:spLocks noChangeArrowheads="1"/>
          </p:cNvSpPr>
          <p:nvPr/>
        </p:nvSpPr>
        <p:spPr bwMode="auto">
          <a:xfrm>
            <a:off x="5629275" y="3327569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068888" y="373079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38947" name="Text Box 32"/>
          <p:cNvSpPr txBox="1">
            <a:spLocks noChangeArrowheads="1"/>
          </p:cNvSpPr>
          <p:nvPr/>
        </p:nvSpPr>
        <p:spPr bwMode="auto">
          <a:xfrm>
            <a:off x="5654675" y="3733969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616575" y="4081631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3*</a:t>
            </a: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6108700" y="3311694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>
            <a:off x="6108700" y="37053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6113463" y="40609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6184900" y="3340269"/>
            <a:ext cx="309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4*</a:t>
            </a:r>
          </a:p>
        </p:txBody>
      </p:sp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6673850" y="3318044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7245350" y="3306931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6675438" y="371174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6680200" y="406734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6688138" y="3321219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7240588" y="371650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7245350" y="407210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9" name="Text Box 45"/>
          <p:cNvSpPr txBox="1">
            <a:spLocks noChangeArrowheads="1"/>
          </p:cNvSpPr>
          <p:nvPr/>
        </p:nvSpPr>
        <p:spPr bwMode="auto">
          <a:xfrm>
            <a:off x="7265988" y="36942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6675438" y="3702219"/>
            <a:ext cx="43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8962" name="Text Box 47"/>
          <p:cNvSpPr txBox="1">
            <a:spLocks noChangeArrowheads="1"/>
          </p:cNvSpPr>
          <p:nvPr/>
        </p:nvSpPr>
        <p:spPr bwMode="auto">
          <a:xfrm>
            <a:off x="7304088" y="40832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8963" name="Text Box 48"/>
          <p:cNvSpPr txBox="1">
            <a:spLocks noChangeArrowheads="1"/>
          </p:cNvSpPr>
          <p:nvPr/>
        </p:nvSpPr>
        <p:spPr bwMode="auto">
          <a:xfrm>
            <a:off x="8472488" y="3681581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7839075" y="3314869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4" name="Line 50"/>
          <p:cNvSpPr>
            <a:spLocks noChangeShapeType="1"/>
          </p:cNvSpPr>
          <p:nvPr/>
        </p:nvSpPr>
        <p:spPr bwMode="auto">
          <a:xfrm>
            <a:off x="7839075" y="36831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5" name="Line 51"/>
          <p:cNvSpPr>
            <a:spLocks noChangeShapeType="1"/>
          </p:cNvSpPr>
          <p:nvPr/>
        </p:nvSpPr>
        <p:spPr bwMode="auto">
          <a:xfrm>
            <a:off x="7831138" y="40387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8404225" y="3283119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8975725" y="3284706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>
            <a:off x="8393113" y="36768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9" name="Line 55"/>
          <p:cNvSpPr>
            <a:spLocks noChangeShapeType="1"/>
          </p:cNvSpPr>
          <p:nvPr/>
        </p:nvSpPr>
        <p:spPr bwMode="auto">
          <a:xfrm>
            <a:off x="8397875" y="40324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71" name="Text Box 56"/>
          <p:cNvSpPr txBox="1">
            <a:spLocks noChangeArrowheads="1"/>
          </p:cNvSpPr>
          <p:nvPr/>
        </p:nvSpPr>
        <p:spPr bwMode="auto">
          <a:xfrm>
            <a:off x="8482013" y="3298994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</a:t>
            </a:r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>
            <a:off x="8970963" y="36942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8975725" y="40498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3" name="Text Box 59"/>
          <p:cNvSpPr txBox="1">
            <a:spLocks noChangeArrowheads="1"/>
          </p:cNvSpPr>
          <p:nvPr/>
        </p:nvSpPr>
        <p:spPr bwMode="auto">
          <a:xfrm>
            <a:off x="9021763" y="330375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5*</a:t>
            </a:r>
          </a:p>
        </p:txBody>
      </p:sp>
      <p:sp>
        <p:nvSpPr>
          <p:cNvPr id="74" name="Text Box 60"/>
          <p:cNvSpPr txBox="1">
            <a:spLocks noChangeArrowheads="1"/>
          </p:cNvSpPr>
          <p:nvPr/>
        </p:nvSpPr>
        <p:spPr bwMode="auto">
          <a:xfrm>
            <a:off x="8453438" y="4043531"/>
            <a:ext cx="363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38976" name="Text Box 61"/>
          <p:cNvSpPr txBox="1">
            <a:spLocks noChangeArrowheads="1"/>
          </p:cNvSpPr>
          <p:nvPr/>
        </p:nvSpPr>
        <p:spPr bwMode="auto">
          <a:xfrm>
            <a:off x="9059863" y="369269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8977" name="Text Box 62"/>
          <p:cNvSpPr txBox="1">
            <a:spLocks noChangeArrowheads="1"/>
          </p:cNvSpPr>
          <p:nvPr/>
        </p:nvSpPr>
        <p:spPr bwMode="auto">
          <a:xfrm>
            <a:off x="9059863" y="40578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8978" name="Text Box 63"/>
          <p:cNvSpPr txBox="1">
            <a:spLocks noChangeArrowheads="1"/>
          </p:cNvSpPr>
          <p:nvPr/>
        </p:nvSpPr>
        <p:spPr bwMode="auto">
          <a:xfrm>
            <a:off x="1673225" y="2841794"/>
            <a:ext cx="8369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ea typeface="华文新魏" charset="-122"/>
              </a:rPr>
              <a:t> 访问序列：1      2      3     4      1     2     5      1     2      3     4      5   </a:t>
            </a:r>
          </a:p>
        </p:txBody>
      </p:sp>
      <p:sp>
        <p:nvSpPr>
          <p:cNvPr id="38979" name="Text Box 64"/>
          <p:cNvSpPr txBox="1">
            <a:spLocks noChangeArrowheads="1"/>
          </p:cNvSpPr>
          <p:nvPr/>
        </p:nvSpPr>
        <p:spPr bwMode="auto">
          <a:xfrm>
            <a:off x="4527550" y="3716506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8980" name="Text Box 65"/>
          <p:cNvSpPr txBox="1">
            <a:spLocks noChangeArrowheads="1"/>
          </p:cNvSpPr>
          <p:nvPr/>
        </p:nvSpPr>
        <p:spPr bwMode="auto">
          <a:xfrm>
            <a:off x="5086350" y="40800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8981" name="Text Box 66"/>
          <p:cNvSpPr txBox="1">
            <a:spLocks noChangeArrowheads="1"/>
          </p:cNvSpPr>
          <p:nvPr/>
        </p:nvSpPr>
        <p:spPr bwMode="auto">
          <a:xfrm>
            <a:off x="6197600" y="3721269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38982" name="Text Box 67"/>
          <p:cNvSpPr txBox="1">
            <a:spLocks noChangeArrowheads="1"/>
          </p:cNvSpPr>
          <p:nvPr/>
        </p:nvSpPr>
        <p:spPr bwMode="auto">
          <a:xfrm>
            <a:off x="6215063" y="4070519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8983" name="Text Box 68"/>
          <p:cNvSpPr txBox="1">
            <a:spLocks noChangeArrowheads="1"/>
          </p:cNvSpPr>
          <p:nvPr/>
        </p:nvSpPr>
        <p:spPr bwMode="auto">
          <a:xfrm>
            <a:off x="6770688" y="4078456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83" name="Text Box 69"/>
          <p:cNvSpPr txBox="1">
            <a:spLocks noChangeArrowheads="1"/>
          </p:cNvSpPr>
          <p:nvPr/>
        </p:nvSpPr>
        <p:spPr bwMode="auto">
          <a:xfrm>
            <a:off x="7232650" y="33259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84" name="Text Box 70"/>
          <p:cNvSpPr txBox="1">
            <a:spLocks noChangeArrowheads="1"/>
          </p:cNvSpPr>
          <p:nvPr/>
        </p:nvSpPr>
        <p:spPr bwMode="auto">
          <a:xfrm>
            <a:off x="7850188" y="367523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8986" name="Text Box 71"/>
          <p:cNvSpPr txBox="1">
            <a:spLocks noChangeArrowheads="1"/>
          </p:cNvSpPr>
          <p:nvPr/>
        </p:nvSpPr>
        <p:spPr bwMode="auto">
          <a:xfrm>
            <a:off x="7888288" y="406416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86" name="Text Box 72"/>
          <p:cNvSpPr txBox="1">
            <a:spLocks noChangeArrowheads="1"/>
          </p:cNvSpPr>
          <p:nvPr/>
        </p:nvSpPr>
        <p:spPr bwMode="auto">
          <a:xfrm>
            <a:off x="7816850" y="330693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87" name="Text Box 73"/>
          <p:cNvSpPr txBox="1">
            <a:spLocks noChangeArrowheads="1"/>
          </p:cNvSpPr>
          <p:nvPr/>
        </p:nvSpPr>
        <p:spPr bwMode="auto">
          <a:xfrm>
            <a:off x="9625013" y="33005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5*</a:t>
            </a:r>
          </a:p>
        </p:txBody>
      </p:sp>
      <p:sp>
        <p:nvSpPr>
          <p:cNvPr id="38989" name="Text Box 74"/>
          <p:cNvSpPr txBox="1">
            <a:spLocks noChangeArrowheads="1"/>
          </p:cNvSpPr>
          <p:nvPr/>
        </p:nvSpPr>
        <p:spPr bwMode="auto">
          <a:xfrm>
            <a:off x="9663113" y="36895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8990" name="Text Box 75"/>
          <p:cNvSpPr txBox="1">
            <a:spLocks noChangeArrowheads="1"/>
          </p:cNvSpPr>
          <p:nvPr/>
        </p:nvSpPr>
        <p:spPr bwMode="auto">
          <a:xfrm>
            <a:off x="9663113" y="40546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8991" name="Text Box 76"/>
          <p:cNvSpPr txBox="1">
            <a:spLocks noChangeArrowheads="1"/>
          </p:cNvSpPr>
          <p:nvPr/>
        </p:nvSpPr>
        <p:spPr bwMode="auto">
          <a:xfrm>
            <a:off x="3287687" y="4435644"/>
            <a:ext cx="6911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BF"/>
                </a:solidFill>
                <a:ea typeface="华文新魏" charset="-122"/>
              </a:rPr>
              <a:t>                                                       √    √                  √ </a:t>
            </a:r>
          </a:p>
        </p:txBody>
      </p:sp>
      <p:sp>
        <p:nvSpPr>
          <p:cNvPr id="91" name="Text Box 77"/>
          <p:cNvSpPr txBox="1">
            <a:spLocks noChangeArrowheads="1"/>
          </p:cNvSpPr>
          <p:nvPr/>
        </p:nvSpPr>
        <p:spPr bwMode="auto">
          <a:xfrm>
            <a:off x="2097088" y="3419644"/>
            <a:ext cx="1290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3行</a:t>
            </a:r>
            <a:r>
              <a:rPr kumimoji="1" lang="en-US" altLang="zh-CN">
                <a:solidFill>
                  <a:srgbClr val="0000BF"/>
                </a:solidFill>
                <a:ea typeface="华文新魏" charset="-122"/>
              </a:rPr>
              <a:t>/</a:t>
            </a: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组</a:t>
            </a:r>
            <a:endParaRPr kumimoji="1" lang="en-US" altLang="zh-CN">
              <a:solidFill>
                <a:srgbClr val="0000BF"/>
              </a:solidFill>
              <a:ea typeface="华文新魏" charset="-122"/>
            </a:endParaRPr>
          </a:p>
        </p:txBody>
      </p:sp>
      <p:sp>
        <p:nvSpPr>
          <p:cNvPr id="92" name="Rectangle 78"/>
          <p:cNvSpPr>
            <a:spLocks noChangeArrowheads="1"/>
          </p:cNvSpPr>
          <p:nvPr/>
        </p:nvSpPr>
        <p:spPr bwMode="auto">
          <a:xfrm>
            <a:off x="9559925" y="4822994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3" name="Line 79"/>
          <p:cNvSpPr>
            <a:spLocks noChangeShapeType="1"/>
          </p:cNvSpPr>
          <p:nvPr/>
        </p:nvSpPr>
        <p:spPr bwMode="auto">
          <a:xfrm>
            <a:off x="9559925" y="52420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4" name="Line 80"/>
          <p:cNvSpPr>
            <a:spLocks noChangeShapeType="1"/>
          </p:cNvSpPr>
          <p:nvPr/>
        </p:nvSpPr>
        <p:spPr bwMode="auto">
          <a:xfrm>
            <a:off x="9551988" y="55722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5" name="Rectangle 81"/>
          <p:cNvSpPr>
            <a:spLocks noChangeArrowheads="1"/>
          </p:cNvSpPr>
          <p:nvPr/>
        </p:nvSpPr>
        <p:spPr bwMode="auto">
          <a:xfrm>
            <a:off x="3236913" y="4851569"/>
            <a:ext cx="376237" cy="13731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3833813" y="4840456"/>
            <a:ext cx="376237" cy="13985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7" name="Line 83"/>
          <p:cNvSpPr>
            <a:spLocks noChangeShapeType="1"/>
          </p:cNvSpPr>
          <p:nvPr/>
        </p:nvSpPr>
        <p:spPr bwMode="auto">
          <a:xfrm>
            <a:off x="3238500" y="52325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8" name="Line 84"/>
          <p:cNvSpPr>
            <a:spLocks noChangeShapeType="1"/>
          </p:cNvSpPr>
          <p:nvPr/>
        </p:nvSpPr>
        <p:spPr bwMode="auto">
          <a:xfrm>
            <a:off x="3230563" y="56008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9" name="Text Box 85"/>
          <p:cNvSpPr txBox="1">
            <a:spLocks noChangeArrowheads="1"/>
          </p:cNvSpPr>
          <p:nvPr/>
        </p:nvSpPr>
        <p:spPr bwMode="auto">
          <a:xfrm>
            <a:off x="3251200" y="485474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00" name="Line 86"/>
          <p:cNvSpPr>
            <a:spLocks noChangeShapeType="1"/>
          </p:cNvSpPr>
          <p:nvPr/>
        </p:nvSpPr>
        <p:spPr bwMode="auto">
          <a:xfrm>
            <a:off x="3841750" y="52373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1" name="Line 87"/>
          <p:cNvSpPr>
            <a:spLocks noChangeShapeType="1"/>
          </p:cNvSpPr>
          <p:nvPr/>
        </p:nvSpPr>
        <p:spPr bwMode="auto">
          <a:xfrm>
            <a:off x="3833813" y="55929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2" name="Text Box 88"/>
          <p:cNvSpPr txBox="1">
            <a:spLocks noChangeArrowheads="1"/>
          </p:cNvSpPr>
          <p:nvPr/>
        </p:nvSpPr>
        <p:spPr bwMode="auto">
          <a:xfrm>
            <a:off x="3854450" y="485950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9004" name="Text Box 89"/>
          <p:cNvSpPr txBox="1">
            <a:spLocks noChangeArrowheads="1"/>
          </p:cNvSpPr>
          <p:nvPr/>
        </p:nvSpPr>
        <p:spPr bwMode="auto">
          <a:xfrm>
            <a:off x="5600700" y="59215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9005" name="Text Box 90"/>
          <p:cNvSpPr txBox="1">
            <a:spLocks noChangeArrowheads="1"/>
          </p:cNvSpPr>
          <p:nvPr/>
        </p:nvSpPr>
        <p:spPr bwMode="auto">
          <a:xfrm>
            <a:off x="3892550" y="52484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06" name="Text Box 91"/>
          <p:cNvSpPr txBox="1">
            <a:spLocks noChangeArrowheads="1"/>
          </p:cNvSpPr>
          <p:nvPr/>
        </p:nvSpPr>
        <p:spPr bwMode="auto">
          <a:xfrm>
            <a:off x="4506913" y="558816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06" name="Rectangle 92"/>
          <p:cNvSpPr>
            <a:spLocks noChangeArrowheads="1"/>
          </p:cNvSpPr>
          <p:nvPr/>
        </p:nvSpPr>
        <p:spPr bwMode="auto">
          <a:xfrm>
            <a:off x="4433888" y="4837281"/>
            <a:ext cx="376237" cy="14255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7" name="Line 93"/>
          <p:cNvSpPr>
            <a:spLocks noChangeShapeType="1"/>
          </p:cNvSpPr>
          <p:nvPr/>
        </p:nvSpPr>
        <p:spPr bwMode="auto">
          <a:xfrm>
            <a:off x="4433888" y="52309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8" name="Line 94"/>
          <p:cNvSpPr>
            <a:spLocks noChangeShapeType="1"/>
          </p:cNvSpPr>
          <p:nvPr/>
        </p:nvSpPr>
        <p:spPr bwMode="auto">
          <a:xfrm>
            <a:off x="4425950" y="55865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9" name="Text Box 95"/>
          <p:cNvSpPr txBox="1">
            <a:spLocks noChangeArrowheads="1"/>
          </p:cNvSpPr>
          <p:nvPr/>
        </p:nvSpPr>
        <p:spPr bwMode="auto">
          <a:xfrm>
            <a:off x="4433888" y="486585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10" name="Rectangle 96"/>
          <p:cNvSpPr>
            <a:spLocks noChangeArrowheads="1"/>
          </p:cNvSpPr>
          <p:nvPr/>
        </p:nvSpPr>
        <p:spPr bwMode="auto">
          <a:xfrm>
            <a:off x="4999038" y="4843631"/>
            <a:ext cx="376237" cy="1412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1" name="Rectangle 97"/>
          <p:cNvSpPr>
            <a:spLocks noChangeArrowheads="1"/>
          </p:cNvSpPr>
          <p:nvPr/>
        </p:nvSpPr>
        <p:spPr bwMode="auto">
          <a:xfrm>
            <a:off x="5545138" y="4832519"/>
            <a:ext cx="376237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2" name="Line 98"/>
          <p:cNvSpPr>
            <a:spLocks noChangeShapeType="1"/>
          </p:cNvSpPr>
          <p:nvPr/>
        </p:nvSpPr>
        <p:spPr bwMode="auto">
          <a:xfrm>
            <a:off x="5000625" y="52246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3" name="Line 99"/>
          <p:cNvSpPr>
            <a:spLocks noChangeShapeType="1"/>
          </p:cNvSpPr>
          <p:nvPr/>
        </p:nvSpPr>
        <p:spPr bwMode="auto">
          <a:xfrm>
            <a:off x="4992688" y="55929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015" name="Text Box 100"/>
          <p:cNvSpPr txBox="1">
            <a:spLocks noChangeArrowheads="1"/>
          </p:cNvSpPr>
          <p:nvPr/>
        </p:nvSpPr>
        <p:spPr bwMode="auto">
          <a:xfrm>
            <a:off x="5062538" y="5913606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15" name="Line 101"/>
          <p:cNvSpPr>
            <a:spLocks noChangeShapeType="1"/>
          </p:cNvSpPr>
          <p:nvPr/>
        </p:nvSpPr>
        <p:spPr bwMode="auto">
          <a:xfrm>
            <a:off x="5553075" y="52293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6" name="Line 102"/>
          <p:cNvSpPr>
            <a:spLocks noChangeShapeType="1"/>
          </p:cNvSpPr>
          <p:nvPr/>
        </p:nvSpPr>
        <p:spPr bwMode="auto">
          <a:xfrm>
            <a:off x="5545138" y="55976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018" name="Text Box 103"/>
          <p:cNvSpPr txBox="1">
            <a:spLocks noChangeArrowheads="1"/>
          </p:cNvSpPr>
          <p:nvPr/>
        </p:nvSpPr>
        <p:spPr bwMode="auto">
          <a:xfrm>
            <a:off x="6743700" y="5964406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9019" name="Text Box 104"/>
          <p:cNvSpPr txBox="1">
            <a:spLocks noChangeArrowheads="1"/>
          </p:cNvSpPr>
          <p:nvPr/>
        </p:nvSpPr>
        <p:spPr bwMode="auto">
          <a:xfrm>
            <a:off x="5094288" y="5242094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20" name="Text Box 105"/>
          <p:cNvSpPr txBox="1">
            <a:spLocks noChangeArrowheads="1"/>
          </p:cNvSpPr>
          <p:nvPr/>
        </p:nvSpPr>
        <p:spPr bwMode="auto">
          <a:xfrm>
            <a:off x="7316788" y="5961231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20" name="Text Box 106"/>
          <p:cNvSpPr txBox="1">
            <a:spLocks noChangeArrowheads="1"/>
          </p:cNvSpPr>
          <p:nvPr/>
        </p:nvSpPr>
        <p:spPr bwMode="auto">
          <a:xfrm>
            <a:off x="5624894" y="5567531"/>
            <a:ext cx="295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21" name="Rectangle 107"/>
          <p:cNvSpPr>
            <a:spLocks noChangeArrowheads="1"/>
          </p:cNvSpPr>
          <p:nvPr/>
        </p:nvSpPr>
        <p:spPr bwMode="auto">
          <a:xfrm>
            <a:off x="6096000" y="4835694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" name="Line 108"/>
          <p:cNvSpPr>
            <a:spLocks noChangeShapeType="1"/>
          </p:cNvSpPr>
          <p:nvPr/>
        </p:nvSpPr>
        <p:spPr bwMode="auto">
          <a:xfrm>
            <a:off x="6096000" y="52293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3" name="Line 109"/>
          <p:cNvSpPr>
            <a:spLocks noChangeShapeType="1"/>
          </p:cNvSpPr>
          <p:nvPr/>
        </p:nvSpPr>
        <p:spPr bwMode="auto">
          <a:xfrm>
            <a:off x="6100763" y="55849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4" name="Text Box 110"/>
          <p:cNvSpPr txBox="1">
            <a:spLocks noChangeArrowheads="1"/>
          </p:cNvSpPr>
          <p:nvPr/>
        </p:nvSpPr>
        <p:spPr bwMode="auto">
          <a:xfrm>
            <a:off x="6172200" y="4864269"/>
            <a:ext cx="309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25" name="Rectangle 111"/>
          <p:cNvSpPr>
            <a:spLocks noChangeArrowheads="1"/>
          </p:cNvSpPr>
          <p:nvPr/>
        </p:nvSpPr>
        <p:spPr bwMode="auto">
          <a:xfrm>
            <a:off x="6661150" y="4829344"/>
            <a:ext cx="376238" cy="1454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6" name="Rectangle 112"/>
          <p:cNvSpPr>
            <a:spLocks noChangeArrowheads="1"/>
          </p:cNvSpPr>
          <p:nvPr/>
        </p:nvSpPr>
        <p:spPr bwMode="auto">
          <a:xfrm>
            <a:off x="7232650" y="4830931"/>
            <a:ext cx="376238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662738" y="523574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>
            <a:off x="6667500" y="559134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9" name="Text Box 115"/>
          <p:cNvSpPr txBox="1">
            <a:spLocks noChangeArrowheads="1"/>
          </p:cNvSpPr>
          <p:nvPr/>
        </p:nvSpPr>
        <p:spPr bwMode="auto">
          <a:xfrm>
            <a:off x="6675438" y="4845219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130" name="Line 116"/>
          <p:cNvSpPr>
            <a:spLocks noChangeShapeType="1"/>
          </p:cNvSpPr>
          <p:nvPr/>
        </p:nvSpPr>
        <p:spPr bwMode="auto">
          <a:xfrm>
            <a:off x="7227888" y="524050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1" name="Line 117"/>
          <p:cNvSpPr>
            <a:spLocks noChangeShapeType="1"/>
          </p:cNvSpPr>
          <p:nvPr/>
        </p:nvSpPr>
        <p:spPr bwMode="auto">
          <a:xfrm>
            <a:off x="7232650" y="559610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033" name="Text Box 118"/>
          <p:cNvSpPr txBox="1">
            <a:spLocks noChangeArrowheads="1"/>
          </p:cNvSpPr>
          <p:nvPr/>
        </p:nvSpPr>
        <p:spPr bwMode="auto">
          <a:xfrm>
            <a:off x="7291388" y="5218281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33" name="Text Box 119"/>
          <p:cNvSpPr txBox="1">
            <a:spLocks noChangeArrowheads="1"/>
          </p:cNvSpPr>
          <p:nvPr/>
        </p:nvSpPr>
        <p:spPr bwMode="auto">
          <a:xfrm>
            <a:off x="6662738" y="5226219"/>
            <a:ext cx="37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134" name="Text Box 120"/>
          <p:cNvSpPr txBox="1">
            <a:spLocks noChangeArrowheads="1"/>
          </p:cNvSpPr>
          <p:nvPr/>
        </p:nvSpPr>
        <p:spPr bwMode="auto">
          <a:xfrm>
            <a:off x="7291388" y="5607219"/>
            <a:ext cx="322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3*</a:t>
            </a:r>
          </a:p>
        </p:txBody>
      </p:sp>
      <p:sp>
        <p:nvSpPr>
          <p:cNvPr id="39036" name="Text Box 121"/>
          <p:cNvSpPr txBox="1">
            <a:spLocks noChangeArrowheads="1"/>
          </p:cNvSpPr>
          <p:nvPr/>
        </p:nvSpPr>
        <p:spPr bwMode="auto">
          <a:xfrm>
            <a:off x="8459788" y="5205581"/>
            <a:ext cx="234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36" name="Rectangle 122"/>
          <p:cNvSpPr>
            <a:spLocks noChangeArrowheads="1"/>
          </p:cNvSpPr>
          <p:nvPr/>
        </p:nvSpPr>
        <p:spPr bwMode="auto">
          <a:xfrm>
            <a:off x="8378825" y="4813469"/>
            <a:ext cx="376238" cy="14652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7" name="Line 123"/>
          <p:cNvSpPr>
            <a:spLocks noChangeShapeType="1"/>
          </p:cNvSpPr>
          <p:nvPr/>
        </p:nvSpPr>
        <p:spPr bwMode="auto">
          <a:xfrm>
            <a:off x="7826375" y="52071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8" name="Line 124"/>
          <p:cNvSpPr>
            <a:spLocks noChangeShapeType="1"/>
          </p:cNvSpPr>
          <p:nvPr/>
        </p:nvSpPr>
        <p:spPr bwMode="auto">
          <a:xfrm>
            <a:off x="7818438" y="55627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9" name="Rectangle 125"/>
          <p:cNvSpPr>
            <a:spLocks noChangeArrowheads="1"/>
          </p:cNvSpPr>
          <p:nvPr/>
        </p:nvSpPr>
        <p:spPr bwMode="auto">
          <a:xfrm>
            <a:off x="7839075" y="4819819"/>
            <a:ext cx="376238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0" name="Rectangle 126"/>
          <p:cNvSpPr>
            <a:spLocks noChangeArrowheads="1"/>
          </p:cNvSpPr>
          <p:nvPr/>
        </p:nvSpPr>
        <p:spPr bwMode="auto">
          <a:xfrm>
            <a:off x="8963025" y="4808706"/>
            <a:ext cx="376238" cy="14811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1" name="Line 127"/>
          <p:cNvSpPr>
            <a:spLocks noChangeShapeType="1"/>
          </p:cNvSpPr>
          <p:nvPr/>
        </p:nvSpPr>
        <p:spPr bwMode="auto">
          <a:xfrm>
            <a:off x="8380413" y="52008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" name="Line 128"/>
          <p:cNvSpPr>
            <a:spLocks noChangeShapeType="1"/>
          </p:cNvSpPr>
          <p:nvPr/>
        </p:nvSpPr>
        <p:spPr bwMode="auto">
          <a:xfrm>
            <a:off x="8385175" y="55564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3" name="Text Box 129"/>
          <p:cNvSpPr txBox="1">
            <a:spLocks noChangeArrowheads="1"/>
          </p:cNvSpPr>
          <p:nvPr/>
        </p:nvSpPr>
        <p:spPr bwMode="auto">
          <a:xfrm>
            <a:off x="8428038" y="4822994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5*</a:t>
            </a:r>
          </a:p>
        </p:txBody>
      </p:sp>
      <p:sp>
        <p:nvSpPr>
          <p:cNvPr id="144" name="Line 130"/>
          <p:cNvSpPr>
            <a:spLocks noChangeShapeType="1"/>
          </p:cNvSpPr>
          <p:nvPr/>
        </p:nvSpPr>
        <p:spPr bwMode="auto">
          <a:xfrm>
            <a:off x="8958263" y="52182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5" name="Line 131"/>
          <p:cNvSpPr>
            <a:spLocks noChangeShapeType="1"/>
          </p:cNvSpPr>
          <p:nvPr/>
        </p:nvSpPr>
        <p:spPr bwMode="auto">
          <a:xfrm>
            <a:off x="8963025" y="55738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047" name="Text Box 132"/>
          <p:cNvSpPr txBox="1">
            <a:spLocks noChangeArrowheads="1"/>
          </p:cNvSpPr>
          <p:nvPr/>
        </p:nvSpPr>
        <p:spPr bwMode="auto">
          <a:xfrm>
            <a:off x="9034463" y="4827756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9048" name="Text Box 133"/>
          <p:cNvSpPr txBox="1">
            <a:spLocks noChangeArrowheads="1"/>
          </p:cNvSpPr>
          <p:nvPr/>
        </p:nvSpPr>
        <p:spPr bwMode="auto">
          <a:xfrm>
            <a:off x="8491538" y="5567531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48" name="Text Box 134"/>
          <p:cNvSpPr txBox="1">
            <a:spLocks noChangeArrowheads="1"/>
          </p:cNvSpPr>
          <p:nvPr/>
        </p:nvSpPr>
        <p:spPr bwMode="auto">
          <a:xfrm>
            <a:off x="9021763" y="521669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9050" name="Text Box 135"/>
          <p:cNvSpPr txBox="1">
            <a:spLocks noChangeArrowheads="1"/>
          </p:cNvSpPr>
          <p:nvPr/>
        </p:nvSpPr>
        <p:spPr bwMode="auto">
          <a:xfrm>
            <a:off x="9047163" y="55818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51" name="Text Box 136"/>
          <p:cNvSpPr txBox="1">
            <a:spLocks noChangeArrowheads="1"/>
          </p:cNvSpPr>
          <p:nvPr/>
        </p:nvSpPr>
        <p:spPr bwMode="auto">
          <a:xfrm>
            <a:off x="4514850" y="5240506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52" name="Text Box 137"/>
          <p:cNvSpPr txBox="1">
            <a:spLocks noChangeArrowheads="1"/>
          </p:cNvSpPr>
          <p:nvPr/>
        </p:nvSpPr>
        <p:spPr bwMode="auto">
          <a:xfrm>
            <a:off x="5073650" y="55786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9053" name="Text Box 138"/>
          <p:cNvSpPr txBox="1">
            <a:spLocks noChangeArrowheads="1"/>
          </p:cNvSpPr>
          <p:nvPr/>
        </p:nvSpPr>
        <p:spPr bwMode="auto">
          <a:xfrm>
            <a:off x="6184900" y="5245269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54" name="Text Box 139"/>
          <p:cNvSpPr txBox="1">
            <a:spLocks noChangeArrowheads="1"/>
          </p:cNvSpPr>
          <p:nvPr/>
        </p:nvSpPr>
        <p:spPr bwMode="auto">
          <a:xfrm>
            <a:off x="6202363" y="5594519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9055" name="Text Box 140"/>
          <p:cNvSpPr txBox="1">
            <a:spLocks noChangeArrowheads="1"/>
          </p:cNvSpPr>
          <p:nvPr/>
        </p:nvSpPr>
        <p:spPr bwMode="auto">
          <a:xfrm>
            <a:off x="6757988" y="5602456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55" name="Text Box 141"/>
          <p:cNvSpPr txBox="1">
            <a:spLocks noChangeArrowheads="1"/>
          </p:cNvSpPr>
          <p:nvPr/>
        </p:nvSpPr>
        <p:spPr bwMode="auto">
          <a:xfrm>
            <a:off x="7245350" y="48499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39057" name="Text Box 142"/>
          <p:cNvSpPr txBox="1">
            <a:spLocks noChangeArrowheads="1"/>
          </p:cNvSpPr>
          <p:nvPr/>
        </p:nvSpPr>
        <p:spPr bwMode="auto">
          <a:xfrm>
            <a:off x="7862888" y="5199231"/>
            <a:ext cx="268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39058" name="Text Box 143"/>
          <p:cNvSpPr txBox="1">
            <a:spLocks noChangeArrowheads="1"/>
          </p:cNvSpPr>
          <p:nvPr/>
        </p:nvSpPr>
        <p:spPr bwMode="auto">
          <a:xfrm>
            <a:off x="7875588" y="558816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58" name="Text Box 144"/>
          <p:cNvSpPr txBox="1">
            <a:spLocks noChangeArrowheads="1"/>
          </p:cNvSpPr>
          <p:nvPr/>
        </p:nvSpPr>
        <p:spPr bwMode="auto">
          <a:xfrm>
            <a:off x="7804150" y="483093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39060" name="Text Box 145"/>
          <p:cNvSpPr txBox="1">
            <a:spLocks noChangeArrowheads="1"/>
          </p:cNvSpPr>
          <p:nvPr/>
        </p:nvSpPr>
        <p:spPr bwMode="auto">
          <a:xfrm>
            <a:off x="9650413" y="4824581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9061" name="Text Box 146"/>
          <p:cNvSpPr txBox="1">
            <a:spLocks noChangeArrowheads="1"/>
          </p:cNvSpPr>
          <p:nvPr/>
        </p:nvSpPr>
        <p:spPr bwMode="auto">
          <a:xfrm>
            <a:off x="9650413" y="52135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</a:t>
            </a:r>
          </a:p>
        </p:txBody>
      </p:sp>
      <p:sp>
        <p:nvSpPr>
          <p:cNvPr id="161" name="Text Box 147"/>
          <p:cNvSpPr txBox="1">
            <a:spLocks noChangeArrowheads="1"/>
          </p:cNvSpPr>
          <p:nvPr/>
        </p:nvSpPr>
        <p:spPr bwMode="auto">
          <a:xfrm>
            <a:off x="9612313" y="557864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162" name="Line 148"/>
          <p:cNvSpPr>
            <a:spLocks noChangeShapeType="1"/>
          </p:cNvSpPr>
          <p:nvPr/>
        </p:nvSpPr>
        <p:spPr bwMode="auto">
          <a:xfrm>
            <a:off x="3230563" y="59183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3" name="Line 149"/>
          <p:cNvSpPr>
            <a:spLocks noChangeShapeType="1"/>
          </p:cNvSpPr>
          <p:nvPr/>
        </p:nvSpPr>
        <p:spPr bwMode="auto">
          <a:xfrm>
            <a:off x="3840163" y="59056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4" name="Line 150"/>
          <p:cNvSpPr>
            <a:spLocks noChangeShapeType="1"/>
          </p:cNvSpPr>
          <p:nvPr/>
        </p:nvSpPr>
        <p:spPr bwMode="auto">
          <a:xfrm>
            <a:off x="4424363" y="59183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5" name="Line 151"/>
          <p:cNvSpPr>
            <a:spLocks noChangeShapeType="1"/>
          </p:cNvSpPr>
          <p:nvPr/>
        </p:nvSpPr>
        <p:spPr bwMode="auto">
          <a:xfrm>
            <a:off x="4995863" y="59247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6" name="Line 152"/>
          <p:cNvSpPr>
            <a:spLocks noChangeShapeType="1"/>
          </p:cNvSpPr>
          <p:nvPr/>
        </p:nvSpPr>
        <p:spPr bwMode="auto">
          <a:xfrm>
            <a:off x="6102350" y="59628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7" name="Line 153"/>
          <p:cNvSpPr>
            <a:spLocks noChangeShapeType="1"/>
          </p:cNvSpPr>
          <p:nvPr/>
        </p:nvSpPr>
        <p:spPr bwMode="auto">
          <a:xfrm>
            <a:off x="7837488" y="597075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8" name="Line 154"/>
          <p:cNvSpPr>
            <a:spLocks noChangeShapeType="1"/>
          </p:cNvSpPr>
          <p:nvPr/>
        </p:nvSpPr>
        <p:spPr bwMode="auto">
          <a:xfrm>
            <a:off x="8385175" y="59612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9" name="Line 155"/>
          <p:cNvSpPr>
            <a:spLocks noChangeShapeType="1"/>
          </p:cNvSpPr>
          <p:nvPr/>
        </p:nvSpPr>
        <p:spPr bwMode="auto">
          <a:xfrm>
            <a:off x="8967788" y="59405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0" name="Line 156"/>
          <p:cNvSpPr>
            <a:spLocks noChangeShapeType="1"/>
          </p:cNvSpPr>
          <p:nvPr/>
        </p:nvSpPr>
        <p:spPr bwMode="auto">
          <a:xfrm>
            <a:off x="9551988" y="59532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1" name="Line 157"/>
          <p:cNvSpPr>
            <a:spLocks noChangeShapeType="1"/>
          </p:cNvSpPr>
          <p:nvPr/>
        </p:nvSpPr>
        <p:spPr bwMode="auto">
          <a:xfrm>
            <a:off x="7224713" y="59882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2" name="Line 158"/>
          <p:cNvSpPr>
            <a:spLocks noChangeShapeType="1"/>
          </p:cNvSpPr>
          <p:nvPr/>
        </p:nvSpPr>
        <p:spPr bwMode="auto">
          <a:xfrm>
            <a:off x="6662738" y="59818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3" name="Line 159"/>
          <p:cNvSpPr>
            <a:spLocks noChangeShapeType="1"/>
          </p:cNvSpPr>
          <p:nvPr/>
        </p:nvSpPr>
        <p:spPr bwMode="auto">
          <a:xfrm>
            <a:off x="5543550" y="59421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" name="Text Box 160"/>
          <p:cNvSpPr txBox="1">
            <a:spLocks noChangeArrowheads="1"/>
          </p:cNvSpPr>
          <p:nvPr/>
        </p:nvSpPr>
        <p:spPr bwMode="auto">
          <a:xfrm>
            <a:off x="3297238" y="6310481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华文新魏" pitchFamily="2" charset="-122"/>
              </a:rPr>
              <a:t>                               √    √                  </a:t>
            </a:r>
          </a:p>
        </p:txBody>
      </p:sp>
      <p:sp>
        <p:nvSpPr>
          <p:cNvPr id="175" name="Text Box 161"/>
          <p:cNvSpPr txBox="1">
            <a:spLocks noChangeArrowheads="1"/>
          </p:cNvSpPr>
          <p:nvPr/>
        </p:nvSpPr>
        <p:spPr bwMode="auto">
          <a:xfrm>
            <a:off x="5037138" y="48753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9077" name="Text Box 162"/>
          <p:cNvSpPr txBox="1">
            <a:spLocks noChangeArrowheads="1"/>
          </p:cNvSpPr>
          <p:nvPr/>
        </p:nvSpPr>
        <p:spPr bwMode="auto">
          <a:xfrm>
            <a:off x="5627688" y="5254794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77" name="Text Box 163"/>
          <p:cNvSpPr txBox="1">
            <a:spLocks noChangeArrowheads="1"/>
          </p:cNvSpPr>
          <p:nvPr/>
        </p:nvSpPr>
        <p:spPr bwMode="auto">
          <a:xfrm>
            <a:off x="5570538" y="48880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78" name="Text Box 164"/>
          <p:cNvSpPr txBox="1">
            <a:spLocks noChangeArrowheads="1"/>
          </p:cNvSpPr>
          <p:nvPr/>
        </p:nvSpPr>
        <p:spPr bwMode="auto">
          <a:xfrm>
            <a:off x="7885113" y="5953294"/>
            <a:ext cx="307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4*</a:t>
            </a:r>
          </a:p>
        </p:txBody>
      </p:sp>
      <p:sp>
        <p:nvSpPr>
          <p:cNvPr id="39080" name="Text Box 165"/>
          <p:cNvSpPr txBox="1">
            <a:spLocks noChangeArrowheads="1"/>
          </p:cNvSpPr>
          <p:nvPr/>
        </p:nvSpPr>
        <p:spPr bwMode="auto">
          <a:xfrm>
            <a:off x="8480425" y="5945356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9081" name="Text Box 166"/>
          <p:cNvSpPr txBox="1">
            <a:spLocks noChangeArrowheads="1"/>
          </p:cNvSpPr>
          <p:nvPr/>
        </p:nvSpPr>
        <p:spPr bwMode="auto">
          <a:xfrm>
            <a:off x="9064625" y="5932656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9082" name="Text Box 167"/>
          <p:cNvSpPr txBox="1">
            <a:spLocks noChangeArrowheads="1"/>
          </p:cNvSpPr>
          <p:nvPr/>
        </p:nvSpPr>
        <p:spPr bwMode="auto">
          <a:xfrm>
            <a:off x="9648825" y="5932656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82" name="Text Box 168"/>
          <p:cNvSpPr txBox="1">
            <a:spLocks noChangeArrowheads="1"/>
          </p:cNvSpPr>
          <p:nvPr/>
        </p:nvSpPr>
        <p:spPr bwMode="auto">
          <a:xfrm>
            <a:off x="2168525" y="5319881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4行/组</a:t>
            </a:r>
            <a:endParaRPr kumimoji="1" lang="en-US" altLang="zh-CN">
              <a:solidFill>
                <a:srgbClr val="0000BF"/>
              </a:solidFill>
              <a:ea typeface="华文新魏" charset="-122"/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4878388" y="2841794"/>
            <a:ext cx="584200" cy="1855787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6" name="椭圆 175"/>
          <p:cNvSpPr>
            <a:spLocks noChangeArrowheads="1"/>
          </p:cNvSpPr>
          <p:nvPr/>
        </p:nvSpPr>
        <p:spPr bwMode="auto">
          <a:xfrm>
            <a:off x="5473700" y="2833856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9" name="椭圆 178"/>
          <p:cNvSpPr>
            <a:spLocks noChangeArrowheads="1"/>
          </p:cNvSpPr>
          <p:nvPr/>
        </p:nvSpPr>
        <p:spPr bwMode="auto">
          <a:xfrm>
            <a:off x="6029325" y="2844969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0" name="Rectangle 2"/>
          <p:cNvSpPr txBox="1">
            <a:spLocks noChangeArrowheads="1"/>
          </p:cNvSpPr>
          <p:nvPr/>
        </p:nvSpPr>
        <p:spPr bwMode="auto">
          <a:xfrm>
            <a:off x="638175" y="4484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eaLnBrk="0" hangingPunct="0"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5.3.6  Cache</a:t>
            </a:r>
            <a:r>
              <a:rPr lang="zh-CN" altLang="en-US" dirty="0"/>
              <a:t>替换算法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F5B634-C560-2E31-BEAD-3DB3743C820A}"/>
              </a:ext>
            </a:extLst>
          </p:cNvPr>
          <p:cNvSpPr txBox="1"/>
          <p:nvPr/>
        </p:nvSpPr>
        <p:spPr>
          <a:xfrm>
            <a:off x="1380270" y="3469953"/>
            <a:ext cx="769441" cy="25821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2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lt"/>
                <a:ea typeface="+mj-ea"/>
              </a:rPr>
              <a:t>三路组相连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B93F9C-B546-41A6-FACC-6F7A8DA0C913}"/>
              </a:ext>
            </a:extLst>
          </p:cNvPr>
          <p:cNvSpPr txBox="1"/>
          <p:nvPr/>
        </p:nvSpPr>
        <p:spPr>
          <a:xfrm>
            <a:off x="1315651" y="5439524"/>
            <a:ext cx="769441" cy="2580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2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lt"/>
                <a:ea typeface="+mj-ea"/>
              </a:rPr>
              <a:t>四路组相连</a:t>
            </a:r>
          </a:p>
        </p:txBody>
      </p:sp>
    </p:spTree>
    <p:extLst>
      <p:ext uri="{BB962C8B-B14F-4D97-AF65-F5344CB8AC3E}">
        <p14:creationId xmlns:p14="http://schemas.microsoft.com/office/powerpoint/2010/main" val="63357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6" grpId="0"/>
      <p:bldP spid="29" grpId="0"/>
      <p:bldP spid="38931" grpId="0"/>
      <p:bldP spid="38932" grpId="0"/>
      <p:bldP spid="38933" grpId="0"/>
      <p:bldP spid="33" grpId="0" animBg="1"/>
      <p:bldP spid="36" grpId="0"/>
      <p:bldP spid="37" grpId="0" animBg="1"/>
      <p:bldP spid="38" grpId="0" animBg="1"/>
      <p:bldP spid="38942" grpId="0"/>
      <p:bldP spid="38945" grpId="0"/>
      <p:bldP spid="45" grpId="0"/>
      <p:bldP spid="38947" grpId="0"/>
      <p:bldP spid="47" grpId="0"/>
      <p:bldP spid="48" grpId="0" animBg="1"/>
      <p:bldP spid="51" grpId="0"/>
      <p:bldP spid="52" grpId="0" animBg="1"/>
      <p:bldP spid="53" grpId="0" animBg="1"/>
      <p:bldP spid="56" grpId="0"/>
      <p:bldP spid="59" grpId="0"/>
      <p:bldP spid="60" grpId="0"/>
      <p:bldP spid="38962" grpId="0"/>
      <p:bldP spid="38963" grpId="0"/>
      <p:bldP spid="63" grpId="0" animBg="1"/>
      <p:bldP spid="66" grpId="0" animBg="1"/>
      <p:bldP spid="67" grpId="0" animBg="1"/>
      <p:bldP spid="38971" grpId="0"/>
      <p:bldP spid="73" grpId="0"/>
      <p:bldP spid="74" grpId="0"/>
      <p:bldP spid="38976" grpId="0"/>
      <p:bldP spid="38977" grpId="0"/>
      <p:bldP spid="38978" grpId="0"/>
      <p:bldP spid="38979" grpId="0"/>
      <p:bldP spid="38980" grpId="0"/>
      <p:bldP spid="38981" grpId="0"/>
      <p:bldP spid="38982" grpId="0"/>
      <p:bldP spid="38983" grpId="0"/>
      <p:bldP spid="83" grpId="0"/>
      <p:bldP spid="84" grpId="0"/>
      <p:bldP spid="38986" grpId="0"/>
      <p:bldP spid="86" grpId="0"/>
      <p:bldP spid="87" grpId="0"/>
      <p:bldP spid="38989" grpId="0"/>
      <p:bldP spid="38990" grpId="0"/>
      <p:bldP spid="38991" grpId="0"/>
      <p:bldP spid="91" grpId="0"/>
      <p:bldP spid="92" grpId="0" animBg="1"/>
      <p:bldP spid="95" grpId="0" animBg="1"/>
      <p:bldP spid="96" grpId="0" animBg="1"/>
      <p:bldP spid="99" grpId="0"/>
      <p:bldP spid="102" grpId="0"/>
      <p:bldP spid="39004" grpId="0"/>
      <p:bldP spid="39005" grpId="0"/>
      <p:bldP spid="39006" grpId="0"/>
      <p:bldP spid="106" grpId="0" animBg="1"/>
      <p:bldP spid="109" grpId="0"/>
      <p:bldP spid="110" grpId="0" animBg="1"/>
      <p:bldP spid="111" grpId="0" animBg="1"/>
      <p:bldP spid="39015" grpId="0"/>
      <p:bldP spid="39018" grpId="0"/>
      <p:bldP spid="39019" grpId="0"/>
      <p:bldP spid="39020" grpId="0"/>
      <p:bldP spid="120" grpId="0"/>
      <p:bldP spid="121" grpId="0" animBg="1"/>
      <p:bldP spid="124" grpId="0"/>
      <p:bldP spid="125" grpId="0" animBg="1"/>
      <p:bldP spid="126" grpId="0" animBg="1"/>
      <p:bldP spid="129" grpId="0"/>
      <p:bldP spid="39033" grpId="0"/>
      <p:bldP spid="133" grpId="0"/>
      <p:bldP spid="134" grpId="0"/>
      <p:bldP spid="39036" grpId="0"/>
      <p:bldP spid="136" grpId="0" animBg="1"/>
      <p:bldP spid="139" grpId="0" animBg="1"/>
      <p:bldP spid="140" grpId="0" animBg="1"/>
      <p:bldP spid="143" grpId="0"/>
      <p:bldP spid="39047" grpId="0"/>
      <p:bldP spid="39048" grpId="0"/>
      <p:bldP spid="148" grpId="0"/>
      <p:bldP spid="39050" grpId="0"/>
      <p:bldP spid="39051" grpId="0"/>
      <p:bldP spid="39052" grpId="0"/>
      <p:bldP spid="39053" grpId="0"/>
      <p:bldP spid="39054" grpId="0"/>
      <p:bldP spid="39055" grpId="0"/>
      <p:bldP spid="155" grpId="0"/>
      <p:bldP spid="39057" grpId="0"/>
      <p:bldP spid="39058" grpId="0"/>
      <p:bldP spid="158" grpId="0"/>
      <p:bldP spid="39060" grpId="0"/>
      <p:bldP spid="39061" grpId="0"/>
      <p:bldP spid="161" grpId="0"/>
      <p:bldP spid="174" grpId="0"/>
      <p:bldP spid="175" grpId="0"/>
      <p:bldP spid="39077" grpId="0"/>
      <p:bldP spid="177" grpId="0"/>
      <p:bldP spid="178" grpId="0"/>
      <p:bldP spid="39080" grpId="0"/>
      <p:bldP spid="39081" grpId="0"/>
      <p:bldP spid="39082" grpId="0"/>
      <p:bldP spid="182" grpId="0"/>
      <p:bldP spid="2" grpId="0" animBg="1"/>
      <p:bldP spid="2" grpId="1" animBg="1"/>
      <p:bldP spid="176" grpId="0" animBg="1"/>
      <p:bldP spid="176" grpId="1" animBg="1"/>
      <p:bldP spid="179" grpId="0" animBg="1"/>
      <p:bldP spid="17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27413" y="854075"/>
            <a:ext cx="5462587" cy="677863"/>
          </a:xfrm>
          <a:prstGeom prst="rect">
            <a:avLst/>
          </a:prstGeom>
          <a:solidFill>
            <a:srgbClr val="C00000"/>
          </a:solidFill>
          <a:ln>
            <a:solidFill>
              <a:srgbClr val="A5002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先进先出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FIFO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算法</a:t>
            </a:r>
          </a:p>
        </p:txBody>
      </p:sp>
      <p:sp>
        <p:nvSpPr>
          <p:cNvPr id="38919" name="Rectangle 3"/>
          <p:cNvSpPr txBox="1">
            <a:spLocks noChangeArrowheads="1"/>
          </p:cNvSpPr>
          <p:nvPr/>
        </p:nvSpPr>
        <p:spPr bwMode="auto">
          <a:xfrm>
            <a:off x="1063625" y="1587500"/>
            <a:ext cx="105171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2600">
                <a:latin typeface="微软雅黑" charset="-122"/>
                <a:ea typeface="微软雅黑" charset="-122"/>
              </a:rPr>
              <a:t>基本思想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：总是把最先进入的那一块替换掉</a:t>
            </a:r>
            <a:endParaRPr kumimoji="1"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例：假定主存中的5块{1,2,3,4,5}同时映射到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同一组中，对于同一访存序列，考察3行/组、 4行/组的情况。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9572625" y="3217863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9572625" y="36369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9564688" y="39671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249613" y="3246438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846513" y="3235325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3251200" y="36274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3243263" y="39957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263900" y="324961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841750" y="36449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846513" y="4000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3867150" y="325437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16403" name="Text Box 16"/>
          <p:cNvSpPr txBox="1">
            <a:spLocks noChangeArrowheads="1"/>
          </p:cNvSpPr>
          <p:nvPr/>
        </p:nvSpPr>
        <p:spPr bwMode="auto">
          <a:xfrm>
            <a:off x="6194425" y="5835650"/>
            <a:ext cx="25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8932" name="Text Box 17"/>
          <p:cNvSpPr txBox="1">
            <a:spLocks noChangeArrowheads="1"/>
          </p:cNvSpPr>
          <p:nvPr/>
        </p:nvSpPr>
        <p:spPr bwMode="auto">
          <a:xfrm>
            <a:off x="3905250" y="36433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38933" name="Text Box 18"/>
          <p:cNvSpPr txBox="1">
            <a:spLocks noChangeArrowheads="1"/>
          </p:cNvSpPr>
          <p:nvPr/>
        </p:nvSpPr>
        <p:spPr bwMode="auto">
          <a:xfrm>
            <a:off x="4519613" y="39830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4446588" y="3232150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4446588" y="3625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4451350" y="3981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446588" y="326072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5011738" y="3238500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5557838" y="3227388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5013325" y="36322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5005388" y="3987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42" name="Text Box 27"/>
          <p:cNvSpPr txBox="1">
            <a:spLocks noChangeArrowheads="1"/>
          </p:cNvSpPr>
          <p:nvPr/>
        </p:nvSpPr>
        <p:spPr bwMode="auto">
          <a:xfrm>
            <a:off x="5064125" y="3241675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</a:t>
            </a: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5565775" y="3624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5557838" y="39925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45" name="Text Box 30"/>
          <p:cNvSpPr txBox="1">
            <a:spLocks noChangeArrowheads="1"/>
          </p:cNvSpPr>
          <p:nvPr/>
        </p:nvSpPr>
        <p:spPr bwMode="auto">
          <a:xfrm>
            <a:off x="5629275" y="3246438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068888" y="364966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2*</a:t>
            </a:r>
          </a:p>
        </p:txBody>
      </p:sp>
      <p:sp>
        <p:nvSpPr>
          <p:cNvPr id="38947" name="Text Box 32"/>
          <p:cNvSpPr txBox="1">
            <a:spLocks noChangeArrowheads="1"/>
          </p:cNvSpPr>
          <p:nvPr/>
        </p:nvSpPr>
        <p:spPr bwMode="auto">
          <a:xfrm>
            <a:off x="5654675" y="3652838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616575" y="400050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3*</a:t>
            </a: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6108700" y="3230563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>
            <a:off x="6108700" y="3624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6113463" y="39798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6184900" y="3259138"/>
            <a:ext cx="309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4*</a:t>
            </a:r>
          </a:p>
        </p:txBody>
      </p:sp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6673850" y="3236913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7245350" y="3225800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6675438" y="3630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6680200" y="3986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6688138" y="3240088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 5</a:t>
            </a: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7240588" y="36353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7245350" y="39909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9" name="Text Box 45"/>
          <p:cNvSpPr txBox="1">
            <a:spLocks noChangeArrowheads="1"/>
          </p:cNvSpPr>
          <p:nvPr/>
        </p:nvSpPr>
        <p:spPr bwMode="auto">
          <a:xfrm>
            <a:off x="7265988" y="36131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6675438" y="3621088"/>
            <a:ext cx="43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38962" name="Text Box 47"/>
          <p:cNvSpPr txBox="1">
            <a:spLocks noChangeArrowheads="1"/>
          </p:cNvSpPr>
          <p:nvPr/>
        </p:nvSpPr>
        <p:spPr bwMode="auto">
          <a:xfrm>
            <a:off x="7304088" y="40020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38963" name="Text Box 48"/>
          <p:cNvSpPr txBox="1">
            <a:spLocks noChangeArrowheads="1"/>
          </p:cNvSpPr>
          <p:nvPr/>
        </p:nvSpPr>
        <p:spPr bwMode="auto">
          <a:xfrm>
            <a:off x="8472488" y="36004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7839075" y="3233738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4" name="Line 50"/>
          <p:cNvSpPr>
            <a:spLocks noChangeShapeType="1"/>
          </p:cNvSpPr>
          <p:nvPr/>
        </p:nvSpPr>
        <p:spPr bwMode="auto">
          <a:xfrm>
            <a:off x="7839075" y="36020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5" name="Line 51"/>
          <p:cNvSpPr>
            <a:spLocks noChangeShapeType="1"/>
          </p:cNvSpPr>
          <p:nvPr/>
        </p:nvSpPr>
        <p:spPr bwMode="auto">
          <a:xfrm>
            <a:off x="7831138" y="39576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8404225" y="3201988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8975725" y="3203575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>
            <a:off x="8393113" y="3595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9" name="Line 55"/>
          <p:cNvSpPr>
            <a:spLocks noChangeShapeType="1"/>
          </p:cNvSpPr>
          <p:nvPr/>
        </p:nvSpPr>
        <p:spPr bwMode="auto">
          <a:xfrm>
            <a:off x="8397875" y="3951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71" name="Text Box 56"/>
          <p:cNvSpPr txBox="1">
            <a:spLocks noChangeArrowheads="1"/>
          </p:cNvSpPr>
          <p:nvPr/>
        </p:nvSpPr>
        <p:spPr bwMode="auto">
          <a:xfrm>
            <a:off x="8482013" y="3217863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5</a:t>
            </a:r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>
            <a:off x="8970963" y="3613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8975725" y="3968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3" name="Text Box 59"/>
          <p:cNvSpPr txBox="1">
            <a:spLocks noChangeArrowheads="1"/>
          </p:cNvSpPr>
          <p:nvPr/>
        </p:nvSpPr>
        <p:spPr bwMode="auto">
          <a:xfrm>
            <a:off x="9021763" y="322262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5*</a:t>
            </a:r>
          </a:p>
        </p:txBody>
      </p:sp>
      <p:sp>
        <p:nvSpPr>
          <p:cNvPr id="74" name="Text Box 60"/>
          <p:cNvSpPr txBox="1">
            <a:spLocks noChangeArrowheads="1"/>
          </p:cNvSpPr>
          <p:nvPr/>
        </p:nvSpPr>
        <p:spPr bwMode="auto">
          <a:xfrm>
            <a:off x="8453438" y="3962400"/>
            <a:ext cx="363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2*</a:t>
            </a:r>
          </a:p>
        </p:txBody>
      </p:sp>
      <p:sp>
        <p:nvSpPr>
          <p:cNvPr id="38976" name="Text Box 61"/>
          <p:cNvSpPr txBox="1">
            <a:spLocks noChangeArrowheads="1"/>
          </p:cNvSpPr>
          <p:nvPr/>
        </p:nvSpPr>
        <p:spPr bwMode="auto">
          <a:xfrm>
            <a:off x="9059863" y="361156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38977" name="Text Box 62"/>
          <p:cNvSpPr txBox="1">
            <a:spLocks noChangeArrowheads="1"/>
          </p:cNvSpPr>
          <p:nvPr/>
        </p:nvSpPr>
        <p:spPr bwMode="auto">
          <a:xfrm>
            <a:off x="9059863" y="39766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</a:t>
            </a:r>
          </a:p>
        </p:txBody>
      </p:sp>
      <p:sp>
        <p:nvSpPr>
          <p:cNvPr id="16450" name="Text Box 63"/>
          <p:cNvSpPr txBox="1">
            <a:spLocks noChangeArrowheads="1"/>
          </p:cNvSpPr>
          <p:nvPr/>
        </p:nvSpPr>
        <p:spPr bwMode="auto">
          <a:xfrm>
            <a:off x="1673225" y="2760663"/>
            <a:ext cx="8369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ea typeface="华文新魏" charset="-122"/>
              </a:rPr>
              <a:t> 访问序列：1      2      3     4      1     2     5      1     2      3     4      5   </a:t>
            </a:r>
          </a:p>
        </p:txBody>
      </p:sp>
      <p:sp>
        <p:nvSpPr>
          <p:cNvPr id="38979" name="Text Box 64"/>
          <p:cNvSpPr txBox="1">
            <a:spLocks noChangeArrowheads="1"/>
          </p:cNvSpPr>
          <p:nvPr/>
        </p:nvSpPr>
        <p:spPr bwMode="auto">
          <a:xfrm>
            <a:off x="4527550" y="3635375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38980" name="Text Box 65"/>
          <p:cNvSpPr txBox="1">
            <a:spLocks noChangeArrowheads="1"/>
          </p:cNvSpPr>
          <p:nvPr/>
        </p:nvSpPr>
        <p:spPr bwMode="auto">
          <a:xfrm>
            <a:off x="5086350" y="39989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38981" name="Text Box 66"/>
          <p:cNvSpPr txBox="1">
            <a:spLocks noChangeArrowheads="1"/>
          </p:cNvSpPr>
          <p:nvPr/>
        </p:nvSpPr>
        <p:spPr bwMode="auto">
          <a:xfrm>
            <a:off x="6197600" y="3640138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</a:t>
            </a:r>
          </a:p>
        </p:txBody>
      </p:sp>
      <p:sp>
        <p:nvSpPr>
          <p:cNvPr id="38982" name="Text Box 67"/>
          <p:cNvSpPr txBox="1">
            <a:spLocks noChangeArrowheads="1"/>
          </p:cNvSpPr>
          <p:nvPr/>
        </p:nvSpPr>
        <p:spPr bwMode="auto">
          <a:xfrm>
            <a:off x="6215063" y="3989388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38983" name="Text Box 68"/>
          <p:cNvSpPr txBox="1">
            <a:spLocks noChangeArrowheads="1"/>
          </p:cNvSpPr>
          <p:nvPr/>
        </p:nvSpPr>
        <p:spPr bwMode="auto">
          <a:xfrm>
            <a:off x="6770688" y="3997325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83" name="Text Box 69"/>
          <p:cNvSpPr txBox="1">
            <a:spLocks noChangeArrowheads="1"/>
          </p:cNvSpPr>
          <p:nvPr/>
        </p:nvSpPr>
        <p:spPr bwMode="auto">
          <a:xfrm>
            <a:off x="7232650" y="32448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 5</a:t>
            </a:r>
          </a:p>
        </p:txBody>
      </p:sp>
      <p:sp>
        <p:nvSpPr>
          <p:cNvPr id="84" name="Text Box 70"/>
          <p:cNvSpPr txBox="1">
            <a:spLocks noChangeArrowheads="1"/>
          </p:cNvSpPr>
          <p:nvPr/>
        </p:nvSpPr>
        <p:spPr bwMode="auto">
          <a:xfrm>
            <a:off x="7850188" y="359410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38986" name="Text Box 71"/>
          <p:cNvSpPr txBox="1">
            <a:spLocks noChangeArrowheads="1"/>
          </p:cNvSpPr>
          <p:nvPr/>
        </p:nvSpPr>
        <p:spPr bwMode="auto">
          <a:xfrm>
            <a:off x="7888288" y="39830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86" name="Text Box 72"/>
          <p:cNvSpPr txBox="1">
            <a:spLocks noChangeArrowheads="1"/>
          </p:cNvSpPr>
          <p:nvPr/>
        </p:nvSpPr>
        <p:spPr bwMode="auto">
          <a:xfrm>
            <a:off x="7816850" y="322580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 5</a:t>
            </a:r>
          </a:p>
        </p:txBody>
      </p:sp>
      <p:sp>
        <p:nvSpPr>
          <p:cNvPr id="87" name="Text Box 73"/>
          <p:cNvSpPr txBox="1">
            <a:spLocks noChangeArrowheads="1"/>
          </p:cNvSpPr>
          <p:nvPr/>
        </p:nvSpPr>
        <p:spPr bwMode="auto">
          <a:xfrm>
            <a:off x="9625013" y="32194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5*</a:t>
            </a:r>
          </a:p>
        </p:txBody>
      </p:sp>
      <p:sp>
        <p:nvSpPr>
          <p:cNvPr id="38989" name="Text Box 74"/>
          <p:cNvSpPr txBox="1">
            <a:spLocks noChangeArrowheads="1"/>
          </p:cNvSpPr>
          <p:nvPr/>
        </p:nvSpPr>
        <p:spPr bwMode="auto">
          <a:xfrm>
            <a:off x="9663113" y="36083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38990" name="Text Box 75"/>
          <p:cNvSpPr txBox="1">
            <a:spLocks noChangeArrowheads="1"/>
          </p:cNvSpPr>
          <p:nvPr/>
        </p:nvSpPr>
        <p:spPr bwMode="auto">
          <a:xfrm>
            <a:off x="9663113" y="39735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</a:t>
            </a:r>
          </a:p>
        </p:txBody>
      </p:sp>
      <p:sp>
        <p:nvSpPr>
          <p:cNvPr id="38991" name="Text Box 76"/>
          <p:cNvSpPr txBox="1">
            <a:spLocks noChangeArrowheads="1"/>
          </p:cNvSpPr>
          <p:nvPr/>
        </p:nvSpPr>
        <p:spPr bwMode="auto">
          <a:xfrm>
            <a:off x="3101975" y="4354513"/>
            <a:ext cx="6911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华文新魏" charset="0"/>
                <a:cs typeface="华文新魏" charset="0"/>
              </a:rPr>
              <a:t>                                                       √    √                  √ </a:t>
            </a:r>
          </a:p>
        </p:txBody>
      </p:sp>
      <p:sp>
        <p:nvSpPr>
          <p:cNvPr id="91" name="Text Box 77"/>
          <p:cNvSpPr txBox="1">
            <a:spLocks noChangeArrowheads="1"/>
          </p:cNvSpPr>
          <p:nvPr/>
        </p:nvSpPr>
        <p:spPr bwMode="auto">
          <a:xfrm>
            <a:off x="2097088" y="3338513"/>
            <a:ext cx="1290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3行</a:t>
            </a:r>
            <a:r>
              <a:rPr kumimoji="1" lang="en-US" altLang="zh-CN">
                <a:solidFill>
                  <a:srgbClr val="595959"/>
                </a:solidFill>
                <a:ea typeface="华文新魏" charset="-122"/>
              </a:rPr>
              <a:t>/</a:t>
            </a: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组</a:t>
            </a:r>
            <a:endParaRPr kumimoji="1" lang="en-US" altLang="zh-CN">
              <a:solidFill>
                <a:srgbClr val="595959"/>
              </a:solidFill>
              <a:ea typeface="华文新魏" charset="-122"/>
            </a:endParaRPr>
          </a:p>
        </p:txBody>
      </p:sp>
      <p:sp>
        <p:nvSpPr>
          <p:cNvPr id="92" name="Rectangle 78"/>
          <p:cNvSpPr>
            <a:spLocks noChangeArrowheads="1"/>
          </p:cNvSpPr>
          <p:nvPr/>
        </p:nvSpPr>
        <p:spPr bwMode="auto">
          <a:xfrm>
            <a:off x="9559925" y="4741863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3" name="Line 79"/>
          <p:cNvSpPr>
            <a:spLocks noChangeShapeType="1"/>
          </p:cNvSpPr>
          <p:nvPr/>
        </p:nvSpPr>
        <p:spPr bwMode="auto">
          <a:xfrm>
            <a:off x="9559925" y="51609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4" name="Line 80"/>
          <p:cNvSpPr>
            <a:spLocks noChangeShapeType="1"/>
          </p:cNvSpPr>
          <p:nvPr/>
        </p:nvSpPr>
        <p:spPr bwMode="auto">
          <a:xfrm>
            <a:off x="9551988" y="54911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5" name="Rectangle 81"/>
          <p:cNvSpPr>
            <a:spLocks noChangeArrowheads="1"/>
          </p:cNvSpPr>
          <p:nvPr/>
        </p:nvSpPr>
        <p:spPr bwMode="auto">
          <a:xfrm>
            <a:off x="3236913" y="4770438"/>
            <a:ext cx="376237" cy="13731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3833813" y="4759325"/>
            <a:ext cx="376237" cy="13985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7" name="Line 83"/>
          <p:cNvSpPr>
            <a:spLocks noChangeShapeType="1"/>
          </p:cNvSpPr>
          <p:nvPr/>
        </p:nvSpPr>
        <p:spPr bwMode="auto">
          <a:xfrm>
            <a:off x="3238500" y="51514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8" name="Line 84"/>
          <p:cNvSpPr>
            <a:spLocks noChangeShapeType="1"/>
          </p:cNvSpPr>
          <p:nvPr/>
        </p:nvSpPr>
        <p:spPr bwMode="auto">
          <a:xfrm>
            <a:off x="3230563" y="55197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9" name="Text Box 85"/>
          <p:cNvSpPr txBox="1">
            <a:spLocks noChangeArrowheads="1"/>
          </p:cNvSpPr>
          <p:nvPr/>
        </p:nvSpPr>
        <p:spPr bwMode="auto">
          <a:xfrm>
            <a:off x="3251200" y="477361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00" name="Line 86"/>
          <p:cNvSpPr>
            <a:spLocks noChangeShapeType="1"/>
          </p:cNvSpPr>
          <p:nvPr/>
        </p:nvSpPr>
        <p:spPr bwMode="auto">
          <a:xfrm>
            <a:off x="3841750" y="51562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1" name="Line 87"/>
          <p:cNvSpPr>
            <a:spLocks noChangeShapeType="1"/>
          </p:cNvSpPr>
          <p:nvPr/>
        </p:nvSpPr>
        <p:spPr bwMode="auto">
          <a:xfrm>
            <a:off x="3833813" y="5511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2" name="Text Box 88"/>
          <p:cNvSpPr txBox="1">
            <a:spLocks noChangeArrowheads="1"/>
          </p:cNvSpPr>
          <p:nvPr/>
        </p:nvSpPr>
        <p:spPr bwMode="auto">
          <a:xfrm>
            <a:off x="3854450" y="477837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6476" name="Text Box 89"/>
          <p:cNvSpPr txBox="1">
            <a:spLocks noChangeArrowheads="1"/>
          </p:cNvSpPr>
          <p:nvPr/>
        </p:nvSpPr>
        <p:spPr bwMode="auto">
          <a:xfrm>
            <a:off x="5600700" y="58404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6477" name="Text Box 90"/>
          <p:cNvSpPr txBox="1">
            <a:spLocks noChangeArrowheads="1"/>
          </p:cNvSpPr>
          <p:nvPr/>
        </p:nvSpPr>
        <p:spPr bwMode="auto">
          <a:xfrm>
            <a:off x="3892550" y="51673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478" name="Text Box 91"/>
          <p:cNvSpPr txBox="1">
            <a:spLocks noChangeArrowheads="1"/>
          </p:cNvSpPr>
          <p:nvPr/>
        </p:nvSpPr>
        <p:spPr bwMode="auto">
          <a:xfrm>
            <a:off x="4506913" y="55070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06" name="Rectangle 92"/>
          <p:cNvSpPr>
            <a:spLocks noChangeArrowheads="1"/>
          </p:cNvSpPr>
          <p:nvPr/>
        </p:nvSpPr>
        <p:spPr bwMode="auto">
          <a:xfrm>
            <a:off x="4433888" y="4756150"/>
            <a:ext cx="376237" cy="14255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7" name="Line 93"/>
          <p:cNvSpPr>
            <a:spLocks noChangeShapeType="1"/>
          </p:cNvSpPr>
          <p:nvPr/>
        </p:nvSpPr>
        <p:spPr bwMode="auto">
          <a:xfrm>
            <a:off x="4433888" y="5149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8" name="Line 94"/>
          <p:cNvSpPr>
            <a:spLocks noChangeShapeType="1"/>
          </p:cNvSpPr>
          <p:nvPr/>
        </p:nvSpPr>
        <p:spPr bwMode="auto">
          <a:xfrm>
            <a:off x="4425950" y="5505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9" name="Text Box 95"/>
          <p:cNvSpPr txBox="1">
            <a:spLocks noChangeArrowheads="1"/>
          </p:cNvSpPr>
          <p:nvPr/>
        </p:nvSpPr>
        <p:spPr bwMode="auto">
          <a:xfrm>
            <a:off x="4433888" y="478472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10" name="Rectangle 96"/>
          <p:cNvSpPr>
            <a:spLocks noChangeArrowheads="1"/>
          </p:cNvSpPr>
          <p:nvPr/>
        </p:nvSpPr>
        <p:spPr bwMode="auto">
          <a:xfrm>
            <a:off x="4999038" y="4762500"/>
            <a:ext cx="376237" cy="1412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1" name="Rectangle 97"/>
          <p:cNvSpPr>
            <a:spLocks noChangeArrowheads="1"/>
          </p:cNvSpPr>
          <p:nvPr/>
        </p:nvSpPr>
        <p:spPr bwMode="auto">
          <a:xfrm>
            <a:off x="5545138" y="4751388"/>
            <a:ext cx="376237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2" name="Line 98"/>
          <p:cNvSpPr>
            <a:spLocks noChangeShapeType="1"/>
          </p:cNvSpPr>
          <p:nvPr/>
        </p:nvSpPr>
        <p:spPr bwMode="auto">
          <a:xfrm>
            <a:off x="5000625" y="5143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3" name="Line 99"/>
          <p:cNvSpPr>
            <a:spLocks noChangeShapeType="1"/>
          </p:cNvSpPr>
          <p:nvPr/>
        </p:nvSpPr>
        <p:spPr bwMode="auto">
          <a:xfrm>
            <a:off x="4992688" y="5511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487" name="Text Box 100"/>
          <p:cNvSpPr txBox="1">
            <a:spLocks noChangeArrowheads="1"/>
          </p:cNvSpPr>
          <p:nvPr/>
        </p:nvSpPr>
        <p:spPr bwMode="auto">
          <a:xfrm>
            <a:off x="5062538" y="5832475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15" name="Line 101"/>
          <p:cNvSpPr>
            <a:spLocks noChangeShapeType="1"/>
          </p:cNvSpPr>
          <p:nvPr/>
        </p:nvSpPr>
        <p:spPr bwMode="auto">
          <a:xfrm>
            <a:off x="5553075" y="5148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6" name="Line 102"/>
          <p:cNvSpPr>
            <a:spLocks noChangeShapeType="1"/>
          </p:cNvSpPr>
          <p:nvPr/>
        </p:nvSpPr>
        <p:spPr bwMode="auto">
          <a:xfrm>
            <a:off x="5545138" y="55165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490" name="Text Box 103"/>
          <p:cNvSpPr txBox="1">
            <a:spLocks noChangeArrowheads="1"/>
          </p:cNvSpPr>
          <p:nvPr/>
        </p:nvSpPr>
        <p:spPr bwMode="auto">
          <a:xfrm>
            <a:off x="6743700" y="5883275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6491" name="Text Box 104"/>
          <p:cNvSpPr txBox="1">
            <a:spLocks noChangeArrowheads="1"/>
          </p:cNvSpPr>
          <p:nvPr/>
        </p:nvSpPr>
        <p:spPr bwMode="auto">
          <a:xfrm>
            <a:off x="5094288" y="5160963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492" name="Text Box 105"/>
          <p:cNvSpPr txBox="1">
            <a:spLocks noChangeArrowheads="1"/>
          </p:cNvSpPr>
          <p:nvPr/>
        </p:nvSpPr>
        <p:spPr bwMode="auto">
          <a:xfrm>
            <a:off x="7316788" y="5880100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20" name="Text Box 106"/>
          <p:cNvSpPr txBox="1">
            <a:spLocks noChangeArrowheads="1"/>
          </p:cNvSpPr>
          <p:nvPr/>
        </p:nvSpPr>
        <p:spPr bwMode="auto">
          <a:xfrm>
            <a:off x="5603875" y="5524500"/>
            <a:ext cx="503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21" name="Rectangle 107"/>
          <p:cNvSpPr>
            <a:spLocks noChangeArrowheads="1"/>
          </p:cNvSpPr>
          <p:nvPr/>
        </p:nvSpPr>
        <p:spPr bwMode="auto">
          <a:xfrm>
            <a:off x="6096000" y="4754563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" name="Line 108"/>
          <p:cNvSpPr>
            <a:spLocks noChangeShapeType="1"/>
          </p:cNvSpPr>
          <p:nvPr/>
        </p:nvSpPr>
        <p:spPr bwMode="auto">
          <a:xfrm>
            <a:off x="6096000" y="5148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3" name="Line 109"/>
          <p:cNvSpPr>
            <a:spLocks noChangeShapeType="1"/>
          </p:cNvSpPr>
          <p:nvPr/>
        </p:nvSpPr>
        <p:spPr bwMode="auto">
          <a:xfrm>
            <a:off x="6100763" y="55038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4" name="Text Box 110"/>
          <p:cNvSpPr txBox="1">
            <a:spLocks noChangeArrowheads="1"/>
          </p:cNvSpPr>
          <p:nvPr/>
        </p:nvSpPr>
        <p:spPr bwMode="auto">
          <a:xfrm>
            <a:off x="6172200" y="4783138"/>
            <a:ext cx="309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25" name="Rectangle 111"/>
          <p:cNvSpPr>
            <a:spLocks noChangeArrowheads="1"/>
          </p:cNvSpPr>
          <p:nvPr/>
        </p:nvSpPr>
        <p:spPr bwMode="auto">
          <a:xfrm>
            <a:off x="6661150" y="4748213"/>
            <a:ext cx="376238" cy="1454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6" name="Rectangle 112"/>
          <p:cNvSpPr>
            <a:spLocks noChangeArrowheads="1"/>
          </p:cNvSpPr>
          <p:nvPr/>
        </p:nvSpPr>
        <p:spPr bwMode="auto">
          <a:xfrm>
            <a:off x="7232650" y="4749800"/>
            <a:ext cx="376238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662738" y="5154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>
            <a:off x="6667500" y="5510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9" name="Text Box 115"/>
          <p:cNvSpPr txBox="1">
            <a:spLocks noChangeArrowheads="1"/>
          </p:cNvSpPr>
          <p:nvPr/>
        </p:nvSpPr>
        <p:spPr bwMode="auto">
          <a:xfrm>
            <a:off x="6675438" y="4764088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130" name="Line 116"/>
          <p:cNvSpPr>
            <a:spLocks noChangeShapeType="1"/>
          </p:cNvSpPr>
          <p:nvPr/>
        </p:nvSpPr>
        <p:spPr bwMode="auto">
          <a:xfrm>
            <a:off x="7227888" y="51593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1" name="Line 117"/>
          <p:cNvSpPr>
            <a:spLocks noChangeShapeType="1"/>
          </p:cNvSpPr>
          <p:nvPr/>
        </p:nvSpPr>
        <p:spPr bwMode="auto">
          <a:xfrm>
            <a:off x="7232650" y="55149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505" name="Text Box 118"/>
          <p:cNvSpPr txBox="1">
            <a:spLocks noChangeArrowheads="1"/>
          </p:cNvSpPr>
          <p:nvPr/>
        </p:nvSpPr>
        <p:spPr bwMode="auto">
          <a:xfrm>
            <a:off x="7291388" y="5137150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33" name="Text Box 119"/>
          <p:cNvSpPr txBox="1">
            <a:spLocks noChangeArrowheads="1"/>
          </p:cNvSpPr>
          <p:nvPr/>
        </p:nvSpPr>
        <p:spPr bwMode="auto">
          <a:xfrm>
            <a:off x="6662738" y="5145088"/>
            <a:ext cx="37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134" name="Text Box 120"/>
          <p:cNvSpPr txBox="1">
            <a:spLocks noChangeArrowheads="1"/>
          </p:cNvSpPr>
          <p:nvPr/>
        </p:nvSpPr>
        <p:spPr bwMode="auto">
          <a:xfrm>
            <a:off x="7291388" y="5526088"/>
            <a:ext cx="322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3*</a:t>
            </a:r>
          </a:p>
        </p:txBody>
      </p:sp>
      <p:sp>
        <p:nvSpPr>
          <p:cNvPr id="16508" name="Text Box 121"/>
          <p:cNvSpPr txBox="1">
            <a:spLocks noChangeArrowheads="1"/>
          </p:cNvSpPr>
          <p:nvPr/>
        </p:nvSpPr>
        <p:spPr bwMode="auto">
          <a:xfrm>
            <a:off x="8459788" y="5124450"/>
            <a:ext cx="234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36" name="Rectangle 122"/>
          <p:cNvSpPr>
            <a:spLocks noChangeArrowheads="1"/>
          </p:cNvSpPr>
          <p:nvPr/>
        </p:nvSpPr>
        <p:spPr bwMode="auto">
          <a:xfrm>
            <a:off x="8378825" y="4732338"/>
            <a:ext cx="376238" cy="14652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7" name="Line 123"/>
          <p:cNvSpPr>
            <a:spLocks noChangeShapeType="1"/>
          </p:cNvSpPr>
          <p:nvPr/>
        </p:nvSpPr>
        <p:spPr bwMode="auto">
          <a:xfrm>
            <a:off x="7826375" y="51260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8" name="Line 124"/>
          <p:cNvSpPr>
            <a:spLocks noChangeShapeType="1"/>
          </p:cNvSpPr>
          <p:nvPr/>
        </p:nvSpPr>
        <p:spPr bwMode="auto">
          <a:xfrm>
            <a:off x="7818438" y="54816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9" name="Rectangle 125"/>
          <p:cNvSpPr>
            <a:spLocks noChangeArrowheads="1"/>
          </p:cNvSpPr>
          <p:nvPr/>
        </p:nvSpPr>
        <p:spPr bwMode="auto">
          <a:xfrm>
            <a:off x="7839075" y="4738688"/>
            <a:ext cx="376238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0" name="Rectangle 126"/>
          <p:cNvSpPr>
            <a:spLocks noChangeArrowheads="1"/>
          </p:cNvSpPr>
          <p:nvPr/>
        </p:nvSpPr>
        <p:spPr bwMode="auto">
          <a:xfrm>
            <a:off x="8963025" y="4727575"/>
            <a:ext cx="376238" cy="14811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1" name="Line 127"/>
          <p:cNvSpPr>
            <a:spLocks noChangeShapeType="1"/>
          </p:cNvSpPr>
          <p:nvPr/>
        </p:nvSpPr>
        <p:spPr bwMode="auto">
          <a:xfrm>
            <a:off x="8380413" y="5119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" name="Line 128"/>
          <p:cNvSpPr>
            <a:spLocks noChangeShapeType="1"/>
          </p:cNvSpPr>
          <p:nvPr/>
        </p:nvSpPr>
        <p:spPr bwMode="auto">
          <a:xfrm>
            <a:off x="8385175" y="5475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3" name="Text Box 129"/>
          <p:cNvSpPr txBox="1">
            <a:spLocks noChangeArrowheads="1"/>
          </p:cNvSpPr>
          <p:nvPr/>
        </p:nvSpPr>
        <p:spPr bwMode="auto">
          <a:xfrm>
            <a:off x="8428038" y="4741863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5*</a:t>
            </a:r>
          </a:p>
        </p:txBody>
      </p:sp>
      <p:sp>
        <p:nvSpPr>
          <p:cNvPr id="144" name="Line 130"/>
          <p:cNvSpPr>
            <a:spLocks noChangeShapeType="1"/>
          </p:cNvSpPr>
          <p:nvPr/>
        </p:nvSpPr>
        <p:spPr bwMode="auto">
          <a:xfrm>
            <a:off x="8958263" y="5137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5" name="Line 131"/>
          <p:cNvSpPr>
            <a:spLocks noChangeShapeType="1"/>
          </p:cNvSpPr>
          <p:nvPr/>
        </p:nvSpPr>
        <p:spPr bwMode="auto">
          <a:xfrm>
            <a:off x="8963025" y="5492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519" name="Text Box 132"/>
          <p:cNvSpPr txBox="1">
            <a:spLocks noChangeArrowheads="1"/>
          </p:cNvSpPr>
          <p:nvPr/>
        </p:nvSpPr>
        <p:spPr bwMode="auto">
          <a:xfrm>
            <a:off x="9034463" y="474662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6520" name="Text Box 133"/>
          <p:cNvSpPr txBox="1">
            <a:spLocks noChangeArrowheads="1"/>
          </p:cNvSpPr>
          <p:nvPr/>
        </p:nvSpPr>
        <p:spPr bwMode="auto">
          <a:xfrm>
            <a:off x="8491538" y="5486400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48" name="Text Box 134"/>
          <p:cNvSpPr txBox="1">
            <a:spLocks noChangeArrowheads="1"/>
          </p:cNvSpPr>
          <p:nvPr/>
        </p:nvSpPr>
        <p:spPr bwMode="auto">
          <a:xfrm>
            <a:off x="9021763" y="513556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6522" name="Text Box 135"/>
          <p:cNvSpPr txBox="1">
            <a:spLocks noChangeArrowheads="1"/>
          </p:cNvSpPr>
          <p:nvPr/>
        </p:nvSpPr>
        <p:spPr bwMode="auto">
          <a:xfrm>
            <a:off x="9047163" y="55006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523" name="Text Box 136"/>
          <p:cNvSpPr txBox="1">
            <a:spLocks noChangeArrowheads="1"/>
          </p:cNvSpPr>
          <p:nvPr/>
        </p:nvSpPr>
        <p:spPr bwMode="auto">
          <a:xfrm>
            <a:off x="4514850" y="5159375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524" name="Text Box 137"/>
          <p:cNvSpPr txBox="1">
            <a:spLocks noChangeArrowheads="1"/>
          </p:cNvSpPr>
          <p:nvPr/>
        </p:nvSpPr>
        <p:spPr bwMode="auto">
          <a:xfrm>
            <a:off x="5073650" y="54975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6525" name="Text Box 138"/>
          <p:cNvSpPr txBox="1">
            <a:spLocks noChangeArrowheads="1"/>
          </p:cNvSpPr>
          <p:nvPr/>
        </p:nvSpPr>
        <p:spPr bwMode="auto">
          <a:xfrm>
            <a:off x="6184900" y="5164138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526" name="Text Box 139"/>
          <p:cNvSpPr txBox="1">
            <a:spLocks noChangeArrowheads="1"/>
          </p:cNvSpPr>
          <p:nvPr/>
        </p:nvSpPr>
        <p:spPr bwMode="auto">
          <a:xfrm>
            <a:off x="6202363" y="5513388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6527" name="Text Box 140"/>
          <p:cNvSpPr txBox="1">
            <a:spLocks noChangeArrowheads="1"/>
          </p:cNvSpPr>
          <p:nvPr/>
        </p:nvSpPr>
        <p:spPr bwMode="auto">
          <a:xfrm>
            <a:off x="6757988" y="5521325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55" name="Text Box 141"/>
          <p:cNvSpPr txBox="1">
            <a:spLocks noChangeArrowheads="1"/>
          </p:cNvSpPr>
          <p:nvPr/>
        </p:nvSpPr>
        <p:spPr bwMode="auto">
          <a:xfrm>
            <a:off x="7245350" y="47688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16529" name="Text Box 142"/>
          <p:cNvSpPr txBox="1">
            <a:spLocks noChangeArrowheads="1"/>
          </p:cNvSpPr>
          <p:nvPr/>
        </p:nvSpPr>
        <p:spPr bwMode="auto">
          <a:xfrm>
            <a:off x="7862888" y="5118100"/>
            <a:ext cx="268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6530" name="Text Box 143"/>
          <p:cNvSpPr txBox="1">
            <a:spLocks noChangeArrowheads="1"/>
          </p:cNvSpPr>
          <p:nvPr/>
        </p:nvSpPr>
        <p:spPr bwMode="auto">
          <a:xfrm>
            <a:off x="7875588" y="55070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58" name="Text Box 144"/>
          <p:cNvSpPr txBox="1">
            <a:spLocks noChangeArrowheads="1"/>
          </p:cNvSpPr>
          <p:nvPr/>
        </p:nvSpPr>
        <p:spPr bwMode="auto">
          <a:xfrm>
            <a:off x="7804150" y="474980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16532" name="Text Box 145"/>
          <p:cNvSpPr txBox="1">
            <a:spLocks noChangeArrowheads="1"/>
          </p:cNvSpPr>
          <p:nvPr/>
        </p:nvSpPr>
        <p:spPr bwMode="auto">
          <a:xfrm>
            <a:off x="9650413" y="47434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6533" name="Text Box 146"/>
          <p:cNvSpPr txBox="1">
            <a:spLocks noChangeArrowheads="1"/>
          </p:cNvSpPr>
          <p:nvPr/>
        </p:nvSpPr>
        <p:spPr bwMode="auto">
          <a:xfrm>
            <a:off x="9650413" y="51323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</a:t>
            </a:r>
          </a:p>
        </p:txBody>
      </p:sp>
      <p:sp>
        <p:nvSpPr>
          <p:cNvPr id="161" name="Text Box 147"/>
          <p:cNvSpPr txBox="1">
            <a:spLocks noChangeArrowheads="1"/>
          </p:cNvSpPr>
          <p:nvPr/>
        </p:nvSpPr>
        <p:spPr bwMode="auto">
          <a:xfrm>
            <a:off x="9612313" y="549751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162" name="Line 148"/>
          <p:cNvSpPr>
            <a:spLocks noChangeShapeType="1"/>
          </p:cNvSpPr>
          <p:nvPr/>
        </p:nvSpPr>
        <p:spPr bwMode="auto">
          <a:xfrm>
            <a:off x="3230563" y="5837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3" name="Line 149"/>
          <p:cNvSpPr>
            <a:spLocks noChangeShapeType="1"/>
          </p:cNvSpPr>
          <p:nvPr/>
        </p:nvSpPr>
        <p:spPr bwMode="auto">
          <a:xfrm>
            <a:off x="3840163" y="58245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4" name="Line 150"/>
          <p:cNvSpPr>
            <a:spLocks noChangeShapeType="1"/>
          </p:cNvSpPr>
          <p:nvPr/>
        </p:nvSpPr>
        <p:spPr bwMode="auto">
          <a:xfrm>
            <a:off x="4424363" y="5837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5" name="Line 151"/>
          <p:cNvSpPr>
            <a:spLocks noChangeShapeType="1"/>
          </p:cNvSpPr>
          <p:nvPr/>
        </p:nvSpPr>
        <p:spPr bwMode="auto">
          <a:xfrm>
            <a:off x="4995863" y="58435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6" name="Line 152"/>
          <p:cNvSpPr>
            <a:spLocks noChangeShapeType="1"/>
          </p:cNvSpPr>
          <p:nvPr/>
        </p:nvSpPr>
        <p:spPr bwMode="auto">
          <a:xfrm>
            <a:off x="6102350" y="5881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7" name="Line 153"/>
          <p:cNvSpPr>
            <a:spLocks noChangeShapeType="1"/>
          </p:cNvSpPr>
          <p:nvPr/>
        </p:nvSpPr>
        <p:spPr bwMode="auto">
          <a:xfrm>
            <a:off x="7837488" y="5889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8" name="Line 154"/>
          <p:cNvSpPr>
            <a:spLocks noChangeShapeType="1"/>
          </p:cNvSpPr>
          <p:nvPr/>
        </p:nvSpPr>
        <p:spPr bwMode="auto">
          <a:xfrm>
            <a:off x="8385175" y="5880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9" name="Line 155"/>
          <p:cNvSpPr>
            <a:spLocks noChangeShapeType="1"/>
          </p:cNvSpPr>
          <p:nvPr/>
        </p:nvSpPr>
        <p:spPr bwMode="auto">
          <a:xfrm>
            <a:off x="8967788" y="58594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0" name="Line 156"/>
          <p:cNvSpPr>
            <a:spLocks noChangeShapeType="1"/>
          </p:cNvSpPr>
          <p:nvPr/>
        </p:nvSpPr>
        <p:spPr bwMode="auto">
          <a:xfrm>
            <a:off x="9551988" y="58721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1" name="Line 157"/>
          <p:cNvSpPr>
            <a:spLocks noChangeShapeType="1"/>
          </p:cNvSpPr>
          <p:nvPr/>
        </p:nvSpPr>
        <p:spPr bwMode="auto">
          <a:xfrm>
            <a:off x="7224713" y="59070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2" name="Line 158"/>
          <p:cNvSpPr>
            <a:spLocks noChangeShapeType="1"/>
          </p:cNvSpPr>
          <p:nvPr/>
        </p:nvSpPr>
        <p:spPr bwMode="auto">
          <a:xfrm>
            <a:off x="6662738" y="59007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3" name="Line 159"/>
          <p:cNvSpPr>
            <a:spLocks noChangeShapeType="1"/>
          </p:cNvSpPr>
          <p:nvPr/>
        </p:nvSpPr>
        <p:spPr bwMode="auto">
          <a:xfrm>
            <a:off x="5543550" y="58610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" name="Text Box 160"/>
          <p:cNvSpPr txBox="1">
            <a:spLocks noChangeArrowheads="1"/>
          </p:cNvSpPr>
          <p:nvPr/>
        </p:nvSpPr>
        <p:spPr bwMode="auto">
          <a:xfrm>
            <a:off x="3297238" y="6227763"/>
            <a:ext cx="41608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华文新魏" pitchFamily="2" charset="-122"/>
              </a:rPr>
              <a:t>                               √    √                  </a:t>
            </a:r>
          </a:p>
        </p:txBody>
      </p:sp>
      <p:sp>
        <p:nvSpPr>
          <p:cNvPr id="175" name="Text Box 161"/>
          <p:cNvSpPr txBox="1">
            <a:spLocks noChangeArrowheads="1"/>
          </p:cNvSpPr>
          <p:nvPr/>
        </p:nvSpPr>
        <p:spPr bwMode="auto">
          <a:xfrm>
            <a:off x="5037138" y="47942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6549" name="Text Box 162"/>
          <p:cNvSpPr txBox="1">
            <a:spLocks noChangeArrowheads="1"/>
          </p:cNvSpPr>
          <p:nvPr/>
        </p:nvSpPr>
        <p:spPr bwMode="auto">
          <a:xfrm>
            <a:off x="5627688" y="5173663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77" name="Text Box 163"/>
          <p:cNvSpPr txBox="1">
            <a:spLocks noChangeArrowheads="1"/>
          </p:cNvSpPr>
          <p:nvPr/>
        </p:nvSpPr>
        <p:spPr bwMode="auto">
          <a:xfrm>
            <a:off x="5570538" y="48069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78" name="Text Box 164"/>
          <p:cNvSpPr txBox="1">
            <a:spLocks noChangeArrowheads="1"/>
          </p:cNvSpPr>
          <p:nvPr/>
        </p:nvSpPr>
        <p:spPr bwMode="auto">
          <a:xfrm>
            <a:off x="7885113" y="5905500"/>
            <a:ext cx="46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4*</a:t>
            </a:r>
          </a:p>
        </p:txBody>
      </p:sp>
      <p:sp>
        <p:nvSpPr>
          <p:cNvPr id="16552" name="Text Box 165"/>
          <p:cNvSpPr txBox="1">
            <a:spLocks noChangeArrowheads="1"/>
          </p:cNvSpPr>
          <p:nvPr/>
        </p:nvSpPr>
        <p:spPr bwMode="auto">
          <a:xfrm>
            <a:off x="8480425" y="5864225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6553" name="Text Box 166"/>
          <p:cNvSpPr txBox="1">
            <a:spLocks noChangeArrowheads="1"/>
          </p:cNvSpPr>
          <p:nvPr/>
        </p:nvSpPr>
        <p:spPr bwMode="auto">
          <a:xfrm>
            <a:off x="9064625" y="5851525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6554" name="Text Box 167"/>
          <p:cNvSpPr txBox="1">
            <a:spLocks noChangeArrowheads="1"/>
          </p:cNvSpPr>
          <p:nvPr/>
        </p:nvSpPr>
        <p:spPr bwMode="auto">
          <a:xfrm>
            <a:off x="9648825" y="5851525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82" name="Text Box 168"/>
          <p:cNvSpPr txBox="1">
            <a:spLocks noChangeArrowheads="1"/>
          </p:cNvSpPr>
          <p:nvPr/>
        </p:nvSpPr>
        <p:spPr bwMode="auto">
          <a:xfrm>
            <a:off x="2168525" y="5238750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4行/组</a:t>
            </a:r>
            <a:endParaRPr kumimoji="1" lang="en-US" altLang="zh-CN">
              <a:solidFill>
                <a:srgbClr val="0000BF"/>
              </a:solidFill>
              <a:ea typeface="华文新魏" charset="-122"/>
            </a:endParaRPr>
          </a:p>
        </p:txBody>
      </p:sp>
      <p:sp>
        <p:nvSpPr>
          <p:cNvPr id="179" name="椭圆 178"/>
          <p:cNvSpPr>
            <a:spLocks noChangeArrowheads="1"/>
          </p:cNvSpPr>
          <p:nvPr/>
        </p:nvSpPr>
        <p:spPr bwMode="auto">
          <a:xfrm>
            <a:off x="5445125" y="4518025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6" name="椭圆 175"/>
          <p:cNvSpPr>
            <a:spLocks noChangeArrowheads="1"/>
          </p:cNvSpPr>
          <p:nvPr/>
        </p:nvSpPr>
        <p:spPr bwMode="auto">
          <a:xfrm>
            <a:off x="6000750" y="4508500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0" name="椭圆 179"/>
          <p:cNvSpPr>
            <a:spLocks noChangeArrowheads="1"/>
          </p:cNvSpPr>
          <p:nvPr/>
        </p:nvSpPr>
        <p:spPr bwMode="auto">
          <a:xfrm>
            <a:off x="6565900" y="4529138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1" name="椭圆 180"/>
          <p:cNvSpPr>
            <a:spLocks noChangeArrowheads="1"/>
          </p:cNvSpPr>
          <p:nvPr/>
        </p:nvSpPr>
        <p:spPr bwMode="auto">
          <a:xfrm>
            <a:off x="7129463" y="4549775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562769" y="42114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eaLnBrk="0" hangingPunct="0"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5.3.6  Cache</a:t>
            </a:r>
            <a:r>
              <a:rPr lang="zh-CN" altLang="en-US" dirty="0"/>
              <a:t>替换算法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7820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9" grpId="0" animBg="1"/>
      <p:bldP spid="179" grpId="1" animBg="1"/>
      <p:bldP spid="176" grpId="0" animBg="1"/>
      <p:bldP spid="176" grpId="1" animBg="1"/>
      <p:bldP spid="180" grpId="0" animBg="1"/>
      <p:bldP spid="180" grpId="1" animBg="1"/>
      <p:bldP spid="181" grpId="0" animBg="1"/>
      <p:bldP spid="18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8275" y="-20949"/>
            <a:ext cx="10971213" cy="7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——5.3.1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程序访问局部性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01227" y="2165092"/>
            <a:ext cx="10850563" cy="101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indent="0" algn="l">
              <a:lnSpc>
                <a:spcPct val="120000"/>
              </a:lnSpc>
            </a:pPr>
            <a:r>
              <a:rPr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在</a:t>
            </a:r>
            <a:r>
              <a:rPr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较短时间间隔内，程序产生的地址</a:t>
            </a:r>
            <a:r>
              <a:rPr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所访问数据往往集中在存储器的一个很小范围内</a:t>
            </a:r>
          </a:p>
        </p:txBody>
      </p:sp>
      <p:sp>
        <p:nvSpPr>
          <p:cNvPr id="28" name="五边形 27"/>
          <p:cNvSpPr/>
          <p:nvPr/>
        </p:nvSpPr>
        <p:spPr>
          <a:xfrm>
            <a:off x="1739900" y="1101725"/>
            <a:ext cx="4292600" cy="749300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>
                <a:solidFill>
                  <a:srgbClr val="FFFFFF"/>
                </a:solidFill>
                <a:cs typeface="微软雅黑" charset="0"/>
              </a:rPr>
              <a:t>什么是程序访问局部性？</a:t>
            </a:r>
          </a:p>
        </p:txBody>
      </p:sp>
      <p:pic>
        <p:nvPicPr>
          <p:cNvPr id="23562" name="图片 30" descr="3506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9874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09714" y="3176972"/>
            <a:ext cx="10523538" cy="282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457200" indent="-457200" algn="l">
              <a:lnSpc>
                <a:spcPct val="120000"/>
              </a:lnSpc>
              <a:spcAft>
                <a:spcPts val="800"/>
              </a:spcAft>
              <a:buFont typeface="Wingdings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时间局部性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</a:rPr>
              <a:t>(Temporal Locality) 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：刚被访问过的</a:t>
            </a:r>
            <a:r>
              <a:rPr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存储单元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很可能不久又被访问</a:t>
            </a:r>
            <a:endParaRPr lang="en-US" altLang="zh-CN" sz="2800" dirty="0">
              <a:solidFill>
                <a:schemeClr val="tx1"/>
              </a:solidFill>
              <a:latin typeface="微软雅黑" charset="-122"/>
            </a:endParaRPr>
          </a:p>
          <a:p>
            <a:pPr lvl="1" algn="l">
              <a:lnSpc>
                <a:spcPct val="120000"/>
              </a:lnSpc>
              <a:buFont typeface="Wingdings" charset="2"/>
              <a:buChar char="p"/>
            </a:pPr>
            <a:endParaRPr lang="en-US" altLang="zh-CN" sz="2800" dirty="0">
              <a:solidFill>
                <a:schemeClr val="tx1"/>
              </a:solidFill>
              <a:latin typeface="微软雅黑" charset="-122"/>
            </a:endParaRPr>
          </a:p>
          <a:p>
            <a:pPr marL="457200" indent="-457200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空间局部性 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</a:rPr>
              <a:t>(Spatial Locality) 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：刚被访问过的存储单元的</a:t>
            </a:r>
            <a:r>
              <a:rPr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邻近单元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很可能不久被访问</a:t>
            </a:r>
          </a:p>
        </p:txBody>
      </p:sp>
      <p:sp>
        <p:nvSpPr>
          <p:cNvPr id="13" name="矩形 12"/>
          <p:cNvSpPr/>
          <p:nvPr/>
        </p:nvSpPr>
        <p:spPr>
          <a:xfrm>
            <a:off x="1378682" y="4299646"/>
            <a:ext cx="9672637" cy="595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800" dirty="0">
                <a:latin typeface="华文新魏"/>
                <a:ea typeface="华文新魏"/>
                <a:cs typeface="华文新魏"/>
              </a:rPr>
              <a:t>    </a:t>
            </a: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让最近被访问过的信息保留在靠近</a:t>
            </a:r>
            <a:r>
              <a:rPr lang="en-US" altLang="zh-CN" sz="2800" dirty="0"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的存储器中</a:t>
            </a:r>
          </a:p>
        </p:txBody>
      </p:sp>
      <p:sp>
        <p:nvSpPr>
          <p:cNvPr id="14" name="矩形 13"/>
          <p:cNvSpPr/>
          <p:nvPr/>
        </p:nvSpPr>
        <p:spPr>
          <a:xfrm>
            <a:off x="1362959" y="5957670"/>
            <a:ext cx="9832975" cy="595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将刚被访问过的存储单元的邻近单元调到靠近</a:t>
            </a:r>
            <a:r>
              <a:rPr lang="en-US" altLang="zh-CN" sz="2800" dirty="0"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的存储器中 </a:t>
            </a:r>
          </a:p>
        </p:txBody>
      </p:sp>
    </p:spTree>
    <p:extLst>
      <p:ext uri="{BB962C8B-B14F-4D97-AF65-F5344CB8AC3E}">
        <p14:creationId xmlns:p14="http://schemas.microsoft.com/office/powerpoint/2010/main" val="5518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09688" y="833438"/>
            <a:ext cx="9434512" cy="677862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最近最少使用（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Least Recently Used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LRU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）算法</a:t>
            </a:r>
          </a:p>
        </p:txBody>
      </p:sp>
      <p:sp>
        <p:nvSpPr>
          <p:cNvPr id="21511" name="Rectangle 3"/>
          <p:cNvSpPr txBox="1">
            <a:spLocks noChangeArrowheads="1"/>
          </p:cNvSpPr>
          <p:nvPr/>
        </p:nvSpPr>
        <p:spPr bwMode="auto">
          <a:xfrm>
            <a:off x="1168400" y="1552575"/>
            <a:ext cx="105632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35877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基本思想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：总是把最近最少用的那一块淘汰掉，利用时间局部性</a:t>
            </a:r>
          </a:p>
          <a:p>
            <a:pPr lvl="1" indent="0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例：假定主存中的5块{1,2,3,4,5}同时映射到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同一组中，对于同一地址流，考察3行/组、 4行/组、 5行/组的情况。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"/>
            </a:pPr>
            <a:endParaRPr kumimoji="1" lang="zh-CN" altLang="en-US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5678525" y="4432300"/>
            <a:ext cx="25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9009100" y="3289300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66" name="Line 6"/>
          <p:cNvSpPr>
            <a:spLocks noChangeShapeType="1"/>
          </p:cNvSpPr>
          <p:nvPr/>
        </p:nvSpPr>
        <p:spPr bwMode="auto">
          <a:xfrm>
            <a:off x="9009100" y="3708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67" name="Line 7"/>
          <p:cNvSpPr>
            <a:spLocks noChangeShapeType="1"/>
          </p:cNvSpPr>
          <p:nvPr/>
        </p:nvSpPr>
        <p:spPr bwMode="auto">
          <a:xfrm>
            <a:off x="9001163" y="40386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68" name="Rectangle 8"/>
          <p:cNvSpPr>
            <a:spLocks noChangeArrowheads="1"/>
          </p:cNvSpPr>
          <p:nvPr/>
        </p:nvSpPr>
        <p:spPr bwMode="auto">
          <a:xfrm>
            <a:off x="2686088" y="3317875"/>
            <a:ext cx="376237" cy="18430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69" name="Rectangle 9"/>
          <p:cNvSpPr>
            <a:spLocks noChangeArrowheads="1"/>
          </p:cNvSpPr>
          <p:nvPr/>
        </p:nvSpPr>
        <p:spPr bwMode="auto">
          <a:xfrm>
            <a:off x="3282988" y="3306763"/>
            <a:ext cx="376237" cy="18557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0" name="Line 10"/>
          <p:cNvSpPr>
            <a:spLocks noChangeShapeType="1"/>
          </p:cNvSpPr>
          <p:nvPr/>
        </p:nvSpPr>
        <p:spPr bwMode="auto">
          <a:xfrm>
            <a:off x="2687675" y="36988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1" name="Line 11"/>
          <p:cNvSpPr>
            <a:spLocks noChangeShapeType="1"/>
          </p:cNvSpPr>
          <p:nvPr/>
        </p:nvSpPr>
        <p:spPr bwMode="auto">
          <a:xfrm>
            <a:off x="2679738" y="40671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2" name="Text Box 12"/>
          <p:cNvSpPr txBox="1">
            <a:spLocks noChangeArrowheads="1"/>
          </p:cNvSpPr>
          <p:nvPr/>
        </p:nvSpPr>
        <p:spPr bwMode="auto">
          <a:xfrm>
            <a:off x="2700375" y="33210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1</a:t>
            </a:r>
          </a:p>
        </p:txBody>
      </p:sp>
      <p:sp>
        <p:nvSpPr>
          <p:cNvPr id="19473" name="Line 13"/>
          <p:cNvSpPr>
            <a:spLocks noChangeShapeType="1"/>
          </p:cNvSpPr>
          <p:nvPr/>
        </p:nvSpPr>
        <p:spPr bwMode="auto">
          <a:xfrm>
            <a:off x="3290925" y="37036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4" name="Line 14"/>
          <p:cNvSpPr>
            <a:spLocks noChangeShapeType="1"/>
          </p:cNvSpPr>
          <p:nvPr/>
        </p:nvSpPr>
        <p:spPr bwMode="auto">
          <a:xfrm>
            <a:off x="3282988" y="4059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5" name="Text Box 15"/>
          <p:cNvSpPr txBox="1">
            <a:spLocks noChangeArrowheads="1"/>
          </p:cNvSpPr>
          <p:nvPr/>
        </p:nvSpPr>
        <p:spPr bwMode="auto">
          <a:xfrm>
            <a:off x="3303625" y="33258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2</a:t>
            </a:r>
          </a:p>
        </p:txBody>
      </p:sp>
      <p:sp>
        <p:nvSpPr>
          <p:cNvPr id="19476" name="Text Box 16"/>
          <p:cNvSpPr txBox="1">
            <a:spLocks noChangeArrowheads="1"/>
          </p:cNvSpPr>
          <p:nvPr/>
        </p:nvSpPr>
        <p:spPr bwMode="auto">
          <a:xfrm>
            <a:off x="5040350" y="44005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477" name="Text Box 17"/>
          <p:cNvSpPr txBox="1">
            <a:spLocks noChangeArrowheads="1"/>
          </p:cNvSpPr>
          <p:nvPr/>
        </p:nvSpPr>
        <p:spPr bwMode="auto">
          <a:xfrm>
            <a:off x="3367125" y="37147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478" name="Text Box 18"/>
          <p:cNvSpPr txBox="1">
            <a:spLocks noChangeArrowheads="1"/>
          </p:cNvSpPr>
          <p:nvPr/>
        </p:nvSpPr>
        <p:spPr bwMode="auto">
          <a:xfrm>
            <a:off x="3956088" y="405447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479" name="Rectangle 19"/>
          <p:cNvSpPr>
            <a:spLocks noChangeArrowheads="1"/>
          </p:cNvSpPr>
          <p:nvPr/>
        </p:nvSpPr>
        <p:spPr bwMode="auto">
          <a:xfrm>
            <a:off x="3883063" y="3303588"/>
            <a:ext cx="376237" cy="18557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0" name="Line 20"/>
          <p:cNvSpPr>
            <a:spLocks noChangeShapeType="1"/>
          </p:cNvSpPr>
          <p:nvPr/>
        </p:nvSpPr>
        <p:spPr bwMode="auto">
          <a:xfrm>
            <a:off x="3883063" y="3697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1" name="Line 21"/>
          <p:cNvSpPr>
            <a:spLocks noChangeShapeType="1"/>
          </p:cNvSpPr>
          <p:nvPr/>
        </p:nvSpPr>
        <p:spPr bwMode="auto">
          <a:xfrm>
            <a:off x="3875125" y="40528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2" name="Text Box 22"/>
          <p:cNvSpPr txBox="1">
            <a:spLocks noChangeArrowheads="1"/>
          </p:cNvSpPr>
          <p:nvPr/>
        </p:nvSpPr>
        <p:spPr bwMode="auto">
          <a:xfrm>
            <a:off x="3883063" y="333216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3</a:t>
            </a:r>
          </a:p>
        </p:txBody>
      </p:sp>
      <p:sp>
        <p:nvSpPr>
          <p:cNvPr id="19483" name="Rectangle 23"/>
          <p:cNvSpPr>
            <a:spLocks noChangeArrowheads="1"/>
          </p:cNvSpPr>
          <p:nvPr/>
        </p:nvSpPr>
        <p:spPr bwMode="auto">
          <a:xfrm>
            <a:off x="4448213" y="3309938"/>
            <a:ext cx="376237" cy="18573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4" name="Rectangle 24"/>
          <p:cNvSpPr>
            <a:spLocks noChangeArrowheads="1"/>
          </p:cNvSpPr>
          <p:nvPr/>
        </p:nvSpPr>
        <p:spPr bwMode="auto">
          <a:xfrm>
            <a:off x="4994313" y="3298825"/>
            <a:ext cx="376237" cy="18542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5" name="Line 25"/>
          <p:cNvSpPr>
            <a:spLocks noChangeShapeType="1"/>
          </p:cNvSpPr>
          <p:nvPr/>
        </p:nvSpPr>
        <p:spPr bwMode="auto">
          <a:xfrm>
            <a:off x="4449800" y="36909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6" name="Line 26"/>
          <p:cNvSpPr>
            <a:spLocks noChangeShapeType="1"/>
          </p:cNvSpPr>
          <p:nvPr/>
        </p:nvSpPr>
        <p:spPr bwMode="auto">
          <a:xfrm>
            <a:off x="4441863" y="4059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7" name="Text Box 27"/>
          <p:cNvSpPr txBox="1">
            <a:spLocks noChangeArrowheads="1"/>
          </p:cNvSpPr>
          <p:nvPr/>
        </p:nvSpPr>
        <p:spPr bwMode="auto">
          <a:xfrm>
            <a:off x="4548225" y="4392613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488" name="Line 28"/>
          <p:cNvSpPr>
            <a:spLocks noChangeShapeType="1"/>
          </p:cNvSpPr>
          <p:nvPr/>
        </p:nvSpPr>
        <p:spPr bwMode="auto">
          <a:xfrm>
            <a:off x="5002250" y="36957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9" name="Line 29"/>
          <p:cNvSpPr>
            <a:spLocks noChangeShapeType="1"/>
          </p:cNvSpPr>
          <p:nvPr/>
        </p:nvSpPr>
        <p:spPr bwMode="auto">
          <a:xfrm>
            <a:off x="4994313" y="40640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0" name="Text Box 30"/>
          <p:cNvSpPr txBox="1">
            <a:spLocks noChangeArrowheads="1"/>
          </p:cNvSpPr>
          <p:nvPr/>
        </p:nvSpPr>
        <p:spPr bwMode="auto">
          <a:xfrm>
            <a:off x="6192875" y="4430713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491" name="Text Box 31"/>
          <p:cNvSpPr txBox="1">
            <a:spLocks noChangeArrowheads="1"/>
          </p:cNvSpPr>
          <p:nvPr/>
        </p:nvSpPr>
        <p:spPr bwMode="auto">
          <a:xfrm>
            <a:off x="4495838" y="3708400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492" name="Text Box 32"/>
          <p:cNvSpPr txBox="1">
            <a:spLocks noChangeArrowheads="1"/>
          </p:cNvSpPr>
          <p:nvPr/>
        </p:nvSpPr>
        <p:spPr bwMode="auto">
          <a:xfrm>
            <a:off x="6765963" y="4833938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493" name="Text Box 33"/>
          <p:cNvSpPr txBox="1">
            <a:spLocks noChangeArrowheads="1"/>
          </p:cNvSpPr>
          <p:nvPr/>
        </p:nvSpPr>
        <p:spPr bwMode="auto">
          <a:xfrm>
            <a:off x="5078450" y="4071938"/>
            <a:ext cx="295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494" name="Rectangle 34"/>
          <p:cNvSpPr>
            <a:spLocks noChangeArrowheads="1"/>
          </p:cNvSpPr>
          <p:nvPr/>
        </p:nvSpPr>
        <p:spPr bwMode="auto">
          <a:xfrm>
            <a:off x="5545175" y="3302000"/>
            <a:ext cx="376238" cy="18446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5" name="Line 35"/>
          <p:cNvSpPr>
            <a:spLocks noChangeShapeType="1"/>
          </p:cNvSpPr>
          <p:nvPr/>
        </p:nvSpPr>
        <p:spPr bwMode="auto">
          <a:xfrm>
            <a:off x="5545175" y="36957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6" name="Line 36"/>
          <p:cNvSpPr>
            <a:spLocks noChangeShapeType="1"/>
          </p:cNvSpPr>
          <p:nvPr/>
        </p:nvSpPr>
        <p:spPr bwMode="auto">
          <a:xfrm>
            <a:off x="5549938" y="40513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7" name="Text Box 37"/>
          <p:cNvSpPr txBox="1">
            <a:spLocks noChangeArrowheads="1"/>
          </p:cNvSpPr>
          <p:nvPr/>
        </p:nvSpPr>
        <p:spPr bwMode="auto">
          <a:xfrm>
            <a:off x="5667413" y="3330575"/>
            <a:ext cx="309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498" name="Rectangle 38"/>
          <p:cNvSpPr>
            <a:spLocks noChangeArrowheads="1"/>
          </p:cNvSpPr>
          <p:nvPr/>
        </p:nvSpPr>
        <p:spPr bwMode="auto">
          <a:xfrm>
            <a:off x="6110325" y="3295650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9" name="Rectangle 39"/>
          <p:cNvSpPr>
            <a:spLocks noChangeArrowheads="1"/>
          </p:cNvSpPr>
          <p:nvPr/>
        </p:nvSpPr>
        <p:spPr bwMode="auto">
          <a:xfrm>
            <a:off x="6681825" y="3297238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0" name="Line 40"/>
          <p:cNvSpPr>
            <a:spLocks noChangeShapeType="1"/>
          </p:cNvSpPr>
          <p:nvPr/>
        </p:nvSpPr>
        <p:spPr bwMode="auto">
          <a:xfrm>
            <a:off x="6111913" y="37020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1" name="Line 41"/>
          <p:cNvSpPr>
            <a:spLocks noChangeShapeType="1"/>
          </p:cNvSpPr>
          <p:nvPr/>
        </p:nvSpPr>
        <p:spPr bwMode="auto">
          <a:xfrm>
            <a:off x="6116675" y="40576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2" name="Text Box 42"/>
          <p:cNvSpPr txBox="1">
            <a:spLocks noChangeArrowheads="1"/>
          </p:cNvSpPr>
          <p:nvPr/>
        </p:nvSpPr>
        <p:spPr bwMode="auto">
          <a:xfrm>
            <a:off x="6124613" y="331152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5</a:t>
            </a:r>
          </a:p>
        </p:txBody>
      </p:sp>
      <p:sp>
        <p:nvSpPr>
          <p:cNvPr id="19503" name="Line 43"/>
          <p:cNvSpPr>
            <a:spLocks noChangeShapeType="1"/>
          </p:cNvSpPr>
          <p:nvPr/>
        </p:nvSpPr>
        <p:spPr bwMode="auto">
          <a:xfrm>
            <a:off x="6677063" y="37068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4" name="Line 44"/>
          <p:cNvSpPr>
            <a:spLocks noChangeShapeType="1"/>
          </p:cNvSpPr>
          <p:nvPr/>
        </p:nvSpPr>
        <p:spPr bwMode="auto">
          <a:xfrm>
            <a:off x="6681825" y="40624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5" name="Text Box 45"/>
          <p:cNvSpPr txBox="1">
            <a:spLocks noChangeArrowheads="1"/>
          </p:cNvSpPr>
          <p:nvPr/>
        </p:nvSpPr>
        <p:spPr bwMode="auto">
          <a:xfrm>
            <a:off x="6740563" y="4090988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06" name="Text Box 46"/>
          <p:cNvSpPr txBox="1">
            <a:spLocks noChangeArrowheads="1"/>
          </p:cNvSpPr>
          <p:nvPr/>
        </p:nvSpPr>
        <p:spPr bwMode="auto">
          <a:xfrm>
            <a:off x="6200813" y="3692525"/>
            <a:ext cx="295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07" name="Text Box 47"/>
          <p:cNvSpPr txBox="1">
            <a:spLocks noChangeArrowheads="1"/>
          </p:cNvSpPr>
          <p:nvPr/>
        </p:nvSpPr>
        <p:spPr bwMode="auto">
          <a:xfrm>
            <a:off x="6740563" y="4479925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08" name="Text Box 48"/>
          <p:cNvSpPr txBox="1">
            <a:spLocks noChangeArrowheads="1"/>
          </p:cNvSpPr>
          <p:nvPr/>
        </p:nvSpPr>
        <p:spPr bwMode="auto">
          <a:xfrm>
            <a:off x="7959763" y="36718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09" name="Rectangle 49"/>
          <p:cNvSpPr>
            <a:spLocks noChangeArrowheads="1"/>
          </p:cNvSpPr>
          <p:nvPr/>
        </p:nvSpPr>
        <p:spPr bwMode="auto">
          <a:xfrm>
            <a:off x="7828000" y="3279775"/>
            <a:ext cx="376238" cy="18938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0" name="Line 50"/>
          <p:cNvSpPr>
            <a:spLocks noChangeShapeType="1"/>
          </p:cNvSpPr>
          <p:nvPr/>
        </p:nvSpPr>
        <p:spPr bwMode="auto">
          <a:xfrm>
            <a:off x="7275550" y="36734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1" name="Line 51"/>
          <p:cNvSpPr>
            <a:spLocks noChangeShapeType="1"/>
          </p:cNvSpPr>
          <p:nvPr/>
        </p:nvSpPr>
        <p:spPr bwMode="auto">
          <a:xfrm>
            <a:off x="7267613" y="40290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2" name="Rectangle 52"/>
          <p:cNvSpPr>
            <a:spLocks noChangeArrowheads="1"/>
          </p:cNvSpPr>
          <p:nvPr/>
        </p:nvSpPr>
        <p:spPr bwMode="auto">
          <a:xfrm>
            <a:off x="7288250" y="3286125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3" name="Rectangle 53"/>
          <p:cNvSpPr>
            <a:spLocks noChangeArrowheads="1"/>
          </p:cNvSpPr>
          <p:nvPr/>
        </p:nvSpPr>
        <p:spPr bwMode="auto">
          <a:xfrm>
            <a:off x="8412200" y="3275013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4" name="Line 54"/>
          <p:cNvSpPr>
            <a:spLocks noChangeShapeType="1"/>
          </p:cNvSpPr>
          <p:nvPr/>
        </p:nvSpPr>
        <p:spPr bwMode="auto">
          <a:xfrm>
            <a:off x="7829588" y="36671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5" name="Line 55"/>
          <p:cNvSpPr>
            <a:spLocks noChangeShapeType="1"/>
          </p:cNvSpPr>
          <p:nvPr/>
        </p:nvSpPr>
        <p:spPr bwMode="auto">
          <a:xfrm>
            <a:off x="7834350" y="40227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6" name="Text Box 56"/>
          <p:cNvSpPr txBox="1">
            <a:spLocks noChangeArrowheads="1"/>
          </p:cNvSpPr>
          <p:nvPr/>
        </p:nvSpPr>
        <p:spPr bwMode="auto">
          <a:xfrm>
            <a:off x="7928013" y="3289300"/>
            <a:ext cx="361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17" name="Line 57"/>
          <p:cNvSpPr>
            <a:spLocks noChangeShapeType="1"/>
          </p:cNvSpPr>
          <p:nvPr/>
        </p:nvSpPr>
        <p:spPr bwMode="auto">
          <a:xfrm>
            <a:off x="8407438" y="36845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8" name="Line 58"/>
          <p:cNvSpPr>
            <a:spLocks noChangeShapeType="1"/>
          </p:cNvSpPr>
          <p:nvPr/>
        </p:nvSpPr>
        <p:spPr bwMode="auto">
          <a:xfrm>
            <a:off x="8412200" y="40401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9" name="Text Box 59"/>
          <p:cNvSpPr txBox="1">
            <a:spLocks noChangeArrowheads="1"/>
          </p:cNvSpPr>
          <p:nvPr/>
        </p:nvSpPr>
        <p:spPr bwMode="auto">
          <a:xfrm>
            <a:off x="8483638" y="329406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20" name="Text Box 60"/>
          <p:cNvSpPr txBox="1">
            <a:spLocks noChangeArrowheads="1"/>
          </p:cNvSpPr>
          <p:nvPr/>
        </p:nvSpPr>
        <p:spPr bwMode="auto">
          <a:xfrm>
            <a:off x="7940713" y="40338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21" name="Text Box 61"/>
          <p:cNvSpPr txBox="1">
            <a:spLocks noChangeArrowheads="1"/>
          </p:cNvSpPr>
          <p:nvPr/>
        </p:nvSpPr>
        <p:spPr bwMode="auto">
          <a:xfrm>
            <a:off x="8496338" y="368300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22" name="Text Box 62"/>
          <p:cNvSpPr txBox="1">
            <a:spLocks noChangeArrowheads="1"/>
          </p:cNvSpPr>
          <p:nvPr/>
        </p:nvSpPr>
        <p:spPr bwMode="auto">
          <a:xfrm>
            <a:off x="8496338" y="404812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23" name="Text Box 63"/>
          <p:cNvSpPr txBox="1">
            <a:spLocks noChangeArrowheads="1"/>
          </p:cNvSpPr>
          <p:nvPr/>
        </p:nvSpPr>
        <p:spPr bwMode="auto">
          <a:xfrm>
            <a:off x="3964025" y="3706813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24" name="Text Box 64"/>
          <p:cNvSpPr txBox="1">
            <a:spLocks noChangeArrowheads="1"/>
          </p:cNvSpPr>
          <p:nvPr/>
        </p:nvSpPr>
        <p:spPr bwMode="auto">
          <a:xfrm>
            <a:off x="4487900" y="40449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25" name="Text Box 65"/>
          <p:cNvSpPr txBox="1">
            <a:spLocks noChangeArrowheads="1"/>
          </p:cNvSpPr>
          <p:nvPr/>
        </p:nvSpPr>
        <p:spPr bwMode="auto">
          <a:xfrm>
            <a:off x="5669000" y="3711575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26" name="Text Box 66"/>
          <p:cNvSpPr txBox="1">
            <a:spLocks noChangeArrowheads="1"/>
          </p:cNvSpPr>
          <p:nvPr/>
        </p:nvSpPr>
        <p:spPr bwMode="auto">
          <a:xfrm>
            <a:off x="5651538" y="4060825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27" name="Text Box 67"/>
          <p:cNvSpPr txBox="1">
            <a:spLocks noChangeArrowheads="1"/>
          </p:cNvSpPr>
          <p:nvPr/>
        </p:nvSpPr>
        <p:spPr bwMode="auto">
          <a:xfrm>
            <a:off x="6207163" y="4068763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28" name="Text Box 68"/>
          <p:cNvSpPr txBox="1">
            <a:spLocks noChangeArrowheads="1"/>
          </p:cNvSpPr>
          <p:nvPr/>
        </p:nvSpPr>
        <p:spPr bwMode="auto">
          <a:xfrm>
            <a:off x="6694525" y="37226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5</a:t>
            </a:r>
          </a:p>
        </p:txBody>
      </p:sp>
      <p:sp>
        <p:nvSpPr>
          <p:cNvPr id="19529" name="Text Box 69"/>
          <p:cNvSpPr txBox="1">
            <a:spLocks noChangeArrowheads="1"/>
          </p:cNvSpPr>
          <p:nvPr/>
        </p:nvSpPr>
        <p:spPr bwMode="auto">
          <a:xfrm>
            <a:off x="7350163" y="3665538"/>
            <a:ext cx="268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30" name="Text Box 70"/>
          <p:cNvSpPr txBox="1">
            <a:spLocks noChangeArrowheads="1"/>
          </p:cNvSpPr>
          <p:nvPr/>
        </p:nvSpPr>
        <p:spPr bwMode="auto">
          <a:xfrm>
            <a:off x="7362863" y="405447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</a:t>
            </a:r>
          </a:p>
        </p:txBody>
      </p:sp>
      <p:sp>
        <p:nvSpPr>
          <p:cNvPr id="19531" name="Text Box 71"/>
          <p:cNvSpPr txBox="1">
            <a:spLocks noChangeArrowheads="1"/>
          </p:cNvSpPr>
          <p:nvPr/>
        </p:nvSpPr>
        <p:spPr bwMode="auto">
          <a:xfrm>
            <a:off x="7291425" y="32972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2</a:t>
            </a:r>
          </a:p>
        </p:txBody>
      </p:sp>
      <p:sp>
        <p:nvSpPr>
          <p:cNvPr id="19532" name="Text Box 72"/>
          <p:cNvSpPr txBox="1">
            <a:spLocks noChangeArrowheads="1"/>
          </p:cNvSpPr>
          <p:nvPr/>
        </p:nvSpPr>
        <p:spPr bwMode="auto">
          <a:xfrm>
            <a:off x="9099588" y="32908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</a:t>
            </a:r>
          </a:p>
        </p:txBody>
      </p:sp>
      <p:sp>
        <p:nvSpPr>
          <p:cNvPr id="19533" name="Text Box 73"/>
          <p:cNvSpPr txBox="1">
            <a:spLocks noChangeArrowheads="1"/>
          </p:cNvSpPr>
          <p:nvPr/>
        </p:nvSpPr>
        <p:spPr bwMode="auto">
          <a:xfrm>
            <a:off x="9099588" y="367982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34" name="Text Box 74"/>
          <p:cNvSpPr txBox="1">
            <a:spLocks noChangeArrowheads="1"/>
          </p:cNvSpPr>
          <p:nvPr/>
        </p:nvSpPr>
        <p:spPr bwMode="auto">
          <a:xfrm>
            <a:off x="9112288" y="40449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35" name="Line 75"/>
          <p:cNvSpPr>
            <a:spLocks noChangeShapeType="1"/>
          </p:cNvSpPr>
          <p:nvPr/>
        </p:nvSpPr>
        <p:spPr bwMode="auto">
          <a:xfrm>
            <a:off x="2679738" y="44100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36" name="Line 76"/>
          <p:cNvSpPr>
            <a:spLocks noChangeShapeType="1"/>
          </p:cNvSpPr>
          <p:nvPr/>
        </p:nvSpPr>
        <p:spPr bwMode="auto">
          <a:xfrm>
            <a:off x="3289338" y="43973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37" name="Line 77"/>
          <p:cNvSpPr>
            <a:spLocks noChangeShapeType="1"/>
          </p:cNvSpPr>
          <p:nvPr/>
        </p:nvSpPr>
        <p:spPr bwMode="auto">
          <a:xfrm>
            <a:off x="3873538" y="43846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38" name="Line 78"/>
          <p:cNvSpPr>
            <a:spLocks noChangeShapeType="1"/>
          </p:cNvSpPr>
          <p:nvPr/>
        </p:nvSpPr>
        <p:spPr bwMode="auto">
          <a:xfrm>
            <a:off x="4445038" y="4391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39" name="Line 79"/>
          <p:cNvSpPr>
            <a:spLocks noChangeShapeType="1"/>
          </p:cNvSpPr>
          <p:nvPr/>
        </p:nvSpPr>
        <p:spPr bwMode="auto">
          <a:xfrm>
            <a:off x="5551525" y="44291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0" name="Line 80"/>
          <p:cNvSpPr>
            <a:spLocks noChangeShapeType="1"/>
          </p:cNvSpPr>
          <p:nvPr/>
        </p:nvSpPr>
        <p:spPr bwMode="auto">
          <a:xfrm>
            <a:off x="7286663" y="44370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1" name="Line 81"/>
          <p:cNvSpPr>
            <a:spLocks noChangeShapeType="1"/>
          </p:cNvSpPr>
          <p:nvPr/>
        </p:nvSpPr>
        <p:spPr bwMode="auto">
          <a:xfrm>
            <a:off x="7834350" y="44275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2" name="Line 82"/>
          <p:cNvSpPr>
            <a:spLocks noChangeShapeType="1"/>
          </p:cNvSpPr>
          <p:nvPr/>
        </p:nvSpPr>
        <p:spPr bwMode="auto">
          <a:xfrm>
            <a:off x="8416963" y="44069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3" name="Line 83"/>
          <p:cNvSpPr>
            <a:spLocks noChangeShapeType="1"/>
          </p:cNvSpPr>
          <p:nvPr/>
        </p:nvSpPr>
        <p:spPr bwMode="auto">
          <a:xfrm>
            <a:off x="9001163" y="44196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4" name="Line 84"/>
          <p:cNvSpPr>
            <a:spLocks noChangeShapeType="1"/>
          </p:cNvSpPr>
          <p:nvPr/>
        </p:nvSpPr>
        <p:spPr bwMode="auto">
          <a:xfrm>
            <a:off x="6673888" y="44545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5" name="Line 85"/>
          <p:cNvSpPr>
            <a:spLocks noChangeShapeType="1"/>
          </p:cNvSpPr>
          <p:nvPr/>
        </p:nvSpPr>
        <p:spPr bwMode="auto">
          <a:xfrm>
            <a:off x="6111913" y="44481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6" name="Line 86"/>
          <p:cNvSpPr>
            <a:spLocks noChangeShapeType="1"/>
          </p:cNvSpPr>
          <p:nvPr/>
        </p:nvSpPr>
        <p:spPr bwMode="auto">
          <a:xfrm>
            <a:off x="4992725" y="44084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7" name="Text Box 87"/>
          <p:cNvSpPr txBox="1">
            <a:spLocks noChangeArrowheads="1"/>
          </p:cNvSpPr>
          <p:nvPr/>
        </p:nvSpPr>
        <p:spPr bwMode="auto">
          <a:xfrm>
            <a:off x="2608300" y="5238750"/>
            <a:ext cx="6911975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 dirty="0">
                <a:solidFill>
                  <a:srgbClr val="0000CC"/>
                </a:solidFill>
                <a:ea typeface="华文新魏" charset="-122"/>
              </a:rPr>
              <a:t>                                                      √    √       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 dirty="0">
                <a:solidFill>
                  <a:srgbClr val="0000CC"/>
                </a:solidFill>
                <a:ea typeface="华文新魏" charset="-122"/>
              </a:rPr>
              <a:t>                                √   √           √    √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 dirty="0">
                <a:solidFill>
                  <a:srgbClr val="0000CC"/>
                </a:solidFill>
                <a:ea typeface="华文新魏" charset="-122"/>
              </a:rPr>
              <a:t>                                √   √           √    √   √   √   √</a:t>
            </a:r>
          </a:p>
        </p:txBody>
      </p:sp>
      <p:sp>
        <p:nvSpPr>
          <p:cNvPr id="19548" name="Text Box 88"/>
          <p:cNvSpPr txBox="1">
            <a:spLocks noChangeArrowheads="1"/>
          </p:cNvSpPr>
          <p:nvPr/>
        </p:nvSpPr>
        <p:spPr bwMode="auto">
          <a:xfrm>
            <a:off x="4437100" y="33289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4</a:t>
            </a:r>
          </a:p>
        </p:txBody>
      </p:sp>
      <p:sp>
        <p:nvSpPr>
          <p:cNvPr id="19549" name="Text Box 89"/>
          <p:cNvSpPr txBox="1">
            <a:spLocks noChangeArrowheads="1"/>
          </p:cNvSpPr>
          <p:nvPr/>
        </p:nvSpPr>
        <p:spPr bwMode="auto">
          <a:xfrm>
            <a:off x="5053050" y="3709988"/>
            <a:ext cx="322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50" name="Text Box 90"/>
          <p:cNvSpPr txBox="1">
            <a:spLocks noChangeArrowheads="1"/>
          </p:cNvSpPr>
          <p:nvPr/>
        </p:nvSpPr>
        <p:spPr bwMode="auto">
          <a:xfrm>
            <a:off x="5045113" y="33416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51" name="Text Box 91"/>
          <p:cNvSpPr txBox="1">
            <a:spLocks noChangeArrowheads="1"/>
          </p:cNvSpPr>
          <p:nvPr/>
        </p:nvSpPr>
        <p:spPr bwMode="auto">
          <a:xfrm>
            <a:off x="7359688" y="4419600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52" name="Text Box 92"/>
          <p:cNvSpPr txBox="1">
            <a:spLocks noChangeArrowheads="1"/>
          </p:cNvSpPr>
          <p:nvPr/>
        </p:nvSpPr>
        <p:spPr bwMode="auto">
          <a:xfrm>
            <a:off x="7955000" y="44116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</a:t>
            </a:r>
          </a:p>
        </p:txBody>
      </p:sp>
      <p:sp>
        <p:nvSpPr>
          <p:cNvPr id="19553" name="Text Box 93"/>
          <p:cNvSpPr txBox="1">
            <a:spLocks noChangeArrowheads="1"/>
          </p:cNvSpPr>
          <p:nvPr/>
        </p:nvSpPr>
        <p:spPr bwMode="auto">
          <a:xfrm>
            <a:off x="8513800" y="43989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54" name="Text Box 94"/>
          <p:cNvSpPr txBox="1">
            <a:spLocks noChangeArrowheads="1"/>
          </p:cNvSpPr>
          <p:nvPr/>
        </p:nvSpPr>
        <p:spPr bwMode="auto">
          <a:xfrm>
            <a:off x="9098000" y="43989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56" name="Line 96"/>
          <p:cNvSpPr>
            <a:spLocks noChangeShapeType="1"/>
          </p:cNvSpPr>
          <p:nvPr/>
        </p:nvSpPr>
        <p:spPr bwMode="auto">
          <a:xfrm>
            <a:off x="2679738" y="47783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57" name="Line 97"/>
          <p:cNvSpPr>
            <a:spLocks noChangeShapeType="1"/>
          </p:cNvSpPr>
          <p:nvPr/>
        </p:nvSpPr>
        <p:spPr bwMode="auto">
          <a:xfrm>
            <a:off x="3289338" y="4772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58" name="Line 98"/>
          <p:cNvSpPr>
            <a:spLocks noChangeShapeType="1"/>
          </p:cNvSpPr>
          <p:nvPr/>
        </p:nvSpPr>
        <p:spPr bwMode="auto">
          <a:xfrm>
            <a:off x="6116675" y="48196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59" name="Line 99"/>
          <p:cNvSpPr>
            <a:spLocks noChangeShapeType="1"/>
          </p:cNvSpPr>
          <p:nvPr/>
        </p:nvSpPr>
        <p:spPr bwMode="auto">
          <a:xfrm>
            <a:off x="6672300" y="48228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0" name="Line 100"/>
          <p:cNvSpPr>
            <a:spLocks noChangeShapeType="1"/>
          </p:cNvSpPr>
          <p:nvPr/>
        </p:nvSpPr>
        <p:spPr bwMode="auto">
          <a:xfrm>
            <a:off x="7285075" y="48260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1" name="Line 101"/>
          <p:cNvSpPr>
            <a:spLocks noChangeShapeType="1"/>
          </p:cNvSpPr>
          <p:nvPr/>
        </p:nvSpPr>
        <p:spPr bwMode="auto">
          <a:xfrm>
            <a:off x="7834350" y="48069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2" name="Line 102"/>
          <p:cNvSpPr>
            <a:spLocks noChangeShapeType="1"/>
          </p:cNvSpPr>
          <p:nvPr/>
        </p:nvSpPr>
        <p:spPr bwMode="auto">
          <a:xfrm>
            <a:off x="8412200" y="47863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3" name="Line 103"/>
          <p:cNvSpPr>
            <a:spLocks noChangeShapeType="1"/>
          </p:cNvSpPr>
          <p:nvPr/>
        </p:nvSpPr>
        <p:spPr bwMode="auto">
          <a:xfrm>
            <a:off x="9002750" y="48180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4" name="Line 104"/>
          <p:cNvSpPr>
            <a:spLocks noChangeShapeType="1"/>
          </p:cNvSpPr>
          <p:nvPr/>
        </p:nvSpPr>
        <p:spPr bwMode="auto">
          <a:xfrm>
            <a:off x="3873538" y="47847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5" name="Line 105"/>
          <p:cNvSpPr>
            <a:spLocks noChangeShapeType="1"/>
          </p:cNvSpPr>
          <p:nvPr/>
        </p:nvSpPr>
        <p:spPr bwMode="auto">
          <a:xfrm>
            <a:off x="4445038" y="47974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6" name="Line 106"/>
          <p:cNvSpPr>
            <a:spLocks noChangeShapeType="1"/>
          </p:cNvSpPr>
          <p:nvPr/>
        </p:nvSpPr>
        <p:spPr bwMode="auto">
          <a:xfrm>
            <a:off x="4991138" y="48101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7" name="Line 107"/>
          <p:cNvSpPr>
            <a:spLocks noChangeShapeType="1"/>
          </p:cNvSpPr>
          <p:nvPr/>
        </p:nvSpPr>
        <p:spPr bwMode="auto">
          <a:xfrm>
            <a:off x="5549938" y="48228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8" name="Text Box 108"/>
          <p:cNvSpPr txBox="1">
            <a:spLocks noChangeArrowheads="1"/>
          </p:cNvSpPr>
          <p:nvPr/>
        </p:nvSpPr>
        <p:spPr bwMode="auto">
          <a:xfrm>
            <a:off x="6210338" y="4819650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69" name="Text Box 109"/>
          <p:cNvSpPr txBox="1">
            <a:spLocks noChangeArrowheads="1"/>
          </p:cNvSpPr>
          <p:nvPr/>
        </p:nvSpPr>
        <p:spPr bwMode="auto">
          <a:xfrm>
            <a:off x="6745325" y="3314700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70" name="Text Box 110"/>
          <p:cNvSpPr txBox="1">
            <a:spLocks noChangeArrowheads="1"/>
          </p:cNvSpPr>
          <p:nvPr/>
        </p:nvSpPr>
        <p:spPr bwMode="auto">
          <a:xfrm>
            <a:off x="7350163" y="4821238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71" name="Text Box 111"/>
          <p:cNvSpPr txBox="1">
            <a:spLocks noChangeArrowheads="1"/>
          </p:cNvSpPr>
          <p:nvPr/>
        </p:nvSpPr>
        <p:spPr bwMode="auto">
          <a:xfrm>
            <a:off x="7931188" y="4813300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72" name="Text Box 112"/>
          <p:cNvSpPr txBox="1">
            <a:spLocks noChangeArrowheads="1"/>
          </p:cNvSpPr>
          <p:nvPr/>
        </p:nvSpPr>
        <p:spPr bwMode="auto">
          <a:xfrm>
            <a:off x="8513800" y="47926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</a:t>
            </a:r>
          </a:p>
        </p:txBody>
      </p:sp>
      <p:sp>
        <p:nvSpPr>
          <p:cNvPr id="19573" name="Text Box 113"/>
          <p:cNvSpPr txBox="1">
            <a:spLocks noChangeArrowheads="1"/>
          </p:cNvSpPr>
          <p:nvPr/>
        </p:nvSpPr>
        <p:spPr bwMode="auto">
          <a:xfrm>
            <a:off x="9098000" y="48053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74" name="Text Box 114"/>
          <p:cNvSpPr txBox="1">
            <a:spLocks noChangeArrowheads="1"/>
          </p:cNvSpPr>
          <p:nvPr/>
        </p:nvSpPr>
        <p:spPr bwMode="auto">
          <a:xfrm>
            <a:off x="1573250" y="5130800"/>
            <a:ext cx="11430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3行/组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>
                <a:solidFill>
                  <a:srgbClr val="0000CC"/>
                </a:solidFill>
                <a:ea typeface="华文新魏" charset="-122"/>
              </a:rPr>
              <a:t>4</a:t>
            </a: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行/组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5行/组</a:t>
            </a:r>
          </a:p>
        </p:txBody>
      </p:sp>
      <p:sp>
        <p:nvSpPr>
          <p:cNvPr id="121" name="Text Box 63"/>
          <p:cNvSpPr txBox="1">
            <a:spLocks noChangeArrowheads="1"/>
          </p:cNvSpPr>
          <p:nvPr/>
        </p:nvSpPr>
        <p:spPr bwMode="auto">
          <a:xfrm>
            <a:off x="1090650" y="2841625"/>
            <a:ext cx="8369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ea typeface="华文新魏" charset="-122"/>
              </a:rPr>
              <a:t> 访问序列：1      2      3     4      1     2     5      1     2      3     4      5   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748092" y="3621088"/>
            <a:ext cx="21581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en-US" altLang="zh-CN" dirty="0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算法的命中率随组中行数的增大而提高</a:t>
            </a:r>
            <a:endParaRPr lang="zh-CN" altLang="en-US" dirty="0"/>
          </a:p>
        </p:txBody>
      </p:sp>
      <p:sp>
        <p:nvSpPr>
          <p:cNvPr id="127" name="Rectangle 2"/>
          <p:cNvSpPr txBox="1">
            <a:spLocks noChangeArrowheads="1"/>
          </p:cNvSpPr>
          <p:nvPr/>
        </p:nvSpPr>
        <p:spPr bwMode="auto">
          <a:xfrm>
            <a:off x="594556" y="64807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eaLnBrk="0" hangingPunct="0"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5.3.6  Cache</a:t>
            </a:r>
            <a:r>
              <a:rPr lang="zh-CN" altLang="en-US" dirty="0"/>
              <a:t>替换算法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9036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 animBg="1"/>
      <p:bldP spid="19466" grpId="0" animBg="1"/>
      <p:bldP spid="19467" grpId="0" animBg="1"/>
      <p:bldP spid="19468" grpId="0" animBg="1"/>
      <p:bldP spid="19469" grpId="0" animBg="1"/>
      <p:bldP spid="19470" grpId="0" animBg="1"/>
      <p:bldP spid="19471" grpId="0" animBg="1"/>
      <p:bldP spid="19472" grpId="0"/>
      <p:bldP spid="19473" grpId="0" animBg="1"/>
      <p:bldP spid="19474" grpId="0" animBg="1"/>
      <p:bldP spid="19475" grpId="0"/>
      <p:bldP spid="19476" grpId="0"/>
      <p:bldP spid="19477" grpId="0"/>
      <p:bldP spid="19478" grpId="0"/>
      <p:bldP spid="19479" grpId="0" animBg="1"/>
      <p:bldP spid="19480" grpId="0" animBg="1"/>
      <p:bldP spid="19481" grpId="0" animBg="1"/>
      <p:bldP spid="19482" grpId="0"/>
      <p:bldP spid="19483" grpId="0" animBg="1"/>
      <p:bldP spid="19484" grpId="0" animBg="1"/>
      <p:bldP spid="19485" grpId="0" animBg="1"/>
      <p:bldP spid="19486" grpId="0" animBg="1"/>
      <p:bldP spid="19487" grpId="0"/>
      <p:bldP spid="19488" grpId="0" animBg="1"/>
      <p:bldP spid="19489" grpId="0" animBg="1"/>
      <p:bldP spid="19490" grpId="0"/>
      <p:bldP spid="19491" grpId="0"/>
      <p:bldP spid="19492" grpId="0"/>
      <p:bldP spid="19493" grpId="0"/>
      <p:bldP spid="19494" grpId="0" animBg="1"/>
      <p:bldP spid="19495" grpId="0" animBg="1"/>
      <p:bldP spid="19496" grpId="0" animBg="1"/>
      <p:bldP spid="19497" grpId="0"/>
      <p:bldP spid="19498" grpId="0" animBg="1"/>
      <p:bldP spid="19499" grpId="0" animBg="1"/>
      <p:bldP spid="19500" grpId="0" animBg="1"/>
      <p:bldP spid="19501" grpId="0" animBg="1"/>
      <p:bldP spid="19502" grpId="0"/>
      <p:bldP spid="19503" grpId="0" animBg="1"/>
      <p:bldP spid="19504" grpId="0" animBg="1"/>
      <p:bldP spid="19505" grpId="0"/>
      <p:bldP spid="19506" grpId="0"/>
      <p:bldP spid="19507" grpId="0"/>
      <p:bldP spid="19508" grpId="0"/>
      <p:bldP spid="19509" grpId="0" animBg="1"/>
      <p:bldP spid="19510" grpId="0" animBg="1"/>
      <p:bldP spid="19511" grpId="0" animBg="1"/>
      <p:bldP spid="19512" grpId="0" animBg="1"/>
      <p:bldP spid="19513" grpId="0" animBg="1"/>
      <p:bldP spid="19514" grpId="0" animBg="1"/>
      <p:bldP spid="19515" grpId="0" animBg="1"/>
      <p:bldP spid="19516" grpId="0"/>
      <p:bldP spid="19517" grpId="0" animBg="1"/>
      <p:bldP spid="19518" grpId="0" animBg="1"/>
      <p:bldP spid="19519" grpId="0"/>
      <p:bldP spid="19520" grpId="0"/>
      <p:bldP spid="19521" grpId="0"/>
      <p:bldP spid="19522" grpId="0"/>
      <p:bldP spid="19523" grpId="0"/>
      <p:bldP spid="19524" grpId="0"/>
      <p:bldP spid="19525" grpId="0"/>
      <p:bldP spid="19526" grpId="0"/>
      <p:bldP spid="19527" grpId="0"/>
      <p:bldP spid="19528" grpId="0"/>
      <p:bldP spid="19529" grpId="0"/>
      <p:bldP spid="19530" grpId="0"/>
      <p:bldP spid="19531" grpId="0"/>
      <p:bldP spid="19532" grpId="0"/>
      <p:bldP spid="19533" grpId="0"/>
      <p:bldP spid="19534" grpId="0"/>
      <p:bldP spid="19535" grpId="0" animBg="1"/>
      <p:bldP spid="19536" grpId="0" animBg="1"/>
      <p:bldP spid="19537" grpId="0" animBg="1"/>
      <p:bldP spid="19538" grpId="0" animBg="1"/>
      <p:bldP spid="19539" grpId="0" animBg="1"/>
      <p:bldP spid="19540" grpId="0" animBg="1"/>
      <p:bldP spid="19541" grpId="0" animBg="1"/>
      <p:bldP spid="19542" grpId="0" animBg="1"/>
      <p:bldP spid="19543" grpId="0" animBg="1"/>
      <p:bldP spid="19544" grpId="0" animBg="1"/>
      <p:bldP spid="19545" grpId="0" animBg="1"/>
      <p:bldP spid="19546" grpId="0" animBg="1"/>
      <p:bldP spid="19547" grpId="0"/>
      <p:bldP spid="19548" grpId="0"/>
      <p:bldP spid="19549" grpId="0"/>
      <p:bldP spid="19550" grpId="0"/>
      <p:bldP spid="19551" grpId="0"/>
      <p:bldP spid="19552" grpId="0"/>
      <p:bldP spid="19553" grpId="0"/>
      <p:bldP spid="19554" grpId="0"/>
      <p:bldP spid="19556" grpId="0" animBg="1"/>
      <p:bldP spid="19557" grpId="0" animBg="1"/>
      <p:bldP spid="19558" grpId="0" animBg="1"/>
      <p:bldP spid="19559" grpId="0" animBg="1"/>
      <p:bldP spid="19560" grpId="0" animBg="1"/>
      <p:bldP spid="19561" grpId="0" animBg="1"/>
      <p:bldP spid="19562" grpId="0" animBg="1"/>
      <p:bldP spid="19563" grpId="0" animBg="1"/>
      <p:bldP spid="19564" grpId="0" animBg="1"/>
      <p:bldP spid="19565" grpId="0" animBg="1"/>
      <p:bldP spid="19566" grpId="0" animBg="1"/>
      <p:bldP spid="19567" grpId="0" animBg="1"/>
      <p:bldP spid="19568" grpId="0"/>
      <p:bldP spid="19569" grpId="0"/>
      <p:bldP spid="19570" grpId="0"/>
      <p:bldP spid="19571" grpId="0"/>
      <p:bldP spid="19572" grpId="0"/>
      <p:bldP spid="19573" grpId="0"/>
      <p:bldP spid="19574" grpId="0"/>
      <p:bldP spid="121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3" name="Rectangle 3"/>
          <p:cNvSpPr txBox="1">
            <a:spLocks noChangeArrowheads="1"/>
          </p:cNvSpPr>
          <p:nvPr/>
        </p:nvSpPr>
        <p:spPr bwMode="auto">
          <a:xfrm>
            <a:off x="827088" y="1825625"/>
            <a:ext cx="10450512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当分块局部化范围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即：</a:t>
            </a:r>
            <a:r>
              <a:rPr kumimoji="1"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某段时间集中访问的存储区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超过了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存储容量时，命中率会变得很低。极端情况下，假设地址流是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1,2,3,4,1,2,3,4,1,……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，而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每组只有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3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行，那么，不管是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FIFO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，还是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算法，其命中率都为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。这种现象称为</a:t>
            </a:r>
            <a:r>
              <a:rPr kumimoji="1" lang="zh-CN" altLang="en-US" sz="2800">
                <a:latin typeface="微软雅黑" charset="-122"/>
                <a:ea typeface="微软雅黑" charset="-122"/>
              </a:rPr>
              <a:t>抖动</a:t>
            </a:r>
            <a:r>
              <a:rPr kumimoji="1" lang="en-US" altLang="zh-CN" sz="2800">
                <a:latin typeface="微软雅黑" charset="-122"/>
                <a:ea typeface="微软雅黑" charset="-122"/>
              </a:rPr>
              <a:t>(Thrashing / PingPong)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算法具体实现：通过给每个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行设定一个</a:t>
            </a:r>
            <a:r>
              <a:rPr kumimoji="1" lang="zh-CN" altLang="en-US" sz="2800">
                <a:latin typeface="微软雅黑" charset="-122"/>
                <a:ea typeface="微软雅黑" charset="-122"/>
              </a:rPr>
              <a:t>计数器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，根据计数值来记录这些主存块的使用情况。这个计数值称为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endParaRPr kumimoji="1" lang="zh-CN" altLang="en-US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endParaRPr kumimoji="1" lang="zh-CN" altLang="en-US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309688" y="833438"/>
            <a:ext cx="9434512" cy="677862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最近最少使用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LRU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算法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65150" y="0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eaLnBrk="0" hangingPunct="0"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5.3.6  Cache</a:t>
            </a:r>
            <a:r>
              <a:rPr lang="zh-CN" altLang="en-US" dirty="0"/>
              <a:t>替换算法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441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14463" y="1520788"/>
            <a:ext cx="96170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计数器变化规则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每组4行时，计数器设2位。计数值越小，则说明越被常用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命中时，被访问行的计数器置0，其他行计数器加1，其余不变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未命中且该组未满时，新行计数器置为0，其余全加1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未命中且该组已满时，计数值最大的那一行中的主存块被淘汰，新行计数器置为0，其余加1</a:t>
            </a: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2249488" y="4495806"/>
            <a:ext cx="7980362" cy="1639891"/>
            <a:chOff x="482" y="2870"/>
            <a:chExt cx="5027" cy="1033"/>
          </a:xfrm>
        </p:grpSpPr>
        <p:sp>
          <p:nvSpPr>
            <p:cNvPr id="22539" name="Rectangle 5"/>
            <p:cNvSpPr>
              <a:spLocks noChangeArrowheads="1"/>
            </p:cNvSpPr>
            <p:nvPr/>
          </p:nvSpPr>
          <p:spPr bwMode="auto">
            <a:xfrm>
              <a:off x="490" y="2875"/>
              <a:ext cx="4946" cy="1007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0" name="Line 7"/>
            <p:cNvSpPr>
              <a:spLocks noChangeShapeType="1"/>
            </p:cNvSpPr>
            <p:nvPr/>
          </p:nvSpPr>
          <p:spPr bwMode="auto">
            <a:xfrm>
              <a:off x="490" y="3179"/>
              <a:ext cx="4945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1" name="Line 8"/>
            <p:cNvSpPr>
              <a:spLocks noChangeShapeType="1"/>
            </p:cNvSpPr>
            <p:nvPr/>
          </p:nvSpPr>
          <p:spPr bwMode="auto">
            <a:xfrm>
              <a:off x="482" y="3395"/>
              <a:ext cx="4971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2" name="Line 9"/>
            <p:cNvSpPr>
              <a:spLocks noChangeShapeType="1"/>
            </p:cNvSpPr>
            <p:nvPr/>
          </p:nvSpPr>
          <p:spPr bwMode="auto">
            <a:xfrm>
              <a:off x="490" y="3635"/>
              <a:ext cx="4937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3" name="Line 10"/>
            <p:cNvSpPr>
              <a:spLocks noChangeShapeType="1"/>
            </p:cNvSpPr>
            <p:nvPr/>
          </p:nvSpPr>
          <p:spPr bwMode="auto">
            <a:xfrm flipH="1">
              <a:off x="867" y="2874"/>
              <a:ext cx="8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4" name="Line 11"/>
            <p:cNvSpPr>
              <a:spLocks noChangeShapeType="1"/>
            </p:cNvSpPr>
            <p:nvPr/>
          </p:nvSpPr>
          <p:spPr bwMode="auto">
            <a:xfrm>
              <a:off x="667" y="2874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5" name="Text Box 12"/>
            <p:cNvSpPr txBox="1">
              <a:spLocks noChangeArrowheads="1"/>
            </p:cNvSpPr>
            <p:nvPr/>
          </p:nvSpPr>
          <p:spPr bwMode="auto">
            <a:xfrm>
              <a:off x="5281" y="293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5</a:t>
              </a:r>
            </a:p>
          </p:txBody>
        </p:sp>
        <p:sp>
          <p:nvSpPr>
            <p:cNvPr id="22546" name="Text Box 13"/>
            <p:cNvSpPr txBox="1">
              <a:spLocks noChangeArrowheads="1"/>
            </p:cNvSpPr>
            <p:nvPr/>
          </p:nvSpPr>
          <p:spPr bwMode="auto">
            <a:xfrm>
              <a:off x="5281" y="317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547" name="Text Box 14"/>
            <p:cNvSpPr txBox="1">
              <a:spLocks noChangeArrowheads="1"/>
            </p:cNvSpPr>
            <p:nvPr/>
          </p:nvSpPr>
          <p:spPr bwMode="auto">
            <a:xfrm>
              <a:off x="5289" y="340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548" name="Text Box 15"/>
            <p:cNvSpPr txBox="1">
              <a:spLocks noChangeArrowheads="1"/>
            </p:cNvSpPr>
            <p:nvPr/>
          </p:nvSpPr>
          <p:spPr bwMode="auto">
            <a:xfrm>
              <a:off x="5280" y="3632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549" name="Line 16"/>
            <p:cNvSpPr>
              <a:spLocks noChangeShapeType="1"/>
            </p:cNvSpPr>
            <p:nvPr/>
          </p:nvSpPr>
          <p:spPr bwMode="auto">
            <a:xfrm flipH="1">
              <a:off x="1283" y="2874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0" name="Line 17"/>
            <p:cNvSpPr>
              <a:spLocks noChangeShapeType="1"/>
            </p:cNvSpPr>
            <p:nvPr/>
          </p:nvSpPr>
          <p:spPr bwMode="auto">
            <a:xfrm>
              <a:off x="1075" y="2882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1" name="Line 18"/>
            <p:cNvSpPr>
              <a:spLocks noChangeShapeType="1"/>
            </p:cNvSpPr>
            <p:nvPr/>
          </p:nvSpPr>
          <p:spPr bwMode="auto">
            <a:xfrm flipH="1">
              <a:off x="1714" y="2886"/>
              <a:ext cx="8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2" name="Line 19"/>
            <p:cNvSpPr>
              <a:spLocks noChangeShapeType="1"/>
            </p:cNvSpPr>
            <p:nvPr/>
          </p:nvSpPr>
          <p:spPr bwMode="auto">
            <a:xfrm>
              <a:off x="1514" y="2886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3" name="Line 20"/>
            <p:cNvSpPr>
              <a:spLocks noChangeShapeType="1"/>
            </p:cNvSpPr>
            <p:nvPr/>
          </p:nvSpPr>
          <p:spPr bwMode="auto">
            <a:xfrm flipH="1">
              <a:off x="2130" y="2886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4" name="Line 21"/>
            <p:cNvSpPr>
              <a:spLocks noChangeShapeType="1"/>
            </p:cNvSpPr>
            <p:nvPr/>
          </p:nvSpPr>
          <p:spPr bwMode="auto">
            <a:xfrm>
              <a:off x="1922" y="2894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5" name="Line 22"/>
            <p:cNvSpPr>
              <a:spLocks noChangeShapeType="1"/>
            </p:cNvSpPr>
            <p:nvPr/>
          </p:nvSpPr>
          <p:spPr bwMode="auto">
            <a:xfrm flipH="1">
              <a:off x="2554" y="2870"/>
              <a:ext cx="0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6" name="Line 23"/>
            <p:cNvSpPr>
              <a:spLocks noChangeShapeType="1"/>
            </p:cNvSpPr>
            <p:nvPr/>
          </p:nvSpPr>
          <p:spPr bwMode="auto">
            <a:xfrm>
              <a:off x="2346" y="2870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7" name="Line 24"/>
            <p:cNvSpPr>
              <a:spLocks noChangeShapeType="1"/>
            </p:cNvSpPr>
            <p:nvPr/>
          </p:nvSpPr>
          <p:spPr bwMode="auto">
            <a:xfrm flipH="1">
              <a:off x="2962" y="2870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754" y="2878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H="1">
              <a:off x="3360" y="2877"/>
              <a:ext cx="0" cy="102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3152" y="2877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3768" y="2877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2" name="Line 29"/>
            <p:cNvSpPr>
              <a:spLocks noChangeShapeType="1"/>
            </p:cNvSpPr>
            <p:nvPr/>
          </p:nvSpPr>
          <p:spPr bwMode="auto">
            <a:xfrm>
              <a:off x="3560" y="2885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3" name="Line 30"/>
            <p:cNvSpPr>
              <a:spLocks noChangeShapeType="1"/>
            </p:cNvSpPr>
            <p:nvPr/>
          </p:nvSpPr>
          <p:spPr bwMode="auto">
            <a:xfrm>
              <a:off x="4207" y="2873"/>
              <a:ext cx="1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4" name="Line 31"/>
            <p:cNvSpPr>
              <a:spLocks noChangeShapeType="1"/>
            </p:cNvSpPr>
            <p:nvPr/>
          </p:nvSpPr>
          <p:spPr bwMode="auto">
            <a:xfrm>
              <a:off x="3999" y="2889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5" name="Line 32"/>
            <p:cNvSpPr>
              <a:spLocks noChangeShapeType="1"/>
            </p:cNvSpPr>
            <p:nvPr/>
          </p:nvSpPr>
          <p:spPr bwMode="auto">
            <a:xfrm flipH="1">
              <a:off x="4615" y="2873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6" name="Line 33"/>
            <p:cNvSpPr>
              <a:spLocks noChangeShapeType="1"/>
            </p:cNvSpPr>
            <p:nvPr/>
          </p:nvSpPr>
          <p:spPr bwMode="auto">
            <a:xfrm>
              <a:off x="4407" y="2881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7" name="Line 34"/>
            <p:cNvSpPr>
              <a:spLocks noChangeShapeType="1"/>
            </p:cNvSpPr>
            <p:nvPr/>
          </p:nvSpPr>
          <p:spPr bwMode="auto">
            <a:xfrm flipH="1">
              <a:off x="5039" y="2873"/>
              <a:ext cx="0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8" name="Line 35"/>
            <p:cNvSpPr>
              <a:spLocks noChangeShapeType="1"/>
            </p:cNvSpPr>
            <p:nvPr/>
          </p:nvSpPr>
          <p:spPr bwMode="auto">
            <a:xfrm>
              <a:off x="4831" y="2873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9" name="Line 36"/>
            <p:cNvSpPr>
              <a:spLocks noChangeShapeType="1"/>
            </p:cNvSpPr>
            <p:nvPr/>
          </p:nvSpPr>
          <p:spPr bwMode="auto">
            <a:xfrm>
              <a:off x="5249" y="2876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70" name="Text Box 37"/>
            <p:cNvSpPr txBox="1">
              <a:spLocks noChangeArrowheads="1"/>
            </p:cNvSpPr>
            <p:nvPr/>
          </p:nvSpPr>
          <p:spPr bwMode="auto">
            <a:xfrm>
              <a:off x="5079" y="293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71" name="Text Box 38"/>
            <p:cNvSpPr txBox="1">
              <a:spLocks noChangeArrowheads="1"/>
            </p:cNvSpPr>
            <p:nvPr/>
          </p:nvSpPr>
          <p:spPr bwMode="auto">
            <a:xfrm>
              <a:off x="5079" y="31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572" name="Text Box 39"/>
            <p:cNvSpPr txBox="1">
              <a:spLocks noChangeArrowheads="1"/>
            </p:cNvSpPr>
            <p:nvPr/>
          </p:nvSpPr>
          <p:spPr bwMode="auto">
            <a:xfrm>
              <a:off x="5087" y="341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73" name="Text Box 40"/>
            <p:cNvSpPr txBox="1">
              <a:spLocks noChangeArrowheads="1"/>
            </p:cNvSpPr>
            <p:nvPr/>
          </p:nvSpPr>
          <p:spPr bwMode="auto">
            <a:xfrm>
              <a:off x="5078" y="363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74" name="Text Box 41"/>
            <p:cNvSpPr txBox="1">
              <a:spLocks noChangeArrowheads="1"/>
            </p:cNvSpPr>
            <p:nvPr/>
          </p:nvSpPr>
          <p:spPr bwMode="auto">
            <a:xfrm>
              <a:off x="4880" y="293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575" name="Text Box 42"/>
            <p:cNvSpPr txBox="1">
              <a:spLocks noChangeArrowheads="1"/>
            </p:cNvSpPr>
            <p:nvPr/>
          </p:nvSpPr>
          <p:spPr bwMode="auto">
            <a:xfrm>
              <a:off x="4880" y="317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576" name="Text Box 43"/>
            <p:cNvSpPr txBox="1">
              <a:spLocks noChangeArrowheads="1"/>
            </p:cNvSpPr>
            <p:nvPr/>
          </p:nvSpPr>
          <p:spPr bwMode="auto">
            <a:xfrm>
              <a:off x="4888" y="340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577" name="Text Box 44"/>
            <p:cNvSpPr txBox="1">
              <a:spLocks noChangeArrowheads="1"/>
            </p:cNvSpPr>
            <p:nvPr/>
          </p:nvSpPr>
          <p:spPr bwMode="auto">
            <a:xfrm>
              <a:off x="4879" y="3632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578" name="Text Box 45"/>
            <p:cNvSpPr txBox="1">
              <a:spLocks noChangeArrowheads="1"/>
            </p:cNvSpPr>
            <p:nvPr/>
          </p:nvSpPr>
          <p:spPr bwMode="auto">
            <a:xfrm>
              <a:off x="4678" y="293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2579" name="Text Box 46"/>
            <p:cNvSpPr txBox="1">
              <a:spLocks noChangeArrowheads="1"/>
            </p:cNvSpPr>
            <p:nvPr/>
          </p:nvSpPr>
          <p:spPr bwMode="auto">
            <a:xfrm>
              <a:off x="4678" y="31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80" name="Text Box 47"/>
            <p:cNvSpPr txBox="1">
              <a:spLocks noChangeArrowheads="1"/>
            </p:cNvSpPr>
            <p:nvPr/>
          </p:nvSpPr>
          <p:spPr bwMode="auto">
            <a:xfrm>
              <a:off x="4686" y="341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81" name="Text Box 48"/>
            <p:cNvSpPr txBox="1">
              <a:spLocks noChangeArrowheads="1"/>
            </p:cNvSpPr>
            <p:nvPr/>
          </p:nvSpPr>
          <p:spPr bwMode="auto">
            <a:xfrm>
              <a:off x="4677" y="363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82" name="Text Box 49"/>
            <p:cNvSpPr txBox="1">
              <a:spLocks noChangeArrowheads="1"/>
            </p:cNvSpPr>
            <p:nvPr/>
          </p:nvSpPr>
          <p:spPr bwMode="auto">
            <a:xfrm>
              <a:off x="4456" y="293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583" name="Text Box 50"/>
            <p:cNvSpPr txBox="1">
              <a:spLocks noChangeArrowheads="1"/>
            </p:cNvSpPr>
            <p:nvPr/>
          </p:nvSpPr>
          <p:spPr bwMode="auto">
            <a:xfrm>
              <a:off x="4456" y="317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584" name="Text Box 51"/>
            <p:cNvSpPr txBox="1">
              <a:spLocks noChangeArrowheads="1"/>
            </p:cNvSpPr>
            <p:nvPr/>
          </p:nvSpPr>
          <p:spPr bwMode="auto">
            <a:xfrm>
              <a:off x="4464" y="340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5</a:t>
              </a:r>
            </a:p>
          </p:txBody>
        </p:sp>
        <p:sp>
          <p:nvSpPr>
            <p:cNvPr id="22585" name="Text Box 52"/>
            <p:cNvSpPr txBox="1">
              <a:spLocks noChangeArrowheads="1"/>
            </p:cNvSpPr>
            <p:nvPr/>
          </p:nvSpPr>
          <p:spPr bwMode="auto">
            <a:xfrm>
              <a:off x="4455" y="3632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586" name="Text Box 53"/>
            <p:cNvSpPr txBox="1">
              <a:spLocks noChangeArrowheads="1"/>
            </p:cNvSpPr>
            <p:nvPr/>
          </p:nvSpPr>
          <p:spPr bwMode="auto">
            <a:xfrm>
              <a:off x="4254" y="293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87" name="Text Box 54"/>
            <p:cNvSpPr txBox="1">
              <a:spLocks noChangeArrowheads="1"/>
            </p:cNvSpPr>
            <p:nvPr/>
          </p:nvSpPr>
          <p:spPr bwMode="auto">
            <a:xfrm>
              <a:off x="4254" y="31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88" name="Text Box 55"/>
            <p:cNvSpPr txBox="1">
              <a:spLocks noChangeArrowheads="1"/>
            </p:cNvSpPr>
            <p:nvPr/>
          </p:nvSpPr>
          <p:spPr bwMode="auto">
            <a:xfrm>
              <a:off x="4262" y="341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2589" name="Text Box 56"/>
            <p:cNvSpPr txBox="1">
              <a:spLocks noChangeArrowheads="1"/>
            </p:cNvSpPr>
            <p:nvPr/>
          </p:nvSpPr>
          <p:spPr bwMode="auto">
            <a:xfrm>
              <a:off x="4253" y="363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90" name="Text Box 57"/>
            <p:cNvSpPr txBox="1">
              <a:spLocks noChangeArrowheads="1"/>
            </p:cNvSpPr>
            <p:nvPr/>
          </p:nvSpPr>
          <p:spPr bwMode="auto">
            <a:xfrm>
              <a:off x="4048" y="2942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591" name="Text Box 58"/>
            <p:cNvSpPr txBox="1">
              <a:spLocks noChangeArrowheads="1"/>
            </p:cNvSpPr>
            <p:nvPr/>
          </p:nvSpPr>
          <p:spPr bwMode="auto">
            <a:xfrm>
              <a:off x="4048" y="318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592" name="Text Box 59"/>
            <p:cNvSpPr txBox="1">
              <a:spLocks noChangeArrowheads="1"/>
            </p:cNvSpPr>
            <p:nvPr/>
          </p:nvSpPr>
          <p:spPr bwMode="auto">
            <a:xfrm>
              <a:off x="4056" y="341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5</a:t>
              </a:r>
            </a:p>
          </p:txBody>
        </p:sp>
        <p:sp>
          <p:nvSpPr>
            <p:cNvPr id="22593" name="Text Box 60"/>
            <p:cNvSpPr txBox="1">
              <a:spLocks noChangeArrowheads="1"/>
            </p:cNvSpPr>
            <p:nvPr/>
          </p:nvSpPr>
          <p:spPr bwMode="auto">
            <a:xfrm>
              <a:off x="4047" y="3640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594" name="Text Box 61"/>
            <p:cNvSpPr txBox="1">
              <a:spLocks noChangeArrowheads="1"/>
            </p:cNvSpPr>
            <p:nvPr/>
          </p:nvSpPr>
          <p:spPr bwMode="auto">
            <a:xfrm>
              <a:off x="3846" y="294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95" name="Text Box 62"/>
            <p:cNvSpPr txBox="1">
              <a:spLocks noChangeArrowheads="1"/>
            </p:cNvSpPr>
            <p:nvPr/>
          </p:nvSpPr>
          <p:spPr bwMode="auto">
            <a:xfrm>
              <a:off x="3846" y="318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96" name="Text Box 63"/>
            <p:cNvSpPr txBox="1">
              <a:spLocks noChangeArrowheads="1"/>
            </p:cNvSpPr>
            <p:nvPr/>
          </p:nvSpPr>
          <p:spPr bwMode="auto">
            <a:xfrm>
              <a:off x="3854" y="341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97" name="Text Box 64"/>
            <p:cNvSpPr txBox="1">
              <a:spLocks noChangeArrowheads="1"/>
            </p:cNvSpPr>
            <p:nvPr/>
          </p:nvSpPr>
          <p:spPr bwMode="auto">
            <a:xfrm>
              <a:off x="3845" y="3641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2598" name="Text Box 65"/>
            <p:cNvSpPr txBox="1">
              <a:spLocks noChangeArrowheads="1"/>
            </p:cNvSpPr>
            <p:nvPr/>
          </p:nvSpPr>
          <p:spPr bwMode="auto">
            <a:xfrm>
              <a:off x="3616" y="293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599" name="Text Box 66"/>
            <p:cNvSpPr txBox="1">
              <a:spLocks noChangeArrowheads="1"/>
            </p:cNvSpPr>
            <p:nvPr/>
          </p:nvSpPr>
          <p:spPr bwMode="auto">
            <a:xfrm>
              <a:off x="3616" y="31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00" name="Text Box 67"/>
            <p:cNvSpPr txBox="1">
              <a:spLocks noChangeArrowheads="1"/>
            </p:cNvSpPr>
            <p:nvPr/>
          </p:nvSpPr>
          <p:spPr bwMode="auto">
            <a:xfrm>
              <a:off x="3624" y="341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5</a:t>
              </a:r>
            </a:p>
          </p:txBody>
        </p:sp>
        <p:sp>
          <p:nvSpPr>
            <p:cNvPr id="22601" name="Text Box 68"/>
            <p:cNvSpPr txBox="1">
              <a:spLocks noChangeArrowheads="1"/>
            </p:cNvSpPr>
            <p:nvPr/>
          </p:nvSpPr>
          <p:spPr bwMode="auto">
            <a:xfrm>
              <a:off x="3615" y="363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02" name="Text Box 69"/>
            <p:cNvSpPr txBox="1">
              <a:spLocks noChangeArrowheads="1"/>
            </p:cNvSpPr>
            <p:nvPr/>
          </p:nvSpPr>
          <p:spPr bwMode="auto">
            <a:xfrm>
              <a:off x="3414" y="2936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03" name="Text Box 70"/>
            <p:cNvSpPr txBox="1">
              <a:spLocks noChangeArrowheads="1"/>
            </p:cNvSpPr>
            <p:nvPr/>
          </p:nvSpPr>
          <p:spPr bwMode="auto">
            <a:xfrm>
              <a:off x="3414" y="318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04" name="Text Box 71"/>
            <p:cNvSpPr txBox="1">
              <a:spLocks noChangeArrowheads="1"/>
            </p:cNvSpPr>
            <p:nvPr/>
          </p:nvSpPr>
          <p:spPr bwMode="auto">
            <a:xfrm>
              <a:off x="3422" y="341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05" name="Text Box 72"/>
            <p:cNvSpPr txBox="1">
              <a:spLocks noChangeArrowheads="1"/>
            </p:cNvSpPr>
            <p:nvPr/>
          </p:nvSpPr>
          <p:spPr bwMode="auto">
            <a:xfrm>
              <a:off x="3413" y="3634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606" name="Text Box 73"/>
            <p:cNvSpPr txBox="1">
              <a:spLocks noChangeArrowheads="1"/>
            </p:cNvSpPr>
            <p:nvPr/>
          </p:nvSpPr>
          <p:spPr bwMode="auto">
            <a:xfrm>
              <a:off x="3201" y="294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07" name="Text Box 74"/>
            <p:cNvSpPr txBox="1">
              <a:spLocks noChangeArrowheads="1"/>
            </p:cNvSpPr>
            <p:nvPr/>
          </p:nvSpPr>
          <p:spPr bwMode="auto">
            <a:xfrm>
              <a:off x="3201" y="319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08" name="Text Box 75"/>
            <p:cNvSpPr txBox="1">
              <a:spLocks noChangeArrowheads="1"/>
            </p:cNvSpPr>
            <p:nvPr/>
          </p:nvSpPr>
          <p:spPr bwMode="auto">
            <a:xfrm>
              <a:off x="3209" y="342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5</a:t>
              </a:r>
            </a:p>
          </p:txBody>
        </p:sp>
        <p:sp>
          <p:nvSpPr>
            <p:cNvPr id="22609" name="Text Box 76"/>
            <p:cNvSpPr txBox="1">
              <a:spLocks noChangeArrowheads="1"/>
            </p:cNvSpPr>
            <p:nvPr/>
          </p:nvSpPr>
          <p:spPr bwMode="auto">
            <a:xfrm>
              <a:off x="3200" y="364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10" name="Text Box 77"/>
            <p:cNvSpPr txBox="1">
              <a:spLocks noChangeArrowheads="1"/>
            </p:cNvSpPr>
            <p:nvPr/>
          </p:nvSpPr>
          <p:spPr bwMode="auto">
            <a:xfrm>
              <a:off x="2999" y="2946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11" name="Text Box 78"/>
            <p:cNvSpPr txBox="1">
              <a:spLocks noChangeArrowheads="1"/>
            </p:cNvSpPr>
            <p:nvPr/>
          </p:nvSpPr>
          <p:spPr bwMode="auto">
            <a:xfrm>
              <a:off x="2999" y="319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12" name="Text Box 79"/>
            <p:cNvSpPr txBox="1">
              <a:spLocks noChangeArrowheads="1"/>
            </p:cNvSpPr>
            <p:nvPr/>
          </p:nvSpPr>
          <p:spPr bwMode="auto">
            <a:xfrm>
              <a:off x="3007" y="342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13" name="Text Box 80"/>
            <p:cNvSpPr txBox="1">
              <a:spLocks noChangeArrowheads="1"/>
            </p:cNvSpPr>
            <p:nvPr/>
          </p:nvSpPr>
          <p:spPr bwMode="auto">
            <a:xfrm>
              <a:off x="2998" y="3644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614" name="Text Box 81"/>
            <p:cNvSpPr txBox="1">
              <a:spLocks noChangeArrowheads="1"/>
            </p:cNvSpPr>
            <p:nvPr/>
          </p:nvSpPr>
          <p:spPr bwMode="auto">
            <a:xfrm>
              <a:off x="2810" y="294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15" name="Text Box 82"/>
            <p:cNvSpPr txBox="1">
              <a:spLocks noChangeArrowheads="1"/>
            </p:cNvSpPr>
            <p:nvPr/>
          </p:nvSpPr>
          <p:spPr bwMode="auto">
            <a:xfrm>
              <a:off x="2810" y="319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16" name="Text Box 83"/>
            <p:cNvSpPr txBox="1">
              <a:spLocks noChangeArrowheads="1"/>
            </p:cNvSpPr>
            <p:nvPr/>
          </p:nvSpPr>
          <p:spPr bwMode="auto">
            <a:xfrm>
              <a:off x="2818" y="342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617" name="Text Box 84"/>
            <p:cNvSpPr txBox="1">
              <a:spLocks noChangeArrowheads="1"/>
            </p:cNvSpPr>
            <p:nvPr/>
          </p:nvSpPr>
          <p:spPr bwMode="auto">
            <a:xfrm>
              <a:off x="2809" y="3645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18" name="Text Box 85"/>
            <p:cNvSpPr txBox="1">
              <a:spLocks noChangeArrowheads="1"/>
            </p:cNvSpPr>
            <p:nvPr/>
          </p:nvSpPr>
          <p:spPr bwMode="auto">
            <a:xfrm>
              <a:off x="2608" y="294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19" name="Text Box 86"/>
            <p:cNvSpPr txBox="1">
              <a:spLocks noChangeArrowheads="1"/>
            </p:cNvSpPr>
            <p:nvPr/>
          </p:nvSpPr>
          <p:spPr bwMode="auto">
            <a:xfrm>
              <a:off x="2608" y="319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20" name="Text Box 87"/>
            <p:cNvSpPr txBox="1">
              <a:spLocks noChangeArrowheads="1"/>
            </p:cNvSpPr>
            <p:nvPr/>
          </p:nvSpPr>
          <p:spPr bwMode="auto">
            <a:xfrm>
              <a:off x="2616" y="342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2621" name="Text Box 88"/>
            <p:cNvSpPr txBox="1">
              <a:spLocks noChangeArrowheads="1"/>
            </p:cNvSpPr>
            <p:nvPr/>
          </p:nvSpPr>
          <p:spPr bwMode="auto">
            <a:xfrm>
              <a:off x="2607" y="364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22" name="Text Box 89"/>
            <p:cNvSpPr txBox="1">
              <a:spLocks noChangeArrowheads="1"/>
            </p:cNvSpPr>
            <p:nvPr/>
          </p:nvSpPr>
          <p:spPr bwMode="auto">
            <a:xfrm>
              <a:off x="2411" y="294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23" name="Text Box 90"/>
            <p:cNvSpPr txBox="1">
              <a:spLocks noChangeArrowheads="1"/>
            </p:cNvSpPr>
            <p:nvPr/>
          </p:nvSpPr>
          <p:spPr bwMode="auto">
            <a:xfrm>
              <a:off x="2411" y="319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24" name="Text Box 91"/>
            <p:cNvSpPr txBox="1">
              <a:spLocks noChangeArrowheads="1"/>
            </p:cNvSpPr>
            <p:nvPr/>
          </p:nvSpPr>
          <p:spPr bwMode="auto">
            <a:xfrm>
              <a:off x="2406" y="343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625" name="Text Box 92"/>
            <p:cNvSpPr txBox="1">
              <a:spLocks noChangeArrowheads="1"/>
            </p:cNvSpPr>
            <p:nvPr/>
          </p:nvSpPr>
          <p:spPr bwMode="auto">
            <a:xfrm>
              <a:off x="2410" y="3647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26" name="Text Box 93"/>
            <p:cNvSpPr txBox="1">
              <a:spLocks noChangeArrowheads="1"/>
            </p:cNvSpPr>
            <p:nvPr/>
          </p:nvSpPr>
          <p:spPr bwMode="auto">
            <a:xfrm>
              <a:off x="2209" y="295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27" name="Text Box 94"/>
            <p:cNvSpPr txBox="1">
              <a:spLocks noChangeArrowheads="1"/>
            </p:cNvSpPr>
            <p:nvPr/>
          </p:nvSpPr>
          <p:spPr bwMode="auto">
            <a:xfrm>
              <a:off x="2209" y="319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628" name="Text Box 95"/>
            <p:cNvSpPr txBox="1">
              <a:spLocks noChangeArrowheads="1"/>
            </p:cNvSpPr>
            <p:nvPr/>
          </p:nvSpPr>
          <p:spPr bwMode="auto">
            <a:xfrm>
              <a:off x="2217" y="342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29" name="Text Box 96"/>
            <p:cNvSpPr txBox="1">
              <a:spLocks noChangeArrowheads="1"/>
            </p:cNvSpPr>
            <p:nvPr/>
          </p:nvSpPr>
          <p:spPr bwMode="auto">
            <a:xfrm>
              <a:off x="2208" y="364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30" name="Text Box 97"/>
            <p:cNvSpPr txBox="1">
              <a:spLocks noChangeArrowheads="1"/>
            </p:cNvSpPr>
            <p:nvPr/>
          </p:nvSpPr>
          <p:spPr bwMode="auto">
            <a:xfrm>
              <a:off x="2002" y="294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31" name="Text Box 98"/>
            <p:cNvSpPr txBox="1">
              <a:spLocks noChangeArrowheads="1"/>
            </p:cNvSpPr>
            <p:nvPr/>
          </p:nvSpPr>
          <p:spPr bwMode="auto">
            <a:xfrm>
              <a:off x="2002" y="318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32" name="Text Box 99"/>
            <p:cNvSpPr txBox="1">
              <a:spLocks noChangeArrowheads="1"/>
            </p:cNvSpPr>
            <p:nvPr/>
          </p:nvSpPr>
          <p:spPr bwMode="auto">
            <a:xfrm>
              <a:off x="2010" y="341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633" name="Text Box 100"/>
            <p:cNvSpPr txBox="1">
              <a:spLocks noChangeArrowheads="1"/>
            </p:cNvSpPr>
            <p:nvPr/>
          </p:nvSpPr>
          <p:spPr bwMode="auto">
            <a:xfrm>
              <a:off x="2001" y="3640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34" name="Text Box 101"/>
            <p:cNvSpPr txBox="1">
              <a:spLocks noChangeArrowheads="1"/>
            </p:cNvSpPr>
            <p:nvPr/>
          </p:nvSpPr>
          <p:spPr bwMode="auto">
            <a:xfrm>
              <a:off x="1784" y="294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635" name="Text Box 102"/>
            <p:cNvSpPr txBox="1">
              <a:spLocks noChangeArrowheads="1"/>
            </p:cNvSpPr>
            <p:nvPr/>
          </p:nvSpPr>
          <p:spPr bwMode="auto">
            <a:xfrm>
              <a:off x="1784" y="318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36" name="Text Box 103"/>
            <p:cNvSpPr txBox="1">
              <a:spLocks noChangeArrowheads="1"/>
            </p:cNvSpPr>
            <p:nvPr/>
          </p:nvSpPr>
          <p:spPr bwMode="auto">
            <a:xfrm>
              <a:off x="1792" y="341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37" name="Text Box 104"/>
            <p:cNvSpPr txBox="1">
              <a:spLocks noChangeArrowheads="1"/>
            </p:cNvSpPr>
            <p:nvPr/>
          </p:nvSpPr>
          <p:spPr bwMode="auto">
            <a:xfrm>
              <a:off x="1783" y="3641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38" name="Text Box 105"/>
            <p:cNvSpPr txBox="1">
              <a:spLocks noChangeArrowheads="1"/>
            </p:cNvSpPr>
            <p:nvPr/>
          </p:nvSpPr>
          <p:spPr bwMode="auto">
            <a:xfrm>
              <a:off x="1582" y="294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39" name="Text Box 106"/>
            <p:cNvSpPr txBox="1">
              <a:spLocks noChangeArrowheads="1"/>
            </p:cNvSpPr>
            <p:nvPr/>
          </p:nvSpPr>
          <p:spPr bwMode="auto">
            <a:xfrm>
              <a:off x="1582" y="318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40" name="Text Box 107"/>
            <p:cNvSpPr txBox="1">
              <a:spLocks noChangeArrowheads="1"/>
            </p:cNvSpPr>
            <p:nvPr/>
          </p:nvSpPr>
          <p:spPr bwMode="auto">
            <a:xfrm>
              <a:off x="1590" y="341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641" name="Text Box 108"/>
            <p:cNvSpPr txBox="1">
              <a:spLocks noChangeArrowheads="1"/>
            </p:cNvSpPr>
            <p:nvPr/>
          </p:nvSpPr>
          <p:spPr bwMode="auto">
            <a:xfrm>
              <a:off x="1380" y="294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42" name="Text Box 109"/>
            <p:cNvSpPr txBox="1">
              <a:spLocks noChangeArrowheads="1"/>
            </p:cNvSpPr>
            <p:nvPr/>
          </p:nvSpPr>
          <p:spPr bwMode="auto">
            <a:xfrm>
              <a:off x="1380" y="318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43" name="Text Box 110"/>
            <p:cNvSpPr txBox="1">
              <a:spLocks noChangeArrowheads="1"/>
            </p:cNvSpPr>
            <p:nvPr/>
          </p:nvSpPr>
          <p:spPr bwMode="auto">
            <a:xfrm>
              <a:off x="1388" y="341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44" name="Text Box 111"/>
            <p:cNvSpPr txBox="1">
              <a:spLocks noChangeArrowheads="1"/>
            </p:cNvSpPr>
            <p:nvPr/>
          </p:nvSpPr>
          <p:spPr bwMode="auto">
            <a:xfrm>
              <a:off x="1150" y="294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45" name="Text Box 112"/>
            <p:cNvSpPr txBox="1">
              <a:spLocks noChangeArrowheads="1"/>
            </p:cNvSpPr>
            <p:nvPr/>
          </p:nvSpPr>
          <p:spPr bwMode="auto">
            <a:xfrm>
              <a:off x="1150" y="318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46" name="Text Box 113"/>
            <p:cNvSpPr txBox="1">
              <a:spLocks noChangeArrowheads="1"/>
            </p:cNvSpPr>
            <p:nvPr/>
          </p:nvSpPr>
          <p:spPr bwMode="auto">
            <a:xfrm>
              <a:off x="948" y="294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47" name="Text Box 114"/>
            <p:cNvSpPr txBox="1">
              <a:spLocks noChangeArrowheads="1"/>
            </p:cNvSpPr>
            <p:nvPr/>
          </p:nvSpPr>
          <p:spPr bwMode="auto">
            <a:xfrm>
              <a:off x="948" y="318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48" name="Text Box 115"/>
            <p:cNvSpPr txBox="1">
              <a:spLocks noChangeArrowheads="1"/>
            </p:cNvSpPr>
            <p:nvPr/>
          </p:nvSpPr>
          <p:spPr bwMode="auto">
            <a:xfrm>
              <a:off x="742" y="295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49" name="Text Box 116"/>
            <p:cNvSpPr txBox="1">
              <a:spLocks noChangeArrowheads="1"/>
            </p:cNvSpPr>
            <p:nvPr/>
          </p:nvSpPr>
          <p:spPr bwMode="auto">
            <a:xfrm>
              <a:off x="540" y="295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3560" name="矩形 123"/>
          <p:cNvSpPr>
            <a:spLocks noChangeArrowheads="1"/>
          </p:cNvSpPr>
          <p:nvPr/>
        </p:nvSpPr>
        <p:spPr bwMode="auto">
          <a:xfrm>
            <a:off x="1898650" y="6148388"/>
            <a:ext cx="8605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>
                <a:latin typeface="华文新魏" charset="-122"/>
                <a:ea typeface="华文新魏" charset="-122"/>
              </a:rPr>
              <a:t>注：表中</a:t>
            </a:r>
            <a:r>
              <a:rPr lang="zh-CN" altLang="en-US">
                <a:solidFill>
                  <a:srgbClr val="0000FF"/>
                </a:solidFill>
                <a:latin typeface="华文新魏" charset="-122"/>
                <a:ea typeface="华文新魏" charset="-122"/>
              </a:rPr>
              <a:t>蓝色表示计数器的值</a:t>
            </a:r>
            <a:r>
              <a:rPr lang="zh-CN" altLang="en-US">
                <a:latin typeface="华文新魏" charset="-122"/>
                <a:ea typeface="华文新魏" charset="-122"/>
              </a:rPr>
              <a:t>，红色表示</a:t>
            </a:r>
            <a:r>
              <a:rPr lang="en-US" altLang="zh-CN">
                <a:latin typeface="Verdana" charset="0"/>
                <a:ea typeface="华文新魏" charset="-122"/>
              </a:rPr>
              <a:t>Cache</a:t>
            </a:r>
            <a:r>
              <a:rPr lang="zh-CN" altLang="en-US">
                <a:latin typeface="Verdana" charset="0"/>
                <a:ea typeface="华文新魏" charset="-122"/>
              </a:rPr>
              <a:t>中</a:t>
            </a:r>
            <a:r>
              <a:rPr lang="zh-CN" altLang="en-US">
                <a:latin typeface="华文新魏" charset="-122"/>
                <a:ea typeface="华文新魏" charset="-122"/>
              </a:rPr>
              <a:t>存放的数据</a:t>
            </a:r>
          </a:p>
        </p:txBody>
      </p:sp>
      <p:sp>
        <p:nvSpPr>
          <p:cNvPr id="124" name="TextBox 12"/>
          <p:cNvSpPr txBox="1">
            <a:spLocks noChangeArrowheads="1"/>
          </p:cNvSpPr>
          <p:nvPr/>
        </p:nvSpPr>
        <p:spPr bwMode="auto">
          <a:xfrm>
            <a:off x="1309688" y="764704"/>
            <a:ext cx="9434512" cy="677862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最近最少使用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LRU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算法</a:t>
            </a:r>
          </a:p>
        </p:txBody>
      </p:sp>
      <p:sp>
        <p:nvSpPr>
          <p:cNvPr id="123" name="Text Box 63"/>
          <p:cNvSpPr txBox="1">
            <a:spLocks noChangeArrowheads="1"/>
          </p:cNvSpPr>
          <p:nvPr/>
        </p:nvSpPr>
        <p:spPr bwMode="auto">
          <a:xfrm>
            <a:off x="806450" y="4071938"/>
            <a:ext cx="961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ea typeface="华文新魏" charset="-122"/>
              </a:rPr>
              <a:t> 访问序列：1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2      3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4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1     </a:t>
            </a:r>
            <a:r>
              <a:rPr kumimoji="1" lang="en-US" altLang="zh-CN">
                <a:ea typeface="华文新魏" charset="-122"/>
              </a:rPr>
              <a:t>  </a:t>
            </a:r>
            <a:r>
              <a:rPr kumimoji="1" lang="zh-CN" altLang="en-US">
                <a:ea typeface="华文新魏" charset="-122"/>
              </a:rPr>
              <a:t>2    </a:t>
            </a:r>
            <a:r>
              <a:rPr kumimoji="1" lang="en-US" altLang="zh-CN">
                <a:ea typeface="华文新魏" charset="-122"/>
              </a:rPr>
              <a:t>  </a:t>
            </a:r>
            <a:r>
              <a:rPr kumimoji="1" lang="zh-CN" altLang="en-US">
                <a:ea typeface="华文新魏" charset="-122"/>
              </a:rPr>
              <a:t> 5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1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2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3   </a:t>
            </a:r>
            <a:r>
              <a:rPr kumimoji="1" lang="en-US" altLang="zh-CN">
                <a:ea typeface="华文新魏" charset="-122"/>
              </a:rPr>
              <a:t>  </a:t>
            </a:r>
            <a:r>
              <a:rPr kumimoji="1" lang="zh-CN" altLang="en-US">
                <a:ea typeface="华文新魏" charset="-122"/>
              </a:rPr>
              <a:t>  4      5   </a:t>
            </a:r>
          </a:p>
        </p:txBody>
      </p:sp>
      <p:sp>
        <p:nvSpPr>
          <p:cNvPr id="125" name="Rectangle 2"/>
          <p:cNvSpPr txBox="1">
            <a:spLocks noChangeArrowheads="1"/>
          </p:cNvSpPr>
          <p:nvPr/>
        </p:nvSpPr>
        <p:spPr bwMode="auto">
          <a:xfrm>
            <a:off x="639762" y="-8410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eaLnBrk="0" hangingPunct="0"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5.3.6  Cache</a:t>
            </a:r>
            <a:r>
              <a:rPr lang="zh-CN" altLang="en-US" dirty="0"/>
              <a:t>替换算法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638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7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2116138" y="1035050"/>
            <a:ext cx="7923212" cy="677863"/>
          </a:xfrm>
          <a:prstGeom prst="rect">
            <a:avLst/>
          </a:prstGeom>
          <a:solidFill>
            <a:srgbClr val="0000F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随机（</a:t>
            </a:r>
            <a:r>
              <a:rPr lang="en-US" altLang="zh-CN" sz="3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Random</a:t>
            </a:r>
            <a:r>
              <a:rPr lang="zh-CN" altLang="en-US" sz="3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）替换算法</a:t>
            </a:r>
          </a:p>
        </p:txBody>
      </p:sp>
      <p:sp>
        <p:nvSpPr>
          <p:cNvPr id="183" name="Rectangle 3"/>
          <p:cNvSpPr txBox="1">
            <a:spLocks noChangeArrowheads="1"/>
          </p:cNvSpPr>
          <p:nvPr/>
        </p:nvSpPr>
        <p:spPr bwMode="auto">
          <a:xfrm>
            <a:off x="866775" y="2276475"/>
            <a:ext cx="10672763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98513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6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基本思想：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</a:rPr>
              <a:t>随机地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从候选的槽中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</a:rPr>
              <a:t>选取一个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淘汰，与使用情况无关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endParaRPr kumimoji="1"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kumimoji="1" lang="en-US" altLang="zh-CN" sz="28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kumimoji="1" lang="zh-CN" altLang="en-US" sz="28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模拟试验表明，随机替换算法在性能上只稍逊于</a:t>
            </a:r>
            <a:r>
              <a:rPr kumimoji="1" lang="en-US" altLang="zh-CN" sz="28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LRU</a:t>
            </a:r>
            <a:r>
              <a:rPr kumimoji="1" lang="zh-CN" altLang="en-US" sz="28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算法，而且代价低！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0"/>
              <a:buChar char=""/>
              <a:defRPr/>
            </a:pPr>
            <a:endParaRPr kumimoji="1"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77862" y="76993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eaLnBrk="0" hangingPunct="0"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5.3.6  Cache</a:t>
            </a:r>
            <a:r>
              <a:rPr lang="zh-CN" altLang="en-US" dirty="0"/>
              <a:t>替换算法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7531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73600" y="5037137"/>
            <a:ext cx="5184775" cy="996950"/>
            <a:chOff x="1944" y="2543"/>
            <a:chExt cx="3158" cy="832"/>
          </a:xfrm>
        </p:grpSpPr>
        <p:sp>
          <p:nvSpPr>
            <p:cNvPr id="7179" name="Text Box 5"/>
            <p:cNvSpPr txBox="1">
              <a:spLocks noChangeArrowheads="1"/>
            </p:cNvSpPr>
            <p:nvPr/>
          </p:nvSpPr>
          <p:spPr bwMode="auto">
            <a:xfrm>
              <a:off x="4483" y="2543"/>
              <a:ext cx="60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tx1"/>
                  </a:solidFill>
                  <a:ea typeface="华文新魏" charset="-122"/>
                </a:rPr>
                <a:t>字号</a:t>
              </a:r>
            </a:p>
          </p:txBody>
        </p:sp>
        <p:grpSp>
          <p:nvGrpSpPr>
            <p:cNvPr id="7180" name="Group 6"/>
            <p:cNvGrpSpPr>
              <a:grpSpLocks/>
            </p:cNvGrpSpPr>
            <p:nvPr/>
          </p:nvGrpSpPr>
          <p:grpSpPr bwMode="auto">
            <a:xfrm>
              <a:off x="1944" y="2546"/>
              <a:ext cx="3158" cy="829"/>
              <a:chOff x="2394" y="2830"/>
              <a:chExt cx="3158" cy="829"/>
            </a:xfrm>
          </p:grpSpPr>
          <p:sp>
            <p:nvSpPr>
              <p:cNvPr id="7181" name="Rectangle 7"/>
              <p:cNvSpPr>
                <a:spLocks noChangeArrowheads="1"/>
              </p:cNvSpPr>
              <p:nvPr/>
            </p:nvSpPr>
            <p:spPr bwMode="auto">
              <a:xfrm>
                <a:off x="2394" y="2904"/>
                <a:ext cx="315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7182" name="Line 8"/>
              <p:cNvSpPr>
                <a:spLocks noChangeShapeType="1"/>
              </p:cNvSpPr>
              <p:nvPr/>
            </p:nvSpPr>
            <p:spPr bwMode="auto">
              <a:xfrm>
                <a:off x="4076" y="2903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7183" name="Line 9"/>
              <p:cNvSpPr>
                <a:spLocks noChangeShapeType="1"/>
              </p:cNvSpPr>
              <p:nvPr/>
            </p:nvSpPr>
            <p:spPr bwMode="auto">
              <a:xfrm>
                <a:off x="4906" y="2903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7184" name="Text Box 10"/>
              <p:cNvSpPr txBox="1">
                <a:spLocks noChangeArrowheads="1"/>
              </p:cNvSpPr>
              <p:nvPr/>
            </p:nvSpPr>
            <p:spPr bwMode="auto">
              <a:xfrm>
                <a:off x="2758" y="2837"/>
                <a:ext cx="923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chemeClr val="tx1"/>
                    </a:solidFill>
                    <a:ea typeface="华文新魏" charset="-122"/>
                  </a:rPr>
                  <a:t>标志位</a:t>
                </a:r>
              </a:p>
            </p:txBody>
          </p:sp>
          <p:sp>
            <p:nvSpPr>
              <p:cNvPr id="7185" name="Text Box 11"/>
              <p:cNvSpPr txBox="1">
                <a:spLocks noChangeArrowheads="1"/>
              </p:cNvSpPr>
              <p:nvPr/>
            </p:nvSpPr>
            <p:spPr bwMode="auto">
              <a:xfrm>
                <a:off x="4188" y="2830"/>
                <a:ext cx="609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chemeClr val="tx1"/>
                    </a:solidFill>
                    <a:ea typeface="华文新魏" charset="-122"/>
                  </a:rPr>
                  <a:t>组号</a:t>
                </a:r>
              </a:p>
            </p:txBody>
          </p:sp>
          <p:sp>
            <p:nvSpPr>
              <p:cNvPr id="7186" name="Text Box 12"/>
              <p:cNvSpPr txBox="1">
                <a:spLocks noChangeArrowheads="1"/>
              </p:cNvSpPr>
              <p:nvPr/>
            </p:nvSpPr>
            <p:spPr bwMode="auto">
              <a:xfrm>
                <a:off x="5048" y="3213"/>
                <a:ext cx="339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chemeClr val="tx1"/>
                    </a:solidFill>
                    <a:ea typeface="华文新魏" charset="-122"/>
                  </a:rPr>
                  <a:t>6</a:t>
                </a:r>
              </a:p>
            </p:txBody>
          </p:sp>
          <p:sp>
            <p:nvSpPr>
              <p:cNvPr id="7187" name="Text Box 13"/>
              <p:cNvSpPr txBox="1">
                <a:spLocks noChangeArrowheads="1"/>
              </p:cNvSpPr>
              <p:nvPr/>
            </p:nvSpPr>
            <p:spPr bwMode="auto">
              <a:xfrm>
                <a:off x="4304" y="3210"/>
                <a:ext cx="340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chemeClr val="tx1"/>
                    </a:solidFill>
                    <a:ea typeface="华文新魏" charset="-122"/>
                  </a:rPr>
                  <a:t>4</a:t>
                </a:r>
              </a:p>
            </p:txBody>
          </p:sp>
          <p:sp>
            <p:nvSpPr>
              <p:cNvPr id="7188" name="Text Box 14"/>
              <p:cNvSpPr txBox="1">
                <a:spLocks noChangeArrowheads="1"/>
              </p:cNvSpPr>
              <p:nvPr/>
            </p:nvSpPr>
            <p:spPr bwMode="auto">
              <a:xfrm>
                <a:off x="2998" y="3222"/>
                <a:ext cx="339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tx1"/>
                    </a:solidFill>
                    <a:ea typeface="华文新魏" charset="-122"/>
                  </a:rPr>
                  <a:t>5</a:t>
                </a:r>
              </a:p>
            </p:txBody>
          </p:sp>
        </p:grp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806450" y="3460750"/>
            <a:ext cx="10702925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答：假定主存按字编址，每字为16位。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Cache：4K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字=</a:t>
            </a:r>
            <a:r>
              <a:rPr kumimoji="1" lang="zh-CN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6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*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64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行＝16组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 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行 / 组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 64 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 / 行</a:t>
            </a:r>
            <a:endParaRPr kumimoji="1" lang="en-US" altLang="zh-CN" sz="2600" dirty="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主存：32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K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字=512块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 64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 / 块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2</a:t>
            </a:r>
            <a:r>
              <a:rPr kumimoji="1" lang="en-US" altLang="zh-CN" sz="2600" baseline="300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5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</a:t>
            </a:r>
            <a:r>
              <a:rPr kumimoji="1" lang="zh-CN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en-US" altLang="zh-CN" sz="2600" baseline="300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块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 64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 / 块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          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687513" y="5092700"/>
            <a:ext cx="2852063" cy="50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主存地址划分为：</a:t>
            </a:r>
            <a:endParaRPr lang="zh-CN" altLang="en-US" sz="2600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827088" y="2635250"/>
            <a:ext cx="10299700" cy="50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、试分析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的结构和主存地址的划分</a:t>
            </a:r>
          </a:p>
        </p:txBody>
      </p:sp>
      <p:sp>
        <p:nvSpPr>
          <p:cNvPr id="7178" name="Rectangle 3"/>
          <p:cNvSpPr txBox="1">
            <a:spLocks noChangeArrowheads="1"/>
          </p:cNvSpPr>
          <p:nvPr/>
        </p:nvSpPr>
        <p:spPr bwMode="auto">
          <a:xfrm>
            <a:off x="504825" y="860425"/>
            <a:ext cx="1118711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例：假定计算机系统有一个容量为32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K×16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位的主存，且有一个4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字的</a:t>
            </a:r>
            <a:r>
              <a:rPr kumimoji="1" lang="zh-CN" altLang="en-US" sz="2600">
                <a:latin typeface="微软雅黑" charset="-122"/>
                <a:ea typeface="微软雅黑" charset="-122"/>
              </a:rPr>
              <a:t>4路组相联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Cache，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主存和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之间的数据交换块的大小为64字。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828000" y="6896"/>
            <a:ext cx="9361488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eaLnBrk="0" hangingPunct="0">
              <a:spcBef>
                <a:spcPct val="0"/>
              </a:spcBef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algn="l" eaLnBrk="0" hangingPunct="0">
              <a:spcBef>
                <a:spcPct val="0"/>
              </a:spcBef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defTabSz="9144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5.3.6  Cache</a:t>
            </a:r>
            <a:r>
              <a:rPr lang="zh-CN" altLang="en-US" dirty="0"/>
              <a:t>替换算法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9874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0675" y="0"/>
            <a:ext cx="10971213" cy="69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5.3.6  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替换算法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1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2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2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22" name="Rectangle 3"/>
          <p:cNvSpPr txBox="1">
            <a:spLocks noChangeArrowheads="1"/>
          </p:cNvSpPr>
          <p:nvPr/>
        </p:nvSpPr>
        <p:spPr bwMode="auto">
          <a:xfrm>
            <a:off x="504825" y="860425"/>
            <a:ext cx="1118711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例：假定计算机系统有一个容量为32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K×16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位的主存，且有一个4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字的4路组相联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Cache，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主存和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之间的数据交换块的大小为64字。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109663" y="3814763"/>
            <a:ext cx="1026001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答：处理器顺序地从存储单元0、1、…、4351中取数</a:t>
            </a:r>
            <a:endParaRPr kumimoji="1" lang="en-US" altLang="zh-CN" sz="2800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</a:t>
            </a:r>
            <a:r>
              <a:rPr kumimoji="1" lang="zh-CN" altLang="en-US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4352/64=68，</a:t>
            </a:r>
            <a:endParaRPr kumimoji="1" lang="en-US" altLang="zh-CN" sz="2800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</a:t>
            </a:r>
            <a:r>
              <a:rPr kumimoji="1" lang="zh-CN" altLang="en-US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处理器的访问过程是对前68块连续访问10次</a:t>
            </a:r>
            <a:endParaRPr kumimoji="1" lang="en-US" altLang="zh-CN" sz="2800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224" name="Rectangle 3"/>
          <p:cNvSpPr txBox="1">
            <a:spLocks noChangeArrowheads="1"/>
          </p:cNvSpPr>
          <p:nvPr/>
        </p:nvSpPr>
        <p:spPr bwMode="auto">
          <a:xfrm>
            <a:off x="827088" y="1760538"/>
            <a:ext cx="1082357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设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开始为空，处理器顺序地从存储单元0、1、…、4351中取数，一共重复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次。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比主存快10倍，</a:t>
            </a:r>
            <a:r>
              <a:rPr kumimoji="1" lang="zh-CN" altLang="en-US" sz="2600">
                <a:latin typeface="微软雅黑" charset="-122"/>
                <a:ea typeface="微软雅黑" charset="-122"/>
              </a:rPr>
              <a:t>设采用</a:t>
            </a:r>
            <a:r>
              <a:rPr kumimoji="1" lang="en-US" altLang="zh-CN" sz="2600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sz="2600">
                <a:latin typeface="微软雅黑" charset="-122"/>
                <a:ea typeface="微软雅黑" charset="-122"/>
              </a:rPr>
              <a:t>策略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27088" y="2635250"/>
            <a:ext cx="10299700" cy="50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、分析：采用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后速度提高了多少？</a:t>
            </a:r>
          </a:p>
        </p:txBody>
      </p:sp>
    </p:spTree>
    <p:extLst>
      <p:ext uri="{BB962C8B-B14F-4D97-AF65-F5344CB8AC3E}">
        <p14:creationId xmlns:p14="http://schemas.microsoft.com/office/powerpoint/2010/main" val="1872572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660" y="-1"/>
            <a:ext cx="10971213" cy="66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5.3.6  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替换算法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70" name="Text Box 13"/>
          <p:cNvSpPr txBox="1">
            <a:spLocks noChangeArrowheads="1"/>
          </p:cNvSpPr>
          <p:nvPr/>
        </p:nvSpPr>
        <p:spPr bwMode="auto">
          <a:xfrm>
            <a:off x="1681163" y="4064000"/>
            <a:ext cx="1050925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</a:t>
            </a:r>
            <a:r>
              <a:rPr kumimoji="1" lang="zh-CN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1733550" y="679450"/>
            <a:ext cx="7902575" cy="3382963"/>
            <a:chOff x="630238" y="548680"/>
            <a:chExt cx="7902575" cy="3382963"/>
          </a:xfrm>
        </p:grpSpPr>
        <p:sp>
          <p:nvSpPr>
            <p:cNvPr id="11277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1278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1279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1280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1281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1282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1283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521950" y="1838325"/>
            <a:ext cx="1450975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处理器的访问过程是对前68块连续访问10次</a:t>
            </a:r>
            <a:endParaRPr kumimoji="1" lang="en-US" altLang="zh-CN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097213" y="1252538"/>
            <a:ext cx="1479550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0/64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1/65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2/66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3/67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15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905375" y="1246188"/>
            <a:ext cx="1533525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16/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17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18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19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20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31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770688" y="1258888"/>
            <a:ext cx="1641475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32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33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34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35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36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47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8497888" y="1255713"/>
            <a:ext cx="1585912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48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49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51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411708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21" grpId="0"/>
      <p:bldP spid="22" grpId="0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1187" y="-1"/>
            <a:ext cx="10971213" cy="66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5.3.6  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替换算法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8" name="Text Box 13"/>
          <p:cNvSpPr txBox="1">
            <a:spLocks noChangeArrowheads="1"/>
          </p:cNvSpPr>
          <p:nvPr/>
        </p:nvSpPr>
        <p:spPr bwMode="auto">
          <a:xfrm>
            <a:off x="1681163" y="4213247"/>
            <a:ext cx="10171112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</a:t>
            </a:r>
            <a:r>
              <a:rPr kumimoji="1" lang="zh-CN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3319" name="组合 1"/>
          <p:cNvGrpSpPr>
            <a:grpSpLocks/>
          </p:cNvGrpSpPr>
          <p:nvPr/>
        </p:nvGrpSpPr>
        <p:grpSpPr bwMode="auto">
          <a:xfrm>
            <a:off x="1733550" y="828697"/>
            <a:ext cx="7902575" cy="3382963"/>
            <a:chOff x="630238" y="548680"/>
            <a:chExt cx="7902575" cy="3382963"/>
          </a:xfrm>
        </p:grpSpPr>
        <p:sp>
          <p:nvSpPr>
            <p:cNvPr id="13327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3328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3329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3330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3331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3332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3333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521950" y="1987572"/>
            <a:ext cx="1450975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处理器的访问过程是对前68块连续访问10次</a:t>
            </a:r>
            <a:endParaRPr kumimoji="1" lang="en-US" altLang="zh-CN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097213" y="1401785"/>
            <a:ext cx="1479550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0/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64</a:t>
            </a:r>
            <a:endParaRPr kumimoji="1" lang="en-US" altLang="zh-CN" sz="2000">
              <a:solidFill>
                <a:srgbClr val="CC0066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65</a:t>
            </a:r>
            <a:endParaRPr kumimoji="1" lang="en-US" altLang="zh-CN" sz="2000">
              <a:solidFill>
                <a:srgbClr val="CC0066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2/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66</a:t>
            </a:r>
            <a:endParaRPr kumimoji="1" lang="en-US" altLang="zh-CN" sz="2000">
              <a:solidFill>
                <a:srgbClr val="CC0066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67</a:t>
            </a:r>
            <a:endParaRPr kumimoji="1" lang="en-US" altLang="zh-CN" sz="2000">
              <a:solidFill>
                <a:srgbClr val="CC0066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15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05375" y="1395435"/>
            <a:ext cx="1533525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16/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0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17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18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19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20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31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770688" y="1408135"/>
            <a:ext cx="1641475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32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33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34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35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36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47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8497888" y="1404960"/>
            <a:ext cx="1585912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48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49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51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63</a:t>
            </a:r>
          </a:p>
        </p:txBody>
      </p:sp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2943225" y="733447"/>
            <a:ext cx="1228725" cy="22383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椭圆 24"/>
          <p:cNvSpPr>
            <a:spLocks noChangeArrowheads="1"/>
          </p:cNvSpPr>
          <p:nvPr/>
        </p:nvSpPr>
        <p:spPr bwMode="auto">
          <a:xfrm>
            <a:off x="4808538" y="825522"/>
            <a:ext cx="1230312" cy="1258888"/>
          </a:xfrm>
          <a:prstGeom prst="ellipse">
            <a:avLst/>
          </a:prstGeom>
          <a:noFill/>
          <a:ln w="28575">
            <a:solidFill>
              <a:srgbClr val="0000B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200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6530" y="-1"/>
            <a:ext cx="10971213" cy="6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5.3.6  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替换算法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36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36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36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1681163" y="4064000"/>
            <a:ext cx="1050925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</a:t>
            </a:r>
            <a:r>
              <a:rPr kumimoji="1" lang="zh-CN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5367" name="组合 1"/>
          <p:cNvGrpSpPr>
            <a:grpSpLocks/>
          </p:cNvGrpSpPr>
          <p:nvPr/>
        </p:nvGrpSpPr>
        <p:grpSpPr bwMode="auto">
          <a:xfrm>
            <a:off x="1733550" y="679450"/>
            <a:ext cx="8350250" cy="3382963"/>
            <a:chOff x="630238" y="548680"/>
            <a:chExt cx="8350250" cy="3382963"/>
          </a:xfrm>
        </p:grpSpPr>
        <p:sp>
          <p:nvSpPr>
            <p:cNvPr id="15368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5369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5370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5371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5372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5373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5374" name="Text Box 9"/>
            <p:cNvSpPr txBox="1">
              <a:spLocks noChangeArrowheads="1"/>
            </p:cNvSpPr>
            <p:nvPr/>
          </p:nvSpPr>
          <p:spPr bwMode="auto">
            <a:xfrm>
              <a:off x="1993900" y="1121768"/>
              <a:ext cx="1479550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0/64</a:t>
              </a:r>
              <a:endParaRPr kumimoji="1" lang="en-US" altLang="zh-CN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1/65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2/66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3/67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15</a:t>
              </a:r>
            </a:p>
          </p:txBody>
        </p:sp>
        <p:sp>
          <p:nvSpPr>
            <p:cNvPr id="15375" name="Text Box 10"/>
            <p:cNvSpPr txBox="1">
              <a:spLocks noChangeArrowheads="1"/>
            </p:cNvSpPr>
            <p:nvPr/>
          </p:nvSpPr>
          <p:spPr bwMode="auto">
            <a:xfrm>
              <a:off x="3802063" y="1115418"/>
              <a:ext cx="153352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16/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0</a:t>
              </a:r>
              <a:endParaRPr kumimoji="1" lang="zh-CN" altLang="en-US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17/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</a:t>
              </a:r>
              <a:endParaRPr kumimoji="1" lang="zh-CN" altLang="en-US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18/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2</a:t>
              </a:r>
              <a:endParaRPr kumimoji="1" lang="zh-CN" altLang="en-US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19/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</a:t>
              </a:r>
              <a:endParaRPr kumimoji="1" lang="zh-CN" altLang="en-US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20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31</a:t>
              </a:r>
            </a:p>
          </p:txBody>
        </p:sp>
        <p:sp>
          <p:nvSpPr>
            <p:cNvPr id="15376" name="Text Box 11"/>
            <p:cNvSpPr txBox="1">
              <a:spLocks noChangeArrowheads="1"/>
            </p:cNvSpPr>
            <p:nvPr/>
          </p:nvSpPr>
          <p:spPr bwMode="auto">
            <a:xfrm>
              <a:off x="5667375" y="1128118"/>
              <a:ext cx="164147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32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33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34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35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36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47</a:t>
              </a:r>
            </a:p>
          </p:txBody>
        </p:sp>
        <p:sp>
          <p:nvSpPr>
            <p:cNvPr id="15377" name="Text Box 12"/>
            <p:cNvSpPr txBox="1">
              <a:spLocks noChangeArrowheads="1"/>
            </p:cNvSpPr>
            <p:nvPr/>
          </p:nvSpPr>
          <p:spPr bwMode="auto">
            <a:xfrm>
              <a:off x="7394575" y="1124943"/>
              <a:ext cx="1585913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48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49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50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51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52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63</a:t>
              </a:r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56585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9828" y="0"/>
            <a:ext cx="10971213" cy="66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5.3.6  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替换算法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1681163" y="4064000"/>
            <a:ext cx="1050925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第一次循环：对于每一块只有第一字未命中，其余都命中，缺失</a:t>
            </a:r>
            <a:r>
              <a:rPr kumimoji="1"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后9次循环：有20块的第一字未命中，其余都命中。</a:t>
            </a:r>
            <a:endParaRPr kumimoji="1" lang="en-US" altLang="zh-CN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7415" name="组合 1"/>
          <p:cNvGrpSpPr>
            <a:grpSpLocks/>
          </p:cNvGrpSpPr>
          <p:nvPr/>
        </p:nvGrpSpPr>
        <p:grpSpPr bwMode="auto">
          <a:xfrm>
            <a:off x="1733550" y="679450"/>
            <a:ext cx="8350250" cy="3382963"/>
            <a:chOff x="630238" y="548680"/>
            <a:chExt cx="8350250" cy="3382963"/>
          </a:xfrm>
        </p:grpSpPr>
        <p:sp>
          <p:nvSpPr>
            <p:cNvPr id="17416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7417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7418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7419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7422" name="Text Box 9"/>
            <p:cNvSpPr txBox="1">
              <a:spLocks noChangeArrowheads="1"/>
            </p:cNvSpPr>
            <p:nvPr/>
          </p:nvSpPr>
          <p:spPr bwMode="auto">
            <a:xfrm>
              <a:off x="1993900" y="1121768"/>
              <a:ext cx="1479550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0/64/</a:t>
              </a:r>
              <a:r>
                <a:rPr kumimoji="1" lang="zh-CN" altLang="en-US" sz="2000">
                  <a:ea typeface="华文新魏" charset="-122"/>
                </a:rPr>
                <a:t>48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1/65/</a:t>
              </a:r>
              <a:r>
                <a:rPr kumimoji="1" lang="zh-CN" altLang="en-US" sz="2000">
                  <a:ea typeface="华文新魏" charset="-122"/>
                </a:rPr>
                <a:t>49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2/66/</a:t>
              </a:r>
              <a:r>
                <a:rPr kumimoji="1" lang="zh-CN" altLang="en-US" sz="2000">
                  <a:ea typeface="华文新魏" charset="-122"/>
                </a:rPr>
                <a:t>50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3/67/</a:t>
              </a:r>
              <a:r>
                <a:rPr kumimoji="1" lang="zh-CN" altLang="en-US" sz="2000">
                  <a:ea typeface="华文新魏" charset="-122"/>
                </a:rPr>
                <a:t>51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15</a:t>
              </a: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3802063" y="1115418"/>
              <a:ext cx="153352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16/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0</a:t>
              </a: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/</a:t>
              </a:r>
              <a:r>
                <a:rPr kumimoji="1" lang="zh-CN" altLang="en-US" sz="2000">
                  <a:ea typeface="华文新魏" charset="-122"/>
                </a:rPr>
                <a:t>64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17/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</a:t>
              </a: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/</a:t>
              </a:r>
              <a:r>
                <a:rPr kumimoji="1" lang="zh-CN" altLang="en-US" sz="2000">
                  <a:ea typeface="华文新魏" charset="-122"/>
                </a:rPr>
                <a:t>65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18/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2</a:t>
              </a: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/</a:t>
              </a:r>
              <a:r>
                <a:rPr kumimoji="1" lang="zh-CN" altLang="en-US" sz="2000">
                  <a:ea typeface="华文新魏" charset="-122"/>
                </a:rPr>
                <a:t>66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19/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</a:t>
              </a: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/</a:t>
              </a:r>
              <a:r>
                <a:rPr kumimoji="1" lang="zh-CN" altLang="en-US" sz="2000">
                  <a:ea typeface="华文新魏" charset="-122"/>
                </a:rPr>
                <a:t>67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20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31</a:t>
              </a:r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5667375" y="1128118"/>
              <a:ext cx="164147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32/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33/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34/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18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35/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19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36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47</a:t>
              </a:r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7394575" y="1124943"/>
              <a:ext cx="1585913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48/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49/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33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50/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51/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52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63</a:t>
              </a:r>
            </a:p>
          </p:txBody>
        </p:sp>
        <p:sp>
          <p:nvSpPr>
            <p:cNvPr id="17426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656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836712"/>
            <a:ext cx="116300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1793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35000" indent="-1793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命中（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Hit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）：要访问的信息在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 </a:t>
            </a:r>
          </a:p>
          <a:p>
            <a:pPr lvl="1" algn="l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</a:rPr>
              <a:t>Hit Rate(</a:t>
            </a:r>
            <a:r>
              <a:rPr lang="zh-CN" altLang="en-US" dirty="0">
                <a:latin typeface="微软雅黑" charset="-122"/>
                <a:ea typeface="微软雅黑" charset="-122"/>
              </a:rPr>
              <a:t>命中率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p </a:t>
            </a:r>
            <a:r>
              <a:rPr lang="en-US" altLang="zh-CN" dirty="0"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 在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中的概率</a:t>
            </a:r>
          </a:p>
          <a:p>
            <a:pPr lvl="1" algn="l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</a:rPr>
              <a:t>Hit Time (</a:t>
            </a:r>
            <a:r>
              <a:rPr lang="zh-CN" altLang="en-US" dirty="0">
                <a:latin typeface="微软雅黑" charset="-122"/>
                <a:ea typeface="微软雅黑" charset="-122"/>
              </a:rPr>
              <a:t>命中时间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Tc</a:t>
            </a:r>
            <a:r>
              <a:rPr lang="en-US" altLang="zh-CN" dirty="0">
                <a:latin typeface="微软雅黑" charset="-122"/>
                <a:ea typeface="微软雅黑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：访问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所需时间，包括：判断时间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+ 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访问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失效（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Miss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）：要访问的信息不在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</a:t>
            </a:r>
          </a:p>
          <a:p>
            <a:pPr lvl="1" algn="l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</a:rPr>
              <a:t>Miss Rate (</a:t>
            </a:r>
            <a:r>
              <a:rPr lang="zh-CN" altLang="en-US" dirty="0">
                <a:latin typeface="微软雅黑" charset="-122"/>
                <a:ea typeface="微软雅黑" charset="-122"/>
              </a:rPr>
              <a:t>失靶率</a:t>
            </a:r>
            <a:r>
              <a:rPr lang="en-US" altLang="zh-CN" dirty="0"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latin typeface="微软雅黑" charset="-122"/>
                <a:ea typeface="微软雅黑" charset="-122"/>
              </a:rPr>
              <a:t>失效率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－</a:t>
            </a:r>
            <a:r>
              <a:rPr lang="en-US" altLang="zh-CN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p</a:t>
            </a:r>
            <a:r>
              <a:rPr lang="en-US" altLang="zh-CN" dirty="0">
                <a:latin typeface="微软雅黑" charset="-122"/>
                <a:ea typeface="微软雅黑" charset="-122"/>
              </a:rPr>
              <a:t>)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= 1 - (Hit Rate)</a:t>
            </a:r>
          </a:p>
          <a:p>
            <a:pPr lvl="1" algn="l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</a:rPr>
              <a:t>Miss Penalty (</a:t>
            </a:r>
            <a:r>
              <a:rPr lang="zh-CN" altLang="en-US" dirty="0">
                <a:latin typeface="微软雅黑" charset="-122"/>
                <a:ea typeface="微软雅黑" charset="-122"/>
              </a:rPr>
              <a:t>失效损失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Tm</a:t>
            </a:r>
            <a:r>
              <a:rPr lang="en-US" altLang="zh-CN" dirty="0"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：从主存将一块信息替换到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所需时间，包括访问主存块，向上逐层传输块直至将数据块放入发生缺失的那一层所需时间。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1800"/>
              </a:spcBef>
              <a:buFont typeface="Wingdings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平均访问时间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× Tc+ (1-</a:t>
            </a:r>
            <a:r>
              <a:rPr lang="en-US" altLang="zh-CN" i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×(</a:t>
            </a:r>
            <a:r>
              <a:rPr lang="en-US" altLang="zh-CN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Tm+Tc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)=Tc+ (1-</a:t>
            </a:r>
            <a:r>
              <a:rPr lang="en-US" altLang="zh-CN" i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×Tm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08163" y="5868988"/>
            <a:ext cx="7832725" cy="466725"/>
          </a:xfrm>
          <a:prstGeom prst="rect">
            <a:avLst/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华文新魏"/>
                <a:ea typeface="华文新魏"/>
                <a:cs typeface="华文新魏"/>
              </a:rPr>
              <a:t>提高平均访问速度，必须提高命中率！</a:t>
            </a:r>
          </a:p>
        </p:txBody>
      </p:sp>
      <p:pic>
        <p:nvPicPr>
          <p:cNvPr id="1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63" y="4541838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云形标注 12"/>
          <p:cNvSpPr/>
          <p:nvPr/>
        </p:nvSpPr>
        <p:spPr>
          <a:xfrm>
            <a:off x="2638822" y="4288009"/>
            <a:ext cx="6696075" cy="904875"/>
          </a:xfrm>
          <a:prstGeom prst="cloudCallout">
            <a:avLst>
              <a:gd name="adj1" fmla="val 69309"/>
              <a:gd name="adj2" fmla="val 3005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>
                <a:solidFill>
                  <a:srgbClr val="002060"/>
                </a:solidFill>
                <a:latin typeface="Verdana" charset="0"/>
                <a:ea typeface="微软雅黑" charset="-122"/>
              </a:rPr>
              <a:t>命中时间</a:t>
            </a:r>
            <a:r>
              <a:rPr lang="en-US" altLang="zh-CN">
                <a:solidFill>
                  <a:srgbClr val="002060"/>
                </a:solidFill>
                <a:latin typeface="Verdana" charset="0"/>
                <a:ea typeface="微软雅黑" charset="-122"/>
              </a:rPr>
              <a:t>&lt;&lt;</a:t>
            </a:r>
            <a:r>
              <a:rPr lang="zh-CN" altLang="en-US">
                <a:solidFill>
                  <a:srgbClr val="002060"/>
                </a:solidFill>
                <a:latin typeface="Verdana" charset="0"/>
                <a:ea typeface="微软雅黑" charset="-122"/>
              </a:rPr>
              <a:t>失效损失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7299"/>
            <a:ext cx="10391775" cy="584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——Cache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－主存层次的平均访问时间</a:t>
            </a:r>
          </a:p>
        </p:txBody>
      </p:sp>
    </p:spTree>
    <p:extLst>
      <p:ext uri="{BB962C8B-B14F-4D97-AF65-F5344CB8AC3E}">
        <p14:creationId xmlns:p14="http://schemas.microsoft.com/office/powerpoint/2010/main" val="574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5100" y="-1"/>
            <a:ext cx="10971213" cy="65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5.3.6  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替换算法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5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6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6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>
            <a:off x="1681163" y="4064000"/>
            <a:ext cx="10252075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</a:t>
            </a:r>
            <a:r>
              <a:rPr kumimoji="1" lang="zh-CN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后9次循环：有20块的第一字未命中，其余都命中。</a:t>
            </a:r>
            <a:endParaRPr kumimoji="1" lang="en-US" altLang="zh-CN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命中率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p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： 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(43520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</a:rPr>
              <a:t>−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68−9×20)/43520=99.43%</a:t>
            </a:r>
          </a:p>
        </p:txBody>
      </p:sp>
      <p:grpSp>
        <p:nvGrpSpPr>
          <p:cNvPr id="19463" name="组合 1"/>
          <p:cNvGrpSpPr>
            <a:grpSpLocks/>
          </p:cNvGrpSpPr>
          <p:nvPr/>
        </p:nvGrpSpPr>
        <p:grpSpPr bwMode="auto">
          <a:xfrm>
            <a:off x="1733550" y="679450"/>
            <a:ext cx="8350250" cy="3382963"/>
            <a:chOff x="630238" y="548680"/>
            <a:chExt cx="8350250" cy="3382963"/>
          </a:xfrm>
        </p:grpSpPr>
        <p:sp>
          <p:nvSpPr>
            <p:cNvPr id="19466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67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9468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9469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9470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9471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9472" name="Text Box 9"/>
            <p:cNvSpPr txBox="1">
              <a:spLocks noChangeArrowheads="1"/>
            </p:cNvSpPr>
            <p:nvPr/>
          </p:nvSpPr>
          <p:spPr bwMode="auto">
            <a:xfrm>
              <a:off x="1993900" y="1121768"/>
              <a:ext cx="1479550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0/64/48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1/65/49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2/66/50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3/67/51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15</a:t>
              </a:r>
            </a:p>
          </p:txBody>
        </p:sp>
        <p:sp>
          <p:nvSpPr>
            <p:cNvPr id="19473" name="Text Box 10"/>
            <p:cNvSpPr txBox="1">
              <a:spLocks noChangeArrowheads="1"/>
            </p:cNvSpPr>
            <p:nvPr/>
          </p:nvSpPr>
          <p:spPr bwMode="auto">
            <a:xfrm>
              <a:off x="3802063" y="1115418"/>
              <a:ext cx="153352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16/0/64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17/1/65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18/2/66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19/3/67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20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31</a:t>
              </a:r>
            </a:p>
          </p:txBody>
        </p:sp>
        <p:sp>
          <p:nvSpPr>
            <p:cNvPr id="19474" name="Text Box 11"/>
            <p:cNvSpPr txBox="1">
              <a:spLocks noChangeArrowheads="1"/>
            </p:cNvSpPr>
            <p:nvPr/>
          </p:nvSpPr>
          <p:spPr bwMode="auto">
            <a:xfrm>
              <a:off x="5667375" y="1128118"/>
              <a:ext cx="164147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32/16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33/17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34/18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35/19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47</a:t>
              </a:r>
            </a:p>
          </p:txBody>
        </p:sp>
        <p:sp>
          <p:nvSpPr>
            <p:cNvPr id="19475" name="Text Box 12"/>
            <p:cNvSpPr txBox="1">
              <a:spLocks noChangeArrowheads="1"/>
            </p:cNvSpPr>
            <p:nvPr/>
          </p:nvSpPr>
          <p:spPr bwMode="auto">
            <a:xfrm>
              <a:off x="7394575" y="1124943"/>
              <a:ext cx="1585913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48/32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49/33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50/34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51/35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63</a:t>
              </a:r>
            </a:p>
          </p:txBody>
        </p:sp>
        <p:sp>
          <p:nvSpPr>
            <p:cNvPr id="19476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57350" y="6002338"/>
            <a:ext cx="9932988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速度提高：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baseline="-25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/t</a:t>
            </a:r>
            <a:r>
              <a:rPr kumimoji="1" lang="en-US" altLang="zh-CN" baseline="-25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=t</a:t>
            </a:r>
            <a:r>
              <a:rPr kumimoji="1" lang="en-US" altLang="zh-CN" baseline="-25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/(</a:t>
            </a:r>
            <a:r>
              <a:rPr kumimoji="1" lang="en-US" altLang="zh-CN" dirty="0" err="1">
                <a:solidFill>
                  <a:srgbClr val="0000BF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baseline="-25000" dirty="0" err="1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+(1−p)t</a:t>
            </a:r>
            <a:r>
              <a:rPr kumimoji="1" lang="en-US" altLang="zh-CN" baseline="-25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)=10/(p+10×(1−p))=9.5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倍</a:t>
            </a:r>
          </a:p>
        </p:txBody>
      </p:sp>
      <p:pic>
        <p:nvPicPr>
          <p:cNvPr id="21" name="图片 12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5764213"/>
            <a:ext cx="6413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790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348880"/>
            <a:ext cx="9537669" cy="96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5.3.7 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多级</a:t>
            </a:r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Cache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55236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7393" y="-1"/>
            <a:ext cx="10971213" cy="62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5.3.7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819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781300"/>
            <a:ext cx="10239375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矩形 25"/>
          <p:cNvSpPr>
            <a:spLocks noChangeArrowheads="1"/>
          </p:cNvSpPr>
          <p:nvPr/>
        </p:nvSpPr>
        <p:spPr bwMode="auto">
          <a:xfrm>
            <a:off x="3863975" y="5773738"/>
            <a:ext cx="456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Verdana" charset="0"/>
              </a:rPr>
              <a:t>一个典型的多级</a:t>
            </a:r>
            <a:r>
              <a:rPr lang="en-US" altLang="zh-CN">
                <a:solidFill>
                  <a:srgbClr val="0000FF"/>
                </a:solidFill>
                <a:latin typeface="Verdana" charset="0"/>
              </a:rPr>
              <a:t>cache</a:t>
            </a:r>
            <a:r>
              <a:rPr lang="zh-CN" altLang="en-US">
                <a:solidFill>
                  <a:srgbClr val="0000FF"/>
                </a:solidFill>
                <a:latin typeface="Verdana" charset="0"/>
              </a:rPr>
              <a:t>组织结构</a:t>
            </a:r>
          </a:p>
        </p:txBody>
      </p:sp>
      <p:sp>
        <p:nvSpPr>
          <p:cNvPr id="31750" name="内容占位符 2"/>
          <p:cNvSpPr>
            <a:spLocks noGrp="1"/>
          </p:cNvSpPr>
          <p:nvPr>
            <p:ph idx="1"/>
          </p:nvPr>
        </p:nvSpPr>
        <p:spPr bwMode="auto">
          <a:xfrm>
            <a:off x="887413" y="1154113"/>
            <a:ext cx="10804525" cy="12033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Wingdings" charset="2"/>
              <a:buNone/>
              <a:defRPr/>
            </a:pPr>
            <a:r>
              <a:rPr lang="zh-CN" altLang="en-US" sz="2800" b="1" dirty="0">
                <a:latin typeface="微软雅黑" charset="0"/>
                <a:cs typeface="Arial" charset="0"/>
              </a:rPr>
              <a:t>多级</a:t>
            </a:r>
            <a:r>
              <a:rPr lang="en-US" altLang="zh-CN" sz="2800" b="1" dirty="0">
                <a:latin typeface="微软雅黑" charset="0"/>
                <a:cs typeface="Arial" charset="0"/>
              </a:rPr>
              <a:t>Cache</a:t>
            </a:r>
            <a:r>
              <a:rPr lang="zh-CN" altLang="en-US" sz="2800" b="1" dirty="0">
                <a:latin typeface="微软雅黑" charset="0"/>
                <a:cs typeface="Arial" charset="0"/>
              </a:rPr>
              <a:t>系统成为主流：在</a:t>
            </a:r>
            <a:r>
              <a:rPr lang="en-US" altLang="zh-CN" sz="2800" b="1" dirty="0">
                <a:latin typeface="微软雅黑" charset="0"/>
                <a:cs typeface="Arial" charset="0"/>
              </a:rPr>
              <a:t>Cache-Memory </a:t>
            </a:r>
            <a:r>
              <a:rPr lang="zh-CN" altLang="en-US" sz="2800" b="1" dirty="0">
                <a:latin typeface="微软雅黑" charset="0"/>
                <a:cs typeface="Arial" charset="0"/>
              </a:rPr>
              <a:t>系统中使用更多的层次结构，以掩盖</a:t>
            </a:r>
            <a:r>
              <a:rPr lang="en-US" altLang="zh-CN" sz="2800" b="1" dirty="0">
                <a:latin typeface="微软雅黑" charset="0"/>
                <a:cs typeface="Arial" charset="0"/>
              </a:rPr>
              <a:t>CPU</a:t>
            </a:r>
            <a:r>
              <a:rPr lang="zh-CN" altLang="en-US" sz="2800" b="1" dirty="0">
                <a:latin typeface="微软雅黑" charset="0"/>
                <a:cs typeface="Arial" charset="0"/>
              </a:rPr>
              <a:t>访存延迟，提高处理器的执行效率</a:t>
            </a:r>
            <a:endParaRPr lang="en-US" altLang="zh-CN" sz="2800" b="1" dirty="0">
              <a:latin typeface="微软雅黑" charset="0"/>
              <a:cs typeface="Arial" charset="0"/>
            </a:endParaRPr>
          </a:p>
          <a:p>
            <a:pPr marL="358775" indent="-358775">
              <a:buFont typeface="Wingdings" charset="0"/>
              <a:buChar char="p"/>
              <a:defRPr/>
            </a:pPr>
            <a:endParaRPr lang="zh-CN" altLang="en-US" sz="2800" b="1" dirty="0">
              <a:latin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6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5.3.7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38250" y="1123950"/>
            <a:ext cx="10433050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多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系统设计的主要考虑因素：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</a:rPr>
              <a:t>(1) 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单级/多级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片内(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</a:rPr>
              <a:t>On-chip)Cache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：将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CPU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作在一个芯片上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外部(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</a:rPr>
              <a:t>Off-chip)Cache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：不做在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CPU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内而是独立设置一个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Cache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单级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</a:rPr>
              <a:t>Cache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：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只用一个片内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Cache</a:t>
            </a:r>
            <a:endParaRPr kumimoji="1" lang="zh-CN" altLang="en-US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2000"/>
              </a:spcAft>
              <a:buFont typeface="Wingdings" charset="2"/>
              <a:buChar char="Ø"/>
            </a:pP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多级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</a:rPr>
              <a:t>Cache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：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同时使用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L1 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L2 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，有些系统还有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L3 Cache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kumimoji="1" lang="zh-CN" altLang="en-US" sz="2600" dirty="0">
                <a:latin typeface="微软雅黑" charset="-122"/>
                <a:ea typeface="微软雅黑" charset="-122"/>
              </a:rPr>
              <a:t>    </a:t>
            </a:r>
            <a:r>
              <a:rPr kumimoji="1" lang="en-US" altLang="zh-CN" sz="2600" dirty="0">
                <a:latin typeface="微软雅黑" charset="-122"/>
              </a:rPr>
              <a:t>L1 Cache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更靠近</a:t>
            </a:r>
            <a:r>
              <a:rPr kumimoji="1" lang="en-US" altLang="zh-CN" sz="2600" dirty="0">
                <a:latin typeface="微软雅黑" charset="-122"/>
              </a:rPr>
              <a:t>CPU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，其速度比</a:t>
            </a:r>
            <a:r>
              <a:rPr kumimoji="1" lang="en-US" altLang="zh-CN" sz="2600" dirty="0">
                <a:latin typeface="微软雅黑" charset="-122"/>
              </a:rPr>
              <a:t>L2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快，其容量比</a:t>
            </a:r>
            <a:r>
              <a:rPr kumimoji="1" lang="en-US" altLang="zh-CN" sz="2600" dirty="0">
                <a:latin typeface="微软雅黑" charset="-122"/>
              </a:rPr>
              <a:t>L2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小</a:t>
            </a:r>
          </a:p>
        </p:txBody>
      </p:sp>
    </p:spTree>
    <p:extLst>
      <p:ext uri="{BB962C8B-B14F-4D97-AF65-F5344CB8AC3E}">
        <p14:creationId xmlns:p14="http://schemas.microsoft.com/office/powerpoint/2010/main" val="19683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6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5.3.7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0950" y="1036638"/>
            <a:ext cx="10501313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多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系统设计的主要考虑因素：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微软雅黑" charset="-122"/>
              </a:rPr>
              <a:t>(2) 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联合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分立</a:t>
            </a:r>
          </a:p>
          <a:p>
            <a:pPr lvl="1" algn="l" eaLnBrk="1" hangingPunct="1">
              <a:lnSpc>
                <a:spcPct val="100000"/>
              </a:lnSpc>
              <a:buClr>
                <a:srgbClr val="0000BF"/>
              </a:buClr>
              <a:buFont typeface="Wingdings" charset="2"/>
              <a:buChar char="Ø"/>
            </a:pP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分立：</a:t>
            </a:r>
            <a:r>
              <a:rPr kumimoji="1" lang="zh-CN" altLang="en-US" sz="2600" u="sng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数据和指令分开存放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在各自的数据和指令</a:t>
            </a: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</a:rPr>
              <a:t>Cache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中</a:t>
            </a:r>
            <a:endParaRPr kumimoji="1" lang="en-US" altLang="zh-CN" sz="260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buClr>
                <a:srgbClr val="0000BF"/>
              </a:buClr>
              <a:buFont typeface="Wingdings" charset="2"/>
              <a:buChar char="Ø"/>
            </a:pP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联合：数据和指令都放在一个</a:t>
            </a: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</a:rPr>
              <a:t>Cache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中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 sz="2600">
                <a:solidFill>
                  <a:srgbClr val="006600"/>
                </a:solidFill>
                <a:latin typeface="微软雅黑" charset="-122"/>
                <a:ea typeface="微软雅黑" charset="-122"/>
              </a:rPr>
              <a:t>	</a:t>
            </a:r>
            <a:endParaRPr kumimoji="1" lang="zh-CN" altLang="en-US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263" y="3309938"/>
            <a:ext cx="11530012" cy="1284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algn="l" eaLnBrk="1" hangingPunct="1">
              <a:lnSpc>
                <a:spcPct val="100000"/>
              </a:lnSpc>
              <a:buFont typeface="Wingdings" charset="0"/>
              <a:buNone/>
              <a:defRPr/>
            </a:pPr>
            <a:r>
              <a:rPr kumimoji="1" lang="zh-CN" altLang="en-US" sz="2500" dirty="0">
                <a:latin typeface="微软雅黑" charset="0"/>
                <a:cs typeface="微软雅黑" charset="0"/>
              </a:rPr>
              <a:t> 一般</a:t>
            </a:r>
            <a:r>
              <a:rPr kumimoji="1" lang="en-US" altLang="zh-CN" sz="2500" dirty="0">
                <a:latin typeface="微软雅黑" charset="0"/>
                <a:cs typeface="Arial" charset="0"/>
              </a:rPr>
              <a:t>L1 Cache</a:t>
            </a:r>
            <a:r>
              <a:rPr kumimoji="1" lang="zh-CN" altLang="en-US" sz="2500" dirty="0">
                <a:latin typeface="微软雅黑" charset="0"/>
                <a:cs typeface="微软雅黑" charset="0"/>
              </a:rPr>
              <a:t>都是分立</a:t>
            </a:r>
            <a:r>
              <a:rPr kumimoji="1" lang="en-US" altLang="zh-CN" sz="2500" dirty="0">
                <a:latin typeface="微软雅黑" charset="0"/>
                <a:cs typeface="Arial" charset="0"/>
              </a:rPr>
              <a:t>Cache</a:t>
            </a:r>
            <a:r>
              <a:rPr kumimoji="1" lang="zh-CN" altLang="en-US" sz="2500" dirty="0">
                <a:latin typeface="微软雅黑" charset="0"/>
                <a:cs typeface="微软雅黑" charset="0"/>
              </a:rPr>
              <a:t>，为什么？</a:t>
            </a:r>
          </a:p>
          <a:p>
            <a:pPr lvl="1" algn="l" eaLnBrk="1" hangingPunct="1">
              <a:lnSpc>
                <a:spcPct val="100000"/>
              </a:lnSpc>
              <a:buFont typeface="Wingdings" charset="0"/>
              <a:buNone/>
              <a:defRPr/>
            </a:pPr>
            <a:r>
              <a:rPr kumimoji="1" lang="en-US" altLang="zh-CN" sz="2500" dirty="0">
                <a:solidFill>
                  <a:srgbClr val="0000FF"/>
                </a:solidFill>
                <a:latin typeface="微软雅黑" charset="0"/>
                <a:cs typeface="Arial" charset="0"/>
              </a:rPr>
              <a:t>L1 Cache</a:t>
            </a:r>
            <a:r>
              <a:rPr kumimoji="1" lang="zh-CN" altLang="en-US" sz="2500" dirty="0">
                <a:solidFill>
                  <a:srgbClr val="0000FF"/>
                </a:solidFill>
                <a:latin typeface="微软雅黑" charset="0"/>
                <a:cs typeface="微软雅黑" charset="0"/>
              </a:rPr>
              <a:t>的命中时间比命中率更重要！</a:t>
            </a:r>
            <a:r>
              <a:rPr kumimoji="1" lang="zh-CN" altLang="en-US" sz="2500" dirty="0">
                <a:solidFill>
                  <a:schemeClr val="tx1"/>
                </a:solidFill>
                <a:latin typeface="微软雅黑" charset="0"/>
                <a:cs typeface="微软雅黑" charset="0"/>
              </a:rPr>
              <a:t>减少命中时间以获得较短的时钟周期</a:t>
            </a:r>
            <a:endParaRPr kumimoji="1" lang="en-US" altLang="zh-CN" sz="25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  <a:p>
            <a:pPr lvl="1" algn="l" eaLnBrk="1" hangingPunct="1">
              <a:lnSpc>
                <a:spcPct val="100000"/>
              </a:lnSpc>
              <a:buFont typeface="Wingdings" charset="0"/>
              <a:buNone/>
              <a:defRPr/>
            </a:pPr>
            <a:r>
              <a:rPr kumimoji="1" lang="zh-CN" altLang="en-US" sz="2500" dirty="0">
                <a:solidFill>
                  <a:schemeClr val="tx1"/>
                </a:solidFill>
                <a:latin typeface="微软雅黑" charset="0"/>
                <a:cs typeface="微软雅黑" charset="0"/>
              </a:rPr>
              <a:t>防止结构冒险</a:t>
            </a:r>
          </a:p>
        </p:txBody>
      </p:sp>
      <p:sp>
        <p:nvSpPr>
          <p:cNvPr id="3" name="矩形 2"/>
          <p:cNvSpPr/>
          <p:nvPr/>
        </p:nvSpPr>
        <p:spPr>
          <a:xfrm>
            <a:off x="322263" y="5032375"/>
            <a:ext cx="11571287" cy="8810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algn="l" eaLnBrk="1" hangingPunct="1">
              <a:lnSpc>
                <a:spcPct val="100000"/>
              </a:lnSpc>
              <a:buFont typeface="Wingdings" charset="0"/>
              <a:buNone/>
              <a:defRPr/>
            </a:pPr>
            <a:r>
              <a:rPr kumimoji="1" lang="zh-CN" altLang="en-US" sz="2500" dirty="0">
                <a:latin typeface="微软雅黑" charset="0"/>
                <a:cs typeface="微软雅黑" charset="0"/>
              </a:rPr>
              <a:t>一般</a:t>
            </a:r>
            <a:r>
              <a:rPr kumimoji="1" lang="en-US" altLang="zh-CN" sz="2500" dirty="0">
                <a:latin typeface="微软雅黑" charset="0"/>
                <a:cs typeface="Arial" charset="0"/>
              </a:rPr>
              <a:t>L2 Cache</a:t>
            </a:r>
            <a:r>
              <a:rPr kumimoji="1" lang="zh-CN" altLang="en-US" sz="2500" dirty="0">
                <a:latin typeface="微软雅黑" charset="0"/>
                <a:cs typeface="微软雅黑" charset="0"/>
              </a:rPr>
              <a:t>都是联合</a:t>
            </a:r>
            <a:r>
              <a:rPr kumimoji="1" lang="en-US" altLang="zh-CN" sz="2500" dirty="0">
                <a:latin typeface="微软雅黑" charset="0"/>
                <a:cs typeface="Arial" charset="0"/>
              </a:rPr>
              <a:t>Cache</a:t>
            </a:r>
            <a:r>
              <a:rPr kumimoji="1" lang="zh-CN" altLang="en-US" sz="2500" dirty="0">
                <a:latin typeface="微软雅黑" charset="0"/>
                <a:cs typeface="微软雅黑" charset="0"/>
              </a:rPr>
              <a:t>，为什么？</a:t>
            </a:r>
            <a:endParaRPr kumimoji="1" lang="en-US" altLang="zh-CN" sz="2500" dirty="0">
              <a:latin typeface="微软雅黑" charset="0"/>
              <a:cs typeface="微软雅黑" charset="0"/>
            </a:endParaRPr>
          </a:p>
          <a:p>
            <a:pPr lvl="1" algn="l" eaLnBrk="1" hangingPunct="1">
              <a:lnSpc>
                <a:spcPct val="100000"/>
              </a:lnSpc>
              <a:buFont typeface="Wingdings" charset="0"/>
              <a:buNone/>
              <a:defRPr/>
            </a:pPr>
            <a:r>
              <a:rPr kumimoji="1" lang="en-US" altLang="zh-CN" sz="2500" dirty="0">
                <a:solidFill>
                  <a:srgbClr val="0000FF"/>
                </a:solidFill>
                <a:latin typeface="微软雅黑" charset="0"/>
                <a:cs typeface="Arial" charset="0"/>
              </a:rPr>
              <a:t>L2 Cache</a:t>
            </a:r>
            <a:r>
              <a:rPr kumimoji="1" lang="zh-CN" altLang="en-US" sz="2500" dirty="0">
                <a:solidFill>
                  <a:srgbClr val="0000FF"/>
                </a:solidFill>
                <a:latin typeface="微软雅黑" charset="0"/>
                <a:cs typeface="微软雅黑" charset="0"/>
              </a:rPr>
              <a:t>的命中率比命中时间更重要！</a:t>
            </a:r>
            <a:r>
              <a:rPr kumimoji="1" lang="zh-CN" altLang="en-US" sz="2500" dirty="0">
                <a:solidFill>
                  <a:schemeClr val="tx1"/>
                </a:solidFill>
                <a:latin typeface="微软雅黑" charset="0"/>
                <a:cs typeface="微软雅黑" charset="0"/>
              </a:rPr>
              <a:t>降低缺失率以减少访问主存缺失损失</a:t>
            </a:r>
            <a:endParaRPr kumimoji="1" lang="en-US" altLang="zh-CN" sz="25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68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5.3.7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2457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7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4" name="Rectangle 3"/>
          <p:cNvSpPr txBox="1">
            <a:spLocks noChangeArrowheads="1"/>
          </p:cNvSpPr>
          <p:nvPr/>
        </p:nvSpPr>
        <p:spPr bwMode="auto">
          <a:xfrm>
            <a:off x="815975" y="1036638"/>
            <a:ext cx="10956925" cy="582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</a:pPr>
            <a:r>
              <a:rPr kumimoji="1" lang="zh-CN" altLang="en-US" sz="3000">
                <a:solidFill>
                  <a:schemeClr val="tx1"/>
                </a:solidFill>
                <a:latin typeface="微软雅黑" charset="-122"/>
              </a:rPr>
              <a:t>两级</a:t>
            </a:r>
            <a:r>
              <a:rPr kumimoji="1" lang="en-US" altLang="zh-CN" sz="300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en-US" altLang="zh-CN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系统的缺失损失</a:t>
            </a:r>
            <a:r>
              <a:rPr kumimoji="1" lang="en-US" altLang="zh-CN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(Miss Penalty)</a:t>
            </a:r>
            <a:r>
              <a:rPr kumimoji="1" lang="zh-CN" altLang="en-US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分析：</a:t>
            </a:r>
          </a:p>
          <a:p>
            <a:pPr lvl="1" algn="just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若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L2 Cache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包含所请求信息，则缺失损失为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L2 Cache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的访问时间</a:t>
            </a:r>
          </a:p>
          <a:p>
            <a:pPr lvl="1" algn="just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否则要访问主存，并同时取到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L1 Cache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和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L2 Cache(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缺失损失更大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)</a:t>
            </a:r>
            <a:endParaRPr kumimoji="1" lang="zh-CN" altLang="en-US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3425825"/>
            <a:ext cx="10240963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5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5.3.7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2867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0013" y="876300"/>
            <a:ext cx="11812587" cy="176371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例：某处理器的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CPI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（如果所有访问能在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命中），时钟频率为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5GHz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。假设访问一次主存的时间为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100ns(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包括所有的缺失处理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，设平均每条指令在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中的缺失率为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2%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；如果增加一个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L2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，访问时间为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5ns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，而且容量大到使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L2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缺失率减为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0.5%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，问处理器速率提高了多少？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5750" y="2851150"/>
            <a:ext cx="11244263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解：如果只有一级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，则缺失只有一种：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latin typeface="微软雅黑" charset="-122"/>
                <a:ea typeface="微软雅黑" charset="-122"/>
              </a:rPr>
              <a:t>  </a:t>
            </a:r>
            <a:r>
              <a:rPr kumimoji="1" lang="en-US" altLang="zh-CN">
                <a:latin typeface="微软雅黑" charset="-122"/>
                <a:ea typeface="微软雅黑" charset="-122"/>
              </a:rPr>
              <a:t>L1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latin typeface="微软雅黑" charset="-122"/>
                <a:ea typeface="微软雅黑" charset="-122"/>
              </a:rPr>
              <a:t>访问主存</a:t>
            </a:r>
            <a:r>
              <a:rPr kumimoji="1" lang="en-US" altLang="zh-CN"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其缺失损失为：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100ns×5GHz=500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个时钟周期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	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总的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CPI  = CPI +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每条指令中存储器停顿的时钟周期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		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          </a:t>
            </a:r>
            <a:endParaRPr kumimoji="1" lang="en-US" altLang="zh-CN">
              <a:solidFill>
                <a:srgbClr val="0000CC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                 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1+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500×2%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11.0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890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68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5.3.7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358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58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58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58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0013" y="764704"/>
            <a:ext cx="11812587" cy="176371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例：某处理器的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CPI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（如果所有访问能在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命中），时钟频率为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5GHz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。假设访问一次主存的时间为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100ns(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包括所有的缺失处理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，设平均每条指令在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中的缺失率为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2%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；如果增加一个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L2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，访问时间为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5ns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，而且容量大到使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L2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缺失率减为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0.5%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，问处理器速率提高了多少？</a:t>
            </a:r>
          </a:p>
        </p:txBody>
      </p:sp>
      <p:sp>
        <p:nvSpPr>
          <p:cNvPr id="2" name="矩形 1"/>
          <p:cNvSpPr/>
          <p:nvPr/>
        </p:nvSpPr>
        <p:spPr>
          <a:xfrm>
            <a:off x="285750" y="2739554"/>
            <a:ext cx="11244263" cy="395185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解：如果只有一级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，则缺失只有一种：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L1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访问主存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，其缺失损失为：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100ns×5GHz=500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个时钟周期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总的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CPI  = CPI +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每条指令中存储器停顿的时钟周期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	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 </a:t>
            </a:r>
            <a:endParaRPr kumimoji="1" lang="en-US" altLang="zh-CN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         =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1+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500×2%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11.0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如果有二级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，则有两种缺失：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latin typeface="微软雅黑" charset="-122"/>
                <a:ea typeface="微软雅黑" charset="-122"/>
              </a:rPr>
              <a:t>         </a:t>
            </a:r>
            <a:r>
              <a:rPr kumimoji="1" lang="en-US" altLang="zh-CN">
                <a:latin typeface="微软雅黑" charset="-122"/>
                <a:ea typeface="微软雅黑" charset="-122"/>
              </a:rPr>
              <a:t>L1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latin typeface="微软雅黑" charset="-122"/>
                <a:ea typeface="微软雅黑" charset="-122"/>
              </a:rPr>
              <a:t>访问</a:t>
            </a:r>
            <a:r>
              <a:rPr kumimoji="1" lang="en-US" altLang="zh-CN">
                <a:latin typeface="微软雅黑" charset="-122"/>
                <a:ea typeface="微软雅黑" charset="-122"/>
              </a:rPr>
              <a:t>L2Cache)</a:t>
            </a:r>
            <a:r>
              <a:rPr kumimoji="1" lang="zh-CN" altLang="en-US">
                <a:latin typeface="微软雅黑" charset="-122"/>
                <a:ea typeface="微软雅黑" charset="-122"/>
              </a:rPr>
              <a:t>：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5ns×5GHz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25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个时钟周期</a:t>
            </a:r>
          </a:p>
          <a:p>
            <a:pPr lvl="1" algn="l" eaLnBrk="1" hangingPunct="1">
              <a:lnSpc>
                <a:spcPct val="100000"/>
              </a:lnSpc>
            </a:pPr>
            <a:r>
              <a:rPr kumimoji="1" lang="zh-CN" altLang="en-US">
                <a:latin typeface="微软雅黑" charset="-122"/>
                <a:ea typeface="微软雅黑" charset="-122"/>
              </a:rPr>
              <a:t>         </a:t>
            </a:r>
            <a:r>
              <a:rPr kumimoji="1" lang="en-US" altLang="zh-CN">
                <a:latin typeface="微软雅黑" charset="-122"/>
                <a:ea typeface="微软雅黑" charset="-122"/>
              </a:rPr>
              <a:t>L2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latin typeface="微软雅黑" charset="-122"/>
                <a:ea typeface="微软雅黑" charset="-122"/>
              </a:rPr>
              <a:t>访问主存</a:t>
            </a:r>
            <a:r>
              <a:rPr kumimoji="1" lang="en-US" altLang="zh-CN"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latin typeface="微软雅黑" charset="-122"/>
                <a:ea typeface="微软雅黑" charset="-122"/>
              </a:rPr>
              <a:t>：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100ns×5GHz=500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个时钟周期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总的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CPI 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= CPI + 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每条指令的一级停顿时钟周期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+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二级停顿的时钟周期</a:t>
            </a:r>
            <a:endParaRPr kumimoji="1" lang="en-US" altLang="zh-CN">
              <a:solidFill>
                <a:srgbClr val="0000CC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            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1+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25×2%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+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500×0.5%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4.0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	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因此，二者的性能比为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11.0/4.0=2.8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15979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6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5.3.7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430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1762125"/>
            <a:ext cx="2736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952500"/>
            <a:ext cx="51117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6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6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5.3.7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</p:txBody>
      </p:sp>
      <p:sp>
        <p:nvSpPr>
          <p:cNvPr id="471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10" name="Rectangle 4"/>
          <p:cNvSpPr txBox="1">
            <a:spLocks noChangeArrowheads="1"/>
          </p:cNvSpPr>
          <p:nvPr/>
        </p:nvSpPr>
        <p:spPr bwMode="auto">
          <a:xfrm>
            <a:off x="2201863" y="876300"/>
            <a:ext cx="8001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缓存技术的应用很广泛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157413" y="4538663"/>
            <a:ext cx="77390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缓存技术的基本思想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108075" y="5116513"/>
            <a:ext cx="105632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充分利用程序访问的局部性特点，将大容量、慢速存储器中当前刚用过的局部数据复制或暂存在小容量、快速存储器中，提高计算机系统访问效率</a:t>
            </a:r>
          </a:p>
        </p:txBody>
      </p:sp>
      <p:pic>
        <p:nvPicPr>
          <p:cNvPr id="47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443038"/>
            <a:ext cx="882491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9" name="TextBox 51"/>
          <p:cNvSpPr txBox="1">
            <a:spLocks noChangeArrowheads="1"/>
          </p:cNvSpPr>
          <p:nvPr/>
        </p:nvSpPr>
        <p:spPr bwMode="auto">
          <a:xfrm>
            <a:off x="586594" y="872716"/>
            <a:ext cx="4676775" cy="677862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结构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6614" y="1651000"/>
            <a:ext cx="10717212" cy="186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是小容量、高速缓冲存储器，由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SRAM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组成</a:t>
            </a:r>
          </a:p>
          <a:p>
            <a:pPr algn="l">
              <a:lnSpc>
                <a:spcPct val="120000"/>
              </a:lnSpc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直接制作在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芯片内，速度几乎与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一样快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一般将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和主存的存储空间都划分为若干大小相同的块（主存中称为：块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Block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中称为：行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line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7448" y="0"/>
            <a:ext cx="10237787" cy="6849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——5.3.2 Cache(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高速缓存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是什么样的？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874626" y="4640822"/>
            <a:ext cx="10175875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6670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342900" indent="-342900" algn="l">
              <a:lnSpc>
                <a:spcPct val="125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主存块和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之间如何映射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?</a:t>
            </a:r>
          </a:p>
          <a:p>
            <a:pPr marL="342900" indent="-342900" algn="l">
              <a:lnSpc>
                <a:spcPct val="125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给出的主存地址怎么样转换为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地址？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342900" indent="-342900" algn="l">
              <a:lnSpc>
                <a:spcPct val="125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写数据时，怎样保证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MM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一致性？</a:t>
            </a:r>
          </a:p>
          <a:p>
            <a:pPr marL="342900" indent="-342900" algn="l">
              <a:lnSpc>
                <a:spcPct val="125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已满时，怎么办？</a:t>
            </a:r>
          </a:p>
        </p:txBody>
      </p:sp>
      <p:sp>
        <p:nvSpPr>
          <p:cNvPr id="11" name="TextBox 51"/>
          <p:cNvSpPr txBox="1">
            <a:spLocks noChangeArrowheads="1"/>
          </p:cNvSpPr>
          <p:nvPr/>
        </p:nvSpPr>
        <p:spPr bwMode="auto">
          <a:xfrm>
            <a:off x="586594" y="3797300"/>
            <a:ext cx="7272808" cy="677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实现</a:t>
            </a:r>
            <a:r>
              <a:rPr lang="en-US" altLang="zh-CN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机制需要解决的问题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13826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2976" y="1"/>
            <a:ext cx="7200900" cy="66915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dirty="0">
                <a:solidFill>
                  <a:srgbClr val="A50021"/>
                </a:solidFill>
              </a:rPr>
              <a:t>实例：内置</a:t>
            </a:r>
            <a:r>
              <a:rPr lang="en-US" altLang="zh-CN" dirty="0" err="1">
                <a:solidFill>
                  <a:srgbClr val="A50021"/>
                </a:solidFill>
              </a:rPr>
              <a:t>FastMATH</a:t>
            </a:r>
            <a:r>
              <a:rPr lang="zh-CN" altLang="en-US" dirty="0">
                <a:solidFill>
                  <a:srgbClr val="A50021"/>
                </a:solidFill>
              </a:rPr>
              <a:t>处理器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4" y="644038"/>
            <a:ext cx="9667862" cy="417550"/>
          </a:xfrm>
          <a:noFill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205000"/>
              </a:spcBef>
            </a:pPr>
            <a:r>
              <a:rPr lang="en-US" altLang="zh-CN" sz="2800"/>
              <a:t>FastMATH</a:t>
            </a:r>
            <a:r>
              <a:rPr lang="zh-CN" altLang="en-US" sz="2800" dirty="0"/>
              <a:t>处理器是</a:t>
            </a:r>
            <a:r>
              <a:rPr lang="en-US" altLang="zh-CN" sz="2800" dirty="0"/>
              <a:t>MIPS</a:t>
            </a:r>
            <a:r>
              <a:rPr lang="zh-CN" altLang="en-US" sz="2800" dirty="0"/>
              <a:t>结构的嵌入式微处理器</a:t>
            </a:r>
          </a:p>
        </p:txBody>
      </p:sp>
      <p:sp>
        <p:nvSpPr>
          <p:cNvPr id="401" name="Freeform 4"/>
          <p:cNvSpPr>
            <a:spLocks/>
          </p:cNvSpPr>
          <p:nvPr/>
        </p:nvSpPr>
        <p:spPr bwMode="auto">
          <a:xfrm>
            <a:off x="1783947" y="5427892"/>
            <a:ext cx="75488" cy="65912"/>
          </a:xfrm>
          <a:custGeom>
            <a:avLst/>
            <a:gdLst>
              <a:gd name="T0" fmla="*/ 2147483647 w 31"/>
              <a:gd name="T1" fmla="*/ 0 h 31"/>
              <a:gd name="T2" fmla="*/ 0 w 31"/>
              <a:gd name="T3" fmla="*/ 0 h 31"/>
              <a:gd name="T4" fmla="*/ 2147483647 w 31"/>
              <a:gd name="T5" fmla="*/ 2147483647 h 31"/>
              <a:gd name="T6" fmla="*/ 2147483647 w 31"/>
              <a:gd name="T7" fmla="*/ 0 h 31"/>
              <a:gd name="T8" fmla="*/ 2147483647 w 31"/>
              <a:gd name="T9" fmla="*/ 0 h 31"/>
              <a:gd name="T10" fmla="*/ 2147483647 w 31"/>
              <a:gd name="T11" fmla="*/ 0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1"/>
              <a:gd name="T20" fmla="*/ 31 w 31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1">
                <a:moveTo>
                  <a:pt x="29" y="0"/>
                </a:moveTo>
                <a:lnTo>
                  <a:pt x="0" y="0"/>
                </a:lnTo>
                <a:lnTo>
                  <a:pt x="14" y="31"/>
                </a:lnTo>
                <a:lnTo>
                  <a:pt x="31" y="0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02" name="Line 5"/>
          <p:cNvSpPr>
            <a:spLocks noChangeShapeType="1"/>
          </p:cNvSpPr>
          <p:nvPr/>
        </p:nvSpPr>
        <p:spPr bwMode="auto">
          <a:xfrm>
            <a:off x="3754385" y="2073937"/>
            <a:ext cx="98715" cy="508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03" name="Rectangle 6"/>
          <p:cNvSpPr>
            <a:spLocks noChangeArrowheads="1"/>
          </p:cNvSpPr>
          <p:nvPr/>
        </p:nvSpPr>
        <p:spPr bwMode="auto">
          <a:xfrm>
            <a:off x="3825993" y="1832170"/>
            <a:ext cx="307778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</a:rPr>
              <a:t>8</a:t>
            </a:r>
            <a:endParaRPr kumimoji="1" lang="en-US" altLang="zh-CN" sz="2400" b="1">
              <a:latin typeface="Times New Roman" charset="0"/>
            </a:endParaRPr>
          </a:p>
        </p:txBody>
      </p:sp>
      <p:sp>
        <p:nvSpPr>
          <p:cNvPr id="404" name="Line 7"/>
          <p:cNvSpPr>
            <a:spLocks noChangeShapeType="1"/>
          </p:cNvSpPr>
          <p:nvPr/>
        </p:nvSpPr>
        <p:spPr bwMode="auto">
          <a:xfrm>
            <a:off x="4298287" y="2087119"/>
            <a:ext cx="191625" cy="979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05" name="Rectangle 8"/>
          <p:cNvSpPr>
            <a:spLocks noChangeArrowheads="1"/>
          </p:cNvSpPr>
          <p:nvPr/>
        </p:nvSpPr>
        <p:spPr bwMode="auto">
          <a:xfrm>
            <a:off x="4436194" y="1832170"/>
            <a:ext cx="153888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</a:rPr>
              <a:t>8</a:t>
            </a:r>
            <a:endParaRPr kumimoji="1" lang="en-US" altLang="zh-CN" sz="2400" b="1">
              <a:latin typeface="Times New Roman" charset="0"/>
            </a:endParaRPr>
          </a:p>
        </p:txBody>
      </p:sp>
      <p:sp>
        <p:nvSpPr>
          <p:cNvPr id="406" name="Freeform 10"/>
          <p:cNvSpPr>
            <a:spLocks/>
          </p:cNvSpPr>
          <p:nvPr/>
        </p:nvSpPr>
        <p:spPr bwMode="auto">
          <a:xfrm>
            <a:off x="1245850" y="3107806"/>
            <a:ext cx="7026219" cy="1969814"/>
          </a:xfrm>
          <a:custGeom>
            <a:avLst/>
            <a:gdLst>
              <a:gd name="T0" fmla="*/ 2147483647 w 2903"/>
              <a:gd name="T1" fmla="*/ 2147483647 h 915"/>
              <a:gd name="T2" fmla="*/ 2147483647 w 2903"/>
              <a:gd name="T3" fmla="*/ 0 h 915"/>
              <a:gd name="T4" fmla="*/ 0 w 2903"/>
              <a:gd name="T5" fmla="*/ 0 h 915"/>
              <a:gd name="T6" fmla="*/ 0 w 2903"/>
              <a:gd name="T7" fmla="*/ 2147483647 h 915"/>
              <a:gd name="T8" fmla="*/ 2147483647 w 2903"/>
              <a:gd name="T9" fmla="*/ 2147483647 h 915"/>
              <a:gd name="T10" fmla="*/ 2147483647 w 2903"/>
              <a:gd name="T11" fmla="*/ 2147483647 h 9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3"/>
              <a:gd name="T19" fmla="*/ 0 h 915"/>
              <a:gd name="T20" fmla="*/ 2903 w 2903"/>
              <a:gd name="T21" fmla="*/ 915 h 9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3" h="915">
                <a:moveTo>
                  <a:pt x="2901" y="913"/>
                </a:moveTo>
                <a:lnTo>
                  <a:pt x="2903" y="0"/>
                </a:lnTo>
                <a:lnTo>
                  <a:pt x="0" y="0"/>
                </a:lnTo>
                <a:lnTo>
                  <a:pt x="0" y="915"/>
                </a:lnTo>
                <a:lnTo>
                  <a:pt x="2903" y="91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07" name="Rectangle 11"/>
          <p:cNvSpPr>
            <a:spLocks noChangeArrowheads="1"/>
          </p:cNvSpPr>
          <p:nvPr/>
        </p:nvSpPr>
        <p:spPr bwMode="auto">
          <a:xfrm>
            <a:off x="1331017" y="2660262"/>
            <a:ext cx="135492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endParaRPr kumimoji="1"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8" name="Rectangle 12"/>
          <p:cNvSpPr>
            <a:spLocks noChangeArrowheads="1"/>
          </p:cNvSpPr>
          <p:nvPr/>
        </p:nvSpPr>
        <p:spPr bwMode="auto">
          <a:xfrm>
            <a:off x="1657153" y="2624258"/>
            <a:ext cx="410369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tag</a:t>
            </a:r>
          </a:p>
        </p:txBody>
      </p:sp>
      <p:sp>
        <p:nvSpPr>
          <p:cNvPr id="409" name="Freeform 13"/>
          <p:cNvSpPr>
            <a:spLocks/>
          </p:cNvSpPr>
          <p:nvPr/>
        </p:nvSpPr>
        <p:spPr bwMode="auto">
          <a:xfrm>
            <a:off x="1245850" y="3891212"/>
            <a:ext cx="7026219" cy="203384"/>
          </a:xfrm>
          <a:custGeom>
            <a:avLst/>
            <a:gdLst>
              <a:gd name="T0" fmla="*/ 2147483647 w 2903"/>
              <a:gd name="T1" fmla="*/ 2147483647 h 94"/>
              <a:gd name="T2" fmla="*/ 2147483647 w 2903"/>
              <a:gd name="T3" fmla="*/ 0 h 94"/>
              <a:gd name="T4" fmla="*/ 0 w 2903"/>
              <a:gd name="T5" fmla="*/ 0 h 94"/>
              <a:gd name="T6" fmla="*/ 0 w 2903"/>
              <a:gd name="T7" fmla="*/ 2147483647 h 94"/>
              <a:gd name="T8" fmla="*/ 2147483647 w 2903"/>
              <a:gd name="T9" fmla="*/ 2147483647 h 94"/>
              <a:gd name="T10" fmla="*/ 2147483647 w 2903"/>
              <a:gd name="T11" fmla="*/ 2147483647 h 94"/>
              <a:gd name="T12" fmla="*/ 2147483647 w 2903"/>
              <a:gd name="T13" fmla="*/ 2147483647 h 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03"/>
              <a:gd name="T22" fmla="*/ 0 h 94"/>
              <a:gd name="T23" fmla="*/ 2903 w 2903"/>
              <a:gd name="T24" fmla="*/ 94 h 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03" h="94">
                <a:moveTo>
                  <a:pt x="2901" y="92"/>
                </a:moveTo>
                <a:lnTo>
                  <a:pt x="2903" y="0"/>
                </a:lnTo>
                <a:lnTo>
                  <a:pt x="0" y="0"/>
                </a:lnTo>
                <a:lnTo>
                  <a:pt x="0" y="94"/>
                </a:lnTo>
                <a:lnTo>
                  <a:pt x="2903" y="94"/>
                </a:lnTo>
                <a:lnTo>
                  <a:pt x="2901" y="9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0" name="Freeform 14"/>
          <p:cNvSpPr>
            <a:spLocks/>
          </p:cNvSpPr>
          <p:nvPr/>
        </p:nvSpPr>
        <p:spPr bwMode="auto">
          <a:xfrm>
            <a:off x="1245850" y="3891212"/>
            <a:ext cx="7026219" cy="203384"/>
          </a:xfrm>
          <a:custGeom>
            <a:avLst/>
            <a:gdLst>
              <a:gd name="T0" fmla="*/ 2147483647 w 2903"/>
              <a:gd name="T1" fmla="*/ 2147483647 h 94"/>
              <a:gd name="T2" fmla="*/ 2147483647 w 2903"/>
              <a:gd name="T3" fmla="*/ 0 h 94"/>
              <a:gd name="T4" fmla="*/ 0 w 2903"/>
              <a:gd name="T5" fmla="*/ 0 h 94"/>
              <a:gd name="T6" fmla="*/ 0 w 2903"/>
              <a:gd name="T7" fmla="*/ 2147483647 h 94"/>
              <a:gd name="T8" fmla="*/ 2147483647 w 2903"/>
              <a:gd name="T9" fmla="*/ 2147483647 h 94"/>
              <a:gd name="T10" fmla="*/ 2147483647 w 2903"/>
              <a:gd name="T11" fmla="*/ 2147483647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3"/>
              <a:gd name="T19" fmla="*/ 0 h 94"/>
              <a:gd name="T20" fmla="*/ 2903 w 2903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3" h="94">
                <a:moveTo>
                  <a:pt x="2901" y="92"/>
                </a:moveTo>
                <a:lnTo>
                  <a:pt x="2903" y="0"/>
                </a:lnTo>
                <a:lnTo>
                  <a:pt x="0" y="0"/>
                </a:lnTo>
                <a:lnTo>
                  <a:pt x="0" y="94"/>
                </a:lnTo>
                <a:lnTo>
                  <a:pt x="2903" y="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1" name="Freeform 15"/>
          <p:cNvSpPr>
            <a:spLocks/>
          </p:cNvSpPr>
          <p:nvPr/>
        </p:nvSpPr>
        <p:spPr bwMode="auto">
          <a:xfrm>
            <a:off x="1301982" y="3960890"/>
            <a:ext cx="75489" cy="65911"/>
          </a:xfrm>
          <a:custGeom>
            <a:avLst/>
            <a:gdLst>
              <a:gd name="T0" fmla="*/ 2147483647 w 31"/>
              <a:gd name="T1" fmla="*/ 2147483647 h 31"/>
              <a:gd name="T2" fmla="*/ 2147483647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2147483647 h 31"/>
              <a:gd name="T12" fmla="*/ 2147483647 w 31"/>
              <a:gd name="T13" fmla="*/ 2147483647 h 31"/>
              <a:gd name="T14" fmla="*/ 2147483647 w 31"/>
              <a:gd name="T15" fmla="*/ 2147483647 h 31"/>
              <a:gd name="T16" fmla="*/ 2147483647 w 31"/>
              <a:gd name="T17" fmla="*/ 2147483647 h 31"/>
              <a:gd name="T18" fmla="*/ 2147483647 w 31"/>
              <a:gd name="T19" fmla="*/ 2147483647 h 31"/>
              <a:gd name="T20" fmla="*/ 2147483647 w 31"/>
              <a:gd name="T21" fmla="*/ 2147483647 h 31"/>
              <a:gd name="T22" fmla="*/ 2147483647 w 31"/>
              <a:gd name="T23" fmla="*/ 2147483647 h 31"/>
              <a:gd name="T24" fmla="*/ 2147483647 w 31"/>
              <a:gd name="T25" fmla="*/ 2147483647 h 31"/>
              <a:gd name="T26" fmla="*/ 2147483647 w 31"/>
              <a:gd name="T27" fmla="*/ 2147483647 h 31"/>
              <a:gd name="T28" fmla="*/ 2147483647 w 31"/>
              <a:gd name="T29" fmla="*/ 2147483647 h 31"/>
              <a:gd name="T30" fmla="*/ 2147483647 w 31"/>
              <a:gd name="T31" fmla="*/ 2147483647 h 31"/>
              <a:gd name="T32" fmla="*/ 2147483647 w 31"/>
              <a:gd name="T33" fmla="*/ 2147483647 h 31"/>
              <a:gd name="T34" fmla="*/ 2147483647 w 31"/>
              <a:gd name="T35" fmla="*/ 2147483647 h 31"/>
              <a:gd name="T36" fmla="*/ 2147483647 w 31"/>
              <a:gd name="T37" fmla="*/ 2147483647 h 31"/>
              <a:gd name="T38" fmla="*/ 2147483647 w 31"/>
              <a:gd name="T39" fmla="*/ 0 h 31"/>
              <a:gd name="T40" fmla="*/ 2147483647 w 31"/>
              <a:gd name="T41" fmla="*/ 0 h 31"/>
              <a:gd name="T42" fmla="*/ 2147483647 w 31"/>
              <a:gd name="T43" fmla="*/ 0 h 31"/>
              <a:gd name="T44" fmla="*/ 2147483647 w 31"/>
              <a:gd name="T45" fmla="*/ 2147483647 h 31"/>
              <a:gd name="T46" fmla="*/ 2147483647 w 31"/>
              <a:gd name="T47" fmla="*/ 2147483647 h 31"/>
              <a:gd name="T48" fmla="*/ 2147483647 w 31"/>
              <a:gd name="T49" fmla="*/ 2147483647 h 31"/>
              <a:gd name="T50" fmla="*/ 2147483647 w 31"/>
              <a:gd name="T51" fmla="*/ 2147483647 h 31"/>
              <a:gd name="T52" fmla="*/ 2147483647 w 31"/>
              <a:gd name="T53" fmla="*/ 2147483647 h 31"/>
              <a:gd name="T54" fmla="*/ 2147483647 w 31"/>
              <a:gd name="T55" fmla="*/ 2147483647 h 31"/>
              <a:gd name="T56" fmla="*/ 2147483647 w 31"/>
              <a:gd name="T57" fmla="*/ 2147483647 h 31"/>
              <a:gd name="T58" fmla="*/ 0 w 31"/>
              <a:gd name="T59" fmla="*/ 2147483647 h 31"/>
              <a:gd name="T60" fmla="*/ 0 w 31"/>
              <a:gd name="T61" fmla="*/ 2147483647 h 31"/>
              <a:gd name="T62" fmla="*/ 0 w 31"/>
              <a:gd name="T63" fmla="*/ 2147483647 h 31"/>
              <a:gd name="T64" fmla="*/ 2147483647 w 31"/>
              <a:gd name="T65" fmla="*/ 2147483647 h 31"/>
              <a:gd name="T66" fmla="*/ 2147483647 w 31"/>
              <a:gd name="T67" fmla="*/ 2147483647 h 31"/>
              <a:gd name="T68" fmla="*/ 2147483647 w 31"/>
              <a:gd name="T69" fmla="*/ 2147483647 h 31"/>
              <a:gd name="T70" fmla="*/ 2147483647 w 31"/>
              <a:gd name="T71" fmla="*/ 2147483647 h 31"/>
              <a:gd name="T72" fmla="*/ 2147483647 w 31"/>
              <a:gd name="T73" fmla="*/ 2147483647 h 31"/>
              <a:gd name="T74" fmla="*/ 2147483647 w 31"/>
              <a:gd name="T75" fmla="*/ 2147483647 h 31"/>
              <a:gd name="T76" fmla="*/ 2147483647 w 31"/>
              <a:gd name="T77" fmla="*/ 2147483647 h 31"/>
              <a:gd name="T78" fmla="*/ 2147483647 w 31"/>
              <a:gd name="T79" fmla="*/ 2147483647 h 31"/>
              <a:gd name="T80" fmla="*/ 2147483647 w 31"/>
              <a:gd name="T81" fmla="*/ 2147483647 h 31"/>
              <a:gd name="T82" fmla="*/ 2147483647 w 31"/>
              <a:gd name="T83" fmla="*/ 2147483647 h 31"/>
              <a:gd name="T84" fmla="*/ 2147483647 w 31"/>
              <a:gd name="T85" fmla="*/ 2147483647 h 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"/>
              <a:gd name="T130" fmla="*/ 0 h 31"/>
              <a:gd name="T131" fmla="*/ 31 w 31"/>
              <a:gd name="T132" fmla="*/ 31 h 3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" h="31">
                <a:moveTo>
                  <a:pt x="14" y="29"/>
                </a:moveTo>
                <a:lnTo>
                  <a:pt x="19" y="31"/>
                </a:lnTo>
                <a:lnTo>
                  <a:pt x="21" y="29"/>
                </a:lnTo>
                <a:lnTo>
                  <a:pt x="23" y="29"/>
                </a:lnTo>
                <a:lnTo>
                  <a:pt x="25" y="26"/>
                </a:lnTo>
                <a:lnTo>
                  <a:pt x="27" y="26"/>
                </a:lnTo>
                <a:lnTo>
                  <a:pt x="29" y="24"/>
                </a:lnTo>
                <a:lnTo>
                  <a:pt x="29" y="22"/>
                </a:lnTo>
                <a:lnTo>
                  <a:pt x="31" y="20"/>
                </a:lnTo>
                <a:lnTo>
                  <a:pt x="31" y="18"/>
                </a:lnTo>
                <a:lnTo>
                  <a:pt x="31" y="14"/>
                </a:lnTo>
                <a:lnTo>
                  <a:pt x="31" y="12"/>
                </a:lnTo>
                <a:lnTo>
                  <a:pt x="29" y="10"/>
                </a:lnTo>
                <a:lnTo>
                  <a:pt x="29" y="8"/>
                </a:lnTo>
                <a:lnTo>
                  <a:pt x="27" y="6"/>
                </a:lnTo>
                <a:lnTo>
                  <a:pt x="25" y="4"/>
                </a:lnTo>
                <a:lnTo>
                  <a:pt x="23" y="2"/>
                </a:lnTo>
                <a:lnTo>
                  <a:pt x="21" y="2"/>
                </a:lnTo>
                <a:lnTo>
                  <a:pt x="19" y="0"/>
                </a:lnTo>
                <a:lnTo>
                  <a:pt x="16" y="0"/>
                </a:lnTo>
                <a:lnTo>
                  <a:pt x="12" y="0"/>
                </a:lnTo>
                <a:lnTo>
                  <a:pt x="10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0" y="14"/>
                </a:lnTo>
                <a:lnTo>
                  <a:pt x="0" y="18"/>
                </a:lnTo>
                <a:lnTo>
                  <a:pt x="2" y="20"/>
                </a:lnTo>
                <a:lnTo>
                  <a:pt x="2" y="22"/>
                </a:lnTo>
                <a:lnTo>
                  <a:pt x="4" y="24"/>
                </a:lnTo>
                <a:lnTo>
                  <a:pt x="4" y="26"/>
                </a:lnTo>
                <a:lnTo>
                  <a:pt x="6" y="26"/>
                </a:lnTo>
                <a:lnTo>
                  <a:pt x="8" y="29"/>
                </a:lnTo>
                <a:lnTo>
                  <a:pt x="10" y="29"/>
                </a:lnTo>
                <a:lnTo>
                  <a:pt x="12" y="31"/>
                </a:lnTo>
                <a:lnTo>
                  <a:pt x="16" y="31"/>
                </a:lnTo>
                <a:lnTo>
                  <a:pt x="14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2" name="Freeform 16"/>
          <p:cNvSpPr>
            <a:spLocks/>
          </p:cNvSpPr>
          <p:nvPr/>
        </p:nvSpPr>
        <p:spPr bwMode="auto">
          <a:xfrm>
            <a:off x="1783947" y="3949591"/>
            <a:ext cx="75488" cy="67795"/>
          </a:xfrm>
          <a:custGeom>
            <a:avLst/>
            <a:gdLst>
              <a:gd name="T0" fmla="*/ 2147483647 w 31"/>
              <a:gd name="T1" fmla="*/ 2147483647 h 31"/>
              <a:gd name="T2" fmla="*/ 2147483647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2147483647 h 31"/>
              <a:gd name="T12" fmla="*/ 2147483647 w 31"/>
              <a:gd name="T13" fmla="*/ 2147483647 h 31"/>
              <a:gd name="T14" fmla="*/ 2147483647 w 31"/>
              <a:gd name="T15" fmla="*/ 2147483647 h 31"/>
              <a:gd name="T16" fmla="*/ 2147483647 w 31"/>
              <a:gd name="T17" fmla="*/ 2147483647 h 31"/>
              <a:gd name="T18" fmla="*/ 2147483647 w 31"/>
              <a:gd name="T19" fmla="*/ 2147483647 h 31"/>
              <a:gd name="T20" fmla="*/ 2147483647 w 31"/>
              <a:gd name="T21" fmla="*/ 2147483647 h 31"/>
              <a:gd name="T22" fmla="*/ 2147483647 w 31"/>
              <a:gd name="T23" fmla="*/ 2147483647 h 31"/>
              <a:gd name="T24" fmla="*/ 2147483647 w 31"/>
              <a:gd name="T25" fmla="*/ 2147483647 h 31"/>
              <a:gd name="T26" fmla="*/ 2147483647 w 31"/>
              <a:gd name="T27" fmla="*/ 2147483647 h 31"/>
              <a:gd name="T28" fmla="*/ 2147483647 w 31"/>
              <a:gd name="T29" fmla="*/ 2147483647 h 31"/>
              <a:gd name="T30" fmla="*/ 2147483647 w 31"/>
              <a:gd name="T31" fmla="*/ 2147483647 h 31"/>
              <a:gd name="T32" fmla="*/ 2147483647 w 31"/>
              <a:gd name="T33" fmla="*/ 2147483647 h 31"/>
              <a:gd name="T34" fmla="*/ 2147483647 w 31"/>
              <a:gd name="T35" fmla="*/ 2147483647 h 31"/>
              <a:gd name="T36" fmla="*/ 2147483647 w 31"/>
              <a:gd name="T37" fmla="*/ 0 h 31"/>
              <a:gd name="T38" fmla="*/ 2147483647 w 31"/>
              <a:gd name="T39" fmla="*/ 0 h 31"/>
              <a:gd name="T40" fmla="*/ 2147483647 w 31"/>
              <a:gd name="T41" fmla="*/ 0 h 31"/>
              <a:gd name="T42" fmla="*/ 2147483647 w 31"/>
              <a:gd name="T43" fmla="*/ 0 h 31"/>
              <a:gd name="T44" fmla="*/ 2147483647 w 31"/>
              <a:gd name="T45" fmla="*/ 0 h 31"/>
              <a:gd name="T46" fmla="*/ 2147483647 w 31"/>
              <a:gd name="T47" fmla="*/ 2147483647 h 31"/>
              <a:gd name="T48" fmla="*/ 2147483647 w 31"/>
              <a:gd name="T49" fmla="*/ 2147483647 h 31"/>
              <a:gd name="T50" fmla="*/ 2147483647 w 31"/>
              <a:gd name="T51" fmla="*/ 2147483647 h 31"/>
              <a:gd name="T52" fmla="*/ 2147483647 w 31"/>
              <a:gd name="T53" fmla="*/ 2147483647 h 31"/>
              <a:gd name="T54" fmla="*/ 2147483647 w 31"/>
              <a:gd name="T55" fmla="*/ 2147483647 h 31"/>
              <a:gd name="T56" fmla="*/ 0 w 31"/>
              <a:gd name="T57" fmla="*/ 2147483647 h 31"/>
              <a:gd name="T58" fmla="*/ 0 w 31"/>
              <a:gd name="T59" fmla="*/ 2147483647 h 31"/>
              <a:gd name="T60" fmla="*/ 0 w 31"/>
              <a:gd name="T61" fmla="*/ 2147483647 h 31"/>
              <a:gd name="T62" fmla="*/ 0 w 31"/>
              <a:gd name="T63" fmla="*/ 2147483647 h 31"/>
              <a:gd name="T64" fmla="*/ 0 w 31"/>
              <a:gd name="T65" fmla="*/ 2147483647 h 31"/>
              <a:gd name="T66" fmla="*/ 2147483647 w 31"/>
              <a:gd name="T67" fmla="*/ 2147483647 h 31"/>
              <a:gd name="T68" fmla="*/ 2147483647 w 31"/>
              <a:gd name="T69" fmla="*/ 2147483647 h 31"/>
              <a:gd name="T70" fmla="*/ 2147483647 w 31"/>
              <a:gd name="T71" fmla="*/ 2147483647 h 31"/>
              <a:gd name="T72" fmla="*/ 2147483647 w 31"/>
              <a:gd name="T73" fmla="*/ 2147483647 h 31"/>
              <a:gd name="T74" fmla="*/ 2147483647 w 31"/>
              <a:gd name="T75" fmla="*/ 2147483647 h 31"/>
              <a:gd name="T76" fmla="*/ 2147483647 w 31"/>
              <a:gd name="T77" fmla="*/ 2147483647 h 31"/>
              <a:gd name="T78" fmla="*/ 2147483647 w 31"/>
              <a:gd name="T79" fmla="*/ 2147483647 h 31"/>
              <a:gd name="T80" fmla="*/ 2147483647 w 31"/>
              <a:gd name="T81" fmla="*/ 2147483647 h 31"/>
              <a:gd name="T82" fmla="*/ 2147483647 w 31"/>
              <a:gd name="T83" fmla="*/ 2147483647 h 31"/>
              <a:gd name="T84" fmla="*/ 2147483647 w 31"/>
              <a:gd name="T85" fmla="*/ 2147483647 h 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"/>
              <a:gd name="T130" fmla="*/ 0 h 31"/>
              <a:gd name="T131" fmla="*/ 31 w 31"/>
              <a:gd name="T132" fmla="*/ 31 h 3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" h="31">
                <a:moveTo>
                  <a:pt x="14" y="29"/>
                </a:moveTo>
                <a:lnTo>
                  <a:pt x="16" y="31"/>
                </a:lnTo>
                <a:lnTo>
                  <a:pt x="20" y="29"/>
                </a:lnTo>
                <a:lnTo>
                  <a:pt x="22" y="29"/>
                </a:lnTo>
                <a:lnTo>
                  <a:pt x="25" y="27"/>
                </a:lnTo>
                <a:lnTo>
                  <a:pt x="27" y="25"/>
                </a:lnTo>
                <a:lnTo>
                  <a:pt x="29" y="23"/>
                </a:lnTo>
                <a:lnTo>
                  <a:pt x="29" y="21"/>
                </a:lnTo>
                <a:lnTo>
                  <a:pt x="29" y="19"/>
                </a:lnTo>
                <a:lnTo>
                  <a:pt x="31" y="15"/>
                </a:lnTo>
                <a:lnTo>
                  <a:pt x="29" y="13"/>
                </a:lnTo>
                <a:lnTo>
                  <a:pt x="29" y="11"/>
                </a:lnTo>
                <a:lnTo>
                  <a:pt x="29" y="9"/>
                </a:lnTo>
                <a:lnTo>
                  <a:pt x="27" y="7"/>
                </a:lnTo>
                <a:lnTo>
                  <a:pt x="25" y="5"/>
                </a:lnTo>
                <a:lnTo>
                  <a:pt x="25" y="2"/>
                </a:lnTo>
                <a:lnTo>
                  <a:pt x="22" y="2"/>
                </a:lnTo>
                <a:lnTo>
                  <a:pt x="20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4" y="5"/>
                </a:lnTo>
                <a:lnTo>
                  <a:pt x="2" y="7"/>
                </a:lnTo>
                <a:lnTo>
                  <a:pt x="2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9"/>
                </a:lnTo>
                <a:lnTo>
                  <a:pt x="0" y="21"/>
                </a:lnTo>
                <a:lnTo>
                  <a:pt x="2" y="23"/>
                </a:lnTo>
                <a:lnTo>
                  <a:pt x="2" y="25"/>
                </a:lnTo>
                <a:lnTo>
                  <a:pt x="4" y="27"/>
                </a:lnTo>
                <a:lnTo>
                  <a:pt x="6" y="27"/>
                </a:lnTo>
                <a:lnTo>
                  <a:pt x="8" y="29"/>
                </a:lnTo>
                <a:lnTo>
                  <a:pt x="10" y="29"/>
                </a:lnTo>
                <a:lnTo>
                  <a:pt x="12" y="31"/>
                </a:lnTo>
                <a:lnTo>
                  <a:pt x="14" y="31"/>
                </a:lnTo>
                <a:lnTo>
                  <a:pt x="14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3" name="Freeform 17"/>
          <p:cNvSpPr>
            <a:spLocks/>
          </p:cNvSpPr>
          <p:nvPr/>
        </p:nvSpPr>
        <p:spPr bwMode="auto">
          <a:xfrm>
            <a:off x="2906593" y="3960890"/>
            <a:ext cx="75488" cy="65911"/>
          </a:xfrm>
          <a:custGeom>
            <a:avLst/>
            <a:gdLst>
              <a:gd name="T0" fmla="*/ 2147483647 w 31"/>
              <a:gd name="T1" fmla="*/ 2147483647 h 31"/>
              <a:gd name="T2" fmla="*/ 2147483647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2147483647 h 31"/>
              <a:gd name="T12" fmla="*/ 2147483647 w 31"/>
              <a:gd name="T13" fmla="*/ 2147483647 h 31"/>
              <a:gd name="T14" fmla="*/ 2147483647 w 31"/>
              <a:gd name="T15" fmla="*/ 2147483647 h 31"/>
              <a:gd name="T16" fmla="*/ 2147483647 w 31"/>
              <a:gd name="T17" fmla="*/ 2147483647 h 31"/>
              <a:gd name="T18" fmla="*/ 2147483647 w 31"/>
              <a:gd name="T19" fmla="*/ 2147483647 h 31"/>
              <a:gd name="T20" fmla="*/ 2147483647 w 31"/>
              <a:gd name="T21" fmla="*/ 2147483647 h 31"/>
              <a:gd name="T22" fmla="*/ 2147483647 w 31"/>
              <a:gd name="T23" fmla="*/ 2147483647 h 31"/>
              <a:gd name="T24" fmla="*/ 2147483647 w 31"/>
              <a:gd name="T25" fmla="*/ 2147483647 h 31"/>
              <a:gd name="T26" fmla="*/ 2147483647 w 31"/>
              <a:gd name="T27" fmla="*/ 2147483647 h 31"/>
              <a:gd name="T28" fmla="*/ 2147483647 w 31"/>
              <a:gd name="T29" fmla="*/ 2147483647 h 31"/>
              <a:gd name="T30" fmla="*/ 2147483647 w 31"/>
              <a:gd name="T31" fmla="*/ 2147483647 h 31"/>
              <a:gd name="T32" fmla="*/ 2147483647 w 31"/>
              <a:gd name="T33" fmla="*/ 2147483647 h 31"/>
              <a:gd name="T34" fmla="*/ 2147483647 w 31"/>
              <a:gd name="T35" fmla="*/ 2147483647 h 31"/>
              <a:gd name="T36" fmla="*/ 2147483647 w 31"/>
              <a:gd name="T37" fmla="*/ 2147483647 h 31"/>
              <a:gd name="T38" fmla="*/ 2147483647 w 31"/>
              <a:gd name="T39" fmla="*/ 0 h 31"/>
              <a:gd name="T40" fmla="*/ 2147483647 w 31"/>
              <a:gd name="T41" fmla="*/ 0 h 31"/>
              <a:gd name="T42" fmla="*/ 2147483647 w 31"/>
              <a:gd name="T43" fmla="*/ 0 h 31"/>
              <a:gd name="T44" fmla="*/ 2147483647 w 31"/>
              <a:gd name="T45" fmla="*/ 2147483647 h 31"/>
              <a:gd name="T46" fmla="*/ 2147483647 w 31"/>
              <a:gd name="T47" fmla="*/ 2147483647 h 31"/>
              <a:gd name="T48" fmla="*/ 2147483647 w 31"/>
              <a:gd name="T49" fmla="*/ 2147483647 h 31"/>
              <a:gd name="T50" fmla="*/ 2147483647 w 31"/>
              <a:gd name="T51" fmla="*/ 2147483647 h 31"/>
              <a:gd name="T52" fmla="*/ 2147483647 w 31"/>
              <a:gd name="T53" fmla="*/ 2147483647 h 31"/>
              <a:gd name="T54" fmla="*/ 2147483647 w 31"/>
              <a:gd name="T55" fmla="*/ 2147483647 h 31"/>
              <a:gd name="T56" fmla="*/ 0 w 31"/>
              <a:gd name="T57" fmla="*/ 2147483647 h 31"/>
              <a:gd name="T58" fmla="*/ 0 w 31"/>
              <a:gd name="T59" fmla="*/ 2147483647 h 31"/>
              <a:gd name="T60" fmla="*/ 0 w 31"/>
              <a:gd name="T61" fmla="*/ 2147483647 h 31"/>
              <a:gd name="T62" fmla="*/ 0 w 31"/>
              <a:gd name="T63" fmla="*/ 2147483647 h 31"/>
              <a:gd name="T64" fmla="*/ 0 w 31"/>
              <a:gd name="T65" fmla="*/ 2147483647 h 31"/>
              <a:gd name="T66" fmla="*/ 2147483647 w 31"/>
              <a:gd name="T67" fmla="*/ 2147483647 h 31"/>
              <a:gd name="T68" fmla="*/ 2147483647 w 31"/>
              <a:gd name="T69" fmla="*/ 2147483647 h 31"/>
              <a:gd name="T70" fmla="*/ 2147483647 w 31"/>
              <a:gd name="T71" fmla="*/ 2147483647 h 31"/>
              <a:gd name="T72" fmla="*/ 2147483647 w 31"/>
              <a:gd name="T73" fmla="*/ 2147483647 h 31"/>
              <a:gd name="T74" fmla="*/ 2147483647 w 31"/>
              <a:gd name="T75" fmla="*/ 2147483647 h 31"/>
              <a:gd name="T76" fmla="*/ 2147483647 w 31"/>
              <a:gd name="T77" fmla="*/ 2147483647 h 31"/>
              <a:gd name="T78" fmla="*/ 2147483647 w 31"/>
              <a:gd name="T79" fmla="*/ 2147483647 h 31"/>
              <a:gd name="T80" fmla="*/ 2147483647 w 31"/>
              <a:gd name="T81" fmla="*/ 2147483647 h 31"/>
              <a:gd name="T82" fmla="*/ 2147483647 w 31"/>
              <a:gd name="T83" fmla="*/ 2147483647 h 31"/>
              <a:gd name="T84" fmla="*/ 2147483647 w 31"/>
              <a:gd name="T85" fmla="*/ 2147483647 h 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"/>
              <a:gd name="T130" fmla="*/ 0 h 31"/>
              <a:gd name="T131" fmla="*/ 31 w 31"/>
              <a:gd name="T132" fmla="*/ 31 h 3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" h="31">
                <a:moveTo>
                  <a:pt x="14" y="29"/>
                </a:moveTo>
                <a:lnTo>
                  <a:pt x="16" y="31"/>
                </a:lnTo>
                <a:lnTo>
                  <a:pt x="20" y="29"/>
                </a:lnTo>
                <a:lnTo>
                  <a:pt x="22" y="29"/>
                </a:lnTo>
                <a:lnTo>
                  <a:pt x="24" y="26"/>
                </a:lnTo>
                <a:lnTo>
                  <a:pt x="26" y="24"/>
                </a:lnTo>
                <a:lnTo>
                  <a:pt x="29" y="22"/>
                </a:lnTo>
                <a:lnTo>
                  <a:pt x="29" y="20"/>
                </a:lnTo>
                <a:lnTo>
                  <a:pt x="31" y="18"/>
                </a:lnTo>
                <a:lnTo>
                  <a:pt x="31" y="14"/>
                </a:lnTo>
                <a:lnTo>
                  <a:pt x="31" y="12"/>
                </a:lnTo>
                <a:lnTo>
                  <a:pt x="29" y="10"/>
                </a:lnTo>
                <a:lnTo>
                  <a:pt x="29" y="8"/>
                </a:lnTo>
                <a:lnTo>
                  <a:pt x="26" y="6"/>
                </a:lnTo>
                <a:lnTo>
                  <a:pt x="24" y="4"/>
                </a:lnTo>
                <a:lnTo>
                  <a:pt x="22" y="2"/>
                </a:lnTo>
                <a:lnTo>
                  <a:pt x="20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8"/>
                </a:lnTo>
                <a:lnTo>
                  <a:pt x="0" y="20"/>
                </a:lnTo>
                <a:lnTo>
                  <a:pt x="2" y="22"/>
                </a:lnTo>
                <a:lnTo>
                  <a:pt x="2" y="24"/>
                </a:lnTo>
                <a:lnTo>
                  <a:pt x="4" y="26"/>
                </a:lnTo>
                <a:lnTo>
                  <a:pt x="6" y="26"/>
                </a:lnTo>
                <a:lnTo>
                  <a:pt x="8" y="29"/>
                </a:lnTo>
                <a:lnTo>
                  <a:pt x="10" y="29"/>
                </a:lnTo>
                <a:lnTo>
                  <a:pt x="12" y="31"/>
                </a:lnTo>
                <a:lnTo>
                  <a:pt x="14" y="31"/>
                </a:lnTo>
                <a:lnTo>
                  <a:pt x="14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4" name="Freeform 18"/>
          <p:cNvSpPr>
            <a:spLocks/>
          </p:cNvSpPr>
          <p:nvPr/>
        </p:nvSpPr>
        <p:spPr bwMode="auto">
          <a:xfrm>
            <a:off x="1156813" y="3960890"/>
            <a:ext cx="75488" cy="65911"/>
          </a:xfrm>
          <a:custGeom>
            <a:avLst/>
            <a:gdLst>
              <a:gd name="T0" fmla="*/ 0 w 31"/>
              <a:gd name="T1" fmla="*/ 0 h 31"/>
              <a:gd name="T2" fmla="*/ 2147483647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0 w 31"/>
              <a:gd name="T11" fmla="*/ 0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1"/>
              <a:gd name="T20" fmla="*/ 31 w 31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1">
                <a:moveTo>
                  <a:pt x="0" y="0"/>
                </a:moveTo>
                <a:lnTo>
                  <a:pt x="2" y="31"/>
                </a:lnTo>
                <a:lnTo>
                  <a:pt x="31" y="16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5" name="Freeform 19"/>
          <p:cNvSpPr>
            <a:spLocks/>
          </p:cNvSpPr>
          <p:nvPr/>
        </p:nvSpPr>
        <p:spPr bwMode="auto">
          <a:xfrm>
            <a:off x="9319227" y="2921371"/>
            <a:ext cx="121943" cy="96042"/>
          </a:xfrm>
          <a:custGeom>
            <a:avLst/>
            <a:gdLst>
              <a:gd name="T0" fmla="*/ 0 w 31"/>
              <a:gd name="T1" fmla="*/ 2147483647 h 31"/>
              <a:gd name="T2" fmla="*/ 2147483647 w 31"/>
              <a:gd name="T3" fmla="*/ 2147483647 h 31"/>
              <a:gd name="T4" fmla="*/ 2147483647 w 31"/>
              <a:gd name="T5" fmla="*/ 0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0 w 31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1"/>
              <a:gd name="T20" fmla="*/ 31 w 31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1">
                <a:moveTo>
                  <a:pt x="0" y="29"/>
                </a:moveTo>
                <a:lnTo>
                  <a:pt x="31" y="31"/>
                </a:lnTo>
                <a:lnTo>
                  <a:pt x="16" y="0"/>
                </a:lnTo>
                <a:lnTo>
                  <a:pt x="2" y="31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6" name="Freeform 20"/>
          <p:cNvSpPr>
            <a:spLocks/>
          </p:cNvSpPr>
          <p:nvPr/>
        </p:nvSpPr>
        <p:spPr bwMode="auto">
          <a:xfrm>
            <a:off x="1195525" y="6054994"/>
            <a:ext cx="290340" cy="308843"/>
          </a:xfrm>
          <a:custGeom>
            <a:avLst/>
            <a:gdLst>
              <a:gd name="T0" fmla="*/ 0 w 120"/>
              <a:gd name="T1" fmla="*/ 2147483647 h 143"/>
              <a:gd name="T2" fmla="*/ 2147483647 w 120"/>
              <a:gd name="T3" fmla="*/ 2147483647 h 143"/>
              <a:gd name="T4" fmla="*/ 2147483647 w 120"/>
              <a:gd name="T5" fmla="*/ 2147483647 h 143"/>
              <a:gd name="T6" fmla="*/ 2147483647 w 120"/>
              <a:gd name="T7" fmla="*/ 2147483647 h 143"/>
              <a:gd name="T8" fmla="*/ 2147483647 w 120"/>
              <a:gd name="T9" fmla="*/ 2147483647 h 143"/>
              <a:gd name="T10" fmla="*/ 2147483647 w 120"/>
              <a:gd name="T11" fmla="*/ 2147483647 h 143"/>
              <a:gd name="T12" fmla="*/ 2147483647 w 120"/>
              <a:gd name="T13" fmla="*/ 2147483647 h 143"/>
              <a:gd name="T14" fmla="*/ 2147483647 w 120"/>
              <a:gd name="T15" fmla="*/ 2147483647 h 143"/>
              <a:gd name="T16" fmla="*/ 2147483647 w 120"/>
              <a:gd name="T17" fmla="*/ 2147483647 h 143"/>
              <a:gd name="T18" fmla="*/ 2147483647 w 120"/>
              <a:gd name="T19" fmla="*/ 2147483647 h 143"/>
              <a:gd name="T20" fmla="*/ 2147483647 w 120"/>
              <a:gd name="T21" fmla="*/ 2147483647 h 143"/>
              <a:gd name="T22" fmla="*/ 2147483647 w 120"/>
              <a:gd name="T23" fmla="*/ 2147483647 h 143"/>
              <a:gd name="T24" fmla="*/ 2147483647 w 120"/>
              <a:gd name="T25" fmla="*/ 2147483647 h 143"/>
              <a:gd name="T26" fmla="*/ 2147483647 w 120"/>
              <a:gd name="T27" fmla="*/ 2147483647 h 143"/>
              <a:gd name="T28" fmla="*/ 2147483647 w 120"/>
              <a:gd name="T29" fmla="*/ 2147483647 h 143"/>
              <a:gd name="T30" fmla="*/ 2147483647 w 120"/>
              <a:gd name="T31" fmla="*/ 2147483647 h 143"/>
              <a:gd name="T32" fmla="*/ 2147483647 w 120"/>
              <a:gd name="T33" fmla="*/ 2147483647 h 143"/>
              <a:gd name="T34" fmla="*/ 2147483647 w 120"/>
              <a:gd name="T35" fmla="*/ 2147483647 h 143"/>
              <a:gd name="T36" fmla="*/ 2147483647 w 120"/>
              <a:gd name="T37" fmla="*/ 2147483647 h 143"/>
              <a:gd name="T38" fmla="*/ 2147483647 w 120"/>
              <a:gd name="T39" fmla="*/ 2147483647 h 143"/>
              <a:gd name="T40" fmla="*/ 2147483647 w 120"/>
              <a:gd name="T41" fmla="*/ 2147483647 h 143"/>
              <a:gd name="T42" fmla="*/ 2147483647 w 120"/>
              <a:gd name="T43" fmla="*/ 0 h 143"/>
              <a:gd name="T44" fmla="*/ 2147483647 w 120"/>
              <a:gd name="T45" fmla="*/ 0 h 143"/>
              <a:gd name="T46" fmla="*/ 2147483647 w 120"/>
              <a:gd name="T47" fmla="*/ 2147483647 h 143"/>
              <a:gd name="T48" fmla="*/ 2147483647 w 120"/>
              <a:gd name="T49" fmla="*/ 2147483647 h 1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20"/>
              <a:gd name="T76" fmla="*/ 0 h 143"/>
              <a:gd name="T77" fmla="*/ 120 w 120"/>
              <a:gd name="T78" fmla="*/ 143 h 1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20" h="143">
                <a:moveTo>
                  <a:pt x="0" y="85"/>
                </a:moveTo>
                <a:lnTo>
                  <a:pt x="2" y="95"/>
                </a:lnTo>
                <a:lnTo>
                  <a:pt x="4" y="103"/>
                </a:lnTo>
                <a:lnTo>
                  <a:pt x="8" y="111"/>
                </a:lnTo>
                <a:lnTo>
                  <a:pt x="12" y="120"/>
                </a:lnTo>
                <a:lnTo>
                  <a:pt x="18" y="126"/>
                </a:lnTo>
                <a:lnTo>
                  <a:pt x="24" y="132"/>
                </a:lnTo>
                <a:lnTo>
                  <a:pt x="33" y="136"/>
                </a:lnTo>
                <a:lnTo>
                  <a:pt x="41" y="140"/>
                </a:lnTo>
                <a:lnTo>
                  <a:pt x="51" y="143"/>
                </a:lnTo>
                <a:lnTo>
                  <a:pt x="62" y="143"/>
                </a:lnTo>
                <a:lnTo>
                  <a:pt x="70" y="143"/>
                </a:lnTo>
                <a:lnTo>
                  <a:pt x="80" y="140"/>
                </a:lnTo>
                <a:lnTo>
                  <a:pt x="89" y="136"/>
                </a:lnTo>
                <a:lnTo>
                  <a:pt x="97" y="132"/>
                </a:lnTo>
                <a:lnTo>
                  <a:pt x="103" y="126"/>
                </a:lnTo>
                <a:lnTo>
                  <a:pt x="109" y="120"/>
                </a:lnTo>
                <a:lnTo>
                  <a:pt x="113" y="111"/>
                </a:lnTo>
                <a:lnTo>
                  <a:pt x="118" y="103"/>
                </a:lnTo>
                <a:lnTo>
                  <a:pt x="120" y="95"/>
                </a:lnTo>
                <a:lnTo>
                  <a:pt x="120" y="85"/>
                </a:lnTo>
                <a:lnTo>
                  <a:pt x="120" y="0"/>
                </a:lnTo>
                <a:lnTo>
                  <a:pt x="2" y="0"/>
                </a:lnTo>
                <a:lnTo>
                  <a:pt x="2" y="8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7" name="Freeform 21"/>
          <p:cNvSpPr>
            <a:spLocks/>
          </p:cNvSpPr>
          <p:nvPr/>
        </p:nvSpPr>
        <p:spPr bwMode="auto">
          <a:xfrm>
            <a:off x="1652326" y="5503220"/>
            <a:ext cx="332923" cy="293777"/>
          </a:xfrm>
          <a:custGeom>
            <a:avLst/>
            <a:gdLst>
              <a:gd name="T0" fmla="*/ 2147483647 w 137"/>
              <a:gd name="T1" fmla="*/ 2147483647 h 137"/>
              <a:gd name="T2" fmla="*/ 2147483647 w 137"/>
              <a:gd name="T3" fmla="*/ 2147483647 h 137"/>
              <a:gd name="T4" fmla="*/ 2147483647 w 137"/>
              <a:gd name="T5" fmla="*/ 2147483647 h 137"/>
              <a:gd name="T6" fmla="*/ 2147483647 w 137"/>
              <a:gd name="T7" fmla="*/ 2147483647 h 137"/>
              <a:gd name="T8" fmla="*/ 2147483647 w 137"/>
              <a:gd name="T9" fmla="*/ 2147483647 h 137"/>
              <a:gd name="T10" fmla="*/ 2147483647 w 137"/>
              <a:gd name="T11" fmla="*/ 2147483647 h 137"/>
              <a:gd name="T12" fmla="*/ 2147483647 w 137"/>
              <a:gd name="T13" fmla="*/ 2147483647 h 137"/>
              <a:gd name="T14" fmla="*/ 2147483647 w 137"/>
              <a:gd name="T15" fmla="*/ 2147483647 h 137"/>
              <a:gd name="T16" fmla="*/ 2147483647 w 137"/>
              <a:gd name="T17" fmla="*/ 2147483647 h 137"/>
              <a:gd name="T18" fmla="*/ 2147483647 w 137"/>
              <a:gd name="T19" fmla="*/ 2147483647 h 137"/>
              <a:gd name="T20" fmla="*/ 2147483647 w 137"/>
              <a:gd name="T21" fmla="*/ 2147483647 h 137"/>
              <a:gd name="T22" fmla="*/ 2147483647 w 137"/>
              <a:gd name="T23" fmla="*/ 2147483647 h 137"/>
              <a:gd name="T24" fmla="*/ 2147483647 w 137"/>
              <a:gd name="T25" fmla="*/ 2147483647 h 137"/>
              <a:gd name="T26" fmla="*/ 2147483647 w 137"/>
              <a:gd name="T27" fmla="*/ 2147483647 h 137"/>
              <a:gd name="T28" fmla="*/ 2147483647 w 137"/>
              <a:gd name="T29" fmla="*/ 2147483647 h 137"/>
              <a:gd name="T30" fmla="*/ 2147483647 w 137"/>
              <a:gd name="T31" fmla="*/ 2147483647 h 137"/>
              <a:gd name="T32" fmla="*/ 2147483647 w 137"/>
              <a:gd name="T33" fmla="*/ 2147483647 h 137"/>
              <a:gd name="T34" fmla="*/ 2147483647 w 137"/>
              <a:gd name="T35" fmla="*/ 2147483647 h 137"/>
              <a:gd name="T36" fmla="*/ 2147483647 w 137"/>
              <a:gd name="T37" fmla="*/ 2147483647 h 137"/>
              <a:gd name="T38" fmla="*/ 2147483647 w 137"/>
              <a:gd name="T39" fmla="*/ 2147483647 h 137"/>
              <a:gd name="T40" fmla="*/ 2147483647 w 137"/>
              <a:gd name="T41" fmla="*/ 0 h 137"/>
              <a:gd name="T42" fmla="*/ 2147483647 w 137"/>
              <a:gd name="T43" fmla="*/ 2147483647 h 137"/>
              <a:gd name="T44" fmla="*/ 2147483647 w 137"/>
              <a:gd name="T45" fmla="*/ 2147483647 h 137"/>
              <a:gd name="T46" fmla="*/ 2147483647 w 137"/>
              <a:gd name="T47" fmla="*/ 2147483647 h 137"/>
              <a:gd name="T48" fmla="*/ 2147483647 w 137"/>
              <a:gd name="T49" fmla="*/ 2147483647 h 137"/>
              <a:gd name="T50" fmla="*/ 2147483647 w 137"/>
              <a:gd name="T51" fmla="*/ 2147483647 h 137"/>
              <a:gd name="T52" fmla="*/ 2147483647 w 137"/>
              <a:gd name="T53" fmla="*/ 2147483647 h 137"/>
              <a:gd name="T54" fmla="*/ 2147483647 w 137"/>
              <a:gd name="T55" fmla="*/ 2147483647 h 137"/>
              <a:gd name="T56" fmla="*/ 2147483647 w 137"/>
              <a:gd name="T57" fmla="*/ 2147483647 h 137"/>
              <a:gd name="T58" fmla="*/ 2147483647 w 137"/>
              <a:gd name="T59" fmla="*/ 2147483647 h 137"/>
              <a:gd name="T60" fmla="*/ 0 w 137"/>
              <a:gd name="T61" fmla="*/ 2147483647 h 137"/>
              <a:gd name="T62" fmla="*/ 2147483647 w 137"/>
              <a:gd name="T63" fmla="*/ 2147483647 h 137"/>
              <a:gd name="T64" fmla="*/ 2147483647 w 137"/>
              <a:gd name="T65" fmla="*/ 2147483647 h 137"/>
              <a:gd name="T66" fmla="*/ 2147483647 w 137"/>
              <a:gd name="T67" fmla="*/ 2147483647 h 137"/>
              <a:gd name="T68" fmla="*/ 2147483647 w 137"/>
              <a:gd name="T69" fmla="*/ 2147483647 h 137"/>
              <a:gd name="T70" fmla="*/ 2147483647 w 137"/>
              <a:gd name="T71" fmla="*/ 2147483647 h 137"/>
              <a:gd name="T72" fmla="*/ 2147483647 w 137"/>
              <a:gd name="T73" fmla="*/ 2147483647 h 137"/>
              <a:gd name="T74" fmla="*/ 2147483647 w 137"/>
              <a:gd name="T75" fmla="*/ 2147483647 h 137"/>
              <a:gd name="T76" fmla="*/ 2147483647 w 137"/>
              <a:gd name="T77" fmla="*/ 2147483647 h 137"/>
              <a:gd name="T78" fmla="*/ 2147483647 w 137"/>
              <a:gd name="T79" fmla="*/ 2147483647 h 137"/>
              <a:gd name="T80" fmla="*/ 2147483647 w 137"/>
              <a:gd name="T81" fmla="*/ 2147483647 h 137"/>
              <a:gd name="T82" fmla="*/ 2147483647 w 137"/>
              <a:gd name="T83" fmla="*/ 2147483647 h 1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37"/>
              <a:gd name="T127" fmla="*/ 0 h 137"/>
              <a:gd name="T128" fmla="*/ 137 w 137"/>
              <a:gd name="T129" fmla="*/ 137 h 13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37" h="137">
                <a:moveTo>
                  <a:pt x="68" y="137"/>
                </a:moveTo>
                <a:lnTo>
                  <a:pt x="81" y="137"/>
                </a:lnTo>
                <a:lnTo>
                  <a:pt x="91" y="135"/>
                </a:lnTo>
                <a:lnTo>
                  <a:pt x="99" y="130"/>
                </a:lnTo>
                <a:lnTo>
                  <a:pt x="110" y="124"/>
                </a:lnTo>
                <a:lnTo>
                  <a:pt x="118" y="118"/>
                </a:lnTo>
                <a:lnTo>
                  <a:pt x="124" y="110"/>
                </a:lnTo>
                <a:lnTo>
                  <a:pt x="130" y="101"/>
                </a:lnTo>
                <a:lnTo>
                  <a:pt x="134" y="91"/>
                </a:lnTo>
                <a:lnTo>
                  <a:pt x="137" y="81"/>
                </a:lnTo>
                <a:lnTo>
                  <a:pt x="137" y="68"/>
                </a:lnTo>
                <a:lnTo>
                  <a:pt x="137" y="58"/>
                </a:lnTo>
                <a:lnTo>
                  <a:pt x="134" y="48"/>
                </a:lnTo>
                <a:lnTo>
                  <a:pt x="130" y="37"/>
                </a:lnTo>
                <a:lnTo>
                  <a:pt x="124" y="29"/>
                </a:lnTo>
                <a:lnTo>
                  <a:pt x="118" y="21"/>
                </a:lnTo>
                <a:lnTo>
                  <a:pt x="110" y="14"/>
                </a:lnTo>
                <a:lnTo>
                  <a:pt x="99" y="8"/>
                </a:lnTo>
                <a:lnTo>
                  <a:pt x="91" y="4"/>
                </a:lnTo>
                <a:lnTo>
                  <a:pt x="81" y="2"/>
                </a:lnTo>
                <a:lnTo>
                  <a:pt x="68" y="0"/>
                </a:lnTo>
                <a:lnTo>
                  <a:pt x="58" y="2"/>
                </a:lnTo>
                <a:lnTo>
                  <a:pt x="47" y="4"/>
                </a:lnTo>
                <a:lnTo>
                  <a:pt x="37" y="8"/>
                </a:lnTo>
                <a:lnTo>
                  <a:pt x="29" y="14"/>
                </a:lnTo>
                <a:lnTo>
                  <a:pt x="21" y="21"/>
                </a:lnTo>
                <a:lnTo>
                  <a:pt x="14" y="29"/>
                </a:lnTo>
                <a:lnTo>
                  <a:pt x="8" y="37"/>
                </a:lnTo>
                <a:lnTo>
                  <a:pt x="4" y="48"/>
                </a:lnTo>
                <a:lnTo>
                  <a:pt x="2" y="58"/>
                </a:lnTo>
                <a:lnTo>
                  <a:pt x="0" y="68"/>
                </a:lnTo>
                <a:lnTo>
                  <a:pt x="2" y="81"/>
                </a:lnTo>
                <a:lnTo>
                  <a:pt x="4" y="91"/>
                </a:lnTo>
                <a:lnTo>
                  <a:pt x="8" y="101"/>
                </a:lnTo>
                <a:lnTo>
                  <a:pt x="14" y="110"/>
                </a:lnTo>
                <a:lnTo>
                  <a:pt x="21" y="118"/>
                </a:lnTo>
                <a:lnTo>
                  <a:pt x="29" y="124"/>
                </a:lnTo>
                <a:lnTo>
                  <a:pt x="37" y="130"/>
                </a:lnTo>
                <a:lnTo>
                  <a:pt x="47" y="135"/>
                </a:lnTo>
                <a:lnTo>
                  <a:pt x="58" y="137"/>
                </a:lnTo>
                <a:lnTo>
                  <a:pt x="68" y="1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18" name="Line 22"/>
          <p:cNvSpPr>
            <a:spLocks noChangeShapeType="1"/>
          </p:cNvSpPr>
          <p:nvPr/>
        </p:nvSpPr>
        <p:spPr bwMode="auto">
          <a:xfrm>
            <a:off x="1723942" y="5203794"/>
            <a:ext cx="189689" cy="103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19" name="Rectangle 23"/>
          <p:cNvSpPr>
            <a:spLocks noChangeArrowheads="1"/>
          </p:cNvSpPr>
          <p:nvPr/>
        </p:nvSpPr>
        <p:spPr bwMode="auto">
          <a:xfrm>
            <a:off x="1852172" y="5088919"/>
            <a:ext cx="153888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1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20" name="Rectangle 24"/>
          <p:cNvSpPr>
            <a:spLocks noChangeArrowheads="1"/>
          </p:cNvSpPr>
          <p:nvPr/>
        </p:nvSpPr>
        <p:spPr bwMode="auto">
          <a:xfrm>
            <a:off x="1948953" y="5088919"/>
            <a:ext cx="153888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8</a:t>
            </a:r>
            <a:endParaRPr kumimoji="1"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1" name="Line 25"/>
          <p:cNvSpPr>
            <a:spLocks noChangeShapeType="1"/>
          </p:cNvSpPr>
          <p:nvPr/>
        </p:nvSpPr>
        <p:spPr bwMode="auto">
          <a:xfrm>
            <a:off x="1816851" y="3981605"/>
            <a:ext cx="3871" cy="14632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22" name="Freeform 26"/>
          <p:cNvSpPr>
            <a:spLocks/>
          </p:cNvSpPr>
          <p:nvPr/>
        </p:nvSpPr>
        <p:spPr bwMode="auto">
          <a:xfrm>
            <a:off x="1569095" y="5618095"/>
            <a:ext cx="73553" cy="67795"/>
          </a:xfrm>
          <a:custGeom>
            <a:avLst/>
            <a:gdLst>
              <a:gd name="T0" fmla="*/ 0 w 31"/>
              <a:gd name="T1" fmla="*/ 0 h 31"/>
              <a:gd name="T2" fmla="*/ 2147483647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0 h 31"/>
              <a:gd name="T8" fmla="*/ 2147483647 w 31"/>
              <a:gd name="T9" fmla="*/ 0 h 31"/>
              <a:gd name="T10" fmla="*/ 0 w 31"/>
              <a:gd name="T11" fmla="*/ 0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1"/>
              <a:gd name="T20" fmla="*/ 31 w 31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1">
                <a:moveTo>
                  <a:pt x="0" y="0"/>
                </a:moveTo>
                <a:lnTo>
                  <a:pt x="2" y="31"/>
                </a:lnTo>
                <a:lnTo>
                  <a:pt x="31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23" name="Freeform 27"/>
          <p:cNvSpPr>
            <a:spLocks/>
          </p:cNvSpPr>
          <p:nvPr/>
        </p:nvSpPr>
        <p:spPr bwMode="auto">
          <a:xfrm>
            <a:off x="2935626" y="3991021"/>
            <a:ext cx="1825269" cy="1811626"/>
          </a:xfrm>
          <a:custGeom>
            <a:avLst/>
            <a:gdLst>
              <a:gd name="T0" fmla="*/ 0 w 754"/>
              <a:gd name="T1" fmla="*/ 0 h 841"/>
              <a:gd name="T2" fmla="*/ 0 w 754"/>
              <a:gd name="T3" fmla="*/ 2147483647 h 841"/>
              <a:gd name="T4" fmla="*/ 2147483647 w 754"/>
              <a:gd name="T5" fmla="*/ 2147483647 h 841"/>
              <a:gd name="T6" fmla="*/ 2147483647 w 754"/>
              <a:gd name="T7" fmla="*/ 2147483647 h 841"/>
              <a:gd name="T8" fmla="*/ 0 60000 65536"/>
              <a:gd name="T9" fmla="*/ 0 60000 65536"/>
              <a:gd name="T10" fmla="*/ 0 60000 65536"/>
              <a:gd name="T11" fmla="*/ 0 60000 65536"/>
              <a:gd name="T12" fmla="*/ 0 w 754"/>
              <a:gd name="T13" fmla="*/ 0 h 841"/>
              <a:gd name="T14" fmla="*/ 754 w 754"/>
              <a:gd name="T15" fmla="*/ 841 h 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4" h="841">
                <a:moveTo>
                  <a:pt x="0" y="0"/>
                </a:moveTo>
                <a:lnTo>
                  <a:pt x="0" y="776"/>
                </a:lnTo>
                <a:lnTo>
                  <a:pt x="754" y="776"/>
                </a:lnTo>
                <a:lnTo>
                  <a:pt x="754" y="841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24" name="Freeform 28"/>
          <p:cNvSpPr>
            <a:spLocks/>
          </p:cNvSpPr>
          <p:nvPr/>
        </p:nvSpPr>
        <p:spPr bwMode="auto">
          <a:xfrm>
            <a:off x="5089947" y="3004231"/>
            <a:ext cx="4283477" cy="3546041"/>
          </a:xfrm>
          <a:custGeom>
            <a:avLst/>
            <a:gdLst>
              <a:gd name="T0" fmla="*/ 2147483647 w 1783"/>
              <a:gd name="T1" fmla="*/ 0 h 1976"/>
              <a:gd name="T2" fmla="*/ 2147483647 w 1783"/>
              <a:gd name="T3" fmla="*/ 2147483647 h 1976"/>
              <a:gd name="T4" fmla="*/ 0 w 1783"/>
              <a:gd name="T5" fmla="*/ 2147483647 h 1976"/>
              <a:gd name="T6" fmla="*/ 0 w 1783"/>
              <a:gd name="T7" fmla="*/ 2147483647 h 1976"/>
              <a:gd name="T8" fmla="*/ 0 60000 65536"/>
              <a:gd name="T9" fmla="*/ 0 60000 65536"/>
              <a:gd name="T10" fmla="*/ 0 60000 65536"/>
              <a:gd name="T11" fmla="*/ 0 60000 65536"/>
              <a:gd name="T12" fmla="*/ 0 w 1783"/>
              <a:gd name="T13" fmla="*/ 0 h 1976"/>
              <a:gd name="T14" fmla="*/ 1783 w 1783"/>
              <a:gd name="T15" fmla="*/ 1976 h 1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3" h="1976">
                <a:moveTo>
                  <a:pt x="1783" y="0"/>
                </a:moveTo>
                <a:lnTo>
                  <a:pt x="1783" y="1976"/>
                </a:lnTo>
                <a:lnTo>
                  <a:pt x="0" y="1976"/>
                </a:lnTo>
                <a:lnTo>
                  <a:pt x="0" y="1793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25" name="Line 29"/>
          <p:cNvSpPr>
            <a:spLocks noChangeShapeType="1"/>
          </p:cNvSpPr>
          <p:nvPr/>
        </p:nvSpPr>
        <p:spPr bwMode="auto">
          <a:xfrm>
            <a:off x="2846589" y="5216975"/>
            <a:ext cx="187754" cy="979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26" name="Rectangle 30"/>
          <p:cNvSpPr>
            <a:spLocks noChangeArrowheads="1"/>
          </p:cNvSpPr>
          <p:nvPr/>
        </p:nvSpPr>
        <p:spPr bwMode="auto">
          <a:xfrm>
            <a:off x="2978691" y="5098335"/>
            <a:ext cx="153888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3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27" name="Rectangle 31"/>
          <p:cNvSpPr>
            <a:spLocks noChangeArrowheads="1"/>
          </p:cNvSpPr>
          <p:nvPr/>
        </p:nvSpPr>
        <p:spPr bwMode="auto">
          <a:xfrm>
            <a:off x="3069661" y="5098335"/>
            <a:ext cx="153888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2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28" name="Freeform 32"/>
          <p:cNvSpPr>
            <a:spLocks/>
          </p:cNvSpPr>
          <p:nvPr/>
        </p:nvSpPr>
        <p:spPr bwMode="auto">
          <a:xfrm>
            <a:off x="2068479" y="2808380"/>
            <a:ext cx="75489" cy="71561"/>
          </a:xfrm>
          <a:custGeom>
            <a:avLst/>
            <a:gdLst>
              <a:gd name="T0" fmla="*/ 0 w 31"/>
              <a:gd name="T1" fmla="*/ 0 h 33"/>
              <a:gd name="T2" fmla="*/ 0 w 31"/>
              <a:gd name="T3" fmla="*/ 2147483647 h 33"/>
              <a:gd name="T4" fmla="*/ 2147483647 w 31"/>
              <a:gd name="T5" fmla="*/ 2147483647 h 33"/>
              <a:gd name="T6" fmla="*/ 0 w 31"/>
              <a:gd name="T7" fmla="*/ 2147483647 h 33"/>
              <a:gd name="T8" fmla="*/ 0 w 31"/>
              <a:gd name="T9" fmla="*/ 2147483647 h 33"/>
              <a:gd name="T10" fmla="*/ 0 w 31"/>
              <a:gd name="T11" fmla="*/ 0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3"/>
              <a:gd name="T20" fmla="*/ 31 w 31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3">
                <a:moveTo>
                  <a:pt x="0" y="0"/>
                </a:moveTo>
                <a:lnTo>
                  <a:pt x="0" y="33"/>
                </a:lnTo>
                <a:lnTo>
                  <a:pt x="31" y="17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29" name="Freeform 33"/>
          <p:cNvSpPr>
            <a:spLocks/>
          </p:cNvSpPr>
          <p:nvPr/>
        </p:nvSpPr>
        <p:spPr bwMode="auto">
          <a:xfrm>
            <a:off x="8357236" y="3107806"/>
            <a:ext cx="77424" cy="67795"/>
          </a:xfrm>
          <a:custGeom>
            <a:avLst/>
            <a:gdLst>
              <a:gd name="T0" fmla="*/ 0 w 32"/>
              <a:gd name="T1" fmla="*/ 2147483647 h 31"/>
              <a:gd name="T2" fmla="*/ 2147483647 w 32"/>
              <a:gd name="T3" fmla="*/ 2147483647 h 31"/>
              <a:gd name="T4" fmla="*/ 2147483647 w 32"/>
              <a:gd name="T5" fmla="*/ 0 h 31"/>
              <a:gd name="T6" fmla="*/ 0 w 32"/>
              <a:gd name="T7" fmla="*/ 2147483647 h 31"/>
              <a:gd name="T8" fmla="*/ 0 w 32"/>
              <a:gd name="T9" fmla="*/ 2147483647 h 31"/>
              <a:gd name="T10" fmla="*/ 0 w 32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1"/>
              <a:gd name="T20" fmla="*/ 32 w 32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1">
                <a:moveTo>
                  <a:pt x="0" y="29"/>
                </a:moveTo>
                <a:lnTo>
                  <a:pt x="32" y="31"/>
                </a:lnTo>
                <a:lnTo>
                  <a:pt x="17" y="0"/>
                </a:lnTo>
                <a:lnTo>
                  <a:pt x="0" y="31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30" name="Freeform 34"/>
          <p:cNvSpPr>
            <a:spLocks/>
          </p:cNvSpPr>
          <p:nvPr/>
        </p:nvSpPr>
        <p:spPr bwMode="auto">
          <a:xfrm>
            <a:off x="8357236" y="5007942"/>
            <a:ext cx="77424" cy="65911"/>
          </a:xfrm>
          <a:custGeom>
            <a:avLst/>
            <a:gdLst>
              <a:gd name="T0" fmla="*/ 2147483647 w 32"/>
              <a:gd name="T1" fmla="*/ 0 h 31"/>
              <a:gd name="T2" fmla="*/ 0 w 32"/>
              <a:gd name="T3" fmla="*/ 0 h 31"/>
              <a:gd name="T4" fmla="*/ 2147483647 w 32"/>
              <a:gd name="T5" fmla="*/ 2147483647 h 31"/>
              <a:gd name="T6" fmla="*/ 2147483647 w 32"/>
              <a:gd name="T7" fmla="*/ 0 h 31"/>
              <a:gd name="T8" fmla="*/ 2147483647 w 32"/>
              <a:gd name="T9" fmla="*/ 0 h 31"/>
              <a:gd name="T10" fmla="*/ 2147483647 w 32"/>
              <a:gd name="T11" fmla="*/ 0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1"/>
              <a:gd name="T20" fmla="*/ 32 w 32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1">
                <a:moveTo>
                  <a:pt x="29" y="0"/>
                </a:moveTo>
                <a:lnTo>
                  <a:pt x="0" y="0"/>
                </a:lnTo>
                <a:lnTo>
                  <a:pt x="17" y="31"/>
                </a:lnTo>
                <a:lnTo>
                  <a:pt x="32" y="0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31" name="Line 35"/>
          <p:cNvSpPr>
            <a:spLocks noChangeShapeType="1"/>
          </p:cNvSpPr>
          <p:nvPr/>
        </p:nvSpPr>
        <p:spPr bwMode="auto">
          <a:xfrm>
            <a:off x="8394012" y="3153002"/>
            <a:ext cx="3871" cy="1871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32" name="Rectangle 36"/>
          <p:cNvSpPr>
            <a:spLocks noChangeArrowheads="1"/>
          </p:cNvSpPr>
          <p:nvPr/>
        </p:nvSpPr>
        <p:spPr bwMode="auto">
          <a:xfrm>
            <a:off x="8500439" y="4333761"/>
            <a:ext cx="65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33" name="Freeform 37"/>
          <p:cNvSpPr>
            <a:spLocks/>
          </p:cNvSpPr>
          <p:nvPr/>
        </p:nvSpPr>
        <p:spPr bwMode="auto">
          <a:xfrm>
            <a:off x="2149774" y="2814029"/>
            <a:ext cx="73553" cy="65912"/>
          </a:xfrm>
          <a:custGeom>
            <a:avLst/>
            <a:gdLst>
              <a:gd name="T0" fmla="*/ 2147483647 w 31"/>
              <a:gd name="T1" fmla="*/ 2147483647 h 31"/>
              <a:gd name="T2" fmla="*/ 2147483647 w 31"/>
              <a:gd name="T3" fmla="*/ 0 h 31"/>
              <a:gd name="T4" fmla="*/ 0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1"/>
              <a:gd name="T20" fmla="*/ 31 w 31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1">
                <a:moveTo>
                  <a:pt x="29" y="29"/>
                </a:moveTo>
                <a:lnTo>
                  <a:pt x="31" y="0"/>
                </a:lnTo>
                <a:lnTo>
                  <a:pt x="0" y="15"/>
                </a:lnTo>
                <a:lnTo>
                  <a:pt x="31" y="31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34" name="Freeform 38"/>
          <p:cNvSpPr>
            <a:spLocks/>
          </p:cNvSpPr>
          <p:nvPr/>
        </p:nvSpPr>
        <p:spPr bwMode="auto">
          <a:xfrm>
            <a:off x="8196581" y="2808380"/>
            <a:ext cx="75489" cy="71561"/>
          </a:xfrm>
          <a:custGeom>
            <a:avLst/>
            <a:gdLst>
              <a:gd name="T0" fmla="*/ 0 w 31"/>
              <a:gd name="T1" fmla="*/ 0 h 33"/>
              <a:gd name="T2" fmla="*/ 0 w 31"/>
              <a:gd name="T3" fmla="*/ 2147483647 h 33"/>
              <a:gd name="T4" fmla="*/ 2147483647 w 31"/>
              <a:gd name="T5" fmla="*/ 2147483647 h 33"/>
              <a:gd name="T6" fmla="*/ 0 w 31"/>
              <a:gd name="T7" fmla="*/ 2147483647 h 33"/>
              <a:gd name="T8" fmla="*/ 0 w 31"/>
              <a:gd name="T9" fmla="*/ 2147483647 h 33"/>
              <a:gd name="T10" fmla="*/ 0 w 31"/>
              <a:gd name="T11" fmla="*/ 0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3"/>
              <a:gd name="T20" fmla="*/ 31 w 31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3">
                <a:moveTo>
                  <a:pt x="0" y="0"/>
                </a:moveTo>
                <a:lnTo>
                  <a:pt x="0" y="33"/>
                </a:lnTo>
                <a:lnTo>
                  <a:pt x="31" y="17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35" name="Freeform 39"/>
          <p:cNvSpPr>
            <a:spLocks/>
          </p:cNvSpPr>
          <p:nvPr/>
        </p:nvSpPr>
        <p:spPr bwMode="auto">
          <a:xfrm>
            <a:off x="1512963" y="2814029"/>
            <a:ext cx="75488" cy="65912"/>
          </a:xfrm>
          <a:custGeom>
            <a:avLst/>
            <a:gdLst>
              <a:gd name="T0" fmla="*/ 2147483647 w 31"/>
              <a:gd name="T1" fmla="*/ 2147483647 h 31"/>
              <a:gd name="T2" fmla="*/ 2147483647 w 31"/>
              <a:gd name="T3" fmla="*/ 0 h 31"/>
              <a:gd name="T4" fmla="*/ 0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1"/>
              <a:gd name="T20" fmla="*/ 31 w 31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1">
                <a:moveTo>
                  <a:pt x="29" y="29"/>
                </a:moveTo>
                <a:lnTo>
                  <a:pt x="31" y="0"/>
                </a:lnTo>
                <a:lnTo>
                  <a:pt x="0" y="15"/>
                </a:lnTo>
                <a:lnTo>
                  <a:pt x="31" y="31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36" name="Line 40"/>
          <p:cNvSpPr>
            <a:spLocks noChangeShapeType="1"/>
          </p:cNvSpPr>
          <p:nvPr/>
        </p:nvSpPr>
        <p:spPr bwMode="auto">
          <a:xfrm>
            <a:off x="1569095" y="2846044"/>
            <a:ext cx="509063" cy="188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37" name="Line 41"/>
          <p:cNvSpPr>
            <a:spLocks noChangeShapeType="1"/>
          </p:cNvSpPr>
          <p:nvPr/>
        </p:nvSpPr>
        <p:spPr bwMode="auto">
          <a:xfrm>
            <a:off x="2213649" y="2846044"/>
            <a:ext cx="6002288" cy="188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38" name="Rectangle 42"/>
          <p:cNvSpPr>
            <a:spLocks noChangeArrowheads="1"/>
          </p:cNvSpPr>
          <p:nvPr/>
        </p:nvSpPr>
        <p:spPr bwMode="auto">
          <a:xfrm>
            <a:off x="4433283" y="2336226"/>
            <a:ext cx="461666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</a:rPr>
              <a:t>512</a:t>
            </a:r>
            <a:endParaRPr kumimoji="1" lang="en-US" altLang="zh-CN" sz="2400" b="1">
              <a:latin typeface="Times New Roman" charset="0"/>
            </a:endParaRPr>
          </a:p>
        </p:txBody>
      </p:sp>
      <p:sp>
        <p:nvSpPr>
          <p:cNvPr id="439" name="Freeform 43"/>
          <p:cNvSpPr>
            <a:spLocks/>
          </p:cNvSpPr>
          <p:nvPr/>
        </p:nvSpPr>
        <p:spPr bwMode="auto">
          <a:xfrm>
            <a:off x="4540238" y="5859143"/>
            <a:ext cx="1101354" cy="297544"/>
          </a:xfrm>
          <a:custGeom>
            <a:avLst/>
            <a:gdLst>
              <a:gd name="T0" fmla="*/ 2147483647 w 455"/>
              <a:gd name="T1" fmla="*/ 2147483647 h 138"/>
              <a:gd name="T2" fmla="*/ 2147483647 w 455"/>
              <a:gd name="T3" fmla="*/ 2147483647 h 138"/>
              <a:gd name="T4" fmla="*/ 2147483647 w 455"/>
              <a:gd name="T5" fmla="*/ 2147483647 h 138"/>
              <a:gd name="T6" fmla="*/ 2147483647 w 455"/>
              <a:gd name="T7" fmla="*/ 2147483647 h 138"/>
              <a:gd name="T8" fmla="*/ 2147483647 w 455"/>
              <a:gd name="T9" fmla="*/ 2147483647 h 138"/>
              <a:gd name="T10" fmla="*/ 2147483647 w 455"/>
              <a:gd name="T11" fmla="*/ 2147483647 h 138"/>
              <a:gd name="T12" fmla="*/ 2147483647 w 455"/>
              <a:gd name="T13" fmla="*/ 2147483647 h 138"/>
              <a:gd name="T14" fmla="*/ 2147483647 w 455"/>
              <a:gd name="T15" fmla="*/ 2147483647 h 138"/>
              <a:gd name="T16" fmla="*/ 2147483647 w 455"/>
              <a:gd name="T17" fmla="*/ 2147483647 h 138"/>
              <a:gd name="T18" fmla="*/ 0 w 455"/>
              <a:gd name="T19" fmla="*/ 2147483647 h 138"/>
              <a:gd name="T20" fmla="*/ 0 w 455"/>
              <a:gd name="T21" fmla="*/ 2147483647 h 138"/>
              <a:gd name="T22" fmla="*/ 0 w 455"/>
              <a:gd name="T23" fmla="*/ 2147483647 h 138"/>
              <a:gd name="T24" fmla="*/ 2147483647 w 455"/>
              <a:gd name="T25" fmla="*/ 2147483647 h 138"/>
              <a:gd name="T26" fmla="*/ 2147483647 w 455"/>
              <a:gd name="T27" fmla="*/ 2147483647 h 138"/>
              <a:gd name="T28" fmla="*/ 2147483647 w 455"/>
              <a:gd name="T29" fmla="*/ 2147483647 h 138"/>
              <a:gd name="T30" fmla="*/ 2147483647 w 455"/>
              <a:gd name="T31" fmla="*/ 2147483647 h 138"/>
              <a:gd name="T32" fmla="*/ 2147483647 w 455"/>
              <a:gd name="T33" fmla="*/ 2147483647 h 138"/>
              <a:gd name="T34" fmla="*/ 2147483647 w 455"/>
              <a:gd name="T35" fmla="*/ 2147483647 h 138"/>
              <a:gd name="T36" fmla="*/ 2147483647 w 455"/>
              <a:gd name="T37" fmla="*/ 2147483647 h 138"/>
              <a:gd name="T38" fmla="*/ 2147483647 w 455"/>
              <a:gd name="T39" fmla="*/ 2147483647 h 138"/>
              <a:gd name="T40" fmla="*/ 2147483647 w 455"/>
              <a:gd name="T41" fmla="*/ 0 h 138"/>
              <a:gd name="T42" fmla="*/ 2147483647 w 455"/>
              <a:gd name="T43" fmla="*/ 0 h 138"/>
              <a:gd name="T44" fmla="*/ 2147483647 w 455"/>
              <a:gd name="T45" fmla="*/ 2147483647 h 138"/>
              <a:gd name="T46" fmla="*/ 2147483647 w 455"/>
              <a:gd name="T47" fmla="*/ 2147483647 h 138"/>
              <a:gd name="T48" fmla="*/ 2147483647 w 455"/>
              <a:gd name="T49" fmla="*/ 2147483647 h 138"/>
              <a:gd name="T50" fmla="*/ 2147483647 w 455"/>
              <a:gd name="T51" fmla="*/ 2147483647 h 138"/>
              <a:gd name="T52" fmla="*/ 2147483647 w 455"/>
              <a:gd name="T53" fmla="*/ 2147483647 h 138"/>
              <a:gd name="T54" fmla="*/ 2147483647 w 455"/>
              <a:gd name="T55" fmla="*/ 2147483647 h 138"/>
              <a:gd name="T56" fmla="*/ 2147483647 w 455"/>
              <a:gd name="T57" fmla="*/ 2147483647 h 138"/>
              <a:gd name="T58" fmla="*/ 2147483647 w 455"/>
              <a:gd name="T59" fmla="*/ 2147483647 h 138"/>
              <a:gd name="T60" fmla="*/ 2147483647 w 455"/>
              <a:gd name="T61" fmla="*/ 2147483647 h 138"/>
              <a:gd name="T62" fmla="*/ 2147483647 w 455"/>
              <a:gd name="T63" fmla="*/ 2147483647 h 138"/>
              <a:gd name="T64" fmla="*/ 2147483647 w 455"/>
              <a:gd name="T65" fmla="*/ 2147483647 h 138"/>
              <a:gd name="T66" fmla="*/ 2147483647 w 455"/>
              <a:gd name="T67" fmla="*/ 2147483647 h 138"/>
              <a:gd name="T68" fmla="*/ 2147483647 w 455"/>
              <a:gd name="T69" fmla="*/ 2147483647 h 138"/>
              <a:gd name="T70" fmla="*/ 2147483647 w 455"/>
              <a:gd name="T71" fmla="*/ 2147483647 h 138"/>
              <a:gd name="T72" fmla="*/ 2147483647 w 455"/>
              <a:gd name="T73" fmla="*/ 2147483647 h 138"/>
              <a:gd name="T74" fmla="*/ 2147483647 w 455"/>
              <a:gd name="T75" fmla="*/ 2147483647 h 138"/>
              <a:gd name="T76" fmla="*/ 2147483647 w 455"/>
              <a:gd name="T77" fmla="*/ 2147483647 h 138"/>
              <a:gd name="T78" fmla="*/ 2147483647 w 455"/>
              <a:gd name="T79" fmla="*/ 2147483647 h 138"/>
              <a:gd name="T80" fmla="*/ 2147483647 w 455"/>
              <a:gd name="T81" fmla="*/ 2147483647 h 138"/>
              <a:gd name="T82" fmla="*/ 2147483647 w 455"/>
              <a:gd name="T83" fmla="*/ 2147483647 h 138"/>
              <a:gd name="T84" fmla="*/ 2147483647 w 455"/>
              <a:gd name="T85" fmla="*/ 2147483647 h 138"/>
              <a:gd name="T86" fmla="*/ 2147483647 w 455"/>
              <a:gd name="T87" fmla="*/ 2147483647 h 1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55"/>
              <a:gd name="T133" fmla="*/ 0 h 138"/>
              <a:gd name="T134" fmla="*/ 455 w 455"/>
              <a:gd name="T135" fmla="*/ 138 h 13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55" h="138">
                <a:moveTo>
                  <a:pt x="68" y="136"/>
                </a:moveTo>
                <a:lnTo>
                  <a:pt x="58" y="136"/>
                </a:lnTo>
                <a:lnTo>
                  <a:pt x="47" y="134"/>
                </a:lnTo>
                <a:lnTo>
                  <a:pt x="37" y="130"/>
                </a:lnTo>
                <a:lnTo>
                  <a:pt x="29" y="124"/>
                </a:lnTo>
                <a:lnTo>
                  <a:pt x="20" y="118"/>
                </a:lnTo>
                <a:lnTo>
                  <a:pt x="12" y="109"/>
                </a:lnTo>
                <a:lnTo>
                  <a:pt x="8" y="101"/>
                </a:lnTo>
                <a:lnTo>
                  <a:pt x="4" y="91"/>
                </a:lnTo>
                <a:lnTo>
                  <a:pt x="0" y="80"/>
                </a:lnTo>
                <a:lnTo>
                  <a:pt x="0" y="70"/>
                </a:lnTo>
                <a:lnTo>
                  <a:pt x="0" y="58"/>
                </a:lnTo>
                <a:lnTo>
                  <a:pt x="4" y="47"/>
                </a:lnTo>
                <a:lnTo>
                  <a:pt x="8" y="37"/>
                </a:lnTo>
                <a:lnTo>
                  <a:pt x="12" y="29"/>
                </a:lnTo>
                <a:lnTo>
                  <a:pt x="20" y="20"/>
                </a:lnTo>
                <a:lnTo>
                  <a:pt x="29" y="14"/>
                </a:lnTo>
                <a:lnTo>
                  <a:pt x="37" y="8"/>
                </a:lnTo>
                <a:lnTo>
                  <a:pt x="47" y="4"/>
                </a:lnTo>
                <a:lnTo>
                  <a:pt x="58" y="2"/>
                </a:lnTo>
                <a:lnTo>
                  <a:pt x="68" y="0"/>
                </a:lnTo>
                <a:lnTo>
                  <a:pt x="387" y="0"/>
                </a:lnTo>
                <a:lnTo>
                  <a:pt x="399" y="2"/>
                </a:lnTo>
                <a:lnTo>
                  <a:pt x="410" y="4"/>
                </a:lnTo>
                <a:lnTo>
                  <a:pt x="420" y="8"/>
                </a:lnTo>
                <a:lnTo>
                  <a:pt x="428" y="14"/>
                </a:lnTo>
                <a:lnTo>
                  <a:pt x="437" y="20"/>
                </a:lnTo>
                <a:lnTo>
                  <a:pt x="443" y="29"/>
                </a:lnTo>
                <a:lnTo>
                  <a:pt x="449" y="37"/>
                </a:lnTo>
                <a:lnTo>
                  <a:pt x="453" y="47"/>
                </a:lnTo>
                <a:lnTo>
                  <a:pt x="455" y="58"/>
                </a:lnTo>
                <a:lnTo>
                  <a:pt x="455" y="70"/>
                </a:lnTo>
                <a:lnTo>
                  <a:pt x="455" y="80"/>
                </a:lnTo>
                <a:lnTo>
                  <a:pt x="453" y="91"/>
                </a:lnTo>
                <a:lnTo>
                  <a:pt x="449" y="101"/>
                </a:lnTo>
                <a:lnTo>
                  <a:pt x="443" y="109"/>
                </a:lnTo>
                <a:lnTo>
                  <a:pt x="437" y="118"/>
                </a:lnTo>
                <a:lnTo>
                  <a:pt x="428" y="124"/>
                </a:lnTo>
                <a:lnTo>
                  <a:pt x="420" y="130"/>
                </a:lnTo>
                <a:lnTo>
                  <a:pt x="410" y="134"/>
                </a:lnTo>
                <a:lnTo>
                  <a:pt x="399" y="136"/>
                </a:lnTo>
                <a:lnTo>
                  <a:pt x="387" y="138"/>
                </a:lnTo>
                <a:lnTo>
                  <a:pt x="68" y="13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40" name="Freeform 44"/>
          <p:cNvSpPr>
            <a:spLocks/>
          </p:cNvSpPr>
          <p:nvPr/>
        </p:nvSpPr>
        <p:spPr bwMode="auto">
          <a:xfrm>
            <a:off x="4433779" y="3960890"/>
            <a:ext cx="75489" cy="65911"/>
          </a:xfrm>
          <a:custGeom>
            <a:avLst/>
            <a:gdLst>
              <a:gd name="T0" fmla="*/ 2147483647 w 31"/>
              <a:gd name="T1" fmla="*/ 2147483647 h 31"/>
              <a:gd name="T2" fmla="*/ 2147483647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2147483647 h 31"/>
              <a:gd name="T12" fmla="*/ 2147483647 w 31"/>
              <a:gd name="T13" fmla="*/ 2147483647 h 31"/>
              <a:gd name="T14" fmla="*/ 2147483647 w 31"/>
              <a:gd name="T15" fmla="*/ 2147483647 h 31"/>
              <a:gd name="T16" fmla="*/ 2147483647 w 31"/>
              <a:gd name="T17" fmla="*/ 2147483647 h 31"/>
              <a:gd name="T18" fmla="*/ 2147483647 w 31"/>
              <a:gd name="T19" fmla="*/ 2147483647 h 31"/>
              <a:gd name="T20" fmla="*/ 2147483647 w 31"/>
              <a:gd name="T21" fmla="*/ 2147483647 h 31"/>
              <a:gd name="T22" fmla="*/ 2147483647 w 31"/>
              <a:gd name="T23" fmla="*/ 2147483647 h 31"/>
              <a:gd name="T24" fmla="*/ 2147483647 w 31"/>
              <a:gd name="T25" fmla="*/ 2147483647 h 31"/>
              <a:gd name="T26" fmla="*/ 2147483647 w 31"/>
              <a:gd name="T27" fmla="*/ 2147483647 h 31"/>
              <a:gd name="T28" fmla="*/ 2147483647 w 31"/>
              <a:gd name="T29" fmla="*/ 2147483647 h 31"/>
              <a:gd name="T30" fmla="*/ 2147483647 w 31"/>
              <a:gd name="T31" fmla="*/ 2147483647 h 31"/>
              <a:gd name="T32" fmla="*/ 2147483647 w 31"/>
              <a:gd name="T33" fmla="*/ 2147483647 h 31"/>
              <a:gd name="T34" fmla="*/ 2147483647 w 31"/>
              <a:gd name="T35" fmla="*/ 2147483647 h 31"/>
              <a:gd name="T36" fmla="*/ 2147483647 w 31"/>
              <a:gd name="T37" fmla="*/ 2147483647 h 31"/>
              <a:gd name="T38" fmla="*/ 2147483647 w 31"/>
              <a:gd name="T39" fmla="*/ 0 h 31"/>
              <a:gd name="T40" fmla="*/ 2147483647 w 31"/>
              <a:gd name="T41" fmla="*/ 0 h 31"/>
              <a:gd name="T42" fmla="*/ 2147483647 w 31"/>
              <a:gd name="T43" fmla="*/ 0 h 31"/>
              <a:gd name="T44" fmla="*/ 2147483647 w 31"/>
              <a:gd name="T45" fmla="*/ 2147483647 h 31"/>
              <a:gd name="T46" fmla="*/ 2147483647 w 31"/>
              <a:gd name="T47" fmla="*/ 2147483647 h 31"/>
              <a:gd name="T48" fmla="*/ 2147483647 w 31"/>
              <a:gd name="T49" fmla="*/ 2147483647 h 31"/>
              <a:gd name="T50" fmla="*/ 2147483647 w 31"/>
              <a:gd name="T51" fmla="*/ 2147483647 h 31"/>
              <a:gd name="T52" fmla="*/ 2147483647 w 31"/>
              <a:gd name="T53" fmla="*/ 2147483647 h 31"/>
              <a:gd name="T54" fmla="*/ 2147483647 w 31"/>
              <a:gd name="T55" fmla="*/ 2147483647 h 31"/>
              <a:gd name="T56" fmla="*/ 2147483647 w 31"/>
              <a:gd name="T57" fmla="*/ 2147483647 h 31"/>
              <a:gd name="T58" fmla="*/ 0 w 31"/>
              <a:gd name="T59" fmla="*/ 2147483647 h 31"/>
              <a:gd name="T60" fmla="*/ 0 w 31"/>
              <a:gd name="T61" fmla="*/ 2147483647 h 31"/>
              <a:gd name="T62" fmla="*/ 0 w 31"/>
              <a:gd name="T63" fmla="*/ 2147483647 h 31"/>
              <a:gd name="T64" fmla="*/ 2147483647 w 31"/>
              <a:gd name="T65" fmla="*/ 2147483647 h 31"/>
              <a:gd name="T66" fmla="*/ 2147483647 w 31"/>
              <a:gd name="T67" fmla="*/ 2147483647 h 31"/>
              <a:gd name="T68" fmla="*/ 2147483647 w 31"/>
              <a:gd name="T69" fmla="*/ 2147483647 h 31"/>
              <a:gd name="T70" fmla="*/ 2147483647 w 31"/>
              <a:gd name="T71" fmla="*/ 2147483647 h 31"/>
              <a:gd name="T72" fmla="*/ 2147483647 w 31"/>
              <a:gd name="T73" fmla="*/ 2147483647 h 31"/>
              <a:gd name="T74" fmla="*/ 2147483647 w 31"/>
              <a:gd name="T75" fmla="*/ 2147483647 h 31"/>
              <a:gd name="T76" fmla="*/ 2147483647 w 31"/>
              <a:gd name="T77" fmla="*/ 2147483647 h 31"/>
              <a:gd name="T78" fmla="*/ 2147483647 w 31"/>
              <a:gd name="T79" fmla="*/ 2147483647 h 31"/>
              <a:gd name="T80" fmla="*/ 2147483647 w 31"/>
              <a:gd name="T81" fmla="*/ 2147483647 h 31"/>
              <a:gd name="T82" fmla="*/ 2147483647 w 31"/>
              <a:gd name="T83" fmla="*/ 2147483647 h 31"/>
              <a:gd name="T84" fmla="*/ 2147483647 w 31"/>
              <a:gd name="T85" fmla="*/ 2147483647 h 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"/>
              <a:gd name="T130" fmla="*/ 0 h 31"/>
              <a:gd name="T131" fmla="*/ 31 w 31"/>
              <a:gd name="T132" fmla="*/ 31 h 3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" h="31">
                <a:moveTo>
                  <a:pt x="15" y="29"/>
                </a:moveTo>
                <a:lnTo>
                  <a:pt x="19" y="31"/>
                </a:lnTo>
                <a:lnTo>
                  <a:pt x="21" y="29"/>
                </a:lnTo>
                <a:lnTo>
                  <a:pt x="23" y="29"/>
                </a:lnTo>
                <a:lnTo>
                  <a:pt x="25" y="26"/>
                </a:lnTo>
                <a:lnTo>
                  <a:pt x="27" y="26"/>
                </a:lnTo>
                <a:lnTo>
                  <a:pt x="29" y="24"/>
                </a:lnTo>
                <a:lnTo>
                  <a:pt x="29" y="22"/>
                </a:lnTo>
                <a:lnTo>
                  <a:pt x="31" y="20"/>
                </a:lnTo>
                <a:lnTo>
                  <a:pt x="31" y="18"/>
                </a:lnTo>
                <a:lnTo>
                  <a:pt x="31" y="14"/>
                </a:lnTo>
                <a:lnTo>
                  <a:pt x="31" y="12"/>
                </a:lnTo>
                <a:lnTo>
                  <a:pt x="31" y="10"/>
                </a:lnTo>
                <a:lnTo>
                  <a:pt x="29" y="8"/>
                </a:lnTo>
                <a:lnTo>
                  <a:pt x="29" y="6"/>
                </a:lnTo>
                <a:lnTo>
                  <a:pt x="27" y="4"/>
                </a:lnTo>
                <a:lnTo>
                  <a:pt x="25" y="4"/>
                </a:lnTo>
                <a:lnTo>
                  <a:pt x="23" y="2"/>
                </a:lnTo>
                <a:lnTo>
                  <a:pt x="21" y="2"/>
                </a:lnTo>
                <a:lnTo>
                  <a:pt x="19" y="0"/>
                </a:lnTo>
                <a:lnTo>
                  <a:pt x="17" y="0"/>
                </a:lnTo>
                <a:lnTo>
                  <a:pt x="15" y="0"/>
                </a:lnTo>
                <a:lnTo>
                  <a:pt x="10" y="2"/>
                </a:lnTo>
                <a:lnTo>
                  <a:pt x="8" y="2"/>
                </a:lnTo>
                <a:lnTo>
                  <a:pt x="6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0" y="14"/>
                </a:lnTo>
                <a:lnTo>
                  <a:pt x="0" y="18"/>
                </a:lnTo>
                <a:lnTo>
                  <a:pt x="2" y="20"/>
                </a:lnTo>
                <a:lnTo>
                  <a:pt x="2" y="22"/>
                </a:lnTo>
                <a:lnTo>
                  <a:pt x="4" y="24"/>
                </a:lnTo>
                <a:lnTo>
                  <a:pt x="6" y="26"/>
                </a:lnTo>
                <a:lnTo>
                  <a:pt x="8" y="29"/>
                </a:lnTo>
                <a:lnTo>
                  <a:pt x="10" y="29"/>
                </a:lnTo>
                <a:lnTo>
                  <a:pt x="15" y="31"/>
                </a:lnTo>
                <a:lnTo>
                  <a:pt x="17" y="31"/>
                </a:lnTo>
                <a:lnTo>
                  <a:pt x="15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41" name="Line 45"/>
          <p:cNvSpPr>
            <a:spLocks noChangeShapeType="1"/>
          </p:cNvSpPr>
          <p:nvPr/>
        </p:nvSpPr>
        <p:spPr bwMode="auto">
          <a:xfrm>
            <a:off x="4373776" y="5216975"/>
            <a:ext cx="195495" cy="979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42" name="Rectangle 46"/>
          <p:cNvSpPr>
            <a:spLocks noChangeArrowheads="1"/>
          </p:cNvSpPr>
          <p:nvPr/>
        </p:nvSpPr>
        <p:spPr bwMode="auto">
          <a:xfrm>
            <a:off x="4509748" y="5098335"/>
            <a:ext cx="153888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3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43" name="Rectangle 47"/>
          <p:cNvSpPr>
            <a:spLocks noChangeArrowheads="1"/>
          </p:cNvSpPr>
          <p:nvPr/>
        </p:nvSpPr>
        <p:spPr bwMode="auto">
          <a:xfrm>
            <a:off x="4602655" y="5098335"/>
            <a:ext cx="153888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2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44" name="Freeform 48"/>
          <p:cNvSpPr>
            <a:spLocks/>
          </p:cNvSpPr>
          <p:nvPr/>
        </p:nvSpPr>
        <p:spPr bwMode="auto">
          <a:xfrm>
            <a:off x="7486217" y="3960890"/>
            <a:ext cx="73553" cy="65911"/>
          </a:xfrm>
          <a:custGeom>
            <a:avLst/>
            <a:gdLst>
              <a:gd name="T0" fmla="*/ 2147483647 w 31"/>
              <a:gd name="T1" fmla="*/ 2147483647 h 31"/>
              <a:gd name="T2" fmla="*/ 2147483647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2147483647 h 31"/>
              <a:gd name="T12" fmla="*/ 2147483647 w 31"/>
              <a:gd name="T13" fmla="*/ 2147483647 h 31"/>
              <a:gd name="T14" fmla="*/ 2147483647 w 31"/>
              <a:gd name="T15" fmla="*/ 2147483647 h 31"/>
              <a:gd name="T16" fmla="*/ 2147483647 w 31"/>
              <a:gd name="T17" fmla="*/ 2147483647 h 31"/>
              <a:gd name="T18" fmla="*/ 2147483647 w 31"/>
              <a:gd name="T19" fmla="*/ 2147483647 h 31"/>
              <a:gd name="T20" fmla="*/ 2147483647 w 31"/>
              <a:gd name="T21" fmla="*/ 2147483647 h 31"/>
              <a:gd name="T22" fmla="*/ 2147483647 w 31"/>
              <a:gd name="T23" fmla="*/ 2147483647 h 31"/>
              <a:gd name="T24" fmla="*/ 2147483647 w 31"/>
              <a:gd name="T25" fmla="*/ 2147483647 h 31"/>
              <a:gd name="T26" fmla="*/ 2147483647 w 31"/>
              <a:gd name="T27" fmla="*/ 2147483647 h 31"/>
              <a:gd name="T28" fmla="*/ 2147483647 w 31"/>
              <a:gd name="T29" fmla="*/ 2147483647 h 31"/>
              <a:gd name="T30" fmla="*/ 2147483647 w 31"/>
              <a:gd name="T31" fmla="*/ 2147483647 h 31"/>
              <a:gd name="T32" fmla="*/ 2147483647 w 31"/>
              <a:gd name="T33" fmla="*/ 2147483647 h 31"/>
              <a:gd name="T34" fmla="*/ 2147483647 w 31"/>
              <a:gd name="T35" fmla="*/ 2147483647 h 31"/>
              <a:gd name="T36" fmla="*/ 2147483647 w 31"/>
              <a:gd name="T37" fmla="*/ 2147483647 h 31"/>
              <a:gd name="T38" fmla="*/ 2147483647 w 31"/>
              <a:gd name="T39" fmla="*/ 0 h 31"/>
              <a:gd name="T40" fmla="*/ 2147483647 w 31"/>
              <a:gd name="T41" fmla="*/ 0 h 31"/>
              <a:gd name="T42" fmla="*/ 2147483647 w 31"/>
              <a:gd name="T43" fmla="*/ 0 h 31"/>
              <a:gd name="T44" fmla="*/ 2147483647 w 31"/>
              <a:gd name="T45" fmla="*/ 2147483647 h 31"/>
              <a:gd name="T46" fmla="*/ 2147483647 w 31"/>
              <a:gd name="T47" fmla="*/ 2147483647 h 31"/>
              <a:gd name="T48" fmla="*/ 2147483647 w 31"/>
              <a:gd name="T49" fmla="*/ 2147483647 h 31"/>
              <a:gd name="T50" fmla="*/ 2147483647 w 31"/>
              <a:gd name="T51" fmla="*/ 2147483647 h 31"/>
              <a:gd name="T52" fmla="*/ 2147483647 w 31"/>
              <a:gd name="T53" fmla="*/ 2147483647 h 31"/>
              <a:gd name="T54" fmla="*/ 2147483647 w 31"/>
              <a:gd name="T55" fmla="*/ 2147483647 h 31"/>
              <a:gd name="T56" fmla="*/ 0 w 31"/>
              <a:gd name="T57" fmla="*/ 2147483647 h 31"/>
              <a:gd name="T58" fmla="*/ 0 w 31"/>
              <a:gd name="T59" fmla="*/ 2147483647 h 31"/>
              <a:gd name="T60" fmla="*/ 0 w 31"/>
              <a:gd name="T61" fmla="*/ 2147483647 h 31"/>
              <a:gd name="T62" fmla="*/ 0 w 31"/>
              <a:gd name="T63" fmla="*/ 2147483647 h 31"/>
              <a:gd name="T64" fmla="*/ 0 w 31"/>
              <a:gd name="T65" fmla="*/ 2147483647 h 31"/>
              <a:gd name="T66" fmla="*/ 2147483647 w 31"/>
              <a:gd name="T67" fmla="*/ 2147483647 h 31"/>
              <a:gd name="T68" fmla="*/ 2147483647 w 31"/>
              <a:gd name="T69" fmla="*/ 2147483647 h 31"/>
              <a:gd name="T70" fmla="*/ 2147483647 w 31"/>
              <a:gd name="T71" fmla="*/ 2147483647 h 31"/>
              <a:gd name="T72" fmla="*/ 2147483647 w 31"/>
              <a:gd name="T73" fmla="*/ 2147483647 h 31"/>
              <a:gd name="T74" fmla="*/ 2147483647 w 31"/>
              <a:gd name="T75" fmla="*/ 2147483647 h 31"/>
              <a:gd name="T76" fmla="*/ 2147483647 w 31"/>
              <a:gd name="T77" fmla="*/ 2147483647 h 31"/>
              <a:gd name="T78" fmla="*/ 2147483647 w 31"/>
              <a:gd name="T79" fmla="*/ 2147483647 h 31"/>
              <a:gd name="T80" fmla="*/ 2147483647 w 31"/>
              <a:gd name="T81" fmla="*/ 2147483647 h 31"/>
              <a:gd name="T82" fmla="*/ 2147483647 w 31"/>
              <a:gd name="T83" fmla="*/ 2147483647 h 31"/>
              <a:gd name="T84" fmla="*/ 2147483647 w 31"/>
              <a:gd name="T85" fmla="*/ 2147483647 h 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"/>
              <a:gd name="T130" fmla="*/ 0 h 31"/>
              <a:gd name="T131" fmla="*/ 31 w 31"/>
              <a:gd name="T132" fmla="*/ 31 h 3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" h="31">
                <a:moveTo>
                  <a:pt x="15" y="29"/>
                </a:moveTo>
                <a:lnTo>
                  <a:pt x="17" y="31"/>
                </a:lnTo>
                <a:lnTo>
                  <a:pt x="21" y="29"/>
                </a:lnTo>
                <a:lnTo>
                  <a:pt x="23" y="29"/>
                </a:lnTo>
                <a:lnTo>
                  <a:pt x="25" y="26"/>
                </a:lnTo>
                <a:lnTo>
                  <a:pt x="27" y="24"/>
                </a:lnTo>
                <a:lnTo>
                  <a:pt x="29" y="22"/>
                </a:lnTo>
                <a:lnTo>
                  <a:pt x="29" y="20"/>
                </a:lnTo>
                <a:lnTo>
                  <a:pt x="29" y="18"/>
                </a:lnTo>
                <a:lnTo>
                  <a:pt x="31" y="14"/>
                </a:lnTo>
                <a:lnTo>
                  <a:pt x="29" y="12"/>
                </a:lnTo>
                <a:lnTo>
                  <a:pt x="29" y="10"/>
                </a:lnTo>
                <a:lnTo>
                  <a:pt x="29" y="8"/>
                </a:lnTo>
                <a:lnTo>
                  <a:pt x="27" y="6"/>
                </a:lnTo>
                <a:lnTo>
                  <a:pt x="25" y="4"/>
                </a:lnTo>
                <a:lnTo>
                  <a:pt x="23" y="2"/>
                </a:lnTo>
                <a:lnTo>
                  <a:pt x="21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1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8"/>
                </a:lnTo>
                <a:lnTo>
                  <a:pt x="0" y="20"/>
                </a:lnTo>
                <a:lnTo>
                  <a:pt x="2" y="22"/>
                </a:lnTo>
                <a:lnTo>
                  <a:pt x="2" y="24"/>
                </a:lnTo>
                <a:lnTo>
                  <a:pt x="4" y="26"/>
                </a:lnTo>
                <a:lnTo>
                  <a:pt x="6" y="26"/>
                </a:lnTo>
                <a:lnTo>
                  <a:pt x="8" y="29"/>
                </a:lnTo>
                <a:lnTo>
                  <a:pt x="11" y="29"/>
                </a:lnTo>
                <a:lnTo>
                  <a:pt x="13" y="31"/>
                </a:lnTo>
                <a:lnTo>
                  <a:pt x="15" y="31"/>
                </a:lnTo>
                <a:lnTo>
                  <a:pt x="15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45" name="Freeform 49"/>
          <p:cNvSpPr>
            <a:spLocks/>
          </p:cNvSpPr>
          <p:nvPr/>
        </p:nvSpPr>
        <p:spPr bwMode="auto">
          <a:xfrm>
            <a:off x="5420934" y="3991021"/>
            <a:ext cx="2100124" cy="1805976"/>
          </a:xfrm>
          <a:custGeom>
            <a:avLst/>
            <a:gdLst>
              <a:gd name="T0" fmla="*/ 2147483647 w 868"/>
              <a:gd name="T1" fmla="*/ 0 h 839"/>
              <a:gd name="T2" fmla="*/ 2147483647 w 868"/>
              <a:gd name="T3" fmla="*/ 2147483647 h 839"/>
              <a:gd name="T4" fmla="*/ 0 w 868"/>
              <a:gd name="T5" fmla="*/ 2147483647 h 839"/>
              <a:gd name="T6" fmla="*/ 0 w 868"/>
              <a:gd name="T7" fmla="*/ 2147483647 h 839"/>
              <a:gd name="T8" fmla="*/ 0 60000 65536"/>
              <a:gd name="T9" fmla="*/ 0 60000 65536"/>
              <a:gd name="T10" fmla="*/ 0 60000 65536"/>
              <a:gd name="T11" fmla="*/ 0 60000 65536"/>
              <a:gd name="T12" fmla="*/ 0 w 868"/>
              <a:gd name="T13" fmla="*/ 0 h 839"/>
              <a:gd name="T14" fmla="*/ 868 w 868"/>
              <a:gd name="T15" fmla="*/ 839 h 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8" h="839">
                <a:moveTo>
                  <a:pt x="866" y="0"/>
                </a:moveTo>
                <a:lnTo>
                  <a:pt x="868" y="776"/>
                </a:lnTo>
                <a:lnTo>
                  <a:pt x="0" y="776"/>
                </a:lnTo>
                <a:lnTo>
                  <a:pt x="0" y="839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46" name="Line 50"/>
          <p:cNvSpPr>
            <a:spLocks noChangeShapeType="1"/>
          </p:cNvSpPr>
          <p:nvPr/>
        </p:nvSpPr>
        <p:spPr bwMode="auto">
          <a:xfrm>
            <a:off x="7424278" y="5216975"/>
            <a:ext cx="191624" cy="979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47" name="Rectangle 51"/>
          <p:cNvSpPr>
            <a:spLocks noChangeArrowheads="1"/>
          </p:cNvSpPr>
          <p:nvPr/>
        </p:nvSpPr>
        <p:spPr bwMode="auto">
          <a:xfrm>
            <a:off x="7560248" y="5098335"/>
            <a:ext cx="153888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3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48" name="Rectangle 52"/>
          <p:cNvSpPr>
            <a:spLocks noChangeArrowheads="1"/>
          </p:cNvSpPr>
          <p:nvPr/>
        </p:nvSpPr>
        <p:spPr bwMode="auto">
          <a:xfrm>
            <a:off x="7600142" y="5098335"/>
            <a:ext cx="287925" cy="59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2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49" name="Freeform 53"/>
          <p:cNvSpPr>
            <a:spLocks/>
          </p:cNvSpPr>
          <p:nvPr/>
        </p:nvSpPr>
        <p:spPr bwMode="auto">
          <a:xfrm>
            <a:off x="4724119" y="5781931"/>
            <a:ext cx="69682" cy="67795"/>
          </a:xfrm>
          <a:custGeom>
            <a:avLst/>
            <a:gdLst>
              <a:gd name="T0" fmla="*/ 2147483647 w 29"/>
              <a:gd name="T1" fmla="*/ 0 h 31"/>
              <a:gd name="T2" fmla="*/ 0 w 29"/>
              <a:gd name="T3" fmla="*/ 2147483647 h 31"/>
              <a:gd name="T4" fmla="*/ 2147483647 w 29"/>
              <a:gd name="T5" fmla="*/ 2147483647 h 31"/>
              <a:gd name="T6" fmla="*/ 2147483647 w 29"/>
              <a:gd name="T7" fmla="*/ 2147483647 h 31"/>
              <a:gd name="T8" fmla="*/ 2147483647 w 29"/>
              <a:gd name="T9" fmla="*/ 2147483647 h 31"/>
              <a:gd name="T10" fmla="*/ 2147483647 w 29"/>
              <a:gd name="T11" fmla="*/ 0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"/>
              <a:gd name="T19" fmla="*/ 0 h 31"/>
              <a:gd name="T20" fmla="*/ 29 w 29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" h="31">
                <a:moveTo>
                  <a:pt x="29" y="0"/>
                </a:moveTo>
                <a:lnTo>
                  <a:pt x="0" y="2"/>
                </a:lnTo>
                <a:lnTo>
                  <a:pt x="15" y="31"/>
                </a:lnTo>
                <a:lnTo>
                  <a:pt x="29" y="2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50" name="Freeform 54"/>
          <p:cNvSpPr>
            <a:spLocks/>
          </p:cNvSpPr>
          <p:nvPr/>
        </p:nvSpPr>
        <p:spPr bwMode="auto">
          <a:xfrm>
            <a:off x="4944777" y="5781931"/>
            <a:ext cx="69682" cy="67795"/>
          </a:xfrm>
          <a:custGeom>
            <a:avLst/>
            <a:gdLst>
              <a:gd name="T0" fmla="*/ 2147483647 w 29"/>
              <a:gd name="T1" fmla="*/ 0 h 31"/>
              <a:gd name="T2" fmla="*/ 0 w 29"/>
              <a:gd name="T3" fmla="*/ 2147483647 h 31"/>
              <a:gd name="T4" fmla="*/ 2147483647 w 29"/>
              <a:gd name="T5" fmla="*/ 2147483647 h 31"/>
              <a:gd name="T6" fmla="*/ 2147483647 w 29"/>
              <a:gd name="T7" fmla="*/ 2147483647 h 31"/>
              <a:gd name="T8" fmla="*/ 2147483647 w 29"/>
              <a:gd name="T9" fmla="*/ 2147483647 h 31"/>
              <a:gd name="T10" fmla="*/ 2147483647 w 29"/>
              <a:gd name="T11" fmla="*/ 0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"/>
              <a:gd name="T19" fmla="*/ 0 h 31"/>
              <a:gd name="T20" fmla="*/ 29 w 29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" h="31">
                <a:moveTo>
                  <a:pt x="29" y="0"/>
                </a:moveTo>
                <a:lnTo>
                  <a:pt x="0" y="2"/>
                </a:lnTo>
                <a:lnTo>
                  <a:pt x="15" y="31"/>
                </a:lnTo>
                <a:lnTo>
                  <a:pt x="29" y="2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51" name="Freeform 55"/>
          <p:cNvSpPr>
            <a:spLocks/>
          </p:cNvSpPr>
          <p:nvPr/>
        </p:nvSpPr>
        <p:spPr bwMode="auto">
          <a:xfrm>
            <a:off x="5388029" y="5781931"/>
            <a:ext cx="73553" cy="67795"/>
          </a:xfrm>
          <a:custGeom>
            <a:avLst/>
            <a:gdLst>
              <a:gd name="T0" fmla="*/ 2147483647 w 31"/>
              <a:gd name="T1" fmla="*/ 0 h 31"/>
              <a:gd name="T2" fmla="*/ 0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0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1"/>
              <a:gd name="T20" fmla="*/ 31 w 31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1">
                <a:moveTo>
                  <a:pt x="29" y="0"/>
                </a:moveTo>
                <a:lnTo>
                  <a:pt x="0" y="2"/>
                </a:lnTo>
                <a:lnTo>
                  <a:pt x="14" y="31"/>
                </a:lnTo>
                <a:lnTo>
                  <a:pt x="31" y="2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52" name="Line 56"/>
          <p:cNvSpPr>
            <a:spLocks noChangeShapeType="1"/>
          </p:cNvSpPr>
          <p:nvPr/>
        </p:nvSpPr>
        <p:spPr bwMode="auto">
          <a:xfrm>
            <a:off x="4789929" y="2087119"/>
            <a:ext cx="195496" cy="979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53" name="Rectangle 57"/>
          <p:cNvSpPr>
            <a:spLocks noChangeArrowheads="1"/>
          </p:cNvSpPr>
          <p:nvPr/>
        </p:nvSpPr>
        <p:spPr bwMode="auto">
          <a:xfrm>
            <a:off x="4943323" y="1832170"/>
            <a:ext cx="153888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</a:rPr>
              <a:t>4</a:t>
            </a:r>
            <a:endParaRPr kumimoji="1" lang="en-US" altLang="zh-CN" sz="2400" b="1">
              <a:latin typeface="Times New Roman" charset="0"/>
            </a:endParaRPr>
          </a:p>
        </p:txBody>
      </p:sp>
      <p:sp>
        <p:nvSpPr>
          <p:cNvPr id="454" name="Line 58"/>
          <p:cNvSpPr>
            <a:spLocks noChangeShapeType="1"/>
          </p:cNvSpPr>
          <p:nvPr/>
        </p:nvSpPr>
        <p:spPr bwMode="auto">
          <a:xfrm>
            <a:off x="5784826" y="6493776"/>
            <a:ext cx="220658" cy="1035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55" name="Rectangle 59"/>
          <p:cNvSpPr>
            <a:spLocks noChangeArrowheads="1"/>
          </p:cNvSpPr>
          <p:nvPr/>
        </p:nvSpPr>
        <p:spPr bwMode="auto">
          <a:xfrm>
            <a:off x="6078102" y="6080642"/>
            <a:ext cx="153888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3</a:t>
            </a:r>
            <a:endParaRPr kumimoji="1" lang="zh-CN" altLang="en-US" sz="2400" b="1" dirty="0">
              <a:latin typeface="Times New Roman" charset="0"/>
              <a:ea typeface="华文新魏" charset="-122"/>
            </a:endParaRPr>
          </a:p>
        </p:txBody>
      </p:sp>
      <p:sp>
        <p:nvSpPr>
          <p:cNvPr id="456" name="Rectangle 60"/>
          <p:cNvSpPr>
            <a:spLocks noChangeArrowheads="1"/>
          </p:cNvSpPr>
          <p:nvPr/>
        </p:nvSpPr>
        <p:spPr bwMode="auto">
          <a:xfrm>
            <a:off x="6231990" y="6080642"/>
            <a:ext cx="153888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</a:t>
            </a:r>
            <a:endParaRPr kumimoji="1" lang="zh-CN" altLang="en-US" sz="2400" b="1">
              <a:latin typeface="Times New Roman" charset="0"/>
              <a:ea typeface="华文新魏" charset="-122"/>
            </a:endParaRPr>
          </a:p>
        </p:txBody>
      </p:sp>
      <p:sp>
        <p:nvSpPr>
          <p:cNvPr id="457" name="Freeform 61"/>
          <p:cNvSpPr>
            <a:spLocks/>
          </p:cNvSpPr>
          <p:nvPr/>
        </p:nvSpPr>
        <p:spPr bwMode="auto">
          <a:xfrm>
            <a:off x="4470556" y="3991021"/>
            <a:ext cx="510998" cy="1805976"/>
          </a:xfrm>
          <a:custGeom>
            <a:avLst/>
            <a:gdLst>
              <a:gd name="T0" fmla="*/ 2147483647 w 211"/>
              <a:gd name="T1" fmla="*/ 2147483647 h 839"/>
              <a:gd name="T2" fmla="*/ 2147483647 w 211"/>
              <a:gd name="T3" fmla="*/ 2147483647 h 839"/>
              <a:gd name="T4" fmla="*/ 0 w 211"/>
              <a:gd name="T5" fmla="*/ 2147483647 h 839"/>
              <a:gd name="T6" fmla="*/ 0 w 211"/>
              <a:gd name="T7" fmla="*/ 0 h 839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839"/>
              <a:gd name="T14" fmla="*/ 211 w 211"/>
              <a:gd name="T15" fmla="*/ 839 h 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839">
                <a:moveTo>
                  <a:pt x="211" y="839"/>
                </a:moveTo>
                <a:lnTo>
                  <a:pt x="211" y="685"/>
                </a:lnTo>
                <a:lnTo>
                  <a:pt x="0" y="685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58" name="Line 62"/>
          <p:cNvSpPr>
            <a:spLocks noChangeShapeType="1"/>
          </p:cNvSpPr>
          <p:nvPr/>
        </p:nvSpPr>
        <p:spPr bwMode="auto">
          <a:xfrm flipV="1">
            <a:off x="1433603" y="3120989"/>
            <a:ext cx="3871" cy="195663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59" name="Line 63"/>
          <p:cNvSpPr>
            <a:spLocks noChangeShapeType="1"/>
          </p:cNvSpPr>
          <p:nvPr/>
        </p:nvSpPr>
        <p:spPr bwMode="auto">
          <a:xfrm flipV="1">
            <a:off x="2188486" y="3120989"/>
            <a:ext cx="3871" cy="195663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0" name="Line 64"/>
          <p:cNvSpPr>
            <a:spLocks noChangeShapeType="1"/>
          </p:cNvSpPr>
          <p:nvPr/>
        </p:nvSpPr>
        <p:spPr bwMode="auto">
          <a:xfrm flipV="1">
            <a:off x="3702123" y="3120989"/>
            <a:ext cx="5807" cy="195663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1" name="Line 65"/>
          <p:cNvSpPr>
            <a:spLocks noChangeShapeType="1"/>
          </p:cNvSpPr>
          <p:nvPr/>
        </p:nvSpPr>
        <p:spPr bwMode="auto">
          <a:xfrm flipV="1">
            <a:off x="5235116" y="3120989"/>
            <a:ext cx="3871" cy="195663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2" name="Line 66"/>
          <p:cNvSpPr>
            <a:spLocks noChangeShapeType="1"/>
          </p:cNvSpPr>
          <p:nvPr/>
        </p:nvSpPr>
        <p:spPr bwMode="auto">
          <a:xfrm flipV="1">
            <a:off x="6760367" y="3120989"/>
            <a:ext cx="1936" cy="195663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3" name="Line 67"/>
          <p:cNvSpPr>
            <a:spLocks noChangeShapeType="1"/>
          </p:cNvSpPr>
          <p:nvPr/>
        </p:nvSpPr>
        <p:spPr bwMode="auto">
          <a:xfrm flipH="1">
            <a:off x="1255528" y="3303657"/>
            <a:ext cx="7002992" cy="18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4" name="Line 68"/>
          <p:cNvSpPr>
            <a:spLocks noChangeShapeType="1"/>
          </p:cNvSpPr>
          <p:nvPr/>
        </p:nvSpPr>
        <p:spPr bwMode="auto">
          <a:xfrm flipH="1">
            <a:off x="1255528" y="3499509"/>
            <a:ext cx="7002992" cy="5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5" name="Line 69"/>
          <p:cNvSpPr>
            <a:spLocks noChangeShapeType="1"/>
          </p:cNvSpPr>
          <p:nvPr/>
        </p:nvSpPr>
        <p:spPr bwMode="auto">
          <a:xfrm flipH="1">
            <a:off x="1255528" y="3695360"/>
            <a:ext cx="7002992" cy="5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6" name="Line 70"/>
          <p:cNvSpPr>
            <a:spLocks noChangeShapeType="1"/>
          </p:cNvSpPr>
          <p:nvPr/>
        </p:nvSpPr>
        <p:spPr bwMode="auto">
          <a:xfrm flipH="1">
            <a:off x="1255528" y="3891212"/>
            <a:ext cx="7002992" cy="75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7" name="Line 71"/>
          <p:cNvSpPr>
            <a:spLocks noChangeShapeType="1"/>
          </p:cNvSpPr>
          <p:nvPr/>
        </p:nvSpPr>
        <p:spPr bwMode="auto">
          <a:xfrm flipH="1">
            <a:off x="1255528" y="4090830"/>
            <a:ext cx="7002992" cy="376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8" name="Line 72"/>
          <p:cNvSpPr>
            <a:spLocks noChangeShapeType="1"/>
          </p:cNvSpPr>
          <p:nvPr/>
        </p:nvSpPr>
        <p:spPr bwMode="auto">
          <a:xfrm flipH="1">
            <a:off x="1255528" y="4290447"/>
            <a:ext cx="7002992" cy="18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69" name="Line 73"/>
          <p:cNvSpPr>
            <a:spLocks noChangeShapeType="1"/>
          </p:cNvSpPr>
          <p:nvPr/>
        </p:nvSpPr>
        <p:spPr bwMode="auto">
          <a:xfrm flipH="1">
            <a:off x="1255528" y="4486299"/>
            <a:ext cx="7002992" cy="18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70" name="Line 74"/>
          <p:cNvSpPr>
            <a:spLocks noChangeShapeType="1"/>
          </p:cNvSpPr>
          <p:nvPr/>
        </p:nvSpPr>
        <p:spPr bwMode="auto">
          <a:xfrm flipH="1">
            <a:off x="1255528" y="4682150"/>
            <a:ext cx="7002992" cy="18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71" name="Line 75"/>
          <p:cNvSpPr>
            <a:spLocks noChangeShapeType="1"/>
          </p:cNvSpPr>
          <p:nvPr/>
        </p:nvSpPr>
        <p:spPr bwMode="auto">
          <a:xfrm flipH="1">
            <a:off x="1255528" y="4878002"/>
            <a:ext cx="7002992" cy="18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72" name="Freeform 76"/>
          <p:cNvSpPr>
            <a:spLocks/>
          </p:cNvSpPr>
          <p:nvPr/>
        </p:nvSpPr>
        <p:spPr bwMode="auto">
          <a:xfrm>
            <a:off x="3278228" y="1659636"/>
            <a:ext cx="2111736" cy="286244"/>
          </a:xfrm>
          <a:custGeom>
            <a:avLst/>
            <a:gdLst>
              <a:gd name="T0" fmla="*/ 0 w 757"/>
              <a:gd name="T1" fmla="*/ 2147483647 h 101"/>
              <a:gd name="T2" fmla="*/ 0 w 757"/>
              <a:gd name="T3" fmla="*/ 0 h 101"/>
              <a:gd name="T4" fmla="*/ 2147483647 w 757"/>
              <a:gd name="T5" fmla="*/ 0 h 101"/>
              <a:gd name="T6" fmla="*/ 2147483647 w 757"/>
              <a:gd name="T7" fmla="*/ 2147483647 h 101"/>
              <a:gd name="T8" fmla="*/ 0 w 757"/>
              <a:gd name="T9" fmla="*/ 2147483647 h 101"/>
              <a:gd name="T10" fmla="*/ 0 w 757"/>
              <a:gd name="T11" fmla="*/ 2147483647 h 1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7"/>
              <a:gd name="T19" fmla="*/ 0 h 101"/>
              <a:gd name="T20" fmla="*/ 757 w 757"/>
              <a:gd name="T21" fmla="*/ 101 h 1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7" h="101">
                <a:moveTo>
                  <a:pt x="0" y="101"/>
                </a:moveTo>
                <a:lnTo>
                  <a:pt x="0" y="0"/>
                </a:lnTo>
                <a:lnTo>
                  <a:pt x="757" y="0"/>
                </a:lnTo>
                <a:lnTo>
                  <a:pt x="757" y="101"/>
                </a:lnTo>
                <a:lnTo>
                  <a:pt x="0" y="10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473" name="Rectangle 77"/>
          <p:cNvSpPr>
            <a:spLocks noChangeArrowheads="1"/>
          </p:cNvSpPr>
          <p:nvPr/>
        </p:nvSpPr>
        <p:spPr bwMode="auto">
          <a:xfrm>
            <a:off x="3303152" y="1220102"/>
            <a:ext cx="307778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3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charset="0"/>
              </a:rPr>
              <a:t>1</a:t>
            </a:r>
            <a:endParaRPr kumimoji="1" lang="en-US" altLang="zh-CN" sz="2400" b="1" dirty="0">
              <a:latin typeface="Times New Roman" charset="0"/>
            </a:endParaRPr>
          </a:p>
        </p:txBody>
      </p:sp>
      <p:sp>
        <p:nvSpPr>
          <p:cNvPr id="474" name="Rectangle 78"/>
          <p:cNvSpPr>
            <a:spLocks noChangeArrowheads="1"/>
          </p:cNvSpPr>
          <p:nvPr/>
        </p:nvSpPr>
        <p:spPr bwMode="auto">
          <a:xfrm>
            <a:off x="3519450" y="1463784"/>
            <a:ext cx="76944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5" name="Rectangle 79"/>
          <p:cNvSpPr>
            <a:spLocks noChangeArrowheads="1"/>
          </p:cNvSpPr>
          <p:nvPr/>
        </p:nvSpPr>
        <p:spPr bwMode="auto">
          <a:xfrm>
            <a:off x="3563968" y="1463784"/>
            <a:ext cx="76944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6" name="Rectangle 80"/>
          <p:cNvSpPr>
            <a:spLocks noChangeArrowheads="1"/>
          </p:cNvSpPr>
          <p:nvPr/>
        </p:nvSpPr>
        <p:spPr bwMode="auto">
          <a:xfrm>
            <a:off x="3749786" y="1463784"/>
            <a:ext cx="76944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7" name="Rectangle 81"/>
          <p:cNvSpPr>
            <a:spLocks noChangeArrowheads="1"/>
          </p:cNvSpPr>
          <p:nvPr/>
        </p:nvSpPr>
        <p:spPr bwMode="auto">
          <a:xfrm>
            <a:off x="3794305" y="1463784"/>
            <a:ext cx="76944" cy="5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8" name="AutoShape 82"/>
          <p:cNvSpPr>
            <a:spLocks noChangeArrowheads="1"/>
          </p:cNvSpPr>
          <p:nvPr/>
        </p:nvSpPr>
        <p:spPr bwMode="auto">
          <a:xfrm>
            <a:off x="9085021" y="2055105"/>
            <a:ext cx="681330" cy="286244"/>
          </a:xfrm>
          <a:prstGeom prst="roundRect">
            <a:avLst>
              <a:gd name="adj" fmla="val 37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400" b="1"/>
          </a:p>
        </p:txBody>
      </p:sp>
      <p:sp>
        <p:nvSpPr>
          <p:cNvPr id="479" name="Line 83"/>
          <p:cNvSpPr>
            <a:spLocks noChangeShapeType="1"/>
          </p:cNvSpPr>
          <p:nvPr/>
        </p:nvSpPr>
        <p:spPr bwMode="auto">
          <a:xfrm flipV="1">
            <a:off x="9363747" y="2326284"/>
            <a:ext cx="0" cy="3615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80" name="Text Box 84"/>
          <p:cNvSpPr txBox="1">
            <a:spLocks noChangeArrowheads="1"/>
          </p:cNvSpPr>
          <p:nvPr/>
        </p:nvSpPr>
        <p:spPr bwMode="auto">
          <a:xfrm>
            <a:off x="7146005" y="5936626"/>
            <a:ext cx="817852" cy="60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>
                <a:latin typeface="Times New Roman" charset="0"/>
                <a:ea typeface="华文新魏" charset="-122"/>
              </a:rPr>
              <a:t>Data</a:t>
            </a:r>
          </a:p>
        </p:txBody>
      </p:sp>
      <p:sp>
        <p:nvSpPr>
          <p:cNvPr id="481" name="Text Box 85"/>
          <p:cNvSpPr txBox="1">
            <a:spLocks noChangeArrowheads="1"/>
          </p:cNvSpPr>
          <p:nvPr/>
        </p:nvSpPr>
        <p:spPr bwMode="auto">
          <a:xfrm>
            <a:off x="9015164" y="2408234"/>
            <a:ext cx="937180" cy="60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>
                <a:latin typeface="Times New Roman" charset="0"/>
              </a:rPr>
              <a:t>Word</a:t>
            </a:r>
          </a:p>
        </p:txBody>
      </p:sp>
      <p:sp>
        <p:nvSpPr>
          <p:cNvPr id="482" name="Line 86"/>
          <p:cNvSpPr>
            <a:spLocks noChangeShapeType="1"/>
          </p:cNvSpPr>
          <p:nvPr/>
        </p:nvSpPr>
        <p:spPr bwMode="auto">
          <a:xfrm flipH="1" flipV="1">
            <a:off x="9379232" y="1723664"/>
            <a:ext cx="0" cy="3314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83" name="Line 87"/>
          <p:cNvSpPr>
            <a:spLocks noChangeShapeType="1"/>
          </p:cNvSpPr>
          <p:nvPr/>
        </p:nvSpPr>
        <p:spPr bwMode="auto">
          <a:xfrm>
            <a:off x="5165435" y="2081470"/>
            <a:ext cx="207110" cy="103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84" name="Rectangle 88"/>
          <p:cNvSpPr>
            <a:spLocks noChangeArrowheads="1"/>
          </p:cNvSpPr>
          <p:nvPr/>
        </p:nvSpPr>
        <p:spPr bwMode="auto">
          <a:xfrm>
            <a:off x="5313020" y="1832170"/>
            <a:ext cx="153888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2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85" name="Rectangle 89"/>
          <p:cNvSpPr>
            <a:spLocks noChangeArrowheads="1"/>
          </p:cNvSpPr>
          <p:nvPr/>
        </p:nvSpPr>
        <p:spPr bwMode="auto">
          <a:xfrm>
            <a:off x="5261728" y="1220102"/>
            <a:ext cx="153888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000000"/>
                </a:solidFill>
                <a:latin typeface="Times New Roman" charset="0"/>
              </a:rPr>
              <a:t>0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86" name="Line 90"/>
          <p:cNvSpPr>
            <a:spLocks noChangeShapeType="1"/>
          </p:cNvSpPr>
          <p:nvPr/>
        </p:nvSpPr>
        <p:spPr bwMode="auto">
          <a:xfrm>
            <a:off x="4700892" y="1667168"/>
            <a:ext cx="0" cy="273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87" name="Text Box 91"/>
          <p:cNvSpPr txBox="1">
            <a:spLocks noChangeArrowheads="1"/>
          </p:cNvSpPr>
          <p:nvPr/>
        </p:nvSpPr>
        <p:spPr bwMode="auto">
          <a:xfrm>
            <a:off x="8983098" y="1184097"/>
            <a:ext cx="782587" cy="60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>
                <a:latin typeface="Times New Roman" charset="0"/>
              </a:rPr>
              <a:t>Byte</a:t>
            </a:r>
          </a:p>
        </p:txBody>
      </p:sp>
      <p:sp>
        <p:nvSpPr>
          <p:cNvPr id="488" name="Rectangle 93"/>
          <p:cNvSpPr>
            <a:spLocks noChangeArrowheads="1"/>
          </p:cNvSpPr>
          <p:nvPr/>
        </p:nvSpPr>
        <p:spPr bwMode="auto">
          <a:xfrm>
            <a:off x="3063638" y="896066"/>
            <a:ext cx="2713698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Memory Address</a:t>
            </a:r>
          </a:p>
        </p:txBody>
      </p:sp>
      <p:sp>
        <p:nvSpPr>
          <p:cNvPr id="489" name="Rectangle 96"/>
          <p:cNvSpPr>
            <a:spLocks noChangeArrowheads="1"/>
          </p:cNvSpPr>
          <p:nvPr/>
        </p:nvSpPr>
        <p:spPr bwMode="auto">
          <a:xfrm>
            <a:off x="9040303" y="1868174"/>
            <a:ext cx="781806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400" b="1">
                <a:latin typeface="Times New Roman" charset="0"/>
              </a:rPr>
              <a:t>Mux</a:t>
            </a:r>
          </a:p>
        </p:txBody>
      </p:sp>
      <p:sp>
        <p:nvSpPr>
          <p:cNvPr id="490" name="Line 97"/>
          <p:cNvSpPr>
            <a:spLocks noChangeShapeType="1"/>
          </p:cNvSpPr>
          <p:nvPr/>
        </p:nvSpPr>
        <p:spPr bwMode="auto">
          <a:xfrm flipH="1">
            <a:off x="4071823" y="1672817"/>
            <a:ext cx="0" cy="25423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91" name="Rectangle 98"/>
          <p:cNvSpPr>
            <a:spLocks noChangeArrowheads="1"/>
          </p:cNvSpPr>
          <p:nvPr/>
        </p:nvSpPr>
        <p:spPr bwMode="auto">
          <a:xfrm>
            <a:off x="8140202" y="3848395"/>
            <a:ext cx="143040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2400" b="1">
                <a:latin typeface="Times New Roman" charset="0"/>
              </a:rPr>
              <a:t>256</a:t>
            </a:r>
          </a:p>
          <a:p>
            <a:pPr>
              <a:lnSpc>
                <a:spcPct val="100000"/>
              </a:lnSpc>
            </a:pPr>
            <a:r>
              <a:rPr kumimoji="1" lang="en-US" altLang="zh-CN" sz="2400" b="1" dirty="0">
                <a:latin typeface="Times New Roman" charset="0"/>
              </a:rPr>
              <a:t>Entries</a:t>
            </a:r>
          </a:p>
        </p:txBody>
      </p:sp>
      <p:sp>
        <p:nvSpPr>
          <p:cNvPr id="492" name="Text Box 99"/>
          <p:cNvSpPr txBox="1">
            <a:spLocks noChangeArrowheads="1"/>
          </p:cNvSpPr>
          <p:nvPr/>
        </p:nvSpPr>
        <p:spPr bwMode="auto">
          <a:xfrm>
            <a:off x="1555658" y="5321206"/>
            <a:ext cx="501320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rgbClr val="666699"/>
                </a:solidFill>
                <a:latin typeface="Times New Roman" charset="0"/>
                <a:ea typeface="华文新魏" charset="-122"/>
              </a:rPr>
              <a:t>=</a:t>
            </a:r>
          </a:p>
        </p:txBody>
      </p:sp>
      <p:sp>
        <p:nvSpPr>
          <p:cNvPr id="493" name="Rectangle 100"/>
          <p:cNvSpPr>
            <a:spLocks noChangeArrowheads="1"/>
          </p:cNvSpPr>
          <p:nvPr/>
        </p:nvSpPr>
        <p:spPr bwMode="auto">
          <a:xfrm>
            <a:off x="4755826" y="5673320"/>
            <a:ext cx="694879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400" b="1">
                <a:latin typeface="Times New Roman" charset="0"/>
              </a:rPr>
              <a:t>Mux</a:t>
            </a:r>
          </a:p>
        </p:txBody>
      </p:sp>
      <p:sp>
        <p:nvSpPr>
          <p:cNvPr id="494" name="Rectangle 101"/>
          <p:cNvSpPr>
            <a:spLocks noChangeArrowheads="1"/>
          </p:cNvSpPr>
          <p:nvPr/>
        </p:nvSpPr>
        <p:spPr bwMode="auto">
          <a:xfrm>
            <a:off x="1532134" y="2357363"/>
            <a:ext cx="559396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</a:rPr>
              <a:t>18</a:t>
            </a:r>
            <a:endParaRPr kumimoji="1" lang="en-US" altLang="zh-CN" sz="2400" b="1">
              <a:latin typeface="Times New Roman" charset="0"/>
            </a:endParaRPr>
          </a:p>
        </p:txBody>
      </p:sp>
      <p:sp>
        <p:nvSpPr>
          <p:cNvPr id="495" name="Line 102"/>
          <p:cNvSpPr>
            <a:spLocks noChangeShapeType="1"/>
          </p:cNvSpPr>
          <p:nvPr/>
        </p:nvSpPr>
        <p:spPr bwMode="auto">
          <a:xfrm>
            <a:off x="5057041" y="1678468"/>
            <a:ext cx="0" cy="273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96" name="Rectangle 103"/>
          <p:cNvSpPr>
            <a:spLocks noChangeArrowheads="1"/>
          </p:cNvSpPr>
          <p:nvPr/>
        </p:nvSpPr>
        <p:spPr bwMode="auto">
          <a:xfrm>
            <a:off x="4395786" y="2624258"/>
            <a:ext cx="581891" cy="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data</a:t>
            </a:r>
          </a:p>
        </p:txBody>
      </p:sp>
      <p:grpSp>
        <p:nvGrpSpPr>
          <p:cNvPr id="497" name="Group 135"/>
          <p:cNvGrpSpPr>
            <a:grpSpLocks/>
          </p:cNvGrpSpPr>
          <p:nvPr/>
        </p:nvGrpSpPr>
        <p:grpSpPr bwMode="auto">
          <a:xfrm>
            <a:off x="4861547" y="1947763"/>
            <a:ext cx="4225409" cy="4606858"/>
            <a:chOff x="2835" y="1389"/>
            <a:chExt cx="2183" cy="2162"/>
          </a:xfrm>
        </p:grpSpPr>
        <p:sp>
          <p:nvSpPr>
            <p:cNvPr id="528" name="Rectangle 92"/>
            <p:cNvSpPr>
              <a:spLocks noChangeArrowheads="1"/>
            </p:cNvSpPr>
            <p:nvPr/>
          </p:nvSpPr>
          <p:spPr bwMode="auto">
            <a:xfrm>
              <a:off x="3644" y="1463"/>
              <a:ext cx="81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CC6600"/>
                  </a:solidFill>
                  <a:latin typeface="Times New Roman" charset="0"/>
                </a:rPr>
                <a:t>Block offset</a:t>
              </a:r>
            </a:p>
          </p:txBody>
        </p:sp>
        <p:grpSp>
          <p:nvGrpSpPr>
            <p:cNvPr id="529" name="Group 104"/>
            <p:cNvGrpSpPr>
              <a:grpSpLocks/>
            </p:cNvGrpSpPr>
            <p:nvPr/>
          </p:nvGrpSpPr>
          <p:grpSpPr bwMode="auto">
            <a:xfrm>
              <a:off x="2835" y="1389"/>
              <a:ext cx="2183" cy="2162"/>
              <a:chOff x="2675" y="1761"/>
              <a:chExt cx="2142" cy="2447"/>
            </a:xfrm>
          </p:grpSpPr>
          <p:sp>
            <p:nvSpPr>
              <p:cNvPr id="530" name="Freeform 105"/>
              <p:cNvSpPr>
                <a:spLocks/>
              </p:cNvSpPr>
              <p:nvPr/>
            </p:nvSpPr>
            <p:spPr bwMode="auto">
              <a:xfrm>
                <a:off x="2675" y="1761"/>
                <a:ext cx="2142" cy="2160"/>
              </a:xfrm>
              <a:custGeom>
                <a:avLst/>
                <a:gdLst>
                  <a:gd name="T0" fmla="*/ 2403934 w 1713"/>
                  <a:gd name="T1" fmla="*/ 394163 h 1890"/>
                  <a:gd name="T2" fmla="*/ 13070148 w 1713"/>
                  <a:gd name="T3" fmla="*/ 394769 h 1890"/>
                  <a:gd name="T4" fmla="*/ 13070148 w 1713"/>
                  <a:gd name="T5" fmla="*/ 62337 h 1890"/>
                  <a:gd name="T6" fmla="*/ 0 w 1713"/>
                  <a:gd name="T7" fmla="*/ 62337 h 1890"/>
                  <a:gd name="T8" fmla="*/ 0 w 1713"/>
                  <a:gd name="T9" fmla="*/ 0 h 18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13"/>
                  <a:gd name="T16" fmla="*/ 0 h 1890"/>
                  <a:gd name="T17" fmla="*/ 1713 w 1713"/>
                  <a:gd name="T18" fmla="*/ 1890 h 18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13" h="1890">
                    <a:moveTo>
                      <a:pt x="315" y="1888"/>
                    </a:moveTo>
                    <a:lnTo>
                      <a:pt x="1713" y="1890"/>
                    </a:lnTo>
                    <a:lnTo>
                      <a:pt x="1713" y="298"/>
                    </a:lnTo>
                    <a:lnTo>
                      <a:pt x="0" y="298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FF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531" name="Rectangle 106"/>
              <p:cNvSpPr>
                <a:spLocks noChangeArrowheads="1"/>
              </p:cNvSpPr>
              <p:nvPr/>
            </p:nvSpPr>
            <p:spPr bwMode="auto">
              <a:xfrm>
                <a:off x="3069" y="3936"/>
                <a:ext cx="14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kumimoji="1" lang="en-US" altLang="zh-CN" sz="2400" b="1" dirty="0">
                    <a:solidFill>
                      <a:srgbClr val="CC6600"/>
                    </a:solidFill>
                    <a:latin typeface="Times New Roman" charset="0"/>
                  </a:rPr>
                  <a:t>④</a:t>
                </a:r>
              </a:p>
            </p:txBody>
          </p:sp>
        </p:grpSp>
      </p:grpSp>
      <p:grpSp>
        <p:nvGrpSpPr>
          <p:cNvPr id="498" name="Group 134"/>
          <p:cNvGrpSpPr>
            <a:grpSpLocks/>
          </p:cNvGrpSpPr>
          <p:nvPr/>
        </p:nvGrpSpPr>
        <p:grpSpPr bwMode="auto">
          <a:xfrm>
            <a:off x="1030998" y="1942114"/>
            <a:ext cx="3346649" cy="2052674"/>
            <a:chOff x="856" y="1386"/>
            <a:chExt cx="1729" cy="1090"/>
          </a:xfrm>
        </p:grpSpPr>
        <p:sp>
          <p:nvSpPr>
            <p:cNvPr id="524" name="Rectangle 95"/>
            <p:cNvSpPr>
              <a:spLocks noChangeArrowheads="1"/>
            </p:cNvSpPr>
            <p:nvPr/>
          </p:nvSpPr>
          <p:spPr bwMode="auto">
            <a:xfrm>
              <a:off x="1601" y="1485"/>
              <a:ext cx="7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CC0000"/>
                  </a:solidFill>
                  <a:latin typeface="Times New Roman" charset="0"/>
                </a:rPr>
                <a:t>Index</a:t>
              </a:r>
              <a:endParaRPr kumimoji="1" lang="zh-CN" altLang="en-US" sz="2400" b="1" dirty="0">
                <a:solidFill>
                  <a:srgbClr val="CC0000"/>
                </a:solidFill>
                <a:latin typeface="Times New Roman" charset="0"/>
              </a:endParaRPr>
            </a:p>
          </p:txBody>
        </p:sp>
        <p:grpSp>
          <p:nvGrpSpPr>
            <p:cNvPr id="525" name="Group 107"/>
            <p:cNvGrpSpPr>
              <a:grpSpLocks/>
            </p:cNvGrpSpPr>
            <p:nvPr/>
          </p:nvGrpSpPr>
          <p:grpSpPr bwMode="auto">
            <a:xfrm>
              <a:off x="856" y="1386"/>
              <a:ext cx="1729" cy="1090"/>
              <a:chOff x="687" y="1761"/>
              <a:chExt cx="1729" cy="1090"/>
            </a:xfrm>
          </p:grpSpPr>
          <p:sp>
            <p:nvSpPr>
              <p:cNvPr id="526" name="Freeform 108"/>
              <p:cNvSpPr>
                <a:spLocks/>
              </p:cNvSpPr>
              <p:nvPr/>
            </p:nvSpPr>
            <p:spPr bwMode="auto">
              <a:xfrm>
                <a:off x="687" y="1761"/>
                <a:ext cx="1729" cy="1090"/>
              </a:xfrm>
              <a:custGeom>
                <a:avLst/>
                <a:gdLst>
                  <a:gd name="T0" fmla="*/ 10466962 w 1383"/>
                  <a:gd name="T1" fmla="*/ 0 h 954"/>
                  <a:gd name="T2" fmla="*/ 10466962 w 1383"/>
                  <a:gd name="T3" fmla="*/ 61219 h 954"/>
                  <a:gd name="T4" fmla="*/ 0 w 1383"/>
                  <a:gd name="T5" fmla="*/ 61219 h 954"/>
                  <a:gd name="T6" fmla="*/ 0 w 1383"/>
                  <a:gd name="T7" fmla="*/ 197117 h 954"/>
                  <a:gd name="T8" fmla="*/ 482991 w 1383"/>
                  <a:gd name="T9" fmla="*/ 197117 h 9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3"/>
                  <a:gd name="T16" fmla="*/ 0 h 954"/>
                  <a:gd name="T17" fmla="*/ 1383 w 1383"/>
                  <a:gd name="T18" fmla="*/ 954 h 9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3" h="954">
                    <a:moveTo>
                      <a:pt x="1383" y="0"/>
                    </a:moveTo>
                    <a:lnTo>
                      <a:pt x="1383" y="298"/>
                    </a:lnTo>
                    <a:lnTo>
                      <a:pt x="0" y="298"/>
                    </a:lnTo>
                    <a:lnTo>
                      <a:pt x="0" y="954"/>
                    </a:lnTo>
                    <a:lnTo>
                      <a:pt x="64" y="954"/>
                    </a:lnTo>
                  </a:path>
                </a:pathLst>
              </a:custGeom>
              <a:noFill/>
              <a:ln w="222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527" name="Rectangle 109"/>
              <p:cNvSpPr>
                <a:spLocks noChangeArrowheads="1"/>
              </p:cNvSpPr>
              <p:nvPr/>
            </p:nvSpPr>
            <p:spPr bwMode="auto">
              <a:xfrm>
                <a:off x="2230" y="1856"/>
                <a:ext cx="15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CC0000"/>
                    </a:solidFill>
                    <a:latin typeface="Times New Roman" charset="0"/>
                  </a:rPr>
                  <a:t>①</a:t>
                </a:r>
                <a:endParaRPr lang="zh-CN" altLang="en-US" sz="2400" b="1" dirty="0">
                  <a:solidFill>
                    <a:srgbClr val="CC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499" name="Group 133"/>
          <p:cNvGrpSpPr>
            <a:grpSpLocks/>
          </p:cNvGrpSpPr>
          <p:nvPr/>
        </p:nvGrpSpPr>
        <p:grpSpPr bwMode="auto">
          <a:xfrm>
            <a:off x="876151" y="1797107"/>
            <a:ext cx="2920817" cy="3856765"/>
            <a:chOff x="789" y="1309"/>
            <a:chExt cx="1509" cy="2048"/>
          </a:xfrm>
        </p:grpSpPr>
        <p:sp>
          <p:nvSpPr>
            <p:cNvPr id="520" name="Rectangle 94"/>
            <p:cNvSpPr>
              <a:spLocks noChangeArrowheads="1"/>
            </p:cNvSpPr>
            <p:nvPr/>
          </p:nvSpPr>
          <p:spPr bwMode="auto">
            <a:xfrm>
              <a:off x="1061" y="1309"/>
              <a:ext cx="7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 dirty="0">
                  <a:solidFill>
                    <a:srgbClr val="0000FF"/>
                  </a:solidFill>
                  <a:latin typeface="Times New Roman" charset="0"/>
                </a:rPr>
                <a:t>Tag</a:t>
              </a:r>
            </a:p>
          </p:txBody>
        </p:sp>
        <p:grpSp>
          <p:nvGrpSpPr>
            <p:cNvPr id="521" name="Group 110"/>
            <p:cNvGrpSpPr>
              <a:grpSpLocks/>
            </p:cNvGrpSpPr>
            <p:nvPr/>
          </p:nvGrpSpPr>
          <p:grpSpPr bwMode="auto">
            <a:xfrm>
              <a:off x="789" y="1309"/>
              <a:ext cx="1509" cy="2048"/>
              <a:chOff x="620" y="1684"/>
              <a:chExt cx="1509" cy="2048"/>
            </a:xfrm>
          </p:grpSpPr>
          <p:sp>
            <p:nvSpPr>
              <p:cNvPr id="522" name="Freeform 111"/>
              <p:cNvSpPr>
                <a:spLocks/>
              </p:cNvSpPr>
              <p:nvPr/>
            </p:nvSpPr>
            <p:spPr bwMode="auto">
              <a:xfrm>
                <a:off x="620" y="1761"/>
                <a:ext cx="1509" cy="1971"/>
              </a:xfrm>
              <a:custGeom>
                <a:avLst/>
                <a:gdLst>
                  <a:gd name="T0" fmla="*/ 9142724 w 1207"/>
                  <a:gd name="T1" fmla="*/ 0 h 1724"/>
                  <a:gd name="T2" fmla="*/ 9142724 w 1207"/>
                  <a:gd name="T3" fmla="*/ 38883 h 1724"/>
                  <a:gd name="T4" fmla="*/ 0 w 1207"/>
                  <a:gd name="T5" fmla="*/ 38883 h 1724"/>
                  <a:gd name="T6" fmla="*/ 0 w 1207"/>
                  <a:gd name="T7" fmla="*/ 365103 h 1724"/>
                  <a:gd name="T8" fmla="*/ 2170094 w 1207"/>
                  <a:gd name="T9" fmla="*/ 365103 h 17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7"/>
                  <a:gd name="T16" fmla="*/ 0 h 1724"/>
                  <a:gd name="T17" fmla="*/ 1207 w 1207"/>
                  <a:gd name="T18" fmla="*/ 1724 h 17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7" h="1724">
                    <a:moveTo>
                      <a:pt x="1207" y="0"/>
                    </a:moveTo>
                    <a:lnTo>
                      <a:pt x="1207" y="184"/>
                    </a:lnTo>
                    <a:lnTo>
                      <a:pt x="0" y="184"/>
                    </a:lnTo>
                    <a:lnTo>
                      <a:pt x="0" y="1724"/>
                    </a:lnTo>
                    <a:lnTo>
                      <a:pt x="286" y="1724"/>
                    </a:lnTo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 sz="2400"/>
              </a:p>
            </p:txBody>
          </p:sp>
          <p:sp>
            <p:nvSpPr>
              <p:cNvPr id="523" name="Rectangle 112"/>
              <p:cNvSpPr>
                <a:spLocks noChangeArrowheads="1"/>
              </p:cNvSpPr>
              <p:nvPr/>
            </p:nvSpPr>
            <p:spPr bwMode="auto">
              <a:xfrm>
                <a:off x="1945" y="1684"/>
                <a:ext cx="15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charset="0"/>
                  </a:rPr>
                  <a:t>②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00" name="Group 113"/>
          <p:cNvGrpSpPr>
            <a:grpSpLocks/>
          </p:cNvGrpSpPr>
          <p:nvPr/>
        </p:nvGrpSpPr>
        <p:grpSpPr bwMode="auto">
          <a:xfrm>
            <a:off x="442578" y="1687885"/>
            <a:ext cx="1457507" cy="4871808"/>
            <a:chOff x="383" y="1626"/>
            <a:chExt cx="753" cy="2587"/>
          </a:xfrm>
        </p:grpSpPr>
        <p:sp>
          <p:nvSpPr>
            <p:cNvPr id="512" name="Freeform 114"/>
            <p:cNvSpPr>
              <a:spLocks/>
            </p:cNvSpPr>
            <p:nvPr/>
          </p:nvSpPr>
          <p:spPr bwMode="auto">
            <a:xfrm>
              <a:off x="506" y="1929"/>
              <a:ext cx="39" cy="35"/>
            </a:xfrm>
            <a:custGeom>
              <a:avLst/>
              <a:gdLst>
                <a:gd name="T0" fmla="*/ 0 w 31"/>
                <a:gd name="T1" fmla="*/ 3735 h 31"/>
                <a:gd name="T2" fmla="*/ 301400 w 31"/>
                <a:gd name="T3" fmla="*/ 4000 h 31"/>
                <a:gd name="T4" fmla="*/ 163533 w 31"/>
                <a:gd name="T5" fmla="*/ 0 h 31"/>
                <a:gd name="T6" fmla="*/ 0 w 31"/>
                <a:gd name="T7" fmla="*/ 4000 h 31"/>
                <a:gd name="T8" fmla="*/ 0 w 31"/>
                <a:gd name="T9" fmla="*/ 4000 h 31"/>
                <a:gd name="T10" fmla="*/ 0 w 31"/>
                <a:gd name="T11" fmla="*/ 3735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31"/>
                <a:gd name="T20" fmla="*/ 31 w 31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31">
                  <a:moveTo>
                    <a:pt x="0" y="29"/>
                  </a:moveTo>
                  <a:lnTo>
                    <a:pt x="31" y="31"/>
                  </a:lnTo>
                  <a:lnTo>
                    <a:pt x="17" y="0"/>
                  </a:lnTo>
                  <a:lnTo>
                    <a:pt x="0" y="31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513" name="Text Box 115"/>
            <p:cNvSpPr txBox="1">
              <a:spLocks noChangeArrowheads="1"/>
            </p:cNvSpPr>
            <p:nvPr/>
          </p:nvSpPr>
          <p:spPr bwMode="auto">
            <a:xfrm>
              <a:off x="383" y="1626"/>
              <a:ext cx="31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 b="1">
                  <a:latin typeface="Times New Roman" charset="0"/>
                </a:rPr>
                <a:t>Hit</a:t>
              </a:r>
            </a:p>
          </p:txBody>
        </p:sp>
        <p:grpSp>
          <p:nvGrpSpPr>
            <p:cNvPr id="514" name="Group 116"/>
            <p:cNvGrpSpPr>
              <a:grpSpLocks/>
            </p:cNvGrpSpPr>
            <p:nvPr/>
          </p:nvGrpSpPr>
          <p:grpSpPr bwMode="auto">
            <a:xfrm>
              <a:off x="527" y="1956"/>
              <a:ext cx="609" cy="2257"/>
              <a:chOff x="527" y="1956"/>
              <a:chExt cx="609" cy="2257"/>
            </a:xfrm>
          </p:grpSpPr>
          <p:sp>
            <p:nvSpPr>
              <p:cNvPr id="515" name="Line 117"/>
              <p:cNvSpPr>
                <a:spLocks noChangeShapeType="1"/>
              </p:cNvSpPr>
              <p:nvPr/>
            </p:nvSpPr>
            <p:spPr bwMode="auto">
              <a:xfrm>
                <a:off x="845" y="2849"/>
                <a:ext cx="2" cy="109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16" name="Freeform 118"/>
              <p:cNvSpPr>
                <a:spLocks/>
              </p:cNvSpPr>
              <p:nvPr/>
            </p:nvSpPr>
            <p:spPr bwMode="auto">
              <a:xfrm>
                <a:off x="527" y="1956"/>
                <a:ext cx="320" cy="2257"/>
              </a:xfrm>
              <a:custGeom>
                <a:avLst/>
                <a:gdLst>
                  <a:gd name="T0" fmla="*/ 1925406 w 256"/>
                  <a:gd name="T1" fmla="*/ 400299 h 1974"/>
                  <a:gd name="T2" fmla="*/ 1925406 w 256"/>
                  <a:gd name="T3" fmla="*/ 419603 h 1974"/>
                  <a:gd name="T4" fmla="*/ 0 w 256"/>
                  <a:gd name="T5" fmla="*/ 419603 h 1974"/>
                  <a:gd name="T6" fmla="*/ 0 w 256"/>
                  <a:gd name="T7" fmla="*/ 0 h 19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6"/>
                  <a:gd name="T13" fmla="*/ 0 h 1974"/>
                  <a:gd name="T14" fmla="*/ 256 w 256"/>
                  <a:gd name="T15" fmla="*/ 1974 h 19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6" h="1974">
                    <a:moveTo>
                      <a:pt x="256" y="1883"/>
                    </a:moveTo>
                    <a:lnTo>
                      <a:pt x="256" y="1974"/>
                    </a:lnTo>
                    <a:lnTo>
                      <a:pt x="0" y="1974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 sz="2400"/>
              </a:p>
            </p:txBody>
          </p:sp>
          <p:grpSp>
            <p:nvGrpSpPr>
              <p:cNvPr id="517" name="Group 119"/>
              <p:cNvGrpSpPr>
                <a:grpSpLocks/>
              </p:cNvGrpSpPr>
              <p:nvPr/>
            </p:nvGrpSpPr>
            <p:grpSpPr bwMode="auto">
              <a:xfrm>
                <a:off x="887" y="3808"/>
                <a:ext cx="249" cy="377"/>
                <a:chOff x="887" y="3808"/>
                <a:chExt cx="249" cy="377"/>
              </a:xfrm>
            </p:grpSpPr>
            <p:sp>
              <p:nvSpPr>
                <p:cNvPr id="518" name="Freeform 120"/>
                <p:cNvSpPr>
                  <a:spLocks/>
                </p:cNvSpPr>
                <p:nvPr/>
              </p:nvSpPr>
              <p:spPr bwMode="auto">
                <a:xfrm>
                  <a:off x="887" y="3808"/>
                  <a:ext cx="206" cy="129"/>
                </a:xfrm>
                <a:custGeom>
                  <a:avLst/>
                  <a:gdLst>
                    <a:gd name="T0" fmla="*/ 1182216 w 165"/>
                    <a:gd name="T1" fmla="*/ 0 h 113"/>
                    <a:gd name="T2" fmla="*/ 1182216 w 165"/>
                    <a:gd name="T3" fmla="*/ 11571 h 113"/>
                    <a:gd name="T4" fmla="*/ 0 w 165"/>
                    <a:gd name="T5" fmla="*/ 11571 h 113"/>
                    <a:gd name="T6" fmla="*/ 0 w 165"/>
                    <a:gd name="T7" fmla="*/ 22530 h 1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5"/>
                    <a:gd name="T13" fmla="*/ 0 h 113"/>
                    <a:gd name="T14" fmla="*/ 165 w 165"/>
                    <a:gd name="T15" fmla="*/ 113 h 1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5" h="113">
                      <a:moveTo>
                        <a:pt x="165" y="0"/>
                      </a:moveTo>
                      <a:lnTo>
                        <a:pt x="165" y="58"/>
                      </a:lnTo>
                      <a:lnTo>
                        <a:pt x="0" y="58"/>
                      </a:lnTo>
                      <a:lnTo>
                        <a:pt x="0" y="113"/>
                      </a:lnTo>
                    </a:path>
                  </a:pathLst>
                </a:cu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endParaRPr lang="zh-CN" altLang="en-US" sz="2400"/>
                </a:p>
              </p:txBody>
            </p:sp>
            <p:sp>
              <p:nvSpPr>
                <p:cNvPr id="51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77" y="3913"/>
                  <a:ext cx="159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6666"/>
                      </a:solidFill>
                      <a:latin typeface="Times New Roman" charset="0"/>
                    </a:rPr>
                    <a:t>③</a:t>
                  </a:r>
                  <a:endParaRPr lang="zh-CN" altLang="en-US" sz="2400" b="1">
                    <a:solidFill>
                      <a:srgbClr val="006666"/>
                    </a:solidFill>
                    <a:latin typeface="Times New Roman" charset="0"/>
                  </a:endParaRPr>
                </a:p>
              </p:txBody>
            </p:sp>
          </p:grpSp>
        </p:grpSp>
      </p:grpSp>
      <p:grpSp>
        <p:nvGrpSpPr>
          <p:cNvPr id="501" name="Group 136"/>
          <p:cNvGrpSpPr>
            <a:grpSpLocks/>
          </p:cNvGrpSpPr>
          <p:nvPr/>
        </p:nvGrpSpPr>
        <p:grpSpPr bwMode="auto">
          <a:xfrm>
            <a:off x="5244795" y="1759449"/>
            <a:ext cx="3830547" cy="600737"/>
            <a:chOff x="3033" y="1289"/>
            <a:chExt cx="1979" cy="319"/>
          </a:xfrm>
        </p:grpSpPr>
        <p:sp>
          <p:nvSpPr>
            <p:cNvPr id="506" name="Rectangle 9"/>
            <p:cNvSpPr>
              <a:spLocks noChangeArrowheads="1"/>
            </p:cNvSpPr>
            <p:nvPr/>
          </p:nvSpPr>
          <p:spPr bwMode="auto">
            <a:xfrm>
              <a:off x="3658" y="1289"/>
              <a:ext cx="7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9900CC"/>
                  </a:solidFill>
                  <a:latin typeface="Times New Roman" charset="0"/>
                </a:rPr>
                <a:t>Byte offset</a:t>
              </a:r>
            </a:p>
          </p:txBody>
        </p:sp>
        <p:grpSp>
          <p:nvGrpSpPr>
            <p:cNvPr id="507" name="Group 122"/>
            <p:cNvGrpSpPr>
              <a:grpSpLocks/>
            </p:cNvGrpSpPr>
            <p:nvPr/>
          </p:nvGrpSpPr>
          <p:grpSpPr bwMode="auto">
            <a:xfrm>
              <a:off x="3033" y="1336"/>
              <a:ext cx="1979" cy="272"/>
              <a:chOff x="2864" y="1693"/>
              <a:chExt cx="1960" cy="285"/>
            </a:xfrm>
          </p:grpSpPr>
          <p:grpSp>
            <p:nvGrpSpPr>
              <p:cNvPr id="508" name="Group 123"/>
              <p:cNvGrpSpPr>
                <a:grpSpLocks/>
              </p:cNvGrpSpPr>
              <p:nvPr/>
            </p:nvGrpSpPr>
            <p:grpSpPr bwMode="auto">
              <a:xfrm>
                <a:off x="2864" y="1765"/>
                <a:ext cx="1960" cy="168"/>
                <a:chOff x="2864" y="1765"/>
                <a:chExt cx="1960" cy="168"/>
              </a:xfrm>
            </p:grpSpPr>
            <p:sp>
              <p:nvSpPr>
                <p:cNvPr id="510" name="Line 124"/>
                <p:cNvSpPr>
                  <a:spLocks noChangeShapeType="1"/>
                </p:cNvSpPr>
                <p:nvPr/>
              </p:nvSpPr>
              <p:spPr bwMode="auto">
                <a:xfrm>
                  <a:off x="2864" y="1765"/>
                  <a:ext cx="0" cy="168"/>
                </a:xfrm>
                <a:prstGeom prst="line">
                  <a:avLst/>
                </a:prstGeom>
                <a:noFill/>
                <a:ln w="22225">
                  <a:solidFill>
                    <a:srgbClr val="99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11" name="Line 125"/>
                <p:cNvSpPr>
                  <a:spLocks noChangeShapeType="1"/>
                </p:cNvSpPr>
                <p:nvPr/>
              </p:nvSpPr>
              <p:spPr bwMode="auto">
                <a:xfrm>
                  <a:off x="2864" y="1925"/>
                  <a:ext cx="1960" cy="0"/>
                </a:xfrm>
                <a:prstGeom prst="line">
                  <a:avLst/>
                </a:prstGeom>
                <a:noFill/>
                <a:ln w="22225">
                  <a:solidFill>
                    <a:srgbClr val="9900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509" name="Rectangle 126"/>
              <p:cNvSpPr>
                <a:spLocks noChangeArrowheads="1"/>
              </p:cNvSpPr>
              <p:nvPr/>
            </p:nvSpPr>
            <p:spPr bwMode="auto">
              <a:xfrm>
                <a:off x="3124" y="1693"/>
                <a:ext cx="19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9900CC"/>
                    </a:solidFill>
                    <a:latin typeface="Times New Roman" charset="0"/>
                  </a:rPr>
                  <a:t>⑤</a:t>
                </a:r>
                <a:r>
                  <a:rPr lang="en-US" altLang="zh-CN" sz="2400" b="1" i="1">
                    <a:solidFill>
                      <a:srgbClr val="9900CC"/>
                    </a:solidFill>
                    <a:latin typeface="Times New Roman" charset="0"/>
                  </a:rPr>
                  <a:t> </a:t>
                </a:r>
              </a:p>
            </p:txBody>
          </p:sp>
        </p:grpSp>
      </p:grpSp>
      <p:sp>
        <p:nvSpPr>
          <p:cNvPr id="502" name="Text Box 127"/>
          <p:cNvSpPr txBox="1">
            <a:spLocks noChangeArrowheads="1"/>
          </p:cNvSpPr>
          <p:nvPr/>
        </p:nvSpPr>
        <p:spPr bwMode="auto">
          <a:xfrm>
            <a:off x="5821603" y="1147048"/>
            <a:ext cx="306017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各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Cache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有：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256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(16KB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/ 64B)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项</a:t>
            </a:r>
          </a:p>
        </p:txBody>
      </p:sp>
      <p:sp>
        <p:nvSpPr>
          <p:cNvPr id="503" name="Line 128"/>
          <p:cNvSpPr>
            <a:spLocks noChangeShapeType="1"/>
          </p:cNvSpPr>
          <p:nvPr/>
        </p:nvSpPr>
        <p:spPr bwMode="auto">
          <a:xfrm>
            <a:off x="5641592" y="4017386"/>
            <a:ext cx="445187" cy="941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2400"/>
          </a:p>
        </p:txBody>
      </p:sp>
      <p:sp>
        <p:nvSpPr>
          <p:cNvPr id="504" name="Line 129"/>
          <p:cNvSpPr>
            <a:spLocks noChangeShapeType="1"/>
          </p:cNvSpPr>
          <p:nvPr/>
        </p:nvSpPr>
        <p:spPr bwMode="auto">
          <a:xfrm>
            <a:off x="5659013" y="5181195"/>
            <a:ext cx="445187" cy="941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2400"/>
          </a:p>
        </p:txBody>
      </p:sp>
      <p:sp>
        <p:nvSpPr>
          <p:cNvPr id="505" name="Line 130"/>
          <p:cNvSpPr>
            <a:spLocks noChangeShapeType="1"/>
          </p:cNvSpPr>
          <p:nvPr/>
        </p:nvSpPr>
        <p:spPr bwMode="auto">
          <a:xfrm>
            <a:off x="5057041" y="5725436"/>
            <a:ext cx="226466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2400"/>
          </a:p>
        </p:txBody>
      </p:sp>
      <p:sp>
        <p:nvSpPr>
          <p:cNvPr id="532" name="Text Box 131"/>
          <p:cNvSpPr txBox="1">
            <a:spLocks noChangeArrowheads="1"/>
          </p:cNvSpPr>
          <p:nvPr/>
        </p:nvSpPr>
        <p:spPr bwMode="auto">
          <a:xfrm>
            <a:off x="10107392" y="1783893"/>
            <a:ext cx="1813104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  <a:buFont typeface="Wingdings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采用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12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级流水线结构，指令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/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数据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Cache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分开</a:t>
            </a:r>
          </a:p>
        </p:txBody>
      </p:sp>
      <p:sp>
        <p:nvSpPr>
          <p:cNvPr id="3" name="矩形 2"/>
          <p:cNvSpPr/>
          <p:nvPr/>
        </p:nvSpPr>
        <p:spPr>
          <a:xfrm>
            <a:off x="10035201" y="3473833"/>
            <a:ext cx="20366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buFont typeface="Wingdings" charset="2"/>
              <a:buChar char="n"/>
            </a:pPr>
            <a:r>
              <a:rPr kumimoji="1" lang="zh-CN" altLang="en-US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处理器提供写直达和写回两种方式，由</a:t>
            </a:r>
            <a:r>
              <a:rPr kumimoji="1" lang="en-US" altLang="zh-CN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OS</a:t>
            </a:r>
            <a:r>
              <a:rPr kumimoji="1" lang="zh-CN" altLang="en-US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决定</a:t>
            </a:r>
            <a:endParaRPr lang="en-US" altLang="zh-CN" dirty="0">
              <a:solidFill>
                <a:srgbClr val="0000FF"/>
              </a:solidFill>
              <a:latin typeface="Times New Roman" charset="0"/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825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" grpId="0"/>
      <p:bldP spid="532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197" y="169816"/>
            <a:ext cx="7019925" cy="47942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dirty="0">
                <a:solidFill>
                  <a:srgbClr val="A50021"/>
                </a:solidFill>
              </a:rPr>
              <a:t>实例：</a:t>
            </a:r>
            <a:r>
              <a:rPr lang="en-US" altLang="zh-CN" dirty="0">
                <a:solidFill>
                  <a:srgbClr val="A50021"/>
                </a:solidFill>
              </a:rPr>
              <a:t>Pentium 4</a:t>
            </a:r>
            <a:r>
              <a:rPr lang="zh-CN" altLang="en-US" dirty="0">
                <a:solidFill>
                  <a:srgbClr val="A50021"/>
                </a:solidFill>
              </a:rPr>
              <a:t>的</a:t>
            </a:r>
            <a:r>
              <a:rPr lang="en-US" altLang="zh-CN" dirty="0">
                <a:solidFill>
                  <a:srgbClr val="A50021"/>
                </a:solidFill>
              </a:rPr>
              <a:t>cache</a:t>
            </a:r>
            <a:r>
              <a:rPr lang="zh-CN" altLang="en-US" dirty="0">
                <a:solidFill>
                  <a:srgbClr val="A50021"/>
                </a:solidFill>
              </a:rPr>
              <a:t>存储器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184389" y="2060848"/>
            <a:ext cx="8599449" cy="2146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SzPct val="120000"/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defTabSz="717550" fontAlgn="auto">
              <a:lnSpc>
                <a:spcPct val="114000"/>
              </a:lnSpc>
              <a:spcAft>
                <a:spcPts val="0"/>
              </a:spcAft>
            </a:pPr>
            <a:r>
              <a:rPr lang="en-US" altLang="zh-CN" sz="2800" dirty="0"/>
              <a:t>Pentium 4</a:t>
            </a:r>
            <a:r>
              <a:rPr lang="zh-CN" altLang="en-US" sz="2800" dirty="0"/>
              <a:t>中有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cache</a:t>
            </a:r>
            <a:r>
              <a:rPr lang="zh-CN" altLang="en-US" sz="2800" dirty="0"/>
              <a:t>存储器，分成：</a:t>
            </a:r>
          </a:p>
          <a:p>
            <a:pPr marL="625475" lvl="1" indent="-266700" defTabSz="717550" fontAlgn="auto">
              <a:lnSpc>
                <a:spcPct val="114000"/>
              </a:lnSpc>
              <a:spcAft>
                <a:spcPts val="0"/>
              </a:spcAft>
            </a:pPr>
            <a:r>
              <a:rPr lang="zh-CN" altLang="en-US" sz="2800" dirty="0"/>
              <a:t>一级缓存</a:t>
            </a:r>
            <a:r>
              <a:rPr lang="en-US" altLang="zh-CN" sz="2800" dirty="0"/>
              <a:t>(L1 cache)</a:t>
            </a:r>
          </a:p>
          <a:p>
            <a:pPr marL="984250" lvl="2" indent="-266700" defTabSz="717550" fontAlgn="auto">
              <a:lnSpc>
                <a:spcPct val="114000"/>
              </a:lnSpc>
              <a:spcAft>
                <a:spcPts val="0"/>
              </a:spcAft>
              <a:buFont typeface="Wingdings" charset="2"/>
              <a:buChar char="u"/>
            </a:pPr>
            <a:r>
              <a:rPr lang="zh-CN" altLang="en-US" sz="2400" dirty="0"/>
              <a:t>数据缓存</a:t>
            </a:r>
            <a:r>
              <a:rPr lang="en-US" altLang="zh-CN" sz="2400" dirty="0"/>
              <a:t>(L1</a:t>
            </a:r>
            <a:r>
              <a:rPr lang="zh-CN" altLang="en-US" sz="2400" dirty="0"/>
              <a:t>数据</a:t>
            </a:r>
            <a:r>
              <a:rPr lang="en-US" altLang="zh-CN" sz="2400" dirty="0"/>
              <a:t>cache)</a:t>
            </a:r>
            <a:r>
              <a:rPr lang="zh-CN" altLang="en-US" sz="2400" dirty="0"/>
              <a:t>，容量为</a:t>
            </a:r>
            <a:r>
              <a:rPr lang="en-US" altLang="zh-CN" sz="2400" dirty="0"/>
              <a:t>8KB</a:t>
            </a:r>
            <a:endParaRPr lang="zh-CN" altLang="en-US" sz="2400" dirty="0"/>
          </a:p>
          <a:p>
            <a:pPr marL="984250" lvl="2" indent="-266700" defTabSz="717550" fontAlgn="auto">
              <a:lnSpc>
                <a:spcPct val="114000"/>
              </a:lnSpc>
              <a:spcAft>
                <a:spcPts val="0"/>
              </a:spcAft>
              <a:buFont typeface="Wingdings" charset="2"/>
              <a:buChar char="u"/>
            </a:pPr>
            <a:r>
              <a:rPr lang="zh-CN" altLang="en-US" sz="2400" dirty="0"/>
              <a:t>指令缓存</a:t>
            </a:r>
            <a:r>
              <a:rPr lang="en-US" altLang="zh-CN" sz="2400" dirty="0"/>
              <a:t>(L1</a:t>
            </a:r>
            <a:r>
              <a:rPr lang="zh-CN" altLang="en-US" sz="2400" dirty="0"/>
              <a:t>指令</a:t>
            </a:r>
            <a:r>
              <a:rPr lang="en-US" altLang="zh-CN" sz="2400" dirty="0"/>
              <a:t>cache) </a:t>
            </a:r>
            <a:r>
              <a:rPr lang="zh-CN" altLang="en-US" sz="2400" dirty="0"/>
              <a:t>，容量为</a:t>
            </a:r>
            <a:r>
              <a:rPr lang="en-US" altLang="zh-CN" sz="2400" dirty="0"/>
              <a:t>8KB</a:t>
            </a:r>
            <a:endParaRPr lang="zh-CN" altLang="en-US" sz="2400" dirty="0"/>
          </a:p>
          <a:p>
            <a:pPr marL="625475" lvl="1" indent="-266700" defTabSz="717550" fontAlgn="auto">
              <a:lnSpc>
                <a:spcPct val="114000"/>
              </a:lnSpc>
              <a:spcAft>
                <a:spcPts val="0"/>
              </a:spcAft>
            </a:pPr>
            <a:r>
              <a:rPr lang="zh-CN" altLang="en-US" sz="2800" dirty="0"/>
              <a:t>二级缓存</a:t>
            </a:r>
            <a:r>
              <a:rPr lang="en-US" altLang="zh-CN" sz="2800" dirty="0"/>
              <a:t>(L2 cache)</a:t>
            </a:r>
            <a:r>
              <a:rPr lang="zh-CN" altLang="en-US" sz="2800" dirty="0"/>
              <a:t>，容量为</a:t>
            </a:r>
            <a:r>
              <a:rPr lang="en-US" altLang="zh-CN" sz="2800" dirty="0"/>
              <a:t>256 KB</a:t>
            </a:r>
            <a:r>
              <a:rPr lang="zh-CN" altLang="en-US" sz="2800" dirty="0"/>
              <a:t>～</a:t>
            </a:r>
            <a:r>
              <a:rPr lang="en-US" altLang="zh-CN" sz="2800" dirty="0"/>
              <a:t>2MB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006957" y="936625"/>
            <a:ext cx="4428509" cy="900113"/>
          </a:xfrm>
          <a:prstGeom prst="rect">
            <a:avLst/>
          </a:prstGeom>
          <a:solidFill>
            <a:srgbClr val="FEE2E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142274" y="5129213"/>
            <a:ext cx="3913372" cy="892175"/>
          </a:xfrm>
          <a:prstGeom prst="rect">
            <a:avLst/>
          </a:prstGeom>
          <a:solidFill>
            <a:srgbClr val="FEE2E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792162" y="4141788"/>
            <a:ext cx="2016923" cy="1781175"/>
            <a:chOff x="792163" y="4141788"/>
            <a:chExt cx="1541462" cy="1781175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792163" y="4141788"/>
              <a:ext cx="1541462" cy="1781175"/>
            </a:xfrm>
            <a:prstGeom prst="rect">
              <a:avLst/>
            </a:prstGeom>
            <a:solidFill>
              <a:srgbClr val="FEE2E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827671" y="4426188"/>
              <a:ext cx="1384407" cy="983032"/>
            </a:xfrm>
            <a:prstGeom prst="rect">
              <a:avLst/>
            </a:prstGeom>
            <a:solidFill>
              <a:srgbClr val="FEE2E3"/>
            </a:solidFill>
            <a:ln w="28575">
              <a:noFill/>
              <a:miter lim="800000"/>
              <a:headEnd/>
              <a:tailEnd/>
            </a:ln>
          </p:spPr>
          <p:txBody>
            <a:bodyPr lIns="90083" tIns="45046" rIns="90083" bIns="45046"/>
            <a:lstStyle/>
            <a:p>
              <a:pPr algn="ctr" eaLnBrk="1" hangingPunct="1">
                <a:lnSpc>
                  <a:spcPct val="96000"/>
                </a:lnSpc>
                <a:defRPr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+mn-ea"/>
                  <a:ea typeface="+mn-ea"/>
                  <a:cs typeface="Arial" charset="0"/>
                </a:rPr>
                <a:t>L2</a:t>
              </a:r>
            </a:p>
            <a:p>
              <a:pPr algn="ctr" eaLnBrk="1" hangingPunct="1">
                <a:lnSpc>
                  <a:spcPct val="96000"/>
                </a:lnSpc>
                <a:defRPr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+mn-ea"/>
                  <a:ea typeface="+mn-ea"/>
                  <a:cs typeface="Arial" charset="0"/>
                </a:rPr>
                <a:t>cache</a:t>
              </a:r>
            </a:p>
            <a:p>
              <a:pPr algn="ctr" eaLnBrk="1" hangingPunct="1">
                <a:lnSpc>
                  <a:spcPct val="96000"/>
                </a:lnSpc>
                <a:defRPr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+mn-ea"/>
                  <a:ea typeface="+mn-ea"/>
                  <a:cs typeface="Arial" charset="0"/>
                </a:rPr>
                <a:t>(48GB/s)</a:t>
              </a:r>
            </a:p>
          </p:txBody>
        </p:sp>
      </p:grp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357437" y="5356225"/>
            <a:ext cx="3788743" cy="369888"/>
          </a:xfrm>
          <a:prstGeom prst="leftRightArrow">
            <a:avLst>
              <a:gd name="adj1" fmla="val 50148"/>
              <a:gd name="adj2" fmla="val 97274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607410" y="5365749"/>
            <a:ext cx="3448236" cy="36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9900"/>
                </a:solidFill>
                <a:latin typeface="+mn-lt"/>
                <a:ea typeface="+mn-ea"/>
              </a:rPr>
              <a:t>  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Arial" charset="0"/>
              </a:rPr>
              <a:t>L1</a:t>
            </a:r>
            <a:r>
              <a:rPr kumimoji="1"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Arial" charset="0"/>
              </a:rPr>
              <a:t>数据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Arial" charset="0"/>
              </a:rPr>
              <a:t>cache(8KB)</a:t>
            </a:r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 rot="16200000">
            <a:off x="1196695" y="3648356"/>
            <a:ext cx="401638" cy="502675"/>
          </a:xfrm>
          <a:prstGeom prst="leftRightArrow">
            <a:avLst>
              <a:gd name="adj1" fmla="val 44148"/>
              <a:gd name="adj2" fmla="val 29428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 b="1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4346682" y="836712"/>
            <a:ext cx="38323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Arial" charset="0"/>
              </a:rPr>
              <a:t>L1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Arial" charset="0"/>
              </a:rPr>
              <a:t>指令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Arial" charset="0"/>
              </a:rPr>
              <a:t>cache(8KB)</a:t>
            </a:r>
          </a:p>
          <a:p>
            <a:pPr algn="ctr" eaLnBrk="1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Arial" charset="0"/>
              </a:rPr>
              <a:t>及指令预取部件</a:t>
            </a: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 rot="16200000">
            <a:off x="621205" y="1406034"/>
            <a:ext cx="1554162" cy="643920"/>
          </a:xfrm>
          <a:prstGeom prst="leftRightArrow">
            <a:avLst>
              <a:gd name="adj1" fmla="val 50000"/>
              <a:gd name="adj2" fmla="val 54065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127125" y="1222375"/>
            <a:ext cx="488134" cy="1214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83" tIns="45046" rIns="90083" bIns="45046"/>
          <a:lstStyle/>
          <a:p>
            <a:pPr algn="ctr" eaLnBrk="1" hangingPunct="1">
              <a:lnSpc>
                <a:spcPct val="80000"/>
              </a:lnSpc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前端</a:t>
            </a:r>
            <a:endParaRPr kumimoji="1" lang="en-US" altLang="zh-CN" sz="2400" b="1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总线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2000250" y="1190625"/>
            <a:ext cx="2004462" cy="2908300"/>
            <a:chOff x="2000250" y="1190625"/>
            <a:chExt cx="1531938" cy="2908300"/>
          </a:xfrm>
        </p:grpSpPr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2000250" y="1347788"/>
              <a:ext cx="336550" cy="2751137"/>
            </a:xfrm>
            <a:prstGeom prst="downArrow">
              <a:avLst>
                <a:gd name="adj1" fmla="val 61815"/>
                <a:gd name="adj2" fmla="val 68070"/>
              </a:avLst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2065338" y="1190625"/>
              <a:ext cx="1466850" cy="347663"/>
            </a:xfrm>
            <a:prstGeom prst="rightArrow">
              <a:avLst>
                <a:gd name="adj1" fmla="val 50000"/>
                <a:gd name="adj2" fmla="val 109818"/>
              </a:avLst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2073275" y="1357313"/>
              <a:ext cx="187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833372" y="4869160"/>
            <a:ext cx="2901794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0" rIns="90083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70000"/>
              </a:lnSpc>
            </a:pPr>
            <a:r>
              <a:rPr kumimoji="1" lang="en-US" altLang="zh-CN" sz="2400" b="1">
                <a:solidFill>
                  <a:srgbClr val="FF0000"/>
                </a:solidFill>
                <a:latin typeface="Times New Roman" charset="0"/>
                <a:ea typeface="华文新魏" charset="-122"/>
              </a:rPr>
              <a:t>256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位，时钟频率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558702" y="692696"/>
            <a:ext cx="233473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0" rIns="90083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70000"/>
              </a:lnSpc>
            </a:pPr>
            <a:r>
              <a:rPr kumimoji="1" lang="en-US" altLang="zh-CN" sz="2400" b="1">
                <a:solidFill>
                  <a:srgbClr val="FF0000"/>
                </a:solidFill>
                <a:latin typeface="Times New Roman" charset="0"/>
                <a:ea typeface="华文新魏" charset="-122"/>
              </a:rPr>
              <a:t>64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位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时钟频率</a:t>
            </a: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842963" y="2517775"/>
            <a:ext cx="1215139" cy="560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 b="1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720725" y="2608263"/>
            <a:ext cx="152256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45046" rIns="90083" bIns="45046"/>
          <a:lstStyle/>
          <a:p>
            <a:pPr algn="ctr" eaLnBrk="1" hangingPunct="1">
              <a:lnSpc>
                <a:spcPct val="50000"/>
              </a:lnSpc>
              <a:defRPr/>
            </a:pPr>
            <a:r>
              <a:rPr kumimoji="1" lang="zh-CN" altLang="en-US" sz="2400" b="1" dirty="0">
                <a:solidFill>
                  <a:schemeClr val="tx2"/>
                </a:solidFill>
                <a:latin typeface="STXinwei" charset="-122"/>
                <a:ea typeface="STXinwei" charset="-122"/>
                <a:cs typeface="STXinwei" charset="-122"/>
              </a:rPr>
              <a:t>总线</a:t>
            </a:r>
          </a:p>
          <a:p>
            <a:pPr algn="ctr" eaLnBrk="1" hangingPunct="1">
              <a:lnSpc>
                <a:spcPct val="50000"/>
              </a:lnSpc>
              <a:defRPr/>
            </a:pPr>
            <a:r>
              <a:rPr kumimoji="1" lang="zh-CN" altLang="en-US" sz="2400" b="1" dirty="0">
                <a:solidFill>
                  <a:schemeClr val="tx2"/>
                </a:solidFill>
                <a:latin typeface="STXinwei" charset="-122"/>
                <a:ea typeface="STXinwei" charset="-122"/>
                <a:cs typeface="STXinwei" charset="-122"/>
              </a:rPr>
              <a:t>接口部件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714374" y="3111500"/>
            <a:ext cx="1589029" cy="668338"/>
            <a:chOff x="714375" y="3111500"/>
            <a:chExt cx="1214438" cy="668338"/>
          </a:xfrm>
        </p:grpSpPr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843423" y="3111500"/>
              <a:ext cx="928688" cy="5587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solidFill>
                  <a:srgbClr val="006666"/>
                </a:solidFill>
                <a:latin typeface="STXinwei" charset="-122"/>
                <a:ea typeface="STXinwei" charset="-122"/>
                <a:cs typeface="STXinwei" charset="-122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714375" y="3184908"/>
              <a:ext cx="1214438" cy="594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83" tIns="45046" rIns="90083" bIns="45046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50000"/>
                </a:lnSpc>
              </a:pPr>
              <a:r>
                <a:rPr kumimoji="1" lang="zh-CN" altLang="en-US" sz="2400" b="1">
                  <a:solidFill>
                    <a:schemeClr val="tx2"/>
                  </a:solidFill>
                  <a:latin typeface="STXinwei" charset="-122"/>
                  <a:ea typeface="STXinwei" charset="-122"/>
                  <a:cs typeface="STXinwei" charset="-122"/>
                </a:rPr>
                <a:t>预取</a:t>
              </a:r>
            </a:p>
            <a:p>
              <a:pPr algn="ctr" eaLnBrk="1" hangingPunct="1">
                <a:lnSpc>
                  <a:spcPct val="50000"/>
                </a:lnSpc>
              </a:pPr>
              <a:r>
                <a:rPr kumimoji="1" lang="zh-CN" altLang="en-US" sz="2400" b="1">
                  <a:solidFill>
                    <a:schemeClr val="tx2"/>
                  </a:solidFill>
                  <a:latin typeface="STXinwei" charset="-122"/>
                  <a:ea typeface="STXinwei" charset="-122"/>
                  <a:cs typeface="STXinwei" charset="-122"/>
                </a:rPr>
                <a:t>控制逻辑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680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zh-CN" altLang="en-US" sz="4800">
                <a:latin typeface="微软雅黑" charset="-122"/>
                <a:ea typeface="微软雅黑" charset="-122"/>
              </a:rPr>
              <a:t>谢  谢！</a:t>
            </a: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348880"/>
            <a:ext cx="10560050" cy="96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5.3.4 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哪些因素影响了</a:t>
            </a:r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的失效率？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3662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17258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哪些因素影响了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的失效率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3875" y="1790700"/>
            <a:ext cx="11107738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性能由</a:t>
            </a: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Miss Rate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确定，而</a:t>
            </a: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Miss Rate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与</a:t>
            </a: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大小、</a:t>
            </a: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Block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大小、映射方式、</a:t>
            </a: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级数等有关</a:t>
            </a:r>
            <a:endParaRPr kumimoji="1" lang="en-US" altLang="zh-CN" sz="260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38225" y="2935288"/>
            <a:ext cx="10761663" cy="312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144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Wingdings" charset="2"/>
              <a:buChar char="Ø"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大小：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越大，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Miss Rate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越低，但成本越高！</a:t>
            </a:r>
          </a:p>
          <a:p>
            <a:pPr algn="l">
              <a:lnSpc>
                <a:spcPct val="120000"/>
              </a:lnSpc>
              <a:buFont typeface="Wingdings" charset="2"/>
              <a:buChar char="Ø"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Block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大小：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Block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越大，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Miss Rate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越低，因为空间局部性充分发掘</a:t>
            </a:r>
            <a:endParaRPr kumimoji="1"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Block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大小在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大小中所占的比例增加到一定程度时， 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Miss Rate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也会随之增加</a:t>
            </a:r>
            <a:endParaRPr kumimoji="1"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>
              <a:lnSpc>
                <a:spcPct val="120000"/>
              </a:lnSpc>
              <a:buFont typeface="Wingdings" charset="2"/>
              <a:buChar char="l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因为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 Block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的总数变少了，冲突变大</a:t>
            </a:r>
          </a:p>
        </p:txBody>
      </p:sp>
      <p:sp>
        <p:nvSpPr>
          <p:cNvPr id="7176" name="TextBox 12"/>
          <p:cNvSpPr txBox="1">
            <a:spLocks noChangeArrowheads="1"/>
          </p:cNvSpPr>
          <p:nvPr/>
        </p:nvSpPr>
        <p:spPr bwMode="auto">
          <a:xfrm>
            <a:off x="2060575" y="952500"/>
            <a:ext cx="8012113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Miss Rate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大小、</a:t>
            </a:r>
            <a:r>
              <a:rPr lang="en-US" altLang="zh-CN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Block</a:t>
            </a:r>
            <a:r>
              <a:rPr lang="zh-CN" altLang="en-US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大小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175549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8" name="TextBox 12"/>
          <p:cNvSpPr txBox="1">
            <a:spLocks noChangeArrowheads="1"/>
          </p:cNvSpPr>
          <p:nvPr/>
        </p:nvSpPr>
        <p:spPr bwMode="auto">
          <a:xfrm>
            <a:off x="2060575" y="952500"/>
            <a:ext cx="8012113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Miss Rate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大小、</a:t>
            </a:r>
            <a:r>
              <a:rPr lang="en-US" altLang="zh-CN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Block</a:t>
            </a:r>
            <a:r>
              <a:rPr lang="zh-CN" altLang="en-US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大小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的关系</a:t>
            </a:r>
          </a:p>
        </p:txBody>
      </p:sp>
      <p:sp>
        <p:nvSpPr>
          <p:cNvPr id="13319" name="TextBox 14"/>
          <p:cNvSpPr txBox="1">
            <a:spLocks noChangeArrowheads="1"/>
          </p:cNvSpPr>
          <p:nvPr/>
        </p:nvSpPr>
        <p:spPr bwMode="auto">
          <a:xfrm>
            <a:off x="393700" y="1846263"/>
            <a:ext cx="10761663" cy="28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charset="2"/>
              <a:buChar char="l"/>
            </a:pPr>
            <a:r>
              <a:rPr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单纯增加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华文新魏" charset="-122"/>
              </a:rPr>
              <a:t>Block</a:t>
            </a:r>
            <a:r>
              <a:rPr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大小带来一个更严重的问题是缺失损失增大</a:t>
            </a:r>
            <a:endParaRPr lang="en-US" altLang="zh-CN" sz="2600" dirty="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lvl="2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charset="2"/>
              <a:buChar char="l"/>
            </a:pPr>
            <a:r>
              <a:rPr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读取一个较大的块所需时间更长</a:t>
            </a:r>
            <a:endParaRPr lang="en-US" altLang="zh-CN" sz="2600" dirty="0">
              <a:solidFill>
                <a:srgbClr val="0000FF"/>
              </a:solidFill>
              <a:latin typeface="微软雅黑" charset="-122"/>
              <a:ea typeface="华文新魏" charset="-122"/>
            </a:endParaRPr>
          </a:p>
          <a:p>
            <a:pPr lvl="1" algn="l">
              <a:lnSpc>
                <a:spcPct val="100000"/>
              </a:lnSpc>
              <a:spcBef>
                <a:spcPts val="600"/>
              </a:spcBef>
              <a:buSzPct val="80000"/>
              <a:buFont typeface="Wingdings" charset="2"/>
              <a:buChar char="l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华文新魏" charset="-122"/>
              </a:rPr>
              <a:t>Block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较大时，缺失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华文新魏" charset="-122"/>
            </a:endParaRPr>
          </a:p>
          <a:p>
            <a:pPr lvl="1" algn="l">
              <a:lnSpc>
                <a:spcPct val="100000"/>
              </a:lnSpc>
              <a:spcBef>
                <a:spcPts val="600"/>
              </a:spcBef>
              <a:buSzPct val="80000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华文新魏" charset="-122"/>
              </a:rPr>
              <a:t>  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损失的上升超过了缺失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华文新魏" charset="-122"/>
            </a:endParaRPr>
          </a:p>
          <a:p>
            <a:pPr lvl="1" algn="l">
              <a:lnSpc>
                <a:spcPct val="100000"/>
              </a:lnSpc>
              <a:spcBef>
                <a:spcPts val="600"/>
              </a:spcBef>
              <a:buSzPct val="80000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华文新魏" charset="-122"/>
              </a:rPr>
              <a:t>  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率的降低，故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华文新魏" charset="-122"/>
              </a:rPr>
              <a:t>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性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华文新魏" charset="-122"/>
            </a:endParaRPr>
          </a:p>
          <a:p>
            <a:pPr lvl="1" algn="l">
              <a:lnSpc>
                <a:spcPct val="100000"/>
              </a:lnSpc>
              <a:spcBef>
                <a:spcPts val="600"/>
              </a:spcBef>
              <a:buSzPct val="80000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华文新魏" charset="-122"/>
              </a:rPr>
              <a:t>  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能也相应降低</a:t>
            </a: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10" y="2871219"/>
            <a:ext cx="6815287" cy="377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爆炸形 2 16"/>
          <p:cNvSpPr/>
          <p:nvPr/>
        </p:nvSpPr>
        <p:spPr>
          <a:xfrm rot="282113">
            <a:off x="925513" y="4540250"/>
            <a:ext cx="4121150" cy="1914525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5475" lvl="1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endParaRPr lang="zh-CN" alt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94706" y="5103185"/>
            <a:ext cx="2767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Block</a:t>
            </a:r>
            <a:r>
              <a:rPr lang="zh-CN" altLang="en-US" dirty="0">
                <a:latin typeface="+mn-ea"/>
                <a:ea typeface="+mn-ea"/>
              </a:rPr>
              <a:t>不能太大，也不能太小！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961" y="-30164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哪些因素影响了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的失效率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808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54213"/>
            <a:ext cx="6483350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Box 12"/>
          <p:cNvSpPr txBox="1">
            <a:spLocks noChangeArrowheads="1"/>
          </p:cNvSpPr>
          <p:nvPr/>
        </p:nvSpPr>
        <p:spPr bwMode="auto">
          <a:xfrm>
            <a:off x="2060575" y="952500"/>
            <a:ext cx="8012113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Miss Rate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00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映射方式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的关系</a:t>
            </a:r>
          </a:p>
        </p:txBody>
      </p:sp>
      <p:sp>
        <p:nvSpPr>
          <p:cNvPr id="21512" name="矩形 1"/>
          <p:cNvSpPr>
            <a:spLocks noChangeArrowheads="1"/>
          </p:cNvSpPr>
          <p:nvPr/>
        </p:nvSpPr>
        <p:spPr bwMode="auto">
          <a:xfrm>
            <a:off x="447675" y="2093913"/>
            <a:ext cx="5357813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3888" indent="-260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n"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映射方式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charset="2"/>
              <a:buChar char="l"/>
            </a:pPr>
            <a:r>
              <a:rPr kumimoji="1" lang="en-US" altLang="zh-CN" dirty="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容量小时，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</a:rPr>
              <a:t> Cache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映射方式对</a:t>
            </a:r>
            <a:r>
              <a:rPr kumimoji="1" lang="en-US" altLang="zh-CN" dirty="0">
                <a:solidFill>
                  <a:srgbClr val="0000FF"/>
                </a:solidFill>
                <a:latin typeface="微软雅黑" charset="-122"/>
                <a:ea typeface="华文新魏" charset="-122"/>
              </a:rPr>
              <a:t>Miss Rate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有影响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华文新魏" charset="-122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charset="2"/>
              <a:buChar char="l"/>
            </a:pP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华文新魏" charset="-122"/>
              </a:rPr>
              <a:t>Cache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容量大时，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华文新魏" charset="-122"/>
              </a:rPr>
              <a:t>Cache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映射方式对</a:t>
            </a:r>
            <a:r>
              <a:rPr kumimoji="1" lang="en-US" altLang="zh-CN" dirty="0">
                <a:solidFill>
                  <a:srgbClr val="0000FF"/>
                </a:solidFill>
                <a:latin typeface="微软雅黑" charset="-122"/>
                <a:ea typeface="华文新魏" charset="-122"/>
              </a:rPr>
              <a:t>Miss Rate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影响不大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映射到同一组的概率降低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华文新魏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567" y="-30163"/>
            <a:ext cx="9360799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哪些因素影响了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的失效率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5900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32571</TotalTime>
  <Words>5046</Words>
  <Application>Microsoft Office PowerPoint</Application>
  <PresentationFormat>自定义</PresentationFormat>
  <Paragraphs>1028</Paragraphs>
  <Slides>52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DengXian</vt:lpstr>
      <vt:lpstr>DengXian Light</vt:lpstr>
      <vt:lpstr>华文新魏</vt:lpstr>
      <vt:lpstr>华文新魏</vt:lpstr>
      <vt:lpstr>华文中宋</vt:lpstr>
      <vt:lpstr>微软雅黑</vt:lpstr>
      <vt:lpstr>微软雅黑</vt:lpstr>
      <vt:lpstr>Arial</vt:lpstr>
      <vt:lpstr>Calibri</vt:lpstr>
      <vt:lpstr>Times New Roman</vt:lpstr>
      <vt:lpstr>Verdana</vt:lpstr>
      <vt:lpstr>Wingdings</vt:lpstr>
      <vt:lpstr>自定义设计方案</vt:lpstr>
      <vt:lpstr>2_自定义设计方案</vt:lpstr>
      <vt:lpstr>1_自定义设计方案</vt:lpstr>
      <vt:lpstr>PowerPoint 演示文稿</vt:lpstr>
      <vt:lpstr>PowerPoint 演示文稿</vt:lpstr>
      <vt:lpstr>回顾——5.3.1 程序访问局部性</vt:lpstr>
      <vt:lpstr>回顾——Cache－主存层次的平均访问时间</vt:lpstr>
      <vt:lpstr>回顾——5.3.2 Cache(高速缓存)是什么样的？</vt:lpstr>
      <vt:lpstr>PowerPoint 演示文稿</vt:lpstr>
      <vt:lpstr>5.3.4 哪些因素影响了Cache的失效率</vt:lpstr>
      <vt:lpstr>5.3.4 哪些因素影响了Cache的失效率</vt:lpstr>
      <vt:lpstr>5.3.4 哪些因素影响了Cache的失效率</vt:lpstr>
      <vt:lpstr>5.3.4 哪些因素影响了Cache的失效率</vt:lpstr>
      <vt:lpstr>5.3.4 哪些因素影响了Cache的失效率</vt:lpstr>
      <vt:lpstr>PowerPoint 演示文稿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PowerPoint 演示文稿</vt:lpstr>
      <vt:lpstr>5.3.6  Cache替换算法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5.3.6  Cache替换算法</vt:lpstr>
      <vt:lpstr>5.3.6  Cache替换算法</vt:lpstr>
      <vt:lpstr>5.3.6  Cache替换算法</vt:lpstr>
      <vt:lpstr>5.3.6  Cache替换算法</vt:lpstr>
      <vt:lpstr>5.3.6  Cache替换算法</vt:lpstr>
      <vt:lpstr>5.3.6  Cache替换算法</vt:lpstr>
      <vt:lpstr>PowerPoint 演示文稿</vt:lpstr>
      <vt:lpstr>5.3.7  多级Cache</vt:lpstr>
      <vt:lpstr>5.3.7  多级Cache</vt:lpstr>
      <vt:lpstr>5.3.7  多级Cache</vt:lpstr>
      <vt:lpstr>5.3.7  多级Cache</vt:lpstr>
      <vt:lpstr>5.3.7  多级Cache</vt:lpstr>
      <vt:lpstr>5.3.7  多级Cache</vt:lpstr>
      <vt:lpstr>5.3.7  多级Cache</vt:lpstr>
      <vt:lpstr>5.3.7  多级Cache</vt:lpstr>
      <vt:lpstr>实例：内置FastMATH处理器</vt:lpstr>
      <vt:lpstr>实例：Pentium 4的cache存储器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镜霖 陈</cp:lastModifiedBy>
  <cp:revision>3131</cp:revision>
  <cp:lastPrinted>2019-12-03T00:12:23Z</cp:lastPrinted>
  <dcterms:created xsi:type="dcterms:W3CDTF">1601-01-01T00:00:00Z</dcterms:created>
  <dcterms:modified xsi:type="dcterms:W3CDTF">2023-11-15T09:27:08Z</dcterms:modified>
</cp:coreProperties>
</file>