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8" r:id="rId2"/>
    <p:sldMasterId id="2147483695" r:id="rId3"/>
  </p:sldMasterIdLst>
  <p:notesMasterIdLst>
    <p:notesMasterId r:id="rId64"/>
  </p:notesMasterIdLst>
  <p:handoutMasterIdLst>
    <p:handoutMasterId r:id="rId65"/>
  </p:handoutMasterIdLst>
  <p:sldIdLst>
    <p:sldId id="1052" r:id="rId4"/>
    <p:sldId id="1232" r:id="rId5"/>
    <p:sldId id="1514" r:id="rId6"/>
    <p:sldId id="1515" r:id="rId7"/>
    <p:sldId id="1233" r:id="rId8"/>
    <p:sldId id="1446" r:id="rId9"/>
    <p:sldId id="1455" r:id="rId10"/>
    <p:sldId id="1459" r:id="rId11"/>
    <p:sldId id="1523" r:id="rId12"/>
    <p:sldId id="1460" r:id="rId13"/>
    <p:sldId id="1462" r:id="rId14"/>
    <p:sldId id="1463" r:id="rId15"/>
    <p:sldId id="1464" r:id="rId16"/>
    <p:sldId id="1465" r:id="rId17"/>
    <p:sldId id="1467" r:id="rId18"/>
    <p:sldId id="1468" r:id="rId19"/>
    <p:sldId id="1469" r:id="rId20"/>
    <p:sldId id="1511" r:id="rId21"/>
    <p:sldId id="1472" r:id="rId22"/>
    <p:sldId id="1473" r:id="rId23"/>
    <p:sldId id="1474" r:id="rId24"/>
    <p:sldId id="1475" r:id="rId25"/>
    <p:sldId id="1476" r:id="rId26"/>
    <p:sldId id="1477" r:id="rId27"/>
    <p:sldId id="1478" r:id="rId28"/>
    <p:sldId id="1479" r:id="rId29"/>
    <p:sldId id="1525" r:id="rId30"/>
    <p:sldId id="1480" r:id="rId31"/>
    <p:sldId id="1481" r:id="rId32"/>
    <p:sldId id="1482" r:id="rId33"/>
    <p:sldId id="1483" r:id="rId34"/>
    <p:sldId id="1512" r:id="rId35"/>
    <p:sldId id="1485" r:id="rId36"/>
    <p:sldId id="1486" r:id="rId37"/>
    <p:sldId id="1487" r:id="rId38"/>
    <p:sldId id="1488" r:id="rId39"/>
    <p:sldId id="1489" r:id="rId40"/>
    <p:sldId id="1490" r:id="rId41"/>
    <p:sldId id="1491" r:id="rId42"/>
    <p:sldId id="1493" r:id="rId43"/>
    <p:sldId id="1494" r:id="rId44"/>
    <p:sldId id="1495" r:id="rId45"/>
    <p:sldId id="1496" r:id="rId46"/>
    <p:sldId id="1497" r:id="rId47"/>
    <p:sldId id="1498" r:id="rId48"/>
    <p:sldId id="1499" r:id="rId49"/>
    <p:sldId id="1500" r:id="rId50"/>
    <p:sldId id="1501" r:id="rId51"/>
    <p:sldId id="1502" r:id="rId52"/>
    <p:sldId id="1503" r:id="rId53"/>
    <p:sldId id="1504" r:id="rId54"/>
    <p:sldId id="1513" r:id="rId55"/>
    <p:sldId id="1506" r:id="rId56"/>
    <p:sldId id="1507" r:id="rId57"/>
    <p:sldId id="1508" r:id="rId58"/>
    <p:sldId id="1509" r:id="rId59"/>
    <p:sldId id="1510" r:id="rId60"/>
    <p:sldId id="1520" r:id="rId61"/>
    <p:sldId id="1519" r:id="rId62"/>
    <p:sldId id="1147" r:id="rId63"/>
  </p:sldIdLst>
  <p:sldSz cx="12190413" cy="6858000"/>
  <p:notesSz cx="7099300" cy="10234613"/>
  <p:defaultTextStyle>
    <a:defPPr>
      <a:defRPr lang="en-US"/>
    </a:defPPr>
    <a:lvl1pPr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1pPr>
    <a:lvl2pPr marL="457154"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2pPr>
    <a:lvl3pPr marL="914309"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3pPr>
    <a:lvl4pPr marL="1371463"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4pPr>
    <a:lvl5pPr marL="1828617"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5pPr>
    <a:lvl6pPr marL="2285771" algn="l" defTabSz="914309" rtl="0" eaLnBrk="1" latinLnBrk="0" hangingPunct="1">
      <a:defRPr sz="2800" b="1" kern="1200">
        <a:solidFill>
          <a:schemeClr val="tx1"/>
        </a:solidFill>
        <a:latin typeface="华文中宋" pitchFamily="2" charset="-122"/>
        <a:ea typeface="华文中宋" pitchFamily="2" charset="-122"/>
        <a:cs typeface="+mn-cs"/>
      </a:defRPr>
    </a:lvl6pPr>
    <a:lvl7pPr marL="2742926" algn="l" defTabSz="914309" rtl="0" eaLnBrk="1" latinLnBrk="0" hangingPunct="1">
      <a:defRPr sz="2800" b="1" kern="1200">
        <a:solidFill>
          <a:schemeClr val="tx1"/>
        </a:solidFill>
        <a:latin typeface="华文中宋" pitchFamily="2" charset="-122"/>
        <a:ea typeface="华文中宋" pitchFamily="2" charset="-122"/>
        <a:cs typeface="+mn-cs"/>
      </a:defRPr>
    </a:lvl7pPr>
    <a:lvl8pPr marL="3200080" algn="l" defTabSz="914309" rtl="0" eaLnBrk="1" latinLnBrk="0" hangingPunct="1">
      <a:defRPr sz="2800" b="1" kern="1200">
        <a:solidFill>
          <a:schemeClr val="tx1"/>
        </a:solidFill>
        <a:latin typeface="华文中宋" pitchFamily="2" charset="-122"/>
        <a:ea typeface="华文中宋" pitchFamily="2" charset="-122"/>
        <a:cs typeface="+mn-cs"/>
      </a:defRPr>
    </a:lvl8pPr>
    <a:lvl9pPr marL="3657234" algn="l" defTabSz="914309" rtl="0" eaLnBrk="1" latinLnBrk="0" hangingPunct="1">
      <a:defRPr sz="2800" b="1" kern="1200">
        <a:solidFill>
          <a:schemeClr val="tx1"/>
        </a:solidFill>
        <a:latin typeface="华文中宋" pitchFamily="2" charset="-122"/>
        <a:ea typeface="华文中宋"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96"/>
    <a:srgbClr val="FF40FF"/>
    <a:srgbClr val="941651"/>
    <a:srgbClr val="FF8601"/>
    <a:srgbClr val="005BE2"/>
    <a:srgbClr val="89D2FF"/>
    <a:srgbClr val="B9E1FF"/>
    <a:srgbClr val="FFFFCC"/>
    <a:srgbClr val="00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50" autoAdjust="0"/>
    <p:restoredTop sz="91806" autoAdjust="0"/>
  </p:normalViewPr>
  <p:slideViewPr>
    <p:cSldViewPr>
      <p:cViewPr>
        <p:scale>
          <a:sx n="102" d="100"/>
          <a:sy n="102" d="100"/>
        </p:scale>
        <p:origin x="272"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5472"/>
    </p:cViewPr>
  </p:sorterViewPr>
  <p:notesViewPr>
    <p:cSldViewPr>
      <p:cViewPr varScale="1">
        <p:scale>
          <a:sx n="78" d="100"/>
          <a:sy n="78" d="100"/>
        </p:scale>
        <p:origin x="-3966" y="-96"/>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defRPr sz="1300">
                <a:latin typeface="Arial" charset="0"/>
                <a:ea typeface="宋体" pitchFamily="2" charset="-122"/>
              </a:defRPr>
            </a:lvl1pPr>
          </a:lstStyle>
          <a:p>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defRPr sz="1300">
                <a:latin typeface="Arial" charset="0"/>
                <a:ea typeface="宋体" pitchFamily="2" charset="-122"/>
              </a:defRPr>
            </a:lvl1pPr>
          </a:lstStyle>
          <a:p>
            <a:endParaRPr lang="en-US" altLang="zh-CN" dirty="0"/>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defRPr sz="1300">
                <a:latin typeface="Arial" charset="0"/>
                <a:ea typeface="宋体" pitchFamily="2" charset="-122"/>
              </a:defRPr>
            </a:lvl1pPr>
          </a:lstStyle>
          <a:p>
            <a:endParaRPr lang="en-US" altLang="zh-CN" dirty="0"/>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defRPr sz="1300">
                <a:latin typeface="Arial" charset="0"/>
                <a:ea typeface="宋体" pitchFamily="2" charset="-122"/>
              </a:defRPr>
            </a:lvl1pPr>
          </a:lstStyle>
          <a:p>
            <a:fld id="{D9614F34-BD34-48EB-9DA6-41AB144CD2D6}" type="slidenum">
              <a:rPr lang="zh-CN" altLang="en-US"/>
              <a:pPr/>
              <a:t>‹#›</a:t>
            </a:fld>
            <a:endParaRPr lang="en-US" altLang="zh-CN" dirty="0"/>
          </a:p>
        </p:txBody>
      </p:sp>
    </p:spTree>
    <p:extLst>
      <p:ext uri="{BB962C8B-B14F-4D97-AF65-F5344CB8AC3E}">
        <p14:creationId xmlns:p14="http://schemas.microsoft.com/office/powerpoint/2010/main" val="1660543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defRPr sz="1300" b="0">
                <a:latin typeface="Times New Roman" pitchFamily="18" charset="0"/>
                <a:ea typeface="宋体" pitchFamily="2" charset="-122"/>
              </a:defRPr>
            </a:lvl1pPr>
          </a:lstStyle>
          <a:p>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defRPr sz="1300" b="0">
                <a:latin typeface="Times New Roman" pitchFamily="18" charset="0"/>
                <a:ea typeface="宋体" pitchFamily="2" charset="-122"/>
              </a:defRPr>
            </a:lvl1pPr>
          </a:lstStyle>
          <a:p>
            <a:endParaRPr lang="en-US" altLang="zh-CN" dirty="0"/>
          </a:p>
        </p:txBody>
      </p:sp>
      <p:sp>
        <p:nvSpPr>
          <p:cNvPr id="4198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defRPr sz="1300" b="0">
                <a:latin typeface="Times New Roman" pitchFamily="18" charset="0"/>
                <a:ea typeface="宋体" pitchFamily="2" charset="-122"/>
              </a:defRPr>
            </a:lvl1pPr>
          </a:lstStyle>
          <a:p>
            <a:endParaRPr lang="en-US" altLang="zh-CN" dirty="0"/>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defRPr sz="1300" b="0">
                <a:latin typeface="Times New Roman" pitchFamily="18" charset="0"/>
                <a:ea typeface="宋体" pitchFamily="2" charset="-122"/>
              </a:defRPr>
            </a:lvl1pPr>
          </a:lstStyle>
          <a:p>
            <a:fld id="{3B9DEE87-D8F0-46A4-83B5-4812EC0DF53E}" type="slidenum">
              <a:rPr lang="zh-CN" altLang="en-US"/>
              <a:pPr/>
              <a:t>‹#›</a:t>
            </a:fld>
            <a:endParaRPr lang="en-US" altLang="zh-CN" dirty="0"/>
          </a:p>
        </p:txBody>
      </p:sp>
    </p:spTree>
    <p:extLst>
      <p:ext uri="{BB962C8B-B14F-4D97-AF65-F5344CB8AC3E}">
        <p14:creationId xmlns:p14="http://schemas.microsoft.com/office/powerpoint/2010/main" val="282656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154"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309"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463"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617"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5771"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4"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ChangeArrowheads="1" noTextEdit="1"/>
          </p:cNvSpPr>
          <p:nvPr>
            <p:ph type="sldImg" idx="4294967295"/>
          </p:nvPr>
        </p:nvSpPr>
        <p:spPr>
          <a:xfrm>
            <a:off x="687388" y="1143000"/>
            <a:ext cx="5483225" cy="3086100"/>
          </a:xfrm>
          <a:ln/>
        </p:spPr>
      </p:sp>
      <p:sp>
        <p:nvSpPr>
          <p:cNvPr id="7170"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ea typeface="宋体" charset="-122"/>
            </a:endParaRPr>
          </a:p>
        </p:txBody>
      </p:sp>
      <p:sp>
        <p:nvSpPr>
          <p:cNvPr id="71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19C5F57F-8E08-A342-85D5-80A6E86B8E06}" type="slidenum">
              <a:rPr lang="zh-CN" altLang="zh-CN">
                <a:latin typeface="Calibri" charset="0"/>
              </a:rPr>
              <a:pPr>
                <a:buFont typeface="Arial" charset="0"/>
                <a:buNone/>
              </a:pPr>
              <a:t>1</a:t>
            </a:fld>
            <a:endParaRPr lang="zh-CN" altLang="zh-CN">
              <a:latin typeface="Calibri" charset="0"/>
            </a:endParaRPr>
          </a:p>
        </p:txBody>
      </p:sp>
    </p:spTree>
    <p:extLst>
      <p:ext uri="{BB962C8B-B14F-4D97-AF65-F5344CB8AC3E}">
        <p14:creationId xmlns:p14="http://schemas.microsoft.com/office/powerpoint/2010/main" val="115820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p:spPr>
      </p:sp>
      <p:sp>
        <p:nvSpPr>
          <p:cNvPr id="358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t>一次</a:t>
            </a:r>
            <a:r>
              <a:rPr lang="en-US" altLang="zh-CN" dirty="0"/>
              <a:t>malloc</a:t>
            </a:r>
            <a:r>
              <a:rPr lang="zh-CN" altLang="en-US" dirty="0"/>
              <a:t>申请</a:t>
            </a:r>
            <a:r>
              <a:rPr lang="en-US" altLang="zh-CN" dirty="0"/>
              <a:t>4k</a:t>
            </a:r>
            <a:r>
              <a:rPr lang="zh-CN" altLang="en-US" dirty="0"/>
              <a:t>，不随便</a:t>
            </a:r>
            <a:r>
              <a:rPr lang="en-US" altLang="zh-CN" dirty="0"/>
              <a:t>free</a:t>
            </a:r>
            <a:r>
              <a:rPr lang="zh-CN" altLang="en-US" dirty="0"/>
              <a:t>，把不用的链表结点用链表串起来，需要用时再取</a:t>
            </a:r>
            <a:endParaRPr lang="en-US" altLang="zh-CN" dirty="0"/>
          </a:p>
        </p:txBody>
      </p:sp>
      <p:sp>
        <p:nvSpPr>
          <p:cNvPr id="3584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EDD362D-9D45-8847-BB29-6D57AA969015}" type="slidenum">
              <a:rPr lang="zh-CN" altLang="en-US" sz="1300" b="0">
                <a:solidFill>
                  <a:schemeClr val="tx1"/>
                </a:solidFill>
                <a:ea typeface="宋体" charset="-122"/>
              </a:rPr>
              <a:pPr/>
              <a:t>12</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3088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p:spPr>
      </p:sp>
      <p:sp>
        <p:nvSpPr>
          <p:cNvPr id="378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p>
        </p:txBody>
      </p:sp>
      <p:sp>
        <p:nvSpPr>
          <p:cNvPr id="378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FB5F7BB-D157-E44F-88E6-45AE78BC10A5}" type="slidenum">
              <a:rPr lang="zh-CN" altLang="en-US" sz="1300" b="0">
                <a:solidFill>
                  <a:schemeClr val="tx1"/>
                </a:solidFill>
                <a:ea typeface="宋体" charset="-122"/>
              </a:rPr>
              <a:pPr/>
              <a:t>13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74550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ln/>
        </p:spPr>
      </p:sp>
      <p:sp>
        <p:nvSpPr>
          <p:cNvPr id="399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Times New Roman" charset="0"/>
                <a:ea typeface="宋体" charset="-122"/>
              </a:rPr>
              <a:t>逻辑地址</a:t>
            </a:r>
            <a:endParaRPr lang="en-US" altLang="zh-CN" dirty="0">
              <a:latin typeface="Times New Roman" charset="0"/>
              <a:ea typeface="宋体" charset="-122"/>
            </a:endParaRPr>
          </a:p>
          <a:p>
            <a:r>
              <a:rPr lang="zh-CN" altLang="en-US" dirty="0">
                <a:latin typeface="Times New Roman" charset="0"/>
                <a:ea typeface="宋体" charset="-122"/>
              </a:rPr>
              <a:t>低</a:t>
            </a:r>
            <a:r>
              <a:rPr lang="en-US" altLang="zh-CN" dirty="0">
                <a:latin typeface="Times New Roman" charset="0"/>
                <a:ea typeface="宋体" charset="-122"/>
              </a:rPr>
              <a:t>12</a:t>
            </a:r>
            <a:r>
              <a:rPr lang="zh-CN" altLang="en-US" dirty="0">
                <a:latin typeface="Times New Roman" charset="0"/>
                <a:ea typeface="宋体" charset="-122"/>
              </a:rPr>
              <a:t>位：页内偏移</a:t>
            </a:r>
            <a:endParaRPr lang="en-US" altLang="zh-CN" dirty="0">
              <a:latin typeface="Times New Roman" charset="0"/>
              <a:ea typeface="宋体" charset="-122"/>
            </a:endParaRPr>
          </a:p>
          <a:p>
            <a:r>
              <a:rPr lang="zh-CN" altLang="en-US" dirty="0">
                <a:latin typeface="Times New Roman" charset="0"/>
                <a:ea typeface="宋体" charset="-122"/>
              </a:rPr>
              <a:t>高</a:t>
            </a:r>
            <a:r>
              <a:rPr lang="en-US" altLang="zh-CN" dirty="0">
                <a:latin typeface="Times New Roman" charset="0"/>
                <a:ea typeface="宋体" charset="-122"/>
              </a:rPr>
              <a:t>20</a:t>
            </a:r>
            <a:r>
              <a:rPr lang="zh-CN" altLang="en-US" dirty="0">
                <a:latin typeface="Times New Roman" charset="0"/>
                <a:ea typeface="宋体" charset="-122"/>
              </a:rPr>
              <a:t>位：页号</a:t>
            </a:r>
            <a:endParaRPr lang="en-US" altLang="zh-CN" dirty="0">
              <a:latin typeface="Times New Roman" charset="0"/>
              <a:ea typeface="宋体" charset="-122"/>
            </a:endParaRPr>
          </a:p>
        </p:txBody>
      </p:sp>
      <p:sp>
        <p:nvSpPr>
          <p:cNvPr id="399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50E7377-A62B-A340-8DB4-21C77257ED20}" type="slidenum">
              <a:rPr lang="zh-CN" altLang="en-US" sz="1300" b="0">
                <a:solidFill>
                  <a:schemeClr val="tx1"/>
                </a:solidFill>
                <a:ea typeface="宋体" charset="-122"/>
              </a:rPr>
              <a:pPr/>
              <a:t>14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2512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p:spPr>
      </p:sp>
      <p:sp>
        <p:nvSpPr>
          <p:cNvPr id="440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t>隔离靠页表实现</a:t>
            </a:r>
            <a:endParaRPr lang="en-US" altLang="zh-CN" dirty="0"/>
          </a:p>
        </p:txBody>
      </p:sp>
      <p:sp>
        <p:nvSpPr>
          <p:cNvPr id="440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6936D7D-67FD-854D-B608-193962571C65}" type="slidenum">
              <a:rPr lang="zh-CN" altLang="en-US" sz="1300" b="0">
                <a:solidFill>
                  <a:schemeClr val="tx1"/>
                </a:solidFill>
                <a:ea typeface="宋体" charset="-122"/>
              </a:rPr>
              <a:pPr/>
              <a:t>15</a:t>
            </a:fld>
            <a:endParaRPr lang="en-US" altLang="zh-CN" sz="1300" b="0">
              <a:solidFill>
                <a:schemeClr val="tx1"/>
              </a:solidFill>
              <a:ea typeface="宋体" charset="-122"/>
            </a:endParaRPr>
          </a:p>
        </p:txBody>
      </p:sp>
    </p:spTree>
    <p:extLst>
      <p:ext uri="{BB962C8B-B14F-4D97-AF65-F5344CB8AC3E}">
        <p14:creationId xmlns:p14="http://schemas.microsoft.com/office/powerpoint/2010/main" val="50505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p:spPr>
      </p:sp>
      <p:sp>
        <p:nvSpPr>
          <p:cNvPr id="460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p>
        </p:txBody>
      </p:sp>
      <p:sp>
        <p:nvSpPr>
          <p:cNvPr id="460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DCA9B19-F0E7-4F45-848F-141B5A4875F4}" type="slidenum">
              <a:rPr lang="zh-CN" altLang="en-US" sz="1300" b="0">
                <a:solidFill>
                  <a:schemeClr val="tx1"/>
                </a:solidFill>
                <a:ea typeface="宋体" charset="-122"/>
              </a:rPr>
              <a:pPr/>
              <a:t>16</a:t>
            </a:fld>
            <a:endParaRPr lang="en-US" altLang="zh-CN" sz="1300" b="0">
              <a:solidFill>
                <a:schemeClr val="tx1"/>
              </a:solidFill>
              <a:ea typeface="宋体" charset="-122"/>
            </a:endParaRPr>
          </a:p>
        </p:txBody>
      </p:sp>
    </p:spTree>
    <p:extLst>
      <p:ext uri="{BB962C8B-B14F-4D97-AF65-F5344CB8AC3E}">
        <p14:creationId xmlns:p14="http://schemas.microsoft.com/office/powerpoint/2010/main" val="340430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p:spPr>
      </p:sp>
      <p:sp>
        <p:nvSpPr>
          <p:cNvPr id="481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a:latin typeface="Times New Roman" charset="0"/>
              <a:ea typeface="宋体" charset="-122"/>
            </a:endParaRPr>
          </a:p>
        </p:txBody>
      </p:sp>
      <p:sp>
        <p:nvSpPr>
          <p:cNvPr id="481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EF1A8CB-7BE4-094D-9C10-E4405E0A5874}" type="slidenum">
              <a:rPr lang="zh-CN" altLang="en-US" sz="1300" b="0">
                <a:solidFill>
                  <a:schemeClr val="tx1"/>
                </a:solidFill>
                <a:ea typeface="宋体" charset="-122"/>
              </a:rPr>
              <a:pPr/>
              <a:t>17</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32212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18</a:t>
            </a:fld>
            <a:endParaRPr lang="zh-CN" altLang="zh-CN">
              <a:latin typeface="Calibri" charset="0"/>
            </a:endParaRPr>
          </a:p>
        </p:txBody>
      </p:sp>
    </p:spTree>
    <p:extLst>
      <p:ext uri="{BB962C8B-B14F-4D97-AF65-F5344CB8AC3E}">
        <p14:creationId xmlns:p14="http://schemas.microsoft.com/office/powerpoint/2010/main" val="847320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TextEdit="1"/>
          </p:cNvSpPr>
          <p:nvPr>
            <p:ph type="sldImg"/>
          </p:nvPr>
        </p:nvSpPr>
        <p:spPr>
          <a:ln/>
        </p:spPr>
      </p:sp>
      <p:sp>
        <p:nvSpPr>
          <p:cNvPr id="5325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t>页大小为</a:t>
            </a:r>
            <a:r>
              <a:rPr lang="en-US" altLang="zh-CN" dirty="0"/>
              <a:t>4k</a:t>
            </a:r>
            <a:r>
              <a:rPr lang="zh-CN" altLang="en-US" dirty="0"/>
              <a:t>，现在有向</a:t>
            </a:r>
            <a:r>
              <a:rPr lang="en-US" altLang="zh-CN" dirty="0"/>
              <a:t>8k</a:t>
            </a:r>
            <a:r>
              <a:rPr lang="zh-CN" altLang="en-US" dirty="0"/>
              <a:t>发展的趋势，这样可以减小映射表（页表）空间</a:t>
            </a:r>
            <a:endParaRPr lang="en-US" altLang="zh-CN" dirty="0"/>
          </a:p>
        </p:txBody>
      </p:sp>
      <p:sp>
        <p:nvSpPr>
          <p:cNvPr id="5325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E9CF4E2-69A0-E14D-8FCB-ADB6F32F12DE}" type="slidenum">
              <a:rPr lang="zh-CN" altLang="en-US" sz="1300" b="0">
                <a:solidFill>
                  <a:schemeClr val="tx1"/>
                </a:solidFill>
                <a:ea typeface="宋体" charset="-122"/>
              </a:rPr>
              <a:pPr/>
              <a:t>19</a:t>
            </a:fld>
            <a:endParaRPr lang="en-US" altLang="zh-CN" sz="1300" b="0">
              <a:solidFill>
                <a:schemeClr val="tx1"/>
              </a:solidFill>
              <a:ea typeface="宋体" charset="-122"/>
            </a:endParaRPr>
          </a:p>
        </p:txBody>
      </p:sp>
    </p:spTree>
    <p:extLst>
      <p:ext uri="{BB962C8B-B14F-4D97-AF65-F5344CB8AC3E}">
        <p14:creationId xmlns:p14="http://schemas.microsoft.com/office/powerpoint/2010/main" val="814814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a:ln/>
        </p:spPr>
      </p:sp>
      <p:sp>
        <p:nvSpPr>
          <p:cNvPr id="552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t>逻辑地址通过</a:t>
            </a:r>
            <a:r>
              <a:rPr lang="en-US" altLang="zh-CN" dirty="0"/>
              <a:t>MMU</a:t>
            </a:r>
            <a:r>
              <a:rPr lang="zh-CN" altLang="en-US" dirty="0"/>
              <a:t>转化为物理地址</a:t>
            </a:r>
            <a:endParaRPr lang="en-US" altLang="zh-CN" dirty="0"/>
          </a:p>
          <a:p>
            <a:r>
              <a:rPr lang="zh-CN" altLang="en-US" dirty="0"/>
              <a:t>然后访问</a:t>
            </a:r>
            <a:r>
              <a:rPr lang="en-US" altLang="zh-CN" dirty="0"/>
              <a:t>cache(</a:t>
            </a:r>
            <a:r>
              <a:rPr lang="zh-CN" altLang="en-US" dirty="0"/>
              <a:t>不能用虚拟地址访问</a:t>
            </a:r>
            <a:r>
              <a:rPr lang="en-US" altLang="zh-CN" dirty="0"/>
              <a:t>cache)</a:t>
            </a:r>
          </a:p>
        </p:txBody>
      </p:sp>
      <p:sp>
        <p:nvSpPr>
          <p:cNvPr id="5529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332770F-C72D-BA48-BFD5-66B3DFDCFAE6}" type="slidenum">
              <a:rPr lang="zh-CN" altLang="en-US" sz="1300" b="0">
                <a:solidFill>
                  <a:schemeClr val="tx1"/>
                </a:solidFill>
                <a:ea typeface="宋体" charset="-122"/>
              </a:rPr>
              <a:pPr/>
              <a:t>20</a:t>
            </a:fld>
            <a:endParaRPr lang="en-US" altLang="zh-CN" sz="1300" b="0">
              <a:solidFill>
                <a:schemeClr val="tx1"/>
              </a:solidFill>
              <a:ea typeface="宋体" charset="-122"/>
            </a:endParaRPr>
          </a:p>
        </p:txBody>
      </p:sp>
    </p:spTree>
    <p:extLst>
      <p:ext uri="{BB962C8B-B14F-4D97-AF65-F5344CB8AC3E}">
        <p14:creationId xmlns:p14="http://schemas.microsoft.com/office/powerpoint/2010/main" val="634739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a:ln/>
        </p:spPr>
      </p:sp>
      <p:sp>
        <p:nvSpPr>
          <p:cNvPr id="5734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latin typeface="Times New Roman" charset="0"/>
              <a:ea typeface="宋体" charset="-122"/>
            </a:endParaRPr>
          </a:p>
        </p:txBody>
      </p:sp>
      <p:sp>
        <p:nvSpPr>
          <p:cNvPr id="5734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5D60140-041B-B748-931C-3A19453E68CE}" type="slidenum">
              <a:rPr lang="zh-CN" altLang="en-US" sz="1300" b="0">
                <a:solidFill>
                  <a:schemeClr val="tx1"/>
                </a:solidFill>
                <a:ea typeface="宋体" charset="-122"/>
              </a:rPr>
              <a:pPr/>
              <a:t>21</a:t>
            </a:fld>
            <a:endParaRPr lang="en-US" altLang="zh-CN" sz="1300" b="0">
              <a:solidFill>
                <a:schemeClr val="tx1"/>
              </a:solidFill>
              <a:ea typeface="宋体" charset="-122"/>
            </a:endParaRPr>
          </a:p>
        </p:txBody>
      </p:sp>
    </p:spTree>
    <p:extLst>
      <p:ext uri="{BB962C8B-B14F-4D97-AF65-F5344CB8AC3E}">
        <p14:creationId xmlns:p14="http://schemas.microsoft.com/office/powerpoint/2010/main" val="4877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a:ln/>
        </p:spPr>
      </p:sp>
      <p:sp>
        <p:nvSpPr>
          <p:cNvPr id="215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en-US" altLang="zh-CN"/>
          </a:p>
        </p:txBody>
      </p:sp>
      <p:sp>
        <p:nvSpPr>
          <p:cNvPr id="215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DBDA447-E87E-FB46-A8DB-7B341FBC8FAA}" type="slidenum">
              <a:rPr lang="zh-CN" altLang="en-US" sz="1300" b="0">
                <a:solidFill>
                  <a:schemeClr val="tx1"/>
                </a:solidFill>
                <a:ea typeface="宋体" charset="-122"/>
              </a:rPr>
              <a:pPr/>
              <a:t>3</a:t>
            </a:fld>
            <a:endParaRPr lang="en-US" altLang="zh-CN" sz="1300" b="0">
              <a:solidFill>
                <a:schemeClr val="tx1"/>
              </a:solidFill>
              <a:ea typeface="宋体" charset="-122"/>
            </a:endParaRPr>
          </a:p>
        </p:txBody>
      </p:sp>
    </p:spTree>
    <p:extLst>
      <p:ext uri="{BB962C8B-B14F-4D97-AF65-F5344CB8AC3E}">
        <p14:creationId xmlns:p14="http://schemas.microsoft.com/office/powerpoint/2010/main" val="621816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TextEdit="1"/>
          </p:cNvSpPr>
          <p:nvPr>
            <p:ph type="sldImg"/>
          </p:nvPr>
        </p:nvSpPr>
        <p:spPr>
          <a:ln/>
        </p:spPr>
      </p:sp>
      <p:sp>
        <p:nvSpPr>
          <p:cNvPr id="593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p>
        </p:txBody>
      </p:sp>
      <p:sp>
        <p:nvSpPr>
          <p:cNvPr id="593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41E8514-FBB6-4E41-A064-1A76E951D682}" type="slidenum">
              <a:rPr lang="zh-CN" altLang="en-US" sz="1300" b="0">
                <a:solidFill>
                  <a:schemeClr val="tx1"/>
                </a:solidFill>
                <a:ea typeface="宋体" charset="-122"/>
              </a:rPr>
              <a:pPr/>
              <a:t>22</a:t>
            </a:fld>
            <a:endParaRPr lang="en-US" altLang="zh-CN" sz="1300" b="0">
              <a:solidFill>
                <a:schemeClr val="tx1"/>
              </a:solidFill>
              <a:ea typeface="宋体" charset="-122"/>
            </a:endParaRPr>
          </a:p>
        </p:txBody>
      </p:sp>
    </p:spTree>
    <p:extLst>
      <p:ext uri="{BB962C8B-B14F-4D97-AF65-F5344CB8AC3E}">
        <p14:creationId xmlns:p14="http://schemas.microsoft.com/office/powerpoint/2010/main" val="26476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TextEdit="1"/>
          </p:cNvSpPr>
          <p:nvPr>
            <p:ph type="sldImg"/>
          </p:nvPr>
        </p:nvSpPr>
        <p:spPr>
          <a:ln/>
        </p:spPr>
      </p:sp>
      <p:sp>
        <p:nvSpPr>
          <p:cNvPr id="614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latin typeface="Times New Roman" charset="0"/>
              <a:ea typeface="宋体" charset="-122"/>
            </a:endParaRPr>
          </a:p>
        </p:txBody>
      </p:sp>
      <p:sp>
        <p:nvSpPr>
          <p:cNvPr id="6144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7E6C93B-665A-8242-A9FF-A1A77056D016}" type="slidenum">
              <a:rPr lang="zh-CN" altLang="en-US" sz="1300" b="0">
                <a:solidFill>
                  <a:schemeClr val="tx1"/>
                </a:solidFill>
                <a:ea typeface="宋体" charset="-122"/>
              </a:rPr>
              <a:pPr/>
              <a:t>23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86239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a:ln/>
        </p:spPr>
      </p:sp>
      <p:sp>
        <p:nvSpPr>
          <p:cNvPr id="634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p>
        </p:txBody>
      </p:sp>
      <p:sp>
        <p:nvSpPr>
          <p:cNvPr id="634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AA55EE0-4035-504F-B3DE-0CE7D4B871B0}" type="slidenum">
              <a:rPr lang="zh-CN" altLang="en-US" sz="1300" b="0">
                <a:solidFill>
                  <a:schemeClr val="tx1"/>
                </a:solidFill>
                <a:ea typeface="宋体" charset="-122"/>
              </a:rPr>
              <a:pPr/>
              <a:t>24</a:t>
            </a:fld>
            <a:endParaRPr lang="en-US" altLang="zh-CN" sz="1300" b="0">
              <a:solidFill>
                <a:schemeClr val="tx1"/>
              </a:solidFill>
              <a:ea typeface="宋体" charset="-122"/>
            </a:endParaRPr>
          </a:p>
        </p:txBody>
      </p:sp>
    </p:spTree>
    <p:extLst>
      <p:ext uri="{BB962C8B-B14F-4D97-AF65-F5344CB8AC3E}">
        <p14:creationId xmlns:p14="http://schemas.microsoft.com/office/powerpoint/2010/main" val="987348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TextEdit="1"/>
          </p:cNvSpPr>
          <p:nvPr>
            <p:ph type="sldImg"/>
          </p:nvPr>
        </p:nvSpPr>
        <p:spPr>
          <a:ln/>
        </p:spPr>
      </p:sp>
      <p:sp>
        <p:nvSpPr>
          <p:cNvPr id="655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t>装入位 </a:t>
            </a:r>
            <a:r>
              <a:rPr lang="en-US" altLang="zh-CN" dirty="0"/>
              <a:t>	valid</a:t>
            </a:r>
          </a:p>
          <a:p>
            <a:r>
              <a:rPr lang="zh-CN" altLang="en-US" dirty="0"/>
              <a:t>修改位 </a:t>
            </a:r>
            <a:r>
              <a:rPr lang="en-US" altLang="zh-CN" dirty="0"/>
              <a:t>	dirty</a:t>
            </a:r>
          </a:p>
          <a:p>
            <a:r>
              <a:rPr lang="zh-CN" altLang="en-US" dirty="0"/>
              <a:t>替换控制位 </a:t>
            </a:r>
            <a:r>
              <a:rPr lang="en-US" altLang="zh-CN" dirty="0"/>
              <a:t>	</a:t>
            </a:r>
            <a:r>
              <a:rPr lang="zh-CN" altLang="en-US" dirty="0"/>
              <a:t>和</a:t>
            </a:r>
            <a:r>
              <a:rPr lang="en-US" altLang="zh-CN" dirty="0"/>
              <a:t>LRU</a:t>
            </a:r>
            <a:r>
              <a:rPr lang="zh-CN" altLang="en-US" dirty="0"/>
              <a:t>有关</a:t>
            </a:r>
            <a:endParaRPr lang="en-US" altLang="zh-CN" dirty="0"/>
          </a:p>
        </p:txBody>
      </p:sp>
      <p:sp>
        <p:nvSpPr>
          <p:cNvPr id="655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FF5D770-90BA-3346-9F09-FB1C3EF73252}" type="slidenum">
              <a:rPr lang="zh-CN" altLang="en-US" sz="1300" b="0">
                <a:solidFill>
                  <a:schemeClr val="tx1"/>
                </a:solidFill>
                <a:ea typeface="宋体" charset="-122"/>
              </a:rPr>
              <a:pPr/>
              <a:t>25</a:t>
            </a:fld>
            <a:endParaRPr lang="en-US" altLang="zh-CN" sz="1300" b="0">
              <a:solidFill>
                <a:schemeClr val="tx1"/>
              </a:solidFill>
              <a:ea typeface="宋体" charset="-122"/>
            </a:endParaRPr>
          </a:p>
        </p:txBody>
      </p:sp>
    </p:spTree>
    <p:extLst>
      <p:ext uri="{BB962C8B-B14F-4D97-AF65-F5344CB8AC3E}">
        <p14:creationId xmlns:p14="http://schemas.microsoft.com/office/powerpoint/2010/main" val="1487680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TextEdit="1"/>
          </p:cNvSpPr>
          <p:nvPr>
            <p:ph type="sldImg"/>
          </p:nvPr>
        </p:nvSpPr>
        <p:spPr>
          <a:ln/>
        </p:spPr>
      </p:sp>
      <p:sp>
        <p:nvSpPr>
          <p:cNvPr id="675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p>
        </p:txBody>
      </p:sp>
      <p:sp>
        <p:nvSpPr>
          <p:cNvPr id="675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AFA922C4-8BAC-0944-B42D-0D023F48A30E}" type="slidenum">
              <a:rPr lang="zh-CN" altLang="en-US" sz="1300" b="0">
                <a:solidFill>
                  <a:schemeClr val="tx1"/>
                </a:solidFill>
                <a:ea typeface="宋体" charset="-122"/>
              </a:rPr>
              <a:pPr/>
              <a:t>26</a:t>
            </a:fld>
            <a:endParaRPr lang="en-US" altLang="zh-CN" sz="1300" b="0">
              <a:solidFill>
                <a:schemeClr val="tx1"/>
              </a:solidFill>
              <a:ea typeface="宋体" charset="-122"/>
            </a:endParaRPr>
          </a:p>
        </p:txBody>
      </p:sp>
    </p:spTree>
    <p:extLst>
      <p:ext uri="{BB962C8B-B14F-4D97-AF65-F5344CB8AC3E}">
        <p14:creationId xmlns:p14="http://schemas.microsoft.com/office/powerpoint/2010/main" val="380629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TextEdit="1"/>
          </p:cNvSpPr>
          <p:nvPr>
            <p:ph type="sldImg"/>
          </p:nvPr>
        </p:nvSpPr>
        <p:spPr>
          <a:ln/>
        </p:spPr>
      </p:sp>
      <p:sp>
        <p:nvSpPr>
          <p:cNvPr id="675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zh-CN" dirty="0"/>
              <a:t>64</a:t>
            </a:r>
            <a:r>
              <a:rPr lang="zh-CN" altLang="en-US" dirty="0"/>
              <a:t>位系统一般使用多级页表（操作系统会学）</a:t>
            </a:r>
            <a:endParaRPr lang="en-US" altLang="zh-CN" dirty="0"/>
          </a:p>
        </p:txBody>
      </p:sp>
      <p:sp>
        <p:nvSpPr>
          <p:cNvPr id="675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AFA922C4-8BAC-0944-B42D-0D023F48A30E}" type="slidenum">
              <a:rPr lang="zh-CN" altLang="en-US" sz="1300" b="0">
                <a:solidFill>
                  <a:schemeClr val="tx1"/>
                </a:solidFill>
                <a:ea typeface="宋体" charset="-122"/>
              </a:rPr>
              <a:pPr/>
              <a:t>27</a:t>
            </a:fld>
            <a:endParaRPr lang="en-US" altLang="zh-CN" sz="1300" b="0">
              <a:solidFill>
                <a:schemeClr val="tx1"/>
              </a:solidFill>
              <a:ea typeface="宋体" charset="-122"/>
            </a:endParaRPr>
          </a:p>
        </p:txBody>
      </p:sp>
    </p:spTree>
    <p:extLst>
      <p:ext uri="{BB962C8B-B14F-4D97-AF65-F5344CB8AC3E}">
        <p14:creationId xmlns:p14="http://schemas.microsoft.com/office/powerpoint/2010/main" val="275905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TextEdit="1"/>
          </p:cNvSpPr>
          <p:nvPr>
            <p:ph type="sldImg"/>
          </p:nvPr>
        </p:nvSpPr>
        <p:spPr>
          <a:ln/>
        </p:spPr>
      </p:sp>
      <p:sp>
        <p:nvSpPr>
          <p:cNvPr id="696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sz="1200" dirty="0">
                <a:solidFill>
                  <a:schemeClr val="tx1"/>
                </a:solidFill>
                <a:latin typeface="Verdana" charset="0"/>
                <a:ea typeface="微软雅黑" charset="-122"/>
              </a:rPr>
              <a:t>Access Right</a:t>
            </a:r>
            <a:r>
              <a:rPr kumimoji="1" lang="zh-CN" altLang="en-US" sz="1200" dirty="0">
                <a:solidFill>
                  <a:schemeClr val="tx1"/>
                </a:solidFill>
                <a:latin typeface="Verdana" charset="0"/>
                <a:ea typeface="微软雅黑" charset="-122"/>
              </a:rPr>
              <a:t>控制读写权限，比如代码区只读</a:t>
            </a:r>
            <a:endParaRPr lang="en-US" altLang="zh-CN" dirty="0"/>
          </a:p>
        </p:txBody>
      </p:sp>
      <p:sp>
        <p:nvSpPr>
          <p:cNvPr id="696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6517152-2644-B444-BE93-F9E7587A3619}" type="slidenum">
              <a:rPr lang="zh-CN" altLang="en-US" sz="1300" b="0">
                <a:solidFill>
                  <a:schemeClr val="tx1"/>
                </a:solidFill>
                <a:ea typeface="宋体" charset="-122"/>
              </a:rPr>
              <a:pPr/>
              <a:t>28</a:t>
            </a:fld>
            <a:endParaRPr lang="en-US" altLang="zh-CN" sz="1300" b="0">
              <a:solidFill>
                <a:schemeClr val="tx1"/>
              </a:solidFill>
              <a:ea typeface="宋体" charset="-122"/>
            </a:endParaRPr>
          </a:p>
        </p:txBody>
      </p:sp>
    </p:spTree>
    <p:extLst>
      <p:ext uri="{BB962C8B-B14F-4D97-AF65-F5344CB8AC3E}">
        <p14:creationId xmlns:p14="http://schemas.microsoft.com/office/powerpoint/2010/main" val="775361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noTextEdit="1"/>
          </p:cNvSpPr>
          <p:nvPr>
            <p:ph type="sldImg"/>
          </p:nvPr>
        </p:nvSpPr>
        <p:spPr>
          <a:ln/>
        </p:spPr>
      </p:sp>
      <p:sp>
        <p:nvSpPr>
          <p:cNvPr id="716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p>
        </p:txBody>
      </p:sp>
      <p:sp>
        <p:nvSpPr>
          <p:cNvPr id="716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5ACCF1F-485B-B94A-B2AE-3D142FCF648A}" type="slidenum">
              <a:rPr lang="zh-CN" altLang="en-US" sz="1300" b="0">
                <a:solidFill>
                  <a:schemeClr val="tx1"/>
                </a:solidFill>
                <a:ea typeface="宋体" charset="-122"/>
              </a:rPr>
              <a:pPr/>
              <a:t>29</a:t>
            </a:fld>
            <a:endParaRPr lang="en-US" altLang="zh-CN" sz="1300" b="0">
              <a:solidFill>
                <a:schemeClr val="tx1"/>
              </a:solidFill>
              <a:ea typeface="宋体" charset="-122"/>
            </a:endParaRPr>
          </a:p>
        </p:txBody>
      </p:sp>
    </p:spTree>
    <p:extLst>
      <p:ext uri="{BB962C8B-B14F-4D97-AF65-F5344CB8AC3E}">
        <p14:creationId xmlns:p14="http://schemas.microsoft.com/office/powerpoint/2010/main" val="514748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a:ln/>
        </p:spPr>
      </p:sp>
      <p:sp>
        <p:nvSpPr>
          <p:cNvPr id="737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p>
        </p:txBody>
      </p:sp>
      <p:sp>
        <p:nvSpPr>
          <p:cNvPr id="737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6AB436B-AD1C-CE4F-A698-605EBBB574B0}" type="slidenum">
              <a:rPr lang="zh-CN" altLang="en-US" sz="1300" b="0">
                <a:solidFill>
                  <a:schemeClr val="tx1"/>
                </a:solidFill>
                <a:ea typeface="宋体" charset="-122"/>
              </a:rPr>
              <a:pPr/>
              <a:t>30</a:t>
            </a:fld>
            <a:endParaRPr lang="en-US" altLang="zh-CN" sz="1300" b="0">
              <a:solidFill>
                <a:schemeClr val="tx1"/>
              </a:solidFill>
              <a:ea typeface="宋体" charset="-122"/>
            </a:endParaRPr>
          </a:p>
        </p:txBody>
      </p:sp>
    </p:spTree>
    <p:extLst>
      <p:ext uri="{BB962C8B-B14F-4D97-AF65-F5344CB8AC3E}">
        <p14:creationId xmlns:p14="http://schemas.microsoft.com/office/powerpoint/2010/main" val="518593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a:ln/>
        </p:spPr>
      </p:sp>
      <p:sp>
        <p:nvSpPr>
          <p:cNvPr id="757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latin typeface="Times New Roman" charset="0"/>
              <a:ea typeface="宋体" charset="-122"/>
            </a:endParaRPr>
          </a:p>
        </p:txBody>
      </p:sp>
      <p:sp>
        <p:nvSpPr>
          <p:cNvPr id="757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9AD9C74-A5DF-4D4F-A4B3-BA6A6ED26AC7}" type="slidenum">
              <a:rPr lang="zh-CN" altLang="en-US" sz="1300" b="0">
                <a:solidFill>
                  <a:schemeClr val="tx1"/>
                </a:solidFill>
                <a:ea typeface="宋体" charset="-122"/>
              </a:rPr>
              <a:pPr/>
              <a:t>31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349070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33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5D8D05A1-6E61-804F-A2CA-CA1BE34720A9}" type="slidenum">
              <a:rPr lang="zh-CN" altLang="en-US" sz="1300" b="0">
                <a:solidFill>
                  <a:schemeClr val="tx1"/>
                </a:solidFill>
                <a:ea typeface="宋体" charset="-122"/>
              </a:rPr>
              <a:pPr/>
              <a:t>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43549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32</a:t>
            </a:fld>
            <a:endParaRPr lang="zh-CN" altLang="zh-CN">
              <a:latin typeface="Calibri" charset="0"/>
            </a:endParaRPr>
          </a:p>
        </p:txBody>
      </p:sp>
    </p:spTree>
    <p:extLst>
      <p:ext uri="{BB962C8B-B14F-4D97-AF65-F5344CB8AC3E}">
        <p14:creationId xmlns:p14="http://schemas.microsoft.com/office/powerpoint/2010/main" val="1440202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TextEdit="1"/>
          </p:cNvSpPr>
          <p:nvPr>
            <p:ph type="sldImg"/>
          </p:nvPr>
        </p:nvSpPr>
        <p:spPr>
          <a:ln/>
        </p:spPr>
      </p:sp>
      <p:sp>
        <p:nvSpPr>
          <p:cNvPr id="7885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zh-CN" dirty="0"/>
              <a:t>TLB</a:t>
            </a:r>
            <a:r>
              <a:rPr lang="zh-CN" altLang="en-US" dirty="0"/>
              <a:t>是页表的缓存</a:t>
            </a:r>
            <a:endParaRPr lang="en-US" altLang="zh-CN" dirty="0"/>
          </a:p>
          <a:p>
            <a:r>
              <a:rPr lang="zh-CN" altLang="en-US" dirty="0"/>
              <a:t>页表的空间局部性好</a:t>
            </a:r>
            <a:endParaRPr lang="en-US" altLang="zh-CN" dirty="0"/>
          </a:p>
          <a:p>
            <a:r>
              <a:rPr lang="zh-CN" altLang="en-US" dirty="0"/>
              <a:t>一个物理页有</a:t>
            </a:r>
            <a:r>
              <a:rPr lang="en-US" altLang="zh-CN" dirty="0"/>
              <a:t>4k</a:t>
            </a:r>
          </a:p>
          <a:p>
            <a:endParaRPr lang="en-US" altLang="zh-CN" dirty="0"/>
          </a:p>
        </p:txBody>
      </p:sp>
      <p:sp>
        <p:nvSpPr>
          <p:cNvPr id="7885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E13452F-F5F3-4741-BB06-C462F3CBD2ED}" type="slidenum">
              <a:rPr lang="zh-CN" altLang="en-US" sz="1300" b="0">
                <a:solidFill>
                  <a:schemeClr val="tx1"/>
                </a:solidFill>
                <a:ea typeface="宋体" charset="-122"/>
              </a:rPr>
              <a:pPr/>
              <a:t>33</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56402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noTextEdit="1"/>
          </p:cNvSpPr>
          <p:nvPr>
            <p:ph type="sldImg"/>
          </p:nvPr>
        </p:nvSpPr>
        <p:spPr>
          <a:ln/>
        </p:spPr>
      </p:sp>
      <p:sp>
        <p:nvSpPr>
          <p:cNvPr id="808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zh-CN" dirty="0"/>
              <a:t>TLB</a:t>
            </a:r>
            <a:r>
              <a:rPr lang="zh-CN" altLang="en-US" dirty="0"/>
              <a:t>中</a:t>
            </a:r>
            <a:r>
              <a:rPr lang="en-US" altLang="zh-CN" dirty="0"/>
              <a:t>V=0   </a:t>
            </a:r>
            <a:r>
              <a:rPr lang="zh-CN" altLang="en-US" dirty="0"/>
              <a:t>缓存无效</a:t>
            </a:r>
            <a:endParaRPr lang="en-US" altLang="zh-CN" dirty="0"/>
          </a:p>
          <a:p>
            <a:r>
              <a:rPr lang="zh-CN" altLang="en-US" dirty="0"/>
              <a:t>页表中</a:t>
            </a:r>
            <a:r>
              <a:rPr lang="en-US" altLang="zh-CN" dirty="0"/>
              <a:t>V=0  </a:t>
            </a:r>
            <a:r>
              <a:rPr lang="zh-CN" altLang="en-US" dirty="0"/>
              <a:t>缺页</a:t>
            </a:r>
            <a:endParaRPr lang="en-US" altLang="zh-CN" dirty="0"/>
          </a:p>
        </p:txBody>
      </p:sp>
      <p:sp>
        <p:nvSpPr>
          <p:cNvPr id="8089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CF901F9-A6D3-1C41-95DB-6B610A4D1201}" type="slidenum">
              <a:rPr lang="zh-CN" altLang="en-US" sz="1300" b="0">
                <a:solidFill>
                  <a:schemeClr val="tx1"/>
                </a:solidFill>
                <a:ea typeface="宋体" charset="-122"/>
              </a:rPr>
              <a:pPr/>
              <a:t>34</a:t>
            </a:fld>
            <a:endParaRPr lang="en-US" altLang="zh-CN" sz="1300" b="0">
              <a:solidFill>
                <a:schemeClr val="tx1"/>
              </a:solidFill>
              <a:ea typeface="宋体" charset="-122"/>
            </a:endParaRPr>
          </a:p>
        </p:txBody>
      </p:sp>
    </p:spTree>
    <p:extLst>
      <p:ext uri="{BB962C8B-B14F-4D97-AF65-F5344CB8AC3E}">
        <p14:creationId xmlns:p14="http://schemas.microsoft.com/office/powerpoint/2010/main" val="977226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noTextEdit="1"/>
          </p:cNvSpPr>
          <p:nvPr>
            <p:ph type="sldImg"/>
          </p:nvPr>
        </p:nvSpPr>
        <p:spPr>
          <a:ln/>
        </p:spPr>
      </p:sp>
      <p:sp>
        <p:nvSpPr>
          <p:cNvPr id="8294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t>页表属于主存</a:t>
            </a:r>
            <a:endParaRPr lang="en-US" altLang="zh-CN" dirty="0"/>
          </a:p>
          <a:p>
            <a:r>
              <a:rPr lang="en-US" altLang="zh-CN" dirty="0"/>
              <a:t>PA physical address</a:t>
            </a:r>
          </a:p>
          <a:p>
            <a:r>
              <a:rPr lang="zh-CN" altLang="en-US" dirty="0"/>
              <a:t>一定是用</a:t>
            </a:r>
            <a:r>
              <a:rPr lang="en-US" altLang="zh-CN" dirty="0"/>
              <a:t>PA</a:t>
            </a:r>
            <a:r>
              <a:rPr lang="zh-CN" altLang="en-US" dirty="0"/>
              <a:t>访问</a:t>
            </a:r>
            <a:r>
              <a:rPr lang="en-US" altLang="zh-CN" dirty="0"/>
              <a:t>cache</a:t>
            </a:r>
          </a:p>
          <a:p>
            <a:r>
              <a:rPr lang="zh-CN" altLang="en-US" dirty="0"/>
              <a:t>页表中一定有所有项，所谓</a:t>
            </a:r>
            <a:r>
              <a:rPr lang="en-US" altLang="zh-CN" dirty="0"/>
              <a:t>hit/miss</a:t>
            </a:r>
            <a:r>
              <a:rPr lang="zh-CN" altLang="en-US" dirty="0"/>
              <a:t>只表示数据在不在主存</a:t>
            </a:r>
            <a:endParaRPr lang="en-US" altLang="zh-CN" dirty="0"/>
          </a:p>
          <a:p>
            <a:r>
              <a:rPr lang="en-US" altLang="zh-CN" dirty="0"/>
              <a:t>TLB</a:t>
            </a:r>
            <a:r>
              <a:rPr lang="zh-CN" altLang="en-US" dirty="0"/>
              <a:t>很小，而且是多个进程争抢空间，所以可能出现</a:t>
            </a:r>
            <a:r>
              <a:rPr lang="en-US" altLang="zh-CN" dirty="0"/>
              <a:t>cache</a:t>
            </a:r>
            <a:r>
              <a:rPr lang="zh-CN" altLang="en-US" dirty="0"/>
              <a:t>命中但是</a:t>
            </a:r>
            <a:r>
              <a:rPr lang="en-US" altLang="zh-CN" dirty="0"/>
              <a:t>TLB</a:t>
            </a:r>
            <a:r>
              <a:rPr lang="zh-CN" altLang="en-US" dirty="0"/>
              <a:t>不命中的情况</a:t>
            </a:r>
            <a:endParaRPr lang="en-US" altLang="zh-CN" dirty="0"/>
          </a:p>
        </p:txBody>
      </p:sp>
      <p:sp>
        <p:nvSpPr>
          <p:cNvPr id="8294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0211A89F-1E10-324B-9351-7D3A30D72C4D}" type="slidenum">
              <a:rPr lang="zh-CN" altLang="en-US" sz="1300" b="0">
                <a:solidFill>
                  <a:schemeClr val="tx1"/>
                </a:solidFill>
                <a:ea typeface="宋体" charset="-122"/>
              </a:rPr>
              <a:pPr/>
              <a:t>35</a:t>
            </a:fld>
            <a:endParaRPr lang="en-US" altLang="zh-CN" sz="1300" b="0">
              <a:solidFill>
                <a:schemeClr val="tx1"/>
              </a:solidFill>
              <a:ea typeface="宋体" charset="-122"/>
            </a:endParaRPr>
          </a:p>
        </p:txBody>
      </p:sp>
    </p:spTree>
    <p:extLst>
      <p:ext uri="{BB962C8B-B14F-4D97-AF65-F5344CB8AC3E}">
        <p14:creationId xmlns:p14="http://schemas.microsoft.com/office/powerpoint/2010/main" val="895457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TextEdit="1"/>
          </p:cNvSpPr>
          <p:nvPr>
            <p:ph type="sldImg"/>
          </p:nvPr>
        </p:nvSpPr>
        <p:spPr>
          <a:ln/>
        </p:spPr>
      </p:sp>
      <p:sp>
        <p:nvSpPr>
          <p:cNvPr id="849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latin typeface="Times New Roman" charset="0"/>
              <a:ea typeface="宋体" charset="-122"/>
            </a:endParaRPr>
          </a:p>
        </p:txBody>
      </p:sp>
      <p:sp>
        <p:nvSpPr>
          <p:cNvPr id="849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88139D9-AF48-A54A-89AD-CA9FD464E151}" type="slidenum">
              <a:rPr lang="zh-CN" altLang="en-US" sz="1300" b="0">
                <a:solidFill>
                  <a:schemeClr val="tx1"/>
                </a:solidFill>
                <a:ea typeface="宋体" charset="-122"/>
              </a:rPr>
              <a:pPr/>
              <a:t>36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58790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a:ln/>
        </p:spPr>
      </p:sp>
      <p:sp>
        <p:nvSpPr>
          <p:cNvPr id="870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latin typeface="Times New Roman" charset="0"/>
              <a:ea typeface="宋体" charset="-122"/>
            </a:endParaRPr>
          </a:p>
        </p:txBody>
      </p:sp>
      <p:sp>
        <p:nvSpPr>
          <p:cNvPr id="8704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A3A6AE30-F0B4-8145-9AE9-8CD92B058F35}" type="slidenum">
              <a:rPr lang="zh-CN" altLang="en-US" sz="1300" b="0">
                <a:solidFill>
                  <a:schemeClr val="tx1"/>
                </a:solidFill>
                <a:ea typeface="宋体" charset="-122"/>
              </a:rPr>
              <a:pPr/>
              <a:t>37</a:t>
            </a:fld>
            <a:endParaRPr lang="en-US" altLang="zh-CN" sz="1300" b="0">
              <a:solidFill>
                <a:schemeClr val="tx1"/>
              </a:solidFill>
              <a:ea typeface="宋体" charset="-122"/>
            </a:endParaRPr>
          </a:p>
        </p:txBody>
      </p:sp>
    </p:spTree>
    <p:extLst>
      <p:ext uri="{BB962C8B-B14F-4D97-AF65-F5344CB8AC3E}">
        <p14:creationId xmlns:p14="http://schemas.microsoft.com/office/powerpoint/2010/main" val="7842335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a:ln/>
        </p:spPr>
      </p:sp>
      <p:sp>
        <p:nvSpPr>
          <p:cNvPr id="890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latin typeface="Times New Roman" charset="0"/>
              <a:ea typeface="宋体" charset="-122"/>
            </a:endParaRPr>
          </a:p>
        </p:txBody>
      </p:sp>
      <p:sp>
        <p:nvSpPr>
          <p:cNvPr id="890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BFFF508-CA51-7546-B4DD-9D3687494B34}" type="slidenum">
              <a:rPr lang="zh-CN" altLang="en-US" sz="1300" b="0">
                <a:solidFill>
                  <a:schemeClr val="tx1"/>
                </a:solidFill>
                <a:ea typeface="宋体" charset="-122"/>
              </a:rPr>
              <a:pPr/>
              <a:t>38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020973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noTextEdit="1"/>
          </p:cNvSpPr>
          <p:nvPr>
            <p:ph type="sldImg"/>
          </p:nvPr>
        </p:nvSpPr>
        <p:spPr>
          <a:ln/>
        </p:spPr>
      </p:sp>
      <p:sp>
        <p:nvSpPr>
          <p:cNvPr id="911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a:latin typeface="Times New Roman" charset="0"/>
              <a:ea typeface="宋体" charset="-122"/>
            </a:endParaRPr>
          </a:p>
        </p:txBody>
      </p:sp>
      <p:sp>
        <p:nvSpPr>
          <p:cNvPr id="911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B9771EA-702C-C147-B19D-52388CB8CAA4}" type="slidenum">
              <a:rPr lang="zh-CN" altLang="en-US" sz="1300" b="0">
                <a:solidFill>
                  <a:schemeClr val="tx1"/>
                </a:solidFill>
                <a:ea typeface="宋体" charset="-122"/>
              </a:rPr>
              <a:pPr/>
              <a:t>39</a:t>
            </a:fld>
            <a:endParaRPr lang="en-US" altLang="zh-CN" sz="1300" b="0">
              <a:solidFill>
                <a:schemeClr val="tx1"/>
              </a:solidFill>
              <a:ea typeface="宋体" charset="-122"/>
            </a:endParaRPr>
          </a:p>
        </p:txBody>
      </p:sp>
    </p:spTree>
    <p:extLst>
      <p:ext uri="{BB962C8B-B14F-4D97-AF65-F5344CB8AC3E}">
        <p14:creationId xmlns:p14="http://schemas.microsoft.com/office/powerpoint/2010/main" val="809270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noTextEdit="1"/>
          </p:cNvSpPr>
          <p:nvPr>
            <p:ph type="sldImg"/>
          </p:nvPr>
        </p:nvSpPr>
        <p:spPr>
          <a:ln/>
        </p:spPr>
      </p:sp>
      <p:sp>
        <p:nvSpPr>
          <p:cNvPr id="952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Times New Roman" charset="0"/>
                <a:ea typeface="宋体" charset="-122"/>
              </a:rPr>
              <a:t>一个核一般有</a:t>
            </a:r>
            <a:r>
              <a:rPr lang="en-US" altLang="zh-CN" dirty="0">
                <a:latin typeface="Times New Roman" charset="0"/>
                <a:ea typeface="宋体" charset="-122"/>
              </a:rPr>
              <a:t>2</a:t>
            </a:r>
            <a:r>
              <a:rPr lang="zh-CN" altLang="en-US" dirty="0">
                <a:latin typeface="Times New Roman" charset="0"/>
                <a:ea typeface="宋体" charset="-122"/>
              </a:rPr>
              <a:t>个线程</a:t>
            </a:r>
            <a:endParaRPr lang="en-US" altLang="zh-CN" dirty="0">
              <a:latin typeface="Times New Roman" charset="0"/>
              <a:ea typeface="宋体" charset="-122"/>
            </a:endParaRPr>
          </a:p>
        </p:txBody>
      </p:sp>
      <p:sp>
        <p:nvSpPr>
          <p:cNvPr id="952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9055F21-FA4A-C94D-A5F2-FE3B74419ABA}" type="slidenum">
              <a:rPr lang="zh-CN" altLang="en-US" sz="1300" b="0">
                <a:solidFill>
                  <a:schemeClr val="tx1"/>
                </a:solidFill>
                <a:ea typeface="宋体" charset="-122"/>
              </a:rPr>
              <a:pPr/>
              <a:t>40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356006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noTextEdit="1"/>
          </p:cNvSpPr>
          <p:nvPr>
            <p:ph type="sldImg"/>
          </p:nvPr>
        </p:nvSpPr>
        <p:spPr>
          <a:ln/>
        </p:spPr>
      </p:sp>
      <p:sp>
        <p:nvSpPr>
          <p:cNvPr id="972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a:latin typeface="Times New Roman" charset="0"/>
              <a:ea typeface="宋体" charset="-122"/>
            </a:endParaRPr>
          </a:p>
        </p:txBody>
      </p:sp>
      <p:sp>
        <p:nvSpPr>
          <p:cNvPr id="972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21DCF3F-0C0F-4C49-B7E3-4768B130EF7B}" type="slidenum">
              <a:rPr lang="zh-CN" altLang="en-US" sz="1300" b="0">
                <a:solidFill>
                  <a:schemeClr val="tx1"/>
                </a:solidFill>
                <a:ea typeface="宋体" charset="-122"/>
              </a:rPr>
              <a:pPr/>
              <a:t>41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04433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6</a:t>
            </a:fld>
            <a:endParaRPr lang="zh-CN" altLang="zh-CN">
              <a:latin typeface="Calibri" charset="0"/>
            </a:endParaRPr>
          </a:p>
        </p:txBody>
      </p:sp>
    </p:spTree>
    <p:extLst>
      <p:ext uri="{BB962C8B-B14F-4D97-AF65-F5344CB8AC3E}">
        <p14:creationId xmlns:p14="http://schemas.microsoft.com/office/powerpoint/2010/main" val="18307184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noTextEdit="1"/>
          </p:cNvSpPr>
          <p:nvPr>
            <p:ph type="sldImg"/>
          </p:nvPr>
        </p:nvSpPr>
        <p:spPr>
          <a:ln/>
        </p:spPr>
      </p:sp>
      <p:sp>
        <p:nvSpPr>
          <p:cNvPr id="993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zh-CN" dirty="0">
                <a:latin typeface="Times New Roman" charset="0"/>
                <a:ea typeface="宋体" charset="-122"/>
              </a:rPr>
              <a:t>RISC</a:t>
            </a:r>
            <a:r>
              <a:rPr lang="zh-CN" altLang="en-US" dirty="0">
                <a:latin typeface="Times New Roman" charset="0"/>
                <a:ea typeface="宋体" charset="-122"/>
              </a:rPr>
              <a:t>指令集一个指令</a:t>
            </a:r>
            <a:r>
              <a:rPr lang="en-US" altLang="zh-CN" dirty="0">
                <a:latin typeface="Times New Roman" charset="0"/>
                <a:ea typeface="宋体" charset="-122"/>
              </a:rPr>
              <a:t>4</a:t>
            </a:r>
            <a:r>
              <a:rPr lang="zh-CN" altLang="en-US" dirty="0">
                <a:latin typeface="Times New Roman" charset="0"/>
                <a:ea typeface="宋体" charset="-122"/>
              </a:rPr>
              <a:t>字节，页大小</a:t>
            </a:r>
            <a:r>
              <a:rPr lang="en-US" altLang="zh-CN" dirty="0">
                <a:latin typeface="Times New Roman" charset="0"/>
                <a:ea typeface="宋体" charset="-122"/>
              </a:rPr>
              <a:t>4K,</a:t>
            </a:r>
            <a:r>
              <a:rPr lang="zh-CN" altLang="en-US" dirty="0">
                <a:latin typeface="Times New Roman" charset="0"/>
                <a:ea typeface="宋体" charset="-122"/>
              </a:rPr>
              <a:t>不可能跨页</a:t>
            </a:r>
            <a:endParaRPr lang="en-US" altLang="zh-CN" dirty="0">
              <a:latin typeface="Times New Roman" charset="0"/>
              <a:ea typeface="宋体" charset="-122"/>
            </a:endParaRPr>
          </a:p>
          <a:p>
            <a:r>
              <a:rPr lang="zh-CN" altLang="en-US" dirty="0">
                <a:latin typeface="Times New Roman" charset="0"/>
                <a:ea typeface="宋体" charset="-122"/>
              </a:rPr>
              <a:t>但是</a:t>
            </a:r>
            <a:r>
              <a:rPr lang="en-US" altLang="zh-CN" dirty="0">
                <a:latin typeface="Times New Roman" charset="0"/>
                <a:ea typeface="宋体" charset="-122"/>
              </a:rPr>
              <a:t>CISC</a:t>
            </a:r>
            <a:r>
              <a:rPr lang="zh-CN" altLang="en-US" dirty="0">
                <a:latin typeface="Times New Roman" charset="0"/>
                <a:ea typeface="宋体" charset="-122"/>
              </a:rPr>
              <a:t>可能会跨页</a:t>
            </a:r>
            <a:endParaRPr lang="en-US" altLang="zh-CN" dirty="0">
              <a:latin typeface="Times New Roman" charset="0"/>
              <a:ea typeface="宋体" charset="-122"/>
            </a:endParaRPr>
          </a:p>
          <a:p>
            <a:r>
              <a:rPr lang="zh-CN" altLang="en-US" dirty="0">
                <a:latin typeface="Times New Roman" charset="0"/>
                <a:ea typeface="宋体" charset="-122"/>
              </a:rPr>
              <a:t>访问双精度浮点数、结构体等可能跨页</a:t>
            </a:r>
            <a:endParaRPr lang="en-US" altLang="zh-CN" dirty="0">
              <a:latin typeface="Times New Roman" charset="0"/>
              <a:ea typeface="宋体" charset="-122"/>
            </a:endParaRPr>
          </a:p>
        </p:txBody>
      </p:sp>
      <p:sp>
        <p:nvSpPr>
          <p:cNvPr id="993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B7283FF-71CC-374F-8520-9A2FD3D1A896}" type="slidenum">
              <a:rPr lang="zh-CN" altLang="en-US" sz="1300" b="0">
                <a:solidFill>
                  <a:schemeClr val="tx1"/>
                </a:solidFill>
                <a:ea typeface="宋体" charset="-122"/>
              </a:rPr>
              <a:pPr/>
              <a:t>42</a:t>
            </a:fld>
            <a:endParaRPr lang="en-US" altLang="zh-CN" sz="1300" b="0">
              <a:solidFill>
                <a:schemeClr val="tx1"/>
              </a:solidFill>
              <a:ea typeface="宋体" charset="-122"/>
            </a:endParaRPr>
          </a:p>
        </p:txBody>
      </p:sp>
    </p:spTree>
    <p:extLst>
      <p:ext uri="{BB962C8B-B14F-4D97-AF65-F5344CB8AC3E}">
        <p14:creationId xmlns:p14="http://schemas.microsoft.com/office/powerpoint/2010/main" val="66330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noTextEdit="1"/>
          </p:cNvSpPr>
          <p:nvPr>
            <p:ph type="sldImg"/>
          </p:nvPr>
        </p:nvSpPr>
        <p:spPr>
          <a:ln/>
        </p:spPr>
      </p:sp>
      <p:sp>
        <p:nvSpPr>
          <p:cNvPr id="1013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a:latin typeface="Times New Roman" charset="0"/>
              <a:ea typeface="宋体" charset="-122"/>
            </a:endParaRPr>
          </a:p>
        </p:txBody>
      </p:sp>
      <p:sp>
        <p:nvSpPr>
          <p:cNvPr id="1013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24F6F82-DCCF-264E-8DBB-1B51FF4C353A}" type="slidenum">
              <a:rPr lang="zh-CN" altLang="en-US" sz="1300" b="0">
                <a:solidFill>
                  <a:schemeClr val="tx1"/>
                </a:solidFill>
                <a:ea typeface="宋体" charset="-122"/>
              </a:rPr>
              <a:pPr/>
              <a:t>43</a:t>
            </a:fld>
            <a:endParaRPr lang="en-US" altLang="zh-CN" sz="1300" b="0">
              <a:solidFill>
                <a:schemeClr val="tx1"/>
              </a:solidFill>
              <a:ea typeface="宋体" charset="-122"/>
            </a:endParaRPr>
          </a:p>
        </p:txBody>
      </p:sp>
    </p:spTree>
    <p:extLst>
      <p:ext uri="{BB962C8B-B14F-4D97-AF65-F5344CB8AC3E}">
        <p14:creationId xmlns:p14="http://schemas.microsoft.com/office/powerpoint/2010/main" val="4551553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noTextEdit="1"/>
          </p:cNvSpPr>
          <p:nvPr>
            <p:ph type="sldImg"/>
          </p:nvPr>
        </p:nvSpPr>
        <p:spPr>
          <a:ln/>
        </p:spPr>
      </p:sp>
      <p:sp>
        <p:nvSpPr>
          <p:cNvPr id="1034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Times New Roman" charset="0"/>
                <a:ea typeface="宋体" charset="-122"/>
              </a:rPr>
              <a:t>存在段表</a:t>
            </a:r>
            <a:endParaRPr lang="en-US" altLang="zh-CN" dirty="0">
              <a:latin typeface="Times New Roman" charset="0"/>
              <a:ea typeface="宋体" charset="-122"/>
            </a:endParaRPr>
          </a:p>
          <a:p>
            <a:r>
              <a:rPr lang="zh-CN" altLang="en-US" dirty="0">
                <a:latin typeface="Times New Roman" charset="0"/>
                <a:ea typeface="宋体" charset="-122"/>
              </a:rPr>
              <a:t>段是连续的，段可能很长</a:t>
            </a:r>
            <a:endParaRPr lang="en-US" altLang="zh-CN" dirty="0">
              <a:latin typeface="Times New Roman" charset="0"/>
              <a:ea typeface="宋体" charset="-122"/>
            </a:endParaRPr>
          </a:p>
        </p:txBody>
      </p:sp>
      <p:sp>
        <p:nvSpPr>
          <p:cNvPr id="1034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EF64950F-793F-0940-A8B6-A21BD6B28471}" type="slidenum">
              <a:rPr lang="zh-CN" altLang="en-US" sz="1300" b="0">
                <a:solidFill>
                  <a:schemeClr val="tx1"/>
                </a:solidFill>
                <a:ea typeface="宋体" charset="-122"/>
              </a:rPr>
              <a:pPr/>
              <a:t>44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381482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p:cNvSpPr>
            <a:spLocks noGrp="1" noRot="1" noChangeAspect="1" noTextEdit="1"/>
          </p:cNvSpPr>
          <p:nvPr>
            <p:ph type="sldImg"/>
          </p:nvPr>
        </p:nvSpPr>
        <p:spPr>
          <a:ln/>
        </p:spPr>
      </p:sp>
      <p:sp>
        <p:nvSpPr>
          <p:cNvPr id="10547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Times New Roman" charset="0"/>
                <a:ea typeface="宋体" charset="-122"/>
              </a:rPr>
              <a:t>左边的是总表，记录每个进程有几个段，进程段表地址</a:t>
            </a:r>
            <a:endParaRPr lang="en-US" altLang="zh-CN" dirty="0">
              <a:latin typeface="Times New Roman" charset="0"/>
              <a:ea typeface="宋体" charset="-122"/>
            </a:endParaRPr>
          </a:p>
        </p:txBody>
      </p:sp>
      <p:sp>
        <p:nvSpPr>
          <p:cNvPr id="10547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330B096C-7B88-EA48-9246-984D9CDEBA29}" type="slidenum">
              <a:rPr lang="zh-CN" altLang="en-US" sz="1300" b="0">
                <a:solidFill>
                  <a:schemeClr val="tx1"/>
                </a:solidFill>
                <a:ea typeface="宋体" charset="-122"/>
              </a:rPr>
              <a:pPr/>
              <a:t>45</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504528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p:cNvSpPr>
            <a:spLocks noGrp="1" noRot="1" noChangeAspect="1" noTextEdit="1"/>
          </p:cNvSpPr>
          <p:nvPr>
            <p:ph type="sldImg"/>
          </p:nvPr>
        </p:nvSpPr>
        <p:spPr>
          <a:ln/>
        </p:spPr>
      </p:sp>
      <p:sp>
        <p:nvSpPr>
          <p:cNvPr id="1075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a:latin typeface="Times New Roman" charset="0"/>
              <a:ea typeface="宋体" charset="-122"/>
            </a:endParaRPr>
          </a:p>
        </p:txBody>
      </p:sp>
      <p:sp>
        <p:nvSpPr>
          <p:cNvPr id="10752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64F9DEC-E189-A640-8131-B23B32082E8B}" type="slidenum">
              <a:rPr lang="zh-CN" altLang="en-US" sz="1300" b="0">
                <a:solidFill>
                  <a:schemeClr val="tx1"/>
                </a:solidFill>
                <a:ea typeface="宋体" charset="-122"/>
              </a:rPr>
              <a:pPr/>
              <a:t>46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4753644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noTextEdit="1"/>
          </p:cNvSpPr>
          <p:nvPr>
            <p:ph type="sldImg"/>
          </p:nvPr>
        </p:nvSpPr>
        <p:spPr>
          <a:ln/>
        </p:spPr>
      </p:sp>
      <p:sp>
        <p:nvSpPr>
          <p:cNvPr id="1095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Times New Roman" charset="0"/>
                <a:ea typeface="宋体" charset="-122"/>
              </a:rPr>
              <a:t>新的体系结构基本都是页式</a:t>
            </a:r>
            <a:endParaRPr lang="en-US" altLang="zh-CN" dirty="0">
              <a:latin typeface="Times New Roman" charset="0"/>
              <a:ea typeface="宋体" charset="-122"/>
            </a:endParaRPr>
          </a:p>
          <a:p>
            <a:r>
              <a:rPr lang="zh-CN" altLang="en-US" dirty="0">
                <a:latin typeface="Times New Roman" charset="0"/>
                <a:ea typeface="宋体" charset="-122"/>
              </a:rPr>
              <a:t>只有</a:t>
            </a:r>
            <a:r>
              <a:rPr lang="en-US" altLang="zh-CN" dirty="0">
                <a:latin typeface="Times New Roman" charset="0"/>
                <a:ea typeface="宋体" charset="-122"/>
              </a:rPr>
              <a:t>x86</a:t>
            </a:r>
            <a:r>
              <a:rPr lang="zh-CN" altLang="en-US" dirty="0">
                <a:latin typeface="Times New Roman" charset="0"/>
                <a:ea typeface="宋体" charset="-122"/>
              </a:rPr>
              <a:t>采用了段页式（以前是段式）</a:t>
            </a:r>
            <a:endParaRPr lang="en-US" altLang="zh-CN" dirty="0">
              <a:latin typeface="Times New Roman" charset="0"/>
              <a:ea typeface="宋体" charset="-122"/>
            </a:endParaRPr>
          </a:p>
        </p:txBody>
      </p:sp>
      <p:sp>
        <p:nvSpPr>
          <p:cNvPr id="10957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0790FBA2-8DF1-BB43-8266-AC85D252C08F}" type="slidenum">
              <a:rPr lang="zh-CN" altLang="en-US" sz="1300" b="0">
                <a:solidFill>
                  <a:schemeClr val="tx1"/>
                </a:solidFill>
                <a:ea typeface="宋体" charset="-122"/>
              </a:rPr>
              <a:pPr/>
              <a:t>47</a:t>
            </a:fld>
            <a:endParaRPr lang="en-US" altLang="zh-CN" sz="1300" b="0">
              <a:solidFill>
                <a:schemeClr val="tx1"/>
              </a:solidFill>
              <a:ea typeface="宋体" charset="-122"/>
            </a:endParaRPr>
          </a:p>
        </p:txBody>
      </p:sp>
    </p:spTree>
    <p:extLst>
      <p:ext uri="{BB962C8B-B14F-4D97-AF65-F5344CB8AC3E}">
        <p14:creationId xmlns:p14="http://schemas.microsoft.com/office/powerpoint/2010/main" val="1396072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noTextEdit="1"/>
          </p:cNvSpPr>
          <p:nvPr>
            <p:ph type="sldImg"/>
          </p:nvPr>
        </p:nvSpPr>
        <p:spPr>
          <a:ln/>
        </p:spPr>
      </p:sp>
      <p:sp>
        <p:nvSpPr>
          <p:cNvPr id="1116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a:latin typeface="Times New Roman" charset="0"/>
              <a:ea typeface="宋体" charset="-122"/>
            </a:endParaRPr>
          </a:p>
        </p:txBody>
      </p:sp>
      <p:sp>
        <p:nvSpPr>
          <p:cNvPr id="11161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F8D16AA-1E5E-2942-A209-8D3A5F6BB20E}" type="slidenum">
              <a:rPr lang="zh-CN" altLang="en-US" sz="1300" b="0">
                <a:solidFill>
                  <a:schemeClr val="tx1"/>
                </a:solidFill>
                <a:ea typeface="宋体" charset="-122"/>
              </a:rPr>
              <a:pPr/>
              <a:t>48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674043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noTextEdit="1"/>
          </p:cNvSpPr>
          <p:nvPr>
            <p:ph type="sldImg"/>
          </p:nvPr>
        </p:nvSpPr>
        <p:spPr>
          <a:ln/>
        </p:spPr>
      </p:sp>
      <p:sp>
        <p:nvSpPr>
          <p:cNvPr id="1136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t>这题综合了第</a:t>
            </a:r>
            <a:r>
              <a:rPr lang="en-US" altLang="zh-CN" dirty="0"/>
              <a:t>5</a:t>
            </a:r>
            <a:r>
              <a:rPr lang="zh-CN" altLang="en-US" dirty="0"/>
              <a:t>章全部内容</a:t>
            </a:r>
            <a:endParaRPr lang="en-US" altLang="zh-CN" dirty="0"/>
          </a:p>
          <a:p>
            <a:r>
              <a:rPr lang="zh-CN" altLang="en-US" dirty="0"/>
              <a:t>前年期末考原题，大部分同学不会</a:t>
            </a:r>
            <a:endParaRPr lang="en-US" altLang="zh-CN" dirty="0"/>
          </a:p>
          <a:p>
            <a:r>
              <a:rPr lang="zh-CN" altLang="en-US" dirty="0"/>
              <a:t>后面会细讲这题</a:t>
            </a:r>
            <a:endParaRPr lang="en-US" altLang="zh-CN" dirty="0"/>
          </a:p>
        </p:txBody>
      </p:sp>
      <p:sp>
        <p:nvSpPr>
          <p:cNvPr id="11366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073F2B1D-957B-564D-9116-EF6FCF7298C0}" type="slidenum">
              <a:rPr lang="zh-CN" altLang="en-US" sz="1300" b="0">
                <a:solidFill>
                  <a:schemeClr val="tx1"/>
                </a:solidFill>
                <a:ea typeface="宋体" charset="-122"/>
              </a:rPr>
              <a:pPr/>
              <a:t>49</a:t>
            </a:fld>
            <a:endParaRPr lang="en-US" altLang="zh-CN" sz="1300" b="0">
              <a:solidFill>
                <a:schemeClr val="tx1"/>
              </a:solidFill>
              <a:ea typeface="宋体" charset="-122"/>
            </a:endParaRPr>
          </a:p>
        </p:txBody>
      </p:sp>
    </p:spTree>
    <p:extLst>
      <p:ext uri="{BB962C8B-B14F-4D97-AF65-F5344CB8AC3E}">
        <p14:creationId xmlns:p14="http://schemas.microsoft.com/office/powerpoint/2010/main" val="11425985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p:cNvSpPr>
            <a:spLocks noGrp="1" noRot="1" noChangeAspect="1" noTextEdit="1"/>
          </p:cNvSpPr>
          <p:nvPr>
            <p:ph type="sldImg"/>
          </p:nvPr>
        </p:nvSpPr>
        <p:spPr>
          <a:ln/>
        </p:spPr>
      </p:sp>
      <p:sp>
        <p:nvSpPr>
          <p:cNvPr id="1157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a:latin typeface="Times New Roman" charset="0"/>
              <a:ea typeface="宋体" charset="-122"/>
            </a:endParaRPr>
          </a:p>
        </p:txBody>
      </p:sp>
      <p:sp>
        <p:nvSpPr>
          <p:cNvPr id="1157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6E5ABCB-1E43-344D-BF50-3D0CE7AE7BB4}" type="slidenum">
              <a:rPr lang="zh-CN" altLang="en-US" sz="1300" b="0">
                <a:solidFill>
                  <a:schemeClr val="tx1"/>
                </a:solidFill>
                <a:ea typeface="宋体" charset="-122"/>
              </a:rPr>
              <a:pPr/>
              <a:t>50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037699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p:cNvSpPr>
            <a:spLocks noGrp="1" noRot="1" noChangeAspect="1" noTextEdit="1"/>
          </p:cNvSpPr>
          <p:nvPr>
            <p:ph type="sldImg"/>
          </p:nvPr>
        </p:nvSpPr>
        <p:spPr>
          <a:ln/>
        </p:spPr>
      </p:sp>
      <p:sp>
        <p:nvSpPr>
          <p:cNvPr id="1177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a:latin typeface="Times New Roman" charset="0"/>
              <a:ea typeface="宋体" charset="-122"/>
            </a:endParaRPr>
          </a:p>
        </p:txBody>
      </p:sp>
      <p:sp>
        <p:nvSpPr>
          <p:cNvPr id="1177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B5E7508-A7B2-274B-B162-DBB02A39D1CA}" type="slidenum">
              <a:rPr lang="zh-CN" altLang="en-US" sz="1300" b="0">
                <a:solidFill>
                  <a:schemeClr val="tx1"/>
                </a:solidFill>
                <a:ea typeface="宋体" charset="-122"/>
              </a:rPr>
              <a:pPr/>
              <a:t>51</a:t>
            </a:fld>
            <a:endParaRPr lang="en-US" altLang="zh-CN" sz="1300" b="0">
              <a:solidFill>
                <a:schemeClr val="tx1"/>
              </a:solidFill>
              <a:ea typeface="宋体" charset="-122"/>
            </a:endParaRPr>
          </a:p>
        </p:txBody>
      </p:sp>
    </p:spTree>
    <p:extLst>
      <p:ext uri="{BB962C8B-B14F-4D97-AF65-F5344CB8AC3E}">
        <p14:creationId xmlns:p14="http://schemas.microsoft.com/office/powerpoint/2010/main" val="34870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p:spPr>
      </p:sp>
      <p:sp>
        <p:nvSpPr>
          <p:cNvPr id="194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latin typeface="Times New Roman" charset="0"/>
              <a:ea typeface="宋体" charset="-122"/>
            </a:endParaRPr>
          </a:p>
        </p:txBody>
      </p:sp>
      <p:sp>
        <p:nvSpPr>
          <p:cNvPr id="1945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03DAAC8-2F1C-DE45-9B9F-AE2EF1D4184A}" type="slidenum">
              <a:rPr lang="zh-CN" altLang="en-US" sz="1300" b="0">
                <a:solidFill>
                  <a:schemeClr val="tx1"/>
                </a:solidFill>
                <a:ea typeface="宋体" charset="-122"/>
              </a:rPr>
              <a:pPr/>
              <a:t>7</a:t>
            </a:fld>
            <a:endParaRPr lang="en-US" altLang="zh-CN" sz="1300" b="0">
              <a:solidFill>
                <a:schemeClr val="tx1"/>
              </a:solidFill>
              <a:ea typeface="宋体" charset="-122"/>
            </a:endParaRPr>
          </a:p>
        </p:txBody>
      </p:sp>
    </p:spTree>
    <p:extLst>
      <p:ext uri="{BB962C8B-B14F-4D97-AF65-F5344CB8AC3E}">
        <p14:creationId xmlns:p14="http://schemas.microsoft.com/office/powerpoint/2010/main" val="10266404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52</a:t>
            </a:fld>
            <a:endParaRPr lang="zh-CN" altLang="zh-CN">
              <a:latin typeface="Calibri" charset="0"/>
            </a:endParaRPr>
          </a:p>
        </p:txBody>
      </p:sp>
    </p:spTree>
    <p:extLst>
      <p:ext uri="{BB962C8B-B14F-4D97-AF65-F5344CB8AC3E}">
        <p14:creationId xmlns:p14="http://schemas.microsoft.com/office/powerpoint/2010/main" val="11101626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p:cNvSpPr>
            <a:spLocks noGrp="1" noRot="1" noChangeAspect="1" noTextEdit="1"/>
          </p:cNvSpPr>
          <p:nvPr>
            <p:ph type="sldImg"/>
          </p:nvPr>
        </p:nvSpPr>
        <p:spPr>
          <a:ln/>
        </p:spPr>
      </p:sp>
      <p:sp>
        <p:nvSpPr>
          <p:cNvPr id="1208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a:latin typeface="Times New Roman" charset="0"/>
              <a:ea typeface="宋体" charset="-122"/>
            </a:endParaRPr>
          </a:p>
        </p:txBody>
      </p:sp>
      <p:sp>
        <p:nvSpPr>
          <p:cNvPr id="1208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388EE203-BA2C-3144-A03F-DDC58ECC9E3F}" type="slidenum">
              <a:rPr lang="zh-CN" altLang="en-US" sz="1300" b="0">
                <a:solidFill>
                  <a:schemeClr val="tx1"/>
                </a:solidFill>
                <a:ea typeface="宋体" charset="-122"/>
              </a:rPr>
              <a:pPr/>
              <a:t>53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461549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noTextEdit="1"/>
          </p:cNvSpPr>
          <p:nvPr>
            <p:ph type="sldImg"/>
          </p:nvPr>
        </p:nvSpPr>
        <p:spPr>
          <a:ln/>
        </p:spPr>
      </p:sp>
      <p:sp>
        <p:nvSpPr>
          <p:cNvPr id="1228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Times New Roman" charset="0"/>
                <a:ea typeface="宋体" charset="-122"/>
              </a:rPr>
              <a:t>内核可以访问各个内存空间</a:t>
            </a:r>
            <a:endParaRPr lang="en-US" altLang="zh-CN" dirty="0">
              <a:latin typeface="Times New Roman" charset="0"/>
              <a:ea typeface="宋体" charset="-122"/>
            </a:endParaRPr>
          </a:p>
        </p:txBody>
      </p:sp>
      <p:sp>
        <p:nvSpPr>
          <p:cNvPr id="1228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1F51FF9-F56B-9745-8414-DC3D4F2F4907}" type="slidenum">
              <a:rPr lang="zh-CN" altLang="en-US" sz="1300" b="0">
                <a:solidFill>
                  <a:schemeClr val="tx1"/>
                </a:solidFill>
                <a:ea typeface="宋体" charset="-122"/>
              </a:rPr>
              <a:pPr/>
              <a:t>54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2705364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p:cNvSpPr>
            <a:spLocks noGrp="1" noRot="1" noChangeAspect="1" noTextEdit="1"/>
          </p:cNvSpPr>
          <p:nvPr>
            <p:ph type="sldImg"/>
          </p:nvPr>
        </p:nvSpPr>
        <p:spPr>
          <a:ln/>
        </p:spPr>
      </p:sp>
      <p:sp>
        <p:nvSpPr>
          <p:cNvPr id="1249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a:latin typeface="Times New Roman" charset="0"/>
              <a:ea typeface="宋体" charset="-122"/>
            </a:endParaRPr>
          </a:p>
        </p:txBody>
      </p:sp>
      <p:sp>
        <p:nvSpPr>
          <p:cNvPr id="1249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3D5EE01-0C5C-9D42-81BB-BCD308D9E0FB}" type="slidenum">
              <a:rPr lang="zh-CN" altLang="en-US" sz="1300" b="0">
                <a:solidFill>
                  <a:schemeClr val="tx1"/>
                </a:solidFill>
                <a:ea typeface="宋体" charset="-122"/>
              </a:rPr>
              <a:pPr/>
              <a:t>55</a:t>
            </a:fld>
            <a:endParaRPr lang="en-US" altLang="zh-CN" sz="1300" b="0">
              <a:solidFill>
                <a:schemeClr val="tx1"/>
              </a:solidFill>
              <a:ea typeface="宋体" charset="-122"/>
            </a:endParaRPr>
          </a:p>
        </p:txBody>
      </p:sp>
    </p:spTree>
    <p:extLst>
      <p:ext uri="{BB962C8B-B14F-4D97-AF65-F5344CB8AC3E}">
        <p14:creationId xmlns:p14="http://schemas.microsoft.com/office/powerpoint/2010/main" val="8371633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p:cNvSpPr>
            <a:spLocks noGrp="1" noRot="1" noChangeAspect="1" noTextEdit="1"/>
          </p:cNvSpPr>
          <p:nvPr>
            <p:ph type="sldImg"/>
          </p:nvPr>
        </p:nvSpPr>
        <p:spPr>
          <a:ln/>
        </p:spPr>
      </p:sp>
      <p:sp>
        <p:nvSpPr>
          <p:cNvPr id="1269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Times New Roman" charset="0"/>
                <a:ea typeface="宋体" charset="-122"/>
              </a:rPr>
              <a:t>多个程序使用的都由操作系统管理</a:t>
            </a:r>
            <a:endParaRPr lang="en-US" altLang="zh-CN" dirty="0">
              <a:latin typeface="Times New Roman" charset="0"/>
              <a:ea typeface="宋体" charset="-122"/>
            </a:endParaRPr>
          </a:p>
          <a:p>
            <a:r>
              <a:rPr lang="zh-CN" altLang="en-US" dirty="0">
                <a:latin typeface="Times New Roman" charset="0"/>
                <a:ea typeface="宋体" charset="-122"/>
              </a:rPr>
              <a:t>只能调用操作系统的系统调用指令</a:t>
            </a:r>
            <a:endParaRPr lang="en-US" altLang="zh-CN" dirty="0">
              <a:latin typeface="Times New Roman" charset="0"/>
              <a:ea typeface="宋体" charset="-122"/>
            </a:endParaRPr>
          </a:p>
          <a:p>
            <a:r>
              <a:rPr lang="en-US" altLang="zh-CN" dirty="0">
                <a:latin typeface="Times New Roman" charset="0"/>
                <a:ea typeface="宋体" charset="-122"/>
              </a:rPr>
              <a:t>CPU</a:t>
            </a:r>
            <a:r>
              <a:rPr lang="zh-CN" altLang="en-US" dirty="0">
                <a:latin typeface="Times New Roman" charset="0"/>
                <a:ea typeface="宋体" charset="-122"/>
              </a:rPr>
              <a:t>上有标志位，表示当前执行的是内核程序还是用户程序。用户程序会被限制功能</a:t>
            </a:r>
            <a:endParaRPr lang="en-US" altLang="zh-CN" dirty="0">
              <a:latin typeface="Times New Roman" charset="0"/>
              <a:ea typeface="宋体" charset="-122"/>
            </a:endParaRPr>
          </a:p>
        </p:txBody>
      </p:sp>
      <p:sp>
        <p:nvSpPr>
          <p:cNvPr id="1269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CDF0430-649E-AE4C-B416-95BD145CE64C}" type="slidenum">
              <a:rPr lang="zh-CN" altLang="en-US" sz="1300" b="0">
                <a:solidFill>
                  <a:schemeClr val="tx1"/>
                </a:solidFill>
                <a:ea typeface="宋体" charset="-122"/>
              </a:rPr>
              <a:pPr/>
              <a:t>56</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988343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p:cNvSpPr>
            <a:spLocks noGrp="1" noRot="1" noChangeAspect="1" noTextEdit="1"/>
          </p:cNvSpPr>
          <p:nvPr>
            <p:ph type="sldImg"/>
          </p:nvPr>
        </p:nvSpPr>
        <p:spPr>
          <a:ln/>
        </p:spPr>
      </p:sp>
      <p:sp>
        <p:nvSpPr>
          <p:cNvPr id="1290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latin typeface="Times New Roman" charset="0"/>
              <a:ea typeface="宋体" charset="-122"/>
            </a:endParaRPr>
          </a:p>
        </p:txBody>
      </p:sp>
      <p:sp>
        <p:nvSpPr>
          <p:cNvPr id="1290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BF283D4-601C-1C4B-A3DD-D68ECB09FEDB}" type="slidenum">
              <a:rPr lang="zh-CN" altLang="en-US" sz="1300" b="0">
                <a:solidFill>
                  <a:schemeClr val="tx1"/>
                </a:solidFill>
                <a:ea typeface="宋体" charset="-122"/>
              </a:rPr>
              <a:pPr/>
              <a:t>57</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867772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p:cNvSpPr>
            <a:spLocks noGrp="1" noRot="1" noChangeAspect="1" noTextEdit="1"/>
          </p:cNvSpPr>
          <p:nvPr>
            <p:ph type="sldImg"/>
          </p:nvPr>
        </p:nvSpPr>
        <p:spPr>
          <a:ln/>
        </p:spPr>
      </p:sp>
      <p:sp>
        <p:nvSpPr>
          <p:cNvPr id="1290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latin typeface="Times New Roman" charset="0"/>
                <a:ea typeface="宋体" charset="-122"/>
              </a:rPr>
              <a:t>现在主流是动态的</a:t>
            </a:r>
            <a:endParaRPr lang="en-US" altLang="zh-CN">
              <a:latin typeface="Times New Roman" charset="0"/>
              <a:ea typeface="宋体" charset="-122"/>
            </a:endParaRPr>
          </a:p>
        </p:txBody>
      </p:sp>
      <p:sp>
        <p:nvSpPr>
          <p:cNvPr id="1290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BF283D4-601C-1C4B-A3DD-D68ECB09FEDB}" type="slidenum">
              <a:rPr lang="zh-CN" altLang="en-US" sz="1300" b="0">
                <a:solidFill>
                  <a:schemeClr val="tx1"/>
                </a:solidFill>
                <a:ea typeface="宋体" charset="-122"/>
              </a:rPr>
              <a:pPr/>
              <a:t>58</a:t>
            </a:fld>
            <a:endParaRPr lang="en-US" altLang="zh-CN" sz="1300" b="0">
              <a:solidFill>
                <a:schemeClr val="tx1"/>
              </a:solidFill>
              <a:ea typeface="宋体" charset="-122"/>
            </a:endParaRPr>
          </a:p>
        </p:txBody>
      </p:sp>
    </p:spTree>
    <p:extLst>
      <p:ext uri="{BB962C8B-B14F-4D97-AF65-F5344CB8AC3E}">
        <p14:creationId xmlns:p14="http://schemas.microsoft.com/office/powerpoint/2010/main" val="39400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p:spPr>
      </p:sp>
      <p:sp>
        <p:nvSpPr>
          <p:cNvPr id="2765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p>
        </p:txBody>
      </p:sp>
      <p:sp>
        <p:nvSpPr>
          <p:cNvPr id="2765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3E58958-7868-094D-8D82-9BFE2CCE4907}" type="slidenum">
              <a:rPr lang="zh-CN" altLang="en-US" sz="1300" b="0">
                <a:solidFill>
                  <a:schemeClr val="tx1"/>
                </a:solidFill>
                <a:ea typeface="宋体" charset="-122"/>
              </a:rPr>
              <a:pPr/>
              <a:t>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45853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a:ln/>
        </p:spPr>
      </p:sp>
      <p:sp>
        <p:nvSpPr>
          <p:cNvPr id="6553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5539"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fld id="{38879B01-DA42-3A45-B356-71F70C42BABE}" type="slidenum">
              <a:rPr kumimoji="0" lang="en-US" altLang="zh-CN" sz="1200"/>
              <a:pPr/>
              <a:t>9</a:t>
            </a:fld>
            <a:endParaRPr kumimoji="0" lang="en-US" altLang="zh-CN" sz="1200"/>
          </a:p>
        </p:txBody>
      </p:sp>
    </p:spTree>
    <p:extLst>
      <p:ext uri="{BB962C8B-B14F-4D97-AF65-F5344CB8AC3E}">
        <p14:creationId xmlns:p14="http://schemas.microsoft.com/office/powerpoint/2010/main" val="990741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p:spPr>
      </p:sp>
      <p:sp>
        <p:nvSpPr>
          <p:cNvPr id="296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p>
        </p:txBody>
      </p:sp>
      <p:sp>
        <p:nvSpPr>
          <p:cNvPr id="2969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9C3CA96-C245-7141-A737-AA5C0433B4FF}" type="slidenum">
              <a:rPr lang="zh-CN" altLang="en-US" sz="1300" b="0">
                <a:solidFill>
                  <a:schemeClr val="tx1"/>
                </a:solidFill>
                <a:ea typeface="宋体" charset="-122"/>
              </a:rPr>
              <a:pPr/>
              <a:t>10</a:t>
            </a:fld>
            <a:endParaRPr lang="en-US" altLang="zh-CN" sz="1300" b="0">
              <a:solidFill>
                <a:schemeClr val="tx1"/>
              </a:solidFill>
              <a:ea typeface="宋体" charset="-122"/>
            </a:endParaRPr>
          </a:p>
        </p:txBody>
      </p:sp>
    </p:spTree>
    <p:extLst>
      <p:ext uri="{BB962C8B-B14F-4D97-AF65-F5344CB8AC3E}">
        <p14:creationId xmlns:p14="http://schemas.microsoft.com/office/powerpoint/2010/main" val="215706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a:ln/>
        </p:spPr>
      </p:sp>
      <p:sp>
        <p:nvSpPr>
          <p:cNvPr id="337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latin typeface="Times New Roman" charset="0"/>
              <a:ea typeface="宋体" charset="-122"/>
            </a:endParaRPr>
          </a:p>
        </p:txBody>
      </p:sp>
      <p:sp>
        <p:nvSpPr>
          <p:cNvPr id="337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A2B8D112-4769-104C-B021-0A61A9F7DBE0}" type="slidenum">
              <a:rPr lang="zh-CN" altLang="en-US" sz="1300" b="0">
                <a:solidFill>
                  <a:schemeClr val="tx1"/>
                </a:solidFill>
                <a:ea typeface="宋体" charset="-122"/>
              </a:rPr>
              <a:pPr/>
              <a:t>11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25280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539750" y="82505"/>
            <a:ext cx="10631711"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052736"/>
            <a:ext cx="10920052" cy="5040312"/>
          </a:xfrm>
          <a:prstGeom prst="rect">
            <a:avLst/>
          </a:prstGeom>
        </p:spPr>
        <p:txBody>
          <a:bodyPr/>
          <a:lstStyle>
            <a:lvl1pPr marL="457200" indent="-457200">
              <a:buFont typeface="Wingdings" panose="05000000000000000000" pitchFamily="2" charset="2"/>
              <a:buChar char="u"/>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1143000" indent="-228600">
              <a:buFont typeface="Wingdings" panose="05000000000000000000" pitchFamily="2" charset="2"/>
              <a:buChar char="p"/>
              <a:defRPr/>
            </a:lvl3pPr>
            <a:lvl4pPr marL="1600200" indent="-228600">
              <a:buFont typeface="Wingdings" panose="05000000000000000000" pitchFamily="2" charset="2"/>
              <a:buChar char="n"/>
              <a:defRPr/>
            </a:lvl4pPr>
            <a:lvl5pPr marL="1828800" indent="0">
              <a:buFont typeface="Wingdings" panose="05000000000000000000" pitchFamily="2" charset="2"/>
              <a:buNone/>
              <a:defRPr/>
            </a:lvl5pPr>
          </a:lstStyle>
          <a:p>
            <a:pPr lvl="0"/>
            <a:r>
              <a:rPr lang="zh-CN" altLang="en-US" dirty="0"/>
              <a:t>单击此处编辑母版文本样式</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cxnSp>
        <p:nvCxnSpPr>
          <p:cNvPr id="13"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923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4012" cy="1325563"/>
          </a:xfrm>
          <a:prstGeom prst="rect">
            <a:avLst/>
          </a:prstGeo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0613"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0613" y="2505075"/>
            <a:ext cx="51831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2023/11/20</a:t>
            </a:fld>
            <a:endParaRPr kumimoji="1" lang="zh-CN" altLang="en-US"/>
          </a:p>
        </p:txBody>
      </p:sp>
      <p:sp>
        <p:nvSpPr>
          <p:cNvPr id="8" name="页脚占位符 7"/>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62843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2023/11/20</a:t>
            </a:fld>
            <a:endParaRPr kumimoji="1" lang="zh-CN" altLang="en-US"/>
          </a:p>
        </p:txBody>
      </p:sp>
      <p:sp>
        <p:nvSpPr>
          <p:cNvPr id="4" name="页脚占位符 3"/>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64585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2023/11/20</a:t>
            </a:fld>
            <a:endParaRPr kumimoji="1" lang="zh-CN" altLang="en-US"/>
          </a:p>
        </p:txBody>
      </p:sp>
      <p:sp>
        <p:nvSpPr>
          <p:cNvPr id="3" name="页脚占位符 2"/>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00312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061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2023/11/20</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70432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0612"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2023/11/20</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855779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竖排文本占位符 2"/>
          <p:cNvSpPr>
            <a:spLocks noGrp="1"/>
          </p:cNvSpPr>
          <p:nvPr>
            <p:ph type="body" orient="vert" idx="1"/>
          </p:nvPr>
        </p:nvSpPr>
        <p:spPr>
          <a:xfrm>
            <a:off x="838200" y="1825625"/>
            <a:ext cx="10514013" cy="43513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2023/11/20</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37029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7313" cy="5811838"/>
          </a:xfrm>
          <a:prstGeom prst="rect">
            <a:avLst/>
          </a:prstGeo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2023/11/20</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735629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1090650" y="80628"/>
            <a:ext cx="10631711"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p>
        </p:txBody>
      </p:sp>
      <p:sp>
        <p:nvSpPr>
          <p:cNvPr id="6" name="TextBox 5"/>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u"/>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l"/>
              <a:tabLst/>
              <a:defRPr/>
            </a:lvl2pPr>
            <a:lvl3pPr marL="1143000" indent="-228600">
              <a:buFont typeface="Wingdings" panose="05000000000000000000" pitchFamily="2" charset="2"/>
              <a:buChar char="l"/>
              <a:defRPr/>
            </a:lvl3pPr>
            <a:lvl4pPr marL="1600200" indent="-228600">
              <a:buFont typeface="Wingdings" panose="05000000000000000000" pitchFamily="2" charset="2"/>
              <a:buChar char="l"/>
              <a:defRPr/>
            </a:lvl4pPr>
            <a:lvl5pPr marL="1828800" indent="0">
              <a:buFont typeface="Wingdings" panose="05000000000000000000" pitchFamily="2" charset="2"/>
              <a:buNone/>
              <a:defRPr/>
            </a:lvl5pPr>
          </a:lstStyle>
          <a:p>
            <a:pPr lvl="0"/>
            <a:r>
              <a:rPr lang="zh-CN" altLang="en-US" dirty="0"/>
              <a:t>单击此处编辑母版文本样式</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cxnSp>
        <p:nvCxnSpPr>
          <p:cNvPr id="13"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8505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92535" y="116633"/>
            <a:ext cx="6946601" cy="432048"/>
          </a:xfrm>
          <a:prstGeom prst="rect">
            <a:avLst/>
          </a:prstGeom>
        </p:spPr>
        <p:txBody>
          <a:bodyPr/>
          <a:lstStyle>
            <a:lvl1pPr algn="ctr">
              <a:defRPr sz="32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320785" y="836713"/>
            <a:ext cx="11630310" cy="4701622"/>
          </a:xfrm>
          <a:prstGeom prst="rect">
            <a:avLst/>
          </a:prstGeom>
        </p:spPr>
        <p:txBody>
          <a:bodyPr/>
          <a:lstStyle>
            <a:lvl1pPr marL="342900" indent="-342900">
              <a:lnSpc>
                <a:spcPct val="150000"/>
              </a:lnSpc>
              <a:buClr>
                <a:srgbClr val="C00000"/>
              </a:buClr>
              <a:buSzPct val="100000"/>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nSpc>
                <a:spcPct val="150000"/>
              </a:lnSpc>
              <a:buClr>
                <a:schemeClr val="accent6"/>
              </a:buClr>
              <a:buFont typeface="Wingdings" panose="05000000000000000000" pitchFamily="2" charset="2"/>
              <a:buChar char="l"/>
              <a:defRPr sz="2000" b="1">
                <a:latin typeface="微软雅黑" panose="020B0503020204020204" pitchFamily="34" charset="-122"/>
                <a:ea typeface="微软雅黑" panose="020B0503020204020204" pitchFamily="34" charset="-122"/>
              </a:defRPr>
            </a:lvl2pPr>
            <a:lvl3pPr>
              <a:lnSpc>
                <a:spcPct val="150000"/>
              </a:lnSpc>
              <a:buClr>
                <a:srgbClr val="0070C0"/>
              </a:buClr>
              <a:buSzPct val="120000"/>
              <a:defRPr sz="1800" b="1">
                <a:latin typeface="微软雅黑" panose="020B0503020204020204" pitchFamily="34" charset="-122"/>
                <a:ea typeface="微软雅黑" panose="020B0503020204020204" pitchFamily="34" charset="-122"/>
              </a:defRPr>
            </a:lvl3pPr>
            <a:lvl4pPr>
              <a:lnSpc>
                <a:spcPct val="150000"/>
              </a:lnSpc>
              <a:defRPr sz="1600" b="1">
                <a:latin typeface="微软雅黑" panose="020B0503020204020204" pitchFamily="34" charset="-122"/>
                <a:ea typeface="微软雅黑" panose="020B0503020204020204" pitchFamily="34" charset="-122"/>
              </a:defRPr>
            </a:lvl4pPr>
            <a:lvl5pPr>
              <a:lnSpc>
                <a:spcPct val="150000"/>
              </a:lnSpc>
              <a:defRPr sz="1600" b="1">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57231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3368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0476" y="-242888"/>
            <a:ext cx="9360799" cy="676276"/>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4455673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2413" cy="2387600"/>
          </a:xfrm>
          <a:prstGeom prst="rect">
            <a:avLst/>
          </a:prstGeo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2413"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2023/11/20</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4531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内容占位符 2"/>
          <p:cNvSpPr>
            <a:spLocks noGrp="1"/>
          </p:cNvSpPr>
          <p:nvPr>
            <p:ph idx="1"/>
          </p:nvPr>
        </p:nvSpPr>
        <p:spPr>
          <a:xfrm>
            <a:off x="838200" y="1825625"/>
            <a:ext cx="10514013"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2023/11/20</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32864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4013"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4013"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2023/11/20</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05612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0013"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0613" y="1825625"/>
            <a:ext cx="5181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2023/11/20</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3543647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653003"/>
      </p:ext>
    </p:extLst>
  </p:cSld>
  <p:clrMap bg1="lt1" tx1="dk1" bg2="lt2" tx2="dk2" accent1="accent1" accent2="accent2" accent3="accent3" accent4="accent4" accent5="accent5" accent6="accent6" hlink="hlink" folHlink="folHlink"/>
  <p:sldLayoutIdLst>
    <p:sldLayoutId id="2147483694" r:id="rId1"/>
    <p:sldLayoutId id="2147483710" r:id="rId2"/>
    <p:sldLayoutId id="2147483711" r:id="rId3"/>
    <p:sldLayoutId id="2147483714" r:id="rId4"/>
    <p:sldLayoutId id="2147483715" r:id="rId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34919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66925"/>
      </p:ext>
    </p:extLst>
  </p:cSld>
  <p:clrMap bg1="lt1" tx1="dk1" bg2="lt2" tx2="dk2" accent1="accent1" accent2="accent2" accent3="accent3" accent4="accent4" accent5="accent5" accent6="accent6" hlink="hlink" folHlink="folHlink"/>
  <p:sldLayoutIdLst>
    <p:sldLayoutId id="2147483697" r:id="rId1"/>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file:///\\upload.wikimedia.org\wikipedia\commons\d\d9\University_of_Manchester_Atlas,_January_1963.JP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1" y="1700214"/>
            <a:ext cx="12190413" cy="2773361"/>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146" name="文本框 10"/>
          <p:cNvSpPr txBox="1">
            <a:spLocks noChangeArrowheads="1"/>
          </p:cNvSpPr>
          <p:nvPr/>
        </p:nvSpPr>
        <p:spPr bwMode="auto">
          <a:xfrm>
            <a:off x="1515566" y="2103875"/>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000" dirty="0">
                <a:solidFill>
                  <a:schemeClr val="bg1"/>
                </a:solidFill>
                <a:latin typeface="微软雅黑" charset="-122"/>
                <a:ea typeface="微软雅黑" charset="-122"/>
              </a:rPr>
              <a:t>计算机组成原理</a:t>
            </a:r>
            <a:endParaRPr lang="en-US" altLang="zh-CN" sz="900" dirty="0">
              <a:solidFill>
                <a:schemeClr val="bg1"/>
              </a:solidFill>
              <a:latin typeface="微软雅黑" charset="-122"/>
              <a:ea typeface="微软雅黑" charset="-122"/>
            </a:endParaRPr>
          </a:p>
        </p:txBody>
      </p:sp>
      <p:sp>
        <p:nvSpPr>
          <p:cNvPr id="14" name="文本框 13"/>
          <p:cNvSpPr txBox="1"/>
          <p:nvPr/>
        </p:nvSpPr>
        <p:spPr>
          <a:xfrm>
            <a:off x="2639220" y="4653250"/>
            <a:ext cx="7272337" cy="1188018"/>
          </a:xfrm>
          <a:prstGeom prst="rect">
            <a:avLst/>
          </a:prstGeom>
          <a:noFill/>
        </p:spPr>
        <p:txBody>
          <a:bodyPr>
            <a:spAutoFit/>
          </a:bodyPr>
          <a:lstStyle/>
          <a:p>
            <a:pPr algn="ctr">
              <a:lnSpc>
                <a:spcPct val="125000"/>
              </a:lnSpc>
              <a:defRPr/>
            </a:pPr>
            <a:r>
              <a:rPr lang="zh-CN" altLang="en-US" sz="3200" spc="300" dirty="0">
                <a:latin typeface="微软雅黑" panose="020B0503020204020204" pitchFamily="34" charset="-122"/>
                <a:ea typeface="微软雅黑" panose="020B0503020204020204" pitchFamily="34" charset="-122"/>
              </a:rPr>
              <a:t>陈志广</a:t>
            </a:r>
            <a:endParaRPr lang="en-US" altLang="zh-CN" sz="3200" spc="300" dirty="0">
              <a:latin typeface="微软雅黑" panose="020B0503020204020204" pitchFamily="34" charset="-122"/>
              <a:ea typeface="微软雅黑" panose="020B0503020204020204" pitchFamily="34" charset="-122"/>
            </a:endParaRPr>
          </a:p>
          <a:p>
            <a:pPr algn="ctr">
              <a:lnSpc>
                <a:spcPct val="125000"/>
              </a:lnSpc>
              <a:defRPr/>
            </a:pPr>
            <a:r>
              <a:rPr lang="en-US" altLang="zh-CN" sz="2400" dirty="0"/>
              <a:t>chenzhg29@mail.sysu.edu.cn</a:t>
            </a:r>
            <a:r>
              <a:rPr lang="zh-CN" altLang="en-US" sz="2000" spc="300" dirty="0">
                <a:latin typeface="微软雅黑" panose="020B0503020204020204" pitchFamily="34" charset="-122"/>
                <a:ea typeface="微软雅黑" panose="020B0503020204020204" pitchFamily="34" charset="-122"/>
              </a:rPr>
              <a:t> </a:t>
            </a:r>
            <a:endParaRPr lang="zh-HK" altLang="en-US" sz="2000" spc="300" dirty="0">
              <a:latin typeface="微软雅黑" panose="020B0503020204020204" pitchFamily="34" charset="-122"/>
              <a:ea typeface="微软雅黑" panose="020B0503020204020204" pitchFamily="34" charset="-122"/>
            </a:endParaRPr>
          </a:p>
        </p:txBody>
      </p:sp>
      <p:sp>
        <p:nvSpPr>
          <p:cNvPr id="6148" name="文本框 14"/>
          <p:cNvSpPr txBox="1">
            <a:spLocks noChangeArrowheads="1"/>
          </p:cNvSpPr>
          <p:nvPr/>
        </p:nvSpPr>
        <p:spPr bwMode="auto">
          <a:xfrm>
            <a:off x="3656013" y="5749408"/>
            <a:ext cx="5238750" cy="60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400" dirty="0">
                <a:latin typeface="微软雅黑" charset="-122"/>
                <a:ea typeface="微软雅黑" charset="-122"/>
              </a:rPr>
              <a:t>计算机学院</a:t>
            </a:r>
            <a:endParaRPr lang="en-US" altLang="zh-CN" sz="2400" dirty="0">
              <a:latin typeface="微软雅黑" charset="-122"/>
              <a:ea typeface="微软雅黑" charset="-122"/>
            </a:endParaRPr>
          </a:p>
        </p:txBody>
      </p:sp>
      <p:pic>
        <p:nvPicPr>
          <p:cNvPr id="61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157" y="336550"/>
            <a:ext cx="30702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2"/>
          <p:cNvSpPr txBox="1">
            <a:spLocks noChangeArrowheads="1"/>
          </p:cNvSpPr>
          <p:nvPr/>
        </p:nvSpPr>
        <p:spPr bwMode="auto">
          <a:xfrm>
            <a:off x="1523206" y="3398568"/>
            <a:ext cx="9144000"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20000"/>
              </a:lnSpc>
            </a:pPr>
            <a:r>
              <a:rPr lang="zh-CN" altLang="en-US" sz="3200" dirty="0">
                <a:solidFill>
                  <a:schemeClr val="bg1"/>
                </a:solidFill>
                <a:latin typeface="Microsoft YaHei" charset="-122"/>
                <a:ea typeface="Microsoft YaHei" charset="-122"/>
              </a:rPr>
              <a:t>第五章  存储器层次结构（五）</a:t>
            </a:r>
          </a:p>
          <a:p>
            <a:pPr algn="ctr">
              <a:lnSpc>
                <a:spcPct val="120000"/>
              </a:lnSpc>
            </a:pPr>
            <a:endParaRPr lang="zh-CN" altLang="en-US" sz="3200" dirty="0">
              <a:solidFill>
                <a:schemeClr val="bg1"/>
              </a:solidFill>
              <a:latin typeface="Microsoft YaHei" charset="-122"/>
              <a:ea typeface="Microsoft YaHei" charset="-122"/>
            </a:endParaRPr>
          </a:p>
        </p:txBody>
      </p:sp>
    </p:spTree>
    <p:extLst>
      <p:ext uri="{BB962C8B-B14F-4D97-AF65-F5344CB8AC3E}">
        <p14:creationId xmlns:p14="http://schemas.microsoft.com/office/powerpoint/2010/main" val="194605427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bwMode="auto">
          <a:xfrm>
            <a:off x="55562" y="0"/>
            <a:ext cx="10971213" cy="682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5.4.1  </a:t>
            </a:r>
            <a:r>
              <a:rPr lang="zh-CN" altLang="en-US" sz="3200" b="1" dirty="0">
                <a:solidFill>
                  <a:srgbClr val="A50021"/>
                </a:solidFill>
                <a:latin typeface="微软雅黑" panose="020B0503020204020204" pitchFamily="34" charset="-122"/>
                <a:ea typeface="微软雅黑" panose="020B0503020204020204" pitchFamily="34" charset="-122"/>
              </a:rPr>
              <a:t>虚拟存储器的基本概念</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867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 name="TextBox 10"/>
          <p:cNvSpPr txBox="1">
            <a:spLocks noChangeArrowheads="1"/>
          </p:cNvSpPr>
          <p:nvPr/>
        </p:nvSpPr>
        <p:spPr bwMode="auto">
          <a:xfrm>
            <a:off x="4325938" y="1379538"/>
            <a:ext cx="7445375" cy="204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5000"/>
              </a:lnSpc>
              <a:spcBef>
                <a:spcPts val="0"/>
              </a:spcBef>
            </a:pPr>
            <a:r>
              <a:rPr lang="zh-CN" altLang="en-US" sz="2600" dirty="0">
                <a:solidFill>
                  <a:schemeClr val="tx1"/>
                </a:solidFill>
                <a:latin typeface="微软雅黑" charset="-122"/>
                <a:ea typeface="微软雅黑" charset="-122"/>
              </a:rPr>
              <a:t>       虚拟地址的出现可追朔到上世纪六十年代的 </a:t>
            </a:r>
            <a:r>
              <a:rPr lang="en-US" altLang="zh-CN" sz="2600" dirty="0">
                <a:latin typeface="微软雅黑" charset="-122"/>
                <a:ea typeface="微软雅黑" charset="-122"/>
              </a:rPr>
              <a:t>Atlas </a:t>
            </a:r>
            <a:r>
              <a:rPr lang="zh-CN" altLang="en-US" sz="2600" dirty="0">
                <a:latin typeface="微软雅黑" charset="-122"/>
                <a:ea typeface="微软雅黑" charset="-122"/>
              </a:rPr>
              <a:t>计算机</a:t>
            </a:r>
            <a:r>
              <a:rPr lang="zh-CN" altLang="en-US" sz="2600" dirty="0">
                <a:solidFill>
                  <a:schemeClr val="tx1"/>
                </a:solidFill>
                <a:latin typeface="微软雅黑" charset="-122"/>
                <a:ea typeface="微软雅黑" charset="-122"/>
              </a:rPr>
              <a:t>。当时 </a:t>
            </a:r>
            <a:r>
              <a:rPr lang="en-US" altLang="zh-CN" sz="2600" dirty="0">
                <a:solidFill>
                  <a:schemeClr val="tx1"/>
                </a:solidFill>
                <a:latin typeface="微软雅黑" charset="-122"/>
                <a:ea typeface="微软雅黑" charset="-122"/>
              </a:rPr>
              <a:t>Atlas </a:t>
            </a:r>
            <a:r>
              <a:rPr lang="zh-CN" altLang="en-US" sz="2600" dirty="0">
                <a:solidFill>
                  <a:schemeClr val="tx1"/>
                </a:solidFill>
                <a:latin typeface="微软雅黑" charset="-122"/>
                <a:ea typeface="微软雅黑" charset="-122"/>
              </a:rPr>
              <a:t>计算机是一个庞然大物，只有</a:t>
            </a:r>
            <a:r>
              <a:rPr lang="en-US" altLang="zh-CN" sz="2600" dirty="0">
                <a:solidFill>
                  <a:schemeClr val="tx1"/>
                </a:solidFill>
                <a:latin typeface="微软雅黑" charset="-122"/>
                <a:ea typeface="微软雅黑" charset="-122"/>
              </a:rPr>
              <a:t>96KB</a:t>
            </a:r>
            <a:r>
              <a:rPr lang="zh-CN" altLang="en-US" sz="2600" dirty="0">
                <a:solidFill>
                  <a:schemeClr val="tx1"/>
                </a:solidFill>
                <a:latin typeface="微软雅黑" charset="-122"/>
                <a:ea typeface="微软雅黑" charset="-122"/>
              </a:rPr>
              <a:t>的内部存储器和</a:t>
            </a:r>
            <a:r>
              <a:rPr lang="en-US" altLang="zh-CN" sz="2600" dirty="0">
                <a:solidFill>
                  <a:schemeClr val="tx1"/>
                </a:solidFill>
                <a:latin typeface="微软雅黑" charset="-122"/>
                <a:ea typeface="微软雅黑" charset="-122"/>
              </a:rPr>
              <a:t>576KB</a:t>
            </a:r>
            <a:r>
              <a:rPr lang="zh-CN" altLang="en-US" sz="2600" dirty="0">
                <a:solidFill>
                  <a:schemeClr val="tx1"/>
                </a:solidFill>
                <a:latin typeface="微软雅黑" charset="-122"/>
                <a:ea typeface="微软雅黑" charset="-122"/>
              </a:rPr>
              <a:t>的磁鼓作为外部存储器。</a:t>
            </a:r>
          </a:p>
        </p:txBody>
      </p:sp>
      <p:pic>
        <p:nvPicPr>
          <p:cNvPr id="26626" name="Picture 2" descr="File:University of Manchester Atlas, January 1963.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 y="950913"/>
            <a:ext cx="3938588"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1054646" y="3838575"/>
            <a:ext cx="10189131"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5000"/>
              </a:lnSpc>
              <a:spcBef>
                <a:spcPts val="0"/>
              </a:spcBef>
            </a:pPr>
            <a:r>
              <a:rPr lang="zh-CN" altLang="en-US" sz="2600" dirty="0">
                <a:solidFill>
                  <a:schemeClr val="tx1"/>
                </a:solidFill>
                <a:latin typeface="微软雅黑" charset="-122"/>
                <a:ea typeface="微软雅黑" charset="-122"/>
              </a:rPr>
              <a:t>      程序员被迫管理物理内存与磁鼓之间的数据交换，尽可能地利用外部存储器换入换出数据，以扩展物理内存空间。这些数据交换工作严重地挫伤了程序员的编程热情。在那样的背景下， </a:t>
            </a:r>
            <a:r>
              <a:rPr lang="en-US" altLang="zh-CN" sz="2600" dirty="0">
                <a:solidFill>
                  <a:schemeClr val="tx1"/>
                </a:solidFill>
                <a:latin typeface="微软雅黑" charset="-122"/>
                <a:ea typeface="微软雅黑" charset="-122"/>
              </a:rPr>
              <a:t>Atlas</a:t>
            </a:r>
            <a:r>
              <a:rPr lang="zh-CN" altLang="en-US" sz="2600" dirty="0">
                <a:solidFill>
                  <a:schemeClr val="tx1"/>
                </a:solidFill>
                <a:latin typeface="微软雅黑" charset="-122"/>
                <a:ea typeface="微软雅黑" charset="-122"/>
              </a:rPr>
              <a:t>计算机提出了</a:t>
            </a:r>
            <a:r>
              <a:rPr lang="en-US" altLang="zh-CN" sz="2600" dirty="0">
                <a:latin typeface="微软雅黑" charset="-122"/>
                <a:ea typeface="微软雅黑" charset="-122"/>
              </a:rPr>
              <a:t>Virtual Memory</a:t>
            </a:r>
            <a:r>
              <a:rPr lang="zh-CN" altLang="en-US" sz="2600" dirty="0">
                <a:solidFill>
                  <a:schemeClr val="tx1"/>
                </a:solidFill>
                <a:latin typeface="微软雅黑" charset="-122"/>
                <a:ea typeface="微软雅黑" charset="-122"/>
              </a:rPr>
              <a:t>，同时引入</a:t>
            </a:r>
            <a:r>
              <a:rPr lang="zh-CN" altLang="en-US" sz="2600" dirty="0">
                <a:latin typeface="微软雅黑" charset="-122"/>
                <a:ea typeface="微软雅黑" charset="-122"/>
              </a:rPr>
              <a:t>分页机制</a:t>
            </a:r>
            <a:r>
              <a:rPr lang="zh-CN" altLang="en-US" sz="2600" dirty="0">
                <a:solidFill>
                  <a:schemeClr val="tx1"/>
                </a:solidFill>
                <a:latin typeface="微软雅黑" charset="-122"/>
                <a:ea typeface="微软雅黑" charset="-122"/>
              </a:rPr>
              <a:t>。</a:t>
            </a:r>
          </a:p>
        </p:txBody>
      </p:sp>
    </p:spTree>
    <p:extLst>
      <p:ext uri="{BB962C8B-B14F-4D97-AF65-F5344CB8AC3E}">
        <p14:creationId xmlns:p14="http://schemas.microsoft.com/office/powerpoint/2010/main" val="122419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5.4.1  </a:t>
            </a:r>
            <a:r>
              <a:rPr lang="zh-CN" altLang="en-US" sz="3200" b="1" dirty="0">
                <a:solidFill>
                  <a:srgbClr val="A50021"/>
                </a:solidFill>
                <a:latin typeface="微软雅黑" panose="020B0503020204020204" pitchFamily="34" charset="-122"/>
                <a:ea typeface="微软雅黑" panose="020B0503020204020204" pitchFamily="34" charset="-122"/>
              </a:rPr>
              <a:t>虚拟存储器的基本概念</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327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27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27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27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2774" name="TextBox 7"/>
          <p:cNvSpPr txBox="1">
            <a:spLocks noChangeArrowheads="1"/>
          </p:cNvSpPr>
          <p:nvPr/>
        </p:nvSpPr>
        <p:spPr bwMode="auto">
          <a:xfrm>
            <a:off x="4397375" y="879475"/>
            <a:ext cx="2962275" cy="571500"/>
          </a:xfrm>
          <a:prstGeom prst="rect">
            <a:avLst/>
          </a:prstGeom>
          <a:solidFill>
            <a:srgbClr val="C00000"/>
          </a:solidFill>
          <a:ln w="9525">
            <a:solidFill>
              <a:srgbClr val="C0000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3000" dirty="0">
                <a:solidFill>
                  <a:schemeClr val="bg1"/>
                </a:solidFill>
                <a:latin typeface="微软雅黑" charset="-122"/>
                <a:ea typeface="微软雅黑" charset="-122"/>
              </a:rPr>
              <a:t>简单分区</a:t>
            </a:r>
          </a:p>
        </p:txBody>
      </p:sp>
      <p:pic>
        <p:nvPicPr>
          <p:cNvPr id="32775" name="Picture 4" descr="smx02_固定分区举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3498" y="853079"/>
            <a:ext cx="3466915" cy="5924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32776" name="Rectangle 3"/>
          <p:cNvSpPr txBox="1">
            <a:spLocks noChangeArrowheads="1"/>
          </p:cNvSpPr>
          <p:nvPr/>
        </p:nvSpPr>
        <p:spPr bwMode="auto">
          <a:xfrm>
            <a:off x="226554" y="1520788"/>
            <a:ext cx="9971088"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00000"/>
              </a:lnSpc>
              <a:buFont typeface="Arial" panose="020B0604020202020204" pitchFamily="34" charset="0"/>
              <a:buChar char="•"/>
            </a:pPr>
            <a:r>
              <a:rPr kumimoji="1" lang="zh-CN" altLang="en-US" sz="2600" dirty="0">
                <a:solidFill>
                  <a:schemeClr val="tx1"/>
                </a:solidFill>
                <a:latin typeface="微软雅黑" charset="-122"/>
                <a:ea typeface="微软雅黑" charset="-122"/>
              </a:rPr>
              <a:t>主存分配：</a:t>
            </a:r>
          </a:p>
          <a:p>
            <a:pPr lvl="1" algn="l" eaLnBrk="1" hangingPunct="1">
              <a:lnSpc>
                <a:spcPct val="100000"/>
              </a:lnSpc>
              <a:buFont typeface="Wingdings" charset="2"/>
              <a:buChar char="Ø"/>
            </a:pPr>
            <a:r>
              <a:rPr kumimoji="1" lang="zh-CN" altLang="en-US" dirty="0">
                <a:solidFill>
                  <a:schemeClr val="tx1"/>
                </a:solidFill>
                <a:latin typeface="微软雅黑" charset="-122"/>
                <a:ea typeface="微软雅黑" charset="-122"/>
              </a:rPr>
              <a:t>操作系统：固定</a:t>
            </a:r>
          </a:p>
          <a:p>
            <a:pPr lvl="1" algn="l" eaLnBrk="1" hangingPunct="1">
              <a:lnSpc>
                <a:spcPct val="100000"/>
              </a:lnSpc>
              <a:buFont typeface="Wingdings" charset="2"/>
              <a:buChar char="Ø"/>
            </a:pPr>
            <a:r>
              <a:rPr kumimoji="1" lang="zh-CN" altLang="en-US" dirty="0">
                <a:solidFill>
                  <a:schemeClr val="tx1"/>
                </a:solidFill>
                <a:latin typeface="微软雅黑" charset="-122"/>
                <a:ea typeface="微软雅黑" charset="-122"/>
              </a:rPr>
              <a:t>用户区：分区</a:t>
            </a:r>
          </a:p>
          <a:p>
            <a:pPr marL="457200" indent="-457200" algn="l">
              <a:lnSpc>
                <a:spcPct val="100000"/>
              </a:lnSpc>
              <a:buFont typeface="Arial" panose="020B0604020202020204" pitchFamily="34" charset="0"/>
              <a:buChar char="•"/>
            </a:pPr>
            <a:r>
              <a:rPr kumimoji="1" lang="zh-CN" altLang="en-US" sz="2600" dirty="0">
                <a:solidFill>
                  <a:schemeClr val="tx1"/>
                </a:solidFill>
                <a:latin typeface="微软雅黑" charset="-122"/>
                <a:ea typeface="微软雅黑" charset="-122"/>
              </a:rPr>
              <a:t>简单分区方案：使用长度不等的固定长分区</a:t>
            </a:r>
          </a:p>
          <a:p>
            <a:pPr marL="457200" indent="-457200" algn="l">
              <a:lnSpc>
                <a:spcPct val="100000"/>
              </a:lnSpc>
              <a:buFont typeface="Arial" panose="020B0604020202020204" pitchFamily="34" charset="0"/>
              <a:buChar char="•"/>
            </a:pPr>
            <a:r>
              <a:rPr kumimoji="1" lang="zh-CN" altLang="en-US" sz="2600" dirty="0">
                <a:solidFill>
                  <a:schemeClr val="tx1"/>
                </a:solidFill>
                <a:latin typeface="微软雅黑" charset="-122"/>
                <a:ea typeface="微软雅黑" charset="-122"/>
              </a:rPr>
              <a:t>当一个进程调入主存时，分配给它一个能容纳的最小分区 </a:t>
            </a:r>
          </a:p>
          <a:p>
            <a:pPr algn="l">
              <a:lnSpc>
                <a:spcPct val="100000"/>
              </a:lnSpc>
              <a:spcBef>
                <a:spcPct val="20000"/>
              </a:spcBef>
            </a:pPr>
            <a:r>
              <a:rPr kumimoji="1" lang="zh-CN" altLang="en-US" dirty="0">
                <a:solidFill>
                  <a:srgbClr val="0000FF"/>
                </a:solidFill>
                <a:latin typeface="微软雅黑" charset="-122"/>
                <a:ea typeface="微软雅黑" charset="-122"/>
              </a:rPr>
              <a:t>    例</a:t>
            </a:r>
            <a:r>
              <a:rPr kumimoji="1" lang="en-US" altLang="zh-CN" dirty="0">
                <a:solidFill>
                  <a:srgbClr val="0000FF"/>
                </a:solidFill>
                <a:latin typeface="微软雅黑" charset="-122"/>
                <a:ea typeface="微软雅黑" charset="-122"/>
              </a:rPr>
              <a:t>:</a:t>
            </a:r>
            <a:r>
              <a:rPr kumimoji="1" lang="zh-CN" altLang="en-US" dirty="0">
                <a:solidFill>
                  <a:srgbClr val="0000FF"/>
                </a:solidFill>
                <a:latin typeface="微软雅黑" charset="-122"/>
                <a:ea typeface="微软雅黑" charset="-122"/>
              </a:rPr>
              <a:t>对于需</a:t>
            </a:r>
            <a:r>
              <a:rPr kumimoji="1" lang="en-US" altLang="zh-CN" dirty="0">
                <a:solidFill>
                  <a:srgbClr val="0000FF"/>
                </a:solidFill>
                <a:latin typeface="微软雅黑" charset="-122"/>
                <a:ea typeface="微软雅黑" charset="-122"/>
              </a:rPr>
              <a:t>196K</a:t>
            </a:r>
            <a:r>
              <a:rPr kumimoji="1" lang="zh-CN" altLang="en-US" dirty="0">
                <a:solidFill>
                  <a:srgbClr val="0000FF"/>
                </a:solidFill>
                <a:latin typeface="微软雅黑" charset="-122"/>
                <a:ea typeface="微软雅黑" charset="-122"/>
              </a:rPr>
              <a:t>的进程可分配</a:t>
            </a:r>
            <a:r>
              <a:rPr kumimoji="1" lang="en-US" altLang="zh-CN" dirty="0">
                <a:solidFill>
                  <a:srgbClr val="0000FF"/>
                </a:solidFill>
                <a:latin typeface="微软雅黑" charset="-122"/>
                <a:ea typeface="微软雅黑" charset="-122"/>
              </a:rPr>
              <a:t>256K</a:t>
            </a:r>
            <a:r>
              <a:rPr kumimoji="1" lang="zh-CN" altLang="en-US" dirty="0">
                <a:solidFill>
                  <a:srgbClr val="0000FF"/>
                </a:solidFill>
                <a:latin typeface="微软雅黑" charset="-122"/>
                <a:ea typeface="微软雅黑" charset="-122"/>
              </a:rPr>
              <a:t>分区</a:t>
            </a:r>
          </a:p>
        </p:txBody>
      </p:sp>
      <p:sp>
        <p:nvSpPr>
          <p:cNvPr id="12" name="Rectangle 5"/>
          <p:cNvSpPr>
            <a:spLocks noChangeArrowheads="1"/>
          </p:cNvSpPr>
          <p:nvPr/>
        </p:nvSpPr>
        <p:spPr bwMode="auto">
          <a:xfrm>
            <a:off x="465744" y="4217988"/>
            <a:ext cx="72564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9388" indent="-179388">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600" dirty="0">
                <a:latin typeface="Verdana" charset="0"/>
                <a:ea typeface="微软雅黑" charset="-122"/>
              </a:rPr>
              <a:t>简单分区方式的缺点：</a:t>
            </a:r>
            <a:endParaRPr lang="en-US" altLang="zh-CN" sz="2600" dirty="0">
              <a:latin typeface="Verdana" charset="0"/>
              <a:ea typeface="微软雅黑" charset="-122"/>
            </a:endParaRPr>
          </a:p>
          <a:p>
            <a:pPr algn="l">
              <a:lnSpc>
                <a:spcPct val="100000"/>
              </a:lnSpc>
            </a:pPr>
            <a:r>
              <a:rPr lang="zh-CN" altLang="en-US" dirty="0">
                <a:solidFill>
                  <a:schemeClr val="tx1"/>
                </a:solidFill>
                <a:latin typeface="Verdana" charset="0"/>
                <a:ea typeface="微软雅黑" charset="-122"/>
              </a:rPr>
              <a:t>        固定长度的分区，可能会浪费主存空间。多数情况下，进程对分区大小的需求不可能和提供的分区大小一样      </a:t>
            </a:r>
          </a:p>
        </p:txBody>
      </p:sp>
      <p:sp>
        <p:nvSpPr>
          <p:cNvPr id="13" name="Rectangle 6"/>
          <p:cNvSpPr>
            <a:spLocks noChangeArrowheads="1"/>
          </p:cNvSpPr>
          <p:nvPr/>
        </p:nvSpPr>
        <p:spPr bwMode="auto">
          <a:xfrm>
            <a:off x="1362074" y="5978399"/>
            <a:ext cx="57451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ct val="20000"/>
              </a:spcBef>
              <a:buClr>
                <a:schemeClr val="accent1"/>
              </a:buClr>
              <a:buSzPct val="80000"/>
              <a:buFont typeface="Wingdings" charset="2"/>
              <a:buNone/>
            </a:pPr>
            <a:r>
              <a:rPr kumimoji="1" lang="zh-CN" altLang="en-US" sz="2800">
                <a:latin typeface="微软雅黑" charset="-122"/>
                <a:ea typeface="微软雅黑" charset="-122"/>
              </a:rPr>
              <a:t>可以采用有效的可变长分区的方式！</a:t>
            </a:r>
          </a:p>
        </p:txBody>
      </p:sp>
    </p:spTree>
    <p:extLst>
      <p:ext uri="{BB962C8B-B14F-4D97-AF65-F5344CB8AC3E}">
        <p14:creationId xmlns:p14="http://schemas.microsoft.com/office/powerpoint/2010/main" val="12552184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0.70"/>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bwMode="auto">
          <a:xfrm>
            <a:off x="609600" y="-26988"/>
            <a:ext cx="10971213" cy="64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5.4.1  </a:t>
            </a:r>
            <a:r>
              <a:rPr lang="zh-CN" altLang="en-US" sz="3200" b="1" dirty="0">
                <a:solidFill>
                  <a:srgbClr val="A50021"/>
                </a:solidFill>
                <a:latin typeface="微软雅黑" panose="020B0503020204020204" pitchFamily="34" charset="-122"/>
                <a:ea typeface="微软雅黑" panose="020B0503020204020204" pitchFamily="34" charset="-122"/>
              </a:rPr>
              <a:t>虚拟存储器的基本概念</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3481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481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482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482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4822" name="TextBox 7"/>
          <p:cNvSpPr txBox="1">
            <a:spLocks noChangeArrowheads="1"/>
          </p:cNvSpPr>
          <p:nvPr/>
        </p:nvSpPr>
        <p:spPr bwMode="auto">
          <a:xfrm>
            <a:off x="3452813" y="879475"/>
            <a:ext cx="5429250" cy="571500"/>
          </a:xfrm>
          <a:prstGeom prst="rect">
            <a:avLst/>
          </a:prstGeom>
          <a:solidFill>
            <a:srgbClr val="C00000"/>
          </a:solidFill>
          <a:ln w="9525">
            <a:solidFill>
              <a:srgbClr val="C0000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3000" dirty="0">
                <a:solidFill>
                  <a:schemeClr val="bg1"/>
                </a:solidFill>
                <a:latin typeface="微软雅黑" charset="-122"/>
                <a:ea typeface="微软雅黑" charset="-122"/>
              </a:rPr>
              <a:t>可变长分区（</a:t>
            </a:r>
            <a:r>
              <a:rPr lang="en-US" altLang="zh-CN" sz="3000" dirty="0">
                <a:solidFill>
                  <a:schemeClr val="bg1"/>
                </a:solidFill>
                <a:latin typeface="微软雅黑" charset="-122"/>
                <a:ea typeface="微软雅黑" charset="-122"/>
              </a:rPr>
              <a:t>Partitioning</a:t>
            </a:r>
            <a:r>
              <a:rPr lang="zh-CN" altLang="en-US" sz="3000" dirty="0">
                <a:solidFill>
                  <a:schemeClr val="bg1"/>
                </a:solidFill>
                <a:latin typeface="微软雅黑" charset="-122"/>
                <a:ea typeface="微软雅黑" charset="-122"/>
              </a:rPr>
              <a:t>）</a:t>
            </a:r>
          </a:p>
        </p:txBody>
      </p:sp>
      <p:pic>
        <p:nvPicPr>
          <p:cNvPr id="34823" name="Picture 3" descr="smx03_分区的效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714" y="2873374"/>
            <a:ext cx="7585884"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15" name="Rectangle 4"/>
          <p:cNvSpPr txBox="1">
            <a:spLocks noChangeArrowheads="1"/>
          </p:cNvSpPr>
          <p:nvPr/>
        </p:nvSpPr>
        <p:spPr bwMode="auto">
          <a:xfrm>
            <a:off x="901337" y="1606731"/>
            <a:ext cx="9487747" cy="196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815975" indent="-4572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eaLnBrk="1" hangingPunct="1">
              <a:lnSpc>
                <a:spcPct val="100000"/>
              </a:lnSpc>
              <a:buFont typeface="Wingdings" panose="05000000000000000000" pitchFamily="2" charset="2"/>
              <a:buChar char="u"/>
            </a:pPr>
            <a:r>
              <a:rPr kumimoji="1" lang="zh-CN" altLang="en-US" sz="2600" dirty="0">
                <a:solidFill>
                  <a:schemeClr val="tx1"/>
                </a:solidFill>
                <a:latin typeface="微软雅黑" charset="-122"/>
                <a:ea typeface="微软雅黑" charset="-122"/>
              </a:rPr>
              <a:t>分配的分区大小与进程所需大小一样</a:t>
            </a:r>
          </a:p>
          <a:p>
            <a:pPr lvl="1" algn="l" eaLnBrk="1" hangingPunct="1">
              <a:lnSpc>
                <a:spcPct val="100000"/>
              </a:lnSpc>
              <a:buFont typeface="Wingdings" panose="05000000000000000000" pitchFamily="2" charset="2"/>
              <a:buChar char="u"/>
            </a:pPr>
            <a:r>
              <a:rPr kumimoji="1" lang="zh-CN" altLang="en-US" sz="2600" dirty="0">
                <a:solidFill>
                  <a:schemeClr val="tx1"/>
                </a:solidFill>
                <a:latin typeface="微软雅黑" charset="-122"/>
                <a:ea typeface="微软雅黑" charset="-122"/>
              </a:rPr>
              <a:t>特点：开始较好，但到最后存储器中会有许多碎片。时间越长，存储器的碎片会越来越多，存储器的利用率下降</a:t>
            </a:r>
          </a:p>
        </p:txBody>
      </p:sp>
    </p:spTree>
    <p:extLst>
      <p:ext uri="{BB962C8B-B14F-4D97-AF65-F5344CB8AC3E}">
        <p14:creationId xmlns:p14="http://schemas.microsoft.com/office/powerpoint/2010/main" val="14591448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bwMode="auto">
          <a:xfrm>
            <a:off x="609600" y="-26988"/>
            <a:ext cx="10971213" cy="7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5.4.1  </a:t>
            </a:r>
            <a:r>
              <a:rPr lang="zh-CN" altLang="en-US" sz="3200" b="1" dirty="0">
                <a:solidFill>
                  <a:srgbClr val="A50021"/>
                </a:solidFill>
                <a:latin typeface="微软雅黑" panose="020B0503020204020204" pitchFamily="34" charset="-122"/>
                <a:ea typeface="微软雅黑" panose="020B0503020204020204" pitchFamily="34" charset="-122"/>
              </a:rPr>
              <a:t>虚拟存储器的基本概念</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368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70" name="TextBox 7"/>
          <p:cNvSpPr txBox="1">
            <a:spLocks noChangeArrowheads="1"/>
          </p:cNvSpPr>
          <p:nvPr/>
        </p:nvSpPr>
        <p:spPr bwMode="auto">
          <a:xfrm>
            <a:off x="3757613" y="879475"/>
            <a:ext cx="4225925" cy="571500"/>
          </a:xfrm>
          <a:prstGeom prst="rect">
            <a:avLst/>
          </a:prstGeom>
          <a:solidFill>
            <a:srgbClr val="C00000"/>
          </a:solidFill>
          <a:ln w="9525">
            <a:solidFill>
              <a:srgbClr val="C0000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zh-CN" altLang="en-US" sz="3000" dirty="0">
                <a:solidFill>
                  <a:schemeClr val="bg1"/>
                </a:solidFill>
                <a:latin typeface="微软雅黑" charset="-122"/>
                <a:ea typeface="微软雅黑" charset="-122"/>
              </a:rPr>
              <a:t>分页（</a:t>
            </a:r>
            <a:r>
              <a:rPr lang="en-US" altLang="zh-CN" sz="3000" dirty="0">
                <a:solidFill>
                  <a:schemeClr val="bg1"/>
                </a:solidFill>
                <a:latin typeface="微软雅黑" charset="-122"/>
                <a:ea typeface="微软雅黑" charset="-122"/>
              </a:rPr>
              <a:t>Paging</a:t>
            </a:r>
            <a:r>
              <a:rPr lang="zh-CN" altLang="en-US" sz="3000" dirty="0">
                <a:solidFill>
                  <a:schemeClr val="bg1"/>
                </a:solidFill>
                <a:latin typeface="微软雅黑" charset="-122"/>
                <a:ea typeface="微软雅黑" charset="-122"/>
              </a:rPr>
              <a:t>）</a:t>
            </a:r>
          </a:p>
        </p:txBody>
      </p:sp>
      <p:sp>
        <p:nvSpPr>
          <p:cNvPr id="15" name="Rectangle 4"/>
          <p:cNvSpPr txBox="1">
            <a:spLocks noChangeArrowheads="1"/>
          </p:cNvSpPr>
          <p:nvPr/>
        </p:nvSpPr>
        <p:spPr bwMode="auto">
          <a:xfrm>
            <a:off x="1225550" y="1716088"/>
            <a:ext cx="96456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815975" indent="-4572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eaLnBrk="1" hangingPunct="1">
              <a:lnSpc>
                <a:spcPct val="125000"/>
              </a:lnSpc>
            </a:pPr>
            <a:r>
              <a:rPr kumimoji="1" lang="zh-CN" altLang="en-US" sz="2800" dirty="0">
                <a:solidFill>
                  <a:schemeClr val="tx1"/>
                </a:solidFill>
                <a:latin typeface="微软雅黑" charset="-122"/>
                <a:ea typeface="微软雅黑" charset="-122"/>
              </a:rPr>
              <a:t>基本思想</a:t>
            </a:r>
          </a:p>
          <a:p>
            <a:pPr lvl="1" algn="l" eaLnBrk="1" hangingPunct="1">
              <a:lnSpc>
                <a:spcPct val="125000"/>
              </a:lnSpc>
              <a:buFont typeface="Arial" panose="020B0604020202020204" pitchFamily="34" charset="0"/>
              <a:buChar char="•"/>
            </a:pPr>
            <a:r>
              <a:rPr kumimoji="1" lang="zh-CN" altLang="en-US" sz="2600" dirty="0">
                <a:solidFill>
                  <a:schemeClr val="tx1"/>
                </a:solidFill>
                <a:latin typeface="微软雅黑" charset="-122"/>
                <a:ea typeface="微软雅黑" charset="-122"/>
              </a:rPr>
              <a:t>内存分成固定长且较小的存储块，每个进程也划分成固定长的程序块</a:t>
            </a:r>
          </a:p>
          <a:p>
            <a:pPr lvl="1" algn="l" eaLnBrk="1" hangingPunct="1">
              <a:lnSpc>
                <a:spcPct val="125000"/>
              </a:lnSpc>
              <a:buFont typeface="Arial" panose="020B0604020202020204" pitchFamily="34" charset="0"/>
              <a:buChar char="•"/>
            </a:pPr>
            <a:r>
              <a:rPr kumimoji="1" lang="zh-CN" altLang="en-US" sz="2600" dirty="0">
                <a:latin typeface="微软雅黑" charset="-122"/>
                <a:ea typeface="微软雅黑" charset="-122"/>
              </a:rPr>
              <a:t>程序块</a:t>
            </a:r>
            <a:r>
              <a:rPr kumimoji="1" lang="en-US" altLang="zh-CN" sz="2600" dirty="0">
                <a:latin typeface="微软雅黑" charset="-122"/>
                <a:ea typeface="微软雅黑" charset="-122"/>
              </a:rPr>
              <a:t>(</a:t>
            </a:r>
            <a:r>
              <a:rPr kumimoji="1" lang="zh-CN" altLang="en-US" sz="2600" dirty="0">
                <a:latin typeface="微软雅黑" charset="-122"/>
                <a:ea typeface="微软雅黑" charset="-122"/>
              </a:rPr>
              <a:t>页</a:t>
            </a:r>
            <a:r>
              <a:rPr kumimoji="1" lang="en-US" altLang="zh-CN" sz="2600" dirty="0">
                <a:latin typeface="微软雅黑" charset="-122"/>
                <a:ea typeface="微软雅黑" charset="-122"/>
              </a:rPr>
              <a:t>/page)</a:t>
            </a:r>
            <a:r>
              <a:rPr kumimoji="1" lang="zh-CN" altLang="en-US" sz="2600" dirty="0">
                <a:solidFill>
                  <a:schemeClr val="tx1"/>
                </a:solidFill>
                <a:latin typeface="微软雅黑" charset="-122"/>
                <a:ea typeface="微软雅黑" charset="-122"/>
              </a:rPr>
              <a:t>可装到内存可用的</a:t>
            </a:r>
            <a:r>
              <a:rPr kumimoji="1" lang="zh-CN" altLang="en-US" sz="2600" dirty="0">
                <a:latin typeface="微软雅黑" charset="-122"/>
                <a:ea typeface="微软雅黑" charset="-122"/>
              </a:rPr>
              <a:t>存储块</a:t>
            </a:r>
            <a:r>
              <a:rPr kumimoji="1" lang="en-US" altLang="zh-CN" sz="2600" dirty="0">
                <a:latin typeface="微软雅黑" charset="-122"/>
                <a:ea typeface="微软雅黑" charset="-122"/>
              </a:rPr>
              <a:t>(</a:t>
            </a:r>
            <a:r>
              <a:rPr kumimoji="1" lang="zh-CN" altLang="en-US" sz="2600" dirty="0">
                <a:latin typeface="微软雅黑" charset="-122"/>
                <a:ea typeface="微软雅黑" charset="-122"/>
              </a:rPr>
              <a:t>页框</a:t>
            </a:r>
            <a:r>
              <a:rPr kumimoji="1" lang="en-US" altLang="zh-CN" sz="2600" dirty="0">
                <a:latin typeface="微软雅黑" charset="-122"/>
                <a:ea typeface="微软雅黑" charset="-122"/>
              </a:rPr>
              <a:t>/page frame)</a:t>
            </a:r>
            <a:r>
              <a:rPr kumimoji="1" lang="zh-CN" altLang="en-US" sz="2600" dirty="0">
                <a:solidFill>
                  <a:schemeClr val="tx1"/>
                </a:solidFill>
                <a:latin typeface="微软雅黑" charset="-122"/>
                <a:ea typeface="微软雅黑" charset="-122"/>
              </a:rPr>
              <a:t>中</a:t>
            </a:r>
          </a:p>
          <a:p>
            <a:pPr lvl="1" algn="l" eaLnBrk="1" hangingPunct="1">
              <a:lnSpc>
                <a:spcPct val="125000"/>
              </a:lnSpc>
              <a:buFont typeface="Arial" panose="020B0604020202020204" pitchFamily="34" charset="0"/>
              <a:buChar char="•"/>
            </a:pPr>
            <a:r>
              <a:rPr kumimoji="1" lang="zh-CN" altLang="en-US" sz="2600" dirty="0">
                <a:solidFill>
                  <a:schemeClr val="tx1"/>
                </a:solidFill>
                <a:latin typeface="微软雅黑" charset="-122"/>
                <a:ea typeface="微软雅黑" charset="-122"/>
              </a:rPr>
              <a:t>无需用连续页框来存放一个进程</a:t>
            </a:r>
          </a:p>
          <a:p>
            <a:pPr lvl="1" algn="l" eaLnBrk="1" hangingPunct="1">
              <a:lnSpc>
                <a:spcPct val="125000"/>
              </a:lnSpc>
              <a:buFont typeface="Arial" panose="020B0604020202020204" pitchFamily="34" charset="0"/>
              <a:buChar char="•"/>
            </a:pPr>
            <a:r>
              <a:rPr kumimoji="1" lang="zh-CN" altLang="en-US" sz="2600" dirty="0">
                <a:solidFill>
                  <a:schemeClr val="tx1"/>
                </a:solidFill>
                <a:latin typeface="微软雅黑" charset="-122"/>
                <a:ea typeface="微软雅黑" charset="-122"/>
              </a:rPr>
              <a:t>操作系统为每个进程生成一个页表</a:t>
            </a:r>
          </a:p>
          <a:p>
            <a:pPr lvl="1" algn="l" eaLnBrk="1" hangingPunct="1">
              <a:lnSpc>
                <a:spcPct val="125000"/>
              </a:lnSpc>
              <a:buFont typeface="Arial" panose="020B0604020202020204" pitchFamily="34" charset="0"/>
              <a:buChar char="•"/>
            </a:pPr>
            <a:r>
              <a:rPr kumimoji="1" lang="zh-CN" altLang="en-US" sz="2600" dirty="0">
                <a:solidFill>
                  <a:schemeClr val="tx1"/>
                </a:solidFill>
                <a:latin typeface="微软雅黑" charset="-122"/>
                <a:ea typeface="微软雅黑" charset="-122"/>
              </a:rPr>
              <a:t>通过</a:t>
            </a:r>
            <a:r>
              <a:rPr kumimoji="1" lang="zh-CN" altLang="en-US" sz="2600" dirty="0">
                <a:latin typeface="微软雅黑" charset="-122"/>
                <a:ea typeface="微软雅黑" charset="-122"/>
              </a:rPr>
              <a:t>页表</a:t>
            </a:r>
            <a:r>
              <a:rPr kumimoji="1" lang="en-US" altLang="zh-CN" sz="2600" dirty="0">
                <a:latin typeface="微软雅黑" charset="-122"/>
                <a:ea typeface="微软雅黑" charset="-122"/>
              </a:rPr>
              <a:t>(page table)</a:t>
            </a:r>
            <a:r>
              <a:rPr kumimoji="1" lang="zh-CN" altLang="en-US" sz="2600" dirty="0">
                <a:solidFill>
                  <a:schemeClr val="tx1"/>
                </a:solidFill>
                <a:latin typeface="微软雅黑" charset="-122"/>
                <a:ea typeface="微软雅黑" charset="-122"/>
              </a:rPr>
              <a:t>实现逻辑地址向物理地址转换</a:t>
            </a:r>
            <a:r>
              <a:rPr kumimoji="1" lang="en-US" altLang="zh-CN" sz="2600" dirty="0">
                <a:solidFill>
                  <a:schemeClr val="tx1"/>
                </a:solidFill>
                <a:latin typeface="微软雅黑" charset="-122"/>
                <a:ea typeface="微软雅黑" charset="-122"/>
              </a:rPr>
              <a:t>(</a:t>
            </a:r>
            <a:r>
              <a:rPr kumimoji="1" lang="en-US" altLang="zh-CN" sz="2600" dirty="0">
                <a:latin typeface="微软雅黑" charset="-122"/>
                <a:ea typeface="微软雅黑" charset="-122"/>
              </a:rPr>
              <a:t>Address </a:t>
            </a:r>
            <a:r>
              <a:rPr kumimoji="1" lang="en-US" altLang="zh-CN" sz="2600">
                <a:latin typeface="微软雅黑" charset="-122"/>
                <a:ea typeface="微软雅黑" charset="-122"/>
              </a:rPr>
              <a:t>Mapping</a:t>
            </a:r>
            <a:r>
              <a:rPr kumimoji="1" lang="en-US" altLang="zh-CN" sz="2600">
                <a:solidFill>
                  <a:schemeClr val="tx1"/>
                </a:solidFill>
                <a:latin typeface="微软雅黑" charset="-122"/>
                <a:ea typeface="微软雅黑" charset="-122"/>
              </a:rPr>
              <a:t>)</a:t>
            </a:r>
            <a:endParaRPr kumimoji="1" lang="en-US" altLang="zh-CN" sz="2600" dirty="0">
              <a:solidFill>
                <a:schemeClr val="tx1"/>
              </a:solidFill>
              <a:latin typeface="微软雅黑" charset="-122"/>
              <a:ea typeface="微软雅黑" charset="-122"/>
            </a:endParaRPr>
          </a:p>
        </p:txBody>
      </p:sp>
      <p:pic>
        <p:nvPicPr>
          <p:cNvPr id="36872" name="图片 10" descr="2531170_075654097000_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219200"/>
            <a:ext cx="9096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A14001D8-95A0-43AE-AC57-5782B28C369F}"/>
              </a:ext>
            </a:extLst>
          </p:cNvPr>
          <p:cNvSpPr/>
          <p:nvPr/>
        </p:nvSpPr>
        <p:spPr>
          <a:xfrm>
            <a:off x="5987194" y="5976092"/>
            <a:ext cx="5093129" cy="59356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sz="2400" b="0" dirty="0">
                <a:latin typeface="华文新魏" panose="02010800040101010101" pitchFamily="2" charset="-122"/>
                <a:ea typeface="华文新魏" panose="02010800040101010101" pitchFamily="2" charset="-122"/>
              </a:rPr>
              <a:t>页表：页和页框一一对应的关系表</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296548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blinds(horizontal)">
                                      <p:cBhvr>
                                        <p:cTn id="12" dur="500"/>
                                        <p:tgtEl>
                                          <p:spTgt spid="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blinds(horizontal)">
                                      <p:cBhvr>
                                        <p:cTn id="17" dur="500"/>
                                        <p:tgtEl>
                                          <p:spTgt spid="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blinds(horizontal)">
                                      <p:cBhvr>
                                        <p:cTn id="22" dur="500"/>
                                        <p:tgtEl>
                                          <p:spTgt spid="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blinds(horizontal)">
                                      <p:cBhvr>
                                        <p:cTn id="27" dur="500"/>
                                        <p:tgtEl>
                                          <p:spTgt spid="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70" y="3452539"/>
            <a:ext cx="1165225" cy="161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7" name="云形标注 16"/>
          <p:cNvSpPr/>
          <p:nvPr/>
        </p:nvSpPr>
        <p:spPr>
          <a:xfrm>
            <a:off x="1365354" y="3607821"/>
            <a:ext cx="5122863" cy="1066512"/>
          </a:xfrm>
          <a:prstGeom prst="cloudCallout">
            <a:avLst>
              <a:gd name="adj1" fmla="val -51427"/>
              <a:gd name="adj2" fmla="val -4134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00000"/>
              </a:lnSpc>
              <a:defRPr/>
            </a:pPr>
            <a:endParaRPr lang="zh-CN" altLang="en-US"/>
          </a:p>
        </p:txBody>
      </p:sp>
      <p:sp>
        <p:nvSpPr>
          <p:cNvPr id="38915" name="Rectangle 2"/>
          <p:cNvSpPr>
            <a:spLocks noGrp="1" noChangeArrowheads="1"/>
          </p:cNvSpPr>
          <p:nvPr>
            <p:ph type="title" idx="4294967295"/>
          </p:nvPr>
        </p:nvSpPr>
        <p:spPr bwMode="auto">
          <a:xfrm>
            <a:off x="609600" y="-26988"/>
            <a:ext cx="10971213" cy="69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5.4.1  </a:t>
            </a:r>
            <a:r>
              <a:rPr lang="zh-CN" altLang="en-US" sz="3200" b="1" dirty="0">
                <a:solidFill>
                  <a:srgbClr val="A50021"/>
                </a:solidFill>
                <a:latin typeface="微软雅黑" panose="020B0503020204020204" pitchFamily="34" charset="-122"/>
                <a:ea typeface="微软雅黑" panose="020B0503020204020204" pitchFamily="34" charset="-122"/>
              </a:rPr>
              <a:t>虚拟存储器的基本概念</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3891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891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891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891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8920" name="TextBox 7"/>
          <p:cNvSpPr txBox="1">
            <a:spLocks noChangeArrowheads="1"/>
          </p:cNvSpPr>
          <p:nvPr/>
        </p:nvSpPr>
        <p:spPr bwMode="auto">
          <a:xfrm>
            <a:off x="2854846" y="879475"/>
            <a:ext cx="4225925" cy="571500"/>
          </a:xfrm>
          <a:prstGeom prst="rect">
            <a:avLst/>
          </a:prstGeom>
          <a:solidFill>
            <a:srgbClr val="C00000"/>
          </a:solidFill>
          <a:ln w="9525">
            <a:solidFill>
              <a:srgbClr val="C0000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3000" dirty="0">
                <a:solidFill>
                  <a:schemeClr val="bg1"/>
                </a:solidFill>
                <a:latin typeface="微软雅黑" charset="-122"/>
                <a:ea typeface="微软雅黑" charset="-122"/>
              </a:rPr>
              <a:t>分页（</a:t>
            </a:r>
            <a:r>
              <a:rPr lang="en-US" altLang="zh-CN" sz="3000" dirty="0">
                <a:solidFill>
                  <a:schemeClr val="bg1"/>
                </a:solidFill>
                <a:latin typeface="微软雅黑" charset="-122"/>
                <a:ea typeface="微软雅黑" charset="-122"/>
              </a:rPr>
              <a:t>Paging</a:t>
            </a:r>
            <a:r>
              <a:rPr lang="zh-CN" altLang="en-US" sz="3000" dirty="0">
                <a:solidFill>
                  <a:schemeClr val="bg1"/>
                </a:solidFill>
                <a:latin typeface="微软雅黑" charset="-122"/>
                <a:ea typeface="微软雅黑" charset="-122"/>
              </a:rPr>
              <a:t>）</a:t>
            </a:r>
          </a:p>
        </p:txBody>
      </p:sp>
      <p:sp>
        <p:nvSpPr>
          <p:cNvPr id="15" name="Rectangle 4"/>
          <p:cNvSpPr txBox="1">
            <a:spLocks noChangeArrowheads="1"/>
          </p:cNvSpPr>
          <p:nvPr/>
        </p:nvSpPr>
        <p:spPr bwMode="auto">
          <a:xfrm>
            <a:off x="797608" y="1664804"/>
            <a:ext cx="67865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815975" indent="-457200">
              <a:defRPr sz="2400" b="1">
                <a:solidFill>
                  <a:srgbClr val="FF0000"/>
                </a:solidFill>
                <a:latin typeface="Times New Roman" charset="0"/>
                <a:ea typeface="黑体" charset="-122"/>
              </a:defRPr>
            </a:lvl2pPr>
            <a:lvl3pPr marL="1273175" indent="-4572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eaLnBrk="1" hangingPunct="1">
              <a:lnSpc>
                <a:spcPct val="100000"/>
              </a:lnSpc>
              <a:buFont typeface="Wingdings" charset="2"/>
              <a:buChar char="p"/>
            </a:pPr>
            <a:r>
              <a:rPr kumimoji="1" lang="zh-CN" altLang="en-US" sz="2600" dirty="0">
                <a:solidFill>
                  <a:srgbClr val="0000BF"/>
                </a:solidFill>
                <a:latin typeface="微软雅黑" charset="-122"/>
                <a:ea typeface="微软雅黑" charset="-122"/>
              </a:rPr>
              <a:t>逻辑地址</a:t>
            </a:r>
            <a:r>
              <a:rPr kumimoji="1" lang="en-US" altLang="zh-CN" sz="2600" dirty="0">
                <a:solidFill>
                  <a:srgbClr val="0000BF"/>
                </a:solidFill>
                <a:latin typeface="微软雅黑" charset="-122"/>
                <a:ea typeface="微软雅黑" charset="-122"/>
              </a:rPr>
              <a:t>(Logical Address)</a:t>
            </a:r>
          </a:p>
          <a:p>
            <a:pPr lvl="2" algn="l" eaLnBrk="1" hangingPunct="1">
              <a:lnSpc>
                <a:spcPct val="100000"/>
              </a:lnSpc>
              <a:buFont typeface="Wingdings" charset="2"/>
              <a:buChar char="Ø"/>
            </a:pPr>
            <a:r>
              <a:rPr kumimoji="1" lang="zh-CN" altLang="en-US" sz="2600" dirty="0">
                <a:solidFill>
                  <a:schemeClr val="tx1"/>
                </a:solidFill>
                <a:latin typeface="微软雅黑" charset="-122"/>
                <a:ea typeface="微软雅黑" charset="-122"/>
              </a:rPr>
              <a:t>程序中的指令所用的地址</a:t>
            </a:r>
          </a:p>
          <a:p>
            <a:pPr lvl="1" algn="l" eaLnBrk="1" hangingPunct="1">
              <a:lnSpc>
                <a:spcPct val="100000"/>
              </a:lnSpc>
              <a:buFont typeface="Wingdings" charset="2"/>
              <a:buChar char="p"/>
            </a:pPr>
            <a:r>
              <a:rPr kumimoji="1" lang="zh-CN" altLang="en-US" sz="2600" dirty="0">
                <a:solidFill>
                  <a:srgbClr val="0000BF"/>
                </a:solidFill>
                <a:latin typeface="微软雅黑" charset="-122"/>
                <a:ea typeface="微软雅黑" charset="-122"/>
              </a:rPr>
              <a:t>物理地址</a:t>
            </a:r>
            <a:r>
              <a:rPr kumimoji="1" lang="en-US" altLang="zh-CN" sz="2600" dirty="0">
                <a:solidFill>
                  <a:srgbClr val="0000BF"/>
                </a:solidFill>
                <a:latin typeface="微软雅黑" charset="-122"/>
                <a:ea typeface="微软雅黑" charset="-122"/>
              </a:rPr>
              <a:t>(physical  Address)</a:t>
            </a:r>
          </a:p>
          <a:p>
            <a:pPr lvl="2" algn="l" eaLnBrk="1" hangingPunct="1">
              <a:lnSpc>
                <a:spcPct val="100000"/>
              </a:lnSpc>
              <a:buFont typeface="Wingdings" charset="2"/>
              <a:buChar char="Ø"/>
            </a:pPr>
            <a:r>
              <a:rPr kumimoji="1" lang="zh-CN" altLang="en-US" sz="2600" dirty="0">
                <a:solidFill>
                  <a:schemeClr val="tx1"/>
                </a:solidFill>
                <a:latin typeface="微软雅黑" charset="-122"/>
                <a:ea typeface="微软雅黑" charset="-122"/>
              </a:rPr>
              <a:t>存放指令或数据的实际内存地址</a:t>
            </a:r>
            <a:endParaRPr kumimoji="1" lang="en-US" altLang="zh-CN" sz="2600" dirty="0">
              <a:solidFill>
                <a:schemeClr val="tx1"/>
              </a:solidFill>
              <a:latin typeface="微软雅黑" charset="-122"/>
              <a:ea typeface="微软雅黑" charset="-122"/>
            </a:endParaRPr>
          </a:p>
        </p:txBody>
      </p:sp>
      <p:pic>
        <p:nvPicPr>
          <p:cNvPr id="38922" name="Picture 4" descr="smx05_逻辑和物理地址"/>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bwMode="auto">
          <a:xfrm>
            <a:off x="7048207" y="750888"/>
            <a:ext cx="5122863" cy="44088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5"/>
          <p:cNvSpPr>
            <a:spLocks noChangeArrowheads="1"/>
          </p:cNvSpPr>
          <p:nvPr/>
        </p:nvSpPr>
        <p:spPr bwMode="auto">
          <a:xfrm>
            <a:off x="7584827" y="5134199"/>
            <a:ext cx="39338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dirty="0">
                <a:solidFill>
                  <a:srgbClr val="0000FF"/>
                </a:solidFill>
                <a:latin typeface="Verdana" charset="0"/>
                <a:ea typeface="微软雅黑" charset="-122"/>
              </a:rPr>
              <a:t>浪费的空间最多是最后一页的一部分！</a:t>
            </a:r>
          </a:p>
        </p:txBody>
      </p:sp>
      <p:sp>
        <p:nvSpPr>
          <p:cNvPr id="13" name="Rectangle 7"/>
          <p:cNvSpPr>
            <a:spLocks noChangeArrowheads="1"/>
          </p:cNvSpPr>
          <p:nvPr/>
        </p:nvSpPr>
        <p:spPr bwMode="auto">
          <a:xfrm>
            <a:off x="1541461" y="6162789"/>
            <a:ext cx="10126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ct val="50000"/>
              </a:spcBef>
            </a:pPr>
            <a:r>
              <a:rPr kumimoji="1" lang="zh-CN" altLang="en-US" sz="2600">
                <a:latin typeface="Verdana" charset="0"/>
                <a:ea typeface="微软雅黑" charset="-122"/>
              </a:rPr>
              <a:t>采用 “按需调页 </a:t>
            </a:r>
            <a:r>
              <a:rPr kumimoji="1" lang="en-US" altLang="zh-CN" sz="2600" dirty="0">
                <a:latin typeface="Verdana" charset="0"/>
                <a:ea typeface="微软雅黑" charset="-122"/>
              </a:rPr>
              <a:t>/ Demand Paging”</a:t>
            </a:r>
            <a:r>
              <a:rPr kumimoji="1" lang="zh-CN" altLang="en-US" sz="2600" dirty="0">
                <a:latin typeface="Verdana" charset="0"/>
                <a:ea typeface="微软雅黑" charset="-122"/>
              </a:rPr>
              <a:t>方式对主存进行分配！</a:t>
            </a:r>
          </a:p>
        </p:txBody>
      </p:sp>
      <p:sp>
        <p:nvSpPr>
          <p:cNvPr id="14" name="Text Box 8"/>
          <p:cNvSpPr txBox="1">
            <a:spLocks noChangeArrowheads="1"/>
          </p:cNvSpPr>
          <p:nvPr/>
        </p:nvSpPr>
        <p:spPr bwMode="auto">
          <a:xfrm>
            <a:off x="1819958" y="3819042"/>
            <a:ext cx="44148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dirty="0">
                <a:solidFill>
                  <a:schemeClr val="accent3">
                    <a:lumMod val="75000"/>
                  </a:schemeClr>
                </a:solidFill>
                <a:latin typeface="Verdana" charset="0"/>
                <a:ea typeface="微软雅黑" charset="-122"/>
              </a:rPr>
              <a:t>是否需要将一个进程的全部都装入到内存？</a:t>
            </a:r>
          </a:p>
        </p:txBody>
      </p:sp>
      <p:sp>
        <p:nvSpPr>
          <p:cNvPr id="16" name="Rectangle 9"/>
          <p:cNvSpPr>
            <a:spLocks noChangeArrowheads="1"/>
          </p:cNvSpPr>
          <p:nvPr/>
        </p:nvSpPr>
        <p:spPr bwMode="auto">
          <a:xfrm>
            <a:off x="1327833" y="4858854"/>
            <a:ext cx="545782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a:solidFill>
                  <a:schemeClr val="tx1"/>
                </a:solidFill>
                <a:latin typeface="Verdana" charset="0"/>
                <a:ea typeface="微软雅黑" charset="-122"/>
              </a:rPr>
              <a:t>根据程序访问局部性可知：</a:t>
            </a:r>
          </a:p>
          <a:p>
            <a:pPr algn="l">
              <a:lnSpc>
                <a:spcPct val="100000"/>
              </a:lnSpc>
            </a:pPr>
            <a:r>
              <a:rPr kumimoji="1" lang="zh-CN" altLang="en-US">
                <a:solidFill>
                  <a:schemeClr val="tx1"/>
                </a:solidFill>
                <a:latin typeface="Verdana" charset="0"/>
                <a:ea typeface="微软雅黑" charset="-122"/>
              </a:rPr>
              <a:t>      可以仅把当前活跃页面调入主存，其余留在磁盘上！</a:t>
            </a:r>
          </a:p>
        </p:txBody>
      </p:sp>
    </p:spTree>
    <p:extLst>
      <p:ext uri="{BB962C8B-B14F-4D97-AF65-F5344CB8AC3E}">
        <p14:creationId xmlns:p14="http://schemas.microsoft.com/office/powerpoint/2010/main" val="33103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blinds(horizontal)">
                                      <p:cBhvr>
                                        <p:cTn id="11" dur="500"/>
                                        <p:tgtEl>
                                          <p:spTgt spid="1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blinds(horizontal)">
                                      <p:cBhvr>
                                        <p:cTn id="16" dur="500"/>
                                        <p:tgtEl>
                                          <p:spTgt spid="15">
                                            <p:txEl>
                                              <p:pRg st="2" end="2"/>
                                            </p:txEl>
                                          </p:spTgt>
                                        </p:tgtEl>
                                      </p:cBhvr>
                                    </p:animEffect>
                                  </p:childTnLst>
                                </p:cTn>
                              </p:par>
                            </p:childTnLst>
                          </p:cTn>
                        </p:par>
                        <p:par>
                          <p:cTn id="17" fill="hold" nodeType="with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blinds(horizontal)">
                                      <p:cBhvr>
                                        <p:cTn id="20" dur="500"/>
                                        <p:tgtEl>
                                          <p:spTgt spid="1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38913"/>
                                        </p:tgtEl>
                                        <p:attrNameLst>
                                          <p:attrName>style.visibility</p:attrName>
                                        </p:attrNameLst>
                                      </p:cBhvr>
                                      <p:to>
                                        <p:strVal val="visible"/>
                                      </p:to>
                                    </p:set>
                                    <p:animEffect transition="in" filter="fade">
                                      <p:cBhvr>
                                        <p:cTn id="28" dur="500"/>
                                        <p:tgtEl>
                                          <p:spTgt spid="38913"/>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linds(horizontal)">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3" grpId="0"/>
      <p:bldP spid="14"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bwMode="auto">
          <a:xfrm>
            <a:off x="609600" y="-26988"/>
            <a:ext cx="10971213" cy="7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5.4.1  </a:t>
            </a:r>
            <a:r>
              <a:rPr lang="zh-CN" altLang="en-US" sz="3200" b="1" dirty="0">
                <a:solidFill>
                  <a:srgbClr val="A50021"/>
                </a:solidFill>
                <a:latin typeface="微软雅黑" panose="020B0503020204020204" pitchFamily="34" charset="-122"/>
                <a:ea typeface="微软雅黑" panose="020B0503020204020204" pitchFamily="34" charset="-122"/>
              </a:rPr>
              <a:t>虚拟存储器的基本概念</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430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30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30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30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 name="Rectangle 3"/>
          <p:cNvSpPr txBox="1">
            <a:spLocks noChangeArrowheads="1"/>
          </p:cNvSpPr>
          <p:nvPr/>
        </p:nvSpPr>
        <p:spPr bwMode="auto">
          <a:xfrm>
            <a:off x="802618" y="872716"/>
            <a:ext cx="10434824"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50000"/>
              </a:lnSpc>
              <a:spcBef>
                <a:spcPts val="0"/>
              </a:spcBef>
              <a:spcAft>
                <a:spcPts val="600"/>
              </a:spcAft>
              <a:buFont typeface="Wingdings" panose="05000000000000000000" pitchFamily="2" charset="2"/>
              <a:buChar char="u"/>
            </a:pPr>
            <a:r>
              <a:rPr kumimoji="1" lang="zh-CN" altLang="en-US" sz="2800" dirty="0">
                <a:solidFill>
                  <a:srgbClr val="0000BF"/>
                </a:solidFill>
                <a:latin typeface="微软雅黑" charset="-122"/>
                <a:ea typeface="微软雅黑" charset="-122"/>
              </a:rPr>
              <a:t>虚拟存储技术的实质</a:t>
            </a:r>
          </a:p>
          <a:p>
            <a:pPr lvl="1" algn="l" eaLnBrk="1" hangingPunct="1">
              <a:lnSpc>
                <a:spcPct val="150000"/>
              </a:lnSpc>
              <a:spcBef>
                <a:spcPts val="0"/>
              </a:spcBef>
              <a:spcAft>
                <a:spcPts val="600"/>
              </a:spcAft>
              <a:buFont typeface="Wingdings" charset="2"/>
              <a:buChar char="Ø"/>
            </a:pPr>
            <a:r>
              <a:rPr kumimoji="1" lang="zh-CN" altLang="en-US" sz="2600" dirty="0">
                <a:solidFill>
                  <a:schemeClr val="tx1"/>
                </a:solidFill>
                <a:latin typeface="微软雅黑" charset="-122"/>
                <a:ea typeface="微软雅黑" charset="-122"/>
              </a:rPr>
              <a:t>程序员在比实际主存空间大得多的逻辑地址空间编写程序</a:t>
            </a:r>
          </a:p>
          <a:p>
            <a:pPr lvl="1" algn="l" eaLnBrk="1" hangingPunct="1">
              <a:lnSpc>
                <a:spcPct val="150000"/>
              </a:lnSpc>
              <a:spcBef>
                <a:spcPts val="0"/>
              </a:spcBef>
              <a:spcAft>
                <a:spcPts val="600"/>
              </a:spcAft>
              <a:buFont typeface="Wingdings" charset="2"/>
              <a:buChar char="Ø"/>
            </a:pPr>
            <a:r>
              <a:rPr kumimoji="1" lang="zh-CN" altLang="en-US" sz="2600" dirty="0">
                <a:solidFill>
                  <a:schemeClr val="tx1"/>
                </a:solidFill>
                <a:latin typeface="微软雅黑" charset="-122"/>
                <a:ea typeface="微软雅黑" charset="-122"/>
              </a:rPr>
              <a:t>程序执行时，把当前需要的程序段和相应的数据块调入主存，其他暂不用的部分存放在磁盘上</a:t>
            </a:r>
          </a:p>
          <a:p>
            <a:pPr lvl="1" algn="l" eaLnBrk="1" hangingPunct="1">
              <a:lnSpc>
                <a:spcPct val="150000"/>
              </a:lnSpc>
              <a:spcBef>
                <a:spcPts val="0"/>
              </a:spcBef>
              <a:spcAft>
                <a:spcPts val="600"/>
              </a:spcAft>
              <a:buFont typeface="Wingdings" charset="2"/>
              <a:buChar char="Ø"/>
            </a:pPr>
            <a:r>
              <a:rPr kumimoji="1" lang="zh-CN" altLang="en-US" sz="2600" dirty="0">
                <a:solidFill>
                  <a:schemeClr val="tx1"/>
                </a:solidFill>
                <a:latin typeface="微软雅黑" charset="-122"/>
                <a:ea typeface="微软雅黑" charset="-122"/>
              </a:rPr>
              <a:t>指令执行时，通过硬件将逻辑地址</a:t>
            </a:r>
            <a:r>
              <a:rPr kumimoji="1" lang="en-US" altLang="zh-CN" sz="2600" dirty="0">
                <a:solidFill>
                  <a:schemeClr val="tx1"/>
                </a:solidFill>
                <a:latin typeface="微软雅黑" charset="-122"/>
                <a:ea typeface="微软雅黑" charset="-122"/>
              </a:rPr>
              <a:t>(</a:t>
            </a:r>
            <a:r>
              <a:rPr kumimoji="1" lang="zh-CN" altLang="en-US" sz="2600" dirty="0">
                <a:solidFill>
                  <a:schemeClr val="tx1"/>
                </a:solidFill>
                <a:latin typeface="微软雅黑" charset="-122"/>
                <a:ea typeface="微软雅黑" charset="-122"/>
              </a:rPr>
              <a:t>亦称虚拟地址或虚地址</a:t>
            </a:r>
            <a:r>
              <a:rPr kumimoji="1" lang="en-US" altLang="zh-CN" sz="2600" dirty="0">
                <a:solidFill>
                  <a:schemeClr val="tx1"/>
                </a:solidFill>
                <a:latin typeface="微软雅黑" charset="-122"/>
                <a:ea typeface="微软雅黑" charset="-122"/>
              </a:rPr>
              <a:t>)</a:t>
            </a:r>
            <a:r>
              <a:rPr kumimoji="1" lang="zh-CN" altLang="en-US" sz="2600" dirty="0">
                <a:solidFill>
                  <a:schemeClr val="tx1"/>
                </a:solidFill>
                <a:latin typeface="微软雅黑" charset="-122"/>
                <a:ea typeface="微软雅黑" charset="-122"/>
              </a:rPr>
              <a:t>转化为物理地址</a:t>
            </a:r>
            <a:r>
              <a:rPr kumimoji="1" lang="en-US" altLang="zh-CN" sz="2600" dirty="0">
                <a:solidFill>
                  <a:schemeClr val="tx1"/>
                </a:solidFill>
                <a:latin typeface="微软雅黑" charset="-122"/>
                <a:ea typeface="微软雅黑" charset="-122"/>
              </a:rPr>
              <a:t>(</a:t>
            </a:r>
            <a:r>
              <a:rPr kumimoji="1" lang="zh-CN" altLang="en-US" sz="2600" dirty="0">
                <a:solidFill>
                  <a:schemeClr val="tx1"/>
                </a:solidFill>
                <a:latin typeface="微软雅黑" charset="-122"/>
                <a:ea typeface="微软雅黑" charset="-122"/>
              </a:rPr>
              <a:t>亦称主存地址或实地址</a:t>
            </a:r>
            <a:r>
              <a:rPr kumimoji="1" lang="en-US" altLang="zh-CN" sz="2600" dirty="0">
                <a:solidFill>
                  <a:schemeClr val="tx1"/>
                </a:solidFill>
                <a:latin typeface="微软雅黑" charset="-122"/>
                <a:ea typeface="微软雅黑" charset="-122"/>
              </a:rPr>
              <a:t>)</a:t>
            </a:r>
            <a:endParaRPr kumimoji="1" lang="zh-CN" altLang="en-US" sz="2600" dirty="0">
              <a:solidFill>
                <a:schemeClr val="tx1"/>
              </a:solidFill>
              <a:latin typeface="微软雅黑" charset="-122"/>
              <a:ea typeface="微软雅黑" charset="-122"/>
            </a:endParaRPr>
          </a:p>
          <a:p>
            <a:pPr lvl="1" algn="l" eaLnBrk="1" hangingPunct="1">
              <a:lnSpc>
                <a:spcPct val="150000"/>
              </a:lnSpc>
              <a:spcBef>
                <a:spcPts val="0"/>
              </a:spcBef>
              <a:spcAft>
                <a:spcPts val="600"/>
              </a:spcAft>
              <a:buFont typeface="Wingdings" charset="2"/>
              <a:buChar char="Ø"/>
            </a:pPr>
            <a:r>
              <a:rPr kumimoji="1" lang="zh-CN" altLang="en-US" sz="2600" dirty="0">
                <a:solidFill>
                  <a:schemeClr val="tx1"/>
                </a:solidFill>
                <a:latin typeface="微软雅黑" charset="-122"/>
                <a:ea typeface="微软雅黑" charset="-122"/>
              </a:rPr>
              <a:t>在发生指令或数据访问失效时，由操作系统进行主存和磁盘之间的信息交换</a:t>
            </a:r>
            <a:endParaRPr kumimoji="1" lang="en-US" altLang="zh-CN" sz="2600" dirty="0">
              <a:solidFill>
                <a:schemeClr val="tx1"/>
              </a:solidFill>
              <a:latin typeface="微软雅黑" charset="-122"/>
              <a:ea typeface="微软雅黑" charset="-122"/>
            </a:endParaRPr>
          </a:p>
          <a:p>
            <a:pPr lvl="1" algn="l" eaLnBrk="1" hangingPunct="1">
              <a:lnSpc>
                <a:spcPct val="150000"/>
              </a:lnSpc>
              <a:spcBef>
                <a:spcPts val="0"/>
              </a:spcBef>
              <a:spcAft>
                <a:spcPts val="600"/>
              </a:spcAft>
              <a:buFont typeface="Wingdings" charset="2"/>
              <a:buChar char="Ø"/>
            </a:pPr>
            <a:r>
              <a:rPr kumimoji="1" lang="zh-CN" altLang="en-US" sz="2600" dirty="0">
                <a:solidFill>
                  <a:schemeClr val="tx1"/>
                </a:solidFill>
                <a:latin typeface="微软雅黑" charset="-122"/>
                <a:ea typeface="微软雅黑" charset="-122"/>
              </a:rPr>
              <a:t>每个进程都有专属于自己的从</a:t>
            </a:r>
            <a:r>
              <a:rPr kumimoji="1" lang="en-US" altLang="zh-CN" sz="2600" dirty="0">
                <a:solidFill>
                  <a:schemeClr val="tx1"/>
                </a:solidFill>
                <a:latin typeface="微软雅黑" charset="-122"/>
                <a:ea typeface="微软雅黑" charset="-122"/>
              </a:rPr>
              <a:t>0</a:t>
            </a:r>
            <a:r>
              <a:rPr kumimoji="1" lang="zh-CN" altLang="en-US" sz="2600" dirty="0">
                <a:solidFill>
                  <a:schemeClr val="tx1"/>
                </a:solidFill>
                <a:latin typeface="微软雅黑" charset="-122"/>
                <a:ea typeface="微软雅黑" charset="-122"/>
              </a:rPr>
              <a:t>到</a:t>
            </a:r>
            <a:r>
              <a:rPr kumimoji="1" lang="en-US" altLang="zh-CN" sz="2600" dirty="0">
                <a:solidFill>
                  <a:schemeClr val="tx1"/>
                </a:solidFill>
                <a:latin typeface="微软雅黑" charset="-122"/>
                <a:ea typeface="微软雅黑" charset="-122"/>
              </a:rPr>
              <a:t>FFFFFFFFH</a:t>
            </a:r>
            <a:r>
              <a:rPr kumimoji="1" lang="zh-CN" altLang="en-US" sz="2600" dirty="0">
                <a:solidFill>
                  <a:schemeClr val="tx1"/>
                </a:solidFill>
                <a:latin typeface="微软雅黑" charset="-122"/>
                <a:ea typeface="微软雅黑" charset="-122"/>
              </a:rPr>
              <a:t>的地址空间</a:t>
            </a:r>
          </a:p>
        </p:txBody>
      </p:sp>
    </p:spTree>
    <p:extLst>
      <p:ext uri="{BB962C8B-B14F-4D97-AF65-F5344CB8AC3E}">
        <p14:creationId xmlns:p14="http://schemas.microsoft.com/office/powerpoint/2010/main" val="112072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bwMode="auto">
          <a:xfrm>
            <a:off x="609600" y="-26988"/>
            <a:ext cx="10971213" cy="67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5.4.1  </a:t>
            </a:r>
            <a:r>
              <a:rPr lang="zh-CN" altLang="en-US" sz="3200" b="1" dirty="0">
                <a:solidFill>
                  <a:srgbClr val="A50021"/>
                </a:solidFill>
                <a:latin typeface="微软雅黑" panose="020B0503020204020204" pitchFamily="34" charset="-122"/>
                <a:ea typeface="微软雅黑" panose="020B0503020204020204" pitchFamily="34" charset="-122"/>
              </a:rPr>
              <a:t>虚拟存储器的基本概念</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4505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505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506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506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5062" name="Rectangle 3"/>
          <p:cNvSpPr>
            <a:spLocks noChangeArrowheads="1"/>
          </p:cNvSpPr>
          <p:nvPr/>
        </p:nvSpPr>
        <p:spPr bwMode="auto">
          <a:xfrm>
            <a:off x="3414093" y="1069975"/>
            <a:ext cx="1352550" cy="4229100"/>
          </a:xfrm>
          <a:prstGeom prst="rect">
            <a:avLst/>
          </a:prstGeom>
          <a:solidFill>
            <a:srgbClr val="FFFFFF"/>
          </a:solidFill>
          <a:ln w="19050">
            <a:solidFill>
              <a:schemeClr val="tx1"/>
            </a:solidFill>
            <a:miter lim="800000"/>
            <a:headEnd/>
            <a:tailEnd/>
          </a:ln>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5063" name="Text Box 4"/>
          <p:cNvSpPr txBox="1">
            <a:spLocks noChangeArrowheads="1"/>
          </p:cNvSpPr>
          <p:nvPr/>
        </p:nvSpPr>
        <p:spPr bwMode="auto">
          <a:xfrm>
            <a:off x="3566493" y="5348288"/>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a:latin typeface="微软雅黑" charset="-122"/>
                <a:ea typeface="微软雅黑" charset="-122"/>
              </a:rPr>
              <a:t>编程空间</a:t>
            </a:r>
          </a:p>
        </p:txBody>
      </p:sp>
      <p:sp>
        <p:nvSpPr>
          <p:cNvPr id="45064" name="Rectangle 5"/>
          <p:cNvSpPr>
            <a:spLocks noChangeArrowheads="1"/>
          </p:cNvSpPr>
          <p:nvPr/>
        </p:nvSpPr>
        <p:spPr bwMode="auto">
          <a:xfrm>
            <a:off x="1475755" y="1111250"/>
            <a:ext cx="1295400" cy="4219575"/>
          </a:xfrm>
          <a:prstGeom prst="rect">
            <a:avLst/>
          </a:prstGeom>
          <a:solidFill>
            <a:srgbClr val="FFFFFF"/>
          </a:solidFill>
          <a:ln w="19050">
            <a:solidFill>
              <a:schemeClr val="tx1"/>
            </a:solidFill>
            <a:miter lim="800000"/>
            <a:headEnd/>
            <a:tailEnd/>
          </a:ln>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5065" name="Text Box 6"/>
          <p:cNvSpPr txBox="1">
            <a:spLocks noChangeArrowheads="1"/>
          </p:cNvSpPr>
          <p:nvPr/>
        </p:nvSpPr>
        <p:spPr bwMode="auto">
          <a:xfrm>
            <a:off x="1513855" y="5348288"/>
            <a:ext cx="1385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a:latin typeface="微软雅黑" charset="-122"/>
                <a:ea typeface="微软雅黑" charset="-122"/>
              </a:rPr>
              <a:t>编程空间</a:t>
            </a:r>
          </a:p>
        </p:txBody>
      </p:sp>
      <p:sp>
        <p:nvSpPr>
          <p:cNvPr id="45066" name="Line 7"/>
          <p:cNvSpPr>
            <a:spLocks noChangeShapeType="1"/>
          </p:cNvSpPr>
          <p:nvPr/>
        </p:nvSpPr>
        <p:spPr bwMode="auto">
          <a:xfrm flipV="1">
            <a:off x="1467818" y="3484563"/>
            <a:ext cx="1285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67" name="Text Box 8"/>
          <p:cNvSpPr txBox="1">
            <a:spLocks noChangeArrowheads="1"/>
          </p:cNvSpPr>
          <p:nvPr/>
        </p:nvSpPr>
        <p:spPr bwMode="auto">
          <a:xfrm>
            <a:off x="1342678" y="4122738"/>
            <a:ext cx="15573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sz="2200" i="1">
                <a:latin typeface="Verdana" charset="0"/>
                <a:ea typeface="微软雅黑" charset="-122"/>
              </a:rPr>
              <a:t>用户程序</a:t>
            </a:r>
            <a:r>
              <a:rPr kumimoji="1" lang="en-US" altLang="zh-CN" sz="2200" i="1" dirty="0">
                <a:latin typeface="Verdana" charset="0"/>
                <a:ea typeface="微软雅黑" charset="-122"/>
              </a:rPr>
              <a:t>1</a:t>
            </a:r>
          </a:p>
        </p:txBody>
      </p:sp>
      <p:sp>
        <p:nvSpPr>
          <p:cNvPr id="45068" name="Text Box 9"/>
          <p:cNvSpPr txBox="1">
            <a:spLocks noChangeArrowheads="1"/>
          </p:cNvSpPr>
          <p:nvPr/>
        </p:nvSpPr>
        <p:spPr bwMode="auto">
          <a:xfrm>
            <a:off x="3299259" y="3594918"/>
            <a:ext cx="1606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sz="2200" i="1" dirty="0">
                <a:latin typeface="Verdana" charset="0"/>
                <a:ea typeface="微软雅黑" charset="-122"/>
              </a:rPr>
              <a:t>用户程序</a:t>
            </a:r>
            <a:r>
              <a:rPr kumimoji="1" lang="en-US" altLang="zh-CN" sz="2200" i="1" dirty="0">
                <a:latin typeface="Verdana" charset="0"/>
                <a:ea typeface="微软雅黑" charset="-122"/>
              </a:rPr>
              <a:t>k</a:t>
            </a:r>
          </a:p>
        </p:txBody>
      </p:sp>
      <p:sp>
        <p:nvSpPr>
          <p:cNvPr id="45069" name="Line 10"/>
          <p:cNvSpPr>
            <a:spLocks noChangeShapeType="1"/>
          </p:cNvSpPr>
          <p:nvPr/>
        </p:nvSpPr>
        <p:spPr bwMode="auto">
          <a:xfrm>
            <a:off x="3414093" y="2470150"/>
            <a:ext cx="13430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70" name="Line 11"/>
          <p:cNvSpPr>
            <a:spLocks noChangeShapeType="1"/>
          </p:cNvSpPr>
          <p:nvPr/>
        </p:nvSpPr>
        <p:spPr bwMode="auto">
          <a:xfrm flipV="1">
            <a:off x="2847355" y="3017838"/>
            <a:ext cx="48577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nvGrpSpPr>
          <p:cNvPr id="2" name="Group 12"/>
          <p:cNvGrpSpPr>
            <a:grpSpLocks/>
          </p:cNvGrpSpPr>
          <p:nvPr/>
        </p:nvGrpSpPr>
        <p:grpSpPr bwMode="auto">
          <a:xfrm>
            <a:off x="5926138" y="4127503"/>
            <a:ext cx="4860925" cy="2085975"/>
            <a:chOff x="2952" y="2730"/>
            <a:chExt cx="2640" cy="1314"/>
          </a:xfrm>
        </p:grpSpPr>
        <p:sp>
          <p:nvSpPr>
            <p:cNvPr id="45102" name="AutoShape 13"/>
            <p:cNvSpPr>
              <a:spLocks noChangeArrowheads="1"/>
            </p:cNvSpPr>
            <p:nvPr/>
          </p:nvSpPr>
          <p:spPr bwMode="auto">
            <a:xfrm>
              <a:off x="2952" y="2730"/>
              <a:ext cx="2640" cy="1314"/>
            </a:xfrm>
            <a:prstGeom prst="flowChartMagneticDisk">
              <a:avLst/>
            </a:prstGeom>
            <a:solidFill>
              <a:srgbClr val="FFFFFF"/>
            </a:solidFill>
            <a:ln w="9525">
              <a:solidFill>
                <a:schemeClr val="tx1"/>
              </a:solidFill>
              <a:round/>
              <a:headEnd/>
              <a:tailEnd/>
            </a:ln>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5103" name="Text Box 14"/>
            <p:cNvSpPr txBox="1">
              <a:spLocks noChangeArrowheads="1"/>
            </p:cNvSpPr>
            <p:nvPr/>
          </p:nvSpPr>
          <p:spPr bwMode="auto">
            <a:xfrm>
              <a:off x="3663" y="2841"/>
              <a:ext cx="10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i="1">
                  <a:latin typeface="微软雅黑" charset="-122"/>
                  <a:ea typeface="微软雅黑" charset="-122"/>
                </a:rPr>
                <a:t>磁盘物理空间</a:t>
              </a:r>
            </a:p>
          </p:txBody>
        </p:sp>
        <p:sp>
          <p:nvSpPr>
            <p:cNvPr id="45104" name="Text Box 15"/>
            <p:cNvSpPr txBox="1">
              <a:spLocks noChangeArrowheads="1"/>
            </p:cNvSpPr>
            <p:nvPr/>
          </p:nvSpPr>
          <p:spPr bwMode="auto">
            <a:xfrm>
              <a:off x="3059" y="3251"/>
              <a:ext cx="8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i="1">
                  <a:latin typeface="Verdana" charset="0"/>
                  <a:ea typeface="微软雅黑" charset="-122"/>
                </a:rPr>
                <a:t>用户程序</a:t>
              </a:r>
              <a:r>
                <a:rPr kumimoji="1" lang="en-US" altLang="zh-CN" i="1">
                  <a:latin typeface="Verdana" charset="0"/>
                  <a:ea typeface="微软雅黑" charset="-122"/>
                </a:rPr>
                <a:t>1</a:t>
              </a:r>
            </a:p>
          </p:txBody>
        </p:sp>
        <p:sp>
          <p:nvSpPr>
            <p:cNvPr id="45105" name="Text Box 16"/>
            <p:cNvSpPr txBox="1">
              <a:spLocks noChangeArrowheads="1"/>
            </p:cNvSpPr>
            <p:nvPr/>
          </p:nvSpPr>
          <p:spPr bwMode="auto">
            <a:xfrm>
              <a:off x="4318" y="3645"/>
              <a:ext cx="10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i="1">
                  <a:latin typeface="Verdana" charset="0"/>
                  <a:ea typeface="微软雅黑" charset="-122"/>
                </a:rPr>
                <a:t>用户程序</a:t>
              </a:r>
              <a:r>
                <a:rPr kumimoji="1" lang="en-US" altLang="zh-CN" i="1" dirty="0">
                  <a:latin typeface="Verdana" charset="0"/>
                  <a:ea typeface="微软雅黑" charset="-122"/>
                </a:rPr>
                <a:t>k</a:t>
              </a:r>
            </a:p>
          </p:txBody>
        </p:sp>
        <p:sp>
          <p:nvSpPr>
            <p:cNvPr id="45106" name="Text Box 17"/>
            <p:cNvSpPr txBox="1">
              <a:spLocks noChangeArrowheads="1"/>
            </p:cNvSpPr>
            <p:nvPr/>
          </p:nvSpPr>
          <p:spPr bwMode="auto">
            <a:xfrm>
              <a:off x="3546" y="3645"/>
              <a:ext cx="8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i="1">
                  <a:latin typeface="Verdana" charset="0"/>
                  <a:ea typeface="微软雅黑" charset="-122"/>
                </a:rPr>
                <a:t>用户程序</a:t>
              </a:r>
              <a:r>
                <a:rPr kumimoji="1" lang="en-US" altLang="zh-CN" i="1" dirty="0">
                  <a:latin typeface="Verdana" charset="0"/>
                  <a:ea typeface="微软雅黑" charset="-122"/>
                </a:rPr>
                <a:t>2</a:t>
              </a:r>
            </a:p>
          </p:txBody>
        </p:sp>
      </p:grpSp>
      <p:grpSp>
        <p:nvGrpSpPr>
          <p:cNvPr id="3" name="Group 18"/>
          <p:cNvGrpSpPr>
            <a:grpSpLocks/>
          </p:cNvGrpSpPr>
          <p:nvPr/>
        </p:nvGrpSpPr>
        <p:grpSpPr bwMode="auto">
          <a:xfrm>
            <a:off x="8172450" y="583600"/>
            <a:ext cx="2663825" cy="2395468"/>
            <a:chOff x="4494" y="828"/>
            <a:chExt cx="1098" cy="1460"/>
          </a:xfrm>
        </p:grpSpPr>
        <p:sp>
          <p:nvSpPr>
            <p:cNvPr id="45091" name="Text Box 19"/>
            <p:cNvSpPr txBox="1">
              <a:spLocks noChangeArrowheads="1"/>
            </p:cNvSpPr>
            <p:nvPr/>
          </p:nvSpPr>
          <p:spPr bwMode="auto">
            <a:xfrm>
              <a:off x="4494" y="828"/>
              <a:ext cx="109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kumimoji="1" lang="zh-CN" altLang="en-US">
                  <a:latin typeface="微软雅黑" charset="-122"/>
                  <a:ea typeface="微软雅黑" charset="-122"/>
                </a:rPr>
                <a:t>主存物理空间</a:t>
              </a:r>
            </a:p>
          </p:txBody>
        </p:sp>
        <p:sp>
          <p:nvSpPr>
            <p:cNvPr id="45092" name="Rectangle 20"/>
            <p:cNvSpPr>
              <a:spLocks noChangeArrowheads="1"/>
            </p:cNvSpPr>
            <p:nvPr/>
          </p:nvSpPr>
          <p:spPr bwMode="auto">
            <a:xfrm>
              <a:off x="4656" y="1191"/>
              <a:ext cx="774" cy="1097"/>
            </a:xfrm>
            <a:prstGeom prst="rect">
              <a:avLst/>
            </a:prstGeom>
            <a:solidFill>
              <a:srgbClr val="FFFFFF"/>
            </a:solidFill>
            <a:ln w="19050">
              <a:solidFill>
                <a:schemeClr val="tx1"/>
              </a:solidFill>
              <a:miter lim="800000"/>
              <a:headEnd/>
              <a:tailEnd/>
            </a:ln>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5093" name="Line 21"/>
            <p:cNvSpPr>
              <a:spLocks noChangeShapeType="1"/>
            </p:cNvSpPr>
            <p:nvPr/>
          </p:nvSpPr>
          <p:spPr bwMode="auto">
            <a:xfrm>
              <a:off x="4662" y="1650"/>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94" name="Line 22"/>
            <p:cNvSpPr>
              <a:spLocks noChangeShapeType="1"/>
            </p:cNvSpPr>
            <p:nvPr/>
          </p:nvSpPr>
          <p:spPr bwMode="auto">
            <a:xfrm>
              <a:off x="4655" y="1451"/>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95" name="Line 23"/>
            <p:cNvSpPr>
              <a:spLocks noChangeShapeType="1"/>
            </p:cNvSpPr>
            <p:nvPr/>
          </p:nvSpPr>
          <p:spPr bwMode="auto">
            <a:xfrm>
              <a:off x="4654" y="1888"/>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96" name="Line 24"/>
            <p:cNvSpPr>
              <a:spLocks noChangeShapeType="1"/>
            </p:cNvSpPr>
            <p:nvPr/>
          </p:nvSpPr>
          <p:spPr bwMode="auto">
            <a:xfrm>
              <a:off x="4653" y="2055"/>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5097" name="Text Box 25"/>
            <p:cNvSpPr txBox="1">
              <a:spLocks noChangeArrowheads="1"/>
            </p:cNvSpPr>
            <p:nvPr/>
          </p:nvSpPr>
          <p:spPr bwMode="auto">
            <a:xfrm>
              <a:off x="4671" y="1606"/>
              <a:ext cx="7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kumimoji="1" lang="zh-CN" altLang="en-US" sz="2000">
                  <a:solidFill>
                    <a:schemeClr val="tx1"/>
                  </a:solidFill>
                  <a:latin typeface="Verdana" charset="0"/>
                  <a:ea typeface="微软雅黑" charset="-122"/>
                </a:rPr>
                <a:t>用户程序</a:t>
              </a:r>
              <a:r>
                <a:rPr kumimoji="1" lang="en-US" altLang="zh-CN" sz="2000" dirty="0">
                  <a:solidFill>
                    <a:schemeClr val="tx1"/>
                  </a:solidFill>
                  <a:latin typeface="Verdana" charset="0"/>
                  <a:ea typeface="微软雅黑" charset="-122"/>
                </a:rPr>
                <a:t>k</a:t>
              </a:r>
              <a:r>
                <a:rPr kumimoji="1" lang="zh-CN" altLang="en-US" sz="2000" dirty="0">
                  <a:solidFill>
                    <a:schemeClr val="tx1"/>
                  </a:solidFill>
                  <a:latin typeface="Verdana" charset="0"/>
                  <a:ea typeface="微软雅黑" charset="-122"/>
                </a:rPr>
                <a:t>片段</a:t>
              </a:r>
            </a:p>
          </p:txBody>
        </p:sp>
        <p:sp>
          <p:nvSpPr>
            <p:cNvPr id="45098" name="Text Box 26"/>
            <p:cNvSpPr txBox="1">
              <a:spLocks noChangeArrowheads="1"/>
            </p:cNvSpPr>
            <p:nvPr/>
          </p:nvSpPr>
          <p:spPr bwMode="auto">
            <a:xfrm>
              <a:off x="4651" y="1992"/>
              <a:ext cx="7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kumimoji="1" lang="zh-CN" altLang="en-US" sz="2000" dirty="0">
                  <a:solidFill>
                    <a:schemeClr val="tx1"/>
                  </a:solidFill>
                  <a:latin typeface="Verdana" charset="0"/>
                  <a:ea typeface="微软雅黑" charset="-122"/>
                </a:rPr>
                <a:t>用户程序</a:t>
              </a:r>
              <a:r>
                <a:rPr kumimoji="1" lang="en-US" altLang="zh-CN" sz="2000" dirty="0">
                  <a:solidFill>
                    <a:schemeClr val="tx1"/>
                  </a:solidFill>
                  <a:latin typeface="Verdana" charset="0"/>
                  <a:ea typeface="微软雅黑" charset="-122"/>
                </a:rPr>
                <a:t>2</a:t>
              </a:r>
              <a:r>
                <a:rPr kumimoji="1" lang="zh-CN" altLang="en-US" sz="2000" dirty="0">
                  <a:solidFill>
                    <a:schemeClr val="tx1"/>
                  </a:solidFill>
                  <a:latin typeface="Verdana" charset="0"/>
                  <a:ea typeface="微软雅黑" charset="-122"/>
                </a:rPr>
                <a:t>片段</a:t>
              </a:r>
            </a:p>
          </p:txBody>
        </p:sp>
        <p:sp>
          <p:nvSpPr>
            <p:cNvPr id="45099" name="Text Box 27"/>
            <p:cNvSpPr txBox="1">
              <a:spLocks noChangeArrowheads="1"/>
            </p:cNvSpPr>
            <p:nvPr/>
          </p:nvSpPr>
          <p:spPr bwMode="auto">
            <a:xfrm>
              <a:off x="4678" y="1373"/>
              <a:ext cx="7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kumimoji="1" lang="zh-CN" altLang="en-US" sz="2000" dirty="0">
                  <a:solidFill>
                    <a:schemeClr val="tx1"/>
                  </a:solidFill>
                  <a:latin typeface="Verdana" charset="0"/>
                  <a:ea typeface="微软雅黑" charset="-122"/>
                </a:rPr>
                <a:t>用户程序</a:t>
              </a:r>
              <a:r>
                <a:rPr kumimoji="1" lang="en-US" altLang="zh-CN" sz="2000" dirty="0">
                  <a:solidFill>
                    <a:schemeClr val="tx1"/>
                  </a:solidFill>
                  <a:latin typeface="Verdana" charset="0"/>
                  <a:ea typeface="微软雅黑" charset="-122"/>
                </a:rPr>
                <a:t>1</a:t>
              </a:r>
              <a:r>
                <a:rPr kumimoji="1" lang="zh-CN" altLang="en-US" sz="2000" dirty="0">
                  <a:solidFill>
                    <a:schemeClr val="tx1"/>
                  </a:solidFill>
                  <a:latin typeface="Verdana" charset="0"/>
                  <a:ea typeface="微软雅黑" charset="-122"/>
                </a:rPr>
                <a:t>片段</a:t>
              </a:r>
            </a:p>
          </p:txBody>
        </p:sp>
        <p:sp>
          <p:nvSpPr>
            <p:cNvPr id="45100" name="Text Box 28"/>
            <p:cNvSpPr txBox="1">
              <a:spLocks noChangeArrowheads="1"/>
            </p:cNvSpPr>
            <p:nvPr/>
          </p:nvSpPr>
          <p:spPr bwMode="auto">
            <a:xfrm>
              <a:off x="4682" y="1146"/>
              <a:ext cx="7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kumimoji="1" lang="zh-CN" altLang="en-US" sz="2000" dirty="0">
                  <a:solidFill>
                    <a:schemeClr val="tx1"/>
                  </a:solidFill>
                  <a:latin typeface="微软雅黑" charset="-122"/>
                  <a:ea typeface="微软雅黑" charset="-122"/>
                </a:rPr>
                <a:t>操作系统程序</a:t>
              </a:r>
            </a:p>
          </p:txBody>
        </p:sp>
        <p:sp>
          <p:nvSpPr>
            <p:cNvPr id="45101" name="Line 29"/>
            <p:cNvSpPr>
              <a:spLocks noChangeShapeType="1"/>
            </p:cNvSpPr>
            <p:nvPr/>
          </p:nvSpPr>
          <p:spPr bwMode="auto">
            <a:xfrm flipV="1">
              <a:off x="4873" y="1990"/>
              <a:ext cx="30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grpSp>
        <p:nvGrpSpPr>
          <p:cNvPr id="4" name="Group 30"/>
          <p:cNvGrpSpPr>
            <a:grpSpLocks/>
          </p:cNvGrpSpPr>
          <p:nvPr/>
        </p:nvGrpSpPr>
        <p:grpSpPr bwMode="auto">
          <a:xfrm>
            <a:off x="6213475" y="548680"/>
            <a:ext cx="1655763" cy="2063752"/>
            <a:chOff x="2976" y="596"/>
            <a:chExt cx="948" cy="1300"/>
          </a:xfrm>
        </p:grpSpPr>
        <p:sp>
          <p:nvSpPr>
            <p:cNvPr id="45088" name="Rectangle 31"/>
            <p:cNvSpPr>
              <a:spLocks noChangeArrowheads="1"/>
            </p:cNvSpPr>
            <p:nvPr/>
          </p:nvSpPr>
          <p:spPr bwMode="auto">
            <a:xfrm>
              <a:off x="2976" y="1002"/>
              <a:ext cx="948" cy="894"/>
            </a:xfrm>
            <a:prstGeom prst="rect">
              <a:avLst/>
            </a:prstGeom>
            <a:solidFill>
              <a:srgbClr val="FFFFFF"/>
            </a:solidFill>
            <a:ln w="19050">
              <a:solidFill>
                <a:srgbClr val="CC0000"/>
              </a:solidFill>
              <a:miter lim="800000"/>
              <a:headEnd/>
              <a:tailEnd/>
            </a:ln>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5089" name="Text Box 32"/>
            <p:cNvSpPr txBox="1">
              <a:spLocks noChangeArrowheads="1"/>
            </p:cNvSpPr>
            <p:nvPr/>
          </p:nvSpPr>
          <p:spPr bwMode="auto">
            <a:xfrm>
              <a:off x="3091" y="596"/>
              <a:ext cx="7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kumimoji="1" lang="zh-CN" altLang="en-US" i="1" dirty="0">
                  <a:solidFill>
                    <a:srgbClr val="FF3300"/>
                  </a:solidFill>
                  <a:latin typeface="微软雅黑" charset="-122"/>
                  <a:ea typeface="微软雅黑" charset="-122"/>
                </a:rPr>
                <a:t>页表</a:t>
              </a:r>
              <a:endParaRPr kumimoji="1" lang="en-US" altLang="zh-CN" i="1" dirty="0">
                <a:solidFill>
                  <a:srgbClr val="FF3300"/>
                </a:solidFill>
                <a:latin typeface="微软雅黑" charset="-122"/>
                <a:ea typeface="微软雅黑" charset="-122"/>
              </a:endParaRPr>
            </a:p>
          </p:txBody>
        </p:sp>
        <p:sp>
          <p:nvSpPr>
            <p:cNvPr id="45090" name="Text Box 33"/>
            <p:cNvSpPr txBox="1">
              <a:spLocks noChangeArrowheads="1"/>
            </p:cNvSpPr>
            <p:nvPr/>
          </p:nvSpPr>
          <p:spPr bwMode="auto">
            <a:xfrm>
              <a:off x="3060" y="1075"/>
              <a:ext cx="78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spcBef>
                  <a:spcPct val="50000"/>
                </a:spcBef>
              </a:pPr>
              <a:r>
                <a:rPr kumimoji="1" lang="zh-CN" altLang="en-US" sz="2000" dirty="0">
                  <a:solidFill>
                    <a:schemeClr val="tx1"/>
                  </a:solidFill>
                  <a:latin typeface="微软雅黑" charset="-122"/>
                  <a:ea typeface="微软雅黑" charset="-122"/>
                </a:rPr>
                <a:t>通过页表建立虚拟空间和物理空间的映射</a:t>
              </a:r>
              <a:r>
                <a:rPr kumimoji="1" lang="en-US" altLang="zh-CN" sz="2000" dirty="0">
                  <a:solidFill>
                    <a:schemeClr val="tx1"/>
                  </a:solidFill>
                  <a:latin typeface="微软雅黑" charset="-122"/>
                  <a:ea typeface="微软雅黑" charset="-122"/>
                </a:rPr>
                <a:t>!</a:t>
              </a:r>
            </a:p>
          </p:txBody>
        </p:sp>
      </p:grpSp>
      <p:sp>
        <p:nvSpPr>
          <p:cNvPr id="45074" name="Text Box 34"/>
          <p:cNvSpPr txBox="1">
            <a:spLocks noChangeArrowheads="1"/>
          </p:cNvSpPr>
          <p:nvPr/>
        </p:nvSpPr>
        <p:spPr bwMode="auto">
          <a:xfrm>
            <a:off x="1234455" y="600559"/>
            <a:ext cx="174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sz="2000">
                <a:solidFill>
                  <a:srgbClr val="0000FF"/>
                </a:solidFill>
                <a:latin typeface="微软雅黑" charset="-122"/>
                <a:ea typeface="微软雅黑" charset="-122"/>
              </a:rPr>
              <a:t>虚拟</a:t>
            </a:r>
            <a:r>
              <a:rPr kumimoji="1" lang="en-US" altLang="zh-CN" sz="2000">
                <a:solidFill>
                  <a:srgbClr val="0000FF"/>
                </a:solidFill>
                <a:latin typeface="微软雅黑" charset="-122"/>
                <a:ea typeface="微软雅黑" charset="-122"/>
              </a:rPr>
              <a:t>(</a:t>
            </a:r>
            <a:r>
              <a:rPr kumimoji="1" lang="zh-CN" altLang="en-US" sz="2000">
                <a:solidFill>
                  <a:srgbClr val="0000FF"/>
                </a:solidFill>
                <a:latin typeface="微软雅黑" charset="-122"/>
                <a:ea typeface="微软雅黑" charset="-122"/>
              </a:rPr>
              <a:t>逻辑</a:t>
            </a:r>
            <a:r>
              <a:rPr kumimoji="1" lang="en-US" altLang="zh-CN" sz="2000">
                <a:solidFill>
                  <a:srgbClr val="0000FF"/>
                </a:solidFill>
                <a:latin typeface="微软雅黑" charset="-122"/>
                <a:ea typeface="微软雅黑" charset="-122"/>
              </a:rPr>
              <a:t>)</a:t>
            </a:r>
            <a:r>
              <a:rPr kumimoji="1" lang="zh-CN" altLang="en-US" sz="2000">
                <a:solidFill>
                  <a:srgbClr val="0000FF"/>
                </a:solidFill>
                <a:latin typeface="微软雅黑" charset="-122"/>
                <a:ea typeface="微软雅黑" charset="-122"/>
              </a:rPr>
              <a:t>空间</a:t>
            </a:r>
          </a:p>
        </p:txBody>
      </p:sp>
      <p:grpSp>
        <p:nvGrpSpPr>
          <p:cNvPr id="5" name="Group 35"/>
          <p:cNvGrpSpPr>
            <a:grpSpLocks/>
          </p:cNvGrpSpPr>
          <p:nvPr/>
        </p:nvGrpSpPr>
        <p:grpSpPr bwMode="auto">
          <a:xfrm>
            <a:off x="4799062" y="2233808"/>
            <a:ext cx="5036108" cy="1699248"/>
            <a:chOff x="2467" y="1512"/>
            <a:chExt cx="2764" cy="1152"/>
          </a:xfrm>
        </p:grpSpPr>
        <p:sp>
          <p:nvSpPr>
            <p:cNvPr id="45086" name="Line 36"/>
            <p:cNvSpPr>
              <a:spLocks noChangeShapeType="1"/>
            </p:cNvSpPr>
            <p:nvPr/>
          </p:nvSpPr>
          <p:spPr bwMode="auto">
            <a:xfrm flipV="1">
              <a:off x="2467" y="1512"/>
              <a:ext cx="2764" cy="115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45087" name="Text Box 37"/>
            <p:cNvSpPr txBox="1">
              <a:spLocks noChangeArrowheads="1"/>
            </p:cNvSpPr>
            <p:nvPr/>
          </p:nvSpPr>
          <p:spPr bwMode="auto">
            <a:xfrm rot="20464852">
              <a:off x="2501" y="2005"/>
              <a:ext cx="16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sz="2000" dirty="0">
                  <a:solidFill>
                    <a:srgbClr val="0000FF"/>
                  </a:solidFill>
                  <a:latin typeface="Verdana" charset="0"/>
                  <a:ea typeface="微软雅黑" charset="-122"/>
                </a:rPr>
                <a:t>仅装入当前所需代码和数据</a:t>
              </a:r>
            </a:p>
          </p:txBody>
        </p:sp>
      </p:grpSp>
      <p:grpSp>
        <p:nvGrpSpPr>
          <p:cNvPr id="6" name="Group 38"/>
          <p:cNvGrpSpPr>
            <a:grpSpLocks/>
          </p:cNvGrpSpPr>
          <p:nvPr/>
        </p:nvGrpSpPr>
        <p:grpSpPr bwMode="auto">
          <a:xfrm>
            <a:off x="4716492" y="3933825"/>
            <a:ext cx="1476681" cy="915988"/>
            <a:chOff x="2443" y="2772"/>
            <a:chExt cx="540" cy="300"/>
          </a:xfrm>
        </p:grpSpPr>
        <p:sp>
          <p:nvSpPr>
            <p:cNvPr id="45084" name="Line 39"/>
            <p:cNvSpPr>
              <a:spLocks noChangeShapeType="1"/>
            </p:cNvSpPr>
            <p:nvPr/>
          </p:nvSpPr>
          <p:spPr bwMode="auto">
            <a:xfrm>
              <a:off x="2472" y="2772"/>
              <a:ext cx="462" cy="3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1" name="Text Box 40"/>
            <p:cNvSpPr txBox="1">
              <a:spLocks noChangeArrowheads="1"/>
            </p:cNvSpPr>
            <p:nvPr/>
          </p:nvSpPr>
          <p:spPr bwMode="auto">
            <a:xfrm rot="2111235">
              <a:off x="2443" y="2918"/>
              <a:ext cx="540" cy="101"/>
            </a:xfrm>
            <a:prstGeom prst="rect">
              <a:avLst/>
            </a:prstGeom>
            <a:noFill/>
            <a:ln w="9525">
              <a:noFill/>
              <a:miter lim="800000"/>
              <a:headEnd/>
              <a:tailEnd/>
            </a:ln>
            <a:effectLst/>
          </p:spPr>
          <p:txBody>
            <a:bodyPr lIns="0" tIns="0" rIns="0" bIns="0">
              <a:spAutoFit/>
            </a:bodyPr>
            <a:lstStyle/>
            <a:p>
              <a:pPr>
                <a:spcBef>
                  <a:spcPct val="50000"/>
                </a:spcBef>
                <a:defRPr/>
              </a:pPr>
              <a:r>
                <a:rPr kumimoji="1" lang="zh-CN" altLang="en-US" sz="2000" dirty="0">
                  <a:solidFill>
                    <a:srgbClr val="0000FF"/>
                  </a:solidFill>
                  <a:latin typeface="+mn-ea"/>
                  <a:ea typeface="+mn-ea"/>
                </a:rPr>
                <a:t>全部装入</a:t>
              </a:r>
            </a:p>
          </p:txBody>
        </p:sp>
      </p:grpSp>
      <p:sp>
        <p:nvSpPr>
          <p:cNvPr id="45077" name="Rectangle 41"/>
          <p:cNvSpPr>
            <a:spLocks noChangeArrowheads="1"/>
          </p:cNvSpPr>
          <p:nvPr/>
        </p:nvSpPr>
        <p:spPr bwMode="auto">
          <a:xfrm>
            <a:off x="2125043" y="4189413"/>
            <a:ext cx="0" cy="427037"/>
          </a:xfrm>
          <a:prstGeom prst="rect">
            <a:avLst/>
          </a:prstGeom>
          <a:solidFill>
            <a:srgbClr val="99CC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endParaRPr lang="zh-CN" altLang="en-US"/>
          </a:p>
        </p:txBody>
      </p:sp>
      <p:sp>
        <p:nvSpPr>
          <p:cNvPr id="93" name="Rectangle 42"/>
          <p:cNvSpPr>
            <a:spLocks noChangeArrowheads="1"/>
          </p:cNvSpPr>
          <p:nvPr/>
        </p:nvSpPr>
        <p:spPr bwMode="auto">
          <a:xfrm>
            <a:off x="3426793" y="3676650"/>
            <a:ext cx="1314450" cy="427038"/>
          </a:xfrm>
          <a:prstGeom prst="rect">
            <a:avLst/>
          </a:prstGeom>
          <a:solidFill>
            <a:schemeClr val="accent6">
              <a:lumMod val="60000"/>
              <a:lumOff val="40000"/>
              <a:alpha val="30196"/>
            </a:schemeClr>
          </a:solidFill>
          <a:ln w="9525">
            <a:solidFill>
              <a:schemeClr val="accent6">
                <a:lumMod val="20000"/>
                <a:lumOff val="80000"/>
              </a:schemeClr>
            </a:solidFill>
            <a:miter lim="800000"/>
            <a:headEnd/>
            <a:tailEnd/>
          </a:ln>
        </p:spPr>
        <p:txBody>
          <a:bodyPr lIns="0" tIns="0" rIns="0" bIns="0" anchor="ctr">
            <a:spAutoFit/>
          </a:bodyPr>
          <a:lstStyle/>
          <a:p>
            <a:pPr algn="ctr">
              <a:defRPr/>
            </a:pPr>
            <a:endParaRPr lang="zh-CN" altLang="en-US">
              <a:latin typeface="Times New Roman" pitchFamily="18" charset="0"/>
              <a:ea typeface="黑体" pitchFamily="2" charset="-122"/>
            </a:endParaRPr>
          </a:p>
        </p:txBody>
      </p:sp>
      <p:grpSp>
        <p:nvGrpSpPr>
          <p:cNvPr id="7" name="Group 43"/>
          <p:cNvGrpSpPr>
            <a:grpSpLocks/>
          </p:cNvGrpSpPr>
          <p:nvPr/>
        </p:nvGrpSpPr>
        <p:grpSpPr bwMode="auto">
          <a:xfrm>
            <a:off x="9464414" y="2278934"/>
            <a:ext cx="795567" cy="3454322"/>
            <a:chOff x="4549" y="2073"/>
            <a:chExt cx="366" cy="1556"/>
          </a:xfrm>
        </p:grpSpPr>
        <p:sp>
          <p:nvSpPr>
            <p:cNvPr id="45082" name="Line 44"/>
            <p:cNvSpPr>
              <a:spLocks noChangeShapeType="1"/>
            </p:cNvSpPr>
            <p:nvPr/>
          </p:nvSpPr>
          <p:spPr bwMode="auto">
            <a:xfrm flipV="1">
              <a:off x="4549" y="2073"/>
              <a:ext cx="261" cy="15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45083" name="Text Box 45"/>
            <p:cNvSpPr txBox="1">
              <a:spLocks noChangeArrowheads="1"/>
            </p:cNvSpPr>
            <p:nvPr/>
          </p:nvSpPr>
          <p:spPr bwMode="auto">
            <a:xfrm rot="16777968" flipV="1">
              <a:off x="4214" y="2918"/>
              <a:ext cx="117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sz="2000" dirty="0">
                  <a:solidFill>
                    <a:srgbClr val="0000FF"/>
                  </a:solidFill>
                  <a:latin typeface="微软雅黑" charset="-122"/>
                  <a:ea typeface="微软雅黑" charset="-122"/>
                </a:rPr>
                <a:t>发生缺页时，调入新页</a:t>
              </a:r>
            </a:p>
          </p:txBody>
        </p:sp>
      </p:grpSp>
      <p:sp>
        <p:nvSpPr>
          <p:cNvPr id="45080" name="Text Box 46"/>
          <p:cNvSpPr txBox="1">
            <a:spLocks noChangeArrowheads="1"/>
          </p:cNvSpPr>
          <p:nvPr/>
        </p:nvSpPr>
        <p:spPr bwMode="auto">
          <a:xfrm>
            <a:off x="3166443" y="584684"/>
            <a:ext cx="174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sz="2000">
                <a:solidFill>
                  <a:srgbClr val="0000FF"/>
                </a:solidFill>
                <a:latin typeface="微软雅黑" charset="-122"/>
                <a:ea typeface="微软雅黑" charset="-122"/>
              </a:rPr>
              <a:t>虚拟</a:t>
            </a:r>
            <a:r>
              <a:rPr kumimoji="1" lang="en-US" altLang="zh-CN" sz="2000">
                <a:solidFill>
                  <a:srgbClr val="0000FF"/>
                </a:solidFill>
                <a:latin typeface="微软雅黑" charset="-122"/>
                <a:ea typeface="微软雅黑" charset="-122"/>
              </a:rPr>
              <a:t>(</a:t>
            </a:r>
            <a:r>
              <a:rPr kumimoji="1" lang="zh-CN" altLang="en-US" sz="2000">
                <a:solidFill>
                  <a:srgbClr val="0000FF"/>
                </a:solidFill>
                <a:latin typeface="微软雅黑" charset="-122"/>
                <a:ea typeface="微软雅黑" charset="-122"/>
              </a:rPr>
              <a:t>逻辑</a:t>
            </a:r>
            <a:r>
              <a:rPr kumimoji="1" lang="en-US" altLang="zh-CN" sz="2000">
                <a:solidFill>
                  <a:srgbClr val="0000FF"/>
                </a:solidFill>
                <a:latin typeface="微软雅黑" charset="-122"/>
                <a:ea typeface="微软雅黑" charset="-122"/>
              </a:rPr>
              <a:t>)</a:t>
            </a:r>
            <a:r>
              <a:rPr kumimoji="1" lang="zh-CN" altLang="en-US" sz="2000">
                <a:solidFill>
                  <a:srgbClr val="0000FF"/>
                </a:solidFill>
                <a:latin typeface="微软雅黑" charset="-122"/>
                <a:ea typeface="微软雅黑" charset="-122"/>
              </a:rPr>
              <a:t>空间</a:t>
            </a:r>
          </a:p>
        </p:txBody>
      </p:sp>
      <p:sp>
        <p:nvSpPr>
          <p:cNvPr id="98" name="矩形 97"/>
          <p:cNvSpPr>
            <a:spLocks noChangeArrowheads="1"/>
          </p:cNvSpPr>
          <p:nvPr/>
        </p:nvSpPr>
        <p:spPr bwMode="auto">
          <a:xfrm>
            <a:off x="442578" y="5938093"/>
            <a:ext cx="49672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1463" indent="-271463">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342900" indent="-342900" algn="l">
              <a:lnSpc>
                <a:spcPct val="105000"/>
              </a:lnSpc>
              <a:buFont typeface="Wingdings" panose="05000000000000000000" pitchFamily="2" charset="2"/>
              <a:buChar char="u"/>
            </a:pPr>
            <a:r>
              <a:rPr kumimoji="1" lang="zh-CN" altLang="en-US" sz="2200" dirty="0">
                <a:solidFill>
                  <a:schemeClr val="tx1"/>
                </a:solidFill>
                <a:latin typeface="微软雅黑" charset="-122"/>
                <a:ea typeface="微软雅黑" charset="-122"/>
              </a:rPr>
              <a:t>程序执行时，将部分</a:t>
            </a:r>
            <a:r>
              <a:rPr kumimoji="1" lang="en-US" altLang="zh-CN" sz="2200" dirty="0">
                <a:solidFill>
                  <a:schemeClr val="tx1"/>
                </a:solidFill>
                <a:latin typeface="微软雅黑" charset="-122"/>
                <a:ea typeface="微软雅黑" charset="-122"/>
              </a:rPr>
              <a:t>(</a:t>
            </a:r>
            <a:r>
              <a:rPr kumimoji="1" lang="zh-CN" altLang="en-US" sz="2200" dirty="0">
                <a:solidFill>
                  <a:schemeClr val="tx1"/>
                </a:solidFill>
                <a:latin typeface="微软雅黑" charset="-122"/>
                <a:ea typeface="微软雅黑" charset="-122"/>
              </a:rPr>
              <a:t>“热”页</a:t>
            </a:r>
            <a:r>
              <a:rPr kumimoji="1" lang="en-US" altLang="zh-CN" sz="2200" dirty="0">
                <a:solidFill>
                  <a:schemeClr val="tx1"/>
                </a:solidFill>
                <a:latin typeface="微软雅黑" charset="-122"/>
                <a:ea typeface="微软雅黑" charset="-122"/>
              </a:rPr>
              <a:t>)</a:t>
            </a:r>
            <a:r>
              <a:rPr kumimoji="1" lang="zh-CN" altLang="en-US" sz="2200" dirty="0">
                <a:solidFill>
                  <a:schemeClr val="tx1"/>
                </a:solidFill>
                <a:latin typeface="微软雅黑" charset="-122"/>
                <a:ea typeface="微软雅黑" charset="-122"/>
              </a:rPr>
              <a:t>映射到主存，其余映射到磁盘</a:t>
            </a:r>
          </a:p>
        </p:txBody>
      </p:sp>
    </p:spTree>
    <p:extLst>
      <p:ext uri="{BB962C8B-B14F-4D97-AF65-F5344CB8AC3E}">
        <p14:creationId xmlns:p14="http://schemas.microsoft.com/office/powerpoint/2010/main" val="1522565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childTnLst>
                          </p:cTn>
                        </p:par>
                        <p:par>
                          <p:cTn id="17" fill="hold" nodeType="afterGroup">
                            <p:stCondLst>
                              <p:cond delay="0"/>
                            </p:stCondLst>
                            <p:childTnLst>
                              <p:par>
                                <p:cTn id="18" presetID="3" presetClass="entr" presetSubtype="1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bwMode="auto">
          <a:xfrm>
            <a:off x="609600" y="-26988"/>
            <a:ext cx="10971213" cy="66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5.4.1  </a:t>
            </a:r>
            <a:r>
              <a:rPr lang="zh-CN" altLang="en-US" sz="3200" b="1" dirty="0">
                <a:solidFill>
                  <a:srgbClr val="A50021"/>
                </a:solidFill>
                <a:latin typeface="微软雅黑" panose="020B0503020204020204" pitchFamily="34" charset="-122"/>
                <a:ea typeface="微软雅黑" panose="020B0503020204020204" pitchFamily="34" charset="-122"/>
              </a:rPr>
              <a:t>虚拟存储器的基本概念</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471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71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71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71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6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511" y="650875"/>
            <a:ext cx="5200650"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6"/>
          <p:cNvSpPr txBox="1">
            <a:spLocks noChangeArrowheads="1"/>
          </p:cNvSpPr>
          <p:nvPr/>
        </p:nvSpPr>
        <p:spPr bwMode="auto">
          <a:xfrm>
            <a:off x="226554" y="795338"/>
            <a:ext cx="5384800"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342900" indent="-342900" algn="l">
              <a:lnSpc>
                <a:spcPct val="100000"/>
              </a:lnSpc>
              <a:spcBef>
                <a:spcPts val="300"/>
              </a:spcBef>
              <a:buFont typeface="Wingdings" panose="05000000000000000000" pitchFamily="2" charset="2"/>
              <a:buChar char="u"/>
            </a:pPr>
            <a:r>
              <a:rPr kumimoji="1" lang="zh-CN" altLang="en-US" dirty="0">
                <a:solidFill>
                  <a:schemeClr val="tx1"/>
                </a:solidFill>
                <a:latin typeface="微软雅黑" charset="-122"/>
                <a:ea typeface="微软雅黑" charset="-122"/>
              </a:rPr>
              <a:t>虚存为每个进程提供一个假象</a:t>
            </a:r>
          </a:p>
          <a:p>
            <a:pPr lvl="1" algn="l" eaLnBrk="1" hangingPunct="1">
              <a:lnSpc>
                <a:spcPct val="100000"/>
              </a:lnSpc>
              <a:spcBef>
                <a:spcPts val="300"/>
              </a:spcBef>
              <a:buFont typeface="Wingdings" charset="2"/>
              <a:buChar char="Ø"/>
            </a:pPr>
            <a:r>
              <a:rPr kumimoji="1" lang="zh-CN" altLang="en-US" dirty="0">
                <a:solidFill>
                  <a:schemeClr val="tx1"/>
                </a:solidFill>
                <a:latin typeface="微软雅黑" charset="-122"/>
                <a:ea typeface="微软雅黑" charset="-122"/>
              </a:rPr>
              <a:t>好像每个进程都独占使用主存，且主存空间极大</a:t>
            </a:r>
          </a:p>
          <a:p>
            <a:pPr marL="342900" indent="-342900" algn="l">
              <a:lnSpc>
                <a:spcPct val="100000"/>
              </a:lnSpc>
              <a:spcBef>
                <a:spcPts val="300"/>
              </a:spcBef>
              <a:buFont typeface="Wingdings" panose="05000000000000000000" pitchFamily="2" charset="2"/>
              <a:buChar char="u"/>
            </a:pPr>
            <a:r>
              <a:rPr kumimoji="1" lang="zh-CN" altLang="en-US" dirty="0">
                <a:solidFill>
                  <a:schemeClr val="tx1"/>
                </a:solidFill>
                <a:latin typeface="微软雅黑" charset="-122"/>
                <a:ea typeface="微软雅黑" charset="-122"/>
              </a:rPr>
              <a:t>虚存是主存和磁盘的抽象</a:t>
            </a:r>
          </a:p>
          <a:p>
            <a:pPr lvl="1" algn="l" eaLnBrk="1" hangingPunct="1">
              <a:lnSpc>
                <a:spcPct val="100000"/>
              </a:lnSpc>
              <a:spcBef>
                <a:spcPts val="300"/>
              </a:spcBef>
              <a:buFont typeface="Wingdings" charset="2"/>
              <a:buChar char="Ø"/>
            </a:pPr>
            <a:r>
              <a:rPr kumimoji="1" lang="en-US" altLang="zh-CN" dirty="0">
                <a:solidFill>
                  <a:schemeClr val="tx1"/>
                </a:solidFill>
                <a:latin typeface="微软雅黑" charset="-122"/>
                <a:ea typeface="微软雅黑" charset="-122"/>
              </a:rPr>
              <a:t>OS</a:t>
            </a:r>
            <a:r>
              <a:rPr kumimoji="1" lang="zh-CN" altLang="en-US" dirty="0">
                <a:solidFill>
                  <a:schemeClr val="tx1"/>
                </a:solidFill>
                <a:latin typeface="微软雅黑" charset="-122"/>
                <a:ea typeface="微软雅黑" charset="-122"/>
              </a:rPr>
              <a:t>使每个进程看到的存储空间都一致，称为虚拟</a:t>
            </a:r>
            <a:r>
              <a:rPr kumimoji="1" lang="en-US" altLang="zh-CN" dirty="0">
                <a:solidFill>
                  <a:schemeClr val="tx1"/>
                </a:solidFill>
                <a:latin typeface="微软雅黑" charset="-122"/>
                <a:ea typeface="微软雅黑" charset="-122"/>
              </a:rPr>
              <a:t>(</a:t>
            </a:r>
            <a:r>
              <a:rPr kumimoji="1" lang="zh-CN" altLang="en-US" dirty="0">
                <a:solidFill>
                  <a:schemeClr val="tx1"/>
                </a:solidFill>
                <a:latin typeface="微软雅黑" charset="-122"/>
                <a:ea typeface="微软雅黑" charset="-122"/>
              </a:rPr>
              <a:t>逻辑</a:t>
            </a:r>
            <a:r>
              <a:rPr kumimoji="1" lang="en-US" altLang="zh-CN" dirty="0">
                <a:solidFill>
                  <a:schemeClr val="tx1"/>
                </a:solidFill>
                <a:latin typeface="微软雅黑" charset="-122"/>
                <a:ea typeface="微软雅黑" charset="-122"/>
              </a:rPr>
              <a:t>)</a:t>
            </a:r>
            <a:r>
              <a:rPr kumimoji="1" lang="zh-CN" altLang="en-US" dirty="0">
                <a:solidFill>
                  <a:schemeClr val="tx1"/>
                </a:solidFill>
                <a:latin typeface="微软雅黑" charset="-122"/>
                <a:ea typeface="微软雅黑" charset="-122"/>
              </a:rPr>
              <a:t>地址空间</a:t>
            </a:r>
          </a:p>
          <a:p>
            <a:pPr marL="342900" indent="-342900" algn="l">
              <a:lnSpc>
                <a:spcPct val="100000"/>
              </a:lnSpc>
              <a:spcBef>
                <a:spcPts val="300"/>
              </a:spcBef>
              <a:buFont typeface="Wingdings" panose="05000000000000000000" pitchFamily="2" charset="2"/>
              <a:buChar char="u"/>
            </a:pPr>
            <a:r>
              <a:rPr kumimoji="1" lang="en-US" altLang="zh-CN" dirty="0">
                <a:solidFill>
                  <a:schemeClr val="tx1"/>
                </a:solidFill>
                <a:latin typeface="微软雅黑" charset="-122"/>
                <a:ea typeface="微软雅黑" charset="-122"/>
              </a:rPr>
              <a:t>Linux</a:t>
            </a:r>
            <a:r>
              <a:rPr kumimoji="1" lang="zh-CN" altLang="en-US" dirty="0">
                <a:solidFill>
                  <a:schemeClr val="tx1"/>
                </a:solidFill>
                <a:latin typeface="微软雅黑" charset="-122"/>
                <a:ea typeface="微软雅黑" charset="-122"/>
              </a:rPr>
              <a:t> </a:t>
            </a:r>
            <a:r>
              <a:rPr kumimoji="1" lang="en-US" altLang="zh-CN" dirty="0">
                <a:solidFill>
                  <a:schemeClr val="tx1"/>
                </a:solidFill>
                <a:latin typeface="微软雅黑" charset="-122"/>
                <a:ea typeface="微软雅黑" charset="-122"/>
              </a:rPr>
              <a:t>OS</a:t>
            </a:r>
            <a:r>
              <a:rPr kumimoji="1" lang="zh-CN" altLang="en-US" dirty="0">
                <a:solidFill>
                  <a:schemeClr val="tx1"/>
                </a:solidFill>
                <a:latin typeface="微软雅黑" charset="-122"/>
                <a:ea typeface="微软雅黑" charset="-122"/>
              </a:rPr>
              <a:t>虚拟地址空间</a:t>
            </a:r>
          </a:p>
          <a:p>
            <a:pPr lvl="1" algn="l" eaLnBrk="1" hangingPunct="1">
              <a:lnSpc>
                <a:spcPct val="100000"/>
              </a:lnSpc>
              <a:spcBef>
                <a:spcPts val="300"/>
              </a:spcBef>
              <a:buFont typeface="Wingdings" charset="2"/>
              <a:buChar char="Ø"/>
            </a:pPr>
            <a:r>
              <a:rPr kumimoji="1" lang="zh-CN" altLang="en-US" dirty="0">
                <a:solidFill>
                  <a:schemeClr val="tx1"/>
                </a:solidFill>
                <a:latin typeface="微软雅黑" charset="-122"/>
                <a:ea typeface="微软雅黑" charset="-122"/>
              </a:rPr>
              <a:t>内核</a:t>
            </a:r>
            <a:r>
              <a:rPr kumimoji="1" lang="en-US" altLang="zh-CN" dirty="0">
                <a:solidFill>
                  <a:schemeClr val="tx1"/>
                </a:solidFill>
                <a:latin typeface="微软雅黑" charset="-122"/>
                <a:ea typeface="微软雅黑" charset="-122"/>
              </a:rPr>
              <a:t>(Kernel)</a:t>
            </a:r>
          </a:p>
          <a:p>
            <a:pPr lvl="1" algn="l" eaLnBrk="1" hangingPunct="1">
              <a:lnSpc>
                <a:spcPct val="100000"/>
              </a:lnSpc>
              <a:spcBef>
                <a:spcPts val="300"/>
              </a:spcBef>
              <a:buFont typeface="Wingdings" charset="2"/>
              <a:buChar char="Ø"/>
            </a:pPr>
            <a:r>
              <a:rPr kumimoji="1" lang="zh-CN" altLang="en-US" dirty="0">
                <a:solidFill>
                  <a:schemeClr val="tx1"/>
                </a:solidFill>
                <a:latin typeface="微软雅黑" charset="-122"/>
                <a:ea typeface="微软雅黑" charset="-122"/>
              </a:rPr>
              <a:t>用户栈</a:t>
            </a:r>
            <a:r>
              <a:rPr kumimoji="1" lang="en-US" altLang="zh-CN" dirty="0">
                <a:solidFill>
                  <a:schemeClr val="tx1"/>
                </a:solidFill>
                <a:latin typeface="微软雅黑" charset="-122"/>
                <a:ea typeface="微软雅黑" charset="-122"/>
              </a:rPr>
              <a:t>(User Stack)</a:t>
            </a:r>
          </a:p>
          <a:p>
            <a:pPr lvl="1" algn="l" eaLnBrk="1" hangingPunct="1">
              <a:lnSpc>
                <a:spcPct val="100000"/>
              </a:lnSpc>
              <a:spcBef>
                <a:spcPts val="300"/>
              </a:spcBef>
              <a:buFont typeface="Wingdings" charset="2"/>
              <a:buChar char="Ø"/>
            </a:pPr>
            <a:r>
              <a:rPr kumimoji="1" lang="zh-CN" altLang="en-US" dirty="0">
                <a:solidFill>
                  <a:schemeClr val="tx1"/>
                </a:solidFill>
                <a:latin typeface="微软雅黑" charset="-122"/>
                <a:ea typeface="微软雅黑" charset="-122"/>
              </a:rPr>
              <a:t>共享库</a:t>
            </a:r>
            <a:r>
              <a:rPr kumimoji="1" lang="en-US" altLang="zh-CN" dirty="0">
                <a:solidFill>
                  <a:schemeClr val="tx1"/>
                </a:solidFill>
                <a:latin typeface="微软雅黑" charset="-122"/>
                <a:ea typeface="微软雅黑" charset="-122"/>
              </a:rPr>
              <a:t>(Shared Libraries)</a:t>
            </a:r>
          </a:p>
          <a:p>
            <a:pPr lvl="1" algn="l" eaLnBrk="1" hangingPunct="1">
              <a:lnSpc>
                <a:spcPct val="100000"/>
              </a:lnSpc>
              <a:spcBef>
                <a:spcPts val="300"/>
              </a:spcBef>
              <a:buFont typeface="Wingdings" charset="2"/>
              <a:buChar char="Ø"/>
            </a:pPr>
            <a:r>
              <a:rPr kumimoji="1" lang="zh-CN" altLang="en-US" dirty="0">
                <a:solidFill>
                  <a:schemeClr val="tx1"/>
                </a:solidFill>
                <a:latin typeface="微软雅黑" charset="-122"/>
                <a:ea typeface="微软雅黑" charset="-122"/>
              </a:rPr>
              <a:t>堆</a:t>
            </a:r>
            <a:r>
              <a:rPr kumimoji="1" lang="en-US" altLang="zh-CN" dirty="0">
                <a:solidFill>
                  <a:schemeClr val="tx1"/>
                </a:solidFill>
                <a:latin typeface="微软雅黑" charset="-122"/>
                <a:ea typeface="微软雅黑" charset="-122"/>
              </a:rPr>
              <a:t>(heap)</a:t>
            </a:r>
            <a:endParaRPr kumimoji="1" lang="zh-CN" altLang="en-US" dirty="0">
              <a:solidFill>
                <a:schemeClr val="tx1"/>
              </a:solidFill>
              <a:latin typeface="微软雅黑" charset="-122"/>
              <a:ea typeface="微软雅黑" charset="-122"/>
            </a:endParaRPr>
          </a:p>
          <a:p>
            <a:pPr lvl="1" algn="l" eaLnBrk="1" hangingPunct="1">
              <a:lnSpc>
                <a:spcPct val="100000"/>
              </a:lnSpc>
              <a:spcBef>
                <a:spcPts val="300"/>
              </a:spcBef>
              <a:buFont typeface="Wingdings" charset="2"/>
              <a:buChar char="Ø"/>
            </a:pPr>
            <a:r>
              <a:rPr kumimoji="1" lang="zh-CN" altLang="en-US" dirty="0">
                <a:solidFill>
                  <a:schemeClr val="tx1"/>
                </a:solidFill>
                <a:latin typeface="微软雅黑" charset="-122"/>
                <a:ea typeface="微软雅黑" charset="-122"/>
              </a:rPr>
              <a:t>可读写数据</a:t>
            </a:r>
            <a:r>
              <a:rPr kumimoji="1" lang="en-US" altLang="zh-CN" dirty="0">
                <a:solidFill>
                  <a:schemeClr val="tx1"/>
                </a:solidFill>
                <a:latin typeface="微软雅黑" charset="-122"/>
                <a:ea typeface="微软雅黑" charset="-122"/>
              </a:rPr>
              <a:t>(Read/Write Data)</a:t>
            </a:r>
            <a:endParaRPr kumimoji="1" lang="zh-CN" altLang="en-US" dirty="0">
              <a:solidFill>
                <a:schemeClr val="tx1"/>
              </a:solidFill>
              <a:latin typeface="微软雅黑" charset="-122"/>
              <a:ea typeface="微软雅黑" charset="-122"/>
            </a:endParaRPr>
          </a:p>
          <a:p>
            <a:pPr lvl="1" algn="l" eaLnBrk="1" hangingPunct="1">
              <a:lnSpc>
                <a:spcPct val="100000"/>
              </a:lnSpc>
              <a:spcBef>
                <a:spcPts val="300"/>
              </a:spcBef>
              <a:buFont typeface="Wingdings" charset="2"/>
              <a:buChar char="Ø"/>
            </a:pPr>
            <a:r>
              <a:rPr kumimoji="1" lang="zh-CN" altLang="en-US" dirty="0">
                <a:solidFill>
                  <a:schemeClr val="tx1"/>
                </a:solidFill>
                <a:latin typeface="微软雅黑" charset="-122"/>
                <a:ea typeface="微软雅黑" charset="-122"/>
              </a:rPr>
              <a:t>只读数据</a:t>
            </a:r>
            <a:r>
              <a:rPr kumimoji="1" lang="en-US" altLang="zh-CN" dirty="0">
                <a:solidFill>
                  <a:schemeClr val="tx1"/>
                </a:solidFill>
                <a:latin typeface="微软雅黑" charset="-122"/>
                <a:ea typeface="微软雅黑" charset="-122"/>
              </a:rPr>
              <a:t>(Read-only Data)</a:t>
            </a:r>
            <a:endParaRPr kumimoji="1" lang="zh-CN" altLang="en-US" dirty="0">
              <a:solidFill>
                <a:schemeClr val="tx1"/>
              </a:solidFill>
              <a:latin typeface="微软雅黑" charset="-122"/>
              <a:ea typeface="微软雅黑" charset="-122"/>
            </a:endParaRPr>
          </a:p>
          <a:p>
            <a:pPr lvl="1" algn="l" eaLnBrk="1" hangingPunct="1">
              <a:lnSpc>
                <a:spcPct val="100000"/>
              </a:lnSpc>
              <a:spcBef>
                <a:spcPts val="300"/>
              </a:spcBef>
              <a:buFont typeface="Wingdings" charset="2"/>
              <a:buChar char="Ø"/>
            </a:pPr>
            <a:r>
              <a:rPr kumimoji="1" lang="zh-CN" altLang="en-US" dirty="0">
                <a:solidFill>
                  <a:schemeClr val="tx1"/>
                </a:solidFill>
                <a:latin typeface="微软雅黑" charset="-122"/>
                <a:ea typeface="微软雅黑" charset="-122"/>
              </a:rPr>
              <a:t>代码</a:t>
            </a:r>
            <a:r>
              <a:rPr kumimoji="1" lang="en-US" altLang="zh-CN" dirty="0">
                <a:solidFill>
                  <a:schemeClr val="tx1"/>
                </a:solidFill>
                <a:latin typeface="微软雅黑" charset="-122"/>
                <a:ea typeface="微软雅黑" charset="-122"/>
              </a:rPr>
              <a:t>(Code)</a:t>
            </a:r>
            <a:endParaRPr kumimoji="1" lang="zh-CN" altLang="en-US" dirty="0">
              <a:solidFill>
                <a:schemeClr val="tx1"/>
              </a:solidFill>
              <a:latin typeface="微软雅黑" charset="-122"/>
              <a:ea typeface="微软雅黑" charset="-122"/>
            </a:endParaRPr>
          </a:p>
        </p:txBody>
      </p:sp>
      <p:sp>
        <p:nvSpPr>
          <p:cNvPr id="86" name="Line 7"/>
          <p:cNvSpPr>
            <a:spLocks noChangeShapeType="1"/>
          </p:cNvSpPr>
          <p:nvPr/>
        </p:nvSpPr>
        <p:spPr bwMode="auto">
          <a:xfrm>
            <a:off x="5324711" y="5686425"/>
            <a:ext cx="655637" cy="2540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9" name="Line 8"/>
          <p:cNvSpPr>
            <a:spLocks noChangeShapeType="1"/>
          </p:cNvSpPr>
          <p:nvPr/>
        </p:nvSpPr>
        <p:spPr bwMode="auto">
          <a:xfrm flipV="1">
            <a:off x="3575286" y="5807075"/>
            <a:ext cx="2409825" cy="28733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4" name="Line 9"/>
          <p:cNvSpPr>
            <a:spLocks noChangeShapeType="1"/>
          </p:cNvSpPr>
          <p:nvPr/>
        </p:nvSpPr>
        <p:spPr bwMode="auto">
          <a:xfrm flipV="1">
            <a:off x="5377098" y="4941888"/>
            <a:ext cx="614363" cy="250825"/>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9" name="Line 10"/>
          <p:cNvSpPr>
            <a:spLocks noChangeShapeType="1"/>
          </p:cNvSpPr>
          <p:nvPr/>
        </p:nvSpPr>
        <p:spPr bwMode="auto">
          <a:xfrm flipV="1">
            <a:off x="3248261" y="4367213"/>
            <a:ext cx="2749550" cy="66675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0" name="Line 11"/>
          <p:cNvSpPr>
            <a:spLocks noChangeShapeType="1"/>
          </p:cNvSpPr>
          <p:nvPr/>
        </p:nvSpPr>
        <p:spPr bwMode="auto">
          <a:xfrm flipV="1">
            <a:off x="4761148" y="2782888"/>
            <a:ext cx="1230313" cy="172720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1" name="Line 12"/>
          <p:cNvSpPr>
            <a:spLocks noChangeShapeType="1"/>
          </p:cNvSpPr>
          <p:nvPr/>
        </p:nvSpPr>
        <p:spPr bwMode="auto">
          <a:xfrm flipV="1">
            <a:off x="4113448" y="1558925"/>
            <a:ext cx="1882775" cy="2659063"/>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2" name="Line 13"/>
          <p:cNvSpPr>
            <a:spLocks noChangeShapeType="1"/>
          </p:cNvSpPr>
          <p:nvPr/>
        </p:nvSpPr>
        <p:spPr bwMode="auto">
          <a:xfrm flipV="1">
            <a:off x="3392723" y="974725"/>
            <a:ext cx="2641600" cy="274320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3" name="Text Box 14"/>
          <p:cNvSpPr txBox="1">
            <a:spLocks noChangeArrowheads="1"/>
          </p:cNvSpPr>
          <p:nvPr/>
        </p:nvSpPr>
        <p:spPr bwMode="auto">
          <a:xfrm>
            <a:off x="10411297" y="1163935"/>
            <a:ext cx="1639652" cy="50013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5000"/>
              </a:lnSpc>
              <a:spcBef>
                <a:spcPct val="50000"/>
              </a:spcBef>
            </a:pPr>
            <a:r>
              <a:rPr kumimoji="1" lang="zh-CN" altLang="en-US" sz="2000">
                <a:solidFill>
                  <a:srgbClr val="0000FF"/>
                </a:solidFill>
                <a:latin typeface="Verdana" charset="0"/>
                <a:ea typeface="微软雅黑" charset="-122"/>
              </a:rPr>
              <a:t>例如，</a:t>
            </a:r>
            <a:r>
              <a:rPr kumimoji="1" lang="en-US" altLang="zh-CN" sz="2000" dirty="0">
                <a:solidFill>
                  <a:srgbClr val="0000FF"/>
                </a:solidFill>
                <a:latin typeface="Verdana" charset="0"/>
                <a:ea typeface="微软雅黑" charset="-122"/>
              </a:rPr>
              <a:t>hello</a:t>
            </a:r>
            <a:r>
              <a:rPr kumimoji="1" lang="zh-CN" altLang="en-US" sz="2000" dirty="0">
                <a:solidFill>
                  <a:srgbClr val="0000FF"/>
                </a:solidFill>
                <a:latin typeface="Verdana" charset="0"/>
                <a:ea typeface="微软雅黑" charset="-122"/>
              </a:rPr>
              <a:t>程序被加载器装入时，首先创建其虚拟地址空间</a:t>
            </a:r>
            <a:r>
              <a:rPr kumimoji="1" lang="en-US" altLang="zh-CN" sz="2000" dirty="0">
                <a:solidFill>
                  <a:srgbClr val="0000FF"/>
                </a:solidFill>
                <a:latin typeface="Verdana" charset="0"/>
                <a:ea typeface="微软雅黑" charset="-122"/>
              </a:rPr>
              <a:t>(</a:t>
            </a:r>
            <a:r>
              <a:rPr kumimoji="1" lang="zh-CN" altLang="en-US" sz="2000" dirty="0">
                <a:solidFill>
                  <a:srgbClr val="0000FF"/>
                </a:solidFill>
                <a:latin typeface="Verdana" charset="0"/>
                <a:ea typeface="微软雅黑" charset="-122"/>
              </a:rPr>
              <a:t>亦称为存储器映像</a:t>
            </a:r>
            <a:r>
              <a:rPr kumimoji="1" lang="en-US" altLang="zh-CN" sz="2000" dirty="0">
                <a:solidFill>
                  <a:srgbClr val="0000FF"/>
                </a:solidFill>
                <a:latin typeface="Verdana" charset="0"/>
                <a:ea typeface="微软雅黑" charset="-122"/>
              </a:rPr>
              <a:t>)</a:t>
            </a:r>
            <a:r>
              <a:rPr kumimoji="1" lang="zh-CN" altLang="en-US" sz="2000" dirty="0">
                <a:solidFill>
                  <a:srgbClr val="0000FF"/>
                </a:solidFill>
                <a:latin typeface="Verdana" charset="0"/>
                <a:ea typeface="微软雅黑" charset="-122"/>
              </a:rPr>
              <a:t>，再将可执行文件从磁盘“复制”到内存的代码段和数据段，然后跳转到该程序入口执行。</a:t>
            </a:r>
          </a:p>
        </p:txBody>
      </p:sp>
    </p:spTree>
    <p:extLst>
      <p:ext uri="{BB962C8B-B14F-4D97-AF65-F5344CB8AC3E}">
        <p14:creationId xmlns:p14="http://schemas.microsoft.com/office/powerpoint/2010/main" val="7254653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
                                            <p:txEl>
                                              <p:pRg st="2" end="2"/>
                                            </p:txEl>
                                          </p:spTgt>
                                        </p:tgtEl>
                                        <p:attrNameLst>
                                          <p:attrName>style.visibility</p:attrName>
                                        </p:attrNameLst>
                                      </p:cBhvr>
                                      <p:to>
                                        <p:strVal val="visible"/>
                                      </p:to>
                                    </p:set>
                                    <p:animEffect transition="in" filter="blinds(horizontal)">
                                      <p:cBhvr>
                                        <p:cTn id="7" dur="500"/>
                                        <p:tgtEl>
                                          <p:spTgt spid="8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
                                            <p:txEl>
                                              <p:pRg st="3" end="3"/>
                                            </p:txEl>
                                          </p:spTgt>
                                        </p:tgtEl>
                                        <p:attrNameLst>
                                          <p:attrName>style.visibility</p:attrName>
                                        </p:attrNameLst>
                                      </p:cBhvr>
                                      <p:to>
                                        <p:strVal val="visible"/>
                                      </p:to>
                                    </p:set>
                                    <p:animEffect transition="in" filter="blinds(horizontal)">
                                      <p:cBhvr>
                                        <p:cTn id="12" dur="500"/>
                                        <p:tgtEl>
                                          <p:spTgt spid="8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
                                            <p:txEl>
                                              <p:pRg st="4" end="4"/>
                                            </p:txEl>
                                          </p:spTgt>
                                        </p:tgtEl>
                                        <p:attrNameLst>
                                          <p:attrName>style.visibility</p:attrName>
                                        </p:attrNameLst>
                                      </p:cBhvr>
                                      <p:to>
                                        <p:strVal val="visible"/>
                                      </p:to>
                                    </p:set>
                                    <p:animEffect transition="in" filter="blinds(horizontal)">
                                      <p:cBhvr>
                                        <p:cTn id="17" dur="500"/>
                                        <p:tgtEl>
                                          <p:spTgt spid="81">
                                            <p:txEl>
                                              <p:pRg st="4" end="4"/>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1">
                                            <p:txEl>
                                              <p:pRg st="5" end="5"/>
                                            </p:txEl>
                                          </p:spTgt>
                                        </p:tgtEl>
                                        <p:attrNameLst>
                                          <p:attrName>style.visibility</p:attrName>
                                        </p:attrNameLst>
                                      </p:cBhvr>
                                      <p:to>
                                        <p:strVal val="visible"/>
                                      </p:to>
                                    </p:set>
                                    <p:animEffect transition="in" filter="blinds(horizontal)">
                                      <p:cBhvr>
                                        <p:cTn id="25" dur="500"/>
                                        <p:tgtEl>
                                          <p:spTgt spid="81">
                                            <p:txEl>
                                              <p:pRg st="5" end="5"/>
                                            </p:txEl>
                                          </p:spTgt>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blinds(horizontal)">
                                      <p:cBhvr>
                                        <p:cTn id="29" dur="500"/>
                                        <p:tgtEl>
                                          <p:spTgt spid="10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81">
                                            <p:txEl>
                                              <p:pRg st="6" end="6"/>
                                            </p:txEl>
                                          </p:spTgt>
                                        </p:tgtEl>
                                        <p:attrNameLst>
                                          <p:attrName>style.visibility</p:attrName>
                                        </p:attrNameLst>
                                      </p:cBhvr>
                                      <p:to>
                                        <p:strVal val="visible"/>
                                      </p:to>
                                    </p:set>
                                    <p:animEffect transition="in" filter="blinds(horizontal)">
                                      <p:cBhvr>
                                        <p:cTn id="34" dur="500"/>
                                        <p:tgtEl>
                                          <p:spTgt spid="81">
                                            <p:txEl>
                                              <p:pRg st="6" end="6"/>
                                            </p:txEl>
                                          </p:spTgt>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blinds(horizontal)">
                                      <p:cBhvr>
                                        <p:cTn id="38" dur="500"/>
                                        <p:tgtEl>
                                          <p:spTgt spid="1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81">
                                            <p:txEl>
                                              <p:pRg st="7" end="7"/>
                                            </p:txEl>
                                          </p:spTgt>
                                        </p:tgtEl>
                                        <p:attrNameLst>
                                          <p:attrName>style.visibility</p:attrName>
                                        </p:attrNameLst>
                                      </p:cBhvr>
                                      <p:to>
                                        <p:strVal val="visible"/>
                                      </p:to>
                                    </p:set>
                                    <p:animEffect transition="in" filter="blinds(horizontal)">
                                      <p:cBhvr>
                                        <p:cTn id="43" dur="500"/>
                                        <p:tgtEl>
                                          <p:spTgt spid="81">
                                            <p:txEl>
                                              <p:pRg st="7" end="7"/>
                                            </p:txEl>
                                          </p:spTgt>
                                        </p:tgtEl>
                                      </p:cBhvr>
                                    </p:animEffect>
                                  </p:childTnLst>
                                </p:cTn>
                              </p:par>
                            </p:childTnLst>
                          </p:cTn>
                        </p:par>
                        <p:par>
                          <p:cTn id="44" fill="hold" nodeType="afterGroup">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blinds(horizontal)">
                                      <p:cBhvr>
                                        <p:cTn id="47" dur="500"/>
                                        <p:tgtEl>
                                          <p:spTgt spid="1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1">
                                            <p:txEl>
                                              <p:pRg st="8" end="8"/>
                                            </p:txEl>
                                          </p:spTgt>
                                        </p:tgtEl>
                                        <p:attrNameLst>
                                          <p:attrName>style.visibility</p:attrName>
                                        </p:attrNameLst>
                                      </p:cBhvr>
                                      <p:to>
                                        <p:strVal val="visible"/>
                                      </p:to>
                                    </p:set>
                                    <p:animEffect transition="in" filter="blinds(horizontal)">
                                      <p:cBhvr>
                                        <p:cTn id="52" dur="500"/>
                                        <p:tgtEl>
                                          <p:spTgt spid="81">
                                            <p:txEl>
                                              <p:pRg st="8" end="8"/>
                                            </p:txEl>
                                          </p:spTgt>
                                        </p:tgtEl>
                                      </p:cBhvr>
                                    </p:animEffect>
                                  </p:childTnLst>
                                </p:cTn>
                              </p:par>
                            </p:childTnLst>
                          </p:cTn>
                        </p:par>
                        <p:par>
                          <p:cTn id="53" fill="hold" nodeType="afterGroup">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blinds(horizontal)">
                                      <p:cBhvr>
                                        <p:cTn id="56" dur="500"/>
                                        <p:tgtEl>
                                          <p:spTgt spid="9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81">
                                            <p:txEl>
                                              <p:pRg st="9" end="9"/>
                                            </p:txEl>
                                          </p:spTgt>
                                        </p:tgtEl>
                                        <p:attrNameLst>
                                          <p:attrName>style.visibility</p:attrName>
                                        </p:attrNameLst>
                                      </p:cBhvr>
                                      <p:to>
                                        <p:strVal val="visible"/>
                                      </p:to>
                                    </p:set>
                                    <p:animEffect transition="in" filter="blinds(horizontal)">
                                      <p:cBhvr>
                                        <p:cTn id="61" dur="500"/>
                                        <p:tgtEl>
                                          <p:spTgt spid="81">
                                            <p:txEl>
                                              <p:pRg st="9" end="9"/>
                                            </p:txEl>
                                          </p:spTgt>
                                        </p:tgtEl>
                                      </p:cBhvr>
                                    </p:animEffect>
                                  </p:childTnLst>
                                </p:cTn>
                              </p:par>
                            </p:childTnLst>
                          </p:cTn>
                        </p:par>
                        <p:par>
                          <p:cTn id="62" fill="hold" nodeType="afterGroup">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blinds(horizontal)">
                                      <p:cBhvr>
                                        <p:cTn id="65" dur="500"/>
                                        <p:tgtEl>
                                          <p:spTgt spid="9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81">
                                            <p:txEl>
                                              <p:pRg st="10" end="10"/>
                                            </p:txEl>
                                          </p:spTgt>
                                        </p:tgtEl>
                                        <p:attrNameLst>
                                          <p:attrName>style.visibility</p:attrName>
                                        </p:attrNameLst>
                                      </p:cBhvr>
                                      <p:to>
                                        <p:strVal val="visible"/>
                                      </p:to>
                                    </p:set>
                                    <p:animEffect transition="in" filter="blinds(horizontal)">
                                      <p:cBhvr>
                                        <p:cTn id="70" dur="500"/>
                                        <p:tgtEl>
                                          <p:spTgt spid="81">
                                            <p:txEl>
                                              <p:pRg st="10" end="10"/>
                                            </p:txEl>
                                          </p:spTgt>
                                        </p:tgtEl>
                                      </p:cBhvr>
                                    </p:animEffect>
                                  </p:childTnLst>
                                </p:cTn>
                              </p:par>
                            </p:childTnLst>
                          </p:cTn>
                        </p:par>
                        <p:par>
                          <p:cTn id="71" fill="hold" nodeType="afterGroup">
                            <p:stCondLst>
                              <p:cond delay="500"/>
                            </p:stCondLst>
                            <p:childTnLst>
                              <p:par>
                                <p:cTn id="72" presetID="3" presetClass="entr" presetSubtype="10"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blinds(horizontal)">
                                      <p:cBhvr>
                                        <p:cTn id="74" dur="500"/>
                                        <p:tgtEl>
                                          <p:spTgt spid="8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81">
                                            <p:txEl>
                                              <p:pRg st="11" end="11"/>
                                            </p:txEl>
                                          </p:spTgt>
                                        </p:tgtEl>
                                        <p:attrNameLst>
                                          <p:attrName>style.visibility</p:attrName>
                                        </p:attrNameLst>
                                      </p:cBhvr>
                                      <p:to>
                                        <p:strVal val="visible"/>
                                      </p:to>
                                    </p:set>
                                    <p:animEffect transition="in" filter="blinds(horizontal)">
                                      <p:cBhvr>
                                        <p:cTn id="79" dur="500"/>
                                        <p:tgtEl>
                                          <p:spTgt spid="81">
                                            <p:txEl>
                                              <p:pRg st="11" end="11"/>
                                            </p:txEl>
                                          </p:spTgt>
                                        </p:tgtEl>
                                      </p:cBhvr>
                                    </p:animEffect>
                                  </p:childTnLst>
                                </p:cTn>
                              </p:par>
                            </p:childTnLst>
                          </p:cTn>
                        </p:par>
                        <p:par>
                          <p:cTn id="80" fill="hold" nodeType="afterGroup">
                            <p:stCondLst>
                              <p:cond delay="500"/>
                            </p:stCondLst>
                            <p:childTnLst>
                              <p:par>
                                <p:cTn id="81" presetID="3" presetClass="entr" presetSubtype="10" fill="hold" grpId="0" nodeType="after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blinds(horizontal)">
                                      <p:cBhvr>
                                        <p:cTn id="83" dur="500"/>
                                        <p:tgtEl>
                                          <p:spTgt spid="8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blinds(horizontal)">
                                      <p:cBhvr>
                                        <p:cTn id="88"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9" grpId="0" animBg="1"/>
      <p:bldP spid="94" grpId="0" animBg="1"/>
      <p:bldP spid="99" grpId="0" animBg="1"/>
      <p:bldP spid="100" grpId="0" animBg="1"/>
      <p:bldP spid="101" grpId="0" animBg="1"/>
      <p:bldP spid="102" grpId="0" animBg="1"/>
      <p:bldP spid="10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88907"/>
            <a:ext cx="9537669" cy="1092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47" tIns="53149" rIns="80147" bIns="53149">
            <a:spAutoFit/>
          </a:bodyPr>
          <a:lstStyle>
            <a:lvl1pPr marL="719138"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4000" dirty="0">
                <a:solidFill>
                  <a:schemeClr val="bg1"/>
                </a:solidFill>
                <a:latin typeface="微软雅黑" charset="-122"/>
                <a:ea typeface="微软雅黑" charset="-122"/>
              </a:rPr>
              <a:t>5.4.2 </a:t>
            </a:r>
            <a:r>
              <a:rPr lang="zh-CN" altLang="en-US" sz="4000" dirty="0">
                <a:solidFill>
                  <a:schemeClr val="bg1"/>
                </a:solidFill>
                <a:latin typeface="微软雅黑" charset="-122"/>
                <a:ea typeface="微软雅黑" charset="-122"/>
              </a:rPr>
              <a:t>虚拟存储器组织方式</a:t>
            </a:r>
            <a:endParaRPr lang="en-US" altLang="zh-CN" sz="4000" dirty="0">
              <a:solidFill>
                <a:schemeClr val="bg1"/>
              </a:solidFill>
              <a:latin typeface="微软雅黑" charset="-122"/>
              <a:ea typeface="微软雅黑" charset="-122"/>
            </a:endParaRPr>
          </a:p>
        </p:txBody>
      </p:sp>
    </p:spTree>
    <p:extLst>
      <p:ext uri="{BB962C8B-B14F-4D97-AF65-F5344CB8AC3E}">
        <p14:creationId xmlns:p14="http://schemas.microsoft.com/office/powerpoint/2010/main" val="60224535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bwMode="auto">
          <a:xfrm>
            <a:off x="565150" y="-182563"/>
            <a:ext cx="10971213" cy="77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5222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222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222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222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 name="Rectangle 3"/>
          <p:cNvSpPr txBox="1">
            <a:spLocks noChangeArrowheads="1"/>
          </p:cNvSpPr>
          <p:nvPr/>
        </p:nvSpPr>
        <p:spPr bwMode="auto">
          <a:xfrm>
            <a:off x="1090650" y="1008063"/>
            <a:ext cx="10110788"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798513"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spcAft>
                <a:spcPts val="600"/>
              </a:spcAft>
              <a:buFont typeface="Wingdings" charset="2"/>
              <a:buChar char="p"/>
            </a:pPr>
            <a:r>
              <a:rPr kumimoji="1" lang="zh-CN" altLang="en-US" sz="2800" dirty="0">
                <a:solidFill>
                  <a:srgbClr val="0000BF"/>
                </a:solidFill>
                <a:latin typeface="微软雅黑" charset="-122"/>
                <a:ea typeface="微软雅黑" charset="-122"/>
              </a:rPr>
              <a:t>实现虚拟存储器管理，需考虑：</a:t>
            </a:r>
          </a:p>
          <a:p>
            <a:pPr lvl="1" algn="l">
              <a:lnSpc>
                <a:spcPct val="100000"/>
              </a:lnSpc>
              <a:spcBef>
                <a:spcPts val="600"/>
              </a:spcBef>
              <a:spcAft>
                <a:spcPts val="600"/>
              </a:spcAft>
              <a:buFont typeface="Wingdings" charset="2"/>
              <a:buChar char="Ø"/>
            </a:pPr>
            <a:r>
              <a:rPr kumimoji="1" lang="zh-CN" altLang="en-US" sz="2600" dirty="0">
                <a:solidFill>
                  <a:schemeClr val="tx1"/>
                </a:solidFill>
                <a:latin typeface="微软雅黑" charset="-122"/>
                <a:ea typeface="微软雅黑" charset="-122"/>
              </a:rPr>
              <a:t>块大小</a:t>
            </a:r>
            <a:r>
              <a:rPr kumimoji="1" lang="en-US" altLang="zh-CN" sz="2600" dirty="0">
                <a:solidFill>
                  <a:schemeClr val="tx1"/>
                </a:solidFill>
                <a:latin typeface="微软雅黑" charset="-122"/>
                <a:ea typeface="微软雅黑" charset="-122"/>
              </a:rPr>
              <a:t>(</a:t>
            </a:r>
            <a:r>
              <a:rPr kumimoji="1" lang="zh-CN" altLang="en-US" sz="2600" dirty="0">
                <a:solidFill>
                  <a:schemeClr val="tx1"/>
                </a:solidFill>
                <a:latin typeface="微软雅黑" charset="-122"/>
                <a:ea typeface="微软雅黑" charset="-122"/>
              </a:rPr>
              <a:t>在虚拟存储器中“块”被称为“页 </a:t>
            </a:r>
            <a:r>
              <a:rPr kumimoji="1" lang="en-US" altLang="zh-CN" sz="2600" dirty="0">
                <a:solidFill>
                  <a:schemeClr val="tx1"/>
                </a:solidFill>
                <a:latin typeface="微软雅黑" charset="-122"/>
                <a:ea typeface="微软雅黑" charset="-122"/>
              </a:rPr>
              <a:t>/ Page”)</a:t>
            </a:r>
            <a:r>
              <a:rPr kumimoji="1" lang="zh-CN" altLang="en-US" sz="2600" dirty="0">
                <a:solidFill>
                  <a:schemeClr val="tx1"/>
                </a:solidFill>
                <a:latin typeface="微软雅黑" charset="-122"/>
                <a:ea typeface="微软雅黑" charset="-122"/>
              </a:rPr>
              <a:t>应多大？</a:t>
            </a:r>
          </a:p>
          <a:p>
            <a:pPr lvl="1" algn="l">
              <a:lnSpc>
                <a:spcPct val="100000"/>
              </a:lnSpc>
              <a:spcBef>
                <a:spcPts val="600"/>
              </a:spcBef>
              <a:spcAft>
                <a:spcPts val="600"/>
              </a:spcAft>
              <a:buFont typeface="Wingdings" charset="2"/>
              <a:buChar char="Ø"/>
            </a:pPr>
            <a:r>
              <a:rPr kumimoji="1" lang="zh-CN" altLang="en-US" sz="2600" dirty="0">
                <a:solidFill>
                  <a:schemeClr val="tx1"/>
                </a:solidFill>
                <a:latin typeface="微软雅黑" charset="-122"/>
                <a:ea typeface="微软雅黑" charset="-122"/>
              </a:rPr>
              <a:t>主存与辅存的空间如何分区管理</a:t>
            </a:r>
            <a:r>
              <a:rPr kumimoji="1" lang="en-US" altLang="zh-CN" sz="2600" dirty="0">
                <a:solidFill>
                  <a:schemeClr val="tx1"/>
                </a:solidFill>
                <a:latin typeface="微软雅黑" charset="-122"/>
                <a:ea typeface="微软雅黑" charset="-122"/>
              </a:rPr>
              <a:t>?</a:t>
            </a:r>
          </a:p>
          <a:p>
            <a:pPr lvl="1" algn="l">
              <a:lnSpc>
                <a:spcPct val="100000"/>
              </a:lnSpc>
              <a:spcBef>
                <a:spcPts val="600"/>
              </a:spcBef>
              <a:spcAft>
                <a:spcPts val="600"/>
              </a:spcAft>
              <a:buFont typeface="Wingdings" charset="2"/>
              <a:buChar char="Ø"/>
            </a:pPr>
            <a:r>
              <a:rPr kumimoji="1" lang="en-US" altLang="zh-CN" sz="2600" dirty="0">
                <a:solidFill>
                  <a:schemeClr val="tx1"/>
                </a:solidFill>
                <a:latin typeface="微软雅黑" charset="-122"/>
                <a:ea typeface="微软雅黑" charset="-122"/>
              </a:rPr>
              <a:t> </a:t>
            </a:r>
            <a:r>
              <a:rPr kumimoji="1" lang="zh-CN" altLang="en-US" sz="2600" dirty="0">
                <a:solidFill>
                  <a:schemeClr val="tx1"/>
                </a:solidFill>
                <a:latin typeface="微软雅黑" charset="-122"/>
                <a:ea typeface="微软雅黑" charset="-122"/>
              </a:rPr>
              <a:t>程序块 </a:t>
            </a:r>
            <a:r>
              <a:rPr kumimoji="1" lang="en-US" altLang="zh-CN" sz="2600" dirty="0">
                <a:solidFill>
                  <a:schemeClr val="tx1"/>
                </a:solidFill>
                <a:latin typeface="微软雅黑" charset="-122"/>
                <a:ea typeface="微软雅黑" charset="-122"/>
              </a:rPr>
              <a:t>/ </a:t>
            </a:r>
            <a:r>
              <a:rPr kumimoji="1" lang="zh-CN" altLang="en-US" sz="2600" dirty="0">
                <a:solidFill>
                  <a:schemeClr val="tx1"/>
                </a:solidFill>
                <a:latin typeface="微软雅黑" charset="-122"/>
                <a:ea typeface="微软雅黑" charset="-122"/>
              </a:rPr>
              <a:t>存储块之间如何映像</a:t>
            </a:r>
            <a:r>
              <a:rPr kumimoji="1" lang="en-US" altLang="zh-CN" sz="2600" dirty="0">
                <a:solidFill>
                  <a:schemeClr val="tx1"/>
                </a:solidFill>
                <a:latin typeface="微软雅黑" charset="-122"/>
                <a:ea typeface="微软雅黑" charset="-122"/>
              </a:rPr>
              <a:t>? </a:t>
            </a:r>
          </a:p>
          <a:p>
            <a:pPr lvl="1" algn="l">
              <a:lnSpc>
                <a:spcPct val="100000"/>
              </a:lnSpc>
              <a:spcBef>
                <a:spcPts val="600"/>
              </a:spcBef>
              <a:spcAft>
                <a:spcPts val="600"/>
              </a:spcAft>
              <a:buFont typeface="Wingdings" charset="2"/>
              <a:buChar char="Ø"/>
            </a:pPr>
            <a:r>
              <a:rPr kumimoji="1" lang="en-US" altLang="zh-CN" sz="2600" dirty="0">
                <a:solidFill>
                  <a:schemeClr val="tx1"/>
                </a:solidFill>
                <a:latin typeface="微软雅黑" charset="-122"/>
                <a:ea typeface="微软雅黑" charset="-122"/>
              </a:rPr>
              <a:t> </a:t>
            </a:r>
            <a:r>
              <a:rPr kumimoji="1" lang="zh-CN" altLang="en-US" sz="2600" dirty="0">
                <a:solidFill>
                  <a:schemeClr val="tx1"/>
                </a:solidFill>
                <a:latin typeface="微软雅黑" charset="-122"/>
                <a:ea typeface="微软雅黑" charset="-122"/>
              </a:rPr>
              <a:t>逻辑地址和物理地址如何转换，转换速度如何提高</a:t>
            </a:r>
            <a:r>
              <a:rPr kumimoji="1" lang="en-US" altLang="zh-CN" sz="2600" dirty="0">
                <a:solidFill>
                  <a:schemeClr val="tx1"/>
                </a:solidFill>
                <a:latin typeface="微软雅黑" charset="-122"/>
                <a:ea typeface="微软雅黑" charset="-122"/>
              </a:rPr>
              <a:t>?</a:t>
            </a:r>
            <a:r>
              <a:rPr kumimoji="1" lang="zh-CN" altLang="en-US" sz="2600" dirty="0">
                <a:solidFill>
                  <a:schemeClr val="tx1"/>
                </a:solidFill>
                <a:latin typeface="微软雅黑" charset="-122"/>
                <a:ea typeface="微软雅黑" charset="-122"/>
              </a:rPr>
              <a:t>（查页表也需要访存，拖慢速度）</a:t>
            </a:r>
            <a:endParaRPr kumimoji="1" lang="en-US" altLang="zh-CN" sz="2600" dirty="0">
              <a:solidFill>
                <a:schemeClr val="tx1"/>
              </a:solidFill>
              <a:latin typeface="微软雅黑" charset="-122"/>
              <a:ea typeface="微软雅黑" charset="-122"/>
            </a:endParaRPr>
          </a:p>
          <a:p>
            <a:pPr lvl="1" algn="l">
              <a:lnSpc>
                <a:spcPct val="100000"/>
              </a:lnSpc>
              <a:spcBef>
                <a:spcPts val="600"/>
              </a:spcBef>
              <a:spcAft>
                <a:spcPts val="600"/>
              </a:spcAft>
              <a:buFont typeface="Wingdings" charset="2"/>
              <a:buChar char="Ø"/>
            </a:pPr>
            <a:r>
              <a:rPr kumimoji="1" lang="zh-CN" altLang="en-US" sz="2600" dirty="0">
                <a:solidFill>
                  <a:schemeClr val="tx1"/>
                </a:solidFill>
                <a:latin typeface="微软雅黑" charset="-122"/>
                <a:ea typeface="微软雅黑" charset="-122"/>
              </a:rPr>
              <a:t>主存与辅存间如何进行数据交互</a:t>
            </a:r>
            <a:r>
              <a:rPr kumimoji="1" lang="en-US" altLang="zh-CN" sz="2600" dirty="0">
                <a:solidFill>
                  <a:schemeClr val="tx1"/>
                </a:solidFill>
                <a:latin typeface="微软雅黑" charset="-122"/>
                <a:ea typeface="微软雅黑" charset="-122"/>
              </a:rPr>
              <a:t>(</a:t>
            </a:r>
            <a:r>
              <a:rPr kumimoji="1" lang="zh-CN" altLang="en-US" sz="2600" dirty="0">
                <a:solidFill>
                  <a:schemeClr val="tx1"/>
                </a:solidFill>
                <a:latin typeface="微软雅黑" charset="-122"/>
                <a:ea typeface="微软雅黑" charset="-122"/>
              </a:rPr>
              <a:t>与</a:t>
            </a:r>
            <a:r>
              <a:rPr kumimoji="1" lang="en-US" altLang="zh-CN" sz="2600" dirty="0">
                <a:solidFill>
                  <a:schemeClr val="tx1"/>
                </a:solidFill>
                <a:latin typeface="微软雅黑" charset="-122"/>
                <a:ea typeface="微软雅黑" charset="-122"/>
              </a:rPr>
              <a:t>Cache</a:t>
            </a:r>
            <a:r>
              <a:rPr kumimoji="1" lang="zh-CN" altLang="en-US" sz="2600" dirty="0">
                <a:solidFill>
                  <a:schemeClr val="tx1"/>
                </a:solidFill>
                <a:latin typeface="微软雅黑" charset="-122"/>
                <a:ea typeface="微软雅黑" charset="-122"/>
              </a:rPr>
              <a:t>所用策略相似</a:t>
            </a:r>
            <a:r>
              <a:rPr kumimoji="1" lang="en-US" altLang="zh-CN" sz="2600" dirty="0">
                <a:solidFill>
                  <a:schemeClr val="tx1"/>
                </a:solidFill>
                <a:latin typeface="微软雅黑" charset="-122"/>
                <a:ea typeface="微软雅黑" charset="-122"/>
              </a:rPr>
              <a:t>)?</a:t>
            </a:r>
          </a:p>
          <a:p>
            <a:pPr lvl="1" algn="l">
              <a:lnSpc>
                <a:spcPct val="100000"/>
              </a:lnSpc>
              <a:spcBef>
                <a:spcPts val="600"/>
              </a:spcBef>
              <a:spcAft>
                <a:spcPts val="600"/>
              </a:spcAft>
              <a:buFont typeface="Wingdings" charset="2"/>
              <a:buChar char="Ø"/>
            </a:pPr>
            <a:r>
              <a:rPr kumimoji="1" lang="en-US" altLang="zh-CN" sz="2600" dirty="0">
                <a:solidFill>
                  <a:schemeClr val="tx1"/>
                </a:solidFill>
                <a:latin typeface="微软雅黑" charset="-122"/>
                <a:ea typeface="微软雅黑" charset="-122"/>
              </a:rPr>
              <a:t> </a:t>
            </a:r>
            <a:r>
              <a:rPr kumimoji="1" lang="zh-CN" altLang="en-US" sz="2600" dirty="0">
                <a:solidFill>
                  <a:schemeClr val="tx1"/>
                </a:solidFill>
                <a:latin typeface="微软雅黑" charset="-122"/>
                <a:ea typeface="微软雅黑" charset="-122"/>
              </a:rPr>
              <a:t>页表如何实现，页表项中要记录哪些信息</a:t>
            </a:r>
            <a:r>
              <a:rPr kumimoji="1" lang="en-US" altLang="zh-CN" sz="2600" dirty="0">
                <a:solidFill>
                  <a:schemeClr val="tx1"/>
                </a:solidFill>
                <a:latin typeface="微软雅黑" charset="-122"/>
                <a:ea typeface="微软雅黑" charset="-122"/>
              </a:rPr>
              <a:t>?</a:t>
            </a:r>
          </a:p>
          <a:p>
            <a:pPr lvl="1" algn="l">
              <a:lnSpc>
                <a:spcPct val="100000"/>
              </a:lnSpc>
              <a:spcBef>
                <a:spcPts val="600"/>
              </a:spcBef>
              <a:spcAft>
                <a:spcPts val="600"/>
              </a:spcAft>
              <a:buFont typeface="Wingdings" charset="2"/>
              <a:buChar char="Ø"/>
            </a:pPr>
            <a:r>
              <a:rPr kumimoji="1" lang="en-US" altLang="zh-CN" sz="2600" dirty="0">
                <a:solidFill>
                  <a:schemeClr val="tx1"/>
                </a:solidFill>
                <a:latin typeface="微软雅黑" charset="-122"/>
                <a:ea typeface="微软雅黑" charset="-122"/>
              </a:rPr>
              <a:t> </a:t>
            </a:r>
            <a:r>
              <a:rPr kumimoji="1" lang="zh-CN" altLang="en-US" sz="2600" dirty="0">
                <a:solidFill>
                  <a:schemeClr val="tx1"/>
                </a:solidFill>
                <a:latin typeface="微软雅黑" charset="-122"/>
                <a:ea typeface="微软雅黑" charset="-122"/>
              </a:rPr>
              <a:t>如何加快访问页表的速度</a:t>
            </a:r>
            <a:r>
              <a:rPr kumimoji="1" lang="en-US" altLang="zh-CN" sz="2600" dirty="0">
                <a:solidFill>
                  <a:schemeClr val="tx1"/>
                </a:solidFill>
                <a:latin typeface="微软雅黑" charset="-122"/>
                <a:ea typeface="微软雅黑" charset="-122"/>
              </a:rPr>
              <a:t>?</a:t>
            </a:r>
          </a:p>
          <a:p>
            <a:pPr lvl="1" algn="l">
              <a:lnSpc>
                <a:spcPct val="100000"/>
              </a:lnSpc>
              <a:spcBef>
                <a:spcPts val="600"/>
              </a:spcBef>
              <a:spcAft>
                <a:spcPts val="600"/>
              </a:spcAft>
              <a:buFont typeface="Wingdings" charset="2"/>
              <a:buChar char="Ø"/>
            </a:pPr>
            <a:r>
              <a:rPr kumimoji="1" lang="en-US" altLang="zh-CN" sz="2600" dirty="0">
                <a:solidFill>
                  <a:schemeClr val="tx1"/>
                </a:solidFill>
                <a:latin typeface="微软雅黑" charset="-122"/>
                <a:ea typeface="微软雅黑" charset="-122"/>
              </a:rPr>
              <a:t> </a:t>
            </a:r>
            <a:r>
              <a:rPr kumimoji="1" lang="zh-CN" altLang="en-US" sz="2600" dirty="0">
                <a:solidFill>
                  <a:schemeClr val="tx1"/>
                </a:solidFill>
                <a:latin typeface="微软雅黑" charset="-122"/>
                <a:ea typeface="微软雅黑" charset="-122"/>
              </a:rPr>
              <a:t>如果要找的内容不在主存，怎么办</a:t>
            </a:r>
            <a:r>
              <a:rPr kumimoji="1" lang="en-US" altLang="zh-CN" sz="2600" dirty="0">
                <a:solidFill>
                  <a:schemeClr val="tx1"/>
                </a:solidFill>
                <a:latin typeface="微软雅黑" charset="-122"/>
                <a:ea typeface="微软雅黑" charset="-122"/>
              </a:rPr>
              <a:t>?</a:t>
            </a:r>
            <a:r>
              <a:rPr kumimoji="1" lang="zh-CN" altLang="en-US" sz="2600" dirty="0">
                <a:solidFill>
                  <a:schemeClr val="tx1"/>
                </a:solidFill>
                <a:latin typeface="微软雅黑" charset="-122"/>
                <a:ea typeface="微软雅黑" charset="-122"/>
              </a:rPr>
              <a:t>（缺页）</a:t>
            </a:r>
            <a:endParaRPr kumimoji="1" lang="en-US" altLang="zh-CN" sz="2600" dirty="0">
              <a:solidFill>
                <a:schemeClr val="tx1"/>
              </a:solidFill>
              <a:latin typeface="微软雅黑" charset="-122"/>
              <a:ea typeface="微软雅黑" charset="-122"/>
            </a:endParaRPr>
          </a:p>
          <a:p>
            <a:pPr lvl="1" algn="l">
              <a:lnSpc>
                <a:spcPct val="100000"/>
              </a:lnSpc>
              <a:spcBef>
                <a:spcPts val="600"/>
              </a:spcBef>
              <a:spcAft>
                <a:spcPts val="600"/>
              </a:spcAft>
              <a:buFont typeface="Wingdings" charset="2"/>
              <a:buChar char="Ø"/>
            </a:pPr>
            <a:r>
              <a:rPr kumimoji="1" lang="en-US" altLang="zh-CN" sz="2600" dirty="0">
                <a:solidFill>
                  <a:schemeClr val="tx1"/>
                </a:solidFill>
                <a:latin typeface="微软雅黑" charset="-122"/>
                <a:ea typeface="微软雅黑" charset="-122"/>
              </a:rPr>
              <a:t> </a:t>
            </a:r>
            <a:r>
              <a:rPr kumimoji="1" lang="zh-CN" altLang="en-US" sz="2600" dirty="0">
                <a:solidFill>
                  <a:schemeClr val="tx1"/>
                </a:solidFill>
                <a:latin typeface="微软雅黑" charset="-122"/>
                <a:ea typeface="微软雅黑" charset="-122"/>
              </a:rPr>
              <a:t>如何保护进程各自的存储区不被其他进程访问</a:t>
            </a:r>
            <a:r>
              <a:rPr kumimoji="1" lang="en-US" altLang="zh-CN" sz="2600" dirty="0">
                <a:solidFill>
                  <a:schemeClr val="tx1"/>
                </a:solidFill>
                <a:latin typeface="微软雅黑" charset="-122"/>
                <a:ea typeface="微软雅黑" charset="-122"/>
              </a:rPr>
              <a:t>?</a:t>
            </a:r>
            <a:r>
              <a:rPr kumimoji="1" lang="zh-CN" altLang="en-US" sz="2600" dirty="0">
                <a:solidFill>
                  <a:schemeClr val="tx1"/>
                </a:solidFill>
                <a:latin typeface="微软雅黑" charset="-122"/>
                <a:ea typeface="微软雅黑" charset="-122"/>
              </a:rPr>
              <a:t>（安全性）</a:t>
            </a:r>
            <a:endParaRPr kumimoji="1" lang="en-US" altLang="zh-CN" sz="2600" dirty="0">
              <a:solidFill>
                <a:schemeClr val="tx1"/>
              </a:solidFill>
              <a:latin typeface="微软雅黑" charset="-122"/>
              <a:ea typeface="微软雅黑" charset="-122"/>
            </a:endParaRPr>
          </a:p>
        </p:txBody>
      </p:sp>
    </p:spTree>
    <p:extLst>
      <p:ext uri="{BB962C8B-B14F-4D97-AF65-F5344CB8AC3E}">
        <p14:creationId xmlns:p14="http://schemas.microsoft.com/office/powerpoint/2010/main" val="17169365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linds(horizontal)">
                                      <p:cBhvr>
                                        <p:cTn id="7" dur="500"/>
                                        <p:tgtEl>
                                          <p:spTgt spid="1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blinds(horizontal)">
                                      <p:cBhvr>
                                        <p:cTn id="12" dur="500"/>
                                        <p:tgtEl>
                                          <p:spTgt spid="1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blinds(horizontal)">
                                      <p:cBhvr>
                                        <p:cTn id="17" dur="500"/>
                                        <p:tgtEl>
                                          <p:spTgt spid="1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xEl>
                                              <p:pRg st="4" end="4"/>
                                            </p:txEl>
                                          </p:spTgt>
                                        </p:tgtEl>
                                        <p:attrNameLst>
                                          <p:attrName>style.visibility</p:attrName>
                                        </p:attrNameLst>
                                      </p:cBhvr>
                                      <p:to>
                                        <p:strVal val="visible"/>
                                      </p:to>
                                    </p:set>
                                    <p:animEffect transition="in" filter="blinds(horizontal)">
                                      <p:cBhvr>
                                        <p:cTn id="22" dur="500"/>
                                        <p:tgtEl>
                                          <p:spTgt spid="1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animEffect transition="in" filter="blinds(horizontal)">
                                      <p:cBhvr>
                                        <p:cTn id="27" dur="500"/>
                                        <p:tgtEl>
                                          <p:spTgt spid="1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xEl>
                                              <p:pRg st="6" end="6"/>
                                            </p:txEl>
                                          </p:spTgt>
                                        </p:tgtEl>
                                        <p:attrNameLst>
                                          <p:attrName>style.visibility</p:attrName>
                                        </p:attrNameLst>
                                      </p:cBhvr>
                                      <p:to>
                                        <p:strVal val="visible"/>
                                      </p:to>
                                    </p:set>
                                    <p:animEffect transition="in" filter="blinds(horizontal)">
                                      <p:cBhvr>
                                        <p:cTn id="32" dur="500"/>
                                        <p:tgtEl>
                                          <p:spTgt spid="1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xEl>
                                              <p:pRg st="7" end="7"/>
                                            </p:txEl>
                                          </p:spTgt>
                                        </p:tgtEl>
                                        <p:attrNameLst>
                                          <p:attrName>style.visibility</p:attrName>
                                        </p:attrNameLst>
                                      </p:cBhvr>
                                      <p:to>
                                        <p:strVal val="visible"/>
                                      </p:to>
                                    </p:set>
                                    <p:animEffect transition="in" filter="blinds(horizontal)">
                                      <p:cBhvr>
                                        <p:cTn id="37" dur="500"/>
                                        <p:tgtEl>
                                          <p:spTgt spid="18">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8">
                                            <p:txEl>
                                              <p:pRg st="8" end="8"/>
                                            </p:txEl>
                                          </p:spTgt>
                                        </p:tgtEl>
                                        <p:attrNameLst>
                                          <p:attrName>style.visibility</p:attrName>
                                        </p:attrNameLst>
                                      </p:cBhvr>
                                      <p:to>
                                        <p:strVal val="visible"/>
                                      </p:to>
                                    </p:set>
                                    <p:animEffect transition="in" filter="blinds(horizontal)">
                                      <p:cBhvr>
                                        <p:cTn id="42" dur="500"/>
                                        <p:tgtEl>
                                          <p:spTgt spid="18">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xEl>
                                              <p:pRg st="9" end="9"/>
                                            </p:txEl>
                                          </p:spTgt>
                                        </p:tgtEl>
                                        <p:attrNameLst>
                                          <p:attrName>style.visibility</p:attrName>
                                        </p:attrNameLst>
                                      </p:cBhvr>
                                      <p:to>
                                        <p:strVal val="visible"/>
                                      </p:to>
                                    </p:set>
                                    <p:animEffect transition="in" filter="blinds(horizontal)">
                                      <p:cBhvr>
                                        <p:cTn id="47" dur="500"/>
                                        <p:tgtEl>
                                          <p:spTgt spid="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5814" y="124684"/>
            <a:ext cx="2952750" cy="58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spcBef>
                <a:spcPct val="0"/>
              </a:spcBef>
            </a:pPr>
            <a:r>
              <a:rPr lang="zh-CN" altLang="en-US" sz="3200" dirty="0">
                <a:solidFill>
                  <a:srgbClr val="A50021"/>
                </a:solidFill>
                <a:latin typeface="微软雅黑" panose="020B0503020204020204" pitchFamily="34" charset="-122"/>
                <a:ea typeface="微软雅黑" panose="020B0503020204020204" pitchFamily="34" charset="-122"/>
                <a:cs typeface="+mj-cs"/>
              </a:rPr>
              <a:t>上讲回顾</a:t>
            </a:r>
          </a:p>
        </p:txBody>
      </p:sp>
      <p:grpSp>
        <p:nvGrpSpPr>
          <p:cNvPr id="6147" name="Group 9"/>
          <p:cNvGrpSpPr>
            <a:grpSpLocks/>
          </p:cNvGrpSpPr>
          <p:nvPr/>
        </p:nvGrpSpPr>
        <p:grpSpPr bwMode="auto">
          <a:xfrm>
            <a:off x="1595339" y="892717"/>
            <a:ext cx="8332787" cy="5451476"/>
            <a:chOff x="171" y="517"/>
            <a:chExt cx="5249" cy="3434"/>
          </a:xfrm>
        </p:grpSpPr>
        <p:grpSp>
          <p:nvGrpSpPr>
            <p:cNvPr id="6148" name="Group 24"/>
            <p:cNvGrpSpPr>
              <a:grpSpLocks/>
            </p:cNvGrpSpPr>
            <p:nvPr/>
          </p:nvGrpSpPr>
          <p:grpSpPr bwMode="auto">
            <a:xfrm>
              <a:off x="295" y="517"/>
              <a:ext cx="5125" cy="3434"/>
              <a:chOff x="295" y="519"/>
              <a:chExt cx="5125" cy="3119"/>
            </a:xfrm>
          </p:grpSpPr>
          <p:sp>
            <p:nvSpPr>
              <p:cNvPr id="6151" name="Freeform 16"/>
              <p:cNvSpPr>
                <a:spLocks/>
              </p:cNvSpPr>
              <p:nvPr/>
            </p:nvSpPr>
            <p:spPr bwMode="auto">
              <a:xfrm>
                <a:off x="340" y="622"/>
                <a:ext cx="1542" cy="318"/>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pPr algn="l"/>
                <a:endParaRPr lang="zh-CN" altLang="en-US" sz="3600"/>
              </a:p>
            </p:txBody>
          </p:sp>
          <p:sp>
            <p:nvSpPr>
              <p:cNvPr id="6152" name="Rectangle 19"/>
              <p:cNvSpPr>
                <a:spLocks noChangeArrowheads="1"/>
              </p:cNvSpPr>
              <p:nvPr/>
            </p:nvSpPr>
            <p:spPr bwMode="auto">
              <a:xfrm>
                <a:off x="359" y="519"/>
                <a:ext cx="11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sz="3200" dirty="0">
                    <a:solidFill>
                      <a:schemeClr val="bg1"/>
                    </a:solidFill>
                    <a:ea typeface="楷体_GB2312" charset="0"/>
                  </a:rPr>
                  <a:t>回顾内容</a:t>
                </a:r>
              </a:p>
            </p:txBody>
          </p:sp>
          <p:sp>
            <p:nvSpPr>
              <p:cNvPr id="6153" name="AutoShape 6"/>
              <p:cNvSpPr>
                <a:spLocks noChangeArrowheads="1"/>
              </p:cNvSpPr>
              <p:nvPr/>
            </p:nvSpPr>
            <p:spPr bwMode="auto">
              <a:xfrm>
                <a:off x="295" y="958"/>
                <a:ext cx="5125" cy="2680"/>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endParaRPr lang="zh-CN" altLang="en-US" sz="5400"/>
              </a:p>
            </p:txBody>
          </p:sp>
        </p:grpSp>
        <p:sp>
          <p:nvSpPr>
            <p:cNvPr id="6149" name="Text Box 26"/>
            <p:cNvSpPr txBox="1">
              <a:spLocks noChangeArrowheads="1"/>
            </p:cNvSpPr>
            <p:nvPr/>
          </p:nvSpPr>
          <p:spPr bwMode="auto">
            <a:xfrm>
              <a:off x="171" y="1120"/>
              <a:ext cx="5249" cy="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l" eaLnBrk="1" hangingPunct="1">
                <a:lnSpc>
                  <a:spcPct val="110000"/>
                </a:lnSpc>
                <a:spcBef>
                  <a:spcPts val="600"/>
                </a:spcBef>
                <a:buClr>
                  <a:srgbClr val="C00000"/>
                </a:buClr>
                <a:buSzPct val="90000"/>
                <a:buFont typeface="Wingdings" charset="2"/>
                <a:buChar char="n"/>
              </a:pPr>
              <a:r>
                <a:rPr kumimoji="1" lang="en-US" altLang="zh-CN" sz="3200" dirty="0">
                  <a:latin typeface="Times New Roman" charset="0"/>
                  <a:ea typeface="华文新魏" charset="-122"/>
                  <a:sym typeface="Symbol" charset="2"/>
                </a:rPr>
                <a:t>5.3</a:t>
              </a:r>
              <a:r>
                <a:rPr kumimoji="1" lang="zh-CN" altLang="en-US" sz="3200" dirty="0">
                  <a:latin typeface="Times New Roman" charset="0"/>
                  <a:ea typeface="华文新魏" charset="-122"/>
                  <a:sym typeface="Symbol" charset="2"/>
                </a:rPr>
                <a:t> 高速缓冲存储器</a:t>
              </a:r>
              <a:endParaRPr kumimoji="1" lang="en-US" altLang="zh-CN" sz="3200" dirty="0">
                <a:latin typeface="Times New Roman" charset="0"/>
                <a:ea typeface="华文新魏" charset="-122"/>
                <a:sym typeface="Symbol" charset="2"/>
              </a:endParaRPr>
            </a:p>
            <a:p>
              <a:pPr lvl="2" algn="l">
                <a:lnSpc>
                  <a:spcPct val="110000"/>
                </a:lnSpc>
                <a:spcBef>
                  <a:spcPts val="600"/>
                </a:spcBef>
                <a:buClr>
                  <a:srgbClr val="C00000"/>
                </a:buClr>
                <a:buSzPct val="90000"/>
                <a:buFont typeface="Wingdings" charset="2"/>
                <a:buChar char="l"/>
              </a:pPr>
              <a:r>
                <a:rPr kumimoji="1" lang="en-US" altLang="zh-CN" dirty="0">
                  <a:latin typeface="Times New Roman" charset="0"/>
                  <a:ea typeface="华文新魏" charset="-122"/>
                  <a:sym typeface="Symbol" charset="2"/>
                </a:rPr>
                <a:t>Cache</a:t>
              </a:r>
              <a:r>
                <a:rPr kumimoji="1" lang="zh-CN" altLang="en-US" dirty="0">
                  <a:latin typeface="Times New Roman" charset="0"/>
                  <a:ea typeface="华文新魏" charset="-122"/>
                  <a:sym typeface="Symbol" charset="2"/>
                </a:rPr>
                <a:t>的一致性问题</a:t>
              </a:r>
              <a:endParaRPr kumimoji="1" lang="en-US" altLang="zh-CN" dirty="0">
                <a:latin typeface="Times New Roman" charset="0"/>
                <a:ea typeface="华文新魏" charset="-122"/>
                <a:sym typeface="Symbol" charset="2"/>
              </a:endParaRPr>
            </a:p>
            <a:p>
              <a:pPr lvl="2" algn="l">
                <a:lnSpc>
                  <a:spcPct val="110000"/>
                </a:lnSpc>
                <a:spcBef>
                  <a:spcPts val="600"/>
                </a:spcBef>
                <a:buClr>
                  <a:srgbClr val="C00000"/>
                </a:buClr>
                <a:buSzPct val="90000"/>
                <a:buFont typeface="Wingdings" charset="2"/>
                <a:buChar char="l"/>
              </a:pPr>
              <a:r>
                <a:rPr kumimoji="1" lang="en-US" altLang="zh-CN" dirty="0">
                  <a:latin typeface="Times New Roman" charset="0"/>
                  <a:ea typeface="华文新魏" charset="-122"/>
                  <a:sym typeface="Symbol" charset="2"/>
                </a:rPr>
                <a:t>Cache</a:t>
              </a:r>
              <a:r>
                <a:rPr kumimoji="1" lang="zh-CN" altLang="en-US" dirty="0">
                  <a:latin typeface="Times New Roman" charset="0"/>
                  <a:ea typeface="华文新魏" charset="-122"/>
                  <a:sym typeface="Symbol" charset="2"/>
                </a:rPr>
                <a:t>的替换策略</a:t>
              </a:r>
              <a:endParaRPr kumimoji="1" lang="en-US" altLang="zh-CN" dirty="0">
                <a:latin typeface="Times New Roman" charset="0"/>
                <a:ea typeface="华文新魏" charset="-122"/>
                <a:sym typeface="Symbol" charset="2"/>
              </a:endParaRPr>
            </a:p>
            <a:p>
              <a:pPr lvl="2" algn="l">
                <a:lnSpc>
                  <a:spcPct val="110000"/>
                </a:lnSpc>
                <a:spcBef>
                  <a:spcPts val="600"/>
                </a:spcBef>
                <a:buClr>
                  <a:srgbClr val="C00000"/>
                </a:buClr>
                <a:buSzPct val="90000"/>
                <a:buFont typeface="Wingdings" charset="2"/>
                <a:buChar char="l"/>
              </a:pPr>
              <a:r>
                <a:rPr kumimoji="1" lang="zh-CN" altLang="en-US" dirty="0">
                  <a:latin typeface="Times New Roman" charset="0"/>
                  <a:ea typeface="华文新魏" charset="-122"/>
                  <a:sym typeface="Symbol" charset="2"/>
                </a:rPr>
                <a:t>多级</a:t>
              </a:r>
              <a:r>
                <a:rPr kumimoji="1" lang="en-US" altLang="zh-CN" dirty="0">
                  <a:latin typeface="Times New Roman" charset="0"/>
                  <a:ea typeface="华文新魏" charset="-122"/>
                  <a:sym typeface="Symbol" charset="2"/>
                </a:rPr>
                <a:t>Cache </a:t>
              </a:r>
            </a:p>
            <a:p>
              <a:pPr lvl="2" algn="l">
                <a:lnSpc>
                  <a:spcPct val="110000"/>
                </a:lnSpc>
                <a:spcBef>
                  <a:spcPts val="600"/>
                </a:spcBef>
                <a:buClr>
                  <a:srgbClr val="C00000"/>
                </a:buClr>
                <a:buSzPct val="90000"/>
                <a:buFont typeface="Wingdings" charset="2"/>
                <a:buChar char="l"/>
              </a:pPr>
              <a:endParaRPr kumimoji="1" lang="en-US" altLang="zh-CN" dirty="0">
                <a:latin typeface="Times New Roman" charset="0"/>
                <a:ea typeface="华文新魏" charset="-122"/>
                <a:sym typeface="Symbol" charset="2"/>
              </a:endParaRPr>
            </a:p>
          </p:txBody>
        </p:sp>
      </p:grpSp>
    </p:spTree>
    <p:extLst>
      <p:ext uri="{BB962C8B-B14F-4D97-AF65-F5344CB8AC3E}">
        <p14:creationId xmlns:p14="http://schemas.microsoft.com/office/powerpoint/2010/main" val="70489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bwMode="auto">
          <a:xfrm>
            <a:off x="609600" y="-26988"/>
            <a:ext cx="10971213" cy="6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5427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427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427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427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4278" name="Rectangle 5"/>
          <p:cNvSpPr>
            <a:spLocks noChangeArrowheads="1"/>
          </p:cNvSpPr>
          <p:nvPr/>
        </p:nvSpPr>
        <p:spPr bwMode="auto">
          <a:xfrm>
            <a:off x="1525588" y="1114425"/>
            <a:ext cx="924401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spcBef>
                <a:spcPts val="600"/>
              </a:spcBef>
              <a:spcAft>
                <a:spcPts val="600"/>
              </a:spcAft>
              <a:buClr>
                <a:schemeClr val="tx1"/>
              </a:buClr>
              <a:buFont typeface="Wingdings" charset="2"/>
              <a:buChar char="p"/>
            </a:pPr>
            <a:r>
              <a:rPr kumimoji="1" lang="zh-CN" altLang="en-US" sz="2800">
                <a:solidFill>
                  <a:schemeClr val="tx1"/>
                </a:solidFill>
                <a:latin typeface="Verdana" charset="0"/>
                <a:ea typeface="微软雅黑" charset="-122"/>
              </a:rPr>
              <a:t>虚拟存储器机制由硬件与操作系统共同协作实现，涉及到</a:t>
            </a:r>
            <a:r>
              <a:rPr kumimoji="1" lang="en-US" altLang="zh-CN" sz="2800" dirty="0">
                <a:solidFill>
                  <a:schemeClr val="tx1"/>
                </a:solidFill>
                <a:latin typeface="Verdana" charset="0"/>
                <a:ea typeface="微软雅黑" charset="-122"/>
              </a:rPr>
              <a:t>OS</a:t>
            </a:r>
            <a:r>
              <a:rPr kumimoji="1" lang="zh-CN" altLang="en-US" sz="2800" dirty="0">
                <a:solidFill>
                  <a:schemeClr val="tx1"/>
                </a:solidFill>
                <a:latin typeface="Verdana" charset="0"/>
                <a:ea typeface="微软雅黑" charset="-122"/>
              </a:rPr>
              <a:t>的许多概念，如进程、进程的上下文切换、存储器分配、虚拟地址空间、缺页处理等</a:t>
            </a:r>
            <a:endParaRPr kumimoji="1" lang="en-US" altLang="zh-CN" sz="2800" dirty="0">
              <a:solidFill>
                <a:schemeClr val="tx1"/>
              </a:solidFill>
              <a:latin typeface="Verdana" charset="0"/>
              <a:ea typeface="微软雅黑" charset="-122"/>
            </a:endParaRPr>
          </a:p>
        </p:txBody>
      </p:sp>
      <p:grpSp>
        <p:nvGrpSpPr>
          <p:cNvPr id="54279" name="Group 32"/>
          <p:cNvGrpSpPr>
            <a:grpSpLocks/>
          </p:cNvGrpSpPr>
          <p:nvPr/>
        </p:nvGrpSpPr>
        <p:grpSpPr bwMode="auto">
          <a:xfrm>
            <a:off x="8042275" y="2627313"/>
            <a:ext cx="2970213" cy="3656012"/>
            <a:chOff x="3269" y="848"/>
            <a:chExt cx="2466" cy="3308"/>
          </a:xfrm>
        </p:grpSpPr>
        <p:sp>
          <p:nvSpPr>
            <p:cNvPr id="10" name="Rectangle 3"/>
            <p:cNvSpPr>
              <a:spLocks noChangeArrowheads="1"/>
            </p:cNvSpPr>
            <p:nvPr/>
          </p:nvSpPr>
          <p:spPr bwMode="auto">
            <a:xfrm>
              <a:off x="3530" y="872"/>
              <a:ext cx="1535" cy="336"/>
            </a:xfrm>
            <a:prstGeom prst="rect">
              <a:avLst/>
            </a:prstGeom>
            <a:solidFill>
              <a:srgbClr val="FFC000"/>
            </a:solidFill>
            <a:ln>
              <a:noFill/>
            </a:ln>
            <a:effectLst/>
          </p:spPr>
          <p:txBody>
            <a:bodyPr wrap="none" anchor="ctr"/>
            <a:lstStyle/>
            <a:p>
              <a:pPr>
                <a:lnSpc>
                  <a:spcPct val="100000"/>
                </a:lnSpc>
                <a:defRPr/>
              </a:pPr>
              <a:endParaRPr lang="zh-CN" altLang="en-US" sz="1600" dirty="0">
                <a:solidFill>
                  <a:srgbClr val="0000FF"/>
                </a:solidFill>
                <a:effectLst>
                  <a:outerShdw blurRad="38100" dist="38100" dir="2700000" algn="tl">
                    <a:srgbClr val="FFFFFF"/>
                  </a:outerShdw>
                </a:effectLst>
                <a:latin typeface="Times New Roman" pitchFamily="18" charset="0"/>
                <a:ea typeface="黑体" pitchFamily="2" charset="-122"/>
              </a:endParaRPr>
            </a:p>
          </p:txBody>
        </p:sp>
        <p:sp>
          <p:nvSpPr>
            <p:cNvPr id="54282" name="Text Box 4"/>
            <p:cNvSpPr txBox="1">
              <a:spLocks noChangeArrowheads="1"/>
            </p:cNvSpPr>
            <p:nvPr/>
          </p:nvSpPr>
          <p:spPr bwMode="auto">
            <a:xfrm>
              <a:off x="3674" y="848"/>
              <a:ext cx="120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kumimoji="1" lang="zh-CN" altLang="en-US">
                  <a:solidFill>
                    <a:schemeClr val="tx1"/>
                  </a:solidFill>
                  <a:ea typeface="华文新魏" charset="-122"/>
                </a:rPr>
                <a:t>处理器</a:t>
              </a:r>
            </a:p>
          </p:txBody>
        </p:sp>
        <p:sp>
          <p:nvSpPr>
            <p:cNvPr id="54283" name="Rectangle 5"/>
            <p:cNvSpPr>
              <a:spLocks noChangeArrowheads="1"/>
            </p:cNvSpPr>
            <p:nvPr/>
          </p:nvSpPr>
          <p:spPr bwMode="auto">
            <a:xfrm>
              <a:off x="3530" y="2216"/>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sz="1600"/>
            </a:p>
          </p:txBody>
        </p:sp>
        <p:sp>
          <p:nvSpPr>
            <p:cNvPr id="54284" name="Text Box 6"/>
            <p:cNvSpPr txBox="1">
              <a:spLocks noChangeArrowheads="1"/>
            </p:cNvSpPr>
            <p:nvPr/>
          </p:nvSpPr>
          <p:spPr bwMode="auto">
            <a:xfrm>
              <a:off x="3722" y="2182"/>
              <a:ext cx="1305"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a:solidFill>
                    <a:schemeClr val="tx1"/>
                  </a:solidFill>
                  <a:ea typeface="华文新魏" charset="-122"/>
                </a:rPr>
                <a:t>高速缓存</a:t>
              </a:r>
            </a:p>
          </p:txBody>
        </p:sp>
        <p:sp>
          <p:nvSpPr>
            <p:cNvPr id="54285" name="Rectangle 7"/>
            <p:cNvSpPr>
              <a:spLocks noChangeArrowheads="1"/>
            </p:cNvSpPr>
            <p:nvPr/>
          </p:nvSpPr>
          <p:spPr bwMode="auto">
            <a:xfrm>
              <a:off x="3530" y="2984"/>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sz="1600"/>
            </a:p>
          </p:txBody>
        </p:sp>
        <p:sp>
          <p:nvSpPr>
            <p:cNvPr id="54286" name="Text Box 8"/>
            <p:cNvSpPr txBox="1">
              <a:spLocks noChangeArrowheads="1"/>
            </p:cNvSpPr>
            <p:nvPr/>
          </p:nvSpPr>
          <p:spPr bwMode="auto">
            <a:xfrm>
              <a:off x="3717" y="2960"/>
              <a:ext cx="120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kumimoji="1" lang="zh-CN" altLang="en-US">
                  <a:solidFill>
                    <a:schemeClr val="tx1"/>
                  </a:solidFill>
                  <a:ea typeface="华文新魏" charset="-122"/>
                </a:rPr>
                <a:t>主存储器</a:t>
              </a:r>
            </a:p>
          </p:txBody>
        </p:sp>
        <p:sp>
          <p:nvSpPr>
            <p:cNvPr id="54287" name="Rectangle 9"/>
            <p:cNvSpPr>
              <a:spLocks noChangeArrowheads="1"/>
            </p:cNvSpPr>
            <p:nvPr/>
          </p:nvSpPr>
          <p:spPr bwMode="auto">
            <a:xfrm>
              <a:off x="3530" y="3752"/>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sz="1600"/>
            </a:p>
          </p:txBody>
        </p:sp>
        <p:sp>
          <p:nvSpPr>
            <p:cNvPr id="54288" name="Text Box 10"/>
            <p:cNvSpPr txBox="1">
              <a:spLocks noChangeArrowheads="1"/>
            </p:cNvSpPr>
            <p:nvPr/>
          </p:nvSpPr>
          <p:spPr bwMode="auto">
            <a:xfrm>
              <a:off x="3550" y="3738"/>
              <a:ext cx="151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kumimoji="1" lang="zh-CN" altLang="en-US">
                  <a:solidFill>
                    <a:schemeClr val="tx1"/>
                  </a:solidFill>
                  <a:ea typeface="华文新魏" charset="-122"/>
                </a:rPr>
                <a:t>磁盘存储器</a:t>
              </a:r>
            </a:p>
          </p:txBody>
        </p:sp>
        <p:sp>
          <p:nvSpPr>
            <p:cNvPr id="54289" name="Rectangle 11"/>
            <p:cNvSpPr>
              <a:spLocks noChangeArrowheads="1"/>
            </p:cNvSpPr>
            <p:nvPr/>
          </p:nvSpPr>
          <p:spPr bwMode="auto">
            <a:xfrm>
              <a:off x="4298" y="1544"/>
              <a:ext cx="753" cy="33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sz="1600"/>
            </a:p>
          </p:txBody>
        </p:sp>
        <p:sp>
          <p:nvSpPr>
            <p:cNvPr id="54290" name="Text Box 12"/>
            <p:cNvSpPr txBox="1">
              <a:spLocks noChangeArrowheads="1"/>
            </p:cNvSpPr>
            <p:nvPr/>
          </p:nvSpPr>
          <p:spPr bwMode="auto">
            <a:xfrm>
              <a:off x="4204" y="1526"/>
              <a:ext cx="92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kumimoji="1" lang="en-US" altLang="zh-CN">
                  <a:ea typeface="华文中宋" charset="-122"/>
                </a:rPr>
                <a:t>MMU</a:t>
              </a:r>
            </a:p>
          </p:txBody>
        </p:sp>
        <p:sp>
          <p:nvSpPr>
            <p:cNvPr id="54291" name="Line 13"/>
            <p:cNvSpPr>
              <a:spLocks noChangeShapeType="1"/>
            </p:cNvSpPr>
            <p:nvPr/>
          </p:nvSpPr>
          <p:spPr bwMode="auto">
            <a:xfrm>
              <a:off x="3914" y="1208"/>
              <a:ext cx="0" cy="1008"/>
            </a:xfrm>
            <a:prstGeom prst="line">
              <a:avLst/>
            </a:prstGeom>
            <a:noFill/>
            <a:ln w="57150">
              <a:solidFill>
                <a:srgbClr val="FF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292" name="Line 14"/>
            <p:cNvSpPr>
              <a:spLocks noChangeShapeType="1"/>
            </p:cNvSpPr>
            <p:nvPr/>
          </p:nvSpPr>
          <p:spPr bwMode="auto">
            <a:xfrm>
              <a:off x="4682" y="1208"/>
              <a:ext cx="0" cy="336"/>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293" name="Line 15"/>
            <p:cNvSpPr>
              <a:spLocks noChangeShapeType="1"/>
            </p:cNvSpPr>
            <p:nvPr/>
          </p:nvSpPr>
          <p:spPr bwMode="auto">
            <a:xfrm>
              <a:off x="4682" y="1880"/>
              <a:ext cx="0" cy="336"/>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294" name="Text Box 16"/>
            <p:cNvSpPr txBox="1">
              <a:spLocks noChangeArrowheads="1"/>
            </p:cNvSpPr>
            <p:nvPr/>
          </p:nvSpPr>
          <p:spPr bwMode="auto">
            <a:xfrm>
              <a:off x="3328" y="1476"/>
              <a:ext cx="66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a:ea typeface="华文新魏" charset="-122"/>
                </a:rPr>
                <a:t>数据</a:t>
              </a:r>
            </a:p>
          </p:txBody>
        </p:sp>
        <p:sp>
          <p:nvSpPr>
            <p:cNvPr id="54295" name="Text Box 17"/>
            <p:cNvSpPr txBox="1">
              <a:spLocks noChangeArrowheads="1"/>
            </p:cNvSpPr>
            <p:nvPr/>
          </p:nvSpPr>
          <p:spPr bwMode="auto">
            <a:xfrm>
              <a:off x="4730" y="1203"/>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a:solidFill>
                    <a:srgbClr val="0000FF"/>
                  </a:solidFill>
                  <a:ea typeface="华文新魏" charset="-122"/>
                </a:rPr>
                <a:t>虚拟地址</a:t>
              </a:r>
            </a:p>
          </p:txBody>
        </p:sp>
        <p:sp>
          <p:nvSpPr>
            <p:cNvPr id="54296" name="Text Box 18"/>
            <p:cNvSpPr txBox="1">
              <a:spLocks noChangeArrowheads="1"/>
            </p:cNvSpPr>
            <p:nvPr/>
          </p:nvSpPr>
          <p:spPr bwMode="auto">
            <a:xfrm>
              <a:off x="4730" y="1866"/>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a:solidFill>
                    <a:srgbClr val="0000FF"/>
                  </a:solidFill>
                  <a:ea typeface="华文新魏" charset="-122"/>
                </a:rPr>
                <a:t>物理地址</a:t>
              </a:r>
            </a:p>
          </p:txBody>
        </p:sp>
        <p:sp>
          <p:nvSpPr>
            <p:cNvPr id="54297" name="Line 19"/>
            <p:cNvSpPr>
              <a:spLocks noChangeShapeType="1"/>
            </p:cNvSpPr>
            <p:nvPr/>
          </p:nvSpPr>
          <p:spPr bwMode="auto">
            <a:xfrm>
              <a:off x="3914" y="2552"/>
              <a:ext cx="0" cy="432"/>
            </a:xfrm>
            <a:prstGeom prst="line">
              <a:avLst/>
            </a:prstGeom>
            <a:noFill/>
            <a:ln w="57150">
              <a:solidFill>
                <a:srgbClr val="FF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298" name="Text Box 20"/>
            <p:cNvSpPr txBox="1">
              <a:spLocks noChangeArrowheads="1"/>
            </p:cNvSpPr>
            <p:nvPr/>
          </p:nvSpPr>
          <p:spPr bwMode="auto">
            <a:xfrm>
              <a:off x="3269" y="2572"/>
              <a:ext cx="72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a:ea typeface="华文新魏" charset="-122"/>
                </a:rPr>
                <a:t>数据</a:t>
              </a:r>
            </a:p>
          </p:txBody>
        </p:sp>
        <p:sp>
          <p:nvSpPr>
            <p:cNvPr id="54299" name="Line 21"/>
            <p:cNvSpPr>
              <a:spLocks noChangeShapeType="1"/>
            </p:cNvSpPr>
            <p:nvPr/>
          </p:nvSpPr>
          <p:spPr bwMode="auto">
            <a:xfrm flipH="1">
              <a:off x="4682" y="2552"/>
              <a:ext cx="0" cy="432"/>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300" name="Text Box 22"/>
            <p:cNvSpPr txBox="1">
              <a:spLocks noChangeArrowheads="1"/>
            </p:cNvSpPr>
            <p:nvPr/>
          </p:nvSpPr>
          <p:spPr bwMode="auto">
            <a:xfrm>
              <a:off x="4724" y="2576"/>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a:solidFill>
                    <a:srgbClr val="0000FF"/>
                  </a:solidFill>
                  <a:ea typeface="华文新魏" charset="-122"/>
                </a:rPr>
                <a:t>物理地址</a:t>
              </a:r>
            </a:p>
          </p:txBody>
        </p:sp>
        <p:sp>
          <p:nvSpPr>
            <p:cNvPr id="54301" name="Line 23"/>
            <p:cNvSpPr>
              <a:spLocks noChangeShapeType="1"/>
            </p:cNvSpPr>
            <p:nvPr/>
          </p:nvSpPr>
          <p:spPr bwMode="auto">
            <a:xfrm>
              <a:off x="4298" y="3320"/>
              <a:ext cx="0" cy="432"/>
            </a:xfrm>
            <a:prstGeom prst="line">
              <a:avLst/>
            </a:prstGeom>
            <a:noFill/>
            <a:ln w="57150">
              <a:solidFill>
                <a:srgbClr val="00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4302" name="Text Box 24"/>
            <p:cNvSpPr txBox="1">
              <a:spLocks noChangeArrowheads="1"/>
            </p:cNvSpPr>
            <p:nvPr/>
          </p:nvSpPr>
          <p:spPr bwMode="auto">
            <a:xfrm>
              <a:off x="4390" y="3347"/>
              <a:ext cx="1089"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en-US" altLang="zh-CN" sz="2000">
                  <a:solidFill>
                    <a:srgbClr val="006600"/>
                  </a:solidFill>
                  <a:ea typeface="华文新魏" charset="-122"/>
                </a:rPr>
                <a:t>DMA</a:t>
              </a:r>
              <a:r>
                <a:rPr kumimoji="1" lang="zh-CN" altLang="en-US" sz="2000">
                  <a:solidFill>
                    <a:srgbClr val="006600"/>
                  </a:solidFill>
                  <a:ea typeface="华文新魏" charset="-122"/>
                </a:rPr>
                <a:t>传送</a:t>
              </a:r>
            </a:p>
          </p:txBody>
        </p:sp>
      </p:grpSp>
      <p:sp>
        <p:nvSpPr>
          <p:cNvPr id="54280" name="矩形 32"/>
          <p:cNvSpPr>
            <a:spLocks noChangeArrowheads="1"/>
          </p:cNvSpPr>
          <p:nvPr/>
        </p:nvSpPr>
        <p:spPr bwMode="auto">
          <a:xfrm>
            <a:off x="1466850" y="2974975"/>
            <a:ext cx="6429375" cy="317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1463" indent="-271463">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buFont typeface="Wingdings" charset="2"/>
              <a:buChar char="p"/>
            </a:pPr>
            <a:r>
              <a:rPr kumimoji="1" lang="zh-CN" altLang="en-US" sz="2800" dirty="0">
                <a:solidFill>
                  <a:schemeClr val="tx1"/>
                </a:solidFill>
                <a:latin typeface="Verdana" charset="0"/>
                <a:ea typeface="微软雅黑" charset="-122"/>
              </a:rPr>
              <a:t>访存地址的映射与变换</a:t>
            </a:r>
            <a:endParaRPr lang="en-US" altLang="zh-CN" dirty="0">
              <a:solidFill>
                <a:schemeClr val="tx1"/>
              </a:solidFill>
            </a:endParaRPr>
          </a:p>
          <a:p>
            <a:pPr lvl="1" algn="l">
              <a:lnSpc>
                <a:spcPct val="110000"/>
              </a:lnSpc>
              <a:buFont typeface="Wingdings" charset="2"/>
              <a:buChar char="Ø"/>
            </a:pPr>
            <a:r>
              <a:rPr lang="zh-CN" altLang="en-US" sz="2600" dirty="0">
                <a:solidFill>
                  <a:schemeClr val="tx1"/>
                </a:solidFill>
                <a:latin typeface="Verdana" charset="0"/>
                <a:ea typeface="微软雅黑" charset="-122"/>
              </a:rPr>
              <a:t>三种地址空间：虚拟地址空间、主存地址空间、辅存地址空间</a:t>
            </a:r>
          </a:p>
          <a:p>
            <a:pPr lvl="1" algn="l">
              <a:lnSpc>
                <a:spcPct val="110000"/>
              </a:lnSpc>
              <a:buFont typeface="Wingdings" charset="2"/>
              <a:buChar char="Ø"/>
            </a:pPr>
            <a:r>
              <a:rPr lang="zh-CN" altLang="en-US" sz="2600" dirty="0">
                <a:solidFill>
                  <a:schemeClr val="tx1"/>
                </a:solidFill>
                <a:latin typeface="Verdana" charset="0"/>
                <a:ea typeface="微软雅黑" charset="-122"/>
              </a:rPr>
              <a:t>地址映射：把虚拟地址空间映射到主存地址空间</a:t>
            </a:r>
          </a:p>
          <a:p>
            <a:pPr lvl="1" algn="l">
              <a:lnSpc>
                <a:spcPct val="110000"/>
              </a:lnSpc>
              <a:buFont typeface="Wingdings" charset="2"/>
              <a:buChar char="Ø"/>
            </a:pPr>
            <a:r>
              <a:rPr lang="zh-CN" altLang="en-US" sz="2600" dirty="0">
                <a:solidFill>
                  <a:schemeClr val="tx1"/>
                </a:solidFill>
                <a:latin typeface="Verdana" charset="0"/>
                <a:ea typeface="微软雅黑" charset="-122"/>
              </a:rPr>
              <a:t>地址变换：程序运行时，把虚拟地址变换成主存物理地址</a:t>
            </a:r>
          </a:p>
        </p:txBody>
      </p:sp>
    </p:spTree>
    <p:extLst>
      <p:ext uri="{BB962C8B-B14F-4D97-AF65-F5344CB8AC3E}">
        <p14:creationId xmlns:p14="http://schemas.microsoft.com/office/powerpoint/2010/main" val="807904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bwMode="auto">
          <a:xfrm>
            <a:off x="609600" y="-26988"/>
            <a:ext cx="10971213" cy="68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5632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632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632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632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6326" name="Rectangle 5"/>
          <p:cNvSpPr>
            <a:spLocks noChangeArrowheads="1"/>
          </p:cNvSpPr>
          <p:nvPr/>
        </p:nvSpPr>
        <p:spPr bwMode="auto">
          <a:xfrm>
            <a:off x="1525588" y="1114425"/>
            <a:ext cx="924401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charset="0"/>
                <a:ea typeface="微软雅黑" charset="-122"/>
              </a:rPr>
              <a:t>虚拟存储器机制由硬件与操作系统共同协作实现，涉及到</a:t>
            </a:r>
            <a:r>
              <a:rPr kumimoji="1" lang="en-US" altLang="zh-CN" sz="2800" dirty="0">
                <a:solidFill>
                  <a:schemeClr val="tx1"/>
                </a:solidFill>
                <a:latin typeface="Verdana" charset="0"/>
                <a:ea typeface="微软雅黑" charset="-122"/>
              </a:rPr>
              <a:t>OS</a:t>
            </a:r>
            <a:r>
              <a:rPr kumimoji="1" lang="zh-CN" altLang="en-US" sz="2800" dirty="0">
                <a:solidFill>
                  <a:schemeClr val="tx1"/>
                </a:solidFill>
                <a:latin typeface="Verdana" charset="0"/>
                <a:ea typeface="微软雅黑" charset="-122"/>
              </a:rPr>
              <a:t>的许多概念，如进程、进程的上下文切换、存储器分配、虚拟地址空间、缺页处理等</a:t>
            </a:r>
            <a:endParaRPr kumimoji="1" lang="en-US" altLang="zh-CN" sz="2800" dirty="0">
              <a:solidFill>
                <a:schemeClr val="tx1"/>
              </a:solidFill>
              <a:latin typeface="Verdana" charset="0"/>
              <a:ea typeface="微软雅黑" charset="-122"/>
            </a:endParaRPr>
          </a:p>
        </p:txBody>
      </p:sp>
      <p:grpSp>
        <p:nvGrpSpPr>
          <p:cNvPr id="56327" name="Group 32"/>
          <p:cNvGrpSpPr>
            <a:grpSpLocks/>
          </p:cNvGrpSpPr>
          <p:nvPr/>
        </p:nvGrpSpPr>
        <p:grpSpPr bwMode="auto">
          <a:xfrm>
            <a:off x="8042275" y="2627313"/>
            <a:ext cx="2970213" cy="3656012"/>
            <a:chOff x="3269" y="848"/>
            <a:chExt cx="2466" cy="3308"/>
          </a:xfrm>
        </p:grpSpPr>
        <p:sp>
          <p:nvSpPr>
            <p:cNvPr id="10" name="Rectangle 3"/>
            <p:cNvSpPr>
              <a:spLocks noChangeArrowheads="1"/>
            </p:cNvSpPr>
            <p:nvPr/>
          </p:nvSpPr>
          <p:spPr bwMode="auto">
            <a:xfrm>
              <a:off x="3530" y="872"/>
              <a:ext cx="1535" cy="336"/>
            </a:xfrm>
            <a:prstGeom prst="rect">
              <a:avLst/>
            </a:prstGeom>
            <a:solidFill>
              <a:srgbClr val="FFC000"/>
            </a:solidFill>
            <a:ln>
              <a:noFill/>
            </a:ln>
            <a:effectLst/>
          </p:spPr>
          <p:txBody>
            <a:bodyPr wrap="none" anchor="ctr"/>
            <a:lstStyle/>
            <a:p>
              <a:pPr>
                <a:lnSpc>
                  <a:spcPct val="100000"/>
                </a:lnSpc>
                <a:defRPr/>
              </a:pPr>
              <a:endParaRPr lang="zh-CN" altLang="en-US" sz="1600" dirty="0">
                <a:solidFill>
                  <a:srgbClr val="0000FF"/>
                </a:solidFill>
                <a:effectLst>
                  <a:outerShdw blurRad="38100" dist="38100" dir="2700000" algn="tl">
                    <a:srgbClr val="FFFFFF"/>
                  </a:outerShdw>
                </a:effectLst>
                <a:latin typeface="Times New Roman" pitchFamily="18" charset="0"/>
                <a:ea typeface="黑体" pitchFamily="2" charset="-122"/>
              </a:endParaRPr>
            </a:p>
          </p:txBody>
        </p:sp>
        <p:sp>
          <p:nvSpPr>
            <p:cNvPr id="56330" name="Text Box 4"/>
            <p:cNvSpPr txBox="1">
              <a:spLocks noChangeArrowheads="1"/>
            </p:cNvSpPr>
            <p:nvPr/>
          </p:nvSpPr>
          <p:spPr bwMode="auto">
            <a:xfrm>
              <a:off x="3674" y="848"/>
              <a:ext cx="120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kumimoji="1" lang="zh-CN" altLang="en-US">
                  <a:solidFill>
                    <a:schemeClr val="tx1"/>
                  </a:solidFill>
                  <a:ea typeface="华文新魏" charset="-122"/>
                </a:rPr>
                <a:t>处理器</a:t>
              </a:r>
            </a:p>
          </p:txBody>
        </p:sp>
        <p:sp>
          <p:nvSpPr>
            <p:cNvPr id="56331" name="Rectangle 5"/>
            <p:cNvSpPr>
              <a:spLocks noChangeArrowheads="1"/>
            </p:cNvSpPr>
            <p:nvPr/>
          </p:nvSpPr>
          <p:spPr bwMode="auto">
            <a:xfrm>
              <a:off x="3530" y="2216"/>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sz="1600"/>
            </a:p>
          </p:txBody>
        </p:sp>
        <p:sp>
          <p:nvSpPr>
            <p:cNvPr id="56332" name="Text Box 6"/>
            <p:cNvSpPr txBox="1">
              <a:spLocks noChangeArrowheads="1"/>
            </p:cNvSpPr>
            <p:nvPr/>
          </p:nvSpPr>
          <p:spPr bwMode="auto">
            <a:xfrm>
              <a:off x="3722" y="2182"/>
              <a:ext cx="1305"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a:solidFill>
                    <a:schemeClr val="tx1"/>
                  </a:solidFill>
                  <a:ea typeface="华文新魏" charset="-122"/>
                </a:rPr>
                <a:t>高速缓存</a:t>
              </a:r>
            </a:p>
          </p:txBody>
        </p:sp>
        <p:sp>
          <p:nvSpPr>
            <p:cNvPr id="56333" name="Rectangle 7"/>
            <p:cNvSpPr>
              <a:spLocks noChangeArrowheads="1"/>
            </p:cNvSpPr>
            <p:nvPr/>
          </p:nvSpPr>
          <p:spPr bwMode="auto">
            <a:xfrm>
              <a:off x="3530" y="2984"/>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sz="1600"/>
            </a:p>
          </p:txBody>
        </p:sp>
        <p:sp>
          <p:nvSpPr>
            <p:cNvPr id="56334" name="Text Box 8"/>
            <p:cNvSpPr txBox="1">
              <a:spLocks noChangeArrowheads="1"/>
            </p:cNvSpPr>
            <p:nvPr/>
          </p:nvSpPr>
          <p:spPr bwMode="auto">
            <a:xfrm>
              <a:off x="3717" y="2960"/>
              <a:ext cx="120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kumimoji="1" lang="zh-CN" altLang="en-US">
                  <a:solidFill>
                    <a:schemeClr val="tx1"/>
                  </a:solidFill>
                  <a:ea typeface="华文新魏" charset="-122"/>
                </a:rPr>
                <a:t>主存储器</a:t>
              </a:r>
            </a:p>
          </p:txBody>
        </p:sp>
        <p:sp>
          <p:nvSpPr>
            <p:cNvPr id="56335" name="Rectangle 9"/>
            <p:cNvSpPr>
              <a:spLocks noChangeArrowheads="1"/>
            </p:cNvSpPr>
            <p:nvPr/>
          </p:nvSpPr>
          <p:spPr bwMode="auto">
            <a:xfrm>
              <a:off x="3530" y="3752"/>
              <a:ext cx="1536" cy="336"/>
            </a:xfrm>
            <a:prstGeom prst="rect">
              <a:avLst/>
            </a:prstGeom>
            <a:solidFill>
              <a:srgbClr val="FFC0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sz="1600"/>
            </a:p>
          </p:txBody>
        </p:sp>
        <p:sp>
          <p:nvSpPr>
            <p:cNvPr id="56336" name="Text Box 10"/>
            <p:cNvSpPr txBox="1">
              <a:spLocks noChangeArrowheads="1"/>
            </p:cNvSpPr>
            <p:nvPr/>
          </p:nvSpPr>
          <p:spPr bwMode="auto">
            <a:xfrm>
              <a:off x="3550" y="3738"/>
              <a:ext cx="151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kumimoji="1" lang="zh-CN" altLang="en-US">
                  <a:solidFill>
                    <a:schemeClr val="tx1"/>
                  </a:solidFill>
                  <a:ea typeface="华文新魏" charset="-122"/>
                </a:rPr>
                <a:t>磁盘存储器</a:t>
              </a:r>
            </a:p>
          </p:txBody>
        </p:sp>
        <p:sp>
          <p:nvSpPr>
            <p:cNvPr id="56337" name="Rectangle 11"/>
            <p:cNvSpPr>
              <a:spLocks noChangeArrowheads="1"/>
            </p:cNvSpPr>
            <p:nvPr/>
          </p:nvSpPr>
          <p:spPr bwMode="auto">
            <a:xfrm>
              <a:off x="4298" y="1544"/>
              <a:ext cx="753" cy="33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sz="1600"/>
            </a:p>
          </p:txBody>
        </p:sp>
        <p:sp>
          <p:nvSpPr>
            <p:cNvPr id="56338" name="Text Box 12"/>
            <p:cNvSpPr txBox="1">
              <a:spLocks noChangeArrowheads="1"/>
            </p:cNvSpPr>
            <p:nvPr/>
          </p:nvSpPr>
          <p:spPr bwMode="auto">
            <a:xfrm>
              <a:off x="4204" y="1526"/>
              <a:ext cx="92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kumimoji="1" lang="en-US" altLang="zh-CN">
                  <a:ea typeface="华文中宋" charset="-122"/>
                </a:rPr>
                <a:t>MMU</a:t>
              </a:r>
            </a:p>
          </p:txBody>
        </p:sp>
        <p:sp>
          <p:nvSpPr>
            <p:cNvPr id="56339" name="Line 13"/>
            <p:cNvSpPr>
              <a:spLocks noChangeShapeType="1"/>
            </p:cNvSpPr>
            <p:nvPr/>
          </p:nvSpPr>
          <p:spPr bwMode="auto">
            <a:xfrm>
              <a:off x="3914" y="1208"/>
              <a:ext cx="0" cy="1008"/>
            </a:xfrm>
            <a:prstGeom prst="line">
              <a:avLst/>
            </a:prstGeom>
            <a:noFill/>
            <a:ln w="57150">
              <a:solidFill>
                <a:srgbClr val="FF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40" name="Line 14"/>
            <p:cNvSpPr>
              <a:spLocks noChangeShapeType="1"/>
            </p:cNvSpPr>
            <p:nvPr/>
          </p:nvSpPr>
          <p:spPr bwMode="auto">
            <a:xfrm>
              <a:off x="4682" y="1208"/>
              <a:ext cx="0" cy="336"/>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41" name="Line 15"/>
            <p:cNvSpPr>
              <a:spLocks noChangeShapeType="1"/>
            </p:cNvSpPr>
            <p:nvPr/>
          </p:nvSpPr>
          <p:spPr bwMode="auto">
            <a:xfrm>
              <a:off x="4682" y="1880"/>
              <a:ext cx="0" cy="336"/>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42" name="Text Box 16"/>
            <p:cNvSpPr txBox="1">
              <a:spLocks noChangeArrowheads="1"/>
            </p:cNvSpPr>
            <p:nvPr/>
          </p:nvSpPr>
          <p:spPr bwMode="auto">
            <a:xfrm>
              <a:off x="3328" y="1476"/>
              <a:ext cx="66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a:ea typeface="华文新魏" charset="-122"/>
                </a:rPr>
                <a:t>数据</a:t>
              </a:r>
            </a:p>
          </p:txBody>
        </p:sp>
        <p:sp>
          <p:nvSpPr>
            <p:cNvPr id="56343" name="Text Box 17"/>
            <p:cNvSpPr txBox="1">
              <a:spLocks noChangeArrowheads="1"/>
            </p:cNvSpPr>
            <p:nvPr/>
          </p:nvSpPr>
          <p:spPr bwMode="auto">
            <a:xfrm>
              <a:off x="4730" y="1203"/>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a:solidFill>
                    <a:srgbClr val="0000FF"/>
                  </a:solidFill>
                  <a:ea typeface="华文新魏" charset="-122"/>
                </a:rPr>
                <a:t>虚拟地址</a:t>
              </a:r>
            </a:p>
          </p:txBody>
        </p:sp>
        <p:sp>
          <p:nvSpPr>
            <p:cNvPr id="56344" name="Text Box 18"/>
            <p:cNvSpPr txBox="1">
              <a:spLocks noChangeArrowheads="1"/>
            </p:cNvSpPr>
            <p:nvPr/>
          </p:nvSpPr>
          <p:spPr bwMode="auto">
            <a:xfrm>
              <a:off x="4730" y="1866"/>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a:solidFill>
                    <a:srgbClr val="0000FF"/>
                  </a:solidFill>
                  <a:ea typeface="华文新魏" charset="-122"/>
                </a:rPr>
                <a:t>物理地址</a:t>
              </a:r>
            </a:p>
          </p:txBody>
        </p:sp>
        <p:sp>
          <p:nvSpPr>
            <p:cNvPr id="56345" name="Line 19"/>
            <p:cNvSpPr>
              <a:spLocks noChangeShapeType="1"/>
            </p:cNvSpPr>
            <p:nvPr/>
          </p:nvSpPr>
          <p:spPr bwMode="auto">
            <a:xfrm>
              <a:off x="3914" y="2552"/>
              <a:ext cx="0" cy="432"/>
            </a:xfrm>
            <a:prstGeom prst="line">
              <a:avLst/>
            </a:prstGeom>
            <a:noFill/>
            <a:ln w="57150">
              <a:solidFill>
                <a:srgbClr val="FF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46" name="Text Box 20"/>
            <p:cNvSpPr txBox="1">
              <a:spLocks noChangeArrowheads="1"/>
            </p:cNvSpPr>
            <p:nvPr/>
          </p:nvSpPr>
          <p:spPr bwMode="auto">
            <a:xfrm>
              <a:off x="3269" y="2572"/>
              <a:ext cx="72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a:ea typeface="华文新魏" charset="-122"/>
                </a:rPr>
                <a:t>数据</a:t>
              </a:r>
            </a:p>
          </p:txBody>
        </p:sp>
        <p:sp>
          <p:nvSpPr>
            <p:cNvPr id="56347" name="Line 21"/>
            <p:cNvSpPr>
              <a:spLocks noChangeShapeType="1"/>
            </p:cNvSpPr>
            <p:nvPr/>
          </p:nvSpPr>
          <p:spPr bwMode="auto">
            <a:xfrm flipH="1">
              <a:off x="4682" y="2552"/>
              <a:ext cx="0" cy="432"/>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48" name="Text Box 22"/>
            <p:cNvSpPr txBox="1">
              <a:spLocks noChangeArrowheads="1"/>
            </p:cNvSpPr>
            <p:nvPr/>
          </p:nvSpPr>
          <p:spPr bwMode="auto">
            <a:xfrm>
              <a:off x="4724" y="2576"/>
              <a:ext cx="10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a:solidFill>
                    <a:srgbClr val="0000FF"/>
                  </a:solidFill>
                  <a:ea typeface="华文新魏" charset="-122"/>
                </a:rPr>
                <a:t>物理地址</a:t>
              </a:r>
            </a:p>
          </p:txBody>
        </p:sp>
        <p:sp>
          <p:nvSpPr>
            <p:cNvPr id="56349" name="Line 23"/>
            <p:cNvSpPr>
              <a:spLocks noChangeShapeType="1"/>
            </p:cNvSpPr>
            <p:nvPr/>
          </p:nvSpPr>
          <p:spPr bwMode="auto">
            <a:xfrm>
              <a:off x="4298" y="3320"/>
              <a:ext cx="0" cy="432"/>
            </a:xfrm>
            <a:prstGeom prst="line">
              <a:avLst/>
            </a:prstGeom>
            <a:noFill/>
            <a:ln w="57150">
              <a:solidFill>
                <a:srgbClr val="0000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lnSpc>
                  <a:spcPct val="100000"/>
                </a:lnSpc>
              </a:pPr>
              <a:endParaRPr lang="zh-CN" altLang="en-US"/>
            </a:p>
          </p:txBody>
        </p:sp>
        <p:sp>
          <p:nvSpPr>
            <p:cNvPr id="56350" name="Text Box 24"/>
            <p:cNvSpPr txBox="1">
              <a:spLocks noChangeArrowheads="1"/>
            </p:cNvSpPr>
            <p:nvPr/>
          </p:nvSpPr>
          <p:spPr bwMode="auto">
            <a:xfrm>
              <a:off x="4390" y="3347"/>
              <a:ext cx="1089"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en-US" altLang="zh-CN" sz="2000">
                  <a:solidFill>
                    <a:srgbClr val="006600"/>
                  </a:solidFill>
                  <a:ea typeface="华文新魏" charset="-122"/>
                </a:rPr>
                <a:t>DMA</a:t>
              </a:r>
              <a:r>
                <a:rPr kumimoji="1" lang="zh-CN" altLang="en-US" sz="2000">
                  <a:solidFill>
                    <a:srgbClr val="006600"/>
                  </a:solidFill>
                  <a:ea typeface="华文新魏" charset="-122"/>
                </a:rPr>
                <a:t>传送</a:t>
              </a:r>
            </a:p>
          </p:txBody>
        </p:sp>
      </p:grpSp>
      <p:sp>
        <p:nvSpPr>
          <p:cNvPr id="56328" name="Rectangle 6"/>
          <p:cNvSpPr>
            <a:spLocks noChangeArrowheads="1"/>
          </p:cNvSpPr>
          <p:nvPr/>
        </p:nvSpPr>
        <p:spPr bwMode="auto">
          <a:xfrm>
            <a:off x="1541463" y="2884488"/>
            <a:ext cx="7561262"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342900">
              <a:defRPr sz="2400" b="1">
                <a:solidFill>
                  <a:srgbClr val="FF0000"/>
                </a:solidFill>
                <a:latin typeface="Times New Roman" charset="0"/>
                <a:ea typeface="黑体" charset="-122"/>
              </a:defRPr>
            </a:lvl1pPr>
            <a:lvl2pPr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114300" indent="-457200" algn="l">
              <a:lnSpc>
                <a:spcPct val="110000"/>
              </a:lnSpc>
              <a:spcBef>
                <a:spcPts val="600"/>
              </a:spcBef>
              <a:buClr>
                <a:schemeClr val="tx1"/>
              </a:buClr>
              <a:buFont typeface="Wingdings" panose="05000000000000000000" pitchFamily="2" charset="2"/>
              <a:buChar char="u"/>
            </a:pPr>
            <a:r>
              <a:rPr kumimoji="1" lang="zh-CN" altLang="en-US" sz="2800" dirty="0">
                <a:solidFill>
                  <a:schemeClr val="tx1"/>
                </a:solidFill>
                <a:latin typeface="Verdana" charset="0"/>
                <a:ea typeface="微软雅黑" charset="-122"/>
              </a:rPr>
              <a:t>三种虚拟存储器实现方式：</a:t>
            </a:r>
          </a:p>
          <a:p>
            <a:pPr lvl="1" algn="l">
              <a:lnSpc>
                <a:spcPct val="110000"/>
              </a:lnSpc>
              <a:buClr>
                <a:schemeClr val="tx1"/>
              </a:buClr>
              <a:buFont typeface="Wingdings" charset="2"/>
              <a:buNone/>
            </a:pPr>
            <a:r>
              <a:rPr kumimoji="1" lang="en-US" altLang="zh-CN" sz="2800" dirty="0">
                <a:latin typeface="Verdana" charset="0"/>
                <a:ea typeface="微软雅黑" charset="-122"/>
              </a:rPr>
              <a:t>	    </a:t>
            </a:r>
            <a:r>
              <a:rPr kumimoji="1" lang="zh-CN" altLang="en-US" sz="2800" dirty="0">
                <a:latin typeface="Verdana" charset="0"/>
                <a:ea typeface="微软雅黑" charset="-122"/>
              </a:rPr>
              <a:t>页式、段式、段页式</a:t>
            </a:r>
          </a:p>
        </p:txBody>
      </p:sp>
    </p:spTree>
    <p:extLst>
      <p:ext uri="{BB962C8B-B14F-4D97-AF65-F5344CB8AC3E}">
        <p14:creationId xmlns:p14="http://schemas.microsoft.com/office/powerpoint/2010/main" val="15097706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bwMode="auto">
          <a:xfrm>
            <a:off x="609600" y="-26988"/>
            <a:ext cx="10971213" cy="7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583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83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83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83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8374" name="TextBox 34"/>
          <p:cNvSpPr txBox="1">
            <a:spLocks noChangeArrowheads="1"/>
          </p:cNvSpPr>
          <p:nvPr/>
        </p:nvSpPr>
        <p:spPr bwMode="auto">
          <a:xfrm>
            <a:off x="3757613" y="879475"/>
            <a:ext cx="4225925" cy="571500"/>
          </a:xfrm>
          <a:prstGeom prst="rect">
            <a:avLst/>
          </a:prstGeom>
          <a:solidFill>
            <a:srgbClr val="00B050"/>
          </a:solidFill>
          <a:ln w="9525">
            <a:solidFill>
              <a:srgbClr val="00B05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3000" dirty="0">
                <a:solidFill>
                  <a:schemeClr val="bg1"/>
                </a:solidFill>
                <a:latin typeface="微软雅黑" charset="-122"/>
                <a:ea typeface="微软雅黑" charset="-122"/>
              </a:rPr>
              <a:t>页式虚拟存储器</a:t>
            </a:r>
          </a:p>
        </p:txBody>
      </p:sp>
      <p:sp>
        <p:nvSpPr>
          <p:cNvPr id="58375" name="Rectangle 5"/>
          <p:cNvSpPr>
            <a:spLocks noChangeArrowheads="1"/>
          </p:cNvSpPr>
          <p:nvPr/>
        </p:nvSpPr>
        <p:spPr bwMode="auto">
          <a:xfrm>
            <a:off x="1554163" y="1738313"/>
            <a:ext cx="9244012"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charset="0"/>
                <a:ea typeface="微软雅黑" charset="-122"/>
              </a:rPr>
              <a:t>虚存地址空间和主存地址空间按统一大小分成若干页，虚存称为虚页，主存称为实页</a:t>
            </a:r>
          </a:p>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charset="0"/>
                <a:ea typeface="微软雅黑" charset="-122"/>
              </a:rPr>
              <a:t>程序按页从磁盘调入主存</a:t>
            </a:r>
            <a:r>
              <a:rPr kumimoji="1" lang="en-US" altLang="zh-CN" sz="2800" dirty="0">
                <a:solidFill>
                  <a:schemeClr val="tx1"/>
                </a:solidFill>
                <a:latin typeface="Verdana" charset="0"/>
                <a:ea typeface="微软雅黑" charset="-122"/>
              </a:rPr>
              <a:t>(</a:t>
            </a:r>
            <a:r>
              <a:rPr kumimoji="1" lang="zh-CN" altLang="en-US" sz="2800" dirty="0">
                <a:solidFill>
                  <a:schemeClr val="tx1"/>
                </a:solidFill>
                <a:latin typeface="Verdana" charset="0"/>
                <a:ea typeface="微软雅黑" charset="-122"/>
              </a:rPr>
              <a:t>某一虚页调入某一实页</a:t>
            </a:r>
            <a:r>
              <a:rPr kumimoji="1" lang="en-US" altLang="zh-CN" sz="2800" dirty="0">
                <a:solidFill>
                  <a:schemeClr val="tx1"/>
                </a:solidFill>
                <a:latin typeface="Verdana" charset="0"/>
                <a:ea typeface="微软雅黑" charset="-122"/>
              </a:rPr>
              <a:t>)</a:t>
            </a:r>
          </a:p>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charset="0"/>
                <a:ea typeface="微软雅黑" charset="-122"/>
              </a:rPr>
              <a:t>虚存的地址格式</a:t>
            </a:r>
            <a:r>
              <a:rPr kumimoji="1" lang="en-US" altLang="zh-CN" sz="2800" dirty="0">
                <a:solidFill>
                  <a:schemeClr val="tx1"/>
                </a:solidFill>
                <a:latin typeface="Verdana" charset="0"/>
                <a:ea typeface="微软雅黑" charset="-122"/>
              </a:rPr>
              <a:t>(</a:t>
            </a:r>
            <a:r>
              <a:rPr kumimoji="1" lang="zh-CN" altLang="en-US" sz="2800" dirty="0">
                <a:solidFill>
                  <a:schemeClr val="tx1"/>
                </a:solidFill>
                <a:latin typeface="Verdana" charset="0"/>
                <a:ea typeface="微软雅黑" charset="-122"/>
              </a:rPr>
              <a:t>逻辑地址格式</a:t>
            </a:r>
            <a:r>
              <a:rPr kumimoji="1" lang="en-US" altLang="zh-CN" sz="2800" dirty="0">
                <a:solidFill>
                  <a:schemeClr val="tx1"/>
                </a:solidFill>
                <a:latin typeface="Verdana" charset="0"/>
                <a:ea typeface="微软雅黑" charset="-122"/>
              </a:rPr>
              <a:t>)</a:t>
            </a:r>
          </a:p>
          <a:p>
            <a:pPr algn="l">
              <a:lnSpc>
                <a:spcPct val="110000"/>
              </a:lnSpc>
              <a:spcBef>
                <a:spcPts val="600"/>
              </a:spcBef>
              <a:spcAft>
                <a:spcPts val="600"/>
              </a:spcAft>
              <a:buClr>
                <a:schemeClr val="tx1"/>
              </a:buClr>
            </a:pPr>
            <a:r>
              <a:rPr kumimoji="1" lang="zh-CN" altLang="en-US" sz="2800" dirty="0">
                <a:solidFill>
                  <a:schemeClr val="tx1"/>
                </a:solidFill>
                <a:latin typeface="Verdana" charset="0"/>
                <a:ea typeface="微软雅黑" charset="-122"/>
              </a:rPr>
              <a:t>                     </a:t>
            </a:r>
            <a:r>
              <a:rPr kumimoji="1" lang="zh-CN" altLang="en-US" sz="2800" dirty="0">
                <a:latin typeface="Verdana" charset="0"/>
                <a:ea typeface="微软雅黑" charset="-122"/>
              </a:rPr>
              <a:t>虚页号 ＋ 页内地址</a:t>
            </a:r>
          </a:p>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charset="0"/>
                <a:ea typeface="微软雅黑" charset="-122"/>
              </a:rPr>
              <a:t>主存的地址格式</a:t>
            </a:r>
            <a:r>
              <a:rPr kumimoji="1" lang="en-US" altLang="zh-CN" sz="2800" dirty="0">
                <a:solidFill>
                  <a:schemeClr val="tx1"/>
                </a:solidFill>
                <a:latin typeface="Verdana" charset="0"/>
                <a:ea typeface="微软雅黑" charset="-122"/>
              </a:rPr>
              <a:t>(</a:t>
            </a:r>
            <a:r>
              <a:rPr kumimoji="1" lang="zh-CN" altLang="en-US" sz="2800" dirty="0">
                <a:solidFill>
                  <a:schemeClr val="tx1"/>
                </a:solidFill>
                <a:latin typeface="Verdana" charset="0"/>
                <a:ea typeface="微软雅黑" charset="-122"/>
              </a:rPr>
              <a:t>物理地址格式</a:t>
            </a:r>
            <a:r>
              <a:rPr kumimoji="1" lang="en-US" altLang="zh-CN" sz="2800" dirty="0">
                <a:solidFill>
                  <a:schemeClr val="tx1"/>
                </a:solidFill>
                <a:latin typeface="Verdana" charset="0"/>
                <a:ea typeface="微软雅黑" charset="-122"/>
              </a:rPr>
              <a:t>)</a:t>
            </a:r>
          </a:p>
          <a:p>
            <a:pPr algn="l">
              <a:lnSpc>
                <a:spcPct val="110000"/>
              </a:lnSpc>
              <a:spcBef>
                <a:spcPts val="600"/>
              </a:spcBef>
              <a:spcAft>
                <a:spcPts val="600"/>
              </a:spcAft>
              <a:buClr>
                <a:schemeClr val="tx1"/>
              </a:buClr>
            </a:pPr>
            <a:r>
              <a:rPr kumimoji="1" lang="zh-CN" altLang="en-US" sz="2800" dirty="0">
                <a:solidFill>
                  <a:schemeClr val="tx1"/>
                </a:solidFill>
                <a:latin typeface="Verdana" charset="0"/>
                <a:ea typeface="微软雅黑" charset="-122"/>
              </a:rPr>
              <a:t>                     </a:t>
            </a:r>
            <a:r>
              <a:rPr kumimoji="1" lang="zh-CN" altLang="en-US" sz="2800" dirty="0">
                <a:latin typeface="Verdana" charset="0"/>
                <a:ea typeface="微软雅黑" charset="-122"/>
              </a:rPr>
              <a:t>实页号 ＋ 页内地址</a:t>
            </a:r>
          </a:p>
        </p:txBody>
      </p:sp>
    </p:spTree>
    <p:extLst>
      <p:ext uri="{BB962C8B-B14F-4D97-AF65-F5344CB8AC3E}">
        <p14:creationId xmlns:p14="http://schemas.microsoft.com/office/powerpoint/2010/main" val="1602021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bwMode="auto">
          <a:xfrm>
            <a:off x="609600" y="-26988"/>
            <a:ext cx="10971213" cy="7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6041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041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042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042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0422" name="TextBox 34"/>
          <p:cNvSpPr txBox="1">
            <a:spLocks noChangeArrowheads="1"/>
          </p:cNvSpPr>
          <p:nvPr/>
        </p:nvSpPr>
        <p:spPr bwMode="auto">
          <a:xfrm>
            <a:off x="3757613" y="879475"/>
            <a:ext cx="4225925" cy="571500"/>
          </a:xfrm>
          <a:prstGeom prst="rect">
            <a:avLst/>
          </a:prstGeom>
          <a:solidFill>
            <a:srgbClr val="00B050"/>
          </a:solidFill>
          <a:ln w="9525">
            <a:solidFill>
              <a:srgbClr val="00B05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a:solidFill>
                  <a:schemeClr val="bg1"/>
                </a:solidFill>
                <a:latin typeface="微软雅黑" charset="-122"/>
                <a:ea typeface="微软雅黑" charset="-122"/>
              </a:rPr>
              <a:t>页式虚拟存储器</a:t>
            </a:r>
          </a:p>
        </p:txBody>
      </p:sp>
      <p:sp>
        <p:nvSpPr>
          <p:cNvPr id="60423" name="Rectangle 5"/>
          <p:cNvSpPr>
            <a:spLocks noChangeArrowheads="1"/>
          </p:cNvSpPr>
          <p:nvPr/>
        </p:nvSpPr>
        <p:spPr bwMode="auto">
          <a:xfrm>
            <a:off x="910630" y="1738313"/>
            <a:ext cx="9887545" cy="415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sz="2400" b="1">
                <a:solidFill>
                  <a:srgbClr val="FF0000"/>
                </a:solidFill>
                <a:latin typeface="Times New Roman" charset="0"/>
                <a:ea typeface="黑体" charset="-122"/>
              </a:defRPr>
            </a:lvl1pPr>
            <a:lvl2pPr marL="798513"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tx1"/>
                </a:solidFill>
                <a:latin typeface="Verdana" charset="0"/>
                <a:ea typeface="微软雅黑" charset="-122"/>
              </a:rPr>
              <a:t>虚拟地址的引入分离了程序员看到的逻辑地址和处理器使用的物理地址， 通过</a:t>
            </a:r>
            <a:r>
              <a:rPr kumimoji="1" lang="zh-CN" altLang="en-US" sz="2800" dirty="0">
                <a:solidFill>
                  <a:schemeClr val="accent3"/>
                </a:solidFill>
                <a:latin typeface="Verdana" charset="0"/>
                <a:ea typeface="微软雅黑" charset="-122"/>
              </a:rPr>
              <a:t>建立一个映射关系表来存放虚拟地址与物理地址之间的映射关系</a:t>
            </a:r>
            <a:r>
              <a:rPr kumimoji="1" lang="zh-CN" altLang="en-US" sz="2800" dirty="0">
                <a:solidFill>
                  <a:schemeClr val="tx1"/>
                </a:solidFill>
                <a:latin typeface="Verdana" charset="0"/>
                <a:ea typeface="微软雅黑" charset="-122"/>
              </a:rPr>
              <a:t>，该映射关系表被称为页表</a:t>
            </a:r>
            <a:r>
              <a:rPr kumimoji="1" lang="en-US" altLang="zh-CN" sz="2800" dirty="0">
                <a:solidFill>
                  <a:schemeClr val="tx1"/>
                </a:solidFill>
                <a:latin typeface="Verdana" charset="0"/>
                <a:ea typeface="微软雅黑" charset="-122"/>
              </a:rPr>
              <a:t>(Page Table)</a:t>
            </a:r>
          </a:p>
          <a:p>
            <a:pPr marL="457200" indent="-457200" algn="l">
              <a:lnSpc>
                <a:spcPct val="110000"/>
              </a:lnSpc>
              <a:spcBef>
                <a:spcPts val="600"/>
              </a:spcBef>
              <a:spcAft>
                <a:spcPts val="600"/>
              </a:spcAft>
              <a:buClr>
                <a:schemeClr val="tx1"/>
              </a:buClr>
              <a:buFont typeface="Wingdings" panose="05000000000000000000" pitchFamily="2" charset="2"/>
              <a:buChar char="u"/>
            </a:pPr>
            <a:r>
              <a:rPr kumimoji="1" lang="zh-CN" altLang="en-US" sz="2800" dirty="0">
                <a:solidFill>
                  <a:schemeClr val="accent3"/>
                </a:solidFill>
                <a:latin typeface="Verdana" charset="0"/>
                <a:ea typeface="微软雅黑" charset="-122"/>
              </a:rPr>
              <a:t>页表</a:t>
            </a:r>
            <a:r>
              <a:rPr kumimoji="1" lang="zh-CN" altLang="en-US" sz="2800" dirty="0">
                <a:solidFill>
                  <a:schemeClr val="tx1"/>
                </a:solidFill>
                <a:latin typeface="Verdana" charset="0"/>
                <a:ea typeface="微软雅黑" charset="-122"/>
              </a:rPr>
              <a:t>：反映虚页与实页的映射关系，用来实现虚实地址的转换</a:t>
            </a:r>
          </a:p>
          <a:p>
            <a:pPr lvl="1" algn="l">
              <a:lnSpc>
                <a:spcPct val="110000"/>
              </a:lnSpc>
              <a:spcBef>
                <a:spcPts val="600"/>
              </a:spcBef>
              <a:spcAft>
                <a:spcPts val="600"/>
              </a:spcAft>
              <a:buClr>
                <a:schemeClr val="tx1"/>
              </a:buClr>
              <a:buFont typeface="Wingdings" charset="2"/>
              <a:buChar char="Ø"/>
            </a:pPr>
            <a:r>
              <a:rPr kumimoji="1" lang="zh-CN" altLang="en-US" sz="2600" dirty="0">
                <a:solidFill>
                  <a:schemeClr val="tx1"/>
                </a:solidFill>
                <a:latin typeface="Verdana" charset="0"/>
                <a:ea typeface="微软雅黑" charset="-122"/>
              </a:rPr>
              <a:t>建立在主存中，操作系统为每道程序建立一个页表</a:t>
            </a:r>
            <a:endParaRPr kumimoji="1" lang="en-US" altLang="zh-CN" sz="2600" dirty="0">
              <a:solidFill>
                <a:schemeClr val="tx1"/>
              </a:solidFill>
              <a:latin typeface="Verdana" charset="0"/>
              <a:ea typeface="微软雅黑" charset="-122"/>
            </a:endParaRPr>
          </a:p>
          <a:p>
            <a:pPr lvl="1" algn="l">
              <a:lnSpc>
                <a:spcPct val="110000"/>
              </a:lnSpc>
              <a:spcBef>
                <a:spcPts val="600"/>
              </a:spcBef>
              <a:spcAft>
                <a:spcPts val="600"/>
              </a:spcAft>
              <a:buClr>
                <a:schemeClr val="tx1"/>
              </a:buClr>
              <a:buFont typeface="Wingdings" charset="2"/>
              <a:buChar char="Ø"/>
            </a:pPr>
            <a:r>
              <a:rPr kumimoji="1" lang="zh-CN" altLang="en-US" sz="2600" dirty="0">
                <a:solidFill>
                  <a:schemeClr val="tx1"/>
                </a:solidFill>
                <a:latin typeface="Verdana" charset="0"/>
                <a:ea typeface="微软雅黑" charset="-122"/>
              </a:rPr>
              <a:t>设置</a:t>
            </a:r>
            <a:r>
              <a:rPr kumimoji="1" lang="zh-CN" altLang="en-US" sz="2600" dirty="0">
                <a:solidFill>
                  <a:schemeClr val="accent3"/>
                </a:solidFill>
                <a:latin typeface="Verdana" charset="0"/>
                <a:ea typeface="微软雅黑" charset="-122"/>
              </a:rPr>
              <a:t>页表基址寄存器</a:t>
            </a:r>
            <a:r>
              <a:rPr kumimoji="1" lang="zh-CN" altLang="en-US" sz="2600" dirty="0">
                <a:solidFill>
                  <a:schemeClr val="tx1"/>
                </a:solidFill>
                <a:latin typeface="Verdana" charset="0"/>
                <a:ea typeface="微软雅黑" charset="-122"/>
              </a:rPr>
              <a:t>：保存页表在主存中的起始地址</a:t>
            </a:r>
          </a:p>
        </p:txBody>
      </p:sp>
    </p:spTree>
    <p:extLst>
      <p:ext uri="{BB962C8B-B14F-4D97-AF65-F5344CB8AC3E}">
        <p14:creationId xmlns:p14="http://schemas.microsoft.com/office/powerpoint/2010/main" val="4676223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bwMode="auto">
          <a:xfrm>
            <a:off x="609600" y="-26988"/>
            <a:ext cx="10971213" cy="63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624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24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24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24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2470" name="TextBox 34"/>
          <p:cNvSpPr txBox="1">
            <a:spLocks noChangeArrowheads="1"/>
          </p:cNvSpPr>
          <p:nvPr/>
        </p:nvSpPr>
        <p:spPr bwMode="auto">
          <a:xfrm>
            <a:off x="3757613" y="879475"/>
            <a:ext cx="4225925" cy="571500"/>
          </a:xfrm>
          <a:prstGeom prst="rect">
            <a:avLst/>
          </a:prstGeom>
          <a:solidFill>
            <a:srgbClr val="00B050"/>
          </a:solidFill>
          <a:ln w="9525">
            <a:solidFill>
              <a:srgbClr val="00B05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a:solidFill>
                  <a:schemeClr val="bg1"/>
                </a:solidFill>
                <a:latin typeface="微软雅黑" charset="-122"/>
                <a:ea typeface="微软雅黑" charset="-122"/>
              </a:rPr>
              <a:t>页式虚拟存储器</a:t>
            </a:r>
          </a:p>
        </p:txBody>
      </p:sp>
      <p:pic>
        <p:nvPicPr>
          <p:cNvPr id="624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663" y="1560513"/>
            <a:ext cx="67627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41" name="Rectangle 3"/>
          <p:cNvSpPr txBox="1">
            <a:spLocks noChangeArrowheads="1"/>
          </p:cNvSpPr>
          <p:nvPr/>
        </p:nvSpPr>
        <p:spPr bwMode="auto">
          <a:xfrm>
            <a:off x="370570" y="1520788"/>
            <a:ext cx="516255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Font typeface="Wingdings" panose="05000000000000000000" pitchFamily="2" charset="2"/>
              <a:buChar char="u"/>
            </a:pPr>
            <a:r>
              <a:rPr kumimoji="1" lang="zh-CN" altLang="en-US" dirty="0">
                <a:solidFill>
                  <a:schemeClr val="tx1"/>
                </a:solidFill>
                <a:latin typeface="微软雅黑" charset="-122"/>
                <a:ea typeface="微软雅黑" charset="-122"/>
              </a:rPr>
              <a:t>指令给出虚拟地址</a:t>
            </a:r>
            <a:endParaRPr kumimoji="1" lang="en-US" altLang="zh-CN" dirty="0">
              <a:solidFill>
                <a:schemeClr val="tx1"/>
              </a:solidFill>
              <a:latin typeface="微软雅黑" charset="-122"/>
              <a:ea typeface="微软雅黑" charset="-122"/>
            </a:endParaRPr>
          </a:p>
          <a:p>
            <a:pPr algn="l">
              <a:lnSpc>
                <a:spcPct val="100000"/>
              </a:lnSpc>
              <a:buFont typeface="Wingdings" panose="05000000000000000000" pitchFamily="2" charset="2"/>
              <a:buChar char="u"/>
            </a:pPr>
            <a:r>
              <a:rPr kumimoji="1" lang="zh-CN" altLang="en-US" dirty="0">
                <a:solidFill>
                  <a:schemeClr val="tx1"/>
                </a:solidFill>
                <a:latin typeface="微软雅黑" charset="-122"/>
                <a:ea typeface="微软雅黑" charset="-122"/>
              </a:rPr>
              <a:t>每个页表项记录对应的虚页情况</a:t>
            </a:r>
          </a:p>
          <a:p>
            <a:pPr algn="l">
              <a:lnSpc>
                <a:spcPct val="100000"/>
              </a:lnSpc>
              <a:buFont typeface="Wingdings" panose="05000000000000000000" pitchFamily="2" charset="2"/>
              <a:buChar char="u"/>
            </a:pPr>
            <a:r>
              <a:rPr kumimoji="1" lang="en-US" altLang="zh-CN" dirty="0">
                <a:solidFill>
                  <a:schemeClr val="tx1"/>
                </a:solidFill>
                <a:latin typeface="微软雅黑" charset="-122"/>
                <a:ea typeface="微软雅黑" charset="-122"/>
              </a:rPr>
              <a:t>Valid</a:t>
            </a:r>
            <a:r>
              <a:rPr kumimoji="1" lang="zh-CN" altLang="en-US" dirty="0">
                <a:solidFill>
                  <a:schemeClr val="tx1"/>
                </a:solidFill>
                <a:latin typeface="微软雅黑" charset="-122"/>
                <a:ea typeface="微软雅黑" charset="-122"/>
              </a:rPr>
              <a:t>为</a:t>
            </a:r>
            <a:r>
              <a:rPr kumimoji="1" lang="en-US" altLang="zh-CN" dirty="0">
                <a:solidFill>
                  <a:schemeClr val="tx1"/>
                </a:solidFill>
                <a:latin typeface="微软雅黑" charset="-122"/>
                <a:ea typeface="微软雅黑" charset="-122"/>
              </a:rPr>
              <a:t>0</a:t>
            </a:r>
            <a:r>
              <a:rPr kumimoji="1" lang="zh-CN" altLang="en-US" dirty="0">
                <a:solidFill>
                  <a:schemeClr val="tx1"/>
                </a:solidFill>
                <a:latin typeface="微软雅黑" charset="-122"/>
                <a:ea typeface="微软雅黑" charset="-122"/>
              </a:rPr>
              <a:t>说明“</a:t>
            </a:r>
            <a:r>
              <a:rPr kumimoji="1" lang="en-US" altLang="zh-CN" dirty="0">
                <a:solidFill>
                  <a:schemeClr val="tx1"/>
                </a:solidFill>
                <a:latin typeface="微软雅黑" charset="-122"/>
                <a:ea typeface="微软雅黑" charset="-122"/>
              </a:rPr>
              <a:t>miss”(</a:t>
            </a:r>
            <a:r>
              <a:rPr kumimoji="1" lang="zh-CN" altLang="en-US" dirty="0">
                <a:solidFill>
                  <a:schemeClr val="tx1"/>
                </a:solidFill>
                <a:latin typeface="微软雅黑" charset="-122"/>
                <a:ea typeface="微软雅黑" charset="-122"/>
              </a:rPr>
              <a:t>称为</a:t>
            </a:r>
            <a:r>
              <a:rPr kumimoji="1" lang="en-US" altLang="zh-CN" dirty="0">
                <a:solidFill>
                  <a:schemeClr val="tx1"/>
                </a:solidFill>
                <a:latin typeface="微软雅黑" charset="-122"/>
                <a:ea typeface="微软雅黑" charset="-122"/>
              </a:rPr>
              <a:t>page fault / </a:t>
            </a:r>
            <a:r>
              <a:rPr kumimoji="1" lang="zh-CN" altLang="en-US" dirty="0">
                <a:solidFill>
                  <a:schemeClr val="tx1"/>
                </a:solidFill>
                <a:latin typeface="微软雅黑" charset="-122"/>
                <a:ea typeface="微软雅黑" charset="-122"/>
              </a:rPr>
              <a:t>缺页</a:t>
            </a:r>
            <a:r>
              <a:rPr kumimoji="1" lang="en-US" altLang="zh-CN" dirty="0">
                <a:solidFill>
                  <a:schemeClr val="tx1"/>
                </a:solidFill>
                <a:latin typeface="微软雅黑" charset="-122"/>
                <a:ea typeface="微软雅黑" charset="-122"/>
              </a:rPr>
              <a:t>)</a:t>
            </a:r>
            <a:endParaRPr kumimoji="1" lang="zh-CN" altLang="en-US" dirty="0">
              <a:solidFill>
                <a:schemeClr val="tx1"/>
              </a:solidFill>
              <a:latin typeface="微软雅黑" charset="-122"/>
              <a:ea typeface="微软雅黑" charset="-122"/>
            </a:endParaRPr>
          </a:p>
          <a:p>
            <a:pPr algn="l">
              <a:lnSpc>
                <a:spcPct val="100000"/>
              </a:lnSpc>
              <a:buFont typeface="Wingdings" panose="05000000000000000000" pitchFamily="2" charset="2"/>
              <a:buChar char="u"/>
            </a:pPr>
            <a:r>
              <a:rPr kumimoji="1" lang="en-US" altLang="zh-CN" dirty="0">
                <a:solidFill>
                  <a:schemeClr val="tx1"/>
                </a:solidFill>
                <a:latin typeface="微软雅黑" charset="-122"/>
                <a:ea typeface="微软雅黑" charset="-122"/>
              </a:rPr>
              <a:t>CPU</a:t>
            </a:r>
            <a:r>
              <a:rPr kumimoji="1" lang="zh-CN" altLang="en-US" dirty="0">
                <a:solidFill>
                  <a:schemeClr val="tx1"/>
                </a:solidFill>
                <a:latin typeface="微软雅黑" charset="-122"/>
                <a:ea typeface="微软雅黑" charset="-122"/>
              </a:rPr>
              <a:t>执行指令时，先将逻辑地址转换为物理地址</a:t>
            </a:r>
          </a:p>
          <a:p>
            <a:pPr algn="l">
              <a:lnSpc>
                <a:spcPct val="100000"/>
              </a:lnSpc>
              <a:buFont typeface="Wingdings" panose="05000000000000000000" pitchFamily="2" charset="2"/>
              <a:buChar char="u"/>
            </a:pPr>
            <a:r>
              <a:rPr kumimoji="1" lang="zh-CN" altLang="en-US" dirty="0">
                <a:solidFill>
                  <a:schemeClr val="tx1"/>
                </a:solidFill>
                <a:latin typeface="微软雅黑" charset="-122"/>
                <a:ea typeface="微软雅黑" charset="-122"/>
              </a:rPr>
              <a:t>地址转换由</a:t>
            </a:r>
            <a:r>
              <a:rPr kumimoji="1" lang="en-US" altLang="zh-CN" dirty="0">
                <a:solidFill>
                  <a:schemeClr val="tx1"/>
                </a:solidFill>
                <a:latin typeface="微软雅黑" charset="-122"/>
                <a:ea typeface="微软雅黑" charset="-122"/>
              </a:rPr>
              <a:t>MMU</a:t>
            </a:r>
            <a:r>
              <a:rPr kumimoji="1" lang="zh-CN" altLang="en-US" dirty="0">
                <a:solidFill>
                  <a:schemeClr val="tx1"/>
                </a:solidFill>
                <a:latin typeface="微软雅黑" charset="-122"/>
                <a:ea typeface="微软雅黑" charset="-122"/>
              </a:rPr>
              <a:t>实现</a:t>
            </a:r>
          </a:p>
        </p:txBody>
      </p:sp>
      <p:sp>
        <p:nvSpPr>
          <p:cNvPr id="142" name="Text Box 129"/>
          <p:cNvSpPr txBox="1">
            <a:spLocks noChangeArrowheads="1"/>
          </p:cNvSpPr>
          <p:nvPr/>
        </p:nvSpPr>
        <p:spPr bwMode="auto">
          <a:xfrm>
            <a:off x="4486275" y="4911725"/>
            <a:ext cx="4787900" cy="159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300"/>
              </a:spcBef>
            </a:pPr>
            <a:r>
              <a:rPr kumimoji="1" lang="zh-CN" altLang="en-US" dirty="0">
                <a:solidFill>
                  <a:srgbClr val="0000CC"/>
                </a:solidFill>
                <a:latin typeface="微软雅黑" charset="-122"/>
                <a:ea typeface="微软雅黑" charset="-122"/>
              </a:rPr>
              <a:t>页大小比</a:t>
            </a:r>
            <a:r>
              <a:rPr kumimoji="1" lang="en-US" altLang="zh-CN" dirty="0">
                <a:solidFill>
                  <a:srgbClr val="0000CC"/>
                </a:solidFill>
                <a:latin typeface="微软雅黑" charset="-122"/>
                <a:ea typeface="微软雅黑" charset="-122"/>
              </a:rPr>
              <a:t>Cache</a:t>
            </a:r>
            <a:r>
              <a:rPr kumimoji="1" lang="zh-CN" altLang="en-US" dirty="0">
                <a:solidFill>
                  <a:srgbClr val="0000CC"/>
                </a:solidFill>
                <a:latin typeface="微软雅黑" charset="-122"/>
                <a:ea typeface="微软雅黑" charset="-122"/>
              </a:rPr>
              <a:t>中</a:t>
            </a:r>
            <a:r>
              <a:rPr kumimoji="1" lang="en-US" altLang="zh-CN" dirty="0">
                <a:solidFill>
                  <a:srgbClr val="0000CC"/>
                </a:solidFill>
                <a:latin typeface="微软雅黑" charset="-122"/>
                <a:ea typeface="微软雅黑" charset="-122"/>
              </a:rPr>
              <a:t>Block</a:t>
            </a:r>
            <a:r>
              <a:rPr kumimoji="1" lang="zh-CN" altLang="en-US" dirty="0">
                <a:solidFill>
                  <a:srgbClr val="0000CC"/>
                </a:solidFill>
                <a:latin typeface="微软雅黑" charset="-122"/>
                <a:ea typeface="微软雅黑" charset="-122"/>
              </a:rPr>
              <a:t>大得多！</a:t>
            </a:r>
          </a:p>
          <a:p>
            <a:pPr algn="l">
              <a:lnSpc>
                <a:spcPct val="100000"/>
              </a:lnSpc>
              <a:spcBef>
                <a:spcPts val="300"/>
              </a:spcBef>
            </a:pPr>
            <a:r>
              <a:rPr kumimoji="1" lang="zh-CN" altLang="en-US" dirty="0">
                <a:solidFill>
                  <a:srgbClr val="0000CC"/>
                </a:solidFill>
                <a:latin typeface="微软雅黑" charset="-122"/>
                <a:ea typeface="微软雅黑" charset="-122"/>
              </a:rPr>
              <a:t>采用全相联映射！</a:t>
            </a:r>
            <a:r>
              <a:rPr kumimoji="1" lang="en-US" altLang="zh-CN" dirty="0">
                <a:latin typeface="微软雅黑" charset="-122"/>
                <a:ea typeface="微软雅黑" charset="-122"/>
              </a:rPr>
              <a:t>Why?</a:t>
            </a:r>
          </a:p>
          <a:p>
            <a:pPr algn="l">
              <a:lnSpc>
                <a:spcPct val="100000"/>
              </a:lnSpc>
              <a:spcBef>
                <a:spcPts val="300"/>
              </a:spcBef>
            </a:pPr>
            <a:r>
              <a:rPr lang="zh-CN" altLang="en-US" dirty="0">
                <a:solidFill>
                  <a:srgbClr val="0000CC"/>
                </a:solidFill>
                <a:latin typeface="微软雅黑" charset="-122"/>
                <a:ea typeface="微软雅黑" charset="-122"/>
              </a:rPr>
              <a:t>通过软件来处理“缺页”</a:t>
            </a:r>
            <a:r>
              <a:rPr lang="en-US" altLang="zh-CN" dirty="0">
                <a:solidFill>
                  <a:srgbClr val="0000CC"/>
                </a:solidFill>
                <a:latin typeface="微软雅黑" charset="-122"/>
                <a:ea typeface="微软雅黑" charset="-122"/>
              </a:rPr>
              <a:t>!</a:t>
            </a:r>
            <a:r>
              <a:rPr lang="en-US" altLang="zh-CN" dirty="0">
                <a:solidFill>
                  <a:srgbClr val="CC0000"/>
                </a:solidFill>
                <a:latin typeface="微软雅黑" charset="-122"/>
                <a:ea typeface="微软雅黑" charset="-122"/>
              </a:rPr>
              <a:t> </a:t>
            </a:r>
            <a:r>
              <a:rPr lang="en-US" altLang="zh-CN" dirty="0">
                <a:latin typeface="微软雅黑" charset="-122"/>
                <a:ea typeface="微软雅黑" charset="-122"/>
              </a:rPr>
              <a:t>Why?</a:t>
            </a:r>
          </a:p>
          <a:p>
            <a:pPr algn="l">
              <a:lnSpc>
                <a:spcPct val="100000"/>
              </a:lnSpc>
              <a:spcBef>
                <a:spcPts val="300"/>
              </a:spcBef>
            </a:pPr>
            <a:r>
              <a:rPr kumimoji="1" lang="zh-CN" altLang="en-US" dirty="0">
                <a:solidFill>
                  <a:srgbClr val="0000CC"/>
                </a:solidFill>
                <a:latin typeface="微软雅黑" charset="-122"/>
                <a:ea typeface="微软雅黑" charset="-122"/>
              </a:rPr>
              <a:t>采用</a:t>
            </a:r>
            <a:r>
              <a:rPr kumimoji="1" lang="en-US" altLang="zh-CN" dirty="0">
                <a:solidFill>
                  <a:srgbClr val="0000CC"/>
                </a:solidFill>
                <a:latin typeface="微软雅黑" charset="-122"/>
                <a:ea typeface="微软雅黑" charset="-122"/>
              </a:rPr>
              <a:t>Write Back</a:t>
            </a:r>
            <a:r>
              <a:rPr kumimoji="1" lang="zh-CN" altLang="en-US" dirty="0">
                <a:solidFill>
                  <a:srgbClr val="0000CC"/>
                </a:solidFill>
                <a:latin typeface="微软雅黑" charset="-122"/>
                <a:ea typeface="微软雅黑" charset="-122"/>
              </a:rPr>
              <a:t>写策略！</a:t>
            </a:r>
            <a:r>
              <a:rPr kumimoji="1" lang="zh-CN" altLang="en-US" dirty="0">
                <a:solidFill>
                  <a:srgbClr val="CC0000"/>
                </a:solidFill>
                <a:latin typeface="微软雅黑" charset="-122"/>
                <a:ea typeface="微软雅黑" charset="-122"/>
              </a:rPr>
              <a:t> </a:t>
            </a:r>
            <a:r>
              <a:rPr kumimoji="1" lang="en-US" altLang="zh-CN" dirty="0">
                <a:latin typeface="微软雅黑" charset="-122"/>
                <a:ea typeface="微软雅黑" charset="-122"/>
              </a:rPr>
              <a:t>Why?</a:t>
            </a:r>
            <a:endParaRPr lang="zh-CN" altLang="en-US" dirty="0">
              <a:latin typeface="微软雅黑" charset="-122"/>
              <a:ea typeface="微软雅黑" charset="-122"/>
            </a:endParaRPr>
          </a:p>
        </p:txBody>
      </p:sp>
      <p:sp>
        <p:nvSpPr>
          <p:cNvPr id="143" name="Text Box 130"/>
          <p:cNvSpPr txBox="1">
            <a:spLocks noChangeArrowheads="1"/>
          </p:cNvSpPr>
          <p:nvPr/>
        </p:nvSpPr>
        <p:spPr bwMode="auto">
          <a:xfrm>
            <a:off x="478582" y="5008563"/>
            <a:ext cx="715645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1463" indent="-271463">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342900" indent="-342900" algn="l">
              <a:lnSpc>
                <a:spcPct val="100000"/>
              </a:lnSpc>
              <a:buClr>
                <a:srgbClr val="FF0000"/>
              </a:buClr>
              <a:buFont typeface="Wingdings" panose="05000000000000000000" pitchFamily="2" charset="2"/>
              <a:buChar char="u"/>
            </a:pPr>
            <a:r>
              <a:rPr kumimoji="1" lang="zh-CN" altLang="en-US" dirty="0">
                <a:latin typeface="微软雅黑" charset="-122"/>
                <a:ea typeface="微软雅黑" charset="-122"/>
              </a:rPr>
              <a:t>缺页的代价是多少？</a:t>
            </a:r>
          </a:p>
          <a:p>
            <a:pPr algn="l">
              <a:lnSpc>
                <a:spcPct val="100000"/>
              </a:lnSpc>
              <a:buClr>
                <a:srgbClr val="FF0000"/>
              </a:buClr>
            </a:pPr>
            <a:r>
              <a:rPr lang="zh-CN" altLang="en-US" dirty="0">
                <a:solidFill>
                  <a:schemeClr val="tx1"/>
                </a:solidFill>
                <a:latin typeface="微软雅黑" charset="-122"/>
                <a:ea typeface="微软雅黑" charset="-122"/>
              </a:rPr>
              <a:t>读磁盘</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数百万个时钟周期</a:t>
            </a:r>
            <a:r>
              <a:rPr lang="en-US" altLang="zh-CN" dirty="0">
                <a:solidFill>
                  <a:schemeClr val="tx1"/>
                </a:solidFill>
                <a:latin typeface="微软雅黑" charset="-122"/>
                <a:ea typeface="微软雅黑" charset="-122"/>
              </a:rPr>
              <a:t>)</a:t>
            </a:r>
          </a:p>
        </p:txBody>
      </p:sp>
      <p:sp>
        <p:nvSpPr>
          <p:cNvPr id="144" name="Rectangle 131"/>
          <p:cNvSpPr>
            <a:spLocks noChangeArrowheads="1"/>
          </p:cNvSpPr>
          <p:nvPr/>
        </p:nvSpPr>
        <p:spPr bwMode="auto">
          <a:xfrm>
            <a:off x="4232275" y="3630613"/>
            <a:ext cx="27908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dirty="0">
                <a:latin typeface="微软雅黑" charset="-122"/>
                <a:ea typeface="微软雅黑" charset="-122"/>
              </a:rPr>
              <a:t>有些系统采用双表结构：主存页地址和磁盘页地址分开</a:t>
            </a:r>
          </a:p>
        </p:txBody>
      </p:sp>
    </p:spTree>
    <p:extLst>
      <p:ext uri="{BB962C8B-B14F-4D97-AF65-F5344CB8AC3E}">
        <p14:creationId xmlns:p14="http://schemas.microsoft.com/office/powerpoint/2010/main" val="2823096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blinds(horizontal)">
                                      <p:cBhvr>
                                        <p:cTn id="7" dur="500"/>
                                        <p:tgtEl>
                                          <p:spTgt spid="141">
                                            <p:txEl>
                                              <p:pRg st="0" end="0"/>
                                            </p:txEl>
                                          </p:spTgt>
                                        </p:tgtEl>
                                      </p:cBhvr>
                                    </p:animEffect>
                                  </p:childTnLst>
                                  <p:subTnLst>
                                    <p:animClr clrSpc="rgb" dir="cw">
                                      <p:cBhvr override="childStyle">
                                        <p:cTn dur="1" fill="hold" display="0" masterRel="nextClick" afterEffect="1"/>
                                        <p:tgtEl>
                                          <p:spTgt spid="141">
                                            <p:txEl>
                                              <p:pRg st="0" end="0"/>
                                            </p:txEl>
                                          </p:spTgt>
                                        </p:tgtEl>
                                        <p:attrNameLst>
                                          <p:attrName>ppt_c</p:attrName>
                                        </p:attrNameLst>
                                      </p:cBhvr>
                                      <p:to>
                                        <a:srgbClr val="0000CC"/>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blinds(horizontal)">
                                      <p:cBhvr>
                                        <p:cTn id="12" dur="500"/>
                                        <p:tgtEl>
                                          <p:spTgt spid="141">
                                            <p:txEl>
                                              <p:pRg st="1" end="1"/>
                                            </p:txEl>
                                          </p:spTgt>
                                        </p:tgtEl>
                                      </p:cBhvr>
                                    </p:animEffect>
                                  </p:childTnLst>
                                  <p:subTnLst>
                                    <p:animClr clrSpc="rgb" dir="cw">
                                      <p:cBhvr override="childStyle">
                                        <p:cTn dur="1" fill="hold" display="0" masterRel="nextClick" afterEffect="1"/>
                                        <p:tgtEl>
                                          <p:spTgt spid="141">
                                            <p:txEl>
                                              <p:pRg st="1" end="1"/>
                                            </p:txEl>
                                          </p:spTgt>
                                        </p:tgtEl>
                                        <p:attrNameLst>
                                          <p:attrName>ppt_c</p:attrName>
                                        </p:attrNameLst>
                                      </p:cBhvr>
                                      <p:to>
                                        <a:srgbClr val="0000CC"/>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blinds(horizontal)">
                                      <p:cBhvr>
                                        <p:cTn id="17" dur="500"/>
                                        <p:tgtEl>
                                          <p:spTgt spid="141">
                                            <p:txEl>
                                              <p:pRg st="2" end="2"/>
                                            </p:txEl>
                                          </p:spTgt>
                                        </p:tgtEl>
                                      </p:cBhvr>
                                    </p:animEffect>
                                  </p:childTnLst>
                                  <p:subTnLst>
                                    <p:animClr clrSpc="rgb" dir="cw">
                                      <p:cBhvr override="childStyle">
                                        <p:cTn dur="1" fill="hold" display="0" masterRel="nextClick" afterEffect="1"/>
                                        <p:tgtEl>
                                          <p:spTgt spid="141">
                                            <p:txEl>
                                              <p:pRg st="2" end="2"/>
                                            </p:txEl>
                                          </p:spTgt>
                                        </p:tgtEl>
                                        <p:attrNameLst>
                                          <p:attrName>ppt_c</p:attrName>
                                        </p:attrNameLst>
                                      </p:cBhvr>
                                      <p:to>
                                        <a:srgbClr val="0000CC"/>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blinds(horizontal)">
                                      <p:cBhvr>
                                        <p:cTn id="22" dur="500"/>
                                        <p:tgtEl>
                                          <p:spTgt spid="141">
                                            <p:txEl>
                                              <p:pRg st="3" end="3"/>
                                            </p:txEl>
                                          </p:spTgt>
                                        </p:tgtEl>
                                      </p:cBhvr>
                                    </p:animEffect>
                                  </p:childTnLst>
                                  <p:subTnLst>
                                    <p:animClr clrSpc="rgb" dir="cw">
                                      <p:cBhvr override="childStyle">
                                        <p:cTn dur="1" fill="hold" display="0" masterRel="nextClick" afterEffect="1"/>
                                        <p:tgtEl>
                                          <p:spTgt spid="141">
                                            <p:txEl>
                                              <p:pRg st="3" end="3"/>
                                            </p:txEl>
                                          </p:spTgt>
                                        </p:tgtEl>
                                        <p:attrNameLst>
                                          <p:attrName>ppt_c</p:attrName>
                                        </p:attrNameLst>
                                      </p:cBhvr>
                                      <p:to>
                                        <a:srgbClr val="0000CC"/>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blinds(horizontal)">
                                      <p:cBhvr>
                                        <p:cTn id="27" dur="500"/>
                                        <p:tgtEl>
                                          <p:spTgt spid="141">
                                            <p:txEl>
                                              <p:pRg st="4" end="4"/>
                                            </p:txEl>
                                          </p:spTgt>
                                        </p:tgtEl>
                                      </p:cBhvr>
                                    </p:animEffect>
                                  </p:childTnLst>
                                  <p:subTnLst>
                                    <p:animClr clrSpc="rgb" dir="cw">
                                      <p:cBhvr override="childStyle">
                                        <p:cTn dur="1" fill="hold" display="0" masterRel="nextClick" afterEffect="1"/>
                                        <p:tgtEl>
                                          <p:spTgt spid="141">
                                            <p:txEl>
                                              <p:pRg st="4" end="4"/>
                                            </p:txEl>
                                          </p:spTgt>
                                        </p:tgtEl>
                                        <p:attrNameLst>
                                          <p:attrName>ppt_c</p:attrName>
                                        </p:attrNameLst>
                                      </p:cBhvr>
                                      <p:to>
                                        <a:srgbClr val="0000CC"/>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blinds(horizontal)">
                                      <p:cBhvr>
                                        <p:cTn id="32" dur="500"/>
                                        <p:tgtEl>
                                          <p:spTgt spid="1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2">
                                            <p:txEl>
                                              <p:pRg st="0" end="0"/>
                                            </p:txEl>
                                          </p:spTgt>
                                        </p:tgtEl>
                                        <p:attrNameLst>
                                          <p:attrName>style.visibility</p:attrName>
                                        </p:attrNameLst>
                                      </p:cBhvr>
                                      <p:to>
                                        <p:strVal val="visible"/>
                                      </p:to>
                                    </p:set>
                                    <p:animEffect transition="in" filter="blinds(horizontal)">
                                      <p:cBhvr>
                                        <p:cTn id="37" dur="500"/>
                                        <p:tgtEl>
                                          <p:spTgt spid="14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42">
                                            <p:txEl>
                                              <p:pRg st="1" end="1"/>
                                            </p:txEl>
                                          </p:spTgt>
                                        </p:tgtEl>
                                        <p:attrNameLst>
                                          <p:attrName>style.visibility</p:attrName>
                                        </p:attrNameLst>
                                      </p:cBhvr>
                                      <p:to>
                                        <p:strVal val="visible"/>
                                      </p:to>
                                    </p:set>
                                    <p:animEffect transition="in" filter="blinds(horizontal)">
                                      <p:cBhvr>
                                        <p:cTn id="42" dur="500"/>
                                        <p:tgtEl>
                                          <p:spTgt spid="142">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42">
                                            <p:txEl>
                                              <p:pRg st="2" end="2"/>
                                            </p:txEl>
                                          </p:spTgt>
                                        </p:tgtEl>
                                        <p:attrNameLst>
                                          <p:attrName>style.visibility</p:attrName>
                                        </p:attrNameLst>
                                      </p:cBhvr>
                                      <p:to>
                                        <p:strVal val="visible"/>
                                      </p:to>
                                    </p:set>
                                    <p:animEffect transition="in" filter="blinds(horizontal)">
                                      <p:cBhvr>
                                        <p:cTn id="47" dur="500"/>
                                        <p:tgtEl>
                                          <p:spTgt spid="142">
                                            <p:txEl>
                                              <p:pRg st="2" end="2"/>
                                            </p:txEl>
                                          </p:spTgt>
                                        </p:tgtEl>
                                      </p:cBhvr>
                                    </p:animEffect>
                                  </p:childTnLst>
                                  <p:subTnLst>
                                    <p:animClr clrSpc="rgb" dir="cw">
                                      <p:cBhvr override="childStyle">
                                        <p:cTn dur="1" fill="hold" display="0" masterRel="nextClick" afterEffect="1"/>
                                        <p:tgtEl>
                                          <p:spTgt spid="142">
                                            <p:txEl>
                                              <p:pRg st="2" end="2"/>
                                            </p:txEl>
                                          </p:spTgt>
                                        </p:tgtEl>
                                        <p:attrNameLst>
                                          <p:attrName>ppt_c</p:attrName>
                                        </p:attrNameLst>
                                      </p:cBhvr>
                                      <p:to>
                                        <a:srgbClr val="663300"/>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3"/>
                                        </p:tgtEl>
                                        <p:attrNameLst>
                                          <p:attrName>style.visibility</p:attrName>
                                        </p:attrNameLst>
                                      </p:cBhvr>
                                      <p:to>
                                        <p:strVal val="visible"/>
                                      </p:to>
                                    </p:set>
                                    <p:animEffect transition="in" filter="blinds(horizontal)">
                                      <p:cBhvr>
                                        <p:cTn id="52" dur="500"/>
                                        <p:tgtEl>
                                          <p:spTgt spid="14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42">
                                            <p:txEl>
                                              <p:pRg st="3" end="3"/>
                                            </p:txEl>
                                          </p:spTgt>
                                        </p:tgtEl>
                                        <p:attrNameLst>
                                          <p:attrName>style.visibility</p:attrName>
                                        </p:attrNameLst>
                                      </p:cBhvr>
                                      <p:to>
                                        <p:strVal val="visible"/>
                                      </p:to>
                                    </p:set>
                                    <p:animEffect transition="in" filter="blinds(horizontal)">
                                      <p:cBhvr>
                                        <p:cTn id="57" dur="500"/>
                                        <p:tgtEl>
                                          <p:spTgt spid="142">
                                            <p:txEl>
                                              <p:pRg st="3" end="3"/>
                                            </p:txEl>
                                          </p:spTgt>
                                        </p:tgtEl>
                                      </p:cBhvr>
                                    </p:animEffect>
                                  </p:childTnLst>
                                  <p:subTnLst>
                                    <p:animClr clrSpc="rgb" dir="cw">
                                      <p:cBhvr override="childStyle">
                                        <p:cTn dur="1" fill="hold" display="0" masterRel="nextClick" afterEffect="1"/>
                                        <p:tgtEl>
                                          <p:spTgt spid="142">
                                            <p:txEl>
                                              <p:pRg st="3" end="3"/>
                                            </p:txEl>
                                          </p:spTgt>
                                        </p:tgtEl>
                                        <p:attrNameLst>
                                          <p:attrName>ppt_c</p:attrName>
                                        </p:attrNameLst>
                                      </p:cBhvr>
                                      <p:to>
                                        <a:srgbClr val="6633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6451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451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451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451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4518" name="TextBox 34"/>
          <p:cNvSpPr txBox="1">
            <a:spLocks noChangeArrowheads="1"/>
          </p:cNvSpPr>
          <p:nvPr/>
        </p:nvSpPr>
        <p:spPr bwMode="auto">
          <a:xfrm>
            <a:off x="4702175" y="865188"/>
            <a:ext cx="2627313" cy="571500"/>
          </a:xfrm>
          <a:prstGeom prst="rect">
            <a:avLst/>
          </a:prstGeom>
          <a:solidFill>
            <a:srgbClr val="00B050"/>
          </a:solidFill>
          <a:ln w="9525">
            <a:solidFill>
              <a:srgbClr val="00B05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a:solidFill>
                  <a:schemeClr val="bg1"/>
                </a:solidFill>
                <a:latin typeface="微软雅黑" charset="-122"/>
                <a:ea typeface="微软雅黑" charset="-122"/>
              </a:rPr>
              <a:t>页表结构</a:t>
            </a:r>
          </a:p>
        </p:txBody>
      </p:sp>
      <p:sp>
        <p:nvSpPr>
          <p:cNvPr id="141" name="Rectangle 3"/>
          <p:cNvSpPr txBox="1">
            <a:spLocks noChangeArrowheads="1"/>
          </p:cNvSpPr>
          <p:nvPr/>
        </p:nvSpPr>
        <p:spPr bwMode="auto">
          <a:xfrm>
            <a:off x="298562" y="1836738"/>
            <a:ext cx="5682609" cy="486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10000"/>
              </a:lnSpc>
              <a:buFont typeface="Wingdings" panose="05000000000000000000" pitchFamily="2" charset="2"/>
              <a:buChar char="u"/>
            </a:pPr>
            <a:r>
              <a:rPr kumimoji="1" lang="zh-CN" altLang="en-US" sz="2800" dirty="0">
                <a:solidFill>
                  <a:schemeClr val="tx1"/>
                </a:solidFill>
                <a:latin typeface="微软雅黑" charset="-122"/>
                <a:ea typeface="微软雅黑" charset="-122"/>
              </a:rPr>
              <a:t>每个进程有一个页表</a:t>
            </a:r>
          </a:p>
          <a:p>
            <a:pPr marL="457200" indent="-457200" algn="l">
              <a:lnSpc>
                <a:spcPct val="110000"/>
              </a:lnSpc>
              <a:buFont typeface="Wingdings" panose="05000000000000000000" pitchFamily="2" charset="2"/>
              <a:buChar char="u"/>
            </a:pPr>
            <a:r>
              <a:rPr kumimoji="1" lang="zh-CN" altLang="en-US" sz="2800" dirty="0">
                <a:solidFill>
                  <a:schemeClr val="tx1"/>
                </a:solidFill>
                <a:latin typeface="微软雅黑" charset="-122"/>
                <a:ea typeface="微软雅黑" charset="-122"/>
              </a:rPr>
              <a:t>页表中有</a:t>
            </a:r>
            <a:r>
              <a:rPr kumimoji="1" lang="zh-CN" altLang="en-US" sz="2800" dirty="0">
                <a:latin typeface="微软雅黑" charset="-122"/>
                <a:ea typeface="微软雅黑" charset="-122"/>
              </a:rPr>
              <a:t>装入位、修改</a:t>
            </a:r>
            <a:r>
              <a:rPr kumimoji="1" lang="en-US" altLang="zh-CN" sz="2800" dirty="0">
                <a:latin typeface="微软雅黑" charset="-122"/>
                <a:ea typeface="微软雅黑" charset="-122"/>
              </a:rPr>
              <a:t>(Dirty)</a:t>
            </a:r>
            <a:r>
              <a:rPr kumimoji="1" lang="zh-CN" altLang="en-US" sz="2800" dirty="0">
                <a:latin typeface="微软雅黑" charset="-122"/>
                <a:ea typeface="微软雅黑" charset="-122"/>
              </a:rPr>
              <a:t>位、替换控制位、访问权限位、禁止缓存位、实页号</a:t>
            </a:r>
          </a:p>
          <a:p>
            <a:pPr marL="457200" indent="-457200" algn="l">
              <a:lnSpc>
                <a:spcPct val="110000"/>
              </a:lnSpc>
              <a:buFont typeface="Wingdings" panose="05000000000000000000" pitchFamily="2" charset="2"/>
              <a:buChar char="u"/>
            </a:pPr>
            <a:r>
              <a:rPr kumimoji="1" lang="zh-CN" altLang="en-US" sz="2800" dirty="0">
                <a:solidFill>
                  <a:schemeClr val="tx1"/>
                </a:solidFill>
                <a:latin typeface="Verdana" charset="0"/>
                <a:ea typeface="微软雅黑" charset="-122"/>
              </a:rPr>
              <a:t>在页表中，一个页号与其对应的物理块号称之为一个页表项</a:t>
            </a:r>
          </a:p>
          <a:p>
            <a:pPr marL="457200" indent="-457200" algn="l">
              <a:lnSpc>
                <a:spcPct val="110000"/>
              </a:lnSpc>
              <a:buFont typeface="Wingdings" panose="05000000000000000000" pitchFamily="2" charset="2"/>
              <a:buChar char="u"/>
            </a:pPr>
            <a:r>
              <a:rPr kumimoji="1" lang="zh-CN" altLang="en-US" sz="2800" dirty="0">
                <a:solidFill>
                  <a:schemeClr val="tx1"/>
                </a:solidFill>
                <a:latin typeface="微软雅黑" charset="-122"/>
                <a:ea typeface="微软雅黑" charset="-122"/>
              </a:rPr>
              <a:t>页表项数由进程大小决定</a:t>
            </a:r>
          </a:p>
          <a:p>
            <a:pPr marL="457200" indent="-457200" algn="l">
              <a:lnSpc>
                <a:spcPct val="110000"/>
              </a:lnSpc>
              <a:buFont typeface="Wingdings" panose="05000000000000000000" pitchFamily="2" charset="2"/>
              <a:buChar char="u"/>
            </a:pPr>
            <a:r>
              <a:rPr kumimoji="1" lang="zh-CN" altLang="en-US" sz="2800" dirty="0">
                <a:solidFill>
                  <a:schemeClr val="tx1"/>
                </a:solidFill>
                <a:latin typeface="微软雅黑" charset="-122"/>
                <a:ea typeface="微软雅黑" charset="-122"/>
              </a:rPr>
              <a:t>页表在主存的首地址记录在页表</a:t>
            </a:r>
          </a:p>
          <a:p>
            <a:pPr marL="0" indent="0" algn="l">
              <a:lnSpc>
                <a:spcPct val="110000"/>
              </a:lnSpc>
            </a:pPr>
            <a:r>
              <a:rPr kumimoji="1" lang="zh-CN" altLang="en-US" sz="2800" dirty="0">
                <a:solidFill>
                  <a:schemeClr val="tx1"/>
                </a:solidFill>
                <a:latin typeface="微软雅黑" charset="-122"/>
                <a:ea typeface="微软雅黑" charset="-122"/>
              </a:rPr>
              <a:t>基址寄存器中（加快访问）</a:t>
            </a:r>
          </a:p>
          <a:p>
            <a:pPr algn="l">
              <a:lnSpc>
                <a:spcPct val="110000"/>
              </a:lnSpc>
              <a:buFont typeface="Wingdings" charset="2"/>
              <a:buChar char="p"/>
            </a:pPr>
            <a:endParaRPr kumimoji="1" lang="zh-CN" altLang="en-US" sz="2800" dirty="0">
              <a:solidFill>
                <a:schemeClr val="tx1"/>
              </a:solidFill>
              <a:latin typeface="微软雅黑" charset="-122"/>
              <a:ea typeface="微软雅黑" charset="-122"/>
            </a:endParaRPr>
          </a:p>
        </p:txBody>
      </p:sp>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242" y="1772816"/>
            <a:ext cx="5826624" cy="42844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8889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blinds(horizontal)">
                                      <p:cBhvr>
                                        <p:cTn id="7" dur="500"/>
                                        <p:tgtEl>
                                          <p:spTgt spid="141">
                                            <p:txEl>
                                              <p:pRg st="0" end="0"/>
                                            </p:txEl>
                                          </p:spTgt>
                                        </p:tgtEl>
                                      </p:cBhvr>
                                    </p:animEffect>
                                  </p:childTnLst>
                                  <p:subTnLst>
                                    <p:animClr clrSpc="rgb" dir="cw">
                                      <p:cBhvr override="childStyle">
                                        <p:cTn dur="1" fill="hold" display="0" masterRel="nextClick" afterEffect="1"/>
                                        <p:tgtEl>
                                          <p:spTgt spid="141">
                                            <p:txEl>
                                              <p:pRg st="0" end="0"/>
                                            </p:txEl>
                                          </p:spTgt>
                                        </p:tgtEl>
                                        <p:attrNameLst>
                                          <p:attrName>ppt_c</p:attrName>
                                        </p:attrNameLst>
                                      </p:cBhvr>
                                      <p:to>
                                        <a:srgbClr val="0000CC"/>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blinds(horizontal)">
                                      <p:cBhvr>
                                        <p:cTn id="12" dur="500"/>
                                        <p:tgtEl>
                                          <p:spTgt spid="141">
                                            <p:txEl>
                                              <p:pRg st="1" end="1"/>
                                            </p:txEl>
                                          </p:spTgt>
                                        </p:tgtEl>
                                      </p:cBhvr>
                                    </p:animEffect>
                                  </p:childTnLst>
                                  <p:subTnLst>
                                    <p:animClr clrSpc="rgb" dir="cw">
                                      <p:cBhvr override="childStyle">
                                        <p:cTn dur="1" fill="hold" display="0" masterRel="nextClick" afterEffect="1"/>
                                        <p:tgtEl>
                                          <p:spTgt spid="141">
                                            <p:txEl>
                                              <p:pRg st="1" end="1"/>
                                            </p:txEl>
                                          </p:spTgt>
                                        </p:tgtEl>
                                        <p:attrNameLst>
                                          <p:attrName>ppt_c</p:attrName>
                                        </p:attrNameLst>
                                      </p:cBhvr>
                                      <p:to>
                                        <a:srgbClr val="0000CC"/>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blinds(horizontal)">
                                      <p:cBhvr>
                                        <p:cTn id="17" dur="500"/>
                                        <p:tgtEl>
                                          <p:spTgt spid="141">
                                            <p:txEl>
                                              <p:pRg st="2" end="2"/>
                                            </p:txEl>
                                          </p:spTgt>
                                        </p:tgtEl>
                                      </p:cBhvr>
                                    </p:animEffect>
                                  </p:childTnLst>
                                  <p:subTnLst>
                                    <p:animClr clrSpc="rgb" dir="cw">
                                      <p:cBhvr override="childStyle">
                                        <p:cTn dur="1" fill="hold" display="0" masterRel="nextClick" afterEffect="1"/>
                                        <p:tgtEl>
                                          <p:spTgt spid="141">
                                            <p:txEl>
                                              <p:pRg st="2" end="2"/>
                                            </p:txEl>
                                          </p:spTgt>
                                        </p:tgtEl>
                                        <p:attrNameLst>
                                          <p:attrName>ppt_c</p:attrName>
                                        </p:attrNameLst>
                                      </p:cBhvr>
                                      <p:to>
                                        <a:srgbClr val="0000C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blinds(horizontal)">
                                      <p:cBhvr>
                                        <p:cTn id="22" dur="500"/>
                                        <p:tgtEl>
                                          <p:spTgt spid="141">
                                            <p:txEl>
                                              <p:pRg st="3" end="3"/>
                                            </p:txEl>
                                          </p:spTgt>
                                        </p:tgtEl>
                                      </p:cBhvr>
                                    </p:animEffect>
                                  </p:childTnLst>
                                  <p:subTnLst>
                                    <p:animClr clrSpc="rgb" dir="cw">
                                      <p:cBhvr override="childStyle">
                                        <p:cTn dur="1" fill="hold" display="0" masterRel="nextClick" afterEffect="1"/>
                                        <p:tgtEl>
                                          <p:spTgt spid="141">
                                            <p:txEl>
                                              <p:pRg st="3" end="3"/>
                                            </p:txEl>
                                          </p:spTgt>
                                        </p:tgtEl>
                                        <p:attrNameLst>
                                          <p:attrName>ppt_c</p:attrName>
                                        </p:attrNameLst>
                                      </p:cBhvr>
                                      <p:to>
                                        <a:srgbClr val="0000CC"/>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blinds(horizontal)">
                                      <p:cBhvr>
                                        <p:cTn id="27" dur="500"/>
                                        <p:tgtEl>
                                          <p:spTgt spid="141">
                                            <p:txEl>
                                              <p:pRg st="4" end="4"/>
                                            </p:txEl>
                                          </p:spTgt>
                                        </p:tgtEl>
                                      </p:cBhvr>
                                    </p:animEffect>
                                  </p:childTnLst>
                                  <p:subTnLst>
                                    <p:animClr clrSpc="rgb" dir="cw">
                                      <p:cBhvr override="childStyle">
                                        <p:cTn dur="1" fill="hold" display="0" masterRel="nextClick" afterEffect="1"/>
                                        <p:tgtEl>
                                          <p:spTgt spid="141">
                                            <p:txEl>
                                              <p:pRg st="4" end="4"/>
                                            </p:txEl>
                                          </p:spTgt>
                                        </p:tgtEl>
                                        <p:attrNameLst>
                                          <p:attrName>ppt_c</p:attrName>
                                        </p:attrNameLst>
                                      </p:cBhvr>
                                      <p:to>
                                        <a:srgbClr val="0000CC"/>
                                      </p:to>
                                    </p:animClr>
                                  </p:subTnLst>
                                </p:cTn>
                              </p:par>
                              <p:par>
                                <p:cTn id="28" presetID="3" presetClass="entr" presetSubtype="10" fill="hold" nodeType="withEffect">
                                  <p:stCondLst>
                                    <p:cond delay="0"/>
                                  </p:stCondLst>
                                  <p:childTnLst>
                                    <p:set>
                                      <p:cBhvr>
                                        <p:cTn id="29" dur="1" fill="hold">
                                          <p:stCondLst>
                                            <p:cond delay="0"/>
                                          </p:stCondLst>
                                        </p:cTn>
                                        <p:tgtEl>
                                          <p:spTgt spid="141">
                                            <p:txEl>
                                              <p:pRg st="5" end="5"/>
                                            </p:txEl>
                                          </p:spTgt>
                                        </p:tgtEl>
                                        <p:attrNameLst>
                                          <p:attrName>style.visibility</p:attrName>
                                        </p:attrNameLst>
                                      </p:cBhvr>
                                      <p:to>
                                        <p:strVal val="visible"/>
                                      </p:to>
                                    </p:set>
                                    <p:animEffect transition="in" filter="blinds(horizontal)">
                                      <p:cBhvr>
                                        <p:cTn id="30" dur="500"/>
                                        <p:tgtEl>
                                          <p:spTgt spid="141">
                                            <p:txEl>
                                              <p:pRg st="5" end="5"/>
                                            </p:txEl>
                                          </p:spTgt>
                                        </p:tgtEl>
                                      </p:cBhvr>
                                    </p:animEffect>
                                  </p:childTnLst>
                                  <p:subTnLst>
                                    <p:animClr clrSpc="rgb" dir="cw">
                                      <p:cBhvr override="childStyle">
                                        <p:cTn dur="1" fill="hold" display="0" masterRel="nextClick" afterEffect="1"/>
                                        <p:tgtEl>
                                          <p:spTgt spid="141">
                                            <p:txEl>
                                              <p:pRg st="5" end="5"/>
                                            </p:txEl>
                                          </p:spTgt>
                                        </p:tgtEl>
                                        <p:attrNameLst>
                                          <p:attrName>ppt_c</p:attrName>
                                        </p:attrNameLst>
                                      </p:cBhvr>
                                      <p:to>
                                        <a:srgbClr val="0000CC"/>
                                      </p:to>
                                    </p:animClr>
                                  </p:sub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bwMode="auto">
          <a:xfrm>
            <a:off x="622598" y="0"/>
            <a:ext cx="10971213"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6656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656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656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656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 name="内容占位符 2"/>
          <p:cNvSpPr>
            <a:spLocks noGrp="1"/>
          </p:cNvSpPr>
          <p:nvPr>
            <p:ph idx="1"/>
          </p:nvPr>
        </p:nvSpPr>
        <p:spPr bwMode="auto">
          <a:xfrm>
            <a:off x="946634" y="908720"/>
            <a:ext cx="10405156"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spcAft>
                <a:spcPts val="600"/>
              </a:spcAft>
              <a:buFont typeface="Wingdings" charset="2"/>
              <a:buNone/>
            </a:pPr>
            <a:r>
              <a:rPr lang="zh-CN" altLang="en-US" sz="2800" b="1" dirty="0">
                <a:latin typeface="微软雅黑" charset="-122"/>
              </a:rPr>
              <a:t>例：若某页式虚拟存储器，有</a:t>
            </a:r>
            <a:r>
              <a:rPr lang="en-US" altLang="zh-CN" sz="2800" b="1" dirty="0">
                <a:latin typeface="微软雅黑" charset="-122"/>
              </a:rPr>
              <a:t>32</a:t>
            </a:r>
            <a:r>
              <a:rPr lang="zh-CN" altLang="en-US" sz="2800" b="1" dirty="0">
                <a:latin typeface="微软雅黑" charset="-122"/>
              </a:rPr>
              <a:t>位虚拟地址，页大小为</a:t>
            </a:r>
            <a:r>
              <a:rPr lang="en-US" altLang="zh-CN" sz="2800" b="1" dirty="0">
                <a:latin typeface="微软雅黑" charset="-122"/>
              </a:rPr>
              <a:t>4KB</a:t>
            </a:r>
            <a:r>
              <a:rPr lang="zh-CN" altLang="en-US" sz="2800" b="1" dirty="0">
                <a:latin typeface="微软雅黑" charset="-122"/>
              </a:rPr>
              <a:t>，每个页表项占</a:t>
            </a:r>
            <a:r>
              <a:rPr lang="en-US" altLang="zh-CN" sz="2800" b="1" dirty="0">
                <a:latin typeface="微软雅黑" charset="-122"/>
              </a:rPr>
              <a:t>4B</a:t>
            </a:r>
            <a:r>
              <a:rPr lang="zh-CN" altLang="en-US" sz="2800" b="1" dirty="0">
                <a:latin typeface="微软雅黑" charset="-122"/>
              </a:rPr>
              <a:t>，则操作系统为进程分配的页表最大为多少？</a:t>
            </a:r>
            <a:endParaRPr lang="en-US" altLang="zh-CN" sz="2800" b="1" dirty="0">
              <a:latin typeface="微软雅黑" charset="-122"/>
            </a:endParaRPr>
          </a:p>
          <a:p>
            <a:pPr marL="0" indent="0">
              <a:lnSpc>
                <a:spcPct val="150000"/>
              </a:lnSpc>
              <a:spcAft>
                <a:spcPts val="600"/>
              </a:spcAft>
              <a:buFont typeface="Wingdings" charset="2"/>
              <a:buNone/>
            </a:pPr>
            <a:r>
              <a:rPr lang="zh-CN" altLang="en-US" sz="2800" b="1" dirty="0">
                <a:latin typeface="微软雅黑" charset="-122"/>
              </a:rPr>
              <a:t>解：</a:t>
            </a:r>
            <a:r>
              <a:rPr lang="en-US" altLang="zh-CN" sz="2800" b="1" dirty="0">
                <a:latin typeface="微软雅黑" charset="-122"/>
              </a:rPr>
              <a:t>	</a:t>
            </a:r>
            <a:r>
              <a:rPr lang="zh-CN" altLang="en-US" sz="2800" b="1" dirty="0">
                <a:latin typeface="微软雅黑" charset="-122"/>
              </a:rPr>
              <a:t>页表的项数最大为：</a:t>
            </a:r>
            <a:r>
              <a:rPr lang="en-US" altLang="zh-CN" sz="2800" b="1" dirty="0">
                <a:latin typeface="微软雅黑" charset="-122"/>
              </a:rPr>
              <a:t>2</a:t>
            </a:r>
            <a:r>
              <a:rPr lang="en-US" altLang="zh-CN" sz="2800" b="1" baseline="30000" dirty="0">
                <a:latin typeface="微软雅黑" charset="-122"/>
              </a:rPr>
              <a:t>32</a:t>
            </a:r>
            <a:r>
              <a:rPr lang="en-US" altLang="zh-CN" sz="2800" b="1" dirty="0">
                <a:latin typeface="微软雅黑" charset="-122"/>
              </a:rPr>
              <a:t>/2</a:t>
            </a:r>
            <a:r>
              <a:rPr lang="en-US" altLang="zh-CN" sz="2800" b="1" baseline="30000" dirty="0">
                <a:latin typeface="微软雅黑" charset="-122"/>
              </a:rPr>
              <a:t>12</a:t>
            </a:r>
            <a:r>
              <a:rPr lang="en-US" altLang="zh-CN" sz="2800" b="1" dirty="0">
                <a:latin typeface="微软雅黑" charset="-122"/>
              </a:rPr>
              <a:t>=2</a:t>
            </a:r>
            <a:r>
              <a:rPr lang="en-US" altLang="zh-CN" sz="2800" b="1" baseline="30000" dirty="0">
                <a:latin typeface="微软雅黑" charset="-122"/>
              </a:rPr>
              <a:t>20</a:t>
            </a:r>
          </a:p>
          <a:p>
            <a:pPr marL="0" indent="0">
              <a:lnSpc>
                <a:spcPct val="150000"/>
              </a:lnSpc>
              <a:spcAft>
                <a:spcPts val="600"/>
              </a:spcAft>
              <a:buFont typeface="Wingdings" charset="2"/>
              <a:buNone/>
            </a:pPr>
            <a:r>
              <a:rPr lang="en-US" altLang="zh-CN" sz="2800" b="1" dirty="0">
                <a:latin typeface="微软雅黑" charset="-122"/>
              </a:rPr>
              <a:t>	</a:t>
            </a:r>
            <a:r>
              <a:rPr lang="zh-CN" altLang="en-US" sz="2800" b="1" dirty="0">
                <a:latin typeface="微软雅黑" charset="-122"/>
              </a:rPr>
              <a:t>页表大小</a:t>
            </a:r>
            <a:r>
              <a:rPr lang="en-US" altLang="zh-CN" sz="2800" b="1" dirty="0">
                <a:latin typeface="微软雅黑" charset="-122"/>
              </a:rPr>
              <a:t>=2</a:t>
            </a:r>
            <a:r>
              <a:rPr lang="en-US" altLang="zh-CN" sz="2800" b="1" baseline="30000" dirty="0">
                <a:latin typeface="微软雅黑" charset="-122"/>
              </a:rPr>
              <a:t>20</a:t>
            </a:r>
            <a:r>
              <a:rPr lang="zh-CN" altLang="en-US" sz="2800" b="1" dirty="0">
                <a:latin typeface="微软雅黑" charset="-122"/>
              </a:rPr>
              <a:t>页表项</a:t>
            </a:r>
            <a:r>
              <a:rPr lang="en-US" altLang="zh-CN" sz="2800" b="1" dirty="0">
                <a:latin typeface="微软雅黑" charset="-122"/>
                <a:sym typeface="Symbol" charset="2"/>
              </a:rPr>
              <a:t></a:t>
            </a:r>
            <a:r>
              <a:rPr lang="en-US" altLang="zh-CN" sz="2800" b="1" dirty="0">
                <a:latin typeface="微软雅黑" charset="-122"/>
              </a:rPr>
              <a:t>2</a:t>
            </a:r>
            <a:r>
              <a:rPr lang="en-US" altLang="zh-CN" sz="2800" b="1" baseline="30000" dirty="0">
                <a:latin typeface="微软雅黑" charset="-122"/>
              </a:rPr>
              <a:t>2</a:t>
            </a:r>
            <a:r>
              <a:rPr lang="en-US" altLang="zh-CN" sz="2800" b="1" dirty="0">
                <a:latin typeface="微软雅黑" charset="-122"/>
              </a:rPr>
              <a:t>B/</a:t>
            </a:r>
            <a:r>
              <a:rPr lang="zh-CN" altLang="en-US" sz="2800" b="1" dirty="0">
                <a:latin typeface="微软雅黑" charset="-122"/>
              </a:rPr>
              <a:t>页表项</a:t>
            </a:r>
            <a:r>
              <a:rPr lang="en-US" altLang="zh-CN" sz="2800" b="1" dirty="0">
                <a:latin typeface="微软雅黑" charset="-122"/>
              </a:rPr>
              <a:t>=4MB</a:t>
            </a:r>
          </a:p>
          <a:p>
            <a:pPr marL="0" indent="0">
              <a:lnSpc>
                <a:spcPct val="150000"/>
              </a:lnSpc>
              <a:spcAft>
                <a:spcPts val="600"/>
              </a:spcAft>
              <a:buFont typeface="Wingdings" charset="2"/>
              <a:buNone/>
            </a:pPr>
            <a:r>
              <a:rPr lang="en-US" altLang="zh-CN" sz="2800" b="1" dirty="0">
                <a:latin typeface="微软雅黑" charset="-122"/>
              </a:rPr>
              <a:t>	</a:t>
            </a:r>
            <a:r>
              <a:rPr lang="zh-CN" altLang="en-US" sz="2800" b="1" dirty="0">
                <a:latin typeface="微软雅黑" charset="-122"/>
              </a:rPr>
              <a:t>操作系统为每个进程分配的页表为</a:t>
            </a:r>
            <a:r>
              <a:rPr lang="en-US" altLang="zh-CN" sz="2800" b="1" dirty="0">
                <a:latin typeface="微软雅黑" charset="-122"/>
              </a:rPr>
              <a:t>4MB</a:t>
            </a:r>
            <a:r>
              <a:rPr lang="zh-CN" altLang="en-US" sz="2800" b="1" dirty="0">
                <a:latin typeface="微软雅黑" charset="-122"/>
              </a:rPr>
              <a:t> 。</a:t>
            </a:r>
          </a:p>
        </p:txBody>
      </p:sp>
    </p:spTree>
    <p:extLst>
      <p:ext uri="{BB962C8B-B14F-4D97-AF65-F5344CB8AC3E}">
        <p14:creationId xmlns:p14="http://schemas.microsoft.com/office/powerpoint/2010/main" val="3020784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bwMode="auto">
          <a:xfrm>
            <a:off x="622598" y="0"/>
            <a:ext cx="10971213" cy="656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6656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656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656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656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 name="内容占位符 2"/>
          <p:cNvSpPr>
            <a:spLocks noGrp="1"/>
          </p:cNvSpPr>
          <p:nvPr>
            <p:ph idx="1"/>
          </p:nvPr>
        </p:nvSpPr>
        <p:spPr bwMode="auto">
          <a:xfrm>
            <a:off x="946634" y="908720"/>
            <a:ext cx="10405156"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spcAft>
                <a:spcPts val="600"/>
              </a:spcAft>
              <a:buFont typeface="Wingdings" charset="2"/>
              <a:buNone/>
            </a:pPr>
            <a:r>
              <a:rPr lang="zh-CN" altLang="en-US" sz="2800" b="1" dirty="0">
                <a:latin typeface="微软雅黑" charset="-122"/>
              </a:rPr>
              <a:t>例：若某页式虚拟存储器，有</a:t>
            </a:r>
            <a:r>
              <a:rPr lang="en-US" altLang="zh-CN" sz="2800" b="1" dirty="0">
                <a:latin typeface="微软雅黑" charset="-122"/>
              </a:rPr>
              <a:t>32</a:t>
            </a:r>
            <a:r>
              <a:rPr lang="zh-CN" altLang="en-US" sz="2800" b="1" dirty="0">
                <a:latin typeface="微软雅黑" charset="-122"/>
              </a:rPr>
              <a:t>位虚拟地址，页大小为</a:t>
            </a:r>
            <a:r>
              <a:rPr lang="en-US" altLang="zh-CN" sz="2800" b="1" dirty="0">
                <a:latin typeface="微软雅黑" charset="-122"/>
              </a:rPr>
              <a:t>4KB</a:t>
            </a:r>
            <a:r>
              <a:rPr lang="zh-CN" altLang="en-US" sz="2800" b="1" dirty="0">
                <a:latin typeface="微软雅黑" charset="-122"/>
              </a:rPr>
              <a:t>，每个页表项占</a:t>
            </a:r>
            <a:r>
              <a:rPr lang="en-US" altLang="zh-CN" sz="2800" b="1" dirty="0">
                <a:latin typeface="微软雅黑" charset="-122"/>
              </a:rPr>
              <a:t>4B</a:t>
            </a:r>
            <a:r>
              <a:rPr lang="zh-CN" altLang="en-US" sz="2800" b="1" dirty="0">
                <a:latin typeface="微软雅黑" charset="-122"/>
              </a:rPr>
              <a:t>，则操作系统为进程分配的页表最大为多少？</a:t>
            </a:r>
            <a:endParaRPr lang="en-US" altLang="zh-CN" sz="2800" b="1" dirty="0">
              <a:latin typeface="微软雅黑" charset="-122"/>
            </a:endParaRPr>
          </a:p>
          <a:p>
            <a:pPr marL="0" indent="0">
              <a:lnSpc>
                <a:spcPct val="150000"/>
              </a:lnSpc>
              <a:spcAft>
                <a:spcPts val="600"/>
              </a:spcAft>
              <a:buFont typeface="Wingdings" charset="2"/>
              <a:buNone/>
            </a:pPr>
            <a:r>
              <a:rPr lang="zh-CN" altLang="en-US" sz="2800" b="1" dirty="0">
                <a:latin typeface="微软雅黑" charset="-122"/>
              </a:rPr>
              <a:t>解：</a:t>
            </a:r>
            <a:r>
              <a:rPr lang="en-US" altLang="zh-CN" sz="2800" b="1" dirty="0">
                <a:latin typeface="微软雅黑" charset="-122"/>
              </a:rPr>
              <a:t>	</a:t>
            </a:r>
            <a:r>
              <a:rPr lang="zh-CN" altLang="en-US" sz="2800" b="1" dirty="0">
                <a:latin typeface="微软雅黑" charset="-122"/>
              </a:rPr>
              <a:t>最大页表项</a:t>
            </a:r>
            <a:r>
              <a:rPr lang="en-US" altLang="zh-CN" sz="2800" b="1" dirty="0">
                <a:latin typeface="微软雅黑" charset="-122"/>
              </a:rPr>
              <a:t>=2</a:t>
            </a:r>
            <a:r>
              <a:rPr lang="en-US" altLang="zh-CN" sz="2800" b="1" baseline="30000" dirty="0">
                <a:latin typeface="微软雅黑" charset="-122"/>
              </a:rPr>
              <a:t>32</a:t>
            </a:r>
            <a:r>
              <a:rPr lang="en-US" altLang="zh-CN" sz="2800" b="1" dirty="0">
                <a:latin typeface="微软雅黑" charset="-122"/>
              </a:rPr>
              <a:t>/2</a:t>
            </a:r>
            <a:r>
              <a:rPr lang="en-US" altLang="zh-CN" sz="2800" b="1" baseline="30000" dirty="0">
                <a:latin typeface="微软雅黑" charset="-122"/>
              </a:rPr>
              <a:t>12</a:t>
            </a:r>
            <a:r>
              <a:rPr lang="en-US" altLang="zh-CN" sz="2800" b="1" dirty="0">
                <a:latin typeface="微软雅黑" charset="-122"/>
              </a:rPr>
              <a:t>=2</a:t>
            </a:r>
            <a:r>
              <a:rPr lang="en-US" altLang="zh-CN" sz="2800" b="1" baseline="30000" dirty="0">
                <a:latin typeface="微软雅黑" charset="-122"/>
              </a:rPr>
              <a:t>20</a:t>
            </a:r>
          </a:p>
          <a:p>
            <a:pPr marL="0" indent="0">
              <a:lnSpc>
                <a:spcPct val="150000"/>
              </a:lnSpc>
              <a:spcAft>
                <a:spcPts val="600"/>
              </a:spcAft>
              <a:buFont typeface="Wingdings" charset="2"/>
              <a:buNone/>
            </a:pPr>
            <a:r>
              <a:rPr lang="en-US" altLang="zh-CN" sz="2800" b="1" dirty="0">
                <a:latin typeface="微软雅黑" charset="-122"/>
              </a:rPr>
              <a:t>	</a:t>
            </a:r>
            <a:r>
              <a:rPr lang="zh-CN" altLang="en-US" sz="2800" b="1" dirty="0">
                <a:latin typeface="微软雅黑" charset="-122"/>
              </a:rPr>
              <a:t>页表大小</a:t>
            </a:r>
            <a:r>
              <a:rPr lang="en-US" altLang="zh-CN" sz="2800" b="1" dirty="0">
                <a:latin typeface="微软雅黑" charset="-122"/>
              </a:rPr>
              <a:t>=2</a:t>
            </a:r>
            <a:r>
              <a:rPr lang="en-US" altLang="zh-CN" sz="2800" b="1" baseline="30000" dirty="0">
                <a:latin typeface="微软雅黑" charset="-122"/>
              </a:rPr>
              <a:t>20</a:t>
            </a:r>
            <a:r>
              <a:rPr lang="zh-CN" altLang="en-US" sz="2800" b="1" dirty="0">
                <a:latin typeface="微软雅黑" charset="-122"/>
              </a:rPr>
              <a:t>页表项</a:t>
            </a:r>
            <a:r>
              <a:rPr lang="en-US" altLang="zh-CN" sz="2800" b="1" dirty="0">
                <a:latin typeface="微软雅黑" charset="-122"/>
                <a:sym typeface="Symbol" charset="2"/>
              </a:rPr>
              <a:t></a:t>
            </a:r>
            <a:r>
              <a:rPr lang="en-US" altLang="zh-CN" sz="2800" b="1" dirty="0">
                <a:latin typeface="微软雅黑" charset="-122"/>
              </a:rPr>
              <a:t>2</a:t>
            </a:r>
            <a:r>
              <a:rPr lang="en-US" altLang="zh-CN" sz="2800" b="1" baseline="30000" dirty="0">
                <a:latin typeface="微软雅黑" charset="-122"/>
              </a:rPr>
              <a:t>2</a:t>
            </a:r>
            <a:r>
              <a:rPr lang="en-US" altLang="zh-CN" sz="2800" b="1" dirty="0">
                <a:latin typeface="微软雅黑" charset="-122"/>
              </a:rPr>
              <a:t>B/</a:t>
            </a:r>
            <a:r>
              <a:rPr lang="zh-CN" altLang="en-US" sz="2800" b="1" dirty="0">
                <a:latin typeface="微软雅黑" charset="-122"/>
              </a:rPr>
              <a:t>页表项</a:t>
            </a:r>
            <a:r>
              <a:rPr lang="en-US" altLang="zh-CN" sz="2800" b="1" dirty="0">
                <a:latin typeface="微软雅黑" charset="-122"/>
              </a:rPr>
              <a:t>=4MB</a:t>
            </a:r>
          </a:p>
          <a:p>
            <a:pPr marL="0" indent="0">
              <a:lnSpc>
                <a:spcPct val="150000"/>
              </a:lnSpc>
              <a:spcAft>
                <a:spcPts val="600"/>
              </a:spcAft>
              <a:buFont typeface="Wingdings" charset="2"/>
              <a:buNone/>
            </a:pPr>
            <a:r>
              <a:rPr lang="en-US" altLang="zh-CN" sz="2800" b="1" dirty="0">
                <a:latin typeface="微软雅黑" charset="-122"/>
              </a:rPr>
              <a:t>	</a:t>
            </a:r>
            <a:r>
              <a:rPr lang="zh-CN" altLang="en-US" sz="2800" b="1" dirty="0">
                <a:latin typeface="微软雅黑" charset="-122"/>
              </a:rPr>
              <a:t>操作系统为每个进程分配的页表为</a:t>
            </a:r>
            <a:r>
              <a:rPr lang="en-US" altLang="zh-CN" sz="2800" b="1" dirty="0">
                <a:latin typeface="微软雅黑" charset="-122"/>
              </a:rPr>
              <a:t>4MB</a:t>
            </a:r>
            <a:r>
              <a:rPr lang="zh-CN" altLang="en-US" sz="2800" b="1" dirty="0">
                <a:latin typeface="微软雅黑" charset="-122"/>
              </a:rPr>
              <a:t> 。</a:t>
            </a:r>
          </a:p>
          <a:p>
            <a:pPr marL="0" indent="0">
              <a:lnSpc>
                <a:spcPct val="150000"/>
              </a:lnSpc>
              <a:spcAft>
                <a:spcPts val="600"/>
              </a:spcAft>
              <a:buNone/>
            </a:pPr>
            <a:r>
              <a:rPr lang="zh-CN" altLang="en-US" sz="2800" b="1" dirty="0">
                <a:latin typeface="微软雅黑" charset="-122"/>
              </a:rPr>
              <a:t>如果是</a:t>
            </a:r>
            <a:r>
              <a:rPr lang="en-US" altLang="zh-CN" sz="2800" b="1" dirty="0">
                <a:latin typeface="微软雅黑" charset="-122"/>
              </a:rPr>
              <a:t>64</a:t>
            </a:r>
            <a:r>
              <a:rPr lang="zh-CN" altLang="en-US" sz="2800" b="1" dirty="0">
                <a:latin typeface="微软雅黑" charset="-122"/>
              </a:rPr>
              <a:t>位虚拟地址，则页表需要</a:t>
            </a:r>
            <a:r>
              <a:rPr lang="en-US" altLang="zh-CN" sz="2800" b="1" dirty="0">
                <a:latin typeface="微软雅黑" charset="-122"/>
              </a:rPr>
              <a:t>2</a:t>
            </a:r>
            <a:r>
              <a:rPr lang="en-US" altLang="zh-CN" sz="2800" b="1" baseline="30000" dirty="0">
                <a:latin typeface="微软雅黑" charset="-122"/>
              </a:rPr>
              <a:t>54</a:t>
            </a:r>
            <a:r>
              <a:rPr lang="en-US" altLang="zh-CN" sz="2800" b="1" dirty="0">
                <a:latin typeface="微软雅黑" charset="-122"/>
              </a:rPr>
              <a:t>B</a:t>
            </a:r>
            <a:r>
              <a:rPr lang="zh-CN" altLang="en-US" sz="2800" b="1" dirty="0">
                <a:latin typeface="微软雅黑" charset="-122"/>
              </a:rPr>
              <a:t>的存储空间。</a:t>
            </a:r>
            <a:endParaRPr lang="en-US" altLang="zh-CN" sz="2800" b="1" dirty="0">
              <a:latin typeface="微软雅黑" charset="-122"/>
            </a:endParaRPr>
          </a:p>
        </p:txBody>
      </p:sp>
    </p:spTree>
    <p:extLst>
      <p:ext uri="{BB962C8B-B14F-4D97-AF65-F5344CB8AC3E}">
        <p14:creationId xmlns:p14="http://schemas.microsoft.com/office/powerpoint/2010/main" val="18241061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bwMode="auto">
          <a:xfrm>
            <a:off x="609600" y="-26988"/>
            <a:ext cx="10971213" cy="65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686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86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86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86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8614" name="TextBox 8"/>
          <p:cNvSpPr txBox="1">
            <a:spLocks noChangeArrowheads="1"/>
          </p:cNvSpPr>
          <p:nvPr/>
        </p:nvSpPr>
        <p:spPr bwMode="auto">
          <a:xfrm>
            <a:off x="2408238" y="820738"/>
            <a:ext cx="7912100" cy="571500"/>
          </a:xfrm>
          <a:prstGeom prst="rect">
            <a:avLst/>
          </a:prstGeom>
          <a:solidFill>
            <a:srgbClr val="CC0066"/>
          </a:solidFill>
          <a:ln w="9525">
            <a:solidFill>
              <a:srgbClr val="CC0066"/>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zh-CN" altLang="en-US" sz="3000" dirty="0">
                <a:solidFill>
                  <a:schemeClr val="bg1"/>
                </a:solidFill>
                <a:latin typeface="微软雅黑" charset="-122"/>
                <a:ea typeface="微软雅黑" charset="-122"/>
              </a:rPr>
              <a:t>逻辑地址转换为物理地址的逻辑过程</a:t>
            </a:r>
          </a:p>
        </p:txBody>
      </p:sp>
      <p:sp>
        <p:nvSpPr>
          <p:cNvPr id="105" name="Rectangle 3"/>
          <p:cNvSpPr>
            <a:spLocks noChangeArrowheads="1"/>
          </p:cNvSpPr>
          <p:nvPr/>
        </p:nvSpPr>
        <p:spPr bwMode="auto">
          <a:xfrm>
            <a:off x="2644775" y="1760538"/>
            <a:ext cx="1244600" cy="1181100"/>
          </a:xfrm>
          <a:prstGeom prst="rect">
            <a:avLst/>
          </a:prstGeom>
          <a:noFill/>
          <a:ln w="12700">
            <a:solidFill>
              <a:schemeClr val="tx1"/>
            </a:solidFill>
            <a:miter lim="800000"/>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06" name="Line 4"/>
          <p:cNvSpPr>
            <a:spLocks noChangeShapeType="1"/>
          </p:cNvSpPr>
          <p:nvPr/>
        </p:nvSpPr>
        <p:spPr bwMode="auto">
          <a:xfrm>
            <a:off x="2644775" y="2351088"/>
            <a:ext cx="1244600" cy="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07" name="Line 5"/>
          <p:cNvSpPr>
            <a:spLocks noChangeShapeType="1"/>
          </p:cNvSpPr>
          <p:nvPr/>
        </p:nvSpPr>
        <p:spPr bwMode="auto">
          <a:xfrm>
            <a:off x="2644775" y="2046288"/>
            <a:ext cx="1244600" cy="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08" name="Line 6"/>
          <p:cNvSpPr>
            <a:spLocks noChangeShapeType="1"/>
          </p:cNvSpPr>
          <p:nvPr/>
        </p:nvSpPr>
        <p:spPr bwMode="auto">
          <a:xfrm>
            <a:off x="2644775" y="2643188"/>
            <a:ext cx="1244600" cy="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09" name="Rectangle 7"/>
          <p:cNvSpPr>
            <a:spLocks noChangeArrowheads="1"/>
          </p:cNvSpPr>
          <p:nvPr/>
        </p:nvSpPr>
        <p:spPr bwMode="auto">
          <a:xfrm>
            <a:off x="2727820" y="1766888"/>
            <a:ext cx="1046760"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itchFamily="2" charset="-122"/>
              </a:rPr>
              <a:t>Frame 0</a:t>
            </a:r>
          </a:p>
        </p:txBody>
      </p:sp>
      <p:sp>
        <p:nvSpPr>
          <p:cNvPr id="68620" name="Rectangle 8"/>
          <p:cNvSpPr>
            <a:spLocks noChangeArrowheads="1"/>
          </p:cNvSpPr>
          <p:nvPr/>
        </p:nvSpPr>
        <p:spPr bwMode="auto">
          <a:xfrm>
            <a:off x="3502372" y="2071688"/>
            <a:ext cx="256480"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2000">
                <a:solidFill>
                  <a:schemeClr val="tx1"/>
                </a:solidFill>
              </a:rPr>
              <a:t>1</a:t>
            </a:r>
          </a:p>
        </p:txBody>
      </p:sp>
      <p:sp>
        <p:nvSpPr>
          <p:cNvPr id="68621" name="Rectangle 9"/>
          <p:cNvSpPr>
            <a:spLocks noChangeArrowheads="1"/>
          </p:cNvSpPr>
          <p:nvPr/>
        </p:nvSpPr>
        <p:spPr bwMode="auto">
          <a:xfrm>
            <a:off x="3502372" y="2681288"/>
            <a:ext cx="256480"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2000">
                <a:solidFill>
                  <a:schemeClr val="tx1"/>
                </a:solidFill>
              </a:rPr>
              <a:t>7</a:t>
            </a:r>
          </a:p>
        </p:txBody>
      </p:sp>
      <p:sp>
        <p:nvSpPr>
          <p:cNvPr id="68622" name="Rectangle 10"/>
          <p:cNvSpPr>
            <a:spLocks noChangeArrowheads="1"/>
          </p:cNvSpPr>
          <p:nvPr/>
        </p:nvSpPr>
        <p:spPr bwMode="auto">
          <a:xfrm>
            <a:off x="2346672" y="1766888"/>
            <a:ext cx="256480"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2000">
                <a:solidFill>
                  <a:schemeClr val="tx1"/>
                </a:solidFill>
              </a:rPr>
              <a:t>0</a:t>
            </a:r>
          </a:p>
        </p:txBody>
      </p:sp>
      <p:sp>
        <p:nvSpPr>
          <p:cNvPr id="113" name="Rectangle 11"/>
          <p:cNvSpPr>
            <a:spLocks noChangeArrowheads="1"/>
          </p:cNvSpPr>
          <p:nvPr/>
        </p:nvSpPr>
        <p:spPr bwMode="auto">
          <a:xfrm>
            <a:off x="1980481" y="2043113"/>
            <a:ext cx="641201"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itchFamily="2" charset="-122"/>
              </a:rPr>
              <a:t>1024</a:t>
            </a:r>
          </a:p>
        </p:txBody>
      </p:sp>
      <p:sp>
        <p:nvSpPr>
          <p:cNvPr id="114" name="Rectangle 12"/>
          <p:cNvSpPr>
            <a:spLocks noChangeArrowheads="1"/>
          </p:cNvSpPr>
          <p:nvPr/>
        </p:nvSpPr>
        <p:spPr bwMode="auto">
          <a:xfrm>
            <a:off x="1978099" y="2678113"/>
            <a:ext cx="641201"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itchFamily="2" charset="-122"/>
              </a:rPr>
              <a:t>7168</a:t>
            </a:r>
          </a:p>
        </p:txBody>
      </p:sp>
      <p:sp>
        <p:nvSpPr>
          <p:cNvPr id="115" name="Rectangle 13"/>
          <p:cNvSpPr>
            <a:spLocks noChangeArrowheads="1"/>
          </p:cNvSpPr>
          <p:nvPr/>
        </p:nvSpPr>
        <p:spPr bwMode="auto">
          <a:xfrm>
            <a:off x="2063822" y="1514475"/>
            <a:ext cx="484043" cy="389850"/>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200" dirty="0">
                <a:solidFill>
                  <a:schemeClr val="accent3">
                    <a:lumMod val="75000"/>
                  </a:schemeClr>
                </a:solidFill>
                <a:latin typeface="+mj-lt"/>
                <a:ea typeface="黑体" pitchFamily="2" charset="-122"/>
              </a:rPr>
              <a:t>PA</a:t>
            </a:r>
          </a:p>
        </p:txBody>
      </p:sp>
      <p:sp>
        <p:nvSpPr>
          <p:cNvPr id="116" name="Rectangle 14"/>
          <p:cNvSpPr>
            <a:spLocks noChangeArrowheads="1"/>
          </p:cNvSpPr>
          <p:nvPr/>
        </p:nvSpPr>
        <p:spPr bwMode="auto">
          <a:xfrm>
            <a:off x="2414588" y="1412776"/>
            <a:ext cx="1744662" cy="359073"/>
          </a:xfrm>
          <a:prstGeom prst="rect">
            <a:avLst/>
          </a:prstGeom>
          <a:noFill/>
          <a:ln w="12700">
            <a:noFill/>
            <a:miter lim="800000"/>
            <a:headEnd/>
            <a:tailEnd/>
          </a:ln>
          <a:effectLst/>
        </p:spPr>
        <p:txBody>
          <a:bodyPr lIns="63500" tIns="25400" rIns="63500" bIns="25400">
            <a:spAutoFit/>
          </a:bodyPr>
          <a:lstStyle/>
          <a:p>
            <a:pPr algn="ctr">
              <a:lnSpc>
                <a:spcPct val="100000"/>
              </a:lnSpc>
              <a:defRPr/>
            </a:pPr>
            <a:r>
              <a:rPr lang="en-US" altLang="zh-CN" sz="2000" i="1" dirty="0">
                <a:latin typeface="+mj-lt"/>
                <a:ea typeface="黑体" pitchFamily="2" charset="-122"/>
              </a:rPr>
              <a:t>Memory</a:t>
            </a:r>
          </a:p>
        </p:txBody>
      </p:sp>
      <p:sp>
        <p:nvSpPr>
          <p:cNvPr id="117" name="Rectangle 15"/>
          <p:cNvSpPr>
            <a:spLocks noChangeArrowheads="1"/>
          </p:cNvSpPr>
          <p:nvPr/>
        </p:nvSpPr>
        <p:spPr bwMode="auto">
          <a:xfrm>
            <a:off x="3921843" y="1766888"/>
            <a:ext cx="508152"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a:solidFill>
                  <a:schemeClr val="tx1"/>
                </a:solidFill>
                <a:latin typeface="+mn-lt"/>
                <a:ea typeface="黑体" pitchFamily="2" charset="-122"/>
              </a:rPr>
              <a:t>1K</a:t>
            </a:r>
          </a:p>
        </p:txBody>
      </p:sp>
      <p:sp>
        <p:nvSpPr>
          <p:cNvPr id="118" name="Rectangle 16"/>
          <p:cNvSpPr>
            <a:spLocks noChangeArrowheads="1"/>
          </p:cNvSpPr>
          <p:nvPr/>
        </p:nvSpPr>
        <p:spPr bwMode="auto">
          <a:xfrm>
            <a:off x="3947243" y="2071688"/>
            <a:ext cx="508152"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a:solidFill>
                  <a:schemeClr val="tx1"/>
                </a:solidFill>
                <a:latin typeface="+mn-lt"/>
                <a:ea typeface="黑体" pitchFamily="2" charset="-122"/>
              </a:rPr>
              <a:t>1K</a:t>
            </a:r>
          </a:p>
        </p:txBody>
      </p:sp>
      <p:sp>
        <p:nvSpPr>
          <p:cNvPr id="119" name="Rectangle 17"/>
          <p:cNvSpPr>
            <a:spLocks noChangeArrowheads="1"/>
          </p:cNvSpPr>
          <p:nvPr/>
        </p:nvSpPr>
        <p:spPr bwMode="auto">
          <a:xfrm>
            <a:off x="3947243" y="2681288"/>
            <a:ext cx="508152"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a:solidFill>
                  <a:schemeClr val="tx1"/>
                </a:solidFill>
                <a:latin typeface="+mn-lt"/>
                <a:ea typeface="黑体" pitchFamily="2" charset="-122"/>
              </a:rPr>
              <a:t>1K</a:t>
            </a:r>
          </a:p>
        </p:txBody>
      </p:sp>
      <p:sp>
        <p:nvSpPr>
          <p:cNvPr id="120" name="Rectangle 18"/>
          <p:cNvSpPr>
            <a:spLocks noChangeArrowheads="1"/>
          </p:cNvSpPr>
          <p:nvPr/>
        </p:nvSpPr>
        <p:spPr bwMode="auto">
          <a:xfrm>
            <a:off x="6856413" y="1825625"/>
            <a:ext cx="1587500" cy="1968500"/>
          </a:xfrm>
          <a:prstGeom prst="rect">
            <a:avLst/>
          </a:prstGeom>
          <a:noFill/>
          <a:ln w="12700">
            <a:solidFill>
              <a:schemeClr val="tx1"/>
            </a:solidFill>
            <a:miter lim="800000"/>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21" name="Line 19"/>
          <p:cNvSpPr>
            <a:spLocks noChangeShapeType="1"/>
          </p:cNvSpPr>
          <p:nvPr/>
        </p:nvSpPr>
        <p:spPr bwMode="auto">
          <a:xfrm>
            <a:off x="6856413" y="2098675"/>
            <a:ext cx="1587500" cy="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22" name="Line 20"/>
          <p:cNvSpPr>
            <a:spLocks noChangeShapeType="1"/>
          </p:cNvSpPr>
          <p:nvPr/>
        </p:nvSpPr>
        <p:spPr bwMode="auto">
          <a:xfrm>
            <a:off x="6856413" y="2390775"/>
            <a:ext cx="1587500" cy="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23" name="Line 21"/>
          <p:cNvSpPr>
            <a:spLocks noChangeShapeType="1"/>
          </p:cNvSpPr>
          <p:nvPr/>
        </p:nvSpPr>
        <p:spPr bwMode="auto">
          <a:xfrm>
            <a:off x="6856413" y="3508375"/>
            <a:ext cx="1587500" cy="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24" name="Rectangle 22"/>
          <p:cNvSpPr>
            <a:spLocks noChangeArrowheads="1"/>
          </p:cNvSpPr>
          <p:nvPr/>
        </p:nvSpPr>
        <p:spPr bwMode="auto">
          <a:xfrm>
            <a:off x="7186481" y="1827213"/>
            <a:ext cx="847989"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itchFamily="2" charset="-122"/>
              </a:rPr>
              <a:t>Page 0</a:t>
            </a:r>
          </a:p>
        </p:txBody>
      </p:sp>
      <p:sp>
        <p:nvSpPr>
          <p:cNvPr id="68635" name="Rectangle 23"/>
          <p:cNvSpPr>
            <a:spLocks noChangeArrowheads="1"/>
          </p:cNvSpPr>
          <p:nvPr/>
        </p:nvSpPr>
        <p:spPr bwMode="auto">
          <a:xfrm>
            <a:off x="7777510" y="2136775"/>
            <a:ext cx="256480"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2000">
                <a:solidFill>
                  <a:schemeClr val="tx1"/>
                </a:solidFill>
              </a:rPr>
              <a:t>1</a:t>
            </a:r>
          </a:p>
        </p:txBody>
      </p:sp>
      <p:sp>
        <p:nvSpPr>
          <p:cNvPr id="126" name="Rectangle 24"/>
          <p:cNvSpPr>
            <a:spLocks noChangeArrowheads="1"/>
          </p:cNvSpPr>
          <p:nvPr/>
        </p:nvSpPr>
        <p:spPr bwMode="auto">
          <a:xfrm>
            <a:off x="7714183" y="3546475"/>
            <a:ext cx="384721"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a:solidFill>
                  <a:schemeClr val="tx1"/>
                </a:solidFill>
                <a:latin typeface="+mj-lt"/>
                <a:ea typeface="黑体" pitchFamily="2" charset="-122"/>
              </a:rPr>
              <a:t>31</a:t>
            </a:r>
          </a:p>
        </p:txBody>
      </p:sp>
      <p:sp>
        <p:nvSpPr>
          <p:cNvPr id="127" name="Rectangle 25"/>
          <p:cNvSpPr>
            <a:spLocks noChangeArrowheads="1"/>
          </p:cNvSpPr>
          <p:nvPr/>
        </p:nvSpPr>
        <p:spPr bwMode="auto">
          <a:xfrm>
            <a:off x="8475842" y="1844675"/>
            <a:ext cx="455253"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a:solidFill>
                  <a:schemeClr val="tx1"/>
                </a:solidFill>
                <a:latin typeface="+mj-lt"/>
                <a:ea typeface="黑体" pitchFamily="2" charset="-122"/>
              </a:rPr>
              <a:t>1K</a:t>
            </a:r>
          </a:p>
        </p:txBody>
      </p:sp>
      <p:sp>
        <p:nvSpPr>
          <p:cNvPr id="128" name="Rectangle 26"/>
          <p:cNvSpPr>
            <a:spLocks noChangeArrowheads="1"/>
          </p:cNvSpPr>
          <p:nvPr/>
        </p:nvSpPr>
        <p:spPr bwMode="auto">
          <a:xfrm>
            <a:off x="8501242" y="2149475"/>
            <a:ext cx="455253"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a:solidFill>
                  <a:schemeClr val="tx1"/>
                </a:solidFill>
                <a:latin typeface="+mj-lt"/>
                <a:ea typeface="黑体" pitchFamily="2" charset="-122"/>
              </a:rPr>
              <a:t>1K</a:t>
            </a:r>
          </a:p>
        </p:txBody>
      </p:sp>
      <p:sp>
        <p:nvSpPr>
          <p:cNvPr id="129" name="Rectangle 27"/>
          <p:cNvSpPr>
            <a:spLocks noChangeArrowheads="1"/>
          </p:cNvSpPr>
          <p:nvPr/>
        </p:nvSpPr>
        <p:spPr bwMode="auto">
          <a:xfrm>
            <a:off x="8501242" y="3546475"/>
            <a:ext cx="455253"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a:solidFill>
                  <a:schemeClr val="tx1"/>
                </a:solidFill>
                <a:latin typeface="+mj-lt"/>
                <a:ea typeface="黑体" pitchFamily="2" charset="-122"/>
              </a:rPr>
              <a:t>1K</a:t>
            </a:r>
          </a:p>
        </p:txBody>
      </p:sp>
      <p:grpSp>
        <p:nvGrpSpPr>
          <p:cNvPr id="2" name="Group 28"/>
          <p:cNvGrpSpPr>
            <a:grpSpLocks/>
          </p:cNvGrpSpPr>
          <p:nvPr/>
        </p:nvGrpSpPr>
        <p:grpSpPr bwMode="auto">
          <a:xfrm>
            <a:off x="4340225" y="1709738"/>
            <a:ext cx="2160588" cy="1663700"/>
            <a:chOff x="1683" y="739"/>
            <a:chExt cx="1361" cy="1048"/>
          </a:xfrm>
        </p:grpSpPr>
        <p:sp>
          <p:nvSpPr>
            <p:cNvPr id="131" name="Rectangle 29"/>
            <p:cNvSpPr>
              <a:spLocks noChangeArrowheads="1"/>
            </p:cNvSpPr>
            <p:nvPr/>
          </p:nvSpPr>
          <p:spPr bwMode="auto">
            <a:xfrm>
              <a:off x="2092" y="739"/>
              <a:ext cx="472" cy="736"/>
            </a:xfrm>
            <a:prstGeom prst="rect">
              <a:avLst/>
            </a:prstGeom>
            <a:noFill/>
            <a:ln w="12700">
              <a:solidFill>
                <a:schemeClr val="tx1"/>
              </a:solidFill>
              <a:miter lim="800000"/>
              <a:headEnd/>
              <a:tailEnd/>
            </a:ln>
            <a:effectLst/>
          </p:spPr>
          <p:txBody>
            <a:bodyPr wrap="none" lIns="90488" tIns="44450" rIns="90488" bIns="44450" anchor="ctr"/>
            <a:lstStyle/>
            <a:p>
              <a:pPr algn="ctr">
                <a:lnSpc>
                  <a:spcPct val="100000"/>
                </a:lnSpc>
                <a:defRPr/>
              </a:pPr>
              <a:r>
                <a:rPr lang="zh-CN" altLang="en-US" sz="2000" dirty="0">
                  <a:solidFill>
                    <a:schemeClr val="tx1"/>
                  </a:solidFill>
                  <a:latin typeface="STXinwei" charset="-122"/>
                  <a:ea typeface="STXinwei" charset="-122"/>
                  <a:cs typeface="STXinwei" charset="-122"/>
                </a:rPr>
                <a:t>地址映射</a:t>
              </a:r>
              <a:endParaRPr lang="en-US" altLang="zh-CN" sz="2000" dirty="0">
                <a:solidFill>
                  <a:schemeClr val="tx1"/>
                </a:solidFill>
                <a:latin typeface="STXinwei" charset="-122"/>
                <a:ea typeface="STXinwei" charset="-122"/>
                <a:cs typeface="STXinwei" charset="-122"/>
              </a:endParaRPr>
            </a:p>
          </p:txBody>
        </p:sp>
        <p:sp>
          <p:nvSpPr>
            <p:cNvPr id="132" name="Line 30"/>
            <p:cNvSpPr>
              <a:spLocks noChangeShapeType="1"/>
            </p:cNvSpPr>
            <p:nvPr/>
          </p:nvSpPr>
          <p:spPr bwMode="auto">
            <a:xfrm>
              <a:off x="1716" y="832"/>
              <a:ext cx="344" cy="43"/>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33" name="Line 31"/>
            <p:cNvSpPr>
              <a:spLocks noChangeShapeType="1"/>
            </p:cNvSpPr>
            <p:nvPr/>
          </p:nvSpPr>
          <p:spPr bwMode="auto">
            <a:xfrm flipV="1">
              <a:off x="1683" y="1155"/>
              <a:ext cx="316" cy="184"/>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34" name="Line 32"/>
            <p:cNvSpPr>
              <a:spLocks noChangeShapeType="1"/>
            </p:cNvSpPr>
            <p:nvPr/>
          </p:nvSpPr>
          <p:spPr bwMode="auto">
            <a:xfrm flipV="1">
              <a:off x="2596" y="803"/>
              <a:ext cx="448" cy="128"/>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35" name="Line 33"/>
            <p:cNvSpPr>
              <a:spLocks noChangeShapeType="1"/>
            </p:cNvSpPr>
            <p:nvPr/>
          </p:nvSpPr>
          <p:spPr bwMode="auto">
            <a:xfrm>
              <a:off x="2580" y="1339"/>
              <a:ext cx="248" cy="448"/>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grpSp>
      <p:sp>
        <p:nvSpPr>
          <p:cNvPr id="68641" name="Rectangle 34"/>
          <p:cNvSpPr>
            <a:spLocks noChangeArrowheads="1"/>
          </p:cNvSpPr>
          <p:nvPr/>
        </p:nvSpPr>
        <p:spPr bwMode="auto">
          <a:xfrm>
            <a:off x="6583710" y="1831975"/>
            <a:ext cx="256480"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2000">
                <a:solidFill>
                  <a:schemeClr val="tx1"/>
                </a:solidFill>
              </a:rPr>
              <a:t>0</a:t>
            </a:r>
          </a:p>
        </p:txBody>
      </p:sp>
      <p:sp>
        <p:nvSpPr>
          <p:cNvPr id="137" name="Rectangle 35"/>
          <p:cNvSpPr>
            <a:spLocks noChangeArrowheads="1"/>
          </p:cNvSpPr>
          <p:nvPr/>
        </p:nvSpPr>
        <p:spPr bwMode="auto">
          <a:xfrm>
            <a:off x="6184974" y="2120900"/>
            <a:ext cx="641201"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itchFamily="2" charset="-122"/>
              </a:rPr>
              <a:t>1024</a:t>
            </a:r>
          </a:p>
        </p:txBody>
      </p:sp>
      <p:sp>
        <p:nvSpPr>
          <p:cNvPr id="138" name="Rectangle 36"/>
          <p:cNvSpPr>
            <a:spLocks noChangeArrowheads="1"/>
          </p:cNvSpPr>
          <p:nvPr/>
        </p:nvSpPr>
        <p:spPr bwMode="auto">
          <a:xfrm>
            <a:off x="6047036" y="3513138"/>
            <a:ext cx="769441"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itchFamily="2" charset="-122"/>
              </a:rPr>
              <a:t>31744</a:t>
            </a:r>
          </a:p>
        </p:txBody>
      </p:sp>
      <p:grpSp>
        <p:nvGrpSpPr>
          <p:cNvPr id="3" name="Group 37"/>
          <p:cNvGrpSpPr>
            <a:grpSpLocks/>
          </p:cNvGrpSpPr>
          <p:nvPr/>
        </p:nvGrpSpPr>
        <p:grpSpPr bwMode="auto">
          <a:xfrm>
            <a:off x="8955094" y="1763130"/>
            <a:ext cx="2780772" cy="518106"/>
            <a:chOff x="4620" y="750"/>
            <a:chExt cx="1565" cy="277"/>
          </a:xfrm>
        </p:grpSpPr>
        <p:sp>
          <p:nvSpPr>
            <p:cNvPr id="140" name="Rectangle 38"/>
            <p:cNvSpPr>
              <a:spLocks noChangeArrowheads="1"/>
            </p:cNvSpPr>
            <p:nvPr/>
          </p:nvSpPr>
          <p:spPr bwMode="auto">
            <a:xfrm>
              <a:off x="4894" y="750"/>
              <a:ext cx="1291" cy="225"/>
            </a:xfrm>
            <a:prstGeom prst="rect">
              <a:avLst/>
            </a:prstGeom>
            <a:noFill/>
            <a:ln w="12700">
              <a:noFill/>
              <a:miter lim="800000"/>
              <a:headEnd/>
              <a:tailEnd/>
            </a:ln>
            <a:effectLst/>
          </p:spPr>
          <p:txBody>
            <a:bodyPr wrap="none" lIns="63500" tIns="25400" rIns="63500" bIns="25400">
              <a:spAutoFit/>
            </a:bodyPr>
            <a:lstStyle/>
            <a:p>
              <a:pPr>
                <a:lnSpc>
                  <a:spcPct val="100000"/>
                </a:lnSpc>
                <a:spcBef>
                  <a:spcPts val="0"/>
                </a:spcBef>
                <a:defRPr/>
              </a:pPr>
              <a:r>
                <a:rPr lang="zh-CN" altLang="en-US" sz="2400" dirty="0">
                  <a:latin typeface="+mj-lt"/>
                  <a:ea typeface="黑体" pitchFamily="2" charset="-122"/>
                </a:rPr>
                <a:t>页映射基本单位</a:t>
              </a:r>
              <a:endParaRPr lang="en-US" altLang="zh-CN" sz="2400" dirty="0">
                <a:latin typeface="+mj-lt"/>
                <a:ea typeface="黑体" pitchFamily="2" charset="-122"/>
              </a:endParaRPr>
            </a:p>
          </p:txBody>
        </p:sp>
        <p:sp>
          <p:nvSpPr>
            <p:cNvPr id="141" name="Line 39"/>
            <p:cNvSpPr>
              <a:spLocks noChangeShapeType="1"/>
            </p:cNvSpPr>
            <p:nvPr/>
          </p:nvSpPr>
          <p:spPr bwMode="auto">
            <a:xfrm flipH="1">
              <a:off x="4620" y="979"/>
              <a:ext cx="472" cy="48"/>
            </a:xfrm>
            <a:prstGeom prst="line">
              <a:avLst/>
            </a:prstGeom>
            <a:noFill/>
            <a:ln w="31750">
              <a:solidFill>
                <a:schemeClr val="tx1"/>
              </a:solidFill>
              <a:round/>
              <a:headEnd/>
              <a:tailEnd type="triangle" w="med" len="med"/>
            </a:ln>
            <a:effectLst/>
          </p:spPr>
          <p:txBody>
            <a:bodyPr wrap="none" anchor="ctr"/>
            <a:lstStyle/>
            <a:p>
              <a:pPr>
                <a:lnSpc>
                  <a:spcPct val="100000"/>
                </a:lnSpc>
                <a:defRPr/>
              </a:pPr>
              <a:endParaRPr lang="zh-CN" altLang="en-US">
                <a:latin typeface="+mj-lt"/>
                <a:ea typeface="黑体" pitchFamily="2" charset="-122"/>
              </a:endParaRPr>
            </a:p>
          </p:txBody>
        </p:sp>
      </p:grpSp>
      <p:sp>
        <p:nvSpPr>
          <p:cNvPr id="142" name="Rectangle 40"/>
          <p:cNvSpPr>
            <a:spLocks noChangeArrowheads="1"/>
          </p:cNvSpPr>
          <p:nvPr/>
        </p:nvSpPr>
        <p:spPr bwMode="auto">
          <a:xfrm>
            <a:off x="9919448" y="2492896"/>
            <a:ext cx="2152422" cy="820738"/>
          </a:xfrm>
          <a:prstGeom prst="rect">
            <a:avLst/>
          </a:prstGeom>
          <a:noFill/>
          <a:ln w="12700">
            <a:noFill/>
            <a:miter lim="800000"/>
            <a:headEnd/>
            <a:tailEnd/>
          </a:ln>
          <a:effectLst/>
        </p:spPr>
        <p:txBody>
          <a:bodyPr wrap="square" lIns="63500" tIns="25400" rIns="63500" bIns="25400">
            <a:spAutoFit/>
          </a:bodyPr>
          <a:lstStyle/>
          <a:p>
            <a:pPr algn="l">
              <a:lnSpc>
                <a:spcPts val="2040"/>
              </a:lnSpc>
              <a:spcBef>
                <a:spcPts val="0"/>
              </a:spcBef>
              <a:defRPr/>
            </a:pPr>
            <a:r>
              <a:rPr lang="zh-CN" altLang="en-US" sz="2200" dirty="0">
                <a:solidFill>
                  <a:schemeClr val="accent3">
                    <a:lumMod val="75000"/>
                  </a:schemeClr>
                </a:solidFill>
                <a:latin typeface="+mj-lt"/>
                <a:ea typeface="黑体" pitchFamily="2" charset="-122"/>
              </a:rPr>
              <a:t>也是数据在虚存与主存之间交互的基本单位</a:t>
            </a:r>
            <a:endParaRPr lang="en-US" altLang="zh-CN" sz="2200" dirty="0">
              <a:solidFill>
                <a:schemeClr val="accent3">
                  <a:lumMod val="75000"/>
                </a:schemeClr>
              </a:solidFill>
              <a:latin typeface="+mj-lt"/>
              <a:ea typeface="黑体" pitchFamily="2" charset="-122"/>
            </a:endParaRPr>
          </a:p>
        </p:txBody>
      </p:sp>
      <p:sp>
        <p:nvSpPr>
          <p:cNvPr id="143" name="Rectangle 41"/>
          <p:cNvSpPr>
            <a:spLocks noChangeArrowheads="1"/>
          </p:cNvSpPr>
          <p:nvPr/>
        </p:nvSpPr>
        <p:spPr bwMode="auto">
          <a:xfrm>
            <a:off x="6745885" y="1484784"/>
            <a:ext cx="1813317" cy="359073"/>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i="1">
                <a:latin typeface="+mj-lt"/>
                <a:ea typeface="黑体" pitchFamily="2" charset="-122"/>
              </a:rPr>
              <a:t>Virtual Memory</a:t>
            </a:r>
          </a:p>
        </p:txBody>
      </p:sp>
      <p:grpSp>
        <p:nvGrpSpPr>
          <p:cNvPr id="4" name="Group 43"/>
          <p:cNvGrpSpPr>
            <a:grpSpLocks/>
          </p:cNvGrpSpPr>
          <p:nvPr/>
        </p:nvGrpSpPr>
        <p:grpSpPr bwMode="auto">
          <a:xfrm>
            <a:off x="2239963" y="3392493"/>
            <a:ext cx="3479800" cy="752476"/>
            <a:chOff x="360" y="2134"/>
            <a:chExt cx="2192" cy="474"/>
          </a:xfrm>
        </p:grpSpPr>
        <p:sp>
          <p:nvSpPr>
            <p:cNvPr id="146" name="Rectangle 44"/>
            <p:cNvSpPr>
              <a:spLocks noChangeArrowheads="1"/>
            </p:cNvSpPr>
            <p:nvPr/>
          </p:nvSpPr>
          <p:spPr bwMode="auto">
            <a:xfrm>
              <a:off x="737" y="2342"/>
              <a:ext cx="1815" cy="184"/>
            </a:xfrm>
            <a:prstGeom prst="rect">
              <a:avLst/>
            </a:prstGeom>
            <a:noFill/>
            <a:ln w="12700">
              <a:solidFill>
                <a:schemeClr val="tx1"/>
              </a:solidFill>
              <a:miter lim="800000"/>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47" name="Rectangle 45"/>
            <p:cNvSpPr>
              <a:spLocks noChangeArrowheads="1"/>
            </p:cNvSpPr>
            <p:nvPr/>
          </p:nvSpPr>
          <p:spPr bwMode="auto">
            <a:xfrm>
              <a:off x="360" y="2362"/>
              <a:ext cx="315" cy="246"/>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200" dirty="0">
                  <a:solidFill>
                    <a:schemeClr val="accent3">
                      <a:lumMod val="75000"/>
                    </a:schemeClr>
                  </a:solidFill>
                  <a:latin typeface="+mj-lt"/>
                  <a:ea typeface="黑体" pitchFamily="2" charset="-122"/>
                </a:rPr>
                <a:t>VA</a:t>
              </a:r>
            </a:p>
          </p:txBody>
        </p:sp>
        <p:sp>
          <p:nvSpPr>
            <p:cNvPr id="148" name="Rectangle 46"/>
            <p:cNvSpPr>
              <a:spLocks noChangeArrowheads="1"/>
            </p:cNvSpPr>
            <p:nvPr/>
          </p:nvSpPr>
          <p:spPr bwMode="auto">
            <a:xfrm>
              <a:off x="918" y="2316"/>
              <a:ext cx="692" cy="226"/>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itchFamily="2" charset="-122"/>
                </a:rPr>
                <a:t>Page No.</a:t>
              </a:r>
            </a:p>
          </p:txBody>
        </p:sp>
        <p:sp>
          <p:nvSpPr>
            <p:cNvPr id="149" name="Rectangle 47"/>
            <p:cNvSpPr>
              <a:spLocks noChangeArrowheads="1"/>
            </p:cNvSpPr>
            <p:nvPr/>
          </p:nvSpPr>
          <p:spPr bwMode="auto">
            <a:xfrm>
              <a:off x="1978" y="2316"/>
              <a:ext cx="395" cy="226"/>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a:solidFill>
                    <a:schemeClr val="tx1"/>
                  </a:solidFill>
                  <a:latin typeface="+mj-lt"/>
                  <a:ea typeface="黑体" pitchFamily="2" charset="-122"/>
                </a:rPr>
                <a:t>Disp</a:t>
              </a:r>
              <a:endParaRPr lang="en-US" altLang="zh-CN" sz="2000" dirty="0">
                <a:solidFill>
                  <a:schemeClr val="tx1"/>
                </a:solidFill>
                <a:latin typeface="+mj-lt"/>
                <a:ea typeface="黑体" pitchFamily="2" charset="-122"/>
              </a:endParaRPr>
            </a:p>
          </p:txBody>
        </p:sp>
        <p:sp>
          <p:nvSpPr>
            <p:cNvPr id="150" name="Line 48"/>
            <p:cNvSpPr>
              <a:spLocks noChangeShapeType="1"/>
            </p:cNvSpPr>
            <p:nvPr/>
          </p:nvSpPr>
          <p:spPr bwMode="auto">
            <a:xfrm>
              <a:off x="1798" y="2342"/>
              <a:ext cx="0" cy="184"/>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51" name="Rectangle 49"/>
            <p:cNvSpPr>
              <a:spLocks noChangeArrowheads="1"/>
            </p:cNvSpPr>
            <p:nvPr/>
          </p:nvSpPr>
          <p:spPr bwMode="auto">
            <a:xfrm>
              <a:off x="2050" y="2134"/>
              <a:ext cx="242" cy="226"/>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itchFamily="2" charset="-122"/>
                </a:rPr>
                <a:t>10</a:t>
              </a:r>
            </a:p>
          </p:txBody>
        </p:sp>
        <p:sp>
          <p:nvSpPr>
            <p:cNvPr id="152" name="Line 50"/>
            <p:cNvSpPr>
              <a:spLocks noChangeShapeType="1"/>
            </p:cNvSpPr>
            <p:nvPr/>
          </p:nvSpPr>
          <p:spPr bwMode="auto">
            <a:xfrm>
              <a:off x="2290" y="2258"/>
              <a:ext cx="262" cy="0"/>
            </a:xfrm>
            <a:prstGeom prst="line">
              <a:avLst/>
            </a:prstGeom>
            <a:noFill/>
            <a:ln w="12700">
              <a:solidFill>
                <a:schemeClr val="tx1"/>
              </a:solidFill>
              <a:round/>
              <a:headEnd/>
              <a:tailEnd type="triangle" w="med" len="me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53" name="Line 51"/>
            <p:cNvSpPr>
              <a:spLocks noChangeShapeType="1"/>
            </p:cNvSpPr>
            <p:nvPr/>
          </p:nvSpPr>
          <p:spPr bwMode="auto">
            <a:xfrm flipH="1">
              <a:off x="1793" y="2266"/>
              <a:ext cx="307" cy="0"/>
            </a:xfrm>
            <a:prstGeom prst="line">
              <a:avLst/>
            </a:prstGeom>
            <a:noFill/>
            <a:ln w="12700">
              <a:solidFill>
                <a:schemeClr val="tx1"/>
              </a:solidFill>
              <a:round/>
              <a:headEnd/>
              <a:tailEnd type="triangle" w="med" len="me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grpSp>
      <p:grpSp>
        <p:nvGrpSpPr>
          <p:cNvPr id="5" name="Group 52"/>
          <p:cNvGrpSpPr>
            <a:grpSpLocks/>
          </p:cNvGrpSpPr>
          <p:nvPr/>
        </p:nvGrpSpPr>
        <p:grpSpPr bwMode="auto">
          <a:xfrm>
            <a:off x="3375025" y="4027488"/>
            <a:ext cx="638175" cy="1123950"/>
            <a:chOff x="1075" y="2534"/>
            <a:chExt cx="402" cy="708"/>
          </a:xfrm>
        </p:grpSpPr>
        <p:sp>
          <p:nvSpPr>
            <p:cNvPr id="155" name="Line 53"/>
            <p:cNvSpPr>
              <a:spLocks noChangeShapeType="1"/>
            </p:cNvSpPr>
            <p:nvPr/>
          </p:nvSpPr>
          <p:spPr bwMode="auto">
            <a:xfrm>
              <a:off x="1075" y="2534"/>
              <a:ext cx="0" cy="704"/>
            </a:xfrm>
            <a:prstGeom prst="line">
              <a:avLst/>
            </a:prstGeom>
            <a:noFill/>
            <a:ln w="28575">
              <a:solidFill>
                <a:srgbClr val="CC0000"/>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56" name="Line 54"/>
            <p:cNvSpPr>
              <a:spLocks noChangeShapeType="1"/>
            </p:cNvSpPr>
            <p:nvPr/>
          </p:nvSpPr>
          <p:spPr bwMode="auto">
            <a:xfrm>
              <a:off x="1080" y="3242"/>
              <a:ext cx="397" cy="0"/>
            </a:xfrm>
            <a:prstGeom prst="line">
              <a:avLst/>
            </a:prstGeom>
            <a:noFill/>
            <a:ln w="28575">
              <a:solidFill>
                <a:srgbClr val="CC0000"/>
              </a:solidFill>
              <a:round/>
              <a:headEnd/>
              <a:tailEnd type="triangle" w="med" len="me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grpSp>
      <p:sp>
        <p:nvSpPr>
          <p:cNvPr id="157" name="Rectangle 55"/>
          <p:cNvSpPr>
            <a:spLocks noChangeArrowheads="1"/>
          </p:cNvSpPr>
          <p:nvPr/>
        </p:nvSpPr>
        <p:spPr bwMode="auto">
          <a:xfrm>
            <a:off x="3058637" y="5195888"/>
            <a:ext cx="755014" cy="1328569"/>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itchFamily="2" charset="-122"/>
              </a:rPr>
              <a:t>Index</a:t>
            </a:r>
          </a:p>
          <a:p>
            <a:pPr>
              <a:lnSpc>
                <a:spcPct val="100000"/>
              </a:lnSpc>
              <a:defRPr/>
            </a:pPr>
            <a:r>
              <a:rPr lang="en-US" altLang="zh-CN" sz="2000" dirty="0">
                <a:solidFill>
                  <a:schemeClr val="tx1"/>
                </a:solidFill>
                <a:latin typeface="+mj-lt"/>
                <a:ea typeface="黑体" pitchFamily="2" charset="-122"/>
              </a:rPr>
              <a:t>into</a:t>
            </a:r>
          </a:p>
          <a:p>
            <a:pPr>
              <a:lnSpc>
                <a:spcPct val="100000"/>
              </a:lnSpc>
              <a:defRPr/>
            </a:pPr>
            <a:r>
              <a:rPr lang="en-US" altLang="zh-CN" sz="2000" dirty="0">
                <a:solidFill>
                  <a:schemeClr val="tx1"/>
                </a:solidFill>
                <a:latin typeface="+mj-lt"/>
                <a:ea typeface="黑体" pitchFamily="2" charset="-122"/>
              </a:rPr>
              <a:t>page</a:t>
            </a:r>
          </a:p>
          <a:p>
            <a:pPr>
              <a:lnSpc>
                <a:spcPct val="100000"/>
              </a:lnSpc>
              <a:defRPr/>
            </a:pPr>
            <a:r>
              <a:rPr lang="en-US" altLang="zh-CN" sz="2000" dirty="0">
                <a:solidFill>
                  <a:schemeClr val="tx1"/>
                </a:solidFill>
                <a:latin typeface="+mj-lt"/>
                <a:ea typeface="黑体" pitchFamily="2" charset="-122"/>
              </a:rPr>
              <a:t>table</a:t>
            </a:r>
          </a:p>
        </p:txBody>
      </p:sp>
      <p:grpSp>
        <p:nvGrpSpPr>
          <p:cNvPr id="6" name="Group 56"/>
          <p:cNvGrpSpPr>
            <a:grpSpLocks/>
          </p:cNvGrpSpPr>
          <p:nvPr/>
        </p:nvGrpSpPr>
        <p:grpSpPr bwMode="auto">
          <a:xfrm>
            <a:off x="473076" y="4618038"/>
            <a:ext cx="3540124" cy="358775"/>
            <a:chOff x="-753" y="2906"/>
            <a:chExt cx="2230" cy="226"/>
          </a:xfrm>
        </p:grpSpPr>
        <p:sp>
          <p:nvSpPr>
            <p:cNvPr id="159" name="Rectangle 57"/>
            <p:cNvSpPr>
              <a:spLocks noChangeArrowheads="1"/>
            </p:cNvSpPr>
            <p:nvPr/>
          </p:nvSpPr>
          <p:spPr bwMode="auto">
            <a:xfrm>
              <a:off x="-753" y="2906"/>
              <a:ext cx="1720" cy="226"/>
            </a:xfrm>
            <a:prstGeom prst="rect">
              <a:avLst/>
            </a:prstGeom>
            <a:noFill/>
            <a:ln w="12700">
              <a:noFill/>
              <a:miter lim="800000"/>
              <a:headEnd/>
              <a:tailEnd/>
            </a:ln>
            <a:effectLst/>
          </p:spPr>
          <p:txBody>
            <a:bodyPr wrap="square" lIns="63500" tIns="25400" rIns="63500" bIns="25400">
              <a:spAutoFit/>
            </a:bodyPr>
            <a:lstStyle/>
            <a:p>
              <a:pPr>
                <a:lnSpc>
                  <a:spcPct val="100000"/>
                </a:lnSpc>
                <a:defRPr/>
              </a:pPr>
              <a:r>
                <a:rPr lang="en-US" altLang="zh-CN" sz="2000" dirty="0">
                  <a:latin typeface="+mj-lt"/>
                  <a:ea typeface="黑体" pitchFamily="2" charset="-122"/>
                </a:rPr>
                <a:t>Page Table</a:t>
              </a:r>
              <a:r>
                <a:rPr lang="zh-CN" altLang="en-US" sz="2000" dirty="0">
                  <a:latin typeface="+mj-lt"/>
                  <a:ea typeface="黑体" pitchFamily="2" charset="-122"/>
                </a:rPr>
                <a:t> </a:t>
              </a:r>
              <a:r>
                <a:rPr lang="en-US" altLang="zh-CN" sz="2000" dirty="0">
                  <a:latin typeface="+mj-lt"/>
                  <a:ea typeface="黑体" pitchFamily="2" charset="-122"/>
                </a:rPr>
                <a:t>Base </a:t>
              </a:r>
              <a:r>
                <a:rPr lang="en-US" altLang="zh-CN" sz="2000" dirty="0" err="1">
                  <a:latin typeface="+mj-lt"/>
                  <a:ea typeface="黑体" pitchFamily="2" charset="-122"/>
                </a:rPr>
                <a:t>Reg</a:t>
              </a:r>
              <a:endParaRPr lang="en-US" altLang="zh-CN" sz="2000" dirty="0">
                <a:latin typeface="+mj-lt"/>
                <a:ea typeface="黑体" pitchFamily="2" charset="-122"/>
              </a:endParaRPr>
            </a:p>
          </p:txBody>
        </p:sp>
        <p:sp>
          <p:nvSpPr>
            <p:cNvPr id="160" name="Line 58"/>
            <p:cNvSpPr>
              <a:spLocks noChangeShapeType="1"/>
            </p:cNvSpPr>
            <p:nvPr/>
          </p:nvSpPr>
          <p:spPr bwMode="auto">
            <a:xfrm>
              <a:off x="962" y="3074"/>
              <a:ext cx="515" cy="0"/>
            </a:xfrm>
            <a:prstGeom prst="line">
              <a:avLst/>
            </a:prstGeom>
            <a:noFill/>
            <a:ln w="28575">
              <a:solidFill>
                <a:srgbClr val="0000FF"/>
              </a:solidFill>
              <a:round/>
              <a:headEnd/>
              <a:tailEnd type="triangle" w="med" len="me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grpSp>
      <p:grpSp>
        <p:nvGrpSpPr>
          <p:cNvPr id="7" name="Group 59"/>
          <p:cNvGrpSpPr>
            <a:grpSpLocks/>
          </p:cNvGrpSpPr>
          <p:nvPr/>
        </p:nvGrpSpPr>
        <p:grpSpPr bwMode="auto">
          <a:xfrm>
            <a:off x="5124450" y="4014788"/>
            <a:ext cx="1912938" cy="1390650"/>
            <a:chOff x="2177" y="2526"/>
            <a:chExt cx="1205" cy="876"/>
          </a:xfrm>
        </p:grpSpPr>
        <p:sp>
          <p:nvSpPr>
            <p:cNvPr id="68684" name="Rectangle 60"/>
            <p:cNvSpPr>
              <a:spLocks noChangeArrowheads="1"/>
            </p:cNvSpPr>
            <p:nvPr/>
          </p:nvSpPr>
          <p:spPr bwMode="auto">
            <a:xfrm>
              <a:off x="3066" y="3194"/>
              <a:ext cx="316" cy="20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2000">
                  <a:solidFill>
                    <a:schemeClr val="tx1"/>
                  </a:solidFill>
                </a:rPr>
                <a:t>+</a:t>
              </a:r>
            </a:p>
          </p:txBody>
        </p:sp>
        <p:grpSp>
          <p:nvGrpSpPr>
            <p:cNvPr id="68685" name="Group 61"/>
            <p:cNvGrpSpPr>
              <a:grpSpLocks/>
            </p:cNvGrpSpPr>
            <p:nvPr/>
          </p:nvGrpSpPr>
          <p:grpSpPr bwMode="auto">
            <a:xfrm>
              <a:off x="2177" y="2526"/>
              <a:ext cx="1038" cy="764"/>
              <a:chOff x="2177" y="2526"/>
              <a:chExt cx="1038" cy="764"/>
            </a:xfrm>
          </p:grpSpPr>
          <p:sp>
            <p:nvSpPr>
              <p:cNvPr id="164" name="Line 62"/>
              <p:cNvSpPr>
                <a:spLocks noChangeShapeType="1"/>
              </p:cNvSpPr>
              <p:nvPr/>
            </p:nvSpPr>
            <p:spPr bwMode="auto">
              <a:xfrm>
                <a:off x="2177" y="2526"/>
                <a:ext cx="0" cy="120"/>
              </a:xfrm>
              <a:prstGeom prst="line">
                <a:avLst/>
              </a:prstGeom>
              <a:noFill/>
              <a:ln w="28575">
                <a:solidFill>
                  <a:srgbClr val="CC0000"/>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65" name="Line 63"/>
              <p:cNvSpPr>
                <a:spLocks noChangeShapeType="1"/>
              </p:cNvSpPr>
              <p:nvPr/>
            </p:nvSpPr>
            <p:spPr bwMode="auto">
              <a:xfrm>
                <a:off x="2181" y="2650"/>
                <a:ext cx="1030" cy="0"/>
              </a:xfrm>
              <a:prstGeom prst="line">
                <a:avLst/>
              </a:prstGeom>
              <a:noFill/>
              <a:ln w="28575">
                <a:solidFill>
                  <a:srgbClr val="CC0000"/>
                </a:solidFill>
                <a:round/>
                <a:headEnd/>
                <a:tailEn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66" name="Line 64"/>
              <p:cNvSpPr>
                <a:spLocks noChangeShapeType="1"/>
              </p:cNvSpPr>
              <p:nvPr/>
            </p:nvSpPr>
            <p:spPr bwMode="auto">
              <a:xfrm>
                <a:off x="3215" y="2654"/>
                <a:ext cx="0" cy="536"/>
              </a:xfrm>
              <a:prstGeom prst="line">
                <a:avLst/>
              </a:prstGeom>
              <a:noFill/>
              <a:ln w="28575">
                <a:solidFill>
                  <a:srgbClr val="CC0000"/>
                </a:solidFill>
                <a:round/>
                <a:headEnd/>
                <a:tailEnd type="triangle" w="med" len="me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sp>
            <p:nvSpPr>
              <p:cNvPr id="167" name="Line 65"/>
              <p:cNvSpPr>
                <a:spLocks noChangeShapeType="1"/>
              </p:cNvSpPr>
              <p:nvPr/>
            </p:nvSpPr>
            <p:spPr bwMode="auto">
              <a:xfrm>
                <a:off x="2678" y="3290"/>
                <a:ext cx="388" cy="0"/>
              </a:xfrm>
              <a:prstGeom prst="line">
                <a:avLst/>
              </a:prstGeom>
              <a:noFill/>
              <a:ln w="28575">
                <a:solidFill>
                  <a:srgbClr val="CC0000"/>
                </a:solidFill>
                <a:round/>
                <a:headEnd/>
                <a:tailEnd type="triangle" w="med" len="me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grpSp>
      </p:grpSp>
      <p:grpSp>
        <p:nvGrpSpPr>
          <p:cNvPr id="10" name="Group 67"/>
          <p:cNvGrpSpPr>
            <a:grpSpLocks/>
          </p:cNvGrpSpPr>
          <p:nvPr/>
        </p:nvGrpSpPr>
        <p:grpSpPr bwMode="auto">
          <a:xfrm>
            <a:off x="4021138" y="4389440"/>
            <a:ext cx="1892300" cy="2387601"/>
            <a:chOff x="1482" y="2762"/>
            <a:chExt cx="1192" cy="1504"/>
          </a:xfrm>
        </p:grpSpPr>
        <p:sp>
          <p:nvSpPr>
            <p:cNvPr id="169" name="Line 68"/>
            <p:cNvSpPr>
              <a:spLocks noChangeShapeType="1"/>
            </p:cNvSpPr>
            <p:nvPr/>
          </p:nvSpPr>
          <p:spPr bwMode="auto">
            <a:xfrm>
              <a:off x="1482" y="2790"/>
              <a:ext cx="0" cy="1191"/>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70" name="Line 69"/>
            <p:cNvSpPr>
              <a:spLocks noChangeShapeType="1"/>
            </p:cNvSpPr>
            <p:nvPr/>
          </p:nvSpPr>
          <p:spPr bwMode="auto">
            <a:xfrm>
              <a:off x="2674" y="2790"/>
              <a:ext cx="0" cy="1195"/>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71" name="Line 70"/>
            <p:cNvSpPr>
              <a:spLocks noChangeShapeType="1"/>
            </p:cNvSpPr>
            <p:nvPr/>
          </p:nvSpPr>
          <p:spPr bwMode="auto">
            <a:xfrm>
              <a:off x="1486" y="2986"/>
              <a:ext cx="1183" cy="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72" name="Line 71"/>
            <p:cNvSpPr>
              <a:spLocks noChangeShapeType="1"/>
            </p:cNvSpPr>
            <p:nvPr/>
          </p:nvSpPr>
          <p:spPr bwMode="auto">
            <a:xfrm>
              <a:off x="1486" y="3170"/>
              <a:ext cx="1183" cy="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73" name="Line 72"/>
            <p:cNvSpPr>
              <a:spLocks noChangeShapeType="1"/>
            </p:cNvSpPr>
            <p:nvPr/>
          </p:nvSpPr>
          <p:spPr bwMode="auto">
            <a:xfrm>
              <a:off x="1486" y="3386"/>
              <a:ext cx="1183" cy="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74" name="Line 73"/>
            <p:cNvSpPr>
              <a:spLocks noChangeShapeType="1"/>
            </p:cNvSpPr>
            <p:nvPr/>
          </p:nvSpPr>
          <p:spPr bwMode="auto">
            <a:xfrm>
              <a:off x="1486" y="3530"/>
              <a:ext cx="1183" cy="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75" name="Line 74"/>
            <p:cNvSpPr>
              <a:spLocks noChangeShapeType="1"/>
            </p:cNvSpPr>
            <p:nvPr/>
          </p:nvSpPr>
          <p:spPr bwMode="auto">
            <a:xfrm>
              <a:off x="1716" y="2990"/>
              <a:ext cx="0" cy="512"/>
            </a:xfrm>
            <a:prstGeom prst="line">
              <a:avLst/>
            </a:prstGeom>
            <a:noFill/>
            <a:ln w="12700">
              <a:pattFill prst="dkUpDiag">
                <a:fgClr>
                  <a:schemeClr val="tx1"/>
                </a:fgClr>
                <a:bgClr>
                  <a:schemeClr val="bg1"/>
                </a:bgClr>
              </a:pattFill>
              <a:round/>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76" name="Line 75"/>
            <p:cNvSpPr>
              <a:spLocks noChangeShapeType="1"/>
            </p:cNvSpPr>
            <p:nvPr/>
          </p:nvSpPr>
          <p:spPr bwMode="auto">
            <a:xfrm>
              <a:off x="2204" y="2990"/>
              <a:ext cx="0" cy="512"/>
            </a:xfrm>
            <a:prstGeom prst="line">
              <a:avLst/>
            </a:prstGeom>
            <a:noFill/>
            <a:ln w="12700">
              <a:pattFill prst="dkUpDiag">
                <a:fgClr>
                  <a:schemeClr val="tx1"/>
                </a:fgClr>
                <a:bgClr>
                  <a:schemeClr val="bg1"/>
                </a:bgClr>
              </a:pattFill>
              <a:round/>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77" name="Rectangle 76"/>
            <p:cNvSpPr>
              <a:spLocks noChangeArrowheads="1"/>
            </p:cNvSpPr>
            <p:nvPr/>
          </p:nvSpPr>
          <p:spPr bwMode="auto">
            <a:xfrm>
              <a:off x="1581" y="2762"/>
              <a:ext cx="815" cy="226"/>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i="1" dirty="0">
                  <a:latin typeface="+mj-lt"/>
                  <a:ea typeface="黑体" pitchFamily="2" charset="-122"/>
                </a:rPr>
                <a:t>Page Table</a:t>
              </a:r>
            </a:p>
          </p:txBody>
        </p:sp>
        <p:sp>
          <p:nvSpPr>
            <p:cNvPr id="68680" name="Rectangle 77"/>
            <p:cNvSpPr>
              <a:spLocks noChangeArrowheads="1"/>
            </p:cNvSpPr>
            <p:nvPr/>
          </p:nvSpPr>
          <p:spPr bwMode="auto">
            <a:xfrm>
              <a:off x="1500" y="3194"/>
              <a:ext cx="19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2000">
                  <a:solidFill>
                    <a:srgbClr val="0000BF"/>
                  </a:solidFill>
                </a:rPr>
                <a:t>V</a:t>
              </a:r>
            </a:p>
          </p:txBody>
        </p:sp>
        <p:sp>
          <p:nvSpPr>
            <p:cNvPr id="179" name="Rectangle 78"/>
            <p:cNvSpPr>
              <a:spLocks noChangeArrowheads="1"/>
            </p:cNvSpPr>
            <p:nvPr/>
          </p:nvSpPr>
          <p:spPr bwMode="auto">
            <a:xfrm>
              <a:off x="1725" y="3166"/>
              <a:ext cx="447" cy="261"/>
            </a:xfrm>
            <a:prstGeom prst="rect">
              <a:avLst/>
            </a:prstGeom>
            <a:noFill/>
            <a:ln w="12700">
              <a:noFill/>
              <a:miter lim="800000"/>
              <a:headEnd/>
              <a:tailEnd/>
            </a:ln>
            <a:effectLst/>
          </p:spPr>
          <p:txBody>
            <a:bodyPr wrap="none" lIns="63500" tIns="25400" rIns="63500" bIns="25400">
              <a:spAutoFit/>
            </a:bodyPr>
            <a:lstStyle/>
            <a:p>
              <a:pPr>
                <a:lnSpc>
                  <a:spcPts val="1420"/>
                </a:lnSpc>
                <a:spcBef>
                  <a:spcPts val="0"/>
                </a:spcBef>
                <a:defRPr/>
              </a:pPr>
              <a:r>
                <a:rPr lang="en-US" altLang="zh-CN" sz="1600">
                  <a:solidFill>
                    <a:schemeClr val="accent3">
                      <a:lumMod val="75000"/>
                    </a:schemeClr>
                  </a:solidFill>
                  <a:latin typeface="+mj-lt"/>
                  <a:ea typeface="黑体" pitchFamily="2" charset="-122"/>
                </a:rPr>
                <a:t>Access</a:t>
              </a:r>
            </a:p>
            <a:p>
              <a:pPr>
                <a:lnSpc>
                  <a:spcPts val="1420"/>
                </a:lnSpc>
                <a:spcBef>
                  <a:spcPts val="0"/>
                </a:spcBef>
                <a:defRPr/>
              </a:pPr>
              <a:r>
                <a:rPr lang="en-US" altLang="zh-CN" sz="1600" dirty="0">
                  <a:solidFill>
                    <a:schemeClr val="accent3">
                      <a:lumMod val="75000"/>
                    </a:schemeClr>
                  </a:solidFill>
                  <a:latin typeface="+mj-lt"/>
                  <a:ea typeface="黑体" pitchFamily="2" charset="-122"/>
                </a:rPr>
                <a:t>Rights</a:t>
              </a:r>
            </a:p>
          </p:txBody>
        </p:sp>
        <p:sp>
          <p:nvSpPr>
            <p:cNvPr id="180" name="Rectangle 79"/>
            <p:cNvSpPr>
              <a:spLocks noChangeArrowheads="1"/>
            </p:cNvSpPr>
            <p:nvPr/>
          </p:nvSpPr>
          <p:spPr bwMode="auto">
            <a:xfrm>
              <a:off x="2294" y="3178"/>
              <a:ext cx="359" cy="226"/>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a:solidFill>
                    <a:schemeClr val="accent3">
                      <a:lumMod val="75000"/>
                    </a:schemeClr>
                  </a:solidFill>
                  <a:latin typeface="+mj-lt"/>
                  <a:ea typeface="黑体" pitchFamily="2" charset="-122"/>
                </a:rPr>
                <a:t>PF#</a:t>
              </a:r>
            </a:p>
          </p:txBody>
        </p:sp>
        <p:sp>
          <p:nvSpPr>
            <p:cNvPr id="181" name="Rectangle 80"/>
            <p:cNvSpPr>
              <a:spLocks noChangeArrowheads="1"/>
            </p:cNvSpPr>
            <p:nvPr/>
          </p:nvSpPr>
          <p:spPr bwMode="auto">
            <a:xfrm>
              <a:off x="1513" y="3573"/>
              <a:ext cx="1087" cy="693"/>
            </a:xfrm>
            <a:prstGeom prst="rect">
              <a:avLst/>
            </a:prstGeom>
            <a:noFill/>
            <a:ln w="12700">
              <a:noFill/>
              <a:miter lim="800000"/>
              <a:headEnd/>
              <a:tailEnd/>
            </a:ln>
            <a:effectLst/>
          </p:spPr>
          <p:txBody>
            <a:bodyPr wrap="none" lIns="63500" tIns="25400" rIns="63500" bIns="25400">
              <a:spAutoFit/>
            </a:bodyPr>
            <a:lstStyle/>
            <a:p>
              <a:pPr algn="ctr">
                <a:lnSpc>
                  <a:spcPct val="100000"/>
                </a:lnSpc>
                <a:defRPr/>
              </a:pPr>
              <a:r>
                <a:rPr lang="en-US" altLang="zh-CN" sz="2200" dirty="0">
                  <a:solidFill>
                    <a:schemeClr val="tx1"/>
                  </a:solidFill>
                  <a:latin typeface="+mj-lt"/>
                  <a:ea typeface="黑体" pitchFamily="2" charset="-122"/>
                </a:rPr>
                <a:t>Table located</a:t>
              </a:r>
            </a:p>
            <a:p>
              <a:pPr algn="ctr">
                <a:lnSpc>
                  <a:spcPct val="100000"/>
                </a:lnSpc>
                <a:defRPr/>
              </a:pPr>
              <a:r>
                <a:rPr lang="en-US" altLang="zh-CN" sz="2200" dirty="0">
                  <a:solidFill>
                    <a:schemeClr val="tx1"/>
                  </a:solidFill>
                  <a:latin typeface="+mj-lt"/>
                  <a:ea typeface="黑体" pitchFamily="2" charset="-122"/>
                </a:rPr>
                <a:t>in physical</a:t>
              </a:r>
            </a:p>
            <a:p>
              <a:pPr algn="ctr">
                <a:lnSpc>
                  <a:spcPct val="100000"/>
                </a:lnSpc>
                <a:defRPr/>
              </a:pPr>
              <a:r>
                <a:rPr lang="en-US" altLang="zh-CN" sz="2200" dirty="0">
                  <a:solidFill>
                    <a:schemeClr val="tx1"/>
                  </a:solidFill>
                  <a:latin typeface="+mj-lt"/>
                  <a:ea typeface="黑体" pitchFamily="2" charset="-122"/>
                </a:rPr>
                <a:t>memory</a:t>
              </a:r>
            </a:p>
          </p:txBody>
        </p:sp>
      </p:grpSp>
      <p:sp>
        <p:nvSpPr>
          <p:cNvPr id="182" name="Rectangle 88"/>
          <p:cNvSpPr>
            <a:spLocks noChangeArrowheads="1"/>
          </p:cNvSpPr>
          <p:nvPr/>
        </p:nvSpPr>
        <p:spPr bwMode="auto">
          <a:xfrm>
            <a:off x="6240842" y="1514475"/>
            <a:ext cx="499303" cy="389850"/>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200">
                <a:solidFill>
                  <a:schemeClr val="accent3">
                    <a:lumMod val="75000"/>
                  </a:schemeClr>
                </a:solidFill>
                <a:latin typeface="+mj-lt"/>
                <a:ea typeface="黑体" pitchFamily="2" charset="-122"/>
              </a:rPr>
              <a:t>VA</a:t>
            </a:r>
          </a:p>
        </p:txBody>
      </p:sp>
      <p:sp>
        <p:nvSpPr>
          <p:cNvPr id="183" name="Text Box 89"/>
          <p:cNvSpPr txBox="1">
            <a:spLocks noChangeArrowheads="1"/>
          </p:cNvSpPr>
          <p:nvPr/>
        </p:nvSpPr>
        <p:spPr bwMode="auto">
          <a:xfrm>
            <a:off x="7486550" y="4017963"/>
            <a:ext cx="35052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ct val="20000"/>
              </a:spcBef>
            </a:pPr>
            <a:r>
              <a:rPr kumimoji="1" lang="zh-CN" altLang="en-US" sz="2200" dirty="0">
                <a:solidFill>
                  <a:schemeClr val="tx1"/>
                </a:solidFill>
                <a:latin typeface="Verdana" charset="0"/>
                <a:ea typeface="微软雅黑" charset="-122"/>
              </a:rPr>
              <a:t>当</a:t>
            </a:r>
            <a:r>
              <a:rPr kumimoji="1" lang="en-US" altLang="zh-CN" sz="2200" dirty="0">
                <a:solidFill>
                  <a:schemeClr val="tx1"/>
                </a:solidFill>
                <a:latin typeface="Verdana" charset="0"/>
                <a:ea typeface="微软雅黑" charset="-122"/>
              </a:rPr>
              <a:t>V=0</a:t>
            </a:r>
            <a:r>
              <a:rPr kumimoji="1" lang="zh-CN" altLang="en-US" sz="2200" dirty="0">
                <a:solidFill>
                  <a:schemeClr val="tx1"/>
                </a:solidFill>
                <a:latin typeface="Verdana" charset="0"/>
                <a:ea typeface="微软雅黑" charset="-122"/>
              </a:rPr>
              <a:t>时，发生缺页</a:t>
            </a:r>
          </a:p>
          <a:p>
            <a:pPr algn="l">
              <a:lnSpc>
                <a:spcPct val="100000"/>
              </a:lnSpc>
              <a:spcBef>
                <a:spcPct val="20000"/>
              </a:spcBef>
            </a:pPr>
            <a:r>
              <a:rPr kumimoji="1" lang="zh-CN" altLang="en-US" sz="2200" dirty="0">
                <a:solidFill>
                  <a:schemeClr val="tx1"/>
                </a:solidFill>
                <a:latin typeface="Verdana" charset="0"/>
                <a:ea typeface="微软雅黑" charset="-122"/>
              </a:rPr>
              <a:t>当读写操作不符合</a:t>
            </a:r>
            <a:r>
              <a:rPr kumimoji="1" lang="en-US" altLang="zh-CN" sz="2200" dirty="0">
                <a:solidFill>
                  <a:schemeClr val="tx1"/>
                </a:solidFill>
                <a:latin typeface="Verdana" charset="0"/>
                <a:ea typeface="微软雅黑" charset="-122"/>
              </a:rPr>
              <a:t>Access Right</a:t>
            </a:r>
            <a:r>
              <a:rPr kumimoji="1" lang="zh-CN" altLang="en-US" sz="2200" dirty="0">
                <a:solidFill>
                  <a:schemeClr val="tx1"/>
                </a:solidFill>
                <a:latin typeface="Verdana" charset="0"/>
                <a:ea typeface="微软雅黑" charset="-122"/>
              </a:rPr>
              <a:t>时，发生保护违例</a:t>
            </a:r>
          </a:p>
        </p:txBody>
      </p:sp>
      <p:sp>
        <p:nvSpPr>
          <p:cNvPr id="184" name="Line 90"/>
          <p:cNvSpPr>
            <a:spLocks noChangeShapeType="1"/>
          </p:cNvSpPr>
          <p:nvPr/>
        </p:nvSpPr>
        <p:spPr bwMode="auto">
          <a:xfrm flipH="1">
            <a:off x="4238625" y="4252913"/>
            <a:ext cx="3073400" cy="773112"/>
          </a:xfrm>
          <a:prstGeom prst="line">
            <a:avLst/>
          </a:prstGeom>
          <a:noFill/>
          <a:ln w="31750">
            <a:solidFill>
              <a:srgbClr val="008000"/>
            </a:solidFill>
            <a:round/>
            <a:headEnd/>
            <a:tailEnd type="triangle" w="med" len="med"/>
          </a:ln>
          <a:effectLst/>
        </p:spPr>
        <p:txBody>
          <a:bodyPr lIns="0" tIns="0" rIns="0" bIns="0">
            <a:spAutoFit/>
          </a:bodyPr>
          <a:lstStyle/>
          <a:p>
            <a:pPr>
              <a:lnSpc>
                <a:spcPct val="100000"/>
              </a:lnSpc>
              <a:defRPr/>
            </a:pPr>
            <a:endParaRPr lang="zh-CN" altLang="en-US">
              <a:solidFill>
                <a:schemeClr val="tx1"/>
              </a:solidFill>
              <a:latin typeface="+mn-lt"/>
              <a:ea typeface="黑体" pitchFamily="2" charset="-122"/>
            </a:endParaRPr>
          </a:p>
        </p:txBody>
      </p:sp>
      <p:sp>
        <p:nvSpPr>
          <p:cNvPr id="185" name="Line 91"/>
          <p:cNvSpPr>
            <a:spLocks noChangeShapeType="1"/>
          </p:cNvSpPr>
          <p:nvPr/>
        </p:nvSpPr>
        <p:spPr bwMode="auto">
          <a:xfrm flipH="1">
            <a:off x="4940300" y="4584700"/>
            <a:ext cx="2379663" cy="433388"/>
          </a:xfrm>
          <a:prstGeom prst="line">
            <a:avLst/>
          </a:prstGeom>
          <a:noFill/>
          <a:ln w="31750">
            <a:solidFill>
              <a:srgbClr val="008000"/>
            </a:solidFill>
            <a:round/>
            <a:headEnd/>
            <a:tailEnd type="triangle" w="med" len="med"/>
          </a:ln>
          <a:effectLst/>
        </p:spPr>
        <p:txBody>
          <a:bodyPr lIns="0" tIns="0" rIns="0" bIns="0">
            <a:spAutoFit/>
          </a:bodyPr>
          <a:lstStyle/>
          <a:p>
            <a:pPr>
              <a:lnSpc>
                <a:spcPct val="100000"/>
              </a:lnSpc>
              <a:defRPr/>
            </a:pPr>
            <a:endParaRPr lang="zh-CN" altLang="en-US">
              <a:solidFill>
                <a:schemeClr val="tx1"/>
              </a:solidFill>
              <a:latin typeface="+mn-lt"/>
              <a:ea typeface="黑体" pitchFamily="2" charset="-122"/>
            </a:endParaRPr>
          </a:p>
        </p:txBody>
      </p:sp>
      <p:grpSp>
        <p:nvGrpSpPr>
          <p:cNvPr id="11" name="组合 14"/>
          <p:cNvGrpSpPr>
            <a:grpSpLocks/>
          </p:cNvGrpSpPr>
          <p:nvPr/>
        </p:nvGrpSpPr>
        <p:grpSpPr bwMode="auto">
          <a:xfrm>
            <a:off x="6145213" y="5495924"/>
            <a:ext cx="3544887" cy="676347"/>
            <a:chOff x="4476750" y="4974339"/>
            <a:chExt cx="3544888" cy="675614"/>
          </a:xfrm>
        </p:grpSpPr>
        <p:grpSp>
          <p:nvGrpSpPr>
            <p:cNvPr id="68662" name="Group 82"/>
            <p:cNvGrpSpPr>
              <a:grpSpLocks/>
            </p:cNvGrpSpPr>
            <p:nvPr/>
          </p:nvGrpSpPr>
          <p:grpSpPr bwMode="auto">
            <a:xfrm>
              <a:off x="4476750" y="5211800"/>
              <a:ext cx="3544888" cy="438153"/>
              <a:chOff x="2820" y="3609"/>
              <a:chExt cx="2233" cy="276"/>
            </a:xfrm>
          </p:grpSpPr>
          <p:sp>
            <p:nvSpPr>
              <p:cNvPr id="191" name="Rectangle 83"/>
              <p:cNvSpPr>
                <a:spLocks noChangeArrowheads="1"/>
              </p:cNvSpPr>
              <p:nvPr/>
            </p:nvSpPr>
            <p:spPr bwMode="auto">
              <a:xfrm>
                <a:off x="2820" y="3618"/>
                <a:ext cx="1815" cy="184"/>
              </a:xfrm>
              <a:prstGeom prst="rect">
                <a:avLst/>
              </a:prstGeom>
              <a:noFill/>
              <a:ln w="12700">
                <a:solidFill>
                  <a:schemeClr val="tx1"/>
                </a:solidFill>
                <a:miter lim="800000"/>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92" name="Rectangle 84"/>
              <p:cNvSpPr>
                <a:spLocks noChangeArrowheads="1"/>
              </p:cNvSpPr>
              <p:nvPr/>
            </p:nvSpPr>
            <p:spPr bwMode="auto">
              <a:xfrm>
                <a:off x="2925" y="3609"/>
                <a:ext cx="817" cy="226"/>
              </a:xfrm>
              <a:prstGeom prst="rect">
                <a:avLst/>
              </a:prstGeom>
              <a:noFill/>
              <a:ln w="12700">
                <a:noFill/>
                <a:miter lim="800000"/>
                <a:headEnd/>
                <a:tailEnd/>
              </a:ln>
              <a:effectLst/>
            </p:spPr>
            <p:txBody>
              <a:bodyPr wrap="none" lIns="63500" tIns="25400" rIns="63500" bIns="25400">
                <a:spAutoFit/>
              </a:bodyPr>
              <a:lstStyle/>
              <a:p>
                <a:pPr algn="ctr">
                  <a:lnSpc>
                    <a:spcPct val="100000"/>
                  </a:lnSpc>
                  <a:defRPr/>
                </a:pPr>
                <a:r>
                  <a:rPr lang="en-US" altLang="zh-CN" sz="2000" dirty="0">
                    <a:solidFill>
                      <a:schemeClr val="tx1"/>
                    </a:solidFill>
                    <a:latin typeface="+mj-lt"/>
                    <a:ea typeface="黑体" pitchFamily="2" charset="-122"/>
                  </a:rPr>
                  <a:t>Frame No.</a:t>
                </a:r>
              </a:p>
            </p:txBody>
          </p:sp>
          <p:sp>
            <p:nvSpPr>
              <p:cNvPr id="193" name="Rectangle 85"/>
              <p:cNvSpPr>
                <a:spLocks noChangeArrowheads="1"/>
              </p:cNvSpPr>
              <p:nvPr/>
            </p:nvSpPr>
            <p:spPr bwMode="auto">
              <a:xfrm>
                <a:off x="4062" y="3609"/>
                <a:ext cx="395" cy="226"/>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dirty="0" err="1">
                    <a:solidFill>
                      <a:schemeClr val="tx1"/>
                    </a:solidFill>
                    <a:latin typeface="+mj-lt"/>
                    <a:ea typeface="黑体" pitchFamily="2" charset="-122"/>
                  </a:rPr>
                  <a:t>Disp</a:t>
                </a:r>
                <a:endParaRPr lang="en-US" altLang="zh-CN" sz="2000" dirty="0">
                  <a:solidFill>
                    <a:schemeClr val="tx1"/>
                  </a:solidFill>
                  <a:latin typeface="+mj-lt"/>
                  <a:ea typeface="黑体" pitchFamily="2" charset="-122"/>
                </a:endParaRPr>
              </a:p>
            </p:txBody>
          </p:sp>
          <p:sp>
            <p:nvSpPr>
              <p:cNvPr id="194" name="Line 86"/>
              <p:cNvSpPr>
                <a:spLocks noChangeShapeType="1"/>
              </p:cNvSpPr>
              <p:nvPr/>
            </p:nvSpPr>
            <p:spPr bwMode="auto">
              <a:xfrm>
                <a:off x="3881" y="3618"/>
                <a:ext cx="0" cy="184"/>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95" name="Rectangle 87"/>
              <p:cNvSpPr>
                <a:spLocks noChangeArrowheads="1"/>
              </p:cNvSpPr>
              <p:nvPr/>
            </p:nvSpPr>
            <p:spPr bwMode="auto">
              <a:xfrm>
                <a:off x="4748" y="3640"/>
                <a:ext cx="305" cy="245"/>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200" dirty="0">
                    <a:solidFill>
                      <a:schemeClr val="accent3">
                        <a:lumMod val="75000"/>
                      </a:schemeClr>
                    </a:solidFill>
                    <a:latin typeface="+mj-lt"/>
                    <a:ea typeface="黑体" pitchFamily="2" charset="-122"/>
                  </a:rPr>
                  <a:t>PA</a:t>
                </a:r>
              </a:p>
            </p:txBody>
          </p:sp>
        </p:grpSp>
        <p:sp>
          <p:nvSpPr>
            <p:cNvPr id="188" name="Rectangle 49"/>
            <p:cNvSpPr>
              <a:spLocks noChangeArrowheads="1"/>
            </p:cNvSpPr>
            <p:nvPr/>
          </p:nvSpPr>
          <p:spPr bwMode="auto">
            <a:xfrm>
              <a:off x="6546578" y="4974339"/>
              <a:ext cx="384721" cy="358684"/>
            </a:xfrm>
            <a:prstGeom prst="rect">
              <a:avLst/>
            </a:prstGeom>
            <a:noFill/>
            <a:ln w="12700">
              <a:noFill/>
              <a:miter lim="800000"/>
              <a:headEnd/>
              <a:tailEnd/>
            </a:ln>
            <a:effectLst/>
          </p:spPr>
          <p:txBody>
            <a:bodyPr wrap="none" lIns="63500" tIns="25400" rIns="63500" bIns="25400">
              <a:spAutoFit/>
            </a:bodyPr>
            <a:lstStyle/>
            <a:p>
              <a:pPr>
                <a:lnSpc>
                  <a:spcPct val="100000"/>
                </a:lnSpc>
                <a:defRPr/>
              </a:pPr>
              <a:r>
                <a:rPr lang="en-US" altLang="zh-CN" sz="2000" dirty="0">
                  <a:solidFill>
                    <a:schemeClr val="tx1"/>
                  </a:solidFill>
                  <a:latin typeface="+mj-lt"/>
                  <a:ea typeface="黑体" pitchFamily="2" charset="-122"/>
                </a:rPr>
                <a:t>10</a:t>
              </a:r>
            </a:p>
          </p:txBody>
        </p:sp>
        <p:sp>
          <p:nvSpPr>
            <p:cNvPr id="189" name="Line 50"/>
            <p:cNvSpPr>
              <a:spLocks noChangeShapeType="1"/>
            </p:cNvSpPr>
            <p:nvPr/>
          </p:nvSpPr>
          <p:spPr bwMode="auto">
            <a:xfrm>
              <a:off x="6927851" y="5075829"/>
              <a:ext cx="415925" cy="0"/>
            </a:xfrm>
            <a:prstGeom prst="line">
              <a:avLst/>
            </a:prstGeom>
            <a:noFill/>
            <a:ln w="12700">
              <a:solidFill>
                <a:schemeClr val="tx1"/>
              </a:solidFill>
              <a:round/>
              <a:headEnd/>
              <a:tailEnd type="triangle" w="med" len="me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sp>
          <p:nvSpPr>
            <p:cNvPr id="190" name="Line 51"/>
            <p:cNvSpPr>
              <a:spLocks noChangeShapeType="1"/>
            </p:cNvSpPr>
            <p:nvPr/>
          </p:nvSpPr>
          <p:spPr bwMode="auto">
            <a:xfrm flipH="1">
              <a:off x="6138862" y="5088515"/>
              <a:ext cx="487363" cy="0"/>
            </a:xfrm>
            <a:prstGeom prst="line">
              <a:avLst/>
            </a:prstGeom>
            <a:noFill/>
            <a:ln w="12700">
              <a:solidFill>
                <a:schemeClr val="tx1"/>
              </a:solidFill>
              <a:round/>
              <a:headEnd/>
              <a:tailEnd type="triangle" w="med" len="med"/>
            </a:ln>
            <a:effectLst/>
          </p:spPr>
          <p:txBody>
            <a:bodyPr wrap="none" anchor="ctr"/>
            <a:lstStyle/>
            <a:p>
              <a:pPr>
                <a:lnSpc>
                  <a:spcPct val="100000"/>
                </a:lnSpc>
                <a:defRPr/>
              </a:pPr>
              <a:endParaRPr lang="zh-CN" altLang="en-US">
                <a:solidFill>
                  <a:schemeClr val="tx1"/>
                </a:solidFill>
                <a:latin typeface="+mj-lt"/>
                <a:ea typeface="黑体" pitchFamily="2" charset="-122"/>
              </a:endParaRPr>
            </a:p>
          </p:txBody>
        </p:sp>
      </p:grpSp>
      <p:grpSp>
        <p:nvGrpSpPr>
          <p:cNvPr id="13" name="组合 198"/>
          <p:cNvGrpSpPr>
            <a:grpSpLocks/>
          </p:cNvGrpSpPr>
          <p:nvPr/>
        </p:nvGrpSpPr>
        <p:grpSpPr bwMode="auto">
          <a:xfrm>
            <a:off x="7037388" y="5240338"/>
            <a:ext cx="792162" cy="512762"/>
            <a:chOff x="7038068" y="5240560"/>
            <a:chExt cx="792163" cy="512989"/>
          </a:xfrm>
        </p:grpSpPr>
        <p:sp>
          <p:nvSpPr>
            <p:cNvPr id="197" name="Line 66"/>
            <p:cNvSpPr>
              <a:spLocks noChangeShapeType="1"/>
            </p:cNvSpPr>
            <p:nvPr/>
          </p:nvSpPr>
          <p:spPr bwMode="auto">
            <a:xfrm>
              <a:off x="7830231" y="5256442"/>
              <a:ext cx="0" cy="497107"/>
            </a:xfrm>
            <a:prstGeom prst="line">
              <a:avLst/>
            </a:prstGeom>
            <a:noFill/>
            <a:ln w="28575">
              <a:solidFill>
                <a:srgbClr val="CC0000"/>
              </a:solidFill>
              <a:round/>
              <a:headEnd/>
              <a:tailEnd type="triangle" w="med" len="med"/>
            </a:ln>
            <a:effectLst/>
          </p:spPr>
          <p:txBody>
            <a:bodyPr wrap="none" anchor="ctr"/>
            <a:lstStyle/>
            <a:p>
              <a:pPr>
                <a:lnSpc>
                  <a:spcPct val="100000"/>
                </a:lnSpc>
                <a:defRPr/>
              </a:pPr>
              <a:endParaRPr lang="zh-CN" altLang="en-US">
                <a:solidFill>
                  <a:schemeClr val="tx1"/>
                </a:solidFill>
                <a:latin typeface="+mn-lt"/>
                <a:ea typeface="黑体" pitchFamily="2" charset="-122"/>
              </a:endParaRPr>
            </a:p>
          </p:txBody>
        </p:sp>
        <p:cxnSp>
          <p:nvCxnSpPr>
            <p:cNvPr id="198" name="直接连接符 197"/>
            <p:cNvCxnSpPr/>
            <p:nvPr/>
          </p:nvCxnSpPr>
          <p:spPr bwMode="auto">
            <a:xfrm>
              <a:off x="7038068" y="5240560"/>
              <a:ext cx="792163"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90503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blinds(horizontal)">
                                      <p:cBhvr>
                                        <p:cTn id="12" dur="500"/>
                                        <p:tgtEl>
                                          <p:spTgt spid="1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7"/>
                                        </p:tgtEl>
                                        <p:attrNameLst>
                                          <p:attrName>style.visibility</p:attrName>
                                        </p:attrNameLst>
                                      </p:cBhvr>
                                      <p:to>
                                        <p:strVal val="visible"/>
                                      </p:to>
                                    </p:set>
                                    <p:animEffect transition="in" filter="blinds(horizontal)">
                                      <p:cBhvr>
                                        <p:cTn id="42" dur="500"/>
                                        <p:tgtEl>
                                          <p:spTgt spid="1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5"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nodeType="afterGroup">
                            <p:stCondLst>
                              <p:cond delay="1000"/>
                            </p:stCondLst>
                            <p:childTnLst>
                              <p:par>
                                <p:cTn id="56" presetID="1"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83">
                                            <p:txEl>
                                              <p:pRg st="0" end="0"/>
                                            </p:txEl>
                                          </p:spTgt>
                                        </p:tgtEl>
                                        <p:attrNameLst>
                                          <p:attrName>style.visibility</p:attrName>
                                        </p:attrNameLst>
                                      </p:cBhvr>
                                      <p:to>
                                        <p:strVal val="visible"/>
                                      </p:to>
                                    </p:set>
                                    <p:animEffect transition="in" filter="blinds(horizontal)">
                                      <p:cBhvr>
                                        <p:cTn id="62" dur="500"/>
                                        <p:tgtEl>
                                          <p:spTgt spid="183">
                                            <p:txEl>
                                              <p:pRg st="0" end="0"/>
                                            </p:txEl>
                                          </p:spTgt>
                                        </p:tgtEl>
                                      </p:cBhvr>
                                    </p:animEffect>
                                  </p:childTnLst>
                                </p:cTn>
                              </p:par>
                            </p:childTnLst>
                          </p:cTn>
                        </p:par>
                        <p:par>
                          <p:cTn id="63" fill="hold" nodeType="afterGroup">
                            <p:stCondLst>
                              <p:cond delay="500"/>
                            </p:stCondLst>
                            <p:childTnLst>
                              <p:par>
                                <p:cTn id="64" presetID="3" presetClass="entr" presetSubtype="5" fill="hold" nodeType="afterEffect">
                                  <p:stCondLst>
                                    <p:cond delay="0"/>
                                  </p:stCondLst>
                                  <p:childTnLst>
                                    <p:set>
                                      <p:cBhvr>
                                        <p:cTn id="65" dur="1" fill="hold">
                                          <p:stCondLst>
                                            <p:cond delay="0"/>
                                          </p:stCondLst>
                                        </p:cTn>
                                        <p:tgtEl>
                                          <p:spTgt spid="184"/>
                                        </p:tgtEl>
                                        <p:attrNameLst>
                                          <p:attrName>style.visibility</p:attrName>
                                        </p:attrNameLst>
                                      </p:cBhvr>
                                      <p:to>
                                        <p:strVal val="visible"/>
                                      </p:to>
                                    </p:set>
                                    <p:animEffect transition="in" filter="blinds(vertical)">
                                      <p:cBhvr>
                                        <p:cTn id="66" dur="500"/>
                                        <p:tgtEl>
                                          <p:spTgt spid="18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183">
                                            <p:txEl>
                                              <p:pRg st="1" end="1"/>
                                            </p:txEl>
                                          </p:spTgt>
                                        </p:tgtEl>
                                        <p:attrNameLst>
                                          <p:attrName>style.visibility</p:attrName>
                                        </p:attrNameLst>
                                      </p:cBhvr>
                                      <p:to>
                                        <p:strVal val="visible"/>
                                      </p:to>
                                    </p:set>
                                    <p:animEffect transition="in" filter="blinds(horizontal)">
                                      <p:cBhvr>
                                        <p:cTn id="71" dur="500"/>
                                        <p:tgtEl>
                                          <p:spTgt spid="183">
                                            <p:txEl>
                                              <p:pRg st="1" end="1"/>
                                            </p:txEl>
                                          </p:spTgt>
                                        </p:tgtEl>
                                      </p:cBhvr>
                                    </p:animEffect>
                                  </p:childTnLst>
                                </p:cTn>
                              </p:par>
                            </p:childTnLst>
                          </p:cTn>
                        </p:par>
                        <p:par>
                          <p:cTn id="72" fill="hold" nodeType="afterGroup">
                            <p:stCondLst>
                              <p:cond delay="500"/>
                            </p:stCondLst>
                            <p:childTnLst>
                              <p:par>
                                <p:cTn id="73" presetID="3" presetClass="entr" presetSubtype="5" fill="hold" nodeType="afterEffect">
                                  <p:stCondLst>
                                    <p:cond delay="0"/>
                                  </p:stCondLst>
                                  <p:childTnLst>
                                    <p:set>
                                      <p:cBhvr>
                                        <p:cTn id="74" dur="1" fill="hold">
                                          <p:stCondLst>
                                            <p:cond delay="0"/>
                                          </p:stCondLst>
                                        </p:cTn>
                                        <p:tgtEl>
                                          <p:spTgt spid="185"/>
                                        </p:tgtEl>
                                        <p:attrNameLst>
                                          <p:attrName>style.visibility</p:attrName>
                                        </p:attrNameLst>
                                      </p:cBhvr>
                                      <p:to>
                                        <p:strVal val="visible"/>
                                      </p:to>
                                    </p:set>
                                    <p:animEffect transition="in" filter="blinds(vertical)">
                                      <p:cBhvr>
                                        <p:cTn id="75"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5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bwMode="auto">
          <a:xfrm>
            <a:off x="609600" y="-26988"/>
            <a:ext cx="10971213" cy="69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7065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065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066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066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0662" name="TextBox 8"/>
          <p:cNvSpPr txBox="1">
            <a:spLocks noChangeArrowheads="1"/>
          </p:cNvSpPr>
          <p:nvPr/>
        </p:nvSpPr>
        <p:spPr bwMode="auto">
          <a:xfrm>
            <a:off x="1784350" y="728700"/>
            <a:ext cx="8637588" cy="571500"/>
          </a:xfrm>
          <a:prstGeom prst="rect">
            <a:avLst/>
          </a:prstGeom>
          <a:solidFill>
            <a:srgbClr val="CC0066"/>
          </a:solidFill>
          <a:ln w="9525">
            <a:solidFill>
              <a:srgbClr val="CC0066"/>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a:solidFill>
                  <a:schemeClr val="bg1"/>
                </a:solidFill>
                <a:latin typeface="微软雅黑" charset="-122"/>
                <a:ea typeface="微软雅黑" charset="-122"/>
              </a:rPr>
              <a:t>逻辑地址转换为物理地址的硬件实现过程</a:t>
            </a:r>
          </a:p>
        </p:txBody>
      </p:sp>
      <p:pic>
        <p:nvPicPr>
          <p:cNvPr id="706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556" y="1362584"/>
            <a:ext cx="8695342" cy="534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32210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048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048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048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 name="五边形 101"/>
          <p:cNvSpPr/>
          <p:nvPr/>
        </p:nvSpPr>
        <p:spPr>
          <a:xfrm>
            <a:off x="2097088" y="1042988"/>
            <a:ext cx="5522912" cy="749300"/>
          </a:xfrm>
          <a:prstGeom prst="homePlat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FFFF"/>
                </a:solidFill>
                <a:cs typeface="微软雅黑" charset="0"/>
              </a:rPr>
              <a:t>如何保持</a:t>
            </a:r>
            <a:r>
              <a:rPr lang="en-US" altLang="zh-CN" sz="2800" dirty="0">
                <a:solidFill>
                  <a:srgbClr val="FFFFFF"/>
                </a:solidFill>
                <a:cs typeface="微软雅黑" charset="0"/>
              </a:rPr>
              <a:t>Cache</a:t>
            </a:r>
            <a:r>
              <a:rPr lang="zh-CN" altLang="en-US" sz="2800" dirty="0">
                <a:solidFill>
                  <a:srgbClr val="FFFFFF"/>
                </a:solidFill>
                <a:cs typeface="微软雅黑" charset="0"/>
              </a:rPr>
              <a:t>一致性呢？</a:t>
            </a:r>
          </a:p>
        </p:txBody>
      </p:sp>
      <p:pic>
        <p:nvPicPr>
          <p:cNvPr id="20487" name="图片 30" descr="3506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3275" y="92868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03"/>
          <p:cNvSpPr txBox="1">
            <a:spLocks noChangeArrowheads="1"/>
          </p:cNvSpPr>
          <p:nvPr/>
        </p:nvSpPr>
        <p:spPr bwMode="auto">
          <a:xfrm>
            <a:off x="1041400" y="2525713"/>
            <a:ext cx="4689475" cy="1316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2800">
                <a:solidFill>
                  <a:srgbClr val="0000BF"/>
                </a:solidFill>
                <a:latin typeface="微软雅黑" charset="-122"/>
                <a:ea typeface="微软雅黑" charset="-122"/>
              </a:rPr>
              <a:t>写命中</a:t>
            </a:r>
            <a:r>
              <a:rPr lang="en-US" altLang="zh-CN" sz="2800">
                <a:solidFill>
                  <a:srgbClr val="0000BF"/>
                </a:solidFill>
                <a:latin typeface="微软雅黑" charset="-122"/>
                <a:ea typeface="微软雅黑" charset="-122"/>
              </a:rPr>
              <a:t>(Write Hit)</a:t>
            </a:r>
          </a:p>
          <a:p>
            <a:pPr algn="l"/>
            <a:r>
              <a:rPr lang="zh-CN" altLang="en-US">
                <a:solidFill>
                  <a:schemeClr val="tx1"/>
                </a:solidFill>
                <a:latin typeface="微软雅黑" charset="-122"/>
                <a:ea typeface="微软雅黑" charset="-122"/>
              </a:rPr>
              <a:t>要写的单元已经在</a:t>
            </a:r>
            <a:r>
              <a:rPr lang="en-US" altLang="zh-CN">
                <a:solidFill>
                  <a:schemeClr val="tx1"/>
                </a:solidFill>
                <a:latin typeface="微软雅黑" charset="-122"/>
                <a:ea typeface="微软雅黑" charset="-122"/>
              </a:rPr>
              <a:t>Cache</a:t>
            </a:r>
            <a:r>
              <a:rPr lang="zh-CN" altLang="en-US">
                <a:solidFill>
                  <a:schemeClr val="tx1"/>
                </a:solidFill>
                <a:latin typeface="微软雅黑" charset="-122"/>
                <a:ea typeface="微软雅黑" charset="-122"/>
              </a:rPr>
              <a:t>中</a:t>
            </a:r>
          </a:p>
        </p:txBody>
      </p:sp>
      <p:sp>
        <p:nvSpPr>
          <p:cNvPr id="13" name="TextBox 104"/>
          <p:cNvSpPr txBox="1">
            <a:spLocks noChangeArrowheads="1"/>
          </p:cNvSpPr>
          <p:nvPr/>
        </p:nvSpPr>
        <p:spPr bwMode="auto">
          <a:xfrm>
            <a:off x="1122363" y="4346575"/>
            <a:ext cx="4687887" cy="1316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2800">
                <a:solidFill>
                  <a:srgbClr val="0000BF"/>
                </a:solidFill>
                <a:latin typeface="微软雅黑" charset="-122"/>
                <a:ea typeface="微软雅黑" charset="-122"/>
              </a:rPr>
              <a:t>写不命中</a:t>
            </a:r>
            <a:r>
              <a:rPr lang="en-US" altLang="zh-CN" sz="2800">
                <a:solidFill>
                  <a:srgbClr val="0000BF"/>
                </a:solidFill>
                <a:latin typeface="微软雅黑" charset="-122"/>
                <a:ea typeface="微软雅黑" charset="-122"/>
              </a:rPr>
              <a:t>(Write Miss)</a:t>
            </a:r>
          </a:p>
          <a:p>
            <a:pPr algn="l"/>
            <a:r>
              <a:rPr lang="zh-CN" altLang="en-US">
                <a:solidFill>
                  <a:schemeClr val="tx1"/>
                </a:solidFill>
                <a:latin typeface="微软雅黑" charset="-122"/>
                <a:ea typeface="微软雅黑" charset="-122"/>
              </a:rPr>
              <a:t>要写的单元不在</a:t>
            </a:r>
            <a:r>
              <a:rPr lang="en-US" altLang="zh-CN">
                <a:solidFill>
                  <a:schemeClr val="tx1"/>
                </a:solidFill>
                <a:latin typeface="微软雅黑" charset="-122"/>
                <a:ea typeface="微软雅黑" charset="-122"/>
              </a:rPr>
              <a:t>Cache</a:t>
            </a:r>
            <a:r>
              <a:rPr lang="zh-CN" altLang="en-US">
                <a:solidFill>
                  <a:schemeClr val="tx1"/>
                </a:solidFill>
                <a:latin typeface="微软雅黑" charset="-122"/>
                <a:ea typeface="微软雅黑" charset="-122"/>
              </a:rPr>
              <a:t>中</a:t>
            </a:r>
          </a:p>
        </p:txBody>
      </p:sp>
      <p:sp>
        <p:nvSpPr>
          <p:cNvPr id="14" name="左大括号 13"/>
          <p:cNvSpPr/>
          <p:nvPr/>
        </p:nvSpPr>
        <p:spPr>
          <a:xfrm>
            <a:off x="5335588" y="2560034"/>
            <a:ext cx="347662" cy="12192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l">
              <a:lnSpc>
                <a:spcPct val="100000"/>
              </a:lnSpc>
              <a:defRPr/>
            </a:pPr>
            <a:endParaRPr lang="zh-CN" altLang="en-US"/>
          </a:p>
        </p:txBody>
      </p:sp>
      <p:sp>
        <p:nvSpPr>
          <p:cNvPr id="15" name="TextBox 108"/>
          <p:cNvSpPr txBox="1">
            <a:spLocks noChangeArrowheads="1"/>
          </p:cNvSpPr>
          <p:nvPr/>
        </p:nvSpPr>
        <p:spPr bwMode="auto">
          <a:xfrm>
            <a:off x="5865813" y="2290159"/>
            <a:ext cx="6062041" cy="91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2600" dirty="0">
                <a:solidFill>
                  <a:schemeClr val="tx1"/>
                </a:solidFill>
                <a:latin typeface="微软雅黑" charset="-122"/>
                <a:ea typeface="微软雅黑" charset="-122"/>
              </a:rPr>
              <a:t>Write Through </a:t>
            </a:r>
          </a:p>
          <a:p>
            <a:pPr algn="l">
              <a:lnSpc>
                <a:spcPct val="100000"/>
              </a:lnSpc>
            </a:pPr>
            <a:r>
              <a:rPr lang="en-US" altLang="zh-CN" sz="2600" dirty="0">
                <a:solidFill>
                  <a:schemeClr val="tx1"/>
                </a:solidFill>
                <a:latin typeface="微软雅黑" charset="-122"/>
                <a:ea typeface="微软雅黑" charset="-122"/>
              </a:rPr>
              <a:t>          (</a:t>
            </a:r>
            <a:r>
              <a:rPr lang="zh-CN" altLang="en-US" sz="2600" dirty="0">
                <a:solidFill>
                  <a:schemeClr val="tx1"/>
                </a:solidFill>
                <a:latin typeface="微软雅黑" charset="-122"/>
                <a:ea typeface="微软雅黑" charset="-122"/>
              </a:rPr>
              <a:t>写通过、写直达、直写</a:t>
            </a:r>
            <a:r>
              <a:rPr lang="en-US" altLang="zh-CN" sz="2600" dirty="0">
                <a:solidFill>
                  <a:schemeClr val="tx1"/>
                </a:solidFill>
                <a:latin typeface="微软雅黑" charset="-122"/>
                <a:ea typeface="微软雅黑" charset="-122"/>
              </a:rPr>
              <a:t>) </a:t>
            </a:r>
          </a:p>
        </p:txBody>
      </p:sp>
      <p:sp>
        <p:nvSpPr>
          <p:cNvPr id="16" name="TextBox 109"/>
          <p:cNvSpPr txBox="1">
            <a:spLocks noChangeArrowheads="1"/>
          </p:cNvSpPr>
          <p:nvPr/>
        </p:nvSpPr>
        <p:spPr bwMode="auto">
          <a:xfrm>
            <a:off x="5872163" y="3241071"/>
            <a:ext cx="5159375" cy="91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2600">
                <a:solidFill>
                  <a:schemeClr val="tx1"/>
                </a:solidFill>
                <a:latin typeface="微软雅黑" charset="-122"/>
                <a:ea typeface="微软雅黑" charset="-122"/>
              </a:rPr>
              <a:t>Write Back</a:t>
            </a:r>
          </a:p>
          <a:p>
            <a:pPr algn="l">
              <a:lnSpc>
                <a:spcPct val="100000"/>
              </a:lnSpc>
            </a:pPr>
            <a:r>
              <a:rPr lang="en-US" altLang="zh-CN" sz="2600">
                <a:solidFill>
                  <a:schemeClr val="tx1"/>
                </a:solidFill>
                <a:latin typeface="微软雅黑" charset="-122"/>
                <a:ea typeface="微软雅黑" charset="-122"/>
              </a:rPr>
              <a:t>	 (</a:t>
            </a:r>
            <a:r>
              <a:rPr lang="zh-CN" altLang="en-US" sz="2600">
                <a:solidFill>
                  <a:schemeClr val="tx1"/>
                </a:solidFill>
                <a:latin typeface="微软雅黑" charset="-122"/>
                <a:ea typeface="微软雅黑" charset="-122"/>
              </a:rPr>
              <a:t>一次性写、写回、回写</a:t>
            </a:r>
            <a:r>
              <a:rPr lang="en-US" altLang="zh-CN" sz="2600">
                <a:solidFill>
                  <a:schemeClr val="tx1"/>
                </a:solidFill>
                <a:latin typeface="微软雅黑" charset="-122"/>
                <a:ea typeface="微软雅黑" charset="-122"/>
              </a:rPr>
              <a:t>)</a:t>
            </a:r>
          </a:p>
        </p:txBody>
      </p:sp>
      <p:sp>
        <p:nvSpPr>
          <p:cNvPr id="17" name="左大括号 16"/>
          <p:cNvSpPr/>
          <p:nvPr/>
        </p:nvSpPr>
        <p:spPr>
          <a:xfrm>
            <a:off x="5408613" y="4785709"/>
            <a:ext cx="349250" cy="752475"/>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l">
              <a:lnSpc>
                <a:spcPct val="100000"/>
              </a:lnSpc>
              <a:defRPr/>
            </a:pPr>
            <a:endParaRPr lang="zh-CN" altLang="en-US"/>
          </a:p>
        </p:txBody>
      </p:sp>
      <p:sp>
        <p:nvSpPr>
          <p:cNvPr id="18" name="TextBox 14"/>
          <p:cNvSpPr txBox="1"/>
          <p:nvPr/>
        </p:nvSpPr>
        <p:spPr>
          <a:xfrm>
            <a:off x="5938838" y="4530121"/>
            <a:ext cx="5159375" cy="492443"/>
          </a:xfrm>
          <a:prstGeom prst="rect">
            <a:avLst/>
          </a:prstGeom>
          <a:noFill/>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2600">
                <a:solidFill>
                  <a:schemeClr val="tx1"/>
                </a:solidFill>
                <a:latin typeface="微软雅黑" charset="-122"/>
                <a:ea typeface="微软雅黑" charset="-122"/>
              </a:rPr>
              <a:t>Allocate-on-miss (</a:t>
            </a:r>
            <a:r>
              <a:rPr lang="zh-CN" altLang="en-US" sz="2600">
                <a:solidFill>
                  <a:schemeClr val="tx1"/>
                </a:solidFill>
                <a:latin typeface="微软雅黑" charset="-122"/>
                <a:ea typeface="微软雅黑" charset="-122"/>
              </a:rPr>
              <a:t>写分配</a:t>
            </a:r>
            <a:r>
              <a:rPr lang="en-US" altLang="zh-CN" sz="2600">
                <a:solidFill>
                  <a:schemeClr val="tx1"/>
                </a:solidFill>
                <a:latin typeface="微软雅黑" charset="-122"/>
                <a:ea typeface="微软雅黑" charset="-122"/>
              </a:rPr>
              <a:t>) </a:t>
            </a:r>
          </a:p>
        </p:txBody>
      </p:sp>
      <p:sp>
        <p:nvSpPr>
          <p:cNvPr id="19" name="TextBox 15"/>
          <p:cNvSpPr txBox="1"/>
          <p:nvPr/>
        </p:nvSpPr>
        <p:spPr>
          <a:xfrm>
            <a:off x="5946775" y="5204809"/>
            <a:ext cx="5578475" cy="492443"/>
          </a:xfrm>
          <a:prstGeom prst="rect">
            <a:avLst/>
          </a:prstGeom>
          <a:noFill/>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2600">
                <a:solidFill>
                  <a:schemeClr val="tx1"/>
                </a:solidFill>
                <a:latin typeface="微软雅黑" charset="-122"/>
                <a:ea typeface="微软雅黑" charset="-122"/>
              </a:rPr>
              <a:t>No-allocate-on-write (</a:t>
            </a:r>
            <a:r>
              <a:rPr lang="zh-CN" altLang="en-US" sz="2600">
                <a:solidFill>
                  <a:schemeClr val="tx1"/>
                </a:solidFill>
                <a:latin typeface="微软雅黑" charset="-122"/>
                <a:ea typeface="微软雅黑" charset="-122"/>
              </a:rPr>
              <a:t>写不分配</a:t>
            </a:r>
            <a:r>
              <a:rPr lang="en-US" altLang="zh-CN" sz="2600">
                <a:solidFill>
                  <a:schemeClr val="tx1"/>
                </a:solidFill>
                <a:latin typeface="微软雅黑" charset="-122"/>
                <a:ea typeface="微软雅黑" charset="-122"/>
              </a:rPr>
              <a:t>) </a:t>
            </a:r>
          </a:p>
        </p:txBody>
      </p:sp>
      <p:sp>
        <p:nvSpPr>
          <p:cNvPr id="20" name="Rectangle 2"/>
          <p:cNvSpPr>
            <a:spLocks noGrp="1" noChangeArrowheads="1"/>
          </p:cNvSpPr>
          <p:nvPr>
            <p:ph type="title"/>
          </p:nvPr>
        </p:nvSpPr>
        <p:spPr bwMode="auto">
          <a:xfrm>
            <a:off x="381000" y="-33655"/>
            <a:ext cx="9360799" cy="67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sz="3200" b="1" dirty="0">
                <a:solidFill>
                  <a:srgbClr val="A50021"/>
                </a:solidFill>
                <a:latin typeface="微软雅黑" panose="020B0503020204020204" pitchFamily="34" charset="-122"/>
                <a:ea typeface="微软雅黑" panose="020B0503020204020204" pitchFamily="34" charset="-122"/>
              </a:rPr>
              <a:t>回顾</a:t>
            </a:r>
            <a:r>
              <a:rPr lang="en-US" altLang="zh-CN" sz="3200" b="1" dirty="0">
                <a:solidFill>
                  <a:srgbClr val="A50021"/>
                </a:solidFill>
                <a:latin typeface="微软雅黑" panose="020B0503020204020204" pitchFamily="34" charset="-122"/>
                <a:ea typeface="微软雅黑" panose="020B0503020204020204" pitchFamily="34" charset="-122"/>
              </a:rPr>
              <a:t>——</a:t>
            </a:r>
            <a:r>
              <a:rPr lang="en-US" altLang="zh-TW" sz="3200" b="1" dirty="0">
                <a:solidFill>
                  <a:srgbClr val="A50021"/>
                </a:solidFill>
                <a:latin typeface="微软雅黑" panose="020B0503020204020204" pitchFamily="34" charset="-122"/>
                <a:ea typeface="微软雅黑" panose="020B0503020204020204" pitchFamily="34" charset="-122"/>
              </a:rPr>
              <a:t>5.3.5  Cache</a:t>
            </a:r>
            <a:r>
              <a:rPr lang="zh-TW" altLang="en-US" sz="3200" b="1" dirty="0">
                <a:solidFill>
                  <a:srgbClr val="A50021"/>
                </a:solidFill>
                <a:latin typeface="微软雅黑" panose="020B0503020204020204" pitchFamily="34" charset="-122"/>
                <a:ea typeface="微软雅黑" panose="020B0503020204020204" pitchFamily="34" charset="-122"/>
              </a:rPr>
              <a:t>的一致性问题</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15066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727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27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27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27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2710" name="TextBox 8"/>
          <p:cNvSpPr txBox="1">
            <a:spLocks noChangeArrowheads="1"/>
          </p:cNvSpPr>
          <p:nvPr/>
        </p:nvSpPr>
        <p:spPr bwMode="auto">
          <a:xfrm>
            <a:off x="1784350" y="850900"/>
            <a:ext cx="8637588" cy="571500"/>
          </a:xfrm>
          <a:prstGeom prst="rect">
            <a:avLst/>
          </a:prstGeom>
          <a:solidFill>
            <a:srgbClr val="FFFF00"/>
          </a:solidFill>
          <a:ln w="9525">
            <a:solidFill>
              <a:srgbClr val="FFFF0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dirty="0">
                <a:solidFill>
                  <a:srgbClr val="0000BF"/>
                </a:solidFill>
                <a:latin typeface="微软雅黑" charset="-122"/>
                <a:ea typeface="微软雅黑" charset="-122"/>
              </a:rPr>
              <a:t>虚拟存储器访问中可能出现的异常情况</a:t>
            </a:r>
          </a:p>
        </p:txBody>
      </p:sp>
      <p:sp>
        <p:nvSpPr>
          <p:cNvPr id="10" name="Rectangle 3"/>
          <p:cNvSpPr>
            <a:spLocks noChangeArrowheads="1"/>
          </p:cNvSpPr>
          <p:nvPr/>
        </p:nvSpPr>
        <p:spPr bwMode="auto">
          <a:xfrm>
            <a:off x="787400" y="1695450"/>
            <a:ext cx="10490200" cy="434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514350" indent="-514350">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50000"/>
              </a:lnSpc>
              <a:spcBef>
                <a:spcPts val="300"/>
              </a:spcBef>
              <a:buFont typeface="Times New Roman" charset="0"/>
              <a:buAutoNum type="arabicPeriod"/>
            </a:pPr>
            <a:r>
              <a:rPr lang="zh-CN" altLang="en-US" sz="2800" dirty="0">
                <a:solidFill>
                  <a:schemeClr val="tx1"/>
                </a:solidFill>
                <a:latin typeface="微软雅黑" charset="-122"/>
                <a:ea typeface="微软雅黑" charset="-122"/>
              </a:rPr>
              <a:t>缺页</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 </a:t>
            </a:r>
            <a:r>
              <a:rPr lang="en-US" altLang="zh-CN" sz="2800" dirty="0">
                <a:solidFill>
                  <a:schemeClr val="tx1"/>
                </a:solidFill>
                <a:latin typeface="微软雅黑" charset="-122"/>
                <a:ea typeface="微软雅黑" charset="-122"/>
              </a:rPr>
              <a:t>page fault)</a:t>
            </a:r>
            <a:endParaRPr lang="zh-CN" altLang="en-US" sz="2800" dirty="0">
              <a:solidFill>
                <a:schemeClr val="tx1"/>
              </a:solidFill>
              <a:latin typeface="微软雅黑" charset="-122"/>
              <a:ea typeface="微软雅黑" charset="-122"/>
            </a:endParaRPr>
          </a:p>
          <a:p>
            <a:pPr lvl="1" algn="l">
              <a:lnSpc>
                <a:spcPct val="150000"/>
              </a:lnSpc>
              <a:spcBef>
                <a:spcPts val="300"/>
              </a:spcBef>
              <a:buFont typeface="Wingdings" charset="2"/>
              <a:buChar char="p"/>
            </a:pPr>
            <a:r>
              <a:rPr lang="zh-CN" altLang="en-US" sz="2600" dirty="0">
                <a:latin typeface="微软雅黑" charset="-122"/>
                <a:ea typeface="微软雅黑" charset="-122"/>
              </a:rPr>
              <a:t>产生条件：</a:t>
            </a:r>
            <a:r>
              <a:rPr lang="zh-CN" altLang="en-US" sz="2600" dirty="0">
                <a:solidFill>
                  <a:schemeClr val="tx1"/>
                </a:solidFill>
                <a:latin typeface="微软雅黑" charset="-122"/>
                <a:ea typeface="微软雅黑" charset="-122"/>
              </a:rPr>
              <a:t>当</a:t>
            </a:r>
            <a:r>
              <a:rPr lang="en-US" altLang="zh-CN" sz="2600" dirty="0">
                <a:solidFill>
                  <a:schemeClr val="tx1"/>
                </a:solidFill>
                <a:latin typeface="微软雅黑" charset="-122"/>
                <a:ea typeface="微软雅黑" charset="-122"/>
              </a:rPr>
              <a:t>Valid(</a:t>
            </a:r>
            <a:r>
              <a:rPr lang="zh-CN" altLang="en-US" sz="2600" dirty="0">
                <a:solidFill>
                  <a:schemeClr val="tx1"/>
                </a:solidFill>
                <a:latin typeface="微软雅黑" charset="-122"/>
                <a:ea typeface="微软雅黑" charset="-122"/>
              </a:rPr>
              <a:t>有效位 </a:t>
            </a:r>
            <a:r>
              <a:rPr lang="en-US" altLang="zh-CN" sz="2600" dirty="0">
                <a:solidFill>
                  <a:schemeClr val="tx1"/>
                </a:solidFill>
                <a:latin typeface="微软雅黑" charset="-122"/>
                <a:ea typeface="微软雅黑" charset="-122"/>
              </a:rPr>
              <a:t>/ </a:t>
            </a:r>
            <a:r>
              <a:rPr lang="zh-CN" altLang="en-US" sz="2600" dirty="0">
                <a:solidFill>
                  <a:schemeClr val="tx1"/>
                </a:solidFill>
                <a:latin typeface="微软雅黑" charset="-122"/>
                <a:ea typeface="微软雅黑" charset="-122"/>
              </a:rPr>
              <a:t>装入位</a:t>
            </a:r>
            <a:r>
              <a:rPr lang="en-US"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为 </a:t>
            </a:r>
            <a:r>
              <a:rPr lang="en-US" altLang="zh-CN" sz="2600" dirty="0">
                <a:solidFill>
                  <a:schemeClr val="tx1"/>
                </a:solidFill>
                <a:latin typeface="微软雅黑" charset="-122"/>
                <a:ea typeface="微软雅黑" charset="-122"/>
              </a:rPr>
              <a:t>0 </a:t>
            </a:r>
            <a:r>
              <a:rPr lang="zh-CN" altLang="en-US" sz="2600" dirty="0">
                <a:solidFill>
                  <a:schemeClr val="tx1"/>
                </a:solidFill>
                <a:latin typeface="微软雅黑" charset="-122"/>
                <a:ea typeface="微软雅黑" charset="-122"/>
              </a:rPr>
              <a:t>时</a:t>
            </a:r>
          </a:p>
          <a:p>
            <a:pPr lvl="1" algn="l">
              <a:lnSpc>
                <a:spcPct val="150000"/>
              </a:lnSpc>
              <a:spcBef>
                <a:spcPts val="300"/>
              </a:spcBef>
              <a:buFont typeface="Wingdings" charset="2"/>
              <a:buChar char="p"/>
            </a:pPr>
            <a:r>
              <a:rPr lang="zh-CN" altLang="en-US" sz="2600" dirty="0">
                <a:latin typeface="微软雅黑" charset="-122"/>
                <a:ea typeface="微软雅黑" charset="-122"/>
              </a:rPr>
              <a:t>相应处理：</a:t>
            </a:r>
            <a:r>
              <a:rPr lang="zh-CN" altLang="en-US" sz="2600" dirty="0">
                <a:solidFill>
                  <a:schemeClr val="tx1"/>
                </a:solidFill>
                <a:latin typeface="微软雅黑" charset="-122"/>
                <a:ea typeface="微软雅黑" charset="-122"/>
              </a:rPr>
              <a:t>从磁盘中读信息到内存，若内存没有空间，则还要从内存选择一页替换到磁盘上，替换算法类似于</a:t>
            </a:r>
            <a:r>
              <a:rPr lang="en-US" altLang="zh-CN" sz="2600" dirty="0">
                <a:solidFill>
                  <a:schemeClr val="tx1"/>
                </a:solidFill>
                <a:latin typeface="微软雅黑" charset="-122"/>
                <a:ea typeface="微软雅黑" charset="-122"/>
              </a:rPr>
              <a:t>Cache</a:t>
            </a:r>
            <a:r>
              <a:rPr lang="zh-CN" altLang="en-US" sz="2600" dirty="0">
                <a:solidFill>
                  <a:schemeClr val="tx1"/>
                </a:solidFill>
                <a:latin typeface="微软雅黑" charset="-122"/>
                <a:ea typeface="微软雅黑" charset="-122"/>
              </a:rPr>
              <a:t>，采用回写法，页面淘汰时，根据“</a:t>
            </a:r>
            <a:r>
              <a:rPr lang="en-US" altLang="zh-CN" sz="2600" dirty="0">
                <a:solidFill>
                  <a:schemeClr val="tx1"/>
                </a:solidFill>
                <a:latin typeface="微软雅黑" charset="-122"/>
                <a:ea typeface="微软雅黑" charset="-122"/>
              </a:rPr>
              <a:t>dirty”</a:t>
            </a:r>
            <a:r>
              <a:rPr lang="zh-CN" altLang="en-US" sz="2600" dirty="0">
                <a:solidFill>
                  <a:schemeClr val="tx1"/>
                </a:solidFill>
                <a:latin typeface="微软雅黑" charset="-122"/>
                <a:ea typeface="微软雅黑" charset="-122"/>
              </a:rPr>
              <a:t>位确定是否要写磁盘</a:t>
            </a:r>
          </a:p>
          <a:p>
            <a:pPr lvl="1" algn="l">
              <a:lnSpc>
                <a:spcPct val="150000"/>
              </a:lnSpc>
              <a:spcBef>
                <a:spcPts val="300"/>
              </a:spcBef>
              <a:buFont typeface="Wingdings" charset="2"/>
              <a:buChar char="p"/>
            </a:pPr>
            <a:r>
              <a:rPr lang="zh-CN" altLang="en-US" sz="2600" dirty="0">
                <a:latin typeface="微软雅黑" charset="-122"/>
                <a:ea typeface="微软雅黑" charset="-122"/>
              </a:rPr>
              <a:t>异常处理结束后：缺页发生时，</a:t>
            </a:r>
            <a:r>
              <a:rPr lang="zh-CN" altLang="en-US" sz="2600" dirty="0">
                <a:solidFill>
                  <a:schemeClr val="tx1"/>
                </a:solidFill>
                <a:latin typeface="微软雅黑" charset="-122"/>
                <a:ea typeface="微软雅黑" charset="-122"/>
              </a:rPr>
              <a:t>当前指令的执行被阻塞，当前进程挂起；缺页处理结束后，回到</a:t>
            </a:r>
            <a:r>
              <a:rPr lang="zh-CN" altLang="en-US" sz="2600" dirty="0">
                <a:solidFill>
                  <a:schemeClr val="tx1"/>
                </a:solidFill>
                <a:highlight>
                  <a:srgbClr val="FFFF00"/>
                </a:highlight>
                <a:latin typeface="微软雅黑" charset="-122"/>
                <a:ea typeface="微软雅黑" charset="-122"/>
              </a:rPr>
              <a:t>原指令继续执行</a:t>
            </a:r>
          </a:p>
        </p:txBody>
      </p:sp>
    </p:spTree>
    <p:extLst>
      <p:ext uri="{BB962C8B-B14F-4D97-AF65-F5344CB8AC3E}">
        <p14:creationId xmlns:p14="http://schemas.microsoft.com/office/powerpoint/2010/main" val="13154556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bwMode="auto">
          <a:xfrm>
            <a:off x="609600" y="-26988"/>
            <a:ext cx="10971213" cy="7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5.4.2  </a:t>
            </a:r>
            <a:r>
              <a:rPr lang="zh-CN" altLang="en-US" sz="3200" b="1" dirty="0">
                <a:solidFill>
                  <a:srgbClr val="A50021"/>
                </a:solidFill>
                <a:latin typeface="微软雅黑" panose="020B0503020204020204" pitchFamily="34" charset="-122"/>
                <a:ea typeface="微软雅黑" panose="020B0503020204020204" pitchFamily="34" charset="-122"/>
              </a:rPr>
              <a:t>虚拟存储器的组织方式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7475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475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475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475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4758" name="TextBox 8"/>
          <p:cNvSpPr txBox="1">
            <a:spLocks noChangeArrowheads="1"/>
          </p:cNvSpPr>
          <p:nvPr/>
        </p:nvSpPr>
        <p:spPr bwMode="auto">
          <a:xfrm>
            <a:off x="1784350" y="850900"/>
            <a:ext cx="8637588" cy="571500"/>
          </a:xfrm>
          <a:prstGeom prst="rect">
            <a:avLst/>
          </a:prstGeom>
          <a:solidFill>
            <a:srgbClr val="FFFF00"/>
          </a:solidFill>
          <a:ln w="9525">
            <a:solidFill>
              <a:srgbClr val="FFFF0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a:solidFill>
                  <a:srgbClr val="0000BF"/>
                </a:solidFill>
                <a:latin typeface="微软雅黑" charset="-122"/>
                <a:ea typeface="微软雅黑" charset="-122"/>
              </a:rPr>
              <a:t>虚拟存储器访问中可能出现的异常情况</a:t>
            </a:r>
          </a:p>
        </p:txBody>
      </p:sp>
      <p:sp>
        <p:nvSpPr>
          <p:cNvPr id="10" name="Rectangle 3"/>
          <p:cNvSpPr>
            <a:spLocks noChangeArrowheads="1"/>
          </p:cNvSpPr>
          <p:nvPr/>
        </p:nvSpPr>
        <p:spPr bwMode="auto">
          <a:xfrm>
            <a:off x="1077913" y="1768475"/>
            <a:ext cx="10490200" cy="442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514350" indent="-514350">
              <a:defRPr sz="2400" b="1">
                <a:solidFill>
                  <a:srgbClr val="FF0000"/>
                </a:solidFill>
                <a:latin typeface="Times New Roman" charset="0"/>
                <a:ea typeface="黑体" charset="-122"/>
              </a:defRPr>
            </a:lvl1pPr>
            <a:lvl2pPr marL="815975" indent="-4572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50000"/>
              </a:lnSpc>
              <a:spcBef>
                <a:spcPts val="300"/>
              </a:spcBef>
              <a:buFont typeface="Times New Roman" charset="0"/>
              <a:buAutoNum type="arabicPeriod" startAt="2"/>
            </a:pPr>
            <a:r>
              <a:rPr lang="zh-CN" altLang="en-US" sz="2800" dirty="0">
                <a:solidFill>
                  <a:schemeClr val="tx1"/>
                </a:solidFill>
                <a:latin typeface="微软雅黑" charset="-122"/>
                <a:ea typeface="微软雅黑" charset="-122"/>
              </a:rPr>
              <a:t>保护违例</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 </a:t>
            </a:r>
            <a:r>
              <a:rPr lang="en-US" altLang="zh-CN" sz="2800" dirty="0" err="1">
                <a:solidFill>
                  <a:schemeClr val="tx1"/>
                </a:solidFill>
                <a:latin typeface="微软雅黑" charset="-122"/>
                <a:ea typeface="微软雅黑" charset="-122"/>
              </a:rPr>
              <a:t>protection_violation_fault</a:t>
            </a:r>
            <a:r>
              <a:rPr lang="en-US" altLang="zh-CN" sz="2800" dirty="0">
                <a:solidFill>
                  <a:schemeClr val="tx1"/>
                </a:solidFill>
                <a:latin typeface="微软雅黑" charset="-122"/>
                <a:ea typeface="微软雅黑" charset="-122"/>
              </a:rPr>
              <a:t> )</a:t>
            </a:r>
            <a:endParaRPr lang="zh-CN" altLang="en-US" sz="2800" dirty="0">
              <a:solidFill>
                <a:schemeClr val="tx1"/>
              </a:solidFill>
              <a:latin typeface="微软雅黑" charset="-122"/>
              <a:ea typeface="微软雅黑" charset="-122"/>
            </a:endParaRPr>
          </a:p>
          <a:p>
            <a:pPr lvl="1" algn="l">
              <a:lnSpc>
                <a:spcPct val="150000"/>
              </a:lnSpc>
              <a:spcBef>
                <a:spcPts val="300"/>
              </a:spcBef>
              <a:buFont typeface="Wingdings" panose="05000000000000000000" pitchFamily="2" charset="2"/>
              <a:buChar char="u"/>
            </a:pPr>
            <a:r>
              <a:rPr lang="zh-CN" altLang="en-US" sz="2600" dirty="0">
                <a:latin typeface="微软雅黑" charset="-122"/>
                <a:ea typeface="微软雅黑" charset="-122"/>
              </a:rPr>
              <a:t>产生条件：</a:t>
            </a:r>
            <a:r>
              <a:rPr lang="zh-CN" altLang="en-US" sz="2600" dirty="0">
                <a:solidFill>
                  <a:srgbClr val="CC0000"/>
                </a:solidFill>
                <a:latin typeface="微软雅黑" charset="-122"/>
                <a:ea typeface="微软雅黑" charset="-122"/>
              </a:rPr>
              <a:t> </a:t>
            </a:r>
            <a:r>
              <a:rPr lang="zh-CN" altLang="en-US" sz="2600" dirty="0">
                <a:solidFill>
                  <a:schemeClr val="tx1"/>
                </a:solidFill>
                <a:latin typeface="微软雅黑" charset="-122"/>
                <a:ea typeface="微软雅黑" charset="-122"/>
              </a:rPr>
              <a:t>当</a:t>
            </a:r>
            <a:r>
              <a:rPr lang="en-US" altLang="zh-CN" sz="2600" dirty="0">
                <a:solidFill>
                  <a:schemeClr val="tx1"/>
                </a:solidFill>
                <a:latin typeface="微软雅黑" charset="-122"/>
                <a:ea typeface="微软雅黑" charset="-122"/>
              </a:rPr>
              <a:t>Access Rights (</a:t>
            </a:r>
            <a:r>
              <a:rPr lang="zh-CN" altLang="en-US" sz="2600" dirty="0">
                <a:solidFill>
                  <a:schemeClr val="tx1"/>
                </a:solidFill>
                <a:latin typeface="微软雅黑" charset="-122"/>
                <a:ea typeface="微软雅黑" charset="-122"/>
              </a:rPr>
              <a:t>存取权限</a:t>
            </a:r>
            <a:r>
              <a:rPr lang="en-US"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与所指定的具体操作不相符时</a:t>
            </a:r>
          </a:p>
          <a:p>
            <a:pPr lvl="1" algn="l">
              <a:lnSpc>
                <a:spcPct val="150000"/>
              </a:lnSpc>
              <a:spcBef>
                <a:spcPts val="300"/>
              </a:spcBef>
              <a:buFont typeface="Wingdings" panose="05000000000000000000" pitchFamily="2" charset="2"/>
              <a:buChar char="u"/>
            </a:pPr>
            <a:r>
              <a:rPr lang="zh-CN" altLang="en-US" sz="2600" dirty="0">
                <a:latin typeface="微软雅黑" charset="-122"/>
                <a:ea typeface="微软雅黑" charset="-122"/>
              </a:rPr>
              <a:t>相应处理：</a:t>
            </a:r>
            <a:r>
              <a:rPr lang="zh-CN" altLang="en-US" sz="2600" dirty="0">
                <a:solidFill>
                  <a:schemeClr val="tx1"/>
                </a:solidFill>
                <a:latin typeface="微软雅黑" charset="-122"/>
                <a:ea typeface="微软雅黑" charset="-122"/>
              </a:rPr>
              <a:t>在屏幕上显示“内存保护错”信息</a:t>
            </a:r>
          </a:p>
          <a:p>
            <a:pPr lvl="1" algn="l">
              <a:lnSpc>
                <a:spcPct val="150000"/>
              </a:lnSpc>
              <a:spcBef>
                <a:spcPts val="300"/>
              </a:spcBef>
              <a:buFont typeface="Wingdings" panose="05000000000000000000" pitchFamily="2" charset="2"/>
              <a:buChar char="u"/>
            </a:pPr>
            <a:r>
              <a:rPr lang="zh-CN" altLang="en-US" sz="2600" dirty="0">
                <a:latin typeface="微软雅黑" charset="-122"/>
                <a:ea typeface="微软雅黑" charset="-122"/>
              </a:rPr>
              <a:t>异常处理结束后：</a:t>
            </a:r>
            <a:r>
              <a:rPr lang="zh-CN" altLang="en-US" sz="2600" dirty="0">
                <a:solidFill>
                  <a:schemeClr val="tx1"/>
                </a:solidFill>
                <a:latin typeface="微软雅黑" charset="-122"/>
                <a:ea typeface="微软雅黑" charset="-122"/>
              </a:rPr>
              <a:t>当前指令执行被阻塞，当前进程终止</a:t>
            </a:r>
          </a:p>
          <a:p>
            <a:pPr lvl="1" algn="l">
              <a:lnSpc>
                <a:spcPct val="150000"/>
              </a:lnSpc>
              <a:spcBef>
                <a:spcPts val="300"/>
              </a:spcBef>
            </a:pPr>
            <a:r>
              <a:rPr lang="en-US" altLang="zh-CN" sz="2600" dirty="0">
                <a:latin typeface="微软雅黑" charset="-122"/>
                <a:ea typeface="微软雅黑" charset="-122"/>
              </a:rPr>
              <a:t>     Access Rights (</a:t>
            </a:r>
            <a:r>
              <a:rPr lang="zh-CN" altLang="en-US" sz="2600" dirty="0">
                <a:latin typeface="微软雅黑" charset="-122"/>
                <a:ea typeface="微软雅黑" charset="-122"/>
              </a:rPr>
              <a:t>存取权限</a:t>
            </a:r>
            <a:r>
              <a:rPr lang="en-US" altLang="zh-CN" sz="2600" dirty="0">
                <a:latin typeface="微软雅黑" charset="-122"/>
                <a:ea typeface="微软雅黑" charset="-122"/>
              </a:rPr>
              <a:t>)</a:t>
            </a:r>
            <a:r>
              <a:rPr lang="zh-CN" altLang="en-US" sz="2600" dirty="0">
                <a:latin typeface="微软雅黑" charset="-122"/>
                <a:ea typeface="微软雅黑" charset="-122"/>
              </a:rPr>
              <a:t>可能的取值有哪些？</a:t>
            </a:r>
          </a:p>
          <a:p>
            <a:pPr algn="l">
              <a:lnSpc>
                <a:spcPct val="150000"/>
              </a:lnSpc>
              <a:spcBef>
                <a:spcPts val="300"/>
              </a:spcBef>
            </a:pPr>
            <a:r>
              <a:rPr lang="en-US" altLang="zh-CN" sz="2600" dirty="0">
                <a:solidFill>
                  <a:srgbClr val="0000FF"/>
                </a:solidFill>
                <a:latin typeface="微软雅黑" charset="-122"/>
                <a:ea typeface="微软雅黑" charset="-122"/>
              </a:rPr>
              <a:t>      R = Read-only</a:t>
            </a:r>
            <a:r>
              <a:rPr lang="zh-CN" altLang="en-US" sz="2600" dirty="0">
                <a:solidFill>
                  <a:srgbClr val="0000FF"/>
                </a:solidFill>
                <a:latin typeface="微软雅黑" charset="-122"/>
                <a:ea typeface="微软雅黑" charset="-122"/>
              </a:rPr>
              <a:t>、</a:t>
            </a:r>
            <a:r>
              <a:rPr lang="en-US" altLang="zh-CN" sz="2600" dirty="0">
                <a:solidFill>
                  <a:srgbClr val="0000FF"/>
                </a:solidFill>
                <a:latin typeface="微软雅黑" charset="-122"/>
                <a:ea typeface="微软雅黑" charset="-122"/>
              </a:rPr>
              <a:t>R/W = read/write</a:t>
            </a:r>
            <a:r>
              <a:rPr lang="zh-CN" altLang="en-US" sz="2600" dirty="0">
                <a:solidFill>
                  <a:srgbClr val="0000FF"/>
                </a:solidFill>
                <a:latin typeface="微软雅黑" charset="-122"/>
                <a:ea typeface="微软雅黑" charset="-122"/>
              </a:rPr>
              <a:t>、</a:t>
            </a:r>
            <a:r>
              <a:rPr lang="en-US" altLang="zh-CN" sz="2600" dirty="0">
                <a:solidFill>
                  <a:srgbClr val="0000FF"/>
                </a:solidFill>
                <a:latin typeface="微软雅黑" charset="-122"/>
                <a:ea typeface="微软雅黑" charset="-122"/>
              </a:rPr>
              <a:t>X = execute only</a:t>
            </a:r>
          </a:p>
        </p:txBody>
      </p:sp>
    </p:spTree>
    <p:extLst>
      <p:ext uri="{BB962C8B-B14F-4D97-AF65-F5344CB8AC3E}">
        <p14:creationId xmlns:p14="http://schemas.microsoft.com/office/powerpoint/2010/main" val="15195587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blinds(horizontal)">
                                      <p:cBhvr>
                                        <p:cTn id="2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88907"/>
            <a:ext cx="9537669" cy="96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47" tIns="53149" rIns="80147" bIns="53149">
            <a:spAutoFit/>
          </a:bodyPr>
          <a:lstStyle>
            <a:lvl1pPr marL="719138"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spcBef>
                <a:spcPct val="50000"/>
              </a:spcBef>
              <a:buFont typeface="Arial" charset="0"/>
              <a:buNone/>
            </a:pPr>
            <a:r>
              <a:rPr lang="en-US" altLang="zh-CN" sz="4000" dirty="0">
                <a:solidFill>
                  <a:schemeClr val="bg1"/>
                </a:solidFill>
                <a:latin typeface="微软雅黑" charset="-122"/>
                <a:ea typeface="微软雅黑" charset="-122"/>
              </a:rPr>
              <a:t>5.4.3 </a:t>
            </a:r>
            <a:r>
              <a:rPr lang="zh-CN" altLang="en-US" sz="4000" dirty="0">
                <a:solidFill>
                  <a:schemeClr val="bg1"/>
                </a:solidFill>
                <a:latin typeface="微软雅黑" charset="-122"/>
                <a:ea typeface="微软雅黑" charset="-122"/>
              </a:rPr>
              <a:t>快表</a:t>
            </a:r>
            <a:r>
              <a:rPr lang="en-US" altLang="zh-CN" sz="4000" dirty="0">
                <a:solidFill>
                  <a:schemeClr val="bg1"/>
                </a:solidFill>
                <a:latin typeface="微软雅黑" charset="-122"/>
                <a:ea typeface="微软雅黑" charset="-122"/>
              </a:rPr>
              <a:t>(TLB)</a:t>
            </a:r>
          </a:p>
        </p:txBody>
      </p:sp>
    </p:spTree>
    <p:extLst>
      <p:ext uri="{BB962C8B-B14F-4D97-AF65-F5344CB8AC3E}">
        <p14:creationId xmlns:p14="http://schemas.microsoft.com/office/powerpoint/2010/main" val="2035001176"/>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70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7782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782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782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782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7830" name="Text Box 89"/>
          <p:cNvSpPr txBox="1">
            <a:spLocks noChangeArrowheads="1"/>
          </p:cNvSpPr>
          <p:nvPr/>
        </p:nvSpPr>
        <p:spPr bwMode="auto">
          <a:xfrm>
            <a:off x="1149350" y="872716"/>
            <a:ext cx="7834313" cy="692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pPr>
            <a:r>
              <a:rPr kumimoji="1" lang="zh-CN" altLang="en-US" sz="2800" dirty="0">
                <a:latin typeface="Verdana" charset="0"/>
                <a:ea typeface="微软雅黑" charset="-122"/>
              </a:rPr>
              <a:t>问题</a:t>
            </a:r>
            <a:r>
              <a:rPr kumimoji="1" lang="en-US" altLang="zh-CN" sz="2800" dirty="0">
                <a:latin typeface="Verdana" charset="0"/>
                <a:ea typeface="微软雅黑" charset="-122"/>
              </a:rPr>
              <a:t>1</a:t>
            </a:r>
            <a:r>
              <a:rPr kumimoji="1" lang="zh-CN" altLang="en-US" sz="2800" dirty="0">
                <a:latin typeface="Verdana" charset="0"/>
                <a:ea typeface="微软雅黑" charset="-122"/>
              </a:rPr>
              <a:t>：一次内存引用要访问几次内存？</a:t>
            </a:r>
          </a:p>
        </p:txBody>
      </p:sp>
      <p:sp>
        <p:nvSpPr>
          <p:cNvPr id="12" name="矩形 11"/>
          <p:cNvSpPr>
            <a:spLocks noChangeArrowheads="1"/>
          </p:cNvSpPr>
          <p:nvPr/>
        </p:nvSpPr>
        <p:spPr bwMode="auto">
          <a:xfrm>
            <a:off x="1323975" y="1631950"/>
            <a:ext cx="10866438"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266700" indent="-266700">
              <a:defRPr sz="2400" b="1">
                <a:solidFill>
                  <a:srgbClr val="FF0000"/>
                </a:solidFill>
                <a:latin typeface="Times New Roman" charset="0"/>
                <a:ea typeface="黑体" charset="-122"/>
              </a:defRPr>
            </a:lvl1pPr>
            <a:lvl2pPr marL="701675"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10000"/>
              </a:lnSpc>
              <a:spcBef>
                <a:spcPts val="600"/>
              </a:spcBef>
              <a:spcAft>
                <a:spcPts val="600"/>
              </a:spcAft>
              <a:buFont typeface="Wingdings" charset="2"/>
              <a:buChar char="Ø"/>
            </a:pPr>
            <a:r>
              <a:rPr lang="zh-CN" altLang="en-US" sz="2600" dirty="0">
                <a:solidFill>
                  <a:schemeClr val="tx1"/>
                </a:solidFill>
                <a:latin typeface="Verdana" charset="0"/>
                <a:ea typeface="微软雅黑" charset="-122"/>
              </a:rPr>
              <a:t>每次虚拟存储器的访问带来两次存储器访问，一次访问页表，</a:t>
            </a:r>
            <a:endParaRPr lang="en-US" altLang="zh-CN" sz="2600" dirty="0">
              <a:solidFill>
                <a:schemeClr val="tx1"/>
              </a:solidFill>
              <a:latin typeface="Verdana" charset="0"/>
              <a:ea typeface="微软雅黑" charset="-122"/>
            </a:endParaRPr>
          </a:p>
          <a:p>
            <a:pPr lvl="1" algn="l">
              <a:lnSpc>
                <a:spcPct val="110000"/>
              </a:lnSpc>
              <a:spcBef>
                <a:spcPts val="600"/>
              </a:spcBef>
              <a:spcAft>
                <a:spcPts val="600"/>
              </a:spcAft>
            </a:pPr>
            <a:r>
              <a:rPr lang="en-US" altLang="zh-CN" sz="2600" dirty="0">
                <a:solidFill>
                  <a:schemeClr val="tx1"/>
                </a:solidFill>
                <a:latin typeface="Verdana" charset="0"/>
                <a:ea typeface="微软雅黑" charset="-122"/>
              </a:rPr>
              <a:t>   </a:t>
            </a:r>
            <a:r>
              <a:rPr lang="zh-CN" altLang="en-US" sz="2600" dirty="0">
                <a:solidFill>
                  <a:schemeClr val="tx1"/>
                </a:solidFill>
                <a:latin typeface="Verdana" charset="0"/>
                <a:ea typeface="微软雅黑" charset="-122"/>
              </a:rPr>
              <a:t>一次访问所需的数据（或指令），简单的虚拟存储器速度太慢</a:t>
            </a:r>
            <a:endParaRPr lang="en-US" altLang="zh-CN" sz="2600" dirty="0">
              <a:solidFill>
                <a:schemeClr val="tx1"/>
              </a:solidFill>
              <a:latin typeface="Verdana" charset="0"/>
              <a:ea typeface="微软雅黑" charset="-122"/>
            </a:endParaRPr>
          </a:p>
          <a:p>
            <a:pPr lvl="1" algn="l">
              <a:lnSpc>
                <a:spcPct val="110000"/>
              </a:lnSpc>
              <a:spcBef>
                <a:spcPts val="600"/>
              </a:spcBef>
              <a:spcAft>
                <a:spcPts val="600"/>
              </a:spcAft>
            </a:pPr>
            <a:r>
              <a:rPr lang="zh-CN" altLang="en-US" sz="2800" dirty="0">
                <a:ea typeface="华文新魏" charset="-122"/>
              </a:rPr>
              <a:t>提高访问性能的关键在于依靠页表的访问局部性</a:t>
            </a:r>
            <a:endParaRPr lang="zh-CN" altLang="en-US" sz="2600" dirty="0">
              <a:solidFill>
                <a:schemeClr val="tx1"/>
              </a:solidFill>
              <a:latin typeface="Verdana" charset="0"/>
              <a:ea typeface="微软雅黑" charset="-122"/>
            </a:endParaRPr>
          </a:p>
          <a:p>
            <a:pPr lvl="1" algn="l">
              <a:lnSpc>
                <a:spcPct val="110000"/>
              </a:lnSpc>
              <a:spcBef>
                <a:spcPts val="600"/>
              </a:spcBef>
              <a:spcAft>
                <a:spcPts val="600"/>
              </a:spcAft>
              <a:buFont typeface="Wingdings" charset="2"/>
              <a:buChar char="Ø"/>
            </a:pPr>
            <a:r>
              <a:rPr lang="zh-CN" altLang="en-US" sz="2600" dirty="0">
                <a:solidFill>
                  <a:schemeClr val="tx1"/>
                </a:solidFill>
                <a:latin typeface="Verdana" charset="0"/>
                <a:ea typeface="微软雅黑" charset="-122"/>
              </a:rPr>
              <a:t>解决办法：</a:t>
            </a:r>
            <a:r>
              <a:rPr lang="zh-CN" altLang="en-US" sz="2600" dirty="0">
                <a:solidFill>
                  <a:srgbClr val="001D96"/>
                </a:solidFill>
                <a:latin typeface="Verdana" charset="0"/>
                <a:ea typeface="微软雅黑" charset="-122"/>
              </a:rPr>
              <a:t>使用</a:t>
            </a:r>
            <a:r>
              <a:rPr lang="en-US" altLang="zh-CN" sz="2600" dirty="0">
                <a:solidFill>
                  <a:srgbClr val="001D96"/>
                </a:solidFill>
                <a:latin typeface="Verdana" charset="0"/>
                <a:ea typeface="微软雅黑" charset="-122"/>
              </a:rPr>
              <a:t>Cache</a:t>
            </a:r>
            <a:r>
              <a:rPr lang="zh-CN" altLang="en-US" sz="2600" dirty="0">
                <a:solidFill>
                  <a:srgbClr val="001D96"/>
                </a:solidFill>
                <a:latin typeface="Verdana" charset="0"/>
                <a:ea typeface="微软雅黑" charset="-122"/>
              </a:rPr>
              <a:t>来存储页表项，称为</a:t>
            </a:r>
            <a:r>
              <a:rPr lang="en-US" altLang="zh-CN" sz="2600" dirty="0">
                <a:solidFill>
                  <a:srgbClr val="001D96"/>
                </a:solidFill>
                <a:latin typeface="Verdana" charset="0"/>
                <a:ea typeface="微软雅黑" charset="-122"/>
              </a:rPr>
              <a:t>TLB，</a:t>
            </a:r>
            <a:r>
              <a:rPr lang="zh-CN" altLang="en-US" sz="2600" dirty="0">
                <a:solidFill>
                  <a:srgbClr val="001D96"/>
                </a:solidFill>
                <a:latin typeface="Verdana" charset="0"/>
                <a:ea typeface="微软雅黑" charset="-122"/>
              </a:rPr>
              <a:t>它包含了</a:t>
            </a:r>
            <a:endParaRPr lang="en-US" altLang="zh-CN" sz="2600" dirty="0">
              <a:solidFill>
                <a:srgbClr val="001D96"/>
              </a:solidFill>
              <a:latin typeface="Verdana" charset="0"/>
              <a:ea typeface="微软雅黑" charset="-122"/>
            </a:endParaRPr>
          </a:p>
          <a:p>
            <a:pPr lvl="1" algn="l">
              <a:lnSpc>
                <a:spcPct val="110000"/>
              </a:lnSpc>
              <a:spcBef>
                <a:spcPts val="600"/>
              </a:spcBef>
              <a:spcAft>
                <a:spcPts val="600"/>
              </a:spcAft>
            </a:pPr>
            <a:r>
              <a:rPr lang="en-US" altLang="zh-CN" sz="2600" dirty="0">
                <a:solidFill>
                  <a:srgbClr val="001D96"/>
                </a:solidFill>
                <a:latin typeface="Verdana" charset="0"/>
                <a:ea typeface="微软雅黑" charset="-122"/>
              </a:rPr>
              <a:t>   </a:t>
            </a:r>
            <a:r>
              <a:rPr lang="zh-CN" altLang="en-US" sz="2600" dirty="0">
                <a:solidFill>
                  <a:srgbClr val="001D96"/>
                </a:solidFill>
                <a:latin typeface="Verdana" charset="0"/>
                <a:ea typeface="微软雅黑" charset="-122"/>
              </a:rPr>
              <a:t>最近使用的那些页表项</a:t>
            </a:r>
            <a:endParaRPr lang="en-US" altLang="zh-CN" sz="2600" dirty="0">
              <a:solidFill>
                <a:srgbClr val="001D96"/>
              </a:solidFill>
              <a:latin typeface="Verdana" charset="0"/>
              <a:ea typeface="微软雅黑" charset="-122"/>
            </a:endParaRPr>
          </a:p>
          <a:p>
            <a:pPr lvl="1" algn="l">
              <a:lnSpc>
                <a:spcPct val="110000"/>
              </a:lnSpc>
              <a:spcBef>
                <a:spcPts val="600"/>
              </a:spcBef>
              <a:spcAft>
                <a:spcPts val="600"/>
              </a:spcAft>
            </a:pPr>
            <a:r>
              <a:rPr lang="zh-CN" altLang="en-US" dirty="0">
                <a:solidFill>
                  <a:schemeClr val="tx1"/>
                </a:solidFill>
                <a:latin typeface="Verdana" charset="0"/>
                <a:ea typeface="微软雅黑" charset="-122"/>
              </a:rPr>
              <a:t>    转换后备缓冲器</a:t>
            </a:r>
            <a:r>
              <a:rPr lang="en-US" altLang="zh-CN" dirty="0">
                <a:solidFill>
                  <a:schemeClr val="tx1"/>
                </a:solidFill>
                <a:latin typeface="Verdana" charset="0"/>
                <a:ea typeface="微软雅黑" charset="-122"/>
              </a:rPr>
              <a:t>TLB(Translation Lookaside Buffer)</a:t>
            </a:r>
          </a:p>
          <a:p>
            <a:pPr lvl="1" algn="l">
              <a:lnSpc>
                <a:spcPct val="110000"/>
              </a:lnSpc>
              <a:spcBef>
                <a:spcPts val="600"/>
              </a:spcBef>
              <a:spcAft>
                <a:spcPts val="600"/>
              </a:spcAft>
            </a:pPr>
            <a:endParaRPr lang="en-US" altLang="zh-CN" sz="2600" dirty="0">
              <a:solidFill>
                <a:srgbClr val="001D96"/>
              </a:solidFill>
              <a:latin typeface="Verdana" charset="0"/>
              <a:ea typeface="微软雅黑" charset="-122"/>
            </a:endParaRPr>
          </a:p>
        </p:txBody>
      </p:sp>
      <p:sp>
        <p:nvSpPr>
          <p:cNvPr id="13" name="Text Box 220"/>
          <p:cNvSpPr txBox="1">
            <a:spLocks noChangeArrowheads="1"/>
          </p:cNvSpPr>
          <p:nvPr/>
        </p:nvSpPr>
        <p:spPr bwMode="auto">
          <a:xfrm>
            <a:off x="1277938" y="5452416"/>
            <a:ext cx="606266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80000"/>
              </a:lnSpc>
            </a:pPr>
            <a:r>
              <a:rPr kumimoji="1" lang="zh-CN" altLang="en-US" sz="2800">
                <a:latin typeface="Verdana" charset="0"/>
                <a:ea typeface="微软雅黑" charset="-122"/>
              </a:rPr>
              <a:t>问题</a:t>
            </a:r>
            <a:r>
              <a:rPr kumimoji="1" lang="en-US" altLang="zh-CN" sz="2800">
                <a:latin typeface="Verdana" charset="0"/>
                <a:ea typeface="微软雅黑" charset="-122"/>
              </a:rPr>
              <a:t>2</a:t>
            </a:r>
            <a:r>
              <a:rPr kumimoji="1" lang="zh-CN" altLang="en-US" sz="2800">
                <a:latin typeface="Verdana" charset="0"/>
                <a:ea typeface="微软雅黑" charset="-122"/>
              </a:rPr>
              <a:t>：引入</a:t>
            </a:r>
            <a:r>
              <a:rPr kumimoji="1" lang="en-US" altLang="zh-CN" sz="2800">
                <a:latin typeface="Verdana" charset="0"/>
                <a:ea typeface="微软雅黑" charset="-122"/>
              </a:rPr>
              <a:t>TLB</a:t>
            </a:r>
            <a:r>
              <a:rPr kumimoji="1" lang="zh-CN" altLang="en-US" sz="2800">
                <a:latin typeface="Verdana" charset="0"/>
                <a:ea typeface="微软雅黑" charset="-122"/>
              </a:rPr>
              <a:t>的目的是什么？</a:t>
            </a:r>
          </a:p>
        </p:txBody>
      </p:sp>
      <p:sp>
        <p:nvSpPr>
          <p:cNvPr id="14" name="Text Box 221"/>
          <p:cNvSpPr txBox="1">
            <a:spLocks noChangeArrowheads="1"/>
          </p:cNvSpPr>
          <p:nvPr/>
        </p:nvSpPr>
        <p:spPr bwMode="auto">
          <a:xfrm>
            <a:off x="2587625" y="5993753"/>
            <a:ext cx="8993188" cy="35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80000"/>
              </a:lnSpc>
            </a:pPr>
            <a:r>
              <a:rPr kumimoji="1" lang="zh-CN" altLang="en-US" sz="2800" dirty="0">
                <a:solidFill>
                  <a:srgbClr val="0000FF"/>
                </a:solidFill>
                <a:latin typeface="Verdana" charset="0"/>
                <a:ea typeface="微软雅黑" charset="-122"/>
              </a:rPr>
              <a:t>减少到内存查页表的次数！</a:t>
            </a:r>
            <a:r>
              <a:rPr kumimoji="1" lang="en-US" altLang="zh-CN" sz="2800" dirty="0">
                <a:solidFill>
                  <a:srgbClr val="0000FF"/>
                </a:solidFill>
                <a:latin typeface="Verdana" charset="0"/>
                <a:ea typeface="微软雅黑" charset="-122"/>
              </a:rPr>
              <a:t>(</a:t>
            </a:r>
            <a:r>
              <a:rPr lang="zh-CN" altLang="en-US" sz="2800" dirty="0">
                <a:solidFill>
                  <a:srgbClr val="0000FF"/>
                </a:solidFill>
                <a:ea typeface="华文新魏" charset="-122"/>
              </a:rPr>
              <a:t>加速虚实地址转换）</a:t>
            </a:r>
            <a:endParaRPr lang="en-US" altLang="zh-CN" sz="4000" dirty="0">
              <a:solidFill>
                <a:srgbClr val="0000FF"/>
              </a:solidFill>
              <a:ea typeface="华文新魏" charset="-122"/>
            </a:endParaRPr>
          </a:p>
        </p:txBody>
      </p:sp>
    </p:spTree>
    <p:extLst>
      <p:ext uri="{BB962C8B-B14F-4D97-AF65-F5344CB8AC3E}">
        <p14:creationId xmlns:p14="http://schemas.microsoft.com/office/powerpoint/2010/main" val="18636940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4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7987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987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987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987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 name="Rectangle 6"/>
          <p:cNvSpPr>
            <a:spLocks noChangeArrowheads="1"/>
          </p:cNvSpPr>
          <p:nvPr/>
        </p:nvSpPr>
        <p:spPr bwMode="auto">
          <a:xfrm>
            <a:off x="5870575" y="4284663"/>
            <a:ext cx="65" cy="246221"/>
          </a:xfrm>
          <a:prstGeom prst="rect">
            <a:avLst/>
          </a:prstGeom>
          <a:noFill/>
          <a:ln w="9525">
            <a:noFill/>
            <a:miter lim="800000"/>
            <a:headEnd/>
            <a:tailEnd/>
          </a:ln>
        </p:spPr>
        <p:txBody>
          <a:bodyPr wrap="none" lIns="0" tIns="0" rIns="0" bIns="0">
            <a:spAutoFit/>
          </a:bodyPr>
          <a:lstStyle/>
          <a:p>
            <a:pPr algn="l">
              <a:lnSpc>
                <a:spcPct val="100000"/>
              </a:lnSpc>
              <a:defRPr/>
            </a:pPr>
            <a:endParaRPr lang="zh-CN" altLang="en-US" sz="1600">
              <a:latin typeface="+mn-lt"/>
              <a:ea typeface="+mn-ea"/>
            </a:endParaRPr>
          </a:p>
        </p:txBody>
      </p:sp>
      <p:grpSp>
        <p:nvGrpSpPr>
          <p:cNvPr id="2" name="Group 18"/>
          <p:cNvGrpSpPr>
            <a:grpSpLocks/>
          </p:cNvGrpSpPr>
          <p:nvPr/>
        </p:nvGrpSpPr>
        <p:grpSpPr bwMode="auto">
          <a:xfrm>
            <a:off x="6454775" y="3422650"/>
            <a:ext cx="2051050" cy="1416050"/>
            <a:chOff x="2698" y="2276"/>
            <a:chExt cx="1292" cy="892"/>
          </a:xfrm>
        </p:grpSpPr>
        <p:sp>
          <p:nvSpPr>
            <p:cNvPr id="17" name="Freeform 19"/>
            <p:cNvSpPr>
              <a:spLocks/>
            </p:cNvSpPr>
            <p:nvPr/>
          </p:nvSpPr>
          <p:spPr bwMode="auto">
            <a:xfrm>
              <a:off x="3932" y="3108"/>
              <a:ext cx="58" cy="27"/>
            </a:xfrm>
            <a:custGeom>
              <a:avLst/>
              <a:gdLst/>
              <a:ahLst/>
              <a:cxnLst>
                <a:cxn ang="0">
                  <a:pos x="19" y="0"/>
                </a:cxn>
                <a:cxn ang="0">
                  <a:pos x="0" y="28"/>
                </a:cxn>
                <a:cxn ang="0">
                  <a:pos x="41" y="32"/>
                </a:cxn>
                <a:cxn ang="0">
                  <a:pos x="22" y="0"/>
                </a:cxn>
                <a:cxn ang="0">
                  <a:pos x="22" y="0"/>
                </a:cxn>
                <a:cxn ang="0">
                  <a:pos x="19" y="0"/>
                </a:cxn>
              </a:cxnLst>
              <a:rect l="0" t="0" r="r" b="b"/>
              <a:pathLst>
                <a:path w="41" h="32">
                  <a:moveTo>
                    <a:pt x="19" y="0"/>
                  </a:moveTo>
                  <a:lnTo>
                    <a:pt x="0" y="28"/>
                  </a:lnTo>
                  <a:lnTo>
                    <a:pt x="41" y="32"/>
                  </a:lnTo>
                  <a:lnTo>
                    <a:pt x="22" y="0"/>
                  </a:lnTo>
                  <a:lnTo>
                    <a:pt x="22" y="0"/>
                  </a:lnTo>
                  <a:lnTo>
                    <a:pt x="19" y="0"/>
                  </a:lnTo>
                  <a:close/>
                </a:path>
              </a:pathLst>
            </a:custGeom>
            <a:solidFill>
              <a:srgbClr val="EB7500"/>
            </a:solidFill>
            <a:ln w="9525">
              <a:noFill/>
              <a:round/>
              <a:headEnd/>
              <a:tailEnd/>
            </a:ln>
          </p:spPr>
          <p:txBody>
            <a:bodyPr/>
            <a:lstStyle/>
            <a:p>
              <a:pPr algn="l">
                <a:lnSpc>
                  <a:spcPct val="100000"/>
                </a:lnSpc>
                <a:defRPr/>
              </a:pPr>
              <a:endParaRPr lang="zh-CN" altLang="en-US">
                <a:latin typeface="+mn-lt"/>
                <a:ea typeface="+mn-ea"/>
              </a:endParaRPr>
            </a:p>
          </p:txBody>
        </p:sp>
        <p:sp>
          <p:nvSpPr>
            <p:cNvPr id="18" name="Freeform 20"/>
            <p:cNvSpPr>
              <a:spLocks/>
            </p:cNvSpPr>
            <p:nvPr/>
          </p:nvSpPr>
          <p:spPr bwMode="auto">
            <a:xfrm>
              <a:off x="3932" y="3108"/>
              <a:ext cx="58" cy="27"/>
            </a:xfrm>
            <a:custGeom>
              <a:avLst/>
              <a:gdLst/>
              <a:ahLst/>
              <a:cxnLst>
                <a:cxn ang="0">
                  <a:pos x="19" y="0"/>
                </a:cxn>
                <a:cxn ang="0">
                  <a:pos x="0" y="28"/>
                </a:cxn>
                <a:cxn ang="0">
                  <a:pos x="41" y="32"/>
                </a:cxn>
                <a:cxn ang="0">
                  <a:pos x="22" y="0"/>
                </a:cxn>
                <a:cxn ang="0">
                  <a:pos x="22" y="0"/>
                </a:cxn>
              </a:cxnLst>
              <a:rect l="0" t="0" r="r" b="b"/>
              <a:pathLst>
                <a:path w="41" h="32">
                  <a:moveTo>
                    <a:pt x="19" y="0"/>
                  </a:moveTo>
                  <a:lnTo>
                    <a:pt x="0" y="28"/>
                  </a:lnTo>
                  <a:lnTo>
                    <a:pt x="41" y="32"/>
                  </a:lnTo>
                  <a:lnTo>
                    <a:pt x="22" y="0"/>
                  </a:lnTo>
                  <a:lnTo>
                    <a:pt x="22" y="0"/>
                  </a:lnTo>
                </a:path>
              </a:pathLst>
            </a:custGeom>
            <a:noFill/>
            <a:ln w="3175">
              <a:solidFill>
                <a:srgbClr val="EB7500"/>
              </a:solidFill>
              <a:prstDash val="solid"/>
              <a:round/>
              <a:headEnd/>
              <a:tailEnd/>
            </a:ln>
          </p:spPr>
          <p:txBody>
            <a:bodyPr/>
            <a:lstStyle/>
            <a:p>
              <a:pPr algn="l">
                <a:lnSpc>
                  <a:spcPct val="100000"/>
                </a:lnSpc>
                <a:defRPr/>
              </a:pPr>
              <a:endParaRPr lang="zh-CN" altLang="en-US">
                <a:latin typeface="+mn-lt"/>
                <a:ea typeface="+mn-ea"/>
              </a:endParaRPr>
            </a:p>
          </p:txBody>
        </p:sp>
        <p:sp>
          <p:nvSpPr>
            <p:cNvPr id="19" name="Freeform 21"/>
            <p:cNvSpPr>
              <a:spLocks/>
            </p:cNvSpPr>
            <p:nvPr/>
          </p:nvSpPr>
          <p:spPr bwMode="auto">
            <a:xfrm>
              <a:off x="3932" y="2852"/>
              <a:ext cx="58" cy="28"/>
            </a:xfrm>
            <a:custGeom>
              <a:avLst/>
              <a:gdLst/>
              <a:ahLst/>
              <a:cxnLst>
                <a:cxn ang="0">
                  <a:pos x="15" y="0"/>
                </a:cxn>
                <a:cxn ang="0">
                  <a:pos x="0" y="32"/>
                </a:cxn>
                <a:cxn ang="0">
                  <a:pos x="41" y="30"/>
                </a:cxn>
                <a:cxn ang="0">
                  <a:pos x="15" y="2"/>
                </a:cxn>
                <a:cxn ang="0">
                  <a:pos x="15" y="2"/>
                </a:cxn>
                <a:cxn ang="0">
                  <a:pos x="15" y="0"/>
                </a:cxn>
              </a:cxnLst>
              <a:rect l="0" t="0" r="r" b="b"/>
              <a:pathLst>
                <a:path w="41" h="32">
                  <a:moveTo>
                    <a:pt x="15" y="0"/>
                  </a:moveTo>
                  <a:lnTo>
                    <a:pt x="0" y="32"/>
                  </a:lnTo>
                  <a:lnTo>
                    <a:pt x="41" y="30"/>
                  </a:lnTo>
                  <a:lnTo>
                    <a:pt x="15" y="2"/>
                  </a:lnTo>
                  <a:lnTo>
                    <a:pt x="15" y="2"/>
                  </a:lnTo>
                  <a:lnTo>
                    <a:pt x="15" y="0"/>
                  </a:lnTo>
                  <a:close/>
                </a:path>
              </a:pathLst>
            </a:custGeom>
            <a:solidFill>
              <a:srgbClr val="EB7500"/>
            </a:solidFill>
            <a:ln w="9525">
              <a:noFill/>
              <a:round/>
              <a:headEnd/>
              <a:tailEnd/>
            </a:ln>
          </p:spPr>
          <p:txBody>
            <a:bodyPr/>
            <a:lstStyle/>
            <a:p>
              <a:pPr algn="l">
                <a:lnSpc>
                  <a:spcPct val="100000"/>
                </a:lnSpc>
                <a:defRPr/>
              </a:pPr>
              <a:endParaRPr lang="zh-CN" altLang="en-US">
                <a:latin typeface="+mn-lt"/>
                <a:ea typeface="+mn-ea"/>
              </a:endParaRPr>
            </a:p>
          </p:txBody>
        </p:sp>
        <p:sp>
          <p:nvSpPr>
            <p:cNvPr id="20" name="Freeform 22"/>
            <p:cNvSpPr>
              <a:spLocks/>
            </p:cNvSpPr>
            <p:nvPr/>
          </p:nvSpPr>
          <p:spPr bwMode="auto">
            <a:xfrm>
              <a:off x="3932" y="2852"/>
              <a:ext cx="58" cy="28"/>
            </a:xfrm>
            <a:custGeom>
              <a:avLst/>
              <a:gdLst/>
              <a:ahLst/>
              <a:cxnLst>
                <a:cxn ang="0">
                  <a:pos x="15" y="0"/>
                </a:cxn>
                <a:cxn ang="0">
                  <a:pos x="0" y="32"/>
                </a:cxn>
                <a:cxn ang="0">
                  <a:pos x="41" y="30"/>
                </a:cxn>
                <a:cxn ang="0">
                  <a:pos x="15" y="2"/>
                </a:cxn>
                <a:cxn ang="0">
                  <a:pos x="15" y="2"/>
                </a:cxn>
              </a:cxnLst>
              <a:rect l="0" t="0" r="r" b="b"/>
              <a:pathLst>
                <a:path w="41" h="32">
                  <a:moveTo>
                    <a:pt x="15" y="0"/>
                  </a:moveTo>
                  <a:lnTo>
                    <a:pt x="0" y="32"/>
                  </a:lnTo>
                  <a:lnTo>
                    <a:pt x="41" y="30"/>
                  </a:lnTo>
                  <a:lnTo>
                    <a:pt x="15" y="2"/>
                  </a:lnTo>
                  <a:lnTo>
                    <a:pt x="15" y="2"/>
                  </a:lnTo>
                </a:path>
              </a:pathLst>
            </a:custGeom>
            <a:noFill/>
            <a:ln w="3175">
              <a:solidFill>
                <a:srgbClr val="EB7500"/>
              </a:solidFill>
              <a:prstDash val="solid"/>
              <a:round/>
              <a:headEnd/>
              <a:tailEnd/>
            </a:ln>
          </p:spPr>
          <p:txBody>
            <a:bodyPr/>
            <a:lstStyle/>
            <a:p>
              <a:pPr algn="l">
                <a:lnSpc>
                  <a:spcPct val="100000"/>
                </a:lnSpc>
                <a:defRPr/>
              </a:pPr>
              <a:endParaRPr lang="zh-CN" altLang="en-US">
                <a:latin typeface="+mn-lt"/>
                <a:ea typeface="+mn-ea"/>
              </a:endParaRPr>
            </a:p>
          </p:txBody>
        </p:sp>
        <p:sp>
          <p:nvSpPr>
            <p:cNvPr id="21" name="Freeform 23"/>
            <p:cNvSpPr>
              <a:spLocks/>
            </p:cNvSpPr>
            <p:nvPr/>
          </p:nvSpPr>
          <p:spPr bwMode="auto">
            <a:xfrm>
              <a:off x="3932" y="2678"/>
              <a:ext cx="58" cy="28"/>
            </a:xfrm>
            <a:custGeom>
              <a:avLst/>
              <a:gdLst/>
              <a:ahLst/>
              <a:cxnLst>
                <a:cxn ang="0">
                  <a:pos x="17" y="0"/>
                </a:cxn>
                <a:cxn ang="0">
                  <a:pos x="0" y="30"/>
                </a:cxn>
                <a:cxn ang="0">
                  <a:pos x="41" y="32"/>
                </a:cxn>
                <a:cxn ang="0">
                  <a:pos x="19" y="0"/>
                </a:cxn>
                <a:cxn ang="0">
                  <a:pos x="19" y="0"/>
                </a:cxn>
                <a:cxn ang="0">
                  <a:pos x="17" y="0"/>
                </a:cxn>
              </a:cxnLst>
              <a:rect l="0" t="0" r="r" b="b"/>
              <a:pathLst>
                <a:path w="41" h="32">
                  <a:moveTo>
                    <a:pt x="17" y="0"/>
                  </a:moveTo>
                  <a:lnTo>
                    <a:pt x="0" y="30"/>
                  </a:lnTo>
                  <a:lnTo>
                    <a:pt x="41" y="32"/>
                  </a:lnTo>
                  <a:lnTo>
                    <a:pt x="19" y="0"/>
                  </a:lnTo>
                  <a:lnTo>
                    <a:pt x="19" y="0"/>
                  </a:lnTo>
                  <a:lnTo>
                    <a:pt x="17" y="0"/>
                  </a:lnTo>
                  <a:close/>
                </a:path>
              </a:pathLst>
            </a:custGeom>
            <a:solidFill>
              <a:srgbClr val="EB7500"/>
            </a:solidFill>
            <a:ln w="9525">
              <a:noFill/>
              <a:round/>
              <a:headEnd/>
              <a:tailEnd/>
            </a:ln>
          </p:spPr>
          <p:txBody>
            <a:bodyPr/>
            <a:lstStyle/>
            <a:p>
              <a:pPr algn="l">
                <a:lnSpc>
                  <a:spcPct val="100000"/>
                </a:lnSpc>
                <a:defRPr/>
              </a:pPr>
              <a:endParaRPr lang="zh-CN" altLang="en-US">
                <a:latin typeface="+mn-lt"/>
                <a:ea typeface="+mn-ea"/>
              </a:endParaRPr>
            </a:p>
          </p:txBody>
        </p:sp>
        <p:sp>
          <p:nvSpPr>
            <p:cNvPr id="22" name="Freeform 24"/>
            <p:cNvSpPr>
              <a:spLocks/>
            </p:cNvSpPr>
            <p:nvPr/>
          </p:nvSpPr>
          <p:spPr bwMode="auto">
            <a:xfrm>
              <a:off x="3932" y="2678"/>
              <a:ext cx="58" cy="28"/>
            </a:xfrm>
            <a:custGeom>
              <a:avLst/>
              <a:gdLst/>
              <a:ahLst/>
              <a:cxnLst>
                <a:cxn ang="0">
                  <a:pos x="17" y="0"/>
                </a:cxn>
                <a:cxn ang="0">
                  <a:pos x="0" y="30"/>
                </a:cxn>
                <a:cxn ang="0">
                  <a:pos x="41" y="32"/>
                </a:cxn>
                <a:cxn ang="0">
                  <a:pos x="19" y="0"/>
                </a:cxn>
                <a:cxn ang="0">
                  <a:pos x="19" y="0"/>
                </a:cxn>
              </a:cxnLst>
              <a:rect l="0" t="0" r="r" b="b"/>
              <a:pathLst>
                <a:path w="41" h="32">
                  <a:moveTo>
                    <a:pt x="17" y="0"/>
                  </a:moveTo>
                  <a:lnTo>
                    <a:pt x="0" y="30"/>
                  </a:lnTo>
                  <a:lnTo>
                    <a:pt x="41" y="32"/>
                  </a:lnTo>
                  <a:lnTo>
                    <a:pt x="19" y="0"/>
                  </a:lnTo>
                  <a:lnTo>
                    <a:pt x="19" y="0"/>
                  </a:lnTo>
                </a:path>
              </a:pathLst>
            </a:custGeom>
            <a:noFill/>
            <a:ln w="3175">
              <a:solidFill>
                <a:srgbClr val="EB7500"/>
              </a:solidFill>
              <a:prstDash val="solid"/>
              <a:round/>
              <a:headEnd/>
              <a:tailEnd/>
            </a:ln>
          </p:spPr>
          <p:txBody>
            <a:bodyPr/>
            <a:lstStyle/>
            <a:p>
              <a:pPr algn="l">
                <a:lnSpc>
                  <a:spcPct val="100000"/>
                </a:lnSpc>
                <a:defRPr/>
              </a:pPr>
              <a:endParaRPr lang="zh-CN" altLang="en-US">
                <a:latin typeface="+mn-lt"/>
                <a:ea typeface="+mn-ea"/>
              </a:endParaRPr>
            </a:p>
          </p:txBody>
        </p:sp>
        <p:sp>
          <p:nvSpPr>
            <p:cNvPr id="23" name="Freeform 25"/>
            <p:cNvSpPr>
              <a:spLocks/>
            </p:cNvSpPr>
            <p:nvPr/>
          </p:nvSpPr>
          <p:spPr bwMode="auto">
            <a:xfrm>
              <a:off x="3937" y="2434"/>
              <a:ext cx="53" cy="30"/>
            </a:xfrm>
            <a:custGeom>
              <a:avLst/>
              <a:gdLst/>
              <a:ahLst/>
              <a:cxnLst>
                <a:cxn ang="0">
                  <a:pos x="0" y="0"/>
                </a:cxn>
                <a:cxn ang="0">
                  <a:pos x="0" y="34"/>
                </a:cxn>
                <a:cxn ang="0">
                  <a:pos x="37" y="18"/>
                </a:cxn>
                <a:cxn ang="0">
                  <a:pos x="0" y="2"/>
                </a:cxn>
                <a:cxn ang="0">
                  <a:pos x="0" y="2"/>
                </a:cxn>
                <a:cxn ang="0">
                  <a:pos x="0" y="0"/>
                </a:cxn>
              </a:cxnLst>
              <a:rect l="0" t="0" r="r" b="b"/>
              <a:pathLst>
                <a:path w="37" h="34">
                  <a:moveTo>
                    <a:pt x="0" y="0"/>
                  </a:moveTo>
                  <a:lnTo>
                    <a:pt x="0" y="34"/>
                  </a:lnTo>
                  <a:lnTo>
                    <a:pt x="37" y="18"/>
                  </a:lnTo>
                  <a:lnTo>
                    <a:pt x="0" y="2"/>
                  </a:lnTo>
                  <a:lnTo>
                    <a:pt x="0" y="2"/>
                  </a:lnTo>
                  <a:lnTo>
                    <a:pt x="0" y="0"/>
                  </a:lnTo>
                  <a:close/>
                </a:path>
              </a:pathLst>
            </a:custGeom>
            <a:solidFill>
              <a:srgbClr val="EB7500"/>
            </a:solidFill>
            <a:ln w="9525">
              <a:noFill/>
              <a:round/>
              <a:headEnd/>
              <a:tailEnd/>
            </a:ln>
          </p:spPr>
          <p:txBody>
            <a:bodyPr/>
            <a:lstStyle/>
            <a:p>
              <a:pPr algn="l">
                <a:lnSpc>
                  <a:spcPct val="100000"/>
                </a:lnSpc>
                <a:defRPr/>
              </a:pPr>
              <a:endParaRPr lang="zh-CN" altLang="en-US">
                <a:latin typeface="+mn-lt"/>
                <a:ea typeface="+mn-ea"/>
              </a:endParaRPr>
            </a:p>
          </p:txBody>
        </p:sp>
        <p:sp>
          <p:nvSpPr>
            <p:cNvPr id="24" name="Freeform 26"/>
            <p:cNvSpPr>
              <a:spLocks/>
            </p:cNvSpPr>
            <p:nvPr/>
          </p:nvSpPr>
          <p:spPr bwMode="auto">
            <a:xfrm>
              <a:off x="3937" y="2434"/>
              <a:ext cx="53" cy="30"/>
            </a:xfrm>
            <a:custGeom>
              <a:avLst/>
              <a:gdLst/>
              <a:ahLst/>
              <a:cxnLst>
                <a:cxn ang="0">
                  <a:pos x="0" y="0"/>
                </a:cxn>
                <a:cxn ang="0">
                  <a:pos x="0" y="34"/>
                </a:cxn>
                <a:cxn ang="0">
                  <a:pos x="37" y="18"/>
                </a:cxn>
                <a:cxn ang="0">
                  <a:pos x="0" y="2"/>
                </a:cxn>
                <a:cxn ang="0">
                  <a:pos x="0" y="2"/>
                </a:cxn>
              </a:cxnLst>
              <a:rect l="0" t="0" r="r" b="b"/>
              <a:pathLst>
                <a:path w="37" h="34">
                  <a:moveTo>
                    <a:pt x="0" y="0"/>
                  </a:moveTo>
                  <a:lnTo>
                    <a:pt x="0" y="34"/>
                  </a:lnTo>
                  <a:lnTo>
                    <a:pt x="37" y="18"/>
                  </a:lnTo>
                  <a:lnTo>
                    <a:pt x="0" y="2"/>
                  </a:lnTo>
                  <a:lnTo>
                    <a:pt x="0" y="2"/>
                  </a:lnTo>
                </a:path>
              </a:pathLst>
            </a:custGeom>
            <a:noFill/>
            <a:ln w="3175">
              <a:solidFill>
                <a:srgbClr val="EB7500"/>
              </a:solidFill>
              <a:prstDash val="solid"/>
              <a:round/>
              <a:headEnd/>
              <a:tailEnd/>
            </a:ln>
          </p:spPr>
          <p:txBody>
            <a:bodyPr/>
            <a:lstStyle/>
            <a:p>
              <a:pPr algn="l">
                <a:lnSpc>
                  <a:spcPct val="100000"/>
                </a:lnSpc>
                <a:defRPr/>
              </a:pPr>
              <a:endParaRPr lang="zh-CN" altLang="en-US">
                <a:latin typeface="+mn-lt"/>
                <a:ea typeface="+mn-ea"/>
              </a:endParaRPr>
            </a:p>
          </p:txBody>
        </p:sp>
        <p:sp>
          <p:nvSpPr>
            <p:cNvPr id="25" name="Freeform 27"/>
            <p:cNvSpPr>
              <a:spLocks/>
            </p:cNvSpPr>
            <p:nvPr/>
          </p:nvSpPr>
          <p:spPr bwMode="auto">
            <a:xfrm>
              <a:off x="2701" y="2446"/>
              <a:ext cx="1252" cy="7"/>
            </a:xfrm>
            <a:custGeom>
              <a:avLst/>
              <a:gdLst/>
              <a:ahLst/>
              <a:cxnLst>
                <a:cxn ang="0">
                  <a:pos x="0" y="8"/>
                </a:cxn>
                <a:cxn ang="0">
                  <a:pos x="885" y="8"/>
                </a:cxn>
                <a:cxn ang="0">
                  <a:pos x="885" y="0"/>
                </a:cxn>
                <a:cxn ang="0">
                  <a:pos x="2" y="0"/>
                </a:cxn>
                <a:cxn ang="0">
                  <a:pos x="2" y="8"/>
                </a:cxn>
                <a:cxn ang="0">
                  <a:pos x="2" y="8"/>
                </a:cxn>
                <a:cxn ang="0">
                  <a:pos x="0" y="8"/>
                </a:cxn>
              </a:cxnLst>
              <a:rect l="0" t="0" r="r" b="b"/>
              <a:pathLst>
                <a:path w="885" h="8">
                  <a:moveTo>
                    <a:pt x="0" y="8"/>
                  </a:moveTo>
                  <a:lnTo>
                    <a:pt x="885" y="8"/>
                  </a:lnTo>
                  <a:lnTo>
                    <a:pt x="885" y="0"/>
                  </a:lnTo>
                  <a:lnTo>
                    <a:pt x="2" y="0"/>
                  </a:lnTo>
                  <a:lnTo>
                    <a:pt x="2" y="8"/>
                  </a:lnTo>
                  <a:lnTo>
                    <a:pt x="2" y="8"/>
                  </a:lnTo>
                  <a:lnTo>
                    <a:pt x="0" y="8"/>
                  </a:lnTo>
                  <a:close/>
                </a:path>
              </a:pathLst>
            </a:custGeom>
            <a:solidFill>
              <a:srgbClr val="EB7500"/>
            </a:solidFill>
            <a:ln w="9525">
              <a:noFill/>
              <a:round/>
              <a:headEnd/>
              <a:tailEnd/>
            </a:ln>
          </p:spPr>
          <p:txBody>
            <a:bodyPr/>
            <a:lstStyle/>
            <a:p>
              <a:pPr algn="l">
                <a:lnSpc>
                  <a:spcPct val="100000"/>
                </a:lnSpc>
                <a:defRPr/>
              </a:pPr>
              <a:endParaRPr lang="zh-CN" altLang="en-US">
                <a:latin typeface="+mn-lt"/>
                <a:ea typeface="+mn-ea"/>
              </a:endParaRPr>
            </a:p>
          </p:txBody>
        </p:sp>
        <p:sp>
          <p:nvSpPr>
            <p:cNvPr id="26" name="Freeform 28"/>
            <p:cNvSpPr>
              <a:spLocks/>
            </p:cNvSpPr>
            <p:nvPr/>
          </p:nvSpPr>
          <p:spPr bwMode="auto">
            <a:xfrm>
              <a:off x="2701" y="2446"/>
              <a:ext cx="1252" cy="7"/>
            </a:xfrm>
            <a:custGeom>
              <a:avLst/>
              <a:gdLst/>
              <a:ahLst/>
              <a:cxnLst>
                <a:cxn ang="0">
                  <a:pos x="0" y="8"/>
                </a:cxn>
                <a:cxn ang="0">
                  <a:pos x="885" y="8"/>
                </a:cxn>
                <a:cxn ang="0">
                  <a:pos x="885" y="0"/>
                </a:cxn>
                <a:cxn ang="0">
                  <a:pos x="2" y="0"/>
                </a:cxn>
                <a:cxn ang="0">
                  <a:pos x="2" y="8"/>
                </a:cxn>
                <a:cxn ang="0">
                  <a:pos x="2" y="8"/>
                </a:cxn>
              </a:cxnLst>
              <a:rect l="0" t="0" r="r" b="b"/>
              <a:pathLst>
                <a:path w="885" h="8">
                  <a:moveTo>
                    <a:pt x="0" y="8"/>
                  </a:moveTo>
                  <a:lnTo>
                    <a:pt x="885" y="8"/>
                  </a:lnTo>
                  <a:lnTo>
                    <a:pt x="885" y="0"/>
                  </a:lnTo>
                  <a:lnTo>
                    <a:pt x="2" y="0"/>
                  </a:lnTo>
                  <a:lnTo>
                    <a:pt x="2" y="8"/>
                  </a:lnTo>
                  <a:lnTo>
                    <a:pt x="2" y="8"/>
                  </a:lnTo>
                </a:path>
              </a:pathLst>
            </a:custGeom>
            <a:noFill/>
            <a:ln w="3175">
              <a:solidFill>
                <a:srgbClr val="EB7500"/>
              </a:solidFill>
              <a:prstDash val="solid"/>
              <a:round/>
              <a:headEnd/>
              <a:tailEnd/>
            </a:ln>
          </p:spPr>
          <p:txBody>
            <a:bodyPr/>
            <a:lstStyle/>
            <a:p>
              <a:pPr algn="l">
                <a:lnSpc>
                  <a:spcPct val="100000"/>
                </a:lnSpc>
                <a:defRPr/>
              </a:pPr>
              <a:endParaRPr lang="zh-CN" altLang="en-US">
                <a:latin typeface="+mn-lt"/>
                <a:ea typeface="+mn-ea"/>
              </a:endParaRPr>
            </a:p>
          </p:txBody>
        </p:sp>
        <p:sp>
          <p:nvSpPr>
            <p:cNvPr id="27" name="Freeform 29"/>
            <p:cNvSpPr>
              <a:spLocks/>
            </p:cNvSpPr>
            <p:nvPr/>
          </p:nvSpPr>
          <p:spPr bwMode="auto">
            <a:xfrm>
              <a:off x="2710" y="2276"/>
              <a:ext cx="1249" cy="423"/>
            </a:xfrm>
            <a:custGeom>
              <a:avLst/>
              <a:gdLst/>
              <a:ahLst/>
              <a:cxnLst>
                <a:cxn ang="0">
                  <a:pos x="0" y="8"/>
                </a:cxn>
                <a:cxn ang="0">
                  <a:pos x="878" y="491"/>
                </a:cxn>
                <a:cxn ang="0">
                  <a:pos x="882" y="483"/>
                </a:cxn>
                <a:cxn ang="0">
                  <a:pos x="6" y="0"/>
                </a:cxn>
                <a:cxn ang="0">
                  <a:pos x="2" y="8"/>
                </a:cxn>
                <a:cxn ang="0">
                  <a:pos x="2" y="8"/>
                </a:cxn>
                <a:cxn ang="0">
                  <a:pos x="0" y="8"/>
                </a:cxn>
              </a:cxnLst>
              <a:rect l="0" t="0" r="r" b="b"/>
              <a:pathLst>
                <a:path w="882" h="491">
                  <a:moveTo>
                    <a:pt x="0" y="8"/>
                  </a:moveTo>
                  <a:lnTo>
                    <a:pt x="878" y="491"/>
                  </a:lnTo>
                  <a:lnTo>
                    <a:pt x="882" y="483"/>
                  </a:lnTo>
                  <a:lnTo>
                    <a:pt x="6" y="0"/>
                  </a:lnTo>
                  <a:lnTo>
                    <a:pt x="2" y="8"/>
                  </a:lnTo>
                  <a:lnTo>
                    <a:pt x="2" y="8"/>
                  </a:lnTo>
                  <a:lnTo>
                    <a:pt x="0" y="8"/>
                  </a:lnTo>
                  <a:close/>
                </a:path>
              </a:pathLst>
            </a:custGeom>
            <a:solidFill>
              <a:srgbClr val="EB7500"/>
            </a:solidFill>
            <a:ln w="9525">
              <a:noFill/>
              <a:round/>
              <a:headEnd/>
              <a:tailEnd/>
            </a:ln>
          </p:spPr>
          <p:txBody>
            <a:bodyPr/>
            <a:lstStyle/>
            <a:p>
              <a:pPr algn="l">
                <a:lnSpc>
                  <a:spcPct val="100000"/>
                </a:lnSpc>
                <a:defRPr/>
              </a:pPr>
              <a:endParaRPr lang="zh-CN" altLang="en-US">
                <a:latin typeface="+mn-lt"/>
                <a:ea typeface="+mn-ea"/>
              </a:endParaRPr>
            </a:p>
          </p:txBody>
        </p:sp>
        <p:sp>
          <p:nvSpPr>
            <p:cNvPr id="28" name="Freeform 30"/>
            <p:cNvSpPr>
              <a:spLocks/>
            </p:cNvSpPr>
            <p:nvPr/>
          </p:nvSpPr>
          <p:spPr bwMode="auto">
            <a:xfrm>
              <a:off x="2710" y="2276"/>
              <a:ext cx="1249" cy="423"/>
            </a:xfrm>
            <a:custGeom>
              <a:avLst/>
              <a:gdLst/>
              <a:ahLst/>
              <a:cxnLst>
                <a:cxn ang="0">
                  <a:pos x="0" y="8"/>
                </a:cxn>
                <a:cxn ang="0">
                  <a:pos x="878" y="491"/>
                </a:cxn>
                <a:cxn ang="0">
                  <a:pos x="882" y="483"/>
                </a:cxn>
                <a:cxn ang="0">
                  <a:pos x="6" y="0"/>
                </a:cxn>
                <a:cxn ang="0">
                  <a:pos x="2" y="8"/>
                </a:cxn>
                <a:cxn ang="0">
                  <a:pos x="2" y="8"/>
                </a:cxn>
              </a:cxnLst>
              <a:rect l="0" t="0" r="r" b="b"/>
              <a:pathLst>
                <a:path w="882" h="491">
                  <a:moveTo>
                    <a:pt x="0" y="8"/>
                  </a:moveTo>
                  <a:lnTo>
                    <a:pt x="878" y="491"/>
                  </a:lnTo>
                  <a:lnTo>
                    <a:pt x="882" y="483"/>
                  </a:lnTo>
                  <a:lnTo>
                    <a:pt x="6" y="0"/>
                  </a:lnTo>
                  <a:lnTo>
                    <a:pt x="2" y="8"/>
                  </a:lnTo>
                  <a:lnTo>
                    <a:pt x="2" y="8"/>
                  </a:lnTo>
                </a:path>
              </a:pathLst>
            </a:custGeom>
            <a:noFill/>
            <a:ln w="3175">
              <a:solidFill>
                <a:srgbClr val="EB7500"/>
              </a:solidFill>
              <a:prstDash val="solid"/>
              <a:round/>
              <a:headEnd/>
              <a:tailEnd/>
            </a:ln>
          </p:spPr>
          <p:txBody>
            <a:bodyPr/>
            <a:lstStyle/>
            <a:p>
              <a:pPr algn="l">
                <a:lnSpc>
                  <a:spcPct val="100000"/>
                </a:lnSpc>
                <a:defRPr/>
              </a:pPr>
              <a:endParaRPr lang="zh-CN" altLang="en-US">
                <a:latin typeface="+mn-lt"/>
                <a:ea typeface="+mn-ea"/>
              </a:endParaRPr>
            </a:p>
          </p:txBody>
        </p:sp>
        <p:sp>
          <p:nvSpPr>
            <p:cNvPr id="29" name="Freeform 31"/>
            <p:cNvSpPr>
              <a:spLocks/>
            </p:cNvSpPr>
            <p:nvPr/>
          </p:nvSpPr>
          <p:spPr bwMode="auto">
            <a:xfrm>
              <a:off x="2701" y="2534"/>
              <a:ext cx="1258" cy="341"/>
            </a:xfrm>
            <a:custGeom>
              <a:avLst/>
              <a:gdLst/>
              <a:ahLst/>
              <a:cxnLst>
                <a:cxn ang="0">
                  <a:pos x="0" y="6"/>
                </a:cxn>
                <a:cxn ang="0">
                  <a:pos x="887" y="395"/>
                </a:cxn>
                <a:cxn ang="0">
                  <a:pos x="889" y="387"/>
                </a:cxn>
                <a:cxn ang="0">
                  <a:pos x="5" y="0"/>
                </a:cxn>
                <a:cxn ang="0">
                  <a:pos x="2" y="6"/>
                </a:cxn>
                <a:cxn ang="0">
                  <a:pos x="2" y="6"/>
                </a:cxn>
                <a:cxn ang="0">
                  <a:pos x="0" y="6"/>
                </a:cxn>
              </a:cxnLst>
              <a:rect l="0" t="0" r="r" b="b"/>
              <a:pathLst>
                <a:path w="889" h="395">
                  <a:moveTo>
                    <a:pt x="0" y="6"/>
                  </a:moveTo>
                  <a:lnTo>
                    <a:pt x="887" y="395"/>
                  </a:lnTo>
                  <a:lnTo>
                    <a:pt x="889" y="387"/>
                  </a:lnTo>
                  <a:lnTo>
                    <a:pt x="5" y="0"/>
                  </a:lnTo>
                  <a:lnTo>
                    <a:pt x="2" y="6"/>
                  </a:lnTo>
                  <a:lnTo>
                    <a:pt x="2" y="6"/>
                  </a:lnTo>
                  <a:lnTo>
                    <a:pt x="0" y="6"/>
                  </a:lnTo>
                  <a:close/>
                </a:path>
              </a:pathLst>
            </a:custGeom>
            <a:solidFill>
              <a:srgbClr val="EB7500"/>
            </a:solidFill>
            <a:ln w="9525">
              <a:noFill/>
              <a:round/>
              <a:headEnd/>
              <a:tailEnd/>
            </a:ln>
          </p:spPr>
          <p:txBody>
            <a:bodyPr/>
            <a:lstStyle/>
            <a:p>
              <a:pPr algn="l">
                <a:lnSpc>
                  <a:spcPct val="100000"/>
                </a:lnSpc>
                <a:defRPr/>
              </a:pPr>
              <a:endParaRPr lang="zh-CN" altLang="en-US">
                <a:latin typeface="+mn-lt"/>
                <a:ea typeface="+mn-ea"/>
              </a:endParaRPr>
            </a:p>
          </p:txBody>
        </p:sp>
        <p:sp>
          <p:nvSpPr>
            <p:cNvPr id="30" name="Freeform 32"/>
            <p:cNvSpPr>
              <a:spLocks/>
            </p:cNvSpPr>
            <p:nvPr/>
          </p:nvSpPr>
          <p:spPr bwMode="auto">
            <a:xfrm>
              <a:off x="2701" y="2534"/>
              <a:ext cx="1258" cy="341"/>
            </a:xfrm>
            <a:custGeom>
              <a:avLst/>
              <a:gdLst/>
              <a:ahLst/>
              <a:cxnLst>
                <a:cxn ang="0">
                  <a:pos x="0" y="6"/>
                </a:cxn>
                <a:cxn ang="0">
                  <a:pos x="887" y="395"/>
                </a:cxn>
                <a:cxn ang="0">
                  <a:pos x="889" y="387"/>
                </a:cxn>
                <a:cxn ang="0">
                  <a:pos x="5" y="0"/>
                </a:cxn>
                <a:cxn ang="0">
                  <a:pos x="2" y="6"/>
                </a:cxn>
                <a:cxn ang="0">
                  <a:pos x="2" y="6"/>
                </a:cxn>
              </a:cxnLst>
              <a:rect l="0" t="0" r="r" b="b"/>
              <a:pathLst>
                <a:path w="889" h="395">
                  <a:moveTo>
                    <a:pt x="0" y="6"/>
                  </a:moveTo>
                  <a:lnTo>
                    <a:pt x="887" y="395"/>
                  </a:lnTo>
                  <a:lnTo>
                    <a:pt x="889" y="387"/>
                  </a:lnTo>
                  <a:lnTo>
                    <a:pt x="5" y="0"/>
                  </a:lnTo>
                  <a:lnTo>
                    <a:pt x="2" y="6"/>
                  </a:lnTo>
                  <a:lnTo>
                    <a:pt x="2" y="6"/>
                  </a:lnTo>
                </a:path>
              </a:pathLst>
            </a:custGeom>
            <a:noFill/>
            <a:ln w="3175">
              <a:solidFill>
                <a:srgbClr val="EB7500"/>
              </a:solidFill>
              <a:prstDash val="solid"/>
              <a:round/>
              <a:headEnd/>
              <a:tailEnd/>
            </a:ln>
          </p:spPr>
          <p:txBody>
            <a:bodyPr/>
            <a:lstStyle/>
            <a:p>
              <a:pPr algn="l">
                <a:lnSpc>
                  <a:spcPct val="100000"/>
                </a:lnSpc>
                <a:defRPr/>
              </a:pPr>
              <a:endParaRPr lang="zh-CN" altLang="en-US">
                <a:latin typeface="+mn-lt"/>
                <a:ea typeface="+mn-ea"/>
              </a:endParaRPr>
            </a:p>
          </p:txBody>
        </p:sp>
        <p:sp>
          <p:nvSpPr>
            <p:cNvPr id="31" name="Freeform 33"/>
            <p:cNvSpPr>
              <a:spLocks/>
            </p:cNvSpPr>
            <p:nvPr/>
          </p:nvSpPr>
          <p:spPr bwMode="auto">
            <a:xfrm>
              <a:off x="2701" y="2706"/>
              <a:ext cx="1262" cy="421"/>
            </a:xfrm>
            <a:custGeom>
              <a:avLst/>
              <a:gdLst/>
              <a:ahLst/>
              <a:cxnLst>
                <a:cxn ang="0">
                  <a:pos x="0" y="6"/>
                </a:cxn>
                <a:cxn ang="0">
                  <a:pos x="885" y="488"/>
                </a:cxn>
                <a:cxn ang="0">
                  <a:pos x="892" y="482"/>
                </a:cxn>
                <a:cxn ang="0">
                  <a:pos x="7" y="0"/>
                </a:cxn>
                <a:cxn ang="0">
                  <a:pos x="2" y="6"/>
                </a:cxn>
                <a:cxn ang="0">
                  <a:pos x="2" y="6"/>
                </a:cxn>
                <a:cxn ang="0">
                  <a:pos x="0" y="6"/>
                </a:cxn>
              </a:cxnLst>
              <a:rect l="0" t="0" r="r" b="b"/>
              <a:pathLst>
                <a:path w="892" h="488">
                  <a:moveTo>
                    <a:pt x="0" y="6"/>
                  </a:moveTo>
                  <a:lnTo>
                    <a:pt x="885" y="488"/>
                  </a:lnTo>
                  <a:lnTo>
                    <a:pt x="892" y="482"/>
                  </a:lnTo>
                  <a:lnTo>
                    <a:pt x="7" y="0"/>
                  </a:lnTo>
                  <a:lnTo>
                    <a:pt x="2" y="6"/>
                  </a:lnTo>
                  <a:lnTo>
                    <a:pt x="2" y="6"/>
                  </a:lnTo>
                  <a:lnTo>
                    <a:pt x="0" y="6"/>
                  </a:lnTo>
                  <a:close/>
                </a:path>
              </a:pathLst>
            </a:custGeom>
            <a:solidFill>
              <a:srgbClr val="EB7500"/>
            </a:solidFill>
            <a:ln w="9525">
              <a:noFill/>
              <a:round/>
              <a:headEnd/>
              <a:tailEnd/>
            </a:ln>
          </p:spPr>
          <p:txBody>
            <a:bodyPr/>
            <a:lstStyle/>
            <a:p>
              <a:pPr algn="l">
                <a:lnSpc>
                  <a:spcPct val="100000"/>
                </a:lnSpc>
                <a:defRPr/>
              </a:pPr>
              <a:endParaRPr lang="zh-CN" altLang="en-US">
                <a:latin typeface="+mn-lt"/>
                <a:ea typeface="+mn-ea"/>
              </a:endParaRPr>
            </a:p>
          </p:txBody>
        </p:sp>
        <p:sp>
          <p:nvSpPr>
            <p:cNvPr id="32" name="Freeform 34"/>
            <p:cNvSpPr>
              <a:spLocks/>
            </p:cNvSpPr>
            <p:nvPr/>
          </p:nvSpPr>
          <p:spPr bwMode="auto">
            <a:xfrm>
              <a:off x="2701" y="2706"/>
              <a:ext cx="1262" cy="421"/>
            </a:xfrm>
            <a:custGeom>
              <a:avLst/>
              <a:gdLst/>
              <a:ahLst/>
              <a:cxnLst>
                <a:cxn ang="0">
                  <a:pos x="0" y="6"/>
                </a:cxn>
                <a:cxn ang="0">
                  <a:pos x="885" y="488"/>
                </a:cxn>
                <a:cxn ang="0">
                  <a:pos x="892" y="482"/>
                </a:cxn>
                <a:cxn ang="0">
                  <a:pos x="7" y="0"/>
                </a:cxn>
                <a:cxn ang="0">
                  <a:pos x="2" y="6"/>
                </a:cxn>
                <a:cxn ang="0">
                  <a:pos x="2" y="6"/>
                </a:cxn>
              </a:cxnLst>
              <a:rect l="0" t="0" r="r" b="b"/>
              <a:pathLst>
                <a:path w="892" h="488">
                  <a:moveTo>
                    <a:pt x="0" y="6"/>
                  </a:moveTo>
                  <a:lnTo>
                    <a:pt x="885" y="488"/>
                  </a:lnTo>
                  <a:lnTo>
                    <a:pt x="892" y="482"/>
                  </a:lnTo>
                  <a:lnTo>
                    <a:pt x="7" y="0"/>
                  </a:lnTo>
                  <a:lnTo>
                    <a:pt x="2" y="6"/>
                  </a:lnTo>
                  <a:lnTo>
                    <a:pt x="2" y="6"/>
                  </a:lnTo>
                </a:path>
              </a:pathLst>
            </a:custGeom>
            <a:noFill/>
            <a:ln w="3175">
              <a:solidFill>
                <a:srgbClr val="EB7500"/>
              </a:solidFill>
              <a:prstDash val="solid"/>
              <a:round/>
              <a:headEnd/>
              <a:tailEnd/>
            </a:ln>
          </p:spPr>
          <p:txBody>
            <a:bodyPr/>
            <a:lstStyle/>
            <a:p>
              <a:pPr algn="l">
                <a:lnSpc>
                  <a:spcPct val="100000"/>
                </a:lnSpc>
                <a:defRPr/>
              </a:pPr>
              <a:endParaRPr lang="zh-CN" altLang="en-US">
                <a:latin typeface="+mn-lt"/>
                <a:ea typeface="+mn-ea"/>
              </a:endParaRPr>
            </a:p>
          </p:txBody>
        </p:sp>
        <p:sp>
          <p:nvSpPr>
            <p:cNvPr id="33" name="Freeform 35"/>
            <p:cNvSpPr>
              <a:spLocks/>
            </p:cNvSpPr>
            <p:nvPr/>
          </p:nvSpPr>
          <p:spPr bwMode="auto">
            <a:xfrm>
              <a:off x="3937" y="2457"/>
              <a:ext cx="53" cy="33"/>
            </a:xfrm>
            <a:custGeom>
              <a:avLst/>
              <a:gdLst/>
              <a:ahLst/>
              <a:cxnLst>
                <a:cxn ang="0">
                  <a:pos x="0" y="18"/>
                </a:cxn>
                <a:cxn ang="0">
                  <a:pos x="31" y="38"/>
                </a:cxn>
                <a:cxn ang="0">
                  <a:pos x="37" y="0"/>
                </a:cxn>
                <a:cxn ang="0">
                  <a:pos x="0" y="18"/>
                </a:cxn>
                <a:cxn ang="0">
                  <a:pos x="0" y="18"/>
                </a:cxn>
              </a:cxnLst>
              <a:rect l="0" t="0" r="r" b="b"/>
              <a:pathLst>
                <a:path w="37" h="38">
                  <a:moveTo>
                    <a:pt x="0" y="18"/>
                  </a:moveTo>
                  <a:lnTo>
                    <a:pt x="31" y="38"/>
                  </a:lnTo>
                  <a:lnTo>
                    <a:pt x="37" y="0"/>
                  </a:lnTo>
                  <a:lnTo>
                    <a:pt x="0" y="18"/>
                  </a:lnTo>
                  <a:lnTo>
                    <a:pt x="0" y="18"/>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34" name="Freeform 36"/>
            <p:cNvSpPr>
              <a:spLocks/>
            </p:cNvSpPr>
            <p:nvPr/>
          </p:nvSpPr>
          <p:spPr bwMode="auto">
            <a:xfrm>
              <a:off x="3940" y="2545"/>
              <a:ext cx="50" cy="32"/>
            </a:xfrm>
            <a:custGeom>
              <a:avLst/>
              <a:gdLst/>
              <a:ahLst/>
              <a:cxnLst>
                <a:cxn ang="0">
                  <a:pos x="0" y="19"/>
                </a:cxn>
                <a:cxn ang="0">
                  <a:pos x="31" y="37"/>
                </a:cxn>
                <a:cxn ang="0">
                  <a:pos x="35" y="0"/>
                </a:cxn>
                <a:cxn ang="0">
                  <a:pos x="0" y="21"/>
                </a:cxn>
                <a:cxn ang="0">
                  <a:pos x="0" y="21"/>
                </a:cxn>
                <a:cxn ang="0">
                  <a:pos x="0" y="19"/>
                </a:cxn>
              </a:cxnLst>
              <a:rect l="0" t="0" r="r" b="b"/>
              <a:pathLst>
                <a:path w="35" h="37">
                  <a:moveTo>
                    <a:pt x="0" y="19"/>
                  </a:moveTo>
                  <a:lnTo>
                    <a:pt x="31" y="37"/>
                  </a:lnTo>
                  <a:lnTo>
                    <a:pt x="35" y="0"/>
                  </a:lnTo>
                  <a:lnTo>
                    <a:pt x="0" y="21"/>
                  </a:lnTo>
                  <a:lnTo>
                    <a:pt x="0" y="21"/>
                  </a:lnTo>
                  <a:lnTo>
                    <a:pt x="0" y="19"/>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35" name="Freeform 37"/>
            <p:cNvSpPr>
              <a:spLocks/>
            </p:cNvSpPr>
            <p:nvPr/>
          </p:nvSpPr>
          <p:spPr bwMode="auto">
            <a:xfrm>
              <a:off x="3932" y="2625"/>
              <a:ext cx="58" cy="27"/>
            </a:xfrm>
            <a:custGeom>
              <a:avLst/>
              <a:gdLst/>
              <a:ahLst/>
              <a:cxnLst>
                <a:cxn ang="0">
                  <a:pos x="0" y="0"/>
                </a:cxn>
                <a:cxn ang="0">
                  <a:pos x="17" y="32"/>
                </a:cxn>
                <a:cxn ang="0">
                  <a:pos x="41" y="0"/>
                </a:cxn>
                <a:cxn ang="0">
                  <a:pos x="0" y="2"/>
                </a:cxn>
                <a:cxn ang="0">
                  <a:pos x="0" y="2"/>
                </a:cxn>
                <a:cxn ang="0">
                  <a:pos x="0" y="0"/>
                </a:cxn>
              </a:cxnLst>
              <a:rect l="0" t="0" r="r" b="b"/>
              <a:pathLst>
                <a:path w="41" h="32">
                  <a:moveTo>
                    <a:pt x="0" y="0"/>
                  </a:moveTo>
                  <a:lnTo>
                    <a:pt x="17" y="32"/>
                  </a:lnTo>
                  <a:lnTo>
                    <a:pt x="41" y="0"/>
                  </a:lnTo>
                  <a:lnTo>
                    <a:pt x="0" y="2"/>
                  </a:lnTo>
                  <a:lnTo>
                    <a:pt x="0" y="2"/>
                  </a:lnTo>
                  <a:lnTo>
                    <a:pt x="0" y="0"/>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36" name="Freeform 38"/>
            <p:cNvSpPr>
              <a:spLocks/>
            </p:cNvSpPr>
            <p:nvPr/>
          </p:nvSpPr>
          <p:spPr bwMode="auto">
            <a:xfrm>
              <a:off x="3932" y="2713"/>
              <a:ext cx="58" cy="29"/>
            </a:xfrm>
            <a:custGeom>
              <a:avLst/>
              <a:gdLst/>
              <a:ahLst/>
              <a:cxnLst>
                <a:cxn ang="0">
                  <a:pos x="0" y="4"/>
                </a:cxn>
                <a:cxn ang="0">
                  <a:pos x="22" y="34"/>
                </a:cxn>
                <a:cxn ang="0">
                  <a:pos x="41" y="0"/>
                </a:cxn>
                <a:cxn ang="0">
                  <a:pos x="0" y="6"/>
                </a:cxn>
                <a:cxn ang="0">
                  <a:pos x="0" y="6"/>
                </a:cxn>
                <a:cxn ang="0">
                  <a:pos x="0" y="4"/>
                </a:cxn>
              </a:cxnLst>
              <a:rect l="0" t="0" r="r" b="b"/>
              <a:pathLst>
                <a:path w="41" h="34">
                  <a:moveTo>
                    <a:pt x="0" y="4"/>
                  </a:moveTo>
                  <a:lnTo>
                    <a:pt x="22" y="34"/>
                  </a:lnTo>
                  <a:lnTo>
                    <a:pt x="41" y="0"/>
                  </a:lnTo>
                  <a:lnTo>
                    <a:pt x="0" y="6"/>
                  </a:lnTo>
                  <a:lnTo>
                    <a:pt x="0" y="6"/>
                  </a:lnTo>
                  <a:lnTo>
                    <a:pt x="0" y="4"/>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37" name="Freeform 39"/>
            <p:cNvSpPr>
              <a:spLocks/>
            </p:cNvSpPr>
            <p:nvPr/>
          </p:nvSpPr>
          <p:spPr bwMode="auto">
            <a:xfrm>
              <a:off x="3935" y="2801"/>
              <a:ext cx="55" cy="32"/>
            </a:xfrm>
            <a:custGeom>
              <a:avLst/>
              <a:gdLst/>
              <a:ahLst/>
              <a:cxnLst>
                <a:cxn ang="0">
                  <a:pos x="0" y="14"/>
                </a:cxn>
                <a:cxn ang="0">
                  <a:pos x="28" y="38"/>
                </a:cxn>
                <a:cxn ang="0">
                  <a:pos x="39" y="0"/>
                </a:cxn>
                <a:cxn ang="0">
                  <a:pos x="2" y="16"/>
                </a:cxn>
                <a:cxn ang="0">
                  <a:pos x="2" y="16"/>
                </a:cxn>
                <a:cxn ang="0">
                  <a:pos x="0" y="14"/>
                </a:cxn>
              </a:cxnLst>
              <a:rect l="0" t="0" r="r" b="b"/>
              <a:pathLst>
                <a:path w="39" h="38">
                  <a:moveTo>
                    <a:pt x="0" y="14"/>
                  </a:moveTo>
                  <a:lnTo>
                    <a:pt x="28" y="38"/>
                  </a:lnTo>
                  <a:lnTo>
                    <a:pt x="39" y="0"/>
                  </a:lnTo>
                  <a:lnTo>
                    <a:pt x="2" y="16"/>
                  </a:lnTo>
                  <a:lnTo>
                    <a:pt x="2" y="16"/>
                  </a:lnTo>
                  <a:lnTo>
                    <a:pt x="0" y="14"/>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38" name="Freeform 40"/>
            <p:cNvSpPr>
              <a:spLocks/>
            </p:cNvSpPr>
            <p:nvPr/>
          </p:nvSpPr>
          <p:spPr bwMode="auto">
            <a:xfrm>
              <a:off x="3932" y="2885"/>
              <a:ext cx="58" cy="28"/>
            </a:xfrm>
            <a:custGeom>
              <a:avLst/>
              <a:gdLst/>
              <a:ahLst/>
              <a:cxnLst>
                <a:cxn ang="0">
                  <a:pos x="0" y="4"/>
                </a:cxn>
                <a:cxn ang="0">
                  <a:pos x="22" y="32"/>
                </a:cxn>
                <a:cxn ang="0">
                  <a:pos x="41" y="0"/>
                </a:cxn>
                <a:cxn ang="0">
                  <a:pos x="0" y="6"/>
                </a:cxn>
                <a:cxn ang="0">
                  <a:pos x="0" y="6"/>
                </a:cxn>
                <a:cxn ang="0">
                  <a:pos x="0" y="4"/>
                </a:cxn>
              </a:cxnLst>
              <a:rect l="0" t="0" r="r" b="b"/>
              <a:pathLst>
                <a:path w="41" h="32">
                  <a:moveTo>
                    <a:pt x="0" y="4"/>
                  </a:moveTo>
                  <a:lnTo>
                    <a:pt x="22" y="32"/>
                  </a:lnTo>
                  <a:lnTo>
                    <a:pt x="41" y="0"/>
                  </a:lnTo>
                  <a:lnTo>
                    <a:pt x="0" y="6"/>
                  </a:lnTo>
                  <a:lnTo>
                    <a:pt x="0" y="6"/>
                  </a:lnTo>
                  <a:lnTo>
                    <a:pt x="0" y="4"/>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39" name="Freeform 41"/>
            <p:cNvSpPr>
              <a:spLocks/>
            </p:cNvSpPr>
            <p:nvPr/>
          </p:nvSpPr>
          <p:spPr bwMode="auto">
            <a:xfrm>
              <a:off x="3932" y="2961"/>
              <a:ext cx="58" cy="28"/>
            </a:xfrm>
            <a:custGeom>
              <a:avLst/>
              <a:gdLst/>
              <a:ahLst/>
              <a:cxnLst>
                <a:cxn ang="0">
                  <a:pos x="0" y="0"/>
                </a:cxn>
                <a:cxn ang="0">
                  <a:pos x="9" y="32"/>
                </a:cxn>
                <a:cxn ang="0">
                  <a:pos x="41" y="10"/>
                </a:cxn>
                <a:cxn ang="0">
                  <a:pos x="2" y="0"/>
                </a:cxn>
                <a:cxn ang="0">
                  <a:pos x="2" y="0"/>
                </a:cxn>
                <a:cxn ang="0">
                  <a:pos x="0" y="0"/>
                </a:cxn>
              </a:cxnLst>
              <a:rect l="0" t="0" r="r" b="b"/>
              <a:pathLst>
                <a:path w="41" h="32">
                  <a:moveTo>
                    <a:pt x="0" y="0"/>
                  </a:moveTo>
                  <a:lnTo>
                    <a:pt x="9" y="32"/>
                  </a:lnTo>
                  <a:lnTo>
                    <a:pt x="41" y="10"/>
                  </a:lnTo>
                  <a:lnTo>
                    <a:pt x="2" y="0"/>
                  </a:lnTo>
                  <a:lnTo>
                    <a:pt x="2" y="0"/>
                  </a:lnTo>
                  <a:lnTo>
                    <a:pt x="0" y="0"/>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40" name="Freeform 42"/>
            <p:cNvSpPr>
              <a:spLocks/>
            </p:cNvSpPr>
            <p:nvPr/>
          </p:nvSpPr>
          <p:spPr bwMode="auto">
            <a:xfrm>
              <a:off x="3932" y="3047"/>
              <a:ext cx="58" cy="28"/>
            </a:xfrm>
            <a:custGeom>
              <a:avLst/>
              <a:gdLst/>
              <a:ahLst/>
              <a:cxnLst>
                <a:cxn ang="0">
                  <a:pos x="0" y="0"/>
                </a:cxn>
                <a:cxn ang="0">
                  <a:pos x="9" y="32"/>
                </a:cxn>
                <a:cxn ang="0">
                  <a:pos x="41" y="10"/>
                </a:cxn>
                <a:cxn ang="0">
                  <a:pos x="2" y="0"/>
                </a:cxn>
                <a:cxn ang="0">
                  <a:pos x="2" y="0"/>
                </a:cxn>
                <a:cxn ang="0">
                  <a:pos x="0" y="0"/>
                </a:cxn>
              </a:cxnLst>
              <a:rect l="0" t="0" r="r" b="b"/>
              <a:pathLst>
                <a:path w="41" h="32">
                  <a:moveTo>
                    <a:pt x="0" y="0"/>
                  </a:moveTo>
                  <a:lnTo>
                    <a:pt x="9" y="32"/>
                  </a:lnTo>
                  <a:lnTo>
                    <a:pt x="41" y="10"/>
                  </a:lnTo>
                  <a:lnTo>
                    <a:pt x="2" y="0"/>
                  </a:lnTo>
                  <a:lnTo>
                    <a:pt x="2" y="0"/>
                  </a:lnTo>
                  <a:lnTo>
                    <a:pt x="0" y="0"/>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41" name="Freeform 43"/>
            <p:cNvSpPr>
              <a:spLocks/>
            </p:cNvSpPr>
            <p:nvPr/>
          </p:nvSpPr>
          <p:spPr bwMode="auto">
            <a:xfrm>
              <a:off x="3932" y="3142"/>
              <a:ext cx="58" cy="26"/>
            </a:xfrm>
            <a:custGeom>
              <a:avLst/>
              <a:gdLst/>
              <a:ahLst/>
              <a:cxnLst>
                <a:cxn ang="0">
                  <a:pos x="0" y="0"/>
                </a:cxn>
                <a:cxn ang="0">
                  <a:pos x="17" y="30"/>
                </a:cxn>
                <a:cxn ang="0">
                  <a:pos x="41" y="0"/>
                </a:cxn>
                <a:cxn ang="0">
                  <a:pos x="0" y="0"/>
                </a:cxn>
                <a:cxn ang="0">
                  <a:pos x="0" y="0"/>
                </a:cxn>
              </a:cxnLst>
              <a:rect l="0" t="0" r="r" b="b"/>
              <a:pathLst>
                <a:path w="41" h="30">
                  <a:moveTo>
                    <a:pt x="0" y="0"/>
                  </a:moveTo>
                  <a:lnTo>
                    <a:pt x="17" y="30"/>
                  </a:lnTo>
                  <a:lnTo>
                    <a:pt x="41" y="0"/>
                  </a:lnTo>
                  <a:lnTo>
                    <a:pt x="0" y="0"/>
                  </a:lnTo>
                  <a:lnTo>
                    <a:pt x="0" y="0"/>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42" name="Freeform 44"/>
            <p:cNvSpPr>
              <a:spLocks/>
            </p:cNvSpPr>
            <p:nvPr/>
          </p:nvSpPr>
          <p:spPr bwMode="auto">
            <a:xfrm>
              <a:off x="3932" y="2765"/>
              <a:ext cx="58" cy="27"/>
            </a:xfrm>
            <a:custGeom>
              <a:avLst/>
              <a:gdLst/>
              <a:ahLst/>
              <a:cxnLst>
                <a:cxn ang="0">
                  <a:pos x="17" y="0"/>
                </a:cxn>
                <a:cxn ang="0">
                  <a:pos x="0" y="30"/>
                </a:cxn>
                <a:cxn ang="0">
                  <a:pos x="41" y="32"/>
                </a:cxn>
                <a:cxn ang="0">
                  <a:pos x="19" y="0"/>
                </a:cxn>
                <a:cxn ang="0">
                  <a:pos x="19" y="0"/>
                </a:cxn>
                <a:cxn ang="0">
                  <a:pos x="17" y="0"/>
                </a:cxn>
              </a:cxnLst>
              <a:rect l="0" t="0" r="r" b="b"/>
              <a:pathLst>
                <a:path w="41" h="32">
                  <a:moveTo>
                    <a:pt x="17" y="0"/>
                  </a:moveTo>
                  <a:lnTo>
                    <a:pt x="0" y="30"/>
                  </a:lnTo>
                  <a:lnTo>
                    <a:pt x="41" y="32"/>
                  </a:lnTo>
                  <a:lnTo>
                    <a:pt x="19" y="0"/>
                  </a:lnTo>
                  <a:lnTo>
                    <a:pt x="19" y="0"/>
                  </a:lnTo>
                  <a:lnTo>
                    <a:pt x="17" y="0"/>
                  </a:lnTo>
                  <a:close/>
                </a:path>
              </a:pathLst>
            </a:custGeom>
            <a:solidFill>
              <a:srgbClr val="EB7500"/>
            </a:solidFill>
            <a:ln w="9525">
              <a:noFill/>
              <a:round/>
              <a:headEnd/>
              <a:tailEnd/>
            </a:ln>
          </p:spPr>
          <p:txBody>
            <a:bodyPr/>
            <a:lstStyle/>
            <a:p>
              <a:pPr algn="l">
                <a:lnSpc>
                  <a:spcPct val="100000"/>
                </a:lnSpc>
                <a:defRPr/>
              </a:pPr>
              <a:endParaRPr lang="zh-CN" altLang="en-US">
                <a:latin typeface="+mn-lt"/>
                <a:ea typeface="+mn-ea"/>
              </a:endParaRPr>
            </a:p>
          </p:txBody>
        </p:sp>
        <p:sp>
          <p:nvSpPr>
            <p:cNvPr id="43" name="Freeform 45"/>
            <p:cNvSpPr>
              <a:spLocks/>
            </p:cNvSpPr>
            <p:nvPr/>
          </p:nvSpPr>
          <p:spPr bwMode="auto">
            <a:xfrm>
              <a:off x="3932" y="2765"/>
              <a:ext cx="58" cy="27"/>
            </a:xfrm>
            <a:custGeom>
              <a:avLst/>
              <a:gdLst/>
              <a:ahLst/>
              <a:cxnLst>
                <a:cxn ang="0">
                  <a:pos x="17" y="0"/>
                </a:cxn>
                <a:cxn ang="0">
                  <a:pos x="0" y="30"/>
                </a:cxn>
                <a:cxn ang="0">
                  <a:pos x="41" y="32"/>
                </a:cxn>
                <a:cxn ang="0">
                  <a:pos x="19" y="0"/>
                </a:cxn>
                <a:cxn ang="0">
                  <a:pos x="19" y="0"/>
                </a:cxn>
              </a:cxnLst>
              <a:rect l="0" t="0" r="r" b="b"/>
              <a:pathLst>
                <a:path w="41" h="32">
                  <a:moveTo>
                    <a:pt x="17" y="0"/>
                  </a:moveTo>
                  <a:lnTo>
                    <a:pt x="0" y="30"/>
                  </a:lnTo>
                  <a:lnTo>
                    <a:pt x="41" y="32"/>
                  </a:lnTo>
                  <a:lnTo>
                    <a:pt x="19" y="0"/>
                  </a:lnTo>
                  <a:lnTo>
                    <a:pt x="19" y="0"/>
                  </a:lnTo>
                </a:path>
              </a:pathLst>
            </a:custGeom>
            <a:noFill/>
            <a:ln w="3175">
              <a:solidFill>
                <a:srgbClr val="EB7500"/>
              </a:solidFill>
              <a:prstDash val="solid"/>
              <a:round/>
              <a:headEnd/>
              <a:tailEnd/>
            </a:ln>
          </p:spPr>
          <p:txBody>
            <a:bodyPr/>
            <a:lstStyle/>
            <a:p>
              <a:pPr algn="l">
                <a:lnSpc>
                  <a:spcPct val="100000"/>
                </a:lnSpc>
                <a:defRPr/>
              </a:pPr>
              <a:endParaRPr lang="zh-CN" altLang="en-US">
                <a:latin typeface="+mn-lt"/>
                <a:ea typeface="+mn-ea"/>
              </a:endParaRPr>
            </a:p>
          </p:txBody>
        </p:sp>
        <p:sp>
          <p:nvSpPr>
            <p:cNvPr id="44" name="Freeform 46"/>
            <p:cNvSpPr>
              <a:spLocks/>
            </p:cNvSpPr>
            <p:nvPr/>
          </p:nvSpPr>
          <p:spPr bwMode="auto">
            <a:xfrm>
              <a:off x="2698" y="2360"/>
              <a:ext cx="1261" cy="425"/>
            </a:xfrm>
            <a:custGeom>
              <a:avLst/>
              <a:gdLst/>
              <a:ahLst/>
              <a:cxnLst>
                <a:cxn ang="0">
                  <a:pos x="0" y="6"/>
                </a:cxn>
                <a:cxn ang="0">
                  <a:pos x="887" y="493"/>
                </a:cxn>
                <a:cxn ang="0">
                  <a:pos x="891" y="485"/>
                </a:cxn>
                <a:cxn ang="0">
                  <a:pos x="7" y="0"/>
                </a:cxn>
                <a:cxn ang="0">
                  <a:pos x="2" y="6"/>
                </a:cxn>
                <a:cxn ang="0">
                  <a:pos x="2" y="6"/>
                </a:cxn>
                <a:cxn ang="0">
                  <a:pos x="0" y="6"/>
                </a:cxn>
              </a:cxnLst>
              <a:rect l="0" t="0" r="r" b="b"/>
              <a:pathLst>
                <a:path w="891" h="493">
                  <a:moveTo>
                    <a:pt x="0" y="6"/>
                  </a:moveTo>
                  <a:lnTo>
                    <a:pt x="887" y="493"/>
                  </a:lnTo>
                  <a:lnTo>
                    <a:pt x="891" y="485"/>
                  </a:lnTo>
                  <a:lnTo>
                    <a:pt x="7" y="0"/>
                  </a:lnTo>
                  <a:lnTo>
                    <a:pt x="2" y="6"/>
                  </a:lnTo>
                  <a:lnTo>
                    <a:pt x="2" y="6"/>
                  </a:lnTo>
                  <a:lnTo>
                    <a:pt x="0" y="6"/>
                  </a:lnTo>
                  <a:close/>
                </a:path>
              </a:pathLst>
            </a:custGeom>
            <a:solidFill>
              <a:srgbClr val="EB7500"/>
            </a:solidFill>
            <a:ln w="9525">
              <a:noFill/>
              <a:round/>
              <a:headEnd/>
              <a:tailEnd/>
            </a:ln>
          </p:spPr>
          <p:txBody>
            <a:bodyPr/>
            <a:lstStyle/>
            <a:p>
              <a:pPr algn="l">
                <a:lnSpc>
                  <a:spcPct val="100000"/>
                </a:lnSpc>
                <a:defRPr/>
              </a:pPr>
              <a:endParaRPr lang="zh-CN" altLang="en-US">
                <a:latin typeface="+mn-lt"/>
                <a:ea typeface="+mn-ea"/>
              </a:endParaRPr>
            </a:p>
          </p:txBody>
        </p:sp>
        <p:sp>
          <p:nvSpPr>
            <p:cNvPr id="45" name="Freeform 47"/>
            <p:cNvSpPr>
              <a:spLocks/>
            </p:cNvSpPr>
            <p:nvPr/>
          </p:nvSpPr>
          <p:spPr bwMode="auto">
            <a:xfrm>
              <a:off x="2698" y="2360"/>
              <a:ext cx="1261" cy="425"/>
            </a:xfrm>
            <a:custGeom>
              <a:avLst/>
              <a:gdLst/>
              <a:ahLst/>
              <a:cxnLst>
                <a:cxn ang="0">
                  <a:pos x="0" y="6"/>
                </a:cxn>
                <a:cxn ang="0">
                  <a:pos x="887" y="493"/>
                </a:cxn>
                <a:cxn ang="0">
                  <a:pos x="891" y="485"/>
                </a:cxn>
                <a:cxn ang="0">
                  <a:pos x="7" y="0"/>
                </a:cxn>
                <a:cxn ang="0">
                  <a:pos x="2" y="6"/>
                </a:cxn>
                <a:cxn ang="0">
                  <a:pos x="2" y="6"/>
                </a:cxn>
              </a:cxnLst>
              <a:rect l="0" t="0" r="r" b="b"/>
              <a:pathLst>
                <a:path w="891" h="493">
                  <a:moveTo>
                    <a:pt x="0" y="6"/>
                  </a:moveTo>
                  <a:lnTo>
                    <a:pt x="887" y="493"/>
                  </a:lnTo>
                  <a:lnTo>
                    <a:pt x="891" y="485"/>
                  </a:lnTo>
                  <a:lnTo>
                    <a:pt x="7" y="0"/>
                  </a:lnTo>
                  <a:lnTo>
                    <a:pt x="2" y="6"/>
                  </a:lnTo>
                  <a:lnTo>
                    <a:pt x="2" y="6"/>
                  </a:lnTo>
                </a:path>
              </a:pathLst>
            </a:custGeom>
            <a:noFill/>
            <a:ln w="3175">
              <a:solidFill>
                <a:srgbClr val="EB7500"/>
              </a:solidFill>
              <a:prstDash val="solid"/>
              <a:round/>
              <a:headEnd/>
              <a:tailEnd/>
            </a:ln>
          </p:spPr>
          <p:txBody>
            <a:bodyPr/>
            <a:lstStyle/>
            <a:p>
              <a:pPr algn="l">
                <a:lnSpc>
                  <a:spcPct val="100000"/>
                </a:lnSpc>
                <a:defRPr/>
              </a:pPr>
              <a:endParaRPr lang="zh-CN" altLang="en-US">
                <a:latin typeface="+mn-lt"/>
                <a:ea typeface="+mn-ea"/>
              </a:endParaRPr>
            </a:p>
          </p:txBody>
        </p:sp>
      </p:grpSp>
      <p:grpSp>
        <p:nvGrpSpPr>
          <p:cNvPr id="3" name="Group 64"/>
          <p:cNvGrpSpPr>
            <a:grpSpLocks/>
          </p:cNvGrpSpPr>
          <p:nvPr/>
        </p:nvGrpSpPr>
        <p:grpSpPr bwMode="auto">
          <a:xfrm>
            <a:off x="8510588" y="3360738"/>
            <a:ext cx="2143125" cy="1560512"/>
            <a:chOff x="3993" y="2237"/>
            <a:chExt cx="1350" cy="983"/>
          </a:xfrm>
        </p:grpSpPr>
        <p:sp>
          <p:nvSpPr>
            <p:cNvPr id="47" name="Freeform 65"/>
            <p:cNvSpPr>
              <a:spLocks/>
            </p:cNvSpPr>
            <p:nvPr/>
          </p:nvSpPr>
          <p:spPr bwMode="auto">
            <a:xfrm>
              <a:off x="3996" y="2448"/>
              <a:ext cx="1252" cy="86"/>
            </a:xfrm>
            <a:custGeom>
              <a:avLst/>
              <a:gdLst/>
              <a:ahLst/>
              <a:cxnLst>
                <a:cxn ang="0">
                  <a:pos x="885" y="100"/>
                </a:cxn>
                <a:cxn ang="0">
                  <a:pos x="885" y="0"/>
                </a:cxn>
                <a:cxn ang="0">
                  <a:pos x="0" y="0"/>
                </a:cxn>
                <a:cxn ang="0">
                  <a:pos x="0" y="100"/>
                </a:cxn>
                <a:cxn ang="0">
                  <a:pos x="885" y="100"/>
                </a:cxn>
                <a:cxn ang="0">
                  <a:pos x="885" y="100"/>
                </a:cxn>
              </a:cxnLst>
              <a:rect l="0" t="0" r="r" b="b"/>
              <a:pathLst>
                <a:path w="885" h="100">
                  <a:moveTo>
                    <a:pt x="885" y="100"/>
                  </a:moveTo>
                  <a:lnTo>
                    <a:pt x="885" y="0"/>
                  </a:lnTo>
                  <a:lnTo>
                    <a:pt x="0" y="0"/>
                  </a:lnTo>
                  <a:lnTo>
                    <a:pt x="0" y="100"/>
                  </a:lnTo>
                  <a:lnTo>
                    <a:pt x="885" y="100"/>
                  </a:lnTo>
                  <a:lnTo>
                    <a:pt x="885"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48" name="Freeform 66"/>
            <p:cNvSpPr>
              <a:spLocks/>
            </p:cNvSpPr>
            <p:nvPr/>
          </p:nvSpPr>
          <p:spPr bwMode="auto">
            <a:xfrm>
              <a:off x="3996" y="2534"/>
              <a:ext cx="1252" cy="87"/>
            </a:xfrm>
            <a:custGeom>
              <a:avLst/>
              <a:gdLst/>
              <a:ahLst/>
              <a:cxnLst>
                <a:cxn ang="0">
                  <a:pos x="885" y="99"/>
                </a:cxn>
                <a:cxn ang="0">
                  <a:pos x="885" y="0"/>
                </a:cxn>
                <a:cxn ang="0">
                  <a:pos x="0" y="0"/>
                </a:cxn>
                <a:cxn ang="0">
                  <a:pos x="0" y="101"/>
                </a:cxn>
                <a:cxn ang="0">
                  <a:pos x="885" y="101"/>
                </a:cxn>
                <a:cxn ang="0">
                  <a:pos x="885" y="101"/>
                </a:cxn>
              </a:cxnLst>
              <a:rect l="0" t="0" r="r" b="b"/>
              <a:pathLst>
                <a:path w="885" h="101">
                  <a:moveTo>
                    <a:pt x="885" y="99"/>
                  </a:moveTo>
                  <a:lnTo>
                    <a:pt x="885" y="0"/>
                  </a:lnTo>
                  <a:lnTo>
                    <a:pt x="0" y="0"/>
                  </a:lnTo>
                  <a:lnTo>
                    <a:pt x="0" y="101"/>
                  </a:lnTo>
                  <a:lnTo>
                    <a:pt x="885" y="101"/>
                  </a:lnTo>
                  <a:lnTo>
                    <a:pt x="885" y="101"/>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49" name="Freeform 67"/>
            <p:cNvSpPr>
              <a:spLocks/>
            </p:cNvSpPr>
            <p:nvPr/>
          </p:nvSpPr>
          <p:spPr bwMode="auto">
            <a:xfrm>
              <a:off x="3996" y="2621"/>
              <a:ext cx="1252" cy="85"/>
            </a:xfrm>
            <a:custGeom>
              <a:avLst/>
              <a:gdLst/>
              <a:ahLst/>
              <a:cxnLst>
                <a:cxn ang="0">
                  <a:pos x="885" y="98"/>
                </a:cxn>
                <a:cxn ang="0">
                  <a:pos x="885" y="0"/>
                </a:cxn>
                <a:cxn ang="0">
                  <a:pos x="0" y="0"/>
                </a:cxn>
                <a:cxn ang="0">
                  <a:pos x="0" y="98"/>
                </a:cxn>
                <a:cxn ang="0">
                  <a:pos x="885" y="98"/>
                </a:cxn>
                <a:cxn ang="0">
                  <a:pos x="885" y="98"/>
                </a:cxn>
              </a:cxnLst>
              <a:rect l="0" t="0" r="r" b="b"/>
              <a:pathLst>
                <a:path w="885" h="98">
                  <a:moveTo>
                    <a:pt x="885" y="98"/>
                  </a:moveTo>
                  <a:lnTo>
                    <a:pt x="885" y="0"/>
                  </a:lnTo>
                  <a:lnTo>
                    <a:pt x="0" y="0"/>
                  </a:lnTo>
                  <a:lnTo>
                    <a:pt x="0" y="98"/>
                  </a:lnTo>
                  <a:lnTo>
                    <a:pt x="885" y="98"/>
                  </a:lnTo>
                  <a:lnTo>
                    <a:pt x="885" y="98"/>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50" name="Freeform 68"/>
            <p:cNvSpPr>
              <a:spLocks/>
            </p:cNvSpPr>
            <p:nvPr/>
          </p:nvSpPr>
          <p:spPr bwMode="auto">
            <a:xfrm>
              <a:off x="3996" y="2706"/>
              <a:ext cx="1252" cy="86"/>
            </a:xfrm>
            <a:custGeom>
              <a:avLst/>
              <a:gdLst/>
              <a:ahLst/>
              <a:cxnLst>
                <a:cxn ang="0">
                  <a:pos x="885" y="98"/>
                </a:cxn>
                <a:cxn ang="0">
                  <a:pos x="885" y="0"/>
                </a:cxn>
                <a:cxn ang="0">
                  <a:pos x="0" y="0"/>
                </a:cxn>
                <a:cxn ang="0">
                  <a:pos x="0" y="100"/>
                </a:cxn>
                <a:cxn ang="0">
                  <a:pos x="885" y="100"/>
                </a:cxn>
                <a:cxn ang="0">
                  <a:pos x="885" y="100"/>
                </a:cxn>
              </a:cxnLst>
              <a:rect l="0" t="0" r="r" b="b"/>
              <a:pathLst>
                <a:path w="885" h="100">
                  <a:moveTo>
                    <a:pt x="885" y="98"/>
                  </a:moveTo>
                  <a:lnTo>
                    <a:pt x="885" y="0"/>
                  </a:lnTo>
                  <a:lnTo>
                    <a:pt x="0" y="0"/>
                  </a:lnTo>
                  <a:lnTo>
                    <a:pt x="0" y="100"/>
                  </a:lnTo>
                  <a:lnTo>
                    <a:pt x="885" y="100"/>
                  </a:lnTo>
                  <a:lnTo>
                    <a:pt x="885"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51" name="Freeform 69"/>
            <p:cNvSpPr>
              <a:spLocks/>
            </p:cNvSpPr>
            <p:nvPr/>
          </p:nvSpPr>
          <p:spPr bwMode="auto">
            <a:xfrm>
              <a:off x="3996" y="2792"/>
              <a:ext cx="1252" cy="85"/>
            </a:xfrm>
            <a:custGeom>
              <a:avLst/>
              <a:gdLst/>
              <a:ahLst/>
              <a:cxnLst>
                <a:cxn ang="0">
                  <a:pos x="885" y="98"/>
                </a:cxn>
                <a:cxn ang="0">
                  <a:pos x="885" y="0"/>
                </a:cxn>
                <a:cxn ang="0">
                  <a:pos x="0" y="0"/>
                </a:cxn>
                <a:cxn ang="0">
                  <a:pos x="0" y="98"/>
                </a:cxn>
                <a:cxn ang="0">
                  <a:pos x="885" y="98"/>
                </a:cxn>
                <a:cxn ang="0">
                  <a:pos x="885" y="98"/>
                </a:cxn>
              </a:cxnLst>
              <a:rect l="0" t="0" r="r" b="b"/>
              <a:pathLst>
                <a:path w="885" h="98">
                  <a:moveTo>
                    <a:pt x="885" y="98"/>
                  </a:moveTo>
                  <a:lnTo>
                    <a:pt x="885" y="0"/>
                  </a:lnTo>
                  <a:lnTo>
                    <a:pt x="0" y="0"/>
                  </a:lnTo>
                  <a:lnTo>
                    <a:pt x="0" y="98"/>
                  </a:lnTo>
                  <a:lnTo>
                    <a:pt x="885" y="98"/>
                  </a:lnTo>
                  <a:lnTo>
                    <a:pt x="885" y="98"/>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52" name="Freeform 70"/>
            <p:cNvSpPr>
              <a:spLocks/>
            </p:cNvSpPr>
            <p:nvPr/>
          </p:nvSpPr>
          <p:spPr bwMode="auto">
            <a:xfrm>
              <a:off x="3996" y="2877"/>
              <a:ext cx="1252" cy="86"/>
            </a:xfrm>
            <a:custGeom>
              <a:avLst/>
              <a:gdLst/>
              <a:ahLst/>
              <a:cxnLst>
                <a:cxn ang="0">
                  <a:pos x="885" y="98"/>
                </a:cxn>
                <a:cxn ang="0">
                  <a:pos x="885" y="0"/>
                </a:cxn>
                <a:cxn ang="0">
                  <a:pos x="0" y="0"/>
                </a:cxn>
                <a:cxn ang="0">
                  <a:pos x="0" y="100"/>
                </a:cxn>
                <a:cxn ang="0">
                  <a:pos x="885" y="100"/>
                </a:cxn>
                <a:cxn ang="0">
                  <a:pos x="885" y="100"/>
                </a:cxn>
              </a:cxnLst>
              <a:rect l="0" t="0" r="r" b="b"/>
              <a:pathLst>
                <a:path w="885" h="100">
                  <a:moveTo>
                    <a:pt x="885" y="98"/>
                  </a:moveTo>
                  <a:lnTo>
                    <a:pt x="885" y="0"/>
                  </a:lnTo>
                  <a:lnTo>
                    <a:pt x="0" y="0"/>
                  </a:lnTo>
                  <a:lnTo>
                    <a:pt x="0" y="100"/>
                  </a:lnTo>
                  <a:lnTo>
                    <a:pt x="885" y="100"/>
                  </a:lnTo>
                  <a:lnTo>
                    <a:pt x="885"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53" name="Freeform 71"/>
            <p:cNvSpPr>
              <a:spLocks/>
            </p:cNvSpPr>
            <p:nvPr/>
          </p:nvSpPr>
          <p:spPr bwMode="auto">
            <a:xfrm>
              <a:off x="3996" y="2963"/>
              <a:ext cx="1252" cy="84"/>
            </a:xfrm>
            <a:custGeom>
              <a:avLst/>
              <a:gdLst/>
              <a:ahLst/>
              <a:cxnLst>
                <a:cxn ang="0">
                  <a:pos x="885" y="98"/>
                </a:cxn>
                <a:cxn ang="0">
                  <a:pos x="885" y="0"/>
                </a:cxn>
                <a:cxn ang="0">
                  <a:pos x="0" y="0"/>
                </a:cxn>
                <a:cxn ang="0">
                  <a:pos x="0" y="98"/>
                </a:cxn>
                <a:cxn ang="0">
                  <a:pos x="885" y="98"/>
                </a:cxn>
                <a:cxn ang="0">
                  <a:pos x="885" y="98"/>
                </a:cxn>
              </a:cxnLst>
              <a:rect l="0" t="0" r="r" b="b"/>
              <a:pathLst>
                <a:path w="885" h="98">
                  <a:moveTo>
                    <a:pt x="885" y="98"/>
                  </a:moveTo>
                  <a:lnTo>
                    <a:pt x="885" y="0"/>
                  </a:lnTo>
                  <a:lnTo>
                    <a:pt x="0" y="0"/>
                  </a:lnTo>
                  <a:lnTo>
                    <a:pt x="0" y="98"/>
                  </a:lnTo>
                  <a:lnTo>
                    <a:pt x="885" y="98"/>
                  </a:lnTo>
                  <a:lnTo>
                    <a:pt x="885" y="98"/>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54" name="Freeform 72"/>
            <p:cNvSpPr>
              <a:spLocks/>
            </p:cNvSpPr>
            <p:nvPr/>
          </p:nvSpPr>
          <p:spPr bwMode="auto">
            <a:xfrm>
              <a:off x="3996" y="3047"/>
              <a:ext cx="1252" cy="86"/>
            </a:xfrm>
            <a:custGeom>
              <a:avLst/>
              <a:gdLst/>
              <a:ahLst/>
              <a:cxnLst>
                <a:cxn ang="0">
                  <a:pos x="885" y="100"/>
                </a:cxn>
                <a:cxn ang="0">
                  <a:pos x="885" y="0"/>
                </a:cxn>
                <a:cxn ang="0">
                  <a:pos x="0" y="0"/>
                </a:cxn>
                <a:cxn ang="0">
                  <a:pos x="0" y="100"/>
                </a:cxn>
                <a:cxn ang="0">
                  <a:pos x="885" y="100"/>
                </a:cxn>
                <a:cxn ang="0">
                  <a:pos x="885" y="100"/>
                </a:cxn>
              </a:cxnLst>
              <a:rect l="0" t="0" r="r" b="b"/>
              <a:pathLst>
                <a:path w="885" h="100">
                  <a:moveTo>
                    <a:pt x="885" y="100"/>
                  </a:moveTo>
                  <a:lnTo>
                    <a:pt x="885" y="0"/>
                  </a:lnTo>
                  <a:lnTo>
                    <a:pt x="0" y="0"/>
                  </a:lnTo>
                  <a:lnTo>
                    <a:pt x="0" y="100"/>
                  </a:lnTo>
                  <a:lnTo>
                    <a:pt x="885" y="100"/>
                  </a:lnTo>
                  <a:lnTo>
                    <a:pt x="885"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55" name="Freeform 73"/>
            <p:cNvSpPr>
              <a:spLocks/>
            </p:cNvSpPr>
            <p:nvPr/>
          </p:nvSpPr>
          <p:spPr bwMode="auto">
            <a:xfrm>
              <a:off x="3996" y="3133"/>
              <a:ext cx="1252" cy="87"/>
            </a:xfrm>
            <a:custGeom>
              <a:avLst/>
              <a:gdLst/>
              <a:ahLst/>
              <a:cxnLst>
                <a:cxn ang="0">
                  <a:pos x="885" y="98"/>
                </a:cxn>
                <a:cxn ang="0">
                  <a:pos x="885" y="0"/>
                </a:cxn>
                <a:cxn ang="0">
                  <a:pos x="0" y="0"/>
                </a:cxn>
                <a:cxn ang="0">
                  <a:pos x="0" y="100"/>
                </a:cxn>
                <a:cxn ang="0">
                  <a:pos x="885" y="100"/>
                </a:cxn>
                <a:cxn ang="0">
                  <a:pos x="885" y="100"/>
                </a:cxn>
              </a:cxnLst>
              <a:rect l="0" t="0" r="r" b="b"/>
              <a:pathLst>
                <a:path w="885" h="100">
                  <a:moveTo>
                    <a:pt x="885" y="98"/>
                  </a:moveTo>
                  <a:lnTo>
                    <a:pt x="885" y="0"/>
                  </a:lnTo>
                  <a:lnTo>
                    <a:pt x="0" y="0"/>
                  </a:lnTo>
                  <a:lnTo>
                    <a:pt x="0" y="100"/>
                  </a:lnTo>
                  <a:lnTo>
                    <a:pt x="885" y="100"/>
                  </a:lnTo>
                  <a:lnTo>
                    <a:pt x="885"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56" name="Text Box 74"/>
            <p:cNvSpPr txBox="1">
              <a:spLocks noChangeArrowheads="1"/>
            </p:cNvSpPr>
            <p:nvPr/>
          </p:nvSpPr>
          <p:spPr bwMode="auto">
            <a:xfrm>
              <a:off x="3993" y="2237"/>
              <a:ext cx="1350" cy="252"/>
            </a:xfrm>
            <a:prstGeom prst="rect">
              <a:avLst/>
            </a:prstGeom>
            <a:noFill/>
            <a:ln w="9525">
              <a:noFill/>
              <a:miter lim="800000"/>
              <a:headEnd/>
              <a:tailEnd/>
            </a:ln>
            <a:effectLst/>
          </p:spPr>
          <p:txBody>
            <a:bodyPr>
              <a:spAutoFit/>
            </a:bodyPr>
            <a:lstStyle/>
            <a:p>
              <a:pPr algn="l">
                <a:lnSpc>
                  <a:spcPct val="100000"/>
                </a:lnSpc>
                <a:spcBef>
                  <a:spcPct val="50000"/>
                </a:spcBef>
                <a:defRPr/>
              </a:pPr>
              <a:r>
                <a:rPr kumimoji="1" lang="en-US" altLang="zh-CN" sz="2000" dirty="0">
                  <a:latin typeface="+mj-lt"/>
                  <a:ea typeface="+mn-ea"/>
                </a:rPr>
                <a:t>Physical Memory</a:t>
              </a:r>
            </a:p>
          </p:txBody>
        </p:sp>
      </p:grpSp>
      <p:grpSp>
        <p:nvGrpSpPr>
          <p:cNvPr id="4" name="Group 75"/>
          <p:cNvGrpSpPr>
            <a:grpSpLocks/>
          </p:cNvGrpSpPr>
          <p:nvPr/>
        </p:nvGrpSpPr>
        <p:grpSpPr bwMode="auto">
          <a:xfrm>
            <a:off x="2692400" y="2935288"/>
            <a:ext cx="1917700" cy="519112"/>
            <a:chOff x="328" y="1981"/>
            <a:chExt cx="1208" cy="252"/>
          </a:xfrm>
        </p:grpSpPr>
        <p:sp>
          <p:nvSpPr>
            <p:cNvPr id="58" name="Freeform 76"/>
            <p:cNvSpPr>
              <a:spLocks/>
            </p:cNvSpPr>
            <p:nvPr/>
          </p:nvSpPr>
          <p:spPr bwMode="auto">
            <a:xfrm>
              <a:off x="377" y="2147"/>
              <a:ext cx="879" cy="86"/>
            </a:xfrm>
            <a:custGeom>
              <a:avLst/>
              <a:gdLst/>
              <a:ahLst/>
              <a:cxnLst>
                <a:cxn ang="0">
                  <a:pos x="619" y="100"/>
                </a:cxn>
                <a:cxn ang="0">
                  <a:pos x="621" y="0"/>
                </a:cxn>
                <a:cxn ang="0">
                  <a:pos x="0" y="0"/>
                </a:cxn>
                <a:cxn ang="0">
                  <a:pos x="0" y="100"/>
                </a:cxn>
                <a:cxn ang="0">
                  <a:pos x="621" y="100"/>
                </a:cxn>
                <a:cxn ang="0">
                  <a:pos x="621" y="100"/>
                </a:cxn>
              </a:cxnLst>
              <a:rect l="0" t="0" r="r" b="b"/>
              <a:pathLst>
                <a:path w="621" h="100">
                  <a:moveTo>
                    <a:pt x="619" y="100"/>
                  </a:moveTo>
                  <a:lnTo>
                    <a:pt x="621" y="0"/>
                  </a:lnTo>
                  <a:lnTo>
                    <a:pt x="0" y="0"/>
                  </a:lnTo>
                  <a:lnTo>
                    <a:pt x="0" y="100"/>
                  </a:lnTo>
                  <a:lnTo>
                    <a:pt x="621" y="100"/>
                  </a:lnTo>
                  <a:lnTo>
                    <a:pt x="62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59" name="Text Box 77"/>
            <p:cNvSpPr txBox="1">
              <a:spLocks noChangeArrowheads="1"/>
            </p:cNvSpPr>
            <p:nvPr/>
          </p:nvSpPr>
          <p:spPr bwMode="auto">
            <a:xfrm>
              <a:off x="328" y="1981"/>
              <a:ext cx="1208" cy="194"/>
            </a:xfrm>
            <a:prstGeom prst="rect">
              <a:avLst/>
            </a:prstGeom>
            <a:noFill/>
            <a:ln w="9525">
              <a:noFill/>
              <a:miter lim="800000"/>
              <a:headEnd/>
              <a:tailEnd/>
            </a:ln>
            <a:effectLst/>
          </p:spPr>
          <p:txBody>
            <a:bodyPr>
              <a:spAutoFit/>
            </a:bodyPr>
            <a:lstStyle/>
            <a:p>
              <a:pPr algn="l">
                <a:lnSpc>
                  <a:spcPct val="100000"/>
                </a:lnSpc>
                <a:spcBef>
                  <a:spcPct val="50000"/>
                </a:spcBef>
                <a:defRPr/>
              </a:pPr>
              <a:r>
                <a:rPr kumimoji="1" lang="en-US" altLang="zh-CN" sz="2000" dirty="0">
                  <a:solidFill>
                    <a:srgbClr val="0000FF"/>
                  </a:solidFill>
                  <a:latin typeface="+mj-lt"/>
                  <a:ea typeface="+mn-ea"/>
                </a:rPr>
                <a:t>Virtual Page </a:t>
              </a:r>
            </a:p>
          </p:txBody>
        </p:sp>
      </p:grpSp>
      <p:grpSp>
        <p:nvGrpSpPr>
          <p:cNvPr id="5" name="Group 78"/>
          <p:cNvGrpSpPr>
            <a:grpSpLocks/>
          </p:cNvGrpSpPr>
          <p:nvPr/>
        </p:nvGrpSpPr>
        <p:grpSpPr bwMode="auto">
          <a:xfrm>
            <a:off x="8099425" y="4902200"/>
            <a:ext cx="2398713" cy="1560513"/>
            <a:chOff x="3734" y="3208"/>
            <a:chExt cx="1511" cy="983"/>
          </a:xfrm>
        </p:grpSpPr>
        <p:sp>
          <p:nvSpPr>
            <p:cNvPr id="61" name="Freeform 79"/>
            <p:cNvSpPr>
              <a:spLocks/>
            </p:cNvSpPr>
            <p:nvPr/>
          </p:nvSpPr>
          <p:spPr bwMode="auto">
            <a:xfrm>
              <a:off x="3734" y="3416"/>
              <a:ext cx="1511" cy="775"/>
            </a:xfrm>
            <a:custGeom>
              <a:avLst/>
              <a:gdLst/>
              <a:ahLst/>
              <a:cxnLst>
                <a:cxn ang="0">
                  <a:pos x="1068" y="84"/>
                </a:cxn>
                <a:cxn ang="0">
                  <a:pos x="1062" y="70"/>
                </a:cxn>
                <a:cxn ang="0">
                  <a:pos x="1042" y="58"/>
                </a:cxn>
                <a:cxn ang="0">
                  <a:pos x="1010" y="46"/>
                </a:cxn>
                <a:cxn ang="0">
                  <a:pos x="967" y="34"/>
                </a:cxn>
                <a:cxn ang="0">
                  <a:pos x="913" y="24"/>
                </a:cxn>
                <a:cxn ang="0">
                  <a:pos x="850" y="16"/>
                </a:cxn>
                <a:cxn ang="0">
                  <a:pos x="781" y="8"/>
                </a:cxn>
                <a:cxn ang="0">
                  <a:pos x="703" y="4"/>
                </a:cxn>
                <a:cxn ang="0">
                  <a:pos x="621" y="0"/>
                </a:cxn>
                <a:cxn ang="0">
                  <a:pos x="535" y="0"/>
                </a:cxn>
                <a:cxn ang="0">
                  <a:pos x="449" y="0"/>
                </a:cxn>
                <a:cxn ang="0">
                  <a:pos x="367" y="4"/>
                </a:cxn>
                <a:cxn ang="0">
                  <a:pos x="289" y="8"/>
                </a:cxn>
                <a:cxn ang="0">
                  <a:pos x="220" y="16"/>
                </a:cxn>
                <a:cxn ang="0">
                  <a:pos x="157" y="24"/>
                </a:cxn>
                <a:cxn ang="0">
                  <a:pos x="103" y="34"/>
                </a:cxn>
                <a:cxn ang="0">
                  <a:pos x="60" y="46"/>
                </a:cxn>
                <a:cxn ang="0">
                  <a:pos x="28" y="58"/>
                </a:cxn>
                <a:cxn ang="0">
                  <a:pos x="8" y="70"/>
                </a:cxn>
                <a:cxn ang="0">
                  <a:pos x="0" y="84"/>
                </a:cxn>
                <a:cxn ang="0">
                  <a:pos x="0" y="585"/>
                </a:cxn>
                <a:cxn ang="0">
                  <a:pos x="8" y="599"/>
                </a:cxn>
                <a:cxn ang="0">
                  <a:pos x="28" y="613"/>
                </a:cxn>
                <a:cxn ang="0">
                  <a:pos x="60" y="625"/>
                </a:cxn>
                <a:cxn ang="0">
                  <a:pos x="103" y="637"/>
                </a:cxn>
                <a:cxn ang="0">
                  <a:pos x="157" y="647"/>
                </a:cxn>
                <a:cxn ang="0">
                  <a:pos x="220" y="655"/>
                </a:cxn>
                <a:cxn ang="0">
                  <a:pos x="289" y="661"/>
                </a:cxn>
                <a:cxn ang="0">
                  <a:pos x="367" y="667"/>
                </a:cxn>
                <a:cxn ang="0">
                  <a:pos x="449" y="669"/>
                </a:cxn>
                <a:cxn ang="0">
                  <a:pos x="535" y="671"/>
                </a:cxn>
                <a:cxn ang="0">
                  <a:pos x="621" y="669"/>
                </a:cxn>
                <a:cxn ang="0">
                  <a:pos x="703" y="667"/>
                </a:cxn>
                <a:cxn ang="0">
                  <a:pos x="781" y="661"/>
                </a:cxn>
                <a:cxn ang="0">
                  <a:pos x="850" y="655"/>
                </a:cxn>
                <a:cxn ang="0">
                  <a:pos x="913" y="647"/>
                </a:cxn>
                <a:cxn ang="0">
                  <a:pos x="967" y="637"/>
                </a:cxn>
                <a:cxn ang="0">
                  <a:pos x="1010" y="625"/>
                </a:cxn>
                <a:cxn ang="0">
                  <a:pos x="1042" y="613"/>
                </a:cxn>
                <a:cxn ang="0">
                  <a:pos x="1062" y="599"/>
                </a:cxn>
                <a:cxn ang="0">
                  <a:pos x="1068" y="585"/>
                </a:cxn>
                <a:cxn ang="0">
                  <a:pos x="1068" y="84"/>
                </a:cxn>
                <a:cxn ang="0">
                  <a:pos x="1068" y="84"/>
                </a:cxn>
              </a:cxnLst>
              <a:rect l="0" t="0" r="r" b="b"/>
              <a:pathLst>
                <a:path w="1068" h="671">
                  <a:moveTo>
                    <a:pt x="1068" y="84"/>
                  </a:moveTo>
                  <a:lnTo>
                    <a:pt x="1062" y="70"/>
                  </a:lnTo>
                  <a:lnTo>
                    <a:pt x="1042" y="58"/>
                  </a:lnTo>
                  <a:lnTo>
                    <a:pt x="1010" y="46"/>
                  </a:lnTo>
                  <a:lnTo>
                    <a:pt x="967" y="34"/>
                  </a:lnTo>
                  <a:lnTo>
                    <a:pt x="913" y="24"/>
                  </a:lnTo>
                  <a:lnTo>
                    <a:pt x="850" y="16"/>
                  </a:lnTo>
                  <a:lnTo>
                    <a:pt x="781" y="8"/>
                  </a:lnTo>
                  <a:lnTo>
                    <a:pt x="703" y="4"/>
                  </a:lnTo>
                  <a:lnTo>
                    <a:pt x="621" y="0"/>
                  </a:lnTo>
                  <a:lnTo>
                    <a:pt x="535" y="0"/>
                  </a:lnTo>
                  <a:lnTo>
                    <a:pt x="449" y="0"/>
                  </a:lnTo>
                  <a:lnTo>
                    <a:pt x="367" y="4"/>
                  </a:lnTo>
                  <a:lnTo>
                    <a:pt x="289" y="8"/>
                  </a:lnTo>
                  <a:lnTo>
                    <a:pt x="220" y="16"/>
                  </a:lnTo>
                  <a:lnTo>
                    <a:pt x="157" y="24"/>
                  </a:lnTo>
                  <a:lnTo>
                    <a:pt x="103" y="34"/>
                  </a:lnTo>
                  <a:lnTo>
                    <a:pt x="60" y="46"/>
                  </a:lnTo>
                  <a:lnTo>
                    <a:pt x="28" y="58"/>
                  </a:lnTo>
                  <a:lnTo>
                    <a:pt x="8" y="70"/>
                  </a:lnTo>
                  <a:lnTo>
                    <a:pt x="0" y="84"/>
                  </a:lnTo>
                  <a:lnTo>
                    <a:pt x="0" y="585"/>
                  </a:lnTo>
                  <a:lnTo>
                    <a:pt x="8" y="599"/>
                  </a:lnTo>
                  <a:lnTo>
                    <a:pt x="28" y="613"/>
                  </a:lnTo>
                  <a:lnTo>
                    <a:pt x="60" y="625"/>
                  </a:lnTo>
                  <a:lnTo>
                    <a:pt x="103" y="637"/>
                  </a:lnTo>
                  <a:lnTo>
                    <a:pt x="157" y="647"/>
                  </a:lnTo>
                  <a:lnTo>
                    <a:pt x="220" y="655"/>
                  </a:lnTo>
                  <a:lnTo>
                    <a:pt x="289" y="661"/>
                  </a:lnTo>
                  <a:lnTo>
                    <a:pt x="367" y="667"/>
                  </a:lnTo>
                  <a:lnTo>
                    <a:pt x="449" y="669"/>
                  </a:lnTo>
                  <a:lnTo>
                    <a:pt x="535" y="671"/>
                  </a:lnTo>
                  <a:lnTo>
                    <a:pt x="621" y="669"/>
                  </a:lnTo>
                  <a:lnTo>
                    <a:pt x="703" y="667"/>
                  </a:lnTo>
                  <a:lnTo>
                    <a:pt x="781" y="661"/>
                  </a:lnTo>
                  <a:lnTo>
                    <a:pt x="850" y="655"/>
                  </a:lnTo>
                  <a:lnTo>
                    <a:pt x="913" y="647"/>
                  </a:lnTo>
                  <a:lnTo>
                    <a:pt x="967" y="637"/>
                  </a:lnTo>
                  <a:lnTo>
                    <a:pt x="1010" y="625"/>
                  </a:lnTo>
                  <a:lnTo>
                    <a:pt x="1042" y="613"/>
                  </a:lnTo>
                  <a:lnTo>
                    <a:pt x="1062" y="599"/>
                  </a:lnTo>
                  <a:lnTo>
                    <a:pt x="1068" y="585"/>
                  </a:lnTo>
                  <a:lnTo>
                    <a:pt x="1068" y="84"/>
                  </a:lnTo>
                  <a:lnTo>
                    <a:pt x="1068" y="84"/>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62" name="Freeform 80"/>
            <p:cNvSpPr>
              <a:spLocks/>
            </p:cNvSpPr>
            <p:nvPr/>
          </p:nvSpPr>
          <p:spPr bwMode="auto">
            <a:xfrm>
              <a:off x="3837" y="3616"/>
              <a:ext cx="1353" cy="87"/>
            </a:xfrm>
            <a:custGeom>
              <a:avLst/>
              <a:gdLst/>
              <a:ahLst/>
              <a:cxnLst>
                <a:cxn ang="0">
                  <a:pos x="954" y="101"/>
                </a:cxn>
                <a:cxn ang="0">
                  <a:pos x="956" y="0"/>
                </a:cxn>
                <a:cxn ang="0">
                  <a:pos x="0" y="0"/>
                </a:cxn>
                <a:cxn ang="0">
                  <a:pos x="0" y="101"/>
                </a:cxn>
                <a:cxn ang="0">
                  <a:pos x="956" y="101"/>
                </a:cxn>
                <a:cxn ang="0">
                  <a:pos x="956" y="101"/>
                </a:cxn>
                <a:cxn ang="0">
                  <a:pos x="954" y="101"/>
                </a:cxn>
              </a:cxnLst>
              <a:rect l="0" t="0" r="r" b="b"/>
              <a:pathLst>
                <a:path w="956" h="101">
                  <a:moveTo>
                    <a:pt x="954" y="101"/>
                  </a:moveTo>
                  <a:lnTo>
                    <a:pt x="956" y="0"/>
                  </a:lnTo>
                  <a:lnTo>
                    <a:pt x="0" y="0"/>
                  </a:lnTo>
                  <a:lnTo>
                    <a:pt x="0" y="101"/>
                  </a:lnTo>
                  <a:lnTo>
                    <a:pt x="956" y="101"/>
                  </a:lnTo>
                  <a:lnTo>
                    <a:pt x="956" y="101"/>
                  </a:lnTo>
                  <a:lnTo>
                    <a:pt x="954" y="101"/>
                  </a:lnTo>
                  <a:close/>
                </a:path>
              </a:pathLst>
            </a:custGeom>
            <a:solidFill>
              <a:srgbClr val="CCCCCC"/>
            </a:solidFill>
            <a:ln w="9525">
              <a:noFill/>
              <a:round/>
              <a:headEnd/>
              <a:tailEnd/>
            </a:ln>
          </p:spPr>
          <p:txBody>
            <a:bodyPr/>
            <a:lstStyle/>
            <a:p>
              <a:pPr algn="l">
                <a:lnSpc>
                  <a:spcPct val="100000"/>
                </a:lnSpc>
                <a:defRPr/>
              </a:pPr>
              <a:endParaRPr lang="zh-CN" altLang="en-US">
                <a:latin typeface="+mj-lt"/>
                <a:ea typeface="+mn-ea"/>
              </a:endParaRPr>
            </a:p>
          </p:txBody>
        </p:sp>
        <p:sp>
          <p:nvSpPr>
            <p:cNvPr id="63" name="Freeform 81"/>
            <p:cNvSpPr>
              <a:spLocks/>
            </p:cNvSpPr>
            <p:nvPr/>
          </p:nvSpPr>
          <p:spPr bwMode="auto">
            <a:xfrm>
              <a:off x="3837" y="3616"/>
              <a:ext cx="1353" cy="87"/>
            </a:xfrm>
            <a:custGeom>
              <a:avLst/>
              <a:gdLst/>
              <a:ahLst/>
              <a:cxnLst>
                <a:cxn ang="0">
                  <a:pos x="954" y="101"/>
                </a:cxn>
                <a:cxn ang="0">
                  <a:pos x="956" y="0"/>
                </a:cxn>
                <a:cxn ang="0">
                  <a:pos x="0" y="0"/>
                </a:cxn>
                <a:cxn ang="0">
                  <a:pos x="0" y="101"/>
                </a:cxn>
                <a:cxn ang="0">
                  <a:pos x="956" y="101"/>
                </a:cxn>
                <a:cxn ang="0">
                  <a:pos x="956" y="101"/>
                </a:cxn>
              </a:cxnLst>
              <a:rect l="0" t="0" r="r" b="b"/>
              <a:pathLst>
                <a:path w="956" h="101">
                  <a:moveTo>
                    <a:pt x="954" y="101"/>
                  </a:moveTo>
                  <a:lnTo>
                    <a:pt x="956" y="0"/>
                  </a:lnTo>
                  <a:lnTo>
                    <a:pt x="0" y="0"/>
                  </a:lnTo>
                  <a:lnTo>
                    <a:pt x="0" y="101"/>
                  </a:lnTo>
                  <a:lnTo>
                    <a:pt x="956" y="101"/>
                  </a:lnTo>
                  <a:lnTo>
                    <a:pt x="956" y="101"/>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64" name="Freeform 82"/>
            <p:cNvSpPr>
              <a:spLocks/>
            </p:cNvSpPr>
            <p:nvPr/>
          </p:nvSpPr>
          <p:spPr bwMode="auto">
            <a:xfrm>
              <a:off x="3837" y="3732"/>
              <a:ext cx="1353" cy="87"/>
            </a:xfrm>
            <a:custGeom>
              <a:avLst/>
              <a:gdLst/>
              <a:ahLst/>
              <a:cxnLst>
                <a:cxn ang="0">
                  <a:pos x="954" y="98"/>
                </a:cxn>
                <a:cxn ang="0">
                  <a:pos x="956" y="0"/>
                </a:cxn>
                <a:cxn ang="0">
                  <a:pos x="0" y="0"/>
                </a:cxn>
                <a:cxn ang="0">
                  <a:pos x="0" y="100"/>
                </a:cxn>
                <a:cxn ang="0">
                  <a:pos x="956" y="100"/>
                </a:cxn>
                <a:cxn ang="0">
                  <a:pos x="956" y="100"/>
                </a:cxn>
                <a:cxn ang="0">
                  <a:pos x="954" y="98"/>
                </a:cxn>
              </a:cxnLst>
              <a:rect l="0" t="0" r="r" b="b"/>
              <a:pathLst>
                <a:path w="956" h="100">
                  <a:moveTo>
                    <a:pt x="954" y="98"/>
                  </a:moveTo>
                  <a:lnTo>
                    <a:pt x="956" y="0"/>
                  </a:lnTo>
                  <a:lnTo>
                    <a:pt x="0" y="0"/>
                  </a:lnTo>
                  <a:lnTo>
                    <a:pt x="0" y="100"/>
                  </a:lnTo>
                  <a:lnTo>
                    <a:pt x="956" y="100"/>
                  </a:lnTo>
                  <a:lnTo>
                    <a:pt x="956" y="100"/>
                  </a:lnTo>
                  <a:lnTo>
                    <a:pt x="954" y="98"/>
                  </a:lnTo>
                  <a:close/>
                </a:path>
              </a:pathLst>
            </a:custGeom>
            <a:solidFill>
              <a:srgbClr val="CCCCCC"/>
            </a:solidFill>
            <a:ln w="9525">
              <a:noFill/>
              <a:round/>
              <a:headEnd/>
              <a:tailEnd/>
            </a:ln>
          </p:spPr>
          <p:txBody>
            <a:bodyPr/>
            <a:lstStyle/>
            <a:p>
              <a:pPr algn="l">
                <a:lnSpc>
                  <a:spcPct val="100000"/>
                </a:lnSpc>
                <a:defRPr/>
              </a:pPr>
              <a:endParaRPr lang="zh-CN" altLang="en-US">
                <a:latin typeface="+mj-lt"/>
                <a:ea typeface="+mn-ea"/>
              </a:endParaRPr>
            </a:p>
          </p:txBody>
        </p:sp>
        <p:sp>
          <p:nvSpPr>
            <p:cNvPr id="65" name="Freeform 83"/>
            <p:cNvSpPr>
              <a:spLocks/>
            </p:cNvSpPr>
            <p:nvPr/>
          </p:nvSpPr>
          <p:spPr bwMode="auto">
            <a:xfrm>
              <a:off x="3837" y="3732"/>
              <a:ext cx="1353" cy="87"/>
            </a:xfrm>
            <a:custGeom>
              <a:avLst/>
              <a:gdLst/>
              <a:ahLst/>
              <a:cxnLst>
                <a:cxn ang="0">
                  <a:pos x="954" y="98"/>
                </a:cxn>
                <a:cxn ang="0">
                  <a:pos x="956" y="0"/>
                </a:cxn>
                <a:cxn ang="0">
                  <a:pos x="0" y="0"/>
                </a:cxn>
                <a:cxn ang="0">
                  <a:pos x="0" y="100"/>
                </a:cxn>
                <a:cxn ang="0">
                  <a:pos x="956" y="100"/>
                </a:cxn>
                <a:cxn ang="0">
                  <a:pos x="956" y="100"/>
                </a:cxn>
              </a:cxnLst>
              <a:rect l="0" t="0" r="r" b="b"/>
              <a:pathLst>
                <a:path w="956" h="100">
                  <a:moveTo>
                    <a:pt x="954" y="98"/>
                  </a:moveTo>
                  <a:lnTo>
                    <a:pt x="956" y="0"/>
                  </a:lnTo>
                  <a:lnTo>
                    <a:pt x="0" y="0"/>
                  </a:lnTo>
                  <a:lnTo>
                    <a:pt x="0" y="100"/>
                  </a:lnTo>
                  <a:lnTo>
                    <a:pt x="956" y="100"/>
                  </a:lnTo>
                  <a:lnTo>
                    <a:pt x="956"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66" name="Freeform 84"/>
            <p:cNvSpPr>
              <a:spLocks/>
            </p:cNvSpPr>
            <p:nvPr/>
          </p:nvSpPr>
          <p:spPr bwMode="auto">
            <a:xfrm>
              <a:off x="3837" y="3846"/>
              <a:ext cx="1353" cy="86"/>
            </a:xfrm>
            <a:custGeom>
              <a:avLst/>
              <a:gdLst/>
              <a:ahLst/>
              <a:cxnLst>
                <a:cxn ang="0">
                  <a:pos x="954" y="100"/>
                </a:cxn>
                <a:cxn ang="0">
                  <a:pos x="956" y="0"/>
                </a:cxn>
                <a:cxn ang="0">
                  <a:pos x="0" y="0"/>
                </a:cxn>
                <a:cxn ang="0">
                  <a:pos x="0" y="100"/>
                </a:cxn>
                <a:cxn ang="0">
                  <a:pos x="956" y="100"/>
                </a:cxn>
                <a:cxn ang="0">
                  <a:pos x="956" y="100"/>
                </a:cxn>
                <a:cxn ang="0">
                  <a:pos x="954" y="100"/>
                </a:cxn>
              </a:cxnLst>
              <a:rect l="0" t="0" r="r" b="b"/>
              <a:pathLst>
                <a:path w="956" h="100">
                  <a:moveTo>
                    <a:pt x="954" y="100"/>
                  </a:moveTo>
                  <a:lnTo>
                    <a:pt x="956" y="0"/>
                  </a:lnTo>
                  <a:lnTo>
                    <a:pt x="0" y="0"/>
                  </a:lnTo>
                  <a:lnTo>
                    <a:pt x="0" y="100"/>
                  </a:lnTo>
                  <a:lnTo>
                    <a:pt x="956" y="100"/>
                  </a:lnTo>
                  <a:lnTo>
                    <a:pt x="956" y="100"/>
                  </a:lnTo>
                  <a:lnTo>
                    <a:pt x="954" y="100"/>
                  </a:lnTo>
                  <a:close/>
                </a:path>
              </a:pathLst>
            </a:custGeom>
            <a:solidFill>
              <a:srgbClr val="CCCCCC"/>
            </a:solidFill>
            <a:ln w="9525">
              <a:noFill/>
              <a:round/>
              <a:headEnd/>
              <a:tailEnd/>
            </a:ln>
          </p:spPr>
          <p:txBody>
            <a:bodyPr/>
            <a:lstStyle/>
            <a:p>
              <a:pPr algn="l">
                <a:lnSpc>
                  <a:spcPct val="100000"/>
                </a:lnSpc>
                <a:defRPr/>
              </a:pPr>
              <a:endParaRPr lang="zh-CN" altLang="en-US">
                <a:latin typeface="+mj-lt"/>
                <a:ea typeface="+mn-ea"/>
              </a:endParaRPr>
            </a:p>
          </p:txBody>
        </p:sp>
        <p:sp>
          <p:nvSpPr>
            <p:cNvPr id="67" name="Freeform 85"/>
            <p:cNvSpPr>
              <a:spLocks/>
            </p:cNvSpPr>
            <p:nvPr/>
          </p:nvSpPr>
          <p:spPr bwMode="auto">
            <a:xfrm>
              <a:off x="3837" y="3846"/>
              <a:ext cx="1353" cy="86"/>
            </a:xfrm>
            <a:custGeom>
              <a:avLst/>
              <a:gdLst/>
              <a:ahLst/>
              <a:cxnLst>
                <a:cxn ang="0">
                  <a:pos x="954" y="100"/>
                </a:cxn>
                <a:cxn ang="0">
                  <a:pos x="956" y="0"/>
                </a:cxn>
                <a:cxn ang="0">
                  <a:pos x="0" y="0"/>
                </a:cxn>
                <a:cxn ang="0">
                  <a:pos x="0" y="100"/>
                </a:cxn>
                <a:cxn ang="0">
                  <a:pos x="956" y="100"/>
                </a:cxn>
                <a:cxn ang="0">
                  <a:pos x="956" y="100"/>
                </a:cxn>
              </a:cxnLst>
              <a:rect l="0" t="0" r="r" b="b"/>
              <a:pathLst>
                <a:path w="956" h="100">
                  <a:moveTo>
                    <a:pt x="954" y="100"/>
                  </a:moveTo>
                  <a:lnTo>
                    <a:pt x="956" y="0"/>
                  </a:lnTo>
                  <a:lnTo>
                    <a:pt x="0" y="0"/>
                  </a:lnTo>
                  <a:lnTo>
                    <a:pt x="0" y="100"/>
                  </a:lnTo>
                  <a:lnTo>
                    <a:pt x="956" y="100"/>
                  </a:lnTo>
                  <a:lnTo>
                    <a:pt x="956"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68" name="Freeform 86"/>
            <p:cNvSpPr>
              <a:spLocks/>
            </p:cNvSpPr>
            <p:nvPr/>
          </p:nvSpPr>
          <p:spPr bwMode="auto">
            <a:xfrm>
              <a:off x="3734" y="3506"/>
              <a:ext cx="1511" cy="74"/>
            </a:xfrm>
            <a:custGeom>
              <a:avLst/>
              <a:gdLst/>
              <a:ahLst/>
              <a:cxnLst>
                <a:cxn ang="0">
                  <a:pos x="0" y="0"/>
                </a:cxn>
                <a:cxn ang="0">
                  <a:pos x="8" y="14"/>
                </a:cxn>
                <a:cxn ang="0">
                  <a:pos x="28" y="28"/>
                </a:cxn>
                <a:cxn ang="0">
                  <a:pos x="60" y="40"/>
                </a:cxn>
                <a:cxn ang="0">
                  <a:pos x="103" y="52"/>
                </a:cxn>
                <a:cxn ang="0">
                  <a:pos x="157" y="62"/>
                </a:cxn>
                <a:cxn ang="0">
                  <a:pos x="220" y="70"/>
                </a:cxn>
                <a:cxn ang="0">
                  <a:pos x="289" y="78"/>
                </a:cxn>
                <a:cxn ang="0">
                  <a:pos x="367" y="82"/>
                </a:cxn>
                <a:cxn ang="0">
                  <a:pos x="449" y="86"/>
                </a:cxn>
                <a:cxn ang="0">
                  <a:pos x="535" y="86"/>
                </a:cxn>
                <a:cxn ang="0">
                  <a:pos x="621" y="86"/>
                </a:cxn>
                <a:cxn ang="0">
                  <a:pos x="703" y="82"/>
                </a:cxn>
                <a:cxn ang="0">
                  <a:pos x="781" y="78"/>
                </a:cxn>
                <a:cxn ang="0">
                  <a:pos x="850" y="70"/>
                </a:cxn>
                <a:cxn ang="0">
                  <a:pos x="913" y="62"/>
                </a:cxn>
                <a:cxn ang="0">
                  <a:pos x="967" y="52"/>
                </a:cxn>
                <a:cxn ang="0">
                  <a:pos x="1010" y="40"/>
                </a:cxn>
                <a:cxn ang="0">
                  <a:pos x="1042" y="28"/>
                </a:cxn>
                <a:cxn ang="0">
                  <a:pos x="1062" y="14"/>
                </a:cxn>
                <a:cxn ang="0">
                  <a:pos x="1068" y="0"/>
                </a:cxn>
              </a:cxnLst>
              <a:rect l="0" t="0" r="r" b="b"/>
              <a:pathLst>
                <a:path w="1068" h="86">
                  <a:moveTo>
                    <a:pt x="0" y="0"/>
                  </a:moveTo>
                  <a:lnTo>
                    <a:pt x="8" y="14"/>
                  </a:lnTo>
                  <a:lnTo>
                    <a:pt x="28" y="28"/>
                  </a:lnTo>
                  <a:lnTo>
                    <a:pt x="60" y="40"/>
                  </a:lnTo>
                  <a:lnTo>
                    <a:pt x="103" y="52"/>
                  </a:lnTo>
                  <a:lnTo>
                    <a:pt x="157" y="62"/>
                  </a:lnTo>
                  <a:lnTo>
                    <a:pt x="220" y="70"/>
                  </a:lnTo>
                  <a:lnTo>
                    <a:pt x="289" y="78"/>
                  </a:lnTo>
                  <a:lnTo>
                    <a:pt x="367" y="82"/>
                  </a:lnTo>
                  <a:lnTo>
                    <a:pt x="449" y="86"/>
                  </a:lnTo>
                  <a:lnTo>
                    <a:pt x="535" y="86"/>
                  </a:lnTo>
                  <a:lnTo>
                    <a:pt x="621" y="86"/>
                  </a:lnTo>
                  <a:lnTo>
                    <a:pt x="703" y="82"/>
                  </a:lnTo>
                  <a:lnTo>
                    <a:pt x="781" y="78"/>
                  </a:lnTo>
                  <a:lnTo>
                    <a:pt x="850" y="70"/>
                  </a:lnTo>
                  <a:lnTo>
                    <a:pt x="913" y="62"/>
                  </a:lnTo>
                  <a:lnTo>
                    <a:pt x="967" y="52"/>
                  </a:lnTo>
                  <a:lnTo>
                    <a:pt x="1010" y="40"/>
                  </a:lnTo>
                  <a:lnTo>
                    <a:pt x="1042" y="28"/>
                  </a:lnTo>
                  <a:lnTo>
                    <a:pt x="1062" y="14"/>
                  </a:lnTo>
                  <a:lnTo>
                    <a:pt x="1068" y="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j-lt"/>
                <a:ea typeface="+mn-ea"/>
              </a:endParaRPr>
            </a:p>
          </p:txBody>
        </p:sp>
        <p:sp>
          <p:nvSpPr>
            <p:cNvPr id="69" name="Line 87"/>
            <p:cNvSpPr>
              <a:spLocks noChangeShapeType="1"/>
            </p:cNvSpPr>
            <p:nvPr/>
          </p:nvSpPr>
          <p:spPr bwMode="auto">
            <a:xfrm>
              <a:off x="4499" y="3994"/>
              <a:ext cx="2" cy="178"/>
            </a:xfrm>
            <a:prstGeom prst="line">
              <a:avLst/>
            </a:prstGeom>
            <a:noFill/>
            <a:ln w="12700" cap="rnd">
              <a:solidFill>
                <a:schemeClr val="tx1"/>
              </a:solidFill>
              <a:prstDash val="sysDot"/>
              <a:round/>
              <a:headEnd/>
              <a:tailEnd/>
            </a:ln>
            <a:effectLst/>
          </p:spPr>
          <p:txBody>
            <a:bodyPr/>
            <a:lstStyle/>
            <a:p>
              <a:pPr algn="l">
                <a:lnSpc>
                  <a:spcPct val="100000"/>
                </a:lnSpc>
                <a:defRPr/>
              </a:pPr>
              <a:endParaRPr lang="zh-CN" altLang="en-US">
                <a:latin typeface="+mj-lt"/>
                <a:ea typeface="+mn-ea"/>
              </a:endParaRPr>
            </a:p>
          </p:txBody>
        </p:sp>
        <p:sp>
          <p:nvSpPr>
            <p:cNvPr id="70" name="Text Box 88"/>
            <p:cNvSpPr txBox="1">
              <a:spLocks noChangeArrowheads="1"/>
            </p:cNvSpPr>
            <p:nvPr/>
          </p:nvSpPr>
          <p:spPr bwMode="auto">
            <a:xfrm>
              <a:off x="3994" y="3208"/>
              <a:ext cx="1100" cy="252"/>
            </a:xfrm>
            <a:prstGeom prst="rect">
              <a:avLst/>
            </a:prstGeom>
            <a:noFill/>
            <a:ln w="9525">
              <a:noFill/>
              <a:miter lim="800000"/>
              <a:headEnd/>
              <a:tailEnd/>
            </a:ln>
            <a:effectLst/>
          </p:spPr>
          <p:txBody>
            <a:bodyPr>
              <a:spAutoFit/>
            </a:bodyPr>
            <a:lstStyle/>
            <a:p>
              <a:pPr algn="l">
                <a:lnSpc>
                  <a:spcPct val="100000"/>
                </a:lnSpc>
                <a:spcBef>
                  <a:spcPct val="50000"/>
                </a:spcBef>
                <a:defRPr/>
              </a:pPr>
              <a:r>
                <a:rPr kumimoji="1" lang="en-US" altLang="zh-CN" sz="2000" dirty="0">
                  <a:latin typeface="+mj-lt"/>
                  <a:ea typeface="+mn-ea"/>
                </a:rPr>
                <a:t>Disk Storage</a:t>
              </a:r>
            </a:p>
          </p:txBody>
        </p:sp>
      </p:grpSp>
      <p:grpSp>
        <p:nvGrpSpPr>
          <p:cNvPr id="6" name="Group 138"/>
          <p:cNvGrpSpPr>
            <a:grpSpLocks/>
          </p:cNvGrpSpPr>
          <p:nvPr/>
        </p:nvGrpSpPr>
        <p:grpSpPr bwMode="auto">
          <a:xfrm>
            <a:off x="4276725" y="4489450"/>
            <a:ext cx="1804988" cy="1954213"/>
            <a:chOff x="1326" y="2948"/>
            <a:chExt cx="978" cy="1231"/>
          </a:xfrm>
        </p:grpSpPr>
        <p:grpSp>
          <p:nvGrpSpPr>
            <p:cNvPr id="79968" name="Group 139"/>
            <p:cNvGrpSpPr>
              <a:grpSpLocks/>
            </p:cNvGrpSpPr>
            <p:nvPr/>
          </p:nvGrpSpPr>
          <p:grpSpPr bwMode="auto">
            <a:xfrm>
              <a:off x="1326" y="3142"/>
              <a:ext cx="978" cy="1037"/>
              <a:chOff x="1326" y="3142"/>
              <a:chExt cx="978" cy="1037"/>
            </a:xfrm>
          </p:grpSpPr>
          <p:sp>
            <p:nvSpPr>
              <p:cNvPr id="74" name="Freeform 140"/>
              <p:cNvSpPr>
                <a:spLocks/>
              </p:cNvSpPr>
              <p:nvPr/>
            </p:nvSpPr>
            <p:spPr bwMode="auto">
              <a:xfrm>
                <a:off x="1458" y="3230"/>
                <a:ext cx="846" cy="88"/>
              </a:xfrm>
              <a:custGeom>
                <a:avLst/>
                <a:gdLst/>
                <a:ahLst/>
                <a:cxnLst>
                  <a:cxn ang="0">
                    <a:pos x="598" y="100"/>
                  </a:cxn>
                  <a:cxn ang="0">
                    <a:pos x="598" y="0"/>
                  </a:cxn>
                  <a:cxn ang="0">
                    <a:pos x="0" y="0"/>
                  </a:cxn>
                  <a:cxn ang="0">
                    <a:pos x="0" y="102"/>
                  </a:cxn>
                  <a:cxn ang="0">
                    <a:pos x="598" y="102"/>
                  </a:cxn>
                  <a:cxn ang="0">
                    <a:pos x="598" y="102"/>
                  </a:cxn>
                  <a:cxn ang="0">
                    <a:pos x="598" y="100"/>
                  </a:cxn>
                </a:cxnLst>
                <a:rect l="0" t="0" r="r" b="b"/>
                <a:pathLst>
                  <a:path w="598" h="102">
                    <a:moveTo>
                      <a:pt x="598" y="100"/>
                    </a:moveTo>
                    <a:lnTo>
                      <a:pt x="598" y="0"/>
                    </a:lnTo>
                    <a:lnTo>
                      <a:pt x="0" y="0"/>
                    </a:lnTo>
                    <a:lnTo>
                      <a:pt x="0" y="102"/>
                    </a:lnTo>
                    <a:lnTo>
                      <a:pt x="598" y="102"/>
                    </a:lnTo>
                    <a:lnTo>
                      <a:pt x="598" y="102"/>
                    </a:lnTo>
                    <a:lnTo>
                      <a:pt x="598"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75" name="Freeform 141"/>
              <p:cNvSpPr>
                <a:spLocks/>
              </p:cNvSpPr>
              <p:nvPr/>
            </p:nvSpPr>
            <p:spPr bwMode="auto">
              <a:xfrm>
                <a:off x="1458" y="3230"/>
                <a:ext cx="846" cy="88"/>
              </a:xfrm>
              <a:custGeom>
                <a:avLst/>
                <a:gdLst/>
                <a:ahLst/>
                <a:cxnLst>
                  <a:cxn ang="0">
                    <a:pos x="598" y="100"/>
                  </a:cxn>
                  <a:cxn ang="0">
                    <a:pos x="598" y="0"/>
                  </a:cxn>
                  <a:cxn ang="0">
                    <a:pos x="0" y="0"/>
                  </a:cxn>
                  <a:cxn ang="0">
                    <a:pos x="0" y="102"/>
                  </a:cxn>
                  <a:cxn ang="0">
                    <a:pos x="598" y="102"/>
                  </a:cxn>
                  <a:cxn ang="0">
                    <a:pos x="598" y="102"/>
                  </a:cxn>
                </a:cxnLst>
                <a:rect l="0" t="0" r="r" b="b"/>
                <a:pathLst>
                  <a:path w="598" h="102">
                    <a:moveTo>
                      <a:pt x="598" y="100"/>
                    </a:moveTo>
                    <a:lnTo>
                      <a:pt x="598" y="0"/>
                    </a:lnTo>
                    <a:lnTo>
                      <a:pt x="0" y="0"/>
                    </a:lnTo>
                    <a:lnTo>
                      <a:pt x="0" y="102"/>
                    </a:lnTo>
                    <a:lnTo>
                      <a:pt x="598" y="102"/>
                    </a:lnTo>
                    <a:lnTo>
                      <a:pt x="598" y="102"/>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76" name="Freeform 142"/>
              <p:cNvSpPr>
                <a:spLocks/>
              </p:cNvSpPr>
              <p:nvPr/>
            </p:nvSpPr>
            <p:spPr bwMode="auto">
              <a:xfrm>
                <a:off x="1326" y="3228"/>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77" name="Freeform 143"/>
              <p:cNvSpPr>
                <a:spLocks/>
              </p:cNvSpPr>
              <p:nvPr/>
            </p:nvSpPr>
            <p:spPr bwMode="auto">
              <a:xfrm>
                <a:off x="1326" y="3228"/>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78" name="Freeform 144"/>
              <p:cNvSpPr>
                <a:spLocks/>
              </p:cNvSpPr>
              <p:nvPr/>
            </p:nvSpPr>
            <p:spPr bwMode="auto">
              <a:xfrm>
                <a:off x="1458" y="3402"/>
                <a:ext cx="846" cy="87"/>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79" name="Freeform 145"/>
              <p:cNvSpPr>
                <a:spLocks/>
              </p:cNvSpPr>
              <p:nvPr/>
            </p:nvSpPr>
            <p:spPr bwMode="auto">
              <a:xfrm>
                <a:off x="1458" y="3402"/>
                <a:ext cx="846" cy="87"/>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80" name="Freeform 146"/>
              <p:cNvSpPr>
                <a:spLocks/>
              </p:cNvSpPr>
              <p:nvPr/>
            </p:nvSpPr>
            <p:spPr bwMode="auto">
              <a:xfrm>
                <a:off x="1326" y="3401"/>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81" name="Freeform 147"/>
              <p:cNvSpPr>
                <a:spLocks/>
              </p:cNvSpPr>
              <p:nvPr/>
            </p:nvSpPr>
            <p:spPr bwMode="auto">
              <a:xfrm>
                <a:off x="1326" y="3401"/>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82" name="Freeform 148"/>
              <p:cNvSpPr>
                <a:spLocks/>
              </p:cNvSpPr>
              <p:nvPr/>
            </p:nvSpPr>
            <p:spPr bwMode="auto">
              <a:xfrm>
                <a:off x="1458" y="3573"/>
                <a:ext cx="846" cy="87"/>
              </a:xfrm>
              <a:custGeom>
                <a:avLst/>
                <a:gdLst/>
                <a:ahLst/>
                <a:cxnLst>
                  <a:cxn ang="0">
                    <a:pos x="598" y="101"/>
                  </a:cxn>
                  <a:cxn ang="0">
                    <a:pos x="598" y="0"/>
                  </a:cxn>
                  <a:cxn ang="0">
                    <a:pos x="0" y="0"/>
                  </a:cxn>
                  <a:cxn ang="0">
                    <a:pos x="0" y="101"/>
                  </a:cxn>
                  <a:cxn ang="0">
                    <a:pos x="598" y="101"/>
                  </a:cxn>
                  <a:cxn ang="0">
                    <a:pos x="598" y="101"/>
                  </a:cxn>
                </a:cxnLst>
                <a:rect l="0" t="0" r="r" b="b"/>
                <a:pathLst>
                  <a:path w="598" h="101">
                    <a:moveTo>
                      <a:pt x="598" y="101"/>
                    </a:moveTo>
                    <a:lnTo>
                      <a:pt x="598" y="0"/>
                    </a:lnTo>
                    <a:lnTo>
                      <a:pt x="0" y="0"/>
                    </a:lnTo>
                    <a:lnTo>
                      <a:pt x="0" y="101"/>
                    </a:lnTo>
                    <a:lnTo>
                      <a:pt x="598" y="101"/>
                    </a:lnTo>
                    <a:lnTo>
                      <a:pt x="598" y="101"/>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83" name="Freeform 149"/>
              <p:cNvSpPr>
                <a:spLocks/>
              </p:cNvSpPr>
              <p:nvPr/>
            </p:nvSpPr>
            <p:spPr bwMode="auto">
              <a:xfrm>
                <a:off x="1458" y="3573"/>
                <a:ext cx="846" cy="87"/>
              </a:xfrm>
              <a:custGeom>
                <a:avLst/>
                <a:gdLst/>
                <a:ahLst/>
                <a:cxnLst>
                  <a:cxn ang="0">
                    <a:pos x="598" y="101"/>
                  </a:cxn>
                  <a:cxn ang="0">
                    <a:pos x="598" y="0"/>
                  </a:cxn>
                  <a:cxn ang="0">
                    <a:pos x="0" y="0"/>
                  </a:cxn>
                  <a:cxn ang="0">
                    <a:pos x="0" y="101"/>
                  </a:cxn>
                  <a:cxn ang="0">
                    <a:pos x="598" y="101"/>
                  </a:cxn>
                  <a:cxn ang="0">
                    <a:pos x="598" y="101"/>
                  </a:cxn>
                </a:cxnLst>
                <a:rect l="0" t="0" r="r" b="b"/>
                <a:pathLst>
                  <a:path w="598" h="101">
                    <a:moveTo>
                      <a:pt x="598" y="101"/>
                    </a:moveTo>
                    <a:lnTo>
                      <a:pt x="598" y="0"/>
                    </a:lnTo>
                    <a:lnTo>
                      <a:pt x="0" y="0"/>
                    </a:lnTo>
                    <a:lnTo>
                      <a:pt x="0" y="101"/>
                    </a:lnTo>
                    <a:lnTo>
                      <a:pt x="598" y="101"/>
                    </a:lnTo>
                    <a:lnTo>
                      <a:pt x="598" y="101"/>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84" name="Freeform 150"/>
              <p:cNvSpPr>
                <a:spLocks/>
              </p:cNvSpPr>
              <p:nvPr/>
            </p:nvSpPr>
            <p:spPr bwMode="auto">
              <a:xfrm>
                <a:off x="1326" y="3573"/>
                <a:ext cx="129" cy="87"/>
              </a:xfrm>
              <a:custGeom>
                <a:avLst/>
                <a:gdLst/>
                <a:ahLst/>
                <a:cxnLst>
                  <a:cxn ang="0">
                    <a:pos x="91" y="101"/>
                  </a:cxn>
                  <a:cxn ang="0">
                    <a:pos x="91" y="0"/>
                  </a:cxn>
                  <a:cxn ang="0">
                    <a:pos x="0" y="0"/>
                  </a:cxn>
                  <a:cxn ang="0">
                    <a:pos x="0" y="101"/>
                  </a:cxn>
                  <a:cxn ang="0">
                    <a:pos x="91" y="101"/>
                  </a:cxn>
                  <a:cxn ang="0">
                    <a:pos x="91" y="101"/>
                  </a:cxn>
                </a:cxnLst>
                <a:rect l="0" t="0" r="r" b="b"/>
                <a:pathLst>
                  <a:path w="91" h="101">
                    <a:moveTo>
                      <a:pt x="91" y="101"/>
                    </a:moveTo>
                    <a:lnTo>
                      <a:pt x="91" y="0"/>
                    </a:lnTo>
                    <a:lnTo>
                      <a:pt x="0" y="0"/>
                    </a:lnTo>
                    <a:lnTo>
                      <a:pt x="0" y="101"/>
                    </a:lnTo>
                    <a:lnTo>
                      <a:pt x="91" y="101"/>
                    </a:lnTo>
                    <a:lnTo>
                      <a:pt x="91" y="101"/>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85" name="Freeform 151"/>
              <p:cNvSpPr>
                <a:spLocks/>
              </p:cNvSpPr>
              <p:nvPr/>
            </p:nvSpPr>
            <p:spPr bwMode="auto">
              <a:xfrm>
                <a:off x="1326" y="3573"/>
                <a:ext cx="129" cy="87"/>
              </a:xfrm>
              <a:custGeom>
                <a:avLst/>
                <a:gdLst/>
                <a:ahLst/>
                <a:cxnLst>
                  <a:cxn ang="0">
                    <a:pos x="91" y="101"/>
                  </a:cxn>
                  <a:cxn ang="0">
                    <a:pos x="91" y="0"/>
                  </a:cxn>
                  <a:cxn ang="0">
                    <a:pos x="0" y="0"/>
                  </a:cxn>
                  <a:cxn ang="0">
                    <a:pos x="0" y="101"/>
                  </a:cxn>
                  <a:cxn ang="0">
                    <a:pos x="91" y="101"/>
                  </a:cxn>
                  <a:cxn ang="0">
                    <a:pos x="91" y="101"/>
                  </a:cxn>
                </a:cxnLst>
                <a:rect l="0" t="0" r="r" b="b"/>
                <a:pathLst>
                  <a:path w="91" h="101">
                    <a:moveTo>
                      <a:pt x="91" y="101"/>
                    </a:moveTo>
                    <a:lnTo>
                      <a:pt x="91" y="0"/>
                    </a:lnTo>
                    <a:lnTo>
                      <a:pt x="0" y="0"/>
                    </a:lnTo>
                    <a:lnTo>
                      <a:pt x="0" y="101"/>
                    </a:lnTo>
                    <a:lnTo>
                      <a:pt x="91" y="101"/>
                    </a:lnTo>
                    <a:lnTo>
                      <a:pt x="91" y="101"/>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86" name="Freeform 152"/>
              <p:cNvSpPr>
                <a:spLocks/>
              </p:cNvSpPr>
              <p:nvPr/>
            </p:nvSpPr>
            <p:spPr bwMode="auto">
              <a:xfrm>
                <a:off x="1458" y="3748"/>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close/>
                  </a:path>
                </a:pathLst>
              </a:custGeom>
              <a:solidFill>
                <a:srgbClr val="CCCCCC"/>
              </a:solidFill>
              <a:ln w="9525">
                <a:noFill/>
                <a:round/>
                <a:headEnd/>
                <a:tailEnd/>
              </a:ln>
            </p:spPr>
            <p:txBody>
              <a:bodyPr/>
              <a:lstStyle/>
              <a:p>
                <a:pPr algn="l">
                  <a:lnSpc>
                    <a:spcPct val="100000"/>
                  </a:lnSpc>
                  <a:defRPr/>
                </a:pPr>
                <a:endParaRPr lang="zh-CN" altLang="en-US">
                  <a:latin typeface="+mn-lt"/>
                  <a:ea typeface="+mn-ea"/>
                </a:endParaRPr>
              </a:p>
            </p:txBody>
          </p:sp>
          <p:sp>
            <p:nvSpPr>
              <p:cNvPr id="87" name="Freeform 153"/>
              <p:cNvSpPr>
                <a:spLocks/>
              </p:cNvSpPr>
              <p:nvPr/>
            </p:nvSpPr>
            <p:spPr bwMode="auto">
              <a:xfrm>
                <a:off x="1458" y="3748"/>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88" name="Freeform 154"/>
              <p:cNvSpPr>
                <a:spLocks/>
              </p:cNvSpPr>
              <p:nvPr/>
            </p:nvSpPr>
            <p:spPr bwMode="auto">
              <a:xfrm>
                <a:off x="1326" y="3746"/>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CCCCCC"/>
              </a:solidFill>
              <a:ln w="9525">
                <a:noFill/>
                <a:round/>
                <a:headEnd/>
                <a:tailEnd/>
              </a:ln>
            </p:spPr>
            <p:txBody>
              <a:bodyPr/>
              <a:lstStyle/>
              <a:p>
                <a:pPr algn="l">
                  <a:lnSpc>
                    <a:spcPct val="100000"/>
                  </a:lnSpc>
                  <a:defRPr/>
                </a:pPr>
                <a:endParaRPr lang="zh-CN" altLang="en-US">
                  <a:latin typeface="+mn-lt"/>
                  <a:ea typeface="+mn-ea"/>
                </a:endParaRPr>
              </a:p>
            </p:txBody>
          </p:sp>
          <p:sp>
            <p:nvSpPr>
              <p:cNvPr id="89" name="Freeform 155"/>
              <p:cNvSpPr>
                <a:spLocks/>
              </p:cNvSpPr>
              <p:nvPr/>
            </p:nvSpPr>
            <p:spPr bwMode="auto">
              <a:xfrm>
                <a:off x="1326" y="3746"/>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90" name="Freeform 156"/>
              <p:cNvSpPr>
                <a:spLocks/>
              </p:cNvSpPr>
              <p:nvPr/>
            </p:nvSpPr>
            <p:spPr bwMode="auto">
              <a:xfrm>
                <a:off x="1458" y="3920"/>
                <a:ext cx="846" cy="87"/>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91" name="Freeform 157"/>
              <p:cNvSpPr>
                <a:spLocks/>
              </p:cNvSpPr>
              <p:nvPr/>
            </p:nvSpPr>
            <p:spPr bwMode="auto">
              <a:xfrm>
                <a:off x="1458" y="3920"/>
                <a:ext cx="846" cy="87"/>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92" name="Freeform 158"/>
              <p:cNvSpPr>
                <a:spLocks/>
              </p:cNvSpPr>
              <p:nvPr/>
            </p:nvSpPr>
            <p:spPr bwMode="auto">
              <a:xfrm>
                <a:off x="1326" y="3919"/>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93" name="Freeform 159"/>
              <p:cNvSpPr>
                <a:spLocks/>
              </p:cNvSpPr>
              <p:nvPr/>
            </p:nvSpPr>
            <p:spPr bwMode="auto">
              <a:xfrm>
                <a:off x="1326" y="3919"/>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94" name="Freeform 160"/>
              <p:cNvSpPr>
                <a:spLocks/>
              </p:cNvSpPr>
              <p:nvPr/>
            </p:nvSpPr>
            <p:spPr bwMode="auto">
              <a:xfrm>
                <a:off x="1458" y="4093"/>
                <a:ext cx="846" cy="86"/>
              </a:xfrm>
              <a:custGeom>
                <a:avLst/>
                <a:gdLst/>
                <a:ahLst/>
                <a:cxnLst>
                  <a:cxn ang="0">
                    <a:pos x="598" y="98"/>
                  </a:cxn>
                  <a:cxn ang="0">
                    <a:pos x="598" y="0"/>
                  </a:cxn>
                  <a:cxn ang="0">
                    <a:pos x="0" y="0"/>
                  </a:cxn>
                  <a:cxn ang="0">
                    <a:pos x="0" y="100"/>
                  </a:cxn>
                  <a:cxn ang="0">
                    <a:pos x="598" y="100"/>
                  </a:cxn>
                  <a:cxn ang="0">
                    <a:pos x="598" y="100"/>
                  </a:cxn>
                  <a:cxn ang="0">
                    <a:pos x="598" y="98"/>
                  </a:cxn>
                </a:cxnLst>
                <a:rect l="0" t="0" r="r" b="b"/>
                <a:pathLst>
                  <a:path w="598" h="100">
                    <a:moveTo>
                      <a:pt x="598" y="98"/>
                    </a:moveTo>
                    <a:lnTo>
                      <a:pt x="598" y="0"/>
                    </a:lnTo>
                    <a:lnTo>
                      <a:pt x="0" y="0"/>
                    </a:lnTo>
                    <a:lnTo>
                      <a:pt x="0" y="100"/>
                    </a:lnTo>
                    <a:lnTo>
                      <a:pt x="598" y="100"/>
                    </a:lnTo>
                    <a:lnTo>
                      <a:pt x="598" y="100"/>
                    </a:lnTo>
                    <a:lnTo>
                      <a:pt x="598" y="98"/>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95" name="Freeform 161"/>
              <p:cNvSpPr>
                <a:spLocks/>
              </p:cNvSpPr>
              <p:nvPr/>
            </p:nvSpPr>
            <p:spPr bwMode="auto">
              <a:xfrm>
                <a:off x="1458" y="4093"/>
                <a:ext cx="846" cy="86"/>
              </a:xfrm>
              <a:custGeom>
                <a:avLst/>
                <a:gdLst/>
                <a:ahLst/>
                <a:cxnLst>
                  <a:cxn ang="0">
                    <a:pos x="598" y="98"/>
                  </a:cxn>
                  <a:cxn ang="0">
                    <a:pos x="598" y="0"/>
                  </a:cxn>
                  <a:cxn ang="0">
                    <a:pos x="0" y="0"/>
                  </a:cxn>
                  <a:cxn ang="0">
                    <a:pos x="0" y="100"/>
                  </a:cxn>
                  <a:cxn ang="0">
                    <a:pos x="598" y="100"/>
                  </a:cxn>
                  <a:cxn ang="0">
                    <a:pos x="598" y="100"/>
                  </a:cxn>
                </a:cxnLst>
                <a:rect l="0" t="0" r="r" b="b"/>
                <a:pathLst>
                  <a:path w="598" h="100">
                    <a:moveTo>
                      <a:pt x="598" y="98"/>
                    </a:moveTo>
                    <a:lnTo>
                      <a:pt x="598" y="0"/>
                    </a:lnTo>
                    <a:lnTo>
                      <a:pt x="0" y="0"/>
                    </a:lnTo>
                    <a:lnTo>
                      <a:pt x="0" y="100"/>
                    </a:lnTo>
                    <a:lnTo>
                      <a:pt x="598" y="100"/>
                    </a:lnTo>
                    <a:lnTo>
                      <a:pt x="598"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96" name="Freeform 162"/>
              <p:cNvSpPr>
                <a:spLocks/>
              </p:cNvSpPr>
              <p:nvPr/>
            </p:nvSpPr>
            <p:spPr bwMode="auto">
              <a:xfrm>
                <a:off x="1326" y="4091"/>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97" name="Freeform 163"/>
              <p:cNvSpPr>
                <a:spLocks/>
              </p:cNvSpPr>
              <p:nvPr/>
            </p:nvSpPr>
            <p:spPr bwMode="auto">
              <a:xfrm>
                <a:off x="1326" y="4091"/>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98" name="Freeform 164"/>
              <p:cNvSpPr>
                <a:spLocks/>
              </p:cNvSpPr>
              <p:nvPr/>
            </p:nvSpPr>
            <p:spPr bwMode="auto">
              <a:xfrm>
                <a:off x="1458" y="3144"/>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99" name="Freeform 165"/>
              <p:cNvSpPr>
                <a:spLocks/>
              </p:cNvSpPr>
              <p:nvPr/>
            </p:nvSpPr>
            <p:spPr bwMode="auto">
              <a:xfrm>
                <a:off x="1458" y="3144"/>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100" name="Freeform 166"/>
              <p:cNvSpPr>
                <a:spLocks/>
              </p:cNvSpPr>
              <p:nvPr/>
            </p:nvSpPr>
            <p:spPr bwMode="auto">
              <a:xfrm>
                <a:off x="1326" y="3142"/>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101" name="Freeform 167"/>
              <p:cNvSpPr>
                <a:spLocks/>
              </p:cNvSpPr>
              <p:nvPr/>
            </p:nvSpPr>
            <p:spPr bwMode="auto">
              <a:xfrm>
                <a:off x="1326" y="3142"/>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102" name="Freeform 168"/>
              <p:cNvSpPr>
                <a:spLocks/>
              </p:cNvSpPr>
              <p:nvPr/>
            </p:nvSpPr>
            <p:spPr bwMode="auto">
              <a:xfrm>
                <a:off x="1458" y="3314"/>
                <a:ext cx="846" cy="88"/>
              </a:xfrm>
              <a:custGeom>
                <a:avLst/>
                <a:gdLst/>
                <a:ahLst/>
                <a:cxnLst>
                  <a:cxn ang="0">
                    <a:pos x="598" y="100"/>
                  </a:cxn>
                  <a:cxn ang="0">
                    <a:pos x="598" y="0"/>
                  </a:cxn>
                  <a:cxn ang="0">
                    <a:pos x="0" y="0"/>
                  </a:cxn>
                  <a:cxn ang="0">
                    <a:pos x="0" y="102"/>
                  </a:cxn>
                  <a:cxn ang="0">
                    <a:pos x="598" y="102"/>
                  </a:cxn>
                  <a:cxn ang="0">
                    <a:pos x="598" y="102"/>
                  </a:cxn>
                  <a:cxn ang="0">
                    <a:pos x="598" y="100"/>
                  </a:cxn>
                </a:cxnLst>
                <a:rect l="0" t="0" r="r" b="b"/>
                <a:pathLst>
                  <a:path w="598" h="102">
                    <a:moveTo>
                      <a:pt x="598" y="100"/>
                    </a:moveTo>
                    <a:lnTo>
                      <a:pt x="598" y="0"/>
                    </a:lnTo>
                    <a:lnTo>
                      <a:pt x="0" y="0"/>
                    </a:lnTo>
                    <a:lnTo>
                      <a:pt x="0" y="102"/>
                    </a:lnTo>
                    <a:lnTo>
                      <a:pt x="598" y="102"/>
                    </a:lnTo>
                    <a:lnTo>
                      <a:pt x="598" y="102"/>
                    </a:lnTo>
                    <a:lnTo>
                      <a:pt x="598"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103" name="Freeform 169"/>
              <p:cNvSpPr>
                <a:spLocks/>
              </p:cNvSpPr>
              <p:nvPr/>
            </p:nvSpPr>
            <p:spPr bwMode="auto">
              <a:xfrm>
                <a:off x="1458" y="3314"/>
                <a:ext cx="846" cy="88"/>
              </a:xfrm>
              <a:custGeom>
                <a:avLst/>
                <a:gdLst/>
                <a:ahLst/>
                <a:cxnLst>
                  <a:cxn ang="0">
                    <a:pos x="598" y="100"/>
                  </a:cxn>
                  <a:cxn ang="0">
                    <a:pos x="598" y="0"/>
                  </a:cxn>
                  <a:cxn ang="0">
                    <a:pos x="0" y="0"/>
                  </a:cxn>
                  <a:cxn ang="0">
                    <a:pos x="0" y="102"/>
                  </a:cxn>
                  <a:cxn ang="0">
                    <a:pos x="598" y="102"/>
                  </a:cxn>
                  <a:cxn ang="0">
                    <a:pos x="598" y="102"/>
                  </a:cxn>
                </a:cxnLst>
                <a:rect l="0" t="0" r="r" b="b"/>
                <a:pathLst>
                  <a:path w="598" h="102">
                    <a:moveTo>
                      <a:pt x="598" y="100"/>
                    </a:moveTo>
                    <a:lnTo>
                      <a:pt x="598" y="0"/>
                    </a:lnTo>
                    <a:lnTo>
                      <a:pt x="0" y="0"/>
                    </a:lnTo>
                    <a:lnTo>
                      <a:pt x="0" y="102"/>
                    </a:lnTo>
                    <a:lnTo>
                      <a:pt x="598" y="102"/>
                    </a:lnTo>
                    <a:lnTo>
                      <a:pt x="598" y="102"/>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104" name="Freeform 170"/>
              <p:cNvSpPr>
                <a:spLocks/>
              </p:cNvSpPr>
              <p:nvPr/>
            </p:nvSpPr>
            <p:spPr bwMode="auto">
              <a:xfrm>
                <a:off x="1326" y="3314"/>
                <a:ext cx="129" cy="87"/>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105" name="Freeform 171"/>
              <p:cNvSpPr>
                <a:spLocks/>
              </p:cNvSpPr>
              <p:nvPr/>
            </p:nvSpPr>
            <p:spPr bwMode="auto">
              <a:xfrm>
                <a:off x="1326" y="3314"/>
                <a:ext cx="129" cy="87"/>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106" name="Freeform 172"/>
              <p:cNvSpPr>
                <a:spLocks/>
              </p:cNvSpPr>
              <p:nvPr/>
            </p:nvSpPr>
            <p:spPr bwMode="auto">
              <a:xfrm>
                <a:off x="1458" y="3489"/>
                <a:ext cx="846" cy="86"/>
              </a:xfrm>
              <a:custGeom>
                <a:avLst/>
                <a:gdLst/>
                <a:ahLst/>
                <a:cxnLst>
                  <a:cxn ang="0">
                    <a:pos x="598" y="98"/>
                  </a:cxn>
                  <a:cxn ang="0">
                    <a:pos x="598" y="0"/>
                  </a:cxn>
                  <a:cxn ang="0">
                    <a:pos x="0" y="0"/>
                  </a:cxn>
                  <a:cxn ang="0">
                    <a:pos x="0" y="100"/>
                  </a:cxn>
                  <a:cxn ang="0">
                    <a:pos x="598" y="100"/>
                  </a:cxn>
                  <a:cxn ang="0">
                    <a:pos x="598" y="100"/>
                  </a:cxn>
                  <a:cxn ang="0">
                    <a:pos x="598" y="98"/>
                  </a:cxn>
                </a:cxnLst>
                <a:rect l="0" t="0" r="r" b="b"/>
                <a:pathLst>
                  <a:path w="598" h="100">
                    <a:moveTo>
                      <a:pt x="598" y="98"/>
                    </a:moveTo>
                    <a:lnTo>
                      <a:pt x="598" y="0"/>
                    </a:lnTo>
                    <a:lnTo>
                      <a:pt x="0" y="0"/>
                    </a:lnTo>
                    <a:lnTo>
                      <a:pt x="0" y="100"/>
                    </a:lnTo>
                    <a:lnTo>
                      <a:pt x="598" y="100"/>
                    </a:lnTo>
                    <a:lnTo>
                      <a:pt x="598" y="100"/>
                    </a:lnTo>
                    <a:lnTo>
                      <a:pt x="598" y="98"/>
                    </a:lnTo>
                    <a:close/>
                  </a:path>
                </a:pathLst>
              </a:custGeom>
              <a:solidFill>
                <a:srgbClr val="CCCCCC"/>
              </a:solidFill>
              <a:ln w="9525">
                <a:noFill/>
                <a:round/>
                <a:headEnd/>
                <a:tailEnd/>
              </a:ln>
            </p:spPr>
            <p:txBody>
              <a:bodyPr/>
              <a:lstStyle/>
              <a:p>
                <a:pPr algn="l">
                  <a:lnSpc>
                    <a:spcPct val="100000"/>
                  </a:lnSpc>
                  <a:defRPr/>
                </a:pPr>
                <a:endParaRPr lang="zh-CN" altLang="en-US">
                  <a:latin typeface="+mn-lt"/>
                  <a:ea typeface="+mn-ea"/>
                </a:endParaRPr>
              </a:p>
            </p:txBody>
          </p:sp>
          <p:sp>
            <p:nvSpPr>
              <p:cNvPr id="107" name="Freeform 173"/>
              <p:cNvSpPr>
                <a:spLocks/>
              </p:cNvSpPr>
              <p:nvPr/>
            </p:nvSpPr>
            <p:spPr bwMode="auto">
              <a:xfrm>
                <a:off x="1458" y="3489"/>
                <a:ext cx="846" cy="86"/>
              </a:xfrm>
              <a:custGeom>
                <a:avLst/>
                <a:gdLst/>
                <a:ahLst/>
                <a:cxnLst>
                  <a:cxn ang="0">
                    <a:pos x="598" y="98"/>
                  </a:cxn>
                  <a:cxn ang="0">
                    <a:pos x="598" y="0"/>
                  </a:cxn>
                  <a:cxn ang="0">
                    <a:pos x="0" y="0"/>
                  </a:cxn>
                  <a:cxn ang="0">
                    <a:pos x="0" y="100"/>
                  </a:cxn>
                  <a:cxn ang="0">
                    <a:pos x="598" y="100"/>
                  </a:cxn>
                  <a:cxn ang="0">
                    <a:pos x="598" y="100"/>
                  </a:cxn>
                </a:cxnLst>
                <a:rect l="0" t="0" r="r" b="b"/>
                <a:pathLst>
                  <a:path w="598" h="100">
                    <a:moveTo>
                      <a:pt x="598" y="98"/>
                    </a:moveTo>
                    <a:lnTo>
                      <a:pt x="598" y="0"/>
                    </a:lnTo>
                    <a:lnTo>
                      <a:pt x="0" y="0"/>
                    </a:lnTo>
                    <a:lnTo>
                      <a:pt x="0" y="100"/>
                    </a:lnTo>
                    <a:lnTo>
                      <a:pt x="598" y="100"/>
                    </a:lnTo>
                    <a:lnTo>
                      <a:pt x="598"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108" name="Freeform 174"/>
              <p:cNvSpPr>
                <a:spLocks/>
              </p:cNvSpPr>
              <p:nvPr/>
            </p:nvSpPr>
            <p:spPr bwMode="auto">
              <a:xfrm>
                <a:off x="1326" y="3487"/>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CCCCCC"/>
              </a:solidFill>
              <a:ln w="9525">
                <a:noFill/>
                <a:round/>
                <a:headEnd/>
                <a:tailEnd/>
              </a:ln>
            </p:spPr>
            <p:txBody>
              <a:bodyPr/>
              <a:lstStyle/>
              <a:p>
                <a:pPr algn="l">
                  <a:lnSpc>
                    <a:spcPct val="100000"/>
                  </a:lnSpc>
                  <a:defRPr/>
                </a:pPr>
                <a:endParaRPr lang="zh-CN" altLang="en-US">
                  <a:latin typeface="+mn-lt"/>
                  <a:ea typeface="+mn-ea"/>
                </a:endParaRPr>
              </a:p>
            </p:txBody>
          </p:sp>
          <p:sp>
            <p:nvSpPr>
              <p:cNvPr id="109" name="Freeform 175"/>
              <p:cNvSpPr>
                <a:spLocks/>
              </p:cNvSpPr>
              <p:nvPr/>
            </p:nvSpPr>
            <p:spPr bwMode="auto">
              <a:xfrm>
                <a:off x="1326" y="3487"/>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110" name="Freeform 176"/>
              <p:cNvSpPr>
                <a:spLocks/>
              </p:cNvSpPr>
              <p:nvPr/>
            </p:nvSpPr>
            <p:spPr bwMode="auto">
              <a:xfrm>
                <a:off x="1458" y="3660"/>
                <a:ext cx="846" cy="88"/>
              </a:xfrm>
              <a:custGeom>
                <a:avLst/>
                <a:gdLst/>
                <a:ahLst/>
                <a:cxnLst>
                  <a:cxn ang="0">
                    <a:pos x="598" y="100"/>
                  </a:cxn>
                  <a:cxn ang="0">
                    <a:pos x="598" y="0"/>
                  </a:cxn>
                  <a:cxn ang="0">
                    <a:pos x="0" y="0"/>
                  </a:cxn>
                  <a:cxn ang="0">
                    <a:pos x="0" y="102"/>
                  </a:cxn>
                  <a:cxn ang="0">
                    <a:pos x="598" y="102"/>
                  </a:cxn>
                  <a:cxn ang="0">
                    <a:pos x="598" y="102"/>
                  </a:cxn>
                  <a:cxn ang="0">
                    <a:pos x="598" y="100"/>
                  </a:cxn>
                </a:cxnLst>
                <a:rect l="0" t="0" r="r" b="b"/>
                <a:pathLst>
                  <a:path w="598" h="102">
                    <a:moveTo>
                      <a:pt x="598" y="100"/>
                    </a:moveTo>
                    <a:lnTo>
                      <a:pt x="598" y="0"/>
                    </a:lnTo>
                    <a:lnTo>
                      <a:pt x="0" y="0"/>
                    </a:lnTo>
                    <a:lnTo>
                      <a:pt x="0" y="102"/>
                    </a:lnTo>
                    <a:lnTo>
                      <a:pt x="598" y="102"/>
                    </a:lnTo>
                    <a:lnTo>
                      <a:pt x="598" y="102"/>
                    </a:lnTo>
                    <a:lnTo>
                      <a:pt x="598"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111" name="Freeform 177"/>
              <p:cNvSpPr>
                <a:spLocks/>
              </p:cNvSpPr>
              <p:nvPr/>
            </p:nvSpPr>
            <p:spPr bwMode="auto">
              <a:xfrm>
                <a:off x="1458" y="3660"/>
                <a:ext cx="846" cy="88"/>
              </a:xfrm>
              <a:custGeom>
                <a:avLst/>
                <a:gdLst/>
                <a:ahLst/>
                <a:cxnLst>
                  <a:cxn ang="0">
                    <a:pos x="598" y="100"/>
                  </a:cxn>
                  <a:cxn ang="0">
                    <a:pos x="598" y="0"/>
                  </a:cxn>
                  <a:cxn ang="0">
                    <a:pos x="0" y="0"/>
                  </a:cxn>
                  <a:cxn ang="0">
                    <a:pos x="0" y="102"/>
                  </a:cxn>
                  <a:cxn ang="0">
                    <a:pos x="598" y="102"/>
                  </a:cxn>
                  <a:cxn ang="0">
                    <a:pos x="598" y="102"/>
                  </a:cxn>
                </a:cxnLst>
                <a:rect l="0" t="0" r="r" b="b"/>
                <a:pathLst>
                  <a:path w="598" h="102">
                    <a:moveTo>
                      <a:pt x="598" y="100"/>
                    </a:moveTo>
                    <a:lnTo>
                      <a:pt x="598" y="0"/>
                    </a:lnTo>
                    <a:lnTo>
                      <a:pt x="0" y="0"/>
                    </a:lnTo>
                    <a:lnTo>
                      <a:pt x="0" y="102"/>
                    </a:lnTo>
                    <a:lnTo>
                      <a:pt x="598" y="102"/>
                    </a:lnTo>
                    <a:lnTo>
                      <a:pt x="598" y="102"/>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112" name="Freeform 178"/>
              <p:cNvSpPr>
                <a:spLocks/>
              </p:cNvSpPr>
              <p:nvPr/>
            </p:nvSpPr>
            <p:spPr bwMode="auto">
              <a:xfrm>
                <a:off x="1326" y="3660"/>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113" name="Freeform 179"/>
              <p:cNvSpPr>
                <a:spLocks/>
              </p:cNvSpPr>
              <p:nvPr/>
            </p:nvSpPr>
            <p:spPr bwMode="auto">
              <a:xfrm>
                <a:off x="1326" y="3660"/>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114" name="Freeform 180"/>
              <p:cNvSpPr>
                <a:spLocks/>
              </p:cNvSpPr>
              <p:nvPr/>
            </p:nvSpPr>
            <p:spPr bwMode="auto">
              <a:xfrm>
                <a:off x="1458" y="3834"/>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115" name="Freeform 181"/>
              <p:cNvSpPr>
                <a:spLocks/>
              </p:cNvSpPr>
              <p:nvPr/>
            </p:nvSpPr>
            <p:spPr bwMode="auto">
              <a:xfrm>
                <a:off x="1458" y="3834"/>
                <a:ext cx="846" cy="86"/>
              </a:xfrm>
              <a:custGeom>
                <a:avLst/>
                <a:gdLst/>
                <a:ahLst/>
                <a:cxnLst>
                  <a:cxn ang="0">
                    <a:pos x="598" y="100"/>
                  </a:cxn>
                  <a:cxn ang="0">
                    <a:pos x="598" y="0"/>
                  </a:cxn>
                  <a:cxn ang="0">
                    <a:pos x="0" y="0"/>
                  </a:cxn>
                  <a:cxn ang="0">
                    <a:pos x="0" y="100"/>
                  </a:cxn>
                  <a:cxn ang="0">
                    <a:pos x="598" y="100"/>
                  </a:cxn>
                  <a:cxn ang="0">
                    <a:pos x="598" y="100"/>
                  </a:cxn>
                </a:cxnLst>
                <a:rect l="0" t="0" r="r" b="b"/>
                <a:pathLst>
                  <a:path w="598" h="100">
                    <a:moveTo>
                      <a:pt x="598" y="100"/>
                    </a:moveTo>
                    <a:lnTo>
                      <a:pt x="598" y="0"/>
                    </a:lnTo>
                    <a:lnTo>
                      <a:pt x="0" y="0"/>
                    </a:lnTo>
                    <a:lnTo>
                      <a:pt x="0" y="100"/>
                    </a:lnTo>
                    <a:lnTo>
                      <a:pt x="598" y="100"/>
                    </a:lnTo>
                    <a:lnTo>
                      <a:pt x="598"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116" name="Freeform 182"/>
              <p:cNvSpPr>
                <a:spLocks/>
              </p:cNvSpPr>
              <p:nvPr/>
            </p:nvSpPr>
            <p:spPr bwMode="auto">
              <a:xfrm>
                <a:off x="1326" y="3832"/>
                <a:ext cx="129" cy="87"/>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FFFFFF"/>
              </a:solidFill>
              <a:ln w="9525">
                <a:noFill/>
                <a:round/>
                <a:headEnd/>
                <a:tailEnd/>
              </a:ln>
            </p:spPr>
            <p:txBody>
              <a:bodyPr/>
              <a:lstStyle/>
              <a:p>
                <a:pPr algn="l">
                  <a:lnSpc>
                    <a:spcPct val="100000"/>
                  </a:lnSpc>
                  <a:defRPr/>
                </a:pPr>
                <a:endParaRPr lang="zh-CN" altLang="en-US">
                  <a:latin typeface="+mn-lt"/>
                  <a:ea typeface="+mn-ea"/>
                </a:endParaRPr>
              </a:p>
            </p:txBody>
          </p:sp>
          <p:sp>
            <p:nvSpPr>
              <p:cNvPr id="117" name="Freeform 183"/>
              <p:cNvSpPr>
                <a:spLocks/>
              </p:cNvSpPr>
              <p:nvPr/>
            </p:nvSpPr>
            <p:spPr bwMode="auto">
              <a:xfrm>
                <a:off x="1326" y="3832"/>
                <a:ext cx="129" cy="87"/>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118" name="Freeform 184"/>
              <p:cNvSpPr>
                <a:spLocks/>
              </p:cNvSpPr>
              <p:nvPr/>
            </p:nvSpPr>
            <p:spPr bwMode="auto">
              <a:xfrm>
                <a:off x="1458" y="4005"/>
                <a:ext cx="846" cy="88"/>
              </a:xfrm>
              <a:custGeom>
                <a:avLst/>
                <a:gdLst/>
                <a:ahLst/>
                <a:cxnLst>
                  <a:cxn ang="0">
                    <a:pos x="598" y="100"/>
                  </a:cxn>
                  <a:cxn ang="0">
                    <a:pos x="598" y="0"/>
                  </a:cxn>
                  <a:cxn ang="0">
                    <a:pos x="0" y="0"/>
                  </a:cxn>
                  <a:cxn ang="0">
                    <a:pos x="0" y="102"/>
                  </a:cxn>
                  <a:cxn ang="0">
                    <a:pos x="598" y="102"/>
                  </a:cxn>
                  <a:cxn ang="0">
                    <a:pos x="598" y="102"/>
                  </a:cxn>
                  <a:cxn ang="0">
                    <a:pos x="598" y="100"/>
                  </a:cxn>
                </a:cxnLst>
                <a:rect l="0" t="0" r="r" b="b"/>
                <a:pathLst>
                  <a:path w="598" h="102">
                    <a:moveTo>
                      <a:pt x="598" y="100"/>
                    </a:moveTo>
                    <a:lnTo>
                      <a:pt x="598" y="0"/>
                    </a:lnTo>
                    <a:lnTo>
                      <a:pt x="0" y="0"/>
                    </a:lnTo>
                    <a:lnTo>
                      <a:pt x="0" y="102"/>
                    </a:lnTo>
                    <a:lnTo>
                      <a:pt x="598" y="102"/>
                    </a:lnTo>
                    <a:lnTo>
                      <a:pt x="598" y="102"/>
                    </a:lnTo>
                    <a:lnTo>
                      <a:pt x="598" y="100"/>
                    </a:lnTo>
                    <a:close/>
                  </a:path>
                </a:pathLst>
              </a:custGeom>
              <a:solidFill>
                <a:srgbClr val="CCCCCC"/>
              </a:solidFill>
              <a:ln w="9525">
                <a:noFill/>
                <a:round/>
                <a:headEnd/>
                <a:tailEnd/>
              </a:ln>
            </p:spPr>
            <p:txBody>
              <a:bodyPr/>
              <a:lstStyle/>
              <a:p>
                <a:pPr algn="l">
                  <a:lnSpc>
                    <a:spcPct val="100000"/>
                  </a:lnSpc>
                  <a:defRPr/>
                </a:pPr>
                <a:endParaRPr lang="zh-CN" altLang="en-US">
                  <a:latin typeface="+mn-lt"/>
                  <a:ea typeface="+mn-ea"/>
                </a:endParaRPr>
              </a:p>
            </p:txBody>
          </p:sp>
          <p:sp>
            <p:nvSpPr>
              <p:cNvPr id="119" name="Freeform 185"/>
              <p:cNvSpPr>
                <a:spLocks/>
              </p:cNvSpPr>
              <p:nvPr/>
            </p:nvSpPr>
            <p:spPr bwMode="auto">
              <a:xfrm>
                <a:off x="1458" y="4005"/>
                <a:ext cx="846" cy="88"/>
              </a:xfrm>
              <a:custGeom>
                <a:avLst/>
                <a:gdLst/>
                <a:ahLst/>
                <a:cxnLst>
                  <a:cxn ang="0">
                    <a:pos x="598" y="100"/>
                  </a:cxn>
                  <a:cxn ang="0">
                    <a:pos x="598" y="0"/>
                  </a:cxn>
                  <a:cxn ang="0">
                    <a:pos x="0" y="0"/>
                  </a:cxn>
                  <a:cxn ang="0">
                    <a:pos x="0" y="102"/>
                  </a:cxn>
                  <a:cxn ang="0">
                    <a:pos x="598" y="102"/>
                  </a:cxn>
                  <a:cxn ang="0">
                    <a:pos x="598" y="102"/>
                  </a:cxn>
                </a:cxnLst>
                <a:rect l="0" t="0" r="r" b="b"/>
                <a:pathLst>
                  <a:path w="598" h="102">
                    <a:moveTo>
                      <a:pt x="598" y="100"/>
                    </a:moveTo>
                    <a:lnTo>
                      <a:pt x="598" y="0"/>
                    </a:lnTo>
                    <a:lnTo>
                      <a:pt x="0" y="0"/>
                    </a:lnTo>
                    <a:lnTo>
                      <a:pt x="0" y="102"/>
                    </a:lnTo>
                    <a:lnTo>
                      <a:pt x="598" y="102"/>
                    </a:lnTo>
                    <a:lnTo>
                      <a:pt x="598" y="102"/>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120" name="Freeform 186"/>
              <p:cNvSpPr>
                <a:spLocks/>
              </p:cNvSpPr>
              <p:nvPr/>
            </p:nvSpPr>
            <p:spPr bwMode="auto">
              <a:xfrm>
                <a:off x="1326" y="4005"/>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close/>
                  </a:path>
                </a:pathLst>
              </a:custGeom>
              <a:solidFill>
                <a:srgbClr val="CCCCCC"/>
              </a:solidFill>
              <a:ln w="9525">
                <a:noFill/>
                <a:round/>
                <a:headEnd/>
                <a:tailEnd/>
              </a:ln>
            </p:spPr>
            <p:txBody>
              <a:bodyPr/>
              <a:lstStyle/>
              <a:p>
                <a:pPr algn="l">
                  <a:lnSpc>
                    <a:spcPct val="100000"/>
                  </a:lnSpc>
                  <a:defRPr/>
                </a:pPr>
                <a:endParaRPr lang="zh-CN" altLang="en-US">
                  <a:latin typeface="+mn-lt"/>
                  <a:ea typeface="+mn-ea"/>
                </a:endParaRPr>
              </a:p>
            </p:txBody>
          </p:sp>
          <p:sp>
            <p:nvSpPr>
              <p:cNvPr id="121" name="Freeform 187"/>
              <p:cNvSpPr>
                <a:spLocks/>
              </p:cNvSpPr>
              <p:nvPr/>
            </p:nvSpPr>
            <p:spPr bwMode="auto">
              <a:xfrm>
                <a:off x="1326" y="4005"/>
                <a:ext cx="129" cy="86"/>
              </a:xfrm>
              <a:custGeom>
                <a:avLst/>
                <a:gdLst/>
                <a:ahLst/>
                <a:cxnLst>
                  <a:cxn ang="0">
                    <a:pos x="91" y="100"/>
                  </a:cxn>
                  <a:cxn ang="0">
                    <a:pos x="91" y="0"/>
                  </a:cxn>
                  <a:cxn ang="0">
                    <a:pos x="0" y="0"/>
                  </a:cxn>
                  <a:cxn ang="0">
                    <a:pos x="0" y="100"/>
                  </a:cxn>
                  <a:cxn ang="0">
                    <a:pos x="91" y="100"/>
                  </a:cxn>
                  <a:cxn ang="0">
                    <a:pos x="91" y="100"/>
                  </a:cxn>
                </a:cxnLst>
                <a:rect l="0" t="0" r="r" b="b"/>
                <a:pathLst>
                  <a:path w="91" h="100">
                    <a:moveTo>
                      <a:pt x="91" y="100"/>
                    </a:moveTo>
                    <a:lnTo>
                      <a:pt x="91" y="0"/>
                    </a:lnTo>
                    <a:lnTo>
                      <a:pt x="0" y="0"/>
                    </a:lnTo>
                    <a:lnTo>
                      <a:pt x="0" y="100"/>
                    </a:lnTo>
                    <a:lnTo>
                      <a:pt x="91" y="100"/>
                    </a:lnTo>
                    <a:lnTo>
                      <a:pt x="91" y="100"/>
                    </a:lnTo>
                  </a:path>
                </a:pathLst>
              </a:custGeom>
              <a:noFill/>
              <a:ln w="14288">
                <a:solidFill>
                  <a:srgbClr val="000000"/>
                </a:solidFill>
                <a:prstDash val="solid"/>
                <a:round/>
                <a:headEnd/>
                <a:tailEnd/>
              </a:ln>
            </p:spPr>
            <p:txBody>
              <a:bodyPr/>
              <a:lstStyle/>
              <a:p>
                <a:pPr algn="l">
                  <a:lnSpc>
                    <a:spcPct val="100000"/>
                  </a:lnSpc>
                  <a:defRPr/>
                </a:pPr>
                <a:endParaRPr lang="zh-CN" altLang="en-US">
                  <a:latin typeface="+mn-lt"/>
                  <a:ea typeface="+mn-ea"/>
                </a:endParaRPr>
              </a:p>
            </p:txBody>
          </p:sp>
          <p:sp>
            <p:nvSpPr>
              <p:cNvPr id="80018" name="Rectangle 188"/>
              <p:cNvSpPr>
                <a:spLocks noChangeArrowheads="1"/>
              </p:cNvSpPr>
              <p:nvPr/>
            </p:nvSpPr>
            <p:spPr bwMode="auto">
              <a:xfrm>
                <a:off x="1360" y="3151"/>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1</a:t>
                </a:r>
                <a:endParaRPr lang="en-US" altLang="zh-CN" sz="1600">
                  <a:latin typeface="Verdana" charset="0"/>
                  <a:ea typeface="微软雅黑" charset="-122"/>
                </a:endParaRPr>
              </a:p>
            </p:txBody>
          </p:sp>
          <p:sp>
            <p:nvSpPr>
              <p:cNvPr id="80019" name="Rectangle 189"/>
              <p:cNvSpPr>
                <a:spLocks noChangeArrowheads="1"/>
              </p:cNvSpPr>
              <p:nvPr/>
            </p:nvSpPr>
            <p:spPr bwMode="auto">
              <a:xfrm>
                <a:off x="1360" y="3237"/>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1</a:t>
                </a:r>
                <a:endParaRPr lang="en-US" altLang="zh-CN" sz="1600">
                  <a:latin typeface="Verdana" charset="0"/>
                  <a:ea typeface="微软雅黑" charset="-122"/>
                </a:endParaRPr>
              </a:p>
            </p:txBody>
          </p:sp>
          <p:sp>
            <p:nvSpPr>
              <p:cNvPr id="80020" name="Rectangle 190"/>
              <p:cNvSpPr>
                <a:spLocks noChangeArrowheads="1"/>
              </p:cNvSpPr>
              <p:nvPr/>
            </p:nvSpPr>
            <p:spPr bwMode="auto">
              <a:xfrm>
                <a:off x="1360" y="3323"/>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1</a:t>
                </a:r>
                <a:endParaRPr lang="en-US" altLang="zh-CN" sz="1600">
                  <a:latin typeface="Verdana" charset="0"/>
                  <a:ea typeface="微软雅黑" charset="-122"/>
                </a:endParaRPr>
              </a:p>
            </p:txBody>
          </p:sp>
          <p:sp>
            <p:nvSpPr>
              <p:cNvPr id="80021" name="Rectangle 191"/>
              <p:cNvSpPr>
                <a:spLocks noChangeArrowheads="1"/>
              </p:cNvSpPr>
              <p:nvPr/>
            </p:nvSpPr>
            <p:spPr bwMode="auto">
              <a:xfrm>
                <a:off x="1360" y="3409"/>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1</a:t>
                </a:r>
                <a:endParaRPr lang="en-US" altLang="zh-CN" sz="1600">
                  <a:latin typeface="Verdana" charset="0"/>
                  <a:ea typeface="微软雅黑" charset="-122"/>
                </a:endParaRPr>
              </a:p>
            </p:txBody>
          </p:sp>
          <p:sp>
            <p:nvSpPr>
              <p:cNvPr id="80022" name="Rectangle 192"/>
              <p:cNvSpPr>
                <a:spLocks noChangeArrowheads="1"/>
              </p:cNvSpPr>
              <p:nvPr/>
            </p:nvSpPr>
            <p:spPr bwMode="auto">
              <a:xfrm>
                <a:off x="1360" y="3495"/>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0</a:t>
                </a:r>
                <a:endParaRPr lang="en-US" altLang="zh-CN" sz="1600">
                  <a:latin typeface="Verdana" charset="0"/>
                  <a:ea typeface="微软雅黑" charset="-122"/>
                </a:endParaRPr>
              </a:p>
            </p:txBody>
          </p:sp>
          <p:sp>
            <p:nvSpPr>
              <p:cNvPr id="80023" name="Rectangle 193"/>
              <p:cNvSpPr>
                <a:spLocks noChangeArrowheads="1"/>
              </p:cNvSpPr>
              <p:nvPr/>
            </p:nvSpPr>
            <p:spPr bwMode="auto">
              <a:xfrm>
                <a:off x="1360" y="3582"/>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1</a:t>
                </a:r>
                <a:endParaRPr lang="en-US" altLang="zh-CN" sz="1600">
                  <a:latin typeface="Verdana" charset="0"/>
                  <a:ea typeface="微软雅黑" charset="-122"/>
                </a:endParaRPr>
              </a:p>
            </p:txBody>
          </p:sp>
          <p:sp>
            <p:nvSpPr>
              <p:cNvPr id="80024" name="Rectangle 194"/>
              <p:cNvSpPr>
                <a:spLocks noChangeArrowheads="1"/>
              </p:cNvSpPr>
              <p:nvPr/>
            </p:nvSpPr>
            <p:spPr bwMode="auto">
              <a:xfrm>
                <a:off x="1360" y="3669"/>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1</a:t>
                </a:r>
                <a:endParaRPr lang="en-US" altLang="zh-CN" sz="1600">
                  <a:latin typeface="Verdana" charset="0"/>
                  <a:ea typeface="微软雅黑" charset="-122"/>
                </a:endParaRPr>
              </a:p>
            </p:txBody>
          </p:sp>
          <p:sp>
            <p:nvSpPr>
              <p:cNvPr id="80025" name="Rectangle 195"/>
              <p:cNvSpPr>
                <a:spLocks noChangeArrowheads="1"/>
              </p:cNvSpPr>
              <p:nvPr/>
            </p:nvSpPr>
            <p:spPr bwMode="auto">
              <a:xfrm>
                <a:off x="1360" y="3755"/>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0</a:t>
                </a:r>
                <a:endParaRPr lang="en-US" altLang="zh-CN" sz="1600">
                  <a:latin typeface="Verdana" charset="0"/>
                  <a:ea typeface="微软雅黑" charset="-122"/>
                </a:endParaRPr>
              </a:p>
            </p:txBody>
          </p:sp>
          <p:sp>
            <p:nvSpPr>
              <p:cNvPr id="80026" name="Rectangle 196"/>
              <p:cNvSpPr>
                <a:spLocks noChangeArrowheads="1"/>
              </p:cNvSpPr>
              <p:nvPr/>
            </p:nvSpPr>
            <p:spPr bwMode="auto">
              <a:xfrm>
                <a:off x="1360" y="3841"/>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1</a:t>
                </a:r>
                <a:endParaRPr lang="en-US" altLang="zh-CN" sz="1600">
                  <a:latin typeface="Verdana" charset="0"/>
                  <a:ea typeface="微软雅黑" charset="-122"/>
                </a:endParaRPr>
              </a:p>
            </p:txBody>
          </p:sp>
          <p:sp>
            <p:nvSpPr>
              <p:cNvPr id="80027" name="Rectangle 197"/>
              <p:cNvSpPr>
                <a:spLocks noChangeArrowheads="1"/>
              </p:cNvSpPr>
              <p:nvPr/>
            </p:nvSpPr>
            <p:spPr bwMode="auto">
              <a:xfrm>
                <a:off x="1360" y="3927"/>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1</a:t>
                </a:r>
                <a:endParaRPr lang="en-US" altLang="zh-CN" sz="1600">
                  <a:latin typeface="Verdana" charset="0"/>
                  <a:ea typeface="微软雅黑" charset="-122"/>
                </a:endParaRPr>
              </a:p>
            </p:txBody>
          </p:sp>
          <p:sp>
            <p:nvSpPr>
              <p:cNvPr id="80028" name="Rectangle 198"/>
              <p:cNvSpPr>
                <a:spLocks noChangeArrowheads="1"/>
              </p:cNvSpPr>
              <p:nvPr/>
            </p:nvSpPr>
            <p:spPr bwMode="auto">
              <a:xfrm>
                <a:off x="1360" y="4013"/>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0</a:t>
                </a:r>
                <a:endParaRPr lang="en-US" altLang="zh-CN" sz="1600">
                  <a:latin typeface="Verdana" charset="0"/>
                  <a:ea typeface="微软雅黑" charset="-122"/>
                </a:endParaRPr>
              </a:p>
            </p:txBody>
          </p:sp>
          <p:sp>
            <p:nvSpPr>
              <p:cNvPr id="80029" name="Rectangle 199"/>
              <p:cNvSpPr>
                <a:spLocks noChangeArrowheads="1"/>
              </p:cNvSpPr>
              <p:nvPr/>
            </p:nvSpPr>
            <p:spPr bwMode="auto">
              <a:xfrm>
                <a:off x="1360" y="4100"/>
                <a:ext cx="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latin typeface="Verdana" charset="0"/>
                    <a:ea typeface="微软雅黑" charset="-122"/>
                  </a:rPr>
                  <a:t>1</a:t>
                </a:r>
                <a:endParaRPr lang="en-US" altLang="zh-CN" sz="1600">
                  <a:latin typeface="Verdana" charset="0"/>
                  <a:ea typeface="微软雅黑" charset="-122"/>
                </a:endParaRPr>
              </a:p>
            </p:txBody>
          </p:sp>
          <p:sp>
            <p:nvSpPr>
              <p:cNvPr id="134" name="Freeform 200"/>
              <p:cNvSpPr>
                <a:spLocks/>
              </p:cNvSpPr>
              <p:nvPr/>
            </p:nvSpPr>
            <p:spPr bwMode="auto">
              <a:xfrm>
                <a:off x="1849" y="3171"/>
                <a:ext cx="52" cy="30"/>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35" name="Freeform 201"/>
              <p:cNvSpPr>
                <a:spLocks/>
              </p:cNvSpPr>
              <p:nvPr/>
            </p:nvSpPr>
            <p:spPr bwMode="auto">
              <a:xfrm>
                <a:off x="1849" y="3258"/>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36" name="Freeform 202"/>
              <p:cNvSpPr>
                <a:spLocks/>
              </p:cNvSpPr>
              <p:nvPr/>
            </p:nvSpPr>
            <p:spPr bwMode="auto">
              <a:xfrm>
                <a:off x="1849" y="3344"/>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37" name="Freeform 203"/>
              <p:cNvSpPr>
                <a:spLocks/>
              </p:cNvSpPr>
              <p:nvPr/>
            </p:nvSpPr>
            <p:spPr bwMode="auto">
              <a:xfrm>
                <a:off x="1849" y="3430"/>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38" name="Freeform 204"/>
              <p:cNvSpPr>
                <a:spLocks/>
              </p:cNvSpPr>
              <p:nvPr/>
            </p:nvSpPr>
            <p:spPr bwMode="auto">
              <a:xfrm>
                <a:off x="1849" y="3516"/>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39" name="Freeform 205"/>
              <p:cNvSpPr>
                <a:spLocks/>
              </p:cNvSpPr>
              <p:nvPr/>
            </p:nvSpPr>
            <p:spPr bwMode="auto">
              <a:xfrm>
                <a:off x="1849" y="3602"/>
                <a:ext cx="52" cy="30"/>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40" name="Freeform 206"/>
              <p:cNvSpPr>
                <a:spLocks/>
              </p:cNvSpPr>
              <p:nvPr/>
            </p:nvSpPr>
            <p:spPr bwMode="auto">
              <a:xfrm>
                <a:off x="1849" y="3689"/>
                <a:ext cx="52" cy="30"/>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41" name="Freeform 207"/>
              <p:cNvSpPr>
                <a:spLocks/>
              </p:cNvSpPr>
              <p:nvPr/>
            </p:nvSpPr>
            <p:spPr bwMode="auto">
              <a:xfrm>
                <a:off x="1849" y="3776"/>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42" name="Freeform 208"/>
              <p:cNvSpPr>
                <a:spLocks/>
              </p:cNvSpPr>
              <p:nvPr/>
            </p:nvSpPr>
            <p:spPr bwMode="auto">
              <a:xfrm>
                <a:off x="1849" y="3862"/>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43" name="Freeform 209"/>
              <p:cNvSpPr>
                <a:spLocks/>
              </p:cNvSpPr>
              <p:nvPr/>
            </p:nvSpPr>
            <p:spPr bwMode="auto">
              <a:xfrm>
                <a:off x="1849" y="3948"/>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44" name="Freeform 210"/>
              <p:cNvSpPr>
                <a:spLocks/>
              </p:cNvSpPr>
              <p:nvPr/>
            </p:nvSpPr>
            <p:spPr bwMode="auto">
              <a:xfrm>
                <a:off x="1849" y="4034"/>
                <a:ext cx="52" cy="29"/>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45" name="Freeform 211"/>
              <p:cNvSpPr>
                <a:spLocks/>
              </p:cNvSpPr>
              <p:nvPr/>
            </p:nvSpPr>
            <p:spPr bwMode="auto">
              <a:xfrm>
                <a:off x="1849" y="4120"/>
                <a:ext cx="52" cy="30"/>
              </a:xfrm>
              <a:custGeom>
                <a:avLst/>
                <a:gdLst/>
                <a:ahLst/>
                <a:cxnLst>
                  <a:cxn ang="0">
                    <a:pos x="17" y="32"/>
                  </a:cxn>
                  <a:cxn ang="0">
                    <a:pos x="22" y="34"/>
                  </a:cxn>
                  <a:cxn ang="0">
                    <a:pos x="24" y="32"/>
                  </a:cxn>
                  <a:cxn ang="0">
                    <a:pos x="26" y="32"/>
                  </a:cxn>
                  <a:cxn ang="0">
                    <a:pos x="28" y="30"/>
                  </a:cxn>
                  <a:cxn ang="0">
                    <a:pos x="30" y="28"/>
                  </a:cxn>
                  <a:cxn ang="0">
                    <a:pos x="32" y="26"/>
                  </a:cxn>
                  <a:cxn ang="0">
                    <a:pos x="35" y="24"/>
                  </a:cxn>
                  <a:cxn ang="0">
                    <a:pos x="35" y="22"/>
                  </a:cxn>
                  <a:cxn ang="0">
                    <a:pos x="37" y="20"/>
                  </a:cxn>
                  <a:cxn ang="0">
                    <a:pos x="37" y="16"/>
                  </a:cxn>
                  <a:cxn ang="0">
                    <a:pos x="37" y="14"/>
                  </a:cxn>
                  <a:cxn ang="0">
                    <a:pos x="35" y="12"/>
                  </a:cxn>
                  <a:cxn ang="0">
                    <a:pos x="35" y="10"/>
                  </a:cxn>
                  <a:cxn ang="0">
                    <a:pos x="32" y="6"/>
                  </a:cxn>
                  <a:cxn ang="0">
                    <a:pos x="30" y="6"/>
                  </a:cxn>
                  <a:cxn ang="0">
                    <a:pos x="28" y="4"/>
                  </a:cxn>
                  <a:cxn ang="0">
                    <a:pos x="26" y="2"/>
                  </a:cxn>
                  <a:cxn ang="0">
                    <a:pos x="24" y="0"/>
                  </a:cxn>
                  <a:cxn ang="0">
                    <a:pos x="22" y="0"/>
                  </a:cxn>
                  <a:cxn ang="0">
                    <a:pos x="17" y="0"/>
                  </a:cxn>
                  <a:cxn ang="0">
                    <a:pos x="15" y="0"/>
                  </a:cxn>
                  <a:cxn ang="0">
                    <a:pos x="13" y="0"/>
                  </a:cxn>
                  <a:cxn ang="0">
                    <a:pos x="11" y="2"/>
                  </a:cxn>
                  <a:cxn ang="0">
                    <a:pos x="9" y="4"/>
                  </a:cxn>
                  <a:cxn ang="0">
                    <a:pos x="7" y="6"/>
                  </a:cxn>
                  <a:cxn ang="0">
                    <a:pos x="4" y="6"/>
                  </a:cxn>
                  <a:cxn ang="0">
                    <a:pos x="2" y="10"/>
                  </a:cxn>
                  <a:cxn ang="0">
                    <a:pos x="2" y="12"/>
                  </a:cxn>
                  <a:cxn ang="0">
                    <a:pos x="0" y="14"/>
                  </a:cxn>
                  <a:cxn ang="0">
                    <a:pos x="0" y="16"/>
                  </a:cxn>
                  <a:cxn ang="0">
                    <a:pos x="0" y="20"/>
                  </a:cxn>
                  <a:cxn ang="0">
                    <a:pos x="2" y="22"/>
                  </a:cxn>
                  <a:cxn ang="0">
                    <a:pos x="2" y="24"/>
                  </a:cxn>
                  <a:cxn ang="0">
                    <a:pos x="4" y="26"/>
                  </a:cxn>
                  <a:cxn ang="0">
                    <a:pos x="7" y="28"/>
                  </a:cxn>
                  <a:cxn ang="0">
                    <a:pos x="9" y="30"/>
                  </a:cxn>
                  <a:cxn ang="0">
                    <a:pos x="11" y="32"/>
                  </a:cxn>
                  <a:cxn ang="0">
                    <a:pos x="13" y="32"/>
                  </a:cxn>
                  <a:cxn ang="0">
                    <a:pos x="15" y="34"/>
                  </a:cxn>
                  <a:cxn ang="0">
                    <a:pos x="17" y="34"/>
                  </a:cxn>
                  <a:cxn ang="0">
                    <a:pos x="17" y="34"/>
                  </a:cxn>
                  <a:cxn ang="0">
                    <a:pos x="17" y="32"/>
                  </a:cxn>
                </a:cxnLst>
                <a:rect l="0" t="0" r="r" b="b"/>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4"/>
                    </a:lnTo>
                    <a:lnTo>
                      <a:pt x="17" y="32"/>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grpSp>
        <p:sp>
          <p:nvSpPr>
            <p:cNvPr id="79969" name="Text Box 212"/>
            <p:cNvSpPr txBox="1">
              <a:spLocks noChangeArrowheads="1"/>
            </p:cNvSpPr>
            <p:nvPr/>
          </p:nvSpPr>
          <p:spPr bwMode="auto">
            <a:xfrm>
              <a:off x="1576" y="2948"/>
              <a:ext cx="29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ct val="50000"/>
                </a:spcBef>
              </a:pPr>
              <a:r>
                <a:rPr kumimoji="1" lang="zh-CN" altLang="en-US" sz="2000">
                  <a:latin typeface="Verdana" charset="0"/>
                  <a:ea typeface="微软雅黑" charset="-122"/>
                </a:rPr>
                <a:t>页表</a:t>
              </a:r>
            </a:p>
          </p:txBody>
        </p:sp>
      </p:grpSp>
      <p:sp>
        <p:nvSpPr>
          <p:cNvPr id="146" name="Text Box 213"/>
          <p:cNvSpPr txBox="1">
            <a:spLocks noChangeArrowheads="1"/>
          </p:cNvSpPr>
          <p:nvPr/>
        </p:nvSpPr>
        <p:spPr bwMode="auto">
          <a:xfrm>
            <a:off x="1147800" y="3586163"/>
            <a:ext cx="172878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sz="2200" dirty="0">
                <a:solidFill>
                  <a:srgbClr val="0000FF"/>
                </a:solidFill>
                <a:latin typeface="Verdana" charset="0"/>
                <a:ea typeface="微软雅黑" charset="-122"/>
              </a:rPr>
              <a:t>先由虚页号到</a:t>
            </a:r>
            <a:r>
              <a:rPr kumimoji="1" lang="en-US" altLang="zh-CN" sz="2200" dirty="0">
                <a:solidFill>
                  <a:srgbClr val="0000FF"/>
                </a:solidFill>
                <a:latin typeface="Verdana" charset="0"/>
                <a:ea typeface="微软雅黑" charset="-122"/>
              </a:rPr>
              <a:t>TLB</a:t>
            </a:r>
            <a:r>
              <a:rPr kumimoji="1" lang="zh-CN" altLang="en-US" sz="2200" dirty="0">
                <a:solidFill>
                  <a:srgbClr val="0000FF"/>
                </a:solidFill>
                <a:latin typeface="Verdana" charset="0"/>
                <a:ea typeface="微软雅黑" charset="-122"/>
              </a:rPr>
              <a:t>中找</a:t>
            </a:r>
          </a:p>
        </p:txBody>
      </p:sp>
      <p:grpSp>
        <p:nvGrpSpPr>
          <p:cNvPr id="8" name="Group 214"/>
          <p:cNvGrpSpPr>
            <a:grpSpLocks/>
          </p:cNvGrpSpPr>
          <p:nvPr/>
        </p:nvGrpSpPr>
        <p:grpSpPr bwMode="auto">
          <a:xfrm>
            <a:off x="3570288" y="3467100"/>
            <a:ext cx="706437" cy="347663"/>
            <a:chOff x="881" y="2240"/>
            <a:chExt cx="445" cy="219"/>
          </a:xfrm>
        </p:grpSpPr>
        <p:sp>
          <p:nvSpPr>
            <p:cNvPr id="148" name="Line 215"/>
            <p:cNvSpPr>
              <a:spLocks noChangeShapeType="1"/>
            </p:cNvSpPr>
            <p:nvPr/>
          </p:nvSpPr>
          <p:spPr bwMode="auto">
            <a:xfrm>
              <a:off x="881" y="2448"/>
              <a:ext cx="445" cy="1"/>
            </a:xfrm>
            <a:prstGeom prst="line">
              <a:avLst/>
            </a:prstGeom>
            <a:noFill/>
            <a:ln w="28575">
              <a:solidFill>
                <a:srgbClr val="FF6600"/>
              </a:solidFill>
              <a:round/>
              <a:headEnd/>
              <a:tailEnd type="triangle" w="med" len="med"/>
            </a:ln>
          </p:spPr>
          <p:txBody>
            <a:bodyPr/>
            <a:lstStyle/>
            <a:p>
              <a:pPr algn="l">
                <a:lnSpc>
                  <a:spcPct val="100000"/>
                </a:lnSpc>
                <a:defRPr/>
              </a:pPr>
              <a:endParaRPr lang="zh-CN" altLang="en-US">
                <a:latin typeface="+mn-lt"/>
                <a:ea typeface="+mn-ea"/>
              </a:endParaRPr>
            </a:p>
          </p:txBody>
        </p:sp>
        <p:sp>
          <p:nvSpPr>
            <p:cNvPr id="149" name="Line 216"/>
            <p:cNvSpPr>
              <a:spLocks noChangeShapeType="1"/>
            </p:cNvSpPr>
            <p:nvPr/>
          </p:nvSpPr>
          <p:spPr bwMode="auto">
            <a:xfrm>
              <a:off x="887" y="2240"/>
              <a:ext cx="0" cy="219"/>
            </a:xfrm>
            <a:prstGeom prst="line">
              <a:avLst/>
            </a:prstGeom>
            <a:noFill/>
            <a:ln w="28575">
              <a:solidFill>
                <a:srgbClr val="FF6600"/>
              </a:solidFill>
              <a:round/>
              <a:headEnd/>
              <a:tailEnd/>
            </a:ln>
            <a:effectLst/>
          </p:spPr>
          <p:txBody>
            <a:bodyPr lIns="0" tIns="0" rIns="0" bIns="0">
              <a:spAutoFit/>
            </a:bodyPr>
            <a:lstStyle/>
            <a:p>
              <a:pPr algn="l">
                <a:lnSpc>
                  <a:spcPct val="100000"/>
                </a:lnSpc>
                <a:defRPr/>
              </a:pPr>
              <a:endParaRPr lang="zh-CN" altLang="en-US">
                <a:latin typeface="+mn-lt"/>
                <a:ea typeface="+mn-ea"/>
              </a:endParaRPr>
            </a:p>
          </p:txBody>
        </p:sp>
      </p:grpSp>
      <p:sp>
        <p:nvSpPr>
          <p:cNvPr id="150" name="Text Box 217"/>
          <p:cNvSpPr txBox="1">
            <a:spLocks noChangeArrowheads="1"/>
          </p:cNvSpPr>
          <p:nvPr/>
        </p:nvSpPr>
        <p:spPr bwMode="auto">
          <a:xfrm>
            <a:off x="1090650" y="4506913"/>
            <a:ext cx="23749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200" dirty="0">
                <a:solidFill>
                  <a:srgbClr val="0000FF"/>
                </a:solidFill>
                <a:latin typeface="Verdana" charset="0"/>
                <a:ea typeface="微软雅黑" charset="-122"/>
              </a:rPr>
              <a:t>若</a:t>
            </a:r>
            <a:r>
              <a:rPr lang="en-US" altLang="zh-CN" sz="2200" dirty="0">
                <a:solidFill>
                  <a:srgbClr val="0000FF"/>
                </a:solidFill>
                <a:latin typeface="Verdana" charset="0"/>
                <a:ea typeface="微软雅黑" charset="-122"/>
              </a:rPr>
              <a:t>TLB</a:t>
            </a:r>
            <a:r>
              <a:rPr lang="zh-CN" altLang="en-US" sz="2200" dirty="0">
                <a:solidFill>
                  <a:srgbClr val="0000FF"/>
                </a:solidFill>
                <a:latin typeface="Verdana" charset="0"/>
                <a:ea typeface="微软雅黑" charset="-122"/>
              </a:rPr>
              <a:t>中的</a:t>
            </a:r>
            <a:r>
              <a:rPr lang="en-US" altLang="zh-CN" sz="2200" dirty="0">
                <a:solidFill>
                  <a:srgbClr val="0000FF"/>
                </a:solidFill>
                <a:latin typeface="Verdana" charset="0"/>
                <a:ea typeface="微软雅黑" charset="-122"/>
              </a:rPr>
              <a:t>V=0 </a:t>
            </a:r>
            <a:r>
              <a:rPr lang="zh-CN" altLang="en-US" sz="2200" dirty="0">
                <a:solidFill>
                  <a:srgbClr val="0000FF"/>
                </a:solidFill>
                <a:latin typeface="Verdana" charset="0"/>
                <a:ea typeface="微软雅黑" charset="-122"/>
              </a:rPr>
              <a:t>或</a:t>
            </a:r>
            <a:r>
              <a:rPr lang="en-US" altLang="zh-CN" sz="2200" dirty="0" err="1">
                <a:solidFill>
                  <a:srgbClr val="0000FF"/>
                </a:solidFill>
                <a:latin typeface="Verdana" charset="0"/>
                <a:ea typeface="微软雅黑" charset="-122"/>
              </a:rPr>
              <a:t>Tag≠VA</a:t>
            </a:r>
            <a:r>
              <a:rPr lang="en-US" altLang="zh-CN" sz="2200" dirty="0">
                <a:solidFill>
                  <a:srgbClr val="0000FF"/>
                </a:solidFill>
                <a:latin typeface="Verdana" charset="0"/>
                <a:ea typeface="微软雅黑" charset="-122"/>
              </a:rPr>
              <a:t>,</a:t>
            </a:r>
            <a:r>
              <a:rPr lang="zh-CN" altLang="en-US" sz="2200" dirty="0">
                <a:solidFill>
                  <a:srgbClr val="0000FF"/>
                </a:solidFill>
                <a:latin typeface="Verdana" charset="0"/>
                <a:ea typeface="微软雅黑" charset="-122"/>
              </a:rPr>
              <a:t>则</a:t>
            </a:r>
            <a:r>
              <a:rPr kumimoji="1" lang="zh-CN" altLang="en-US" sz="2200" dirty="0">
                <a:solidFill>
                  <a:srgbClr val="0000FF"/>
                </a:solidFill>
                <a:latin typeface="Verdana" charset="0"/>
                <a:ea typeface="微软雅黑" charset="-122"/>
              </a:rPr>
              <a:t>页表中找</a:t>
            </a:r>
          </a:p>
        </p:txBody>
      </p:sp>
      <p:sp>
        <p:nvSpPr>
          <p:cNvPr id="151" name="Text Box 218"/>
          <p:cNvSpPr txBox="1">
            <a:spLocks noChangeArrowheads="1"/>
          </p:cNvSpPr>
          <p:nvPr/>
        </p:nvSpPr>
        <p:spPr bwMode="auto">
          <a:xfrm>
            <a:off x="1077788" y="5659438"/>
            <a:ext cx="249713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200">
                <a:solidFill>
                  <a:srgbClr val="0000FF"/>
                </a:solidFill>
                <a:latin typeface="Verdana" charset="0"/>
                <a:ea typeface="微软雅黑" charset="-122"/>
              </a:rPr>
              <a:t>若页表中</a:t>
            </a:r>
            <a:r>
              <a:rPr lang="en-US" altLang="zh-CN" sz="2200" dirty="0">
                <a:solidFill>
                  <a:srgbClr val="0000FF"/>
                </a:solidFill>
                <a:latin typeface="Verdana" charset="0"/>
                <a:ea typeface="微软雅黑" charset="-122"/>
              </a:rPr>
              <a:t>V=0</a:t>
            </a:r>
            <a:r>
              <a:rPr lang="zh-CN" altLang="en-US" sz="2200" dirty="0">
                <a:solidFill>
                  <a:srgbClr val="0000FF"/>
                </a:solidFill>
                <a:latin typeface="Verdana" charset="0"/>
                <a:ea typeface="微软雅黑" charset="-122"/>
              </a:rPr>
              <a:t>，则</a:t>
            </a:r>
            <a:r>
              <a:rPr kumimoji="1" lang="zh-CN" altLang="en-US" sz="2200" dirty="0">
                <a:solidFill>
                  <a:srgbClr val="0000FF"/>
                </a:solidFill>
                <a:latin typeface="Verdana" charset="0"/>
                <a:ea typeface="微软雅黑" charset="-122"/>
              </a:rPr>
              <a:t>缺页，到磁盘中找</a:t>
            </a:r>
          </a:p>
        </p:txBody>
      </p:sp>
      <p:grpSp>
        <p:nvGrpSpPr>
          <p:cNvPr id="9" name="Group 48"/>
          <p:cNvGrpSpPr>
            <a:grpSpLocks/>
          </p:cNvGrpSpPr>
          <p:nvPr/>
        </p:nvGrpSpPr>
        <p:grpSpPr bwMode="auto">
          <a:xfrm>
            <a:off x="5289550" y="3736975"/>
            <a:ext cx="3190875" cy="2635250"/>
            <a:chOff x="1873" y="2474"/>
            <a:chExt cx="2101" cy="1660"/>
          </a:xfrm>
        </p:grpSpPr>
        <p:sp>
          <p:nvSpPr>
            <p:cNvPr id="154" name="Line 49"/>
            <p:cNvSpPr>
              <a:spLocks noChangeShapeType="1"/>
            </p:cNvSpPr>
            <p:nvPr/>
          </p:nvSpPr>
          <p:spPr bwMode="auto">
            <a:xfrm flipV="1">
              <a:off x="1883" y="2474"/>
              <a:ext cx="2079" cy="1403"/>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sp>
          <p:nvSpPr>
            <p:cNvPr id="155" name="Line 50"/>
            <p:cNvSpPr>
              <a:spLocks noChangeShapeType="1"/>
            </p:cNvSpPr>
            <p:nvPr/>
          </p:nvSpPr>
          <p:spPr bwMode="auto">
            <a:xfrm flipV="1">
              <a:off x="1888" y="2559"/>
              <a:ext cx="2086" cy="1575"/>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sp>
          <p:nvSpPr>
            <p:cNvPr id="156" name="Line 51"/>
            <p:cNvSpPr>
              <a:spLocks noChangeShapeType="1"/>
            </p:cNvSpPr>
            <p:nvPr/>
          </p:nvSpPr>
          <p:spPr bwMode="auto">
            <a:xfrm flipV="1">
              <a:off x="1883" y="2635"/>
              <a:ext cx="2073" cy="552"/>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sp>
          <p:nvSpPr>
            <p:cNvPr id="157" name="Line 52"/>
            <p:cNvSpPr>
              <a:spLocks noChangeShapeType="1"/>
            </p:cNvSpPr>
            <p:nvPr/>
          </p:nvSpPr>
          <p:spPr bwMode="auto">
            <a:xfrm flipV="1">
              <a:off x="1883" y="2725"/>
              <a:ext cx="2076" cy="722"/>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sp>
          <p:nvSpPr>
            <p:cNvPr id="158" name="Line 53"/>
            <p:cNvSpPr>
              <a:spLocks noChangeShapeType="1"/>
            </p:cNvSpPr>
            <p:nvPr/>
          </p:nvSpPr>
          <p:spPr bwMode="auto">
            <a:xfrm flipV="1">
              <a:off x="1888" y="2818"/>
              <a:ext cx="2078" cy="1145"/>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sp>
          <p:nvSpPr>
            <p:cNvPr id="159" name="Line 54"/>
            <p:cNvSpPr>
              <a:spLocks noChangeShapeType="1"/>
            </p:cNvSpPr>
            <p:nvPr/>
          </p:nvSpPr>
          <p:spPr bwMode="auto">
            <a:xfrm flipV="1">
              <a:off x="1883" y="2897"/>
              <a:ext cx="2076" cy="721"/>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sp>
          <p:nvSpPr>
            <p:cNvPr id="160" name="Line 55"/>
            <p:cNvSpPr>
              <a:spLocks noChangeShapeType="1"/>
            </p:cNvSpPr>
            <p:nvPr/>
          </p:nvSpPr>
          <p:spPr bwMode="auto">
            <a:xfrm flipV="1">
              <a:off x="1883" y="2973"/>
              <a:ext cx="2070" cy="300"/>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sp>
          <p:nvSpPr>
            <p:cNvPr id="161" name="Line 56"/>
            <p:cNvSpPr>
              <a:spLocks noChangeShapeType="1"/>
            </p:cNvSpPr>
            <p:nvPr/>
          </p:nvSpPr>
          <p:spPr bwMode="auto">
            <a:xfrm flipV="1">
              <a:off x="1873" y="3059"/>
              <a:ext cx="2083" cy="299"/>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sp>
          <p:nvSpPr>
            <p:cNvPr id="162" name="Line 57"/>
            <p:cNvSpPr>
              <a:spLocks noChangeShapeType="1"/>
            </p:cNvSpPr>
            <p:nvPr/>
          </p:nvSpPr>
          <p:spPr bwMode="auto">
            <a:xfrm flipV="1">
              <a:off x="1883" y="3152"/>
              <a:ext cx="2070" cy="556"/>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sp>
          <p:nvSpPr>
            <p:cNvPr id="163" name="Freeform 58"/>
            <p:cNvSpPr>
              <a:spLocks/>
            </p:cNvSpPr>
            <p:nvPr/>
          </p:nvSpPr>
          <p:spPr bwMode="auto">
            <a:xfrm>
              <a:off x="3782" y="3595"/>
              <a:ext cx="52" cy="30"/>
            </a:xfrm>
            <a:custGeom>
              <a:avLst/>
              <a:gdLst/>
              <a:ahLst/>
              <a:cxnLst>
                <a:cxn ang="0">
                  <a:pos x="5" y="0"/>
                </a:cxn>
                <a:cxn ang="0">
                  <a:pos x="0" y="34"/>
                </a:cxn>
                <a:cxn ang="0">
                  <a:pos x="37" y="22"/>
                </a:cxn>
                <a:cxn ang="0">
                  <a:pos x="5" y="0"/>
                </a:cxn>
                <a:cxn ang="0">
                  <a:pos x="5" y="0"/>
                </a:cxn>
              </a:cxnLst>
              <a:rect l="0" t="0" r="r" b="b"/>
              <a:pathLst>
                <a:path w="37" h="34">
                  <a:moveTo>
                    <a:pt x="5" y="0"/>
                  </a:moveTo>
                  <a:lnTo>
                    <a:pt x="0" y="34"/>
                  </a:lnTo>
                  <a:lnTo>
                    <a:pt x="37" y="22"/>
                  </a:lnTo>
                  <a:lnTo>
                    <a:pt x="5" y="0"/>
                  </a:lnTo>
                  <a:lnTo>
                    <a:pt x="5" y="0"/>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64" name="Freeform 59"/>
            <p:cNvSpPr>
              <a:spLocks/>
            </p:cNvSpPr>
            <p:nvPr/>
          </p:nvSpPr>
          <p:spPr bwMode="auto">
            <a:xfrm>
              <a:off x="3779" y="3839"/>
              <a:ext cx="55" cy="28"/>
            </a:xfrm>
            <a:custGeom>
              <a:avLst/>
              <a:gdLst/>
              <a:ahLst/>
              <a:cxnLst>
                <a:cxn ang="0">
                  <a:pos x="0" y="0"/>
                </a:cxn>
                <a:cxn ang="0">
                  <a:pos x="9" y="32"/>
                </a:cxn>
                <a:cxn ang="0">
                  <a:pos x="39" y="8"/>
                </a:cxn>
                <a:cxn ang="0">
                  <a:pos x="0" y="0"/>
                </a:cxn>
                <a:cxn ang="0">
                  <a:pos x="0" y="0"/>
                </a:cxn>
              </a:cxnLst>
              <a:rect l="0" t="0" r="r" b="b"/>
              <a:pathLst>
                <a:path w="39" h="32">
                  <a:moveTo>
                    <a:pt x="0" y="0"/>
                  </a:moveTo>
                  <a:lnTo>
                    <a:pt x="9" y="32"/>
                  </a:lnTo>
                  <a:lnTo>
                    <a:pt x="39" y="8"/>
                  </a:lnTo>
                  <a:lnTo>
                    <a:pt x="0" y="0"/>
                  </a:lnTo>
                  <a:lnTo>
                    <a:pt x="0" y="0"/>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65" name="Freeform 60"/>
            <p:cNvSpPr>
              <a:spLocks/>
            </p:cNvSpPr>
            <p:nvPr/>
          </p:nvSpPr>
          <p:spPr bwMode="auto">
            <a:xfrm>
              <a:off x="3779" y="3717"/>
              <a:ext cx="55" cy="29"/>
            </a:xfrm>
            <a:custGeom>
              <a:avLst/>
              <a:gdLst/>
              <a:ahLst/>
              <a:cxnLst>
                <a:cxn ang="0">
                  <a:pos x="0" y="0"/>
                </a:cxn>
                <a:cxn ang="0">
                  <a:pos x="4" y="34"/>
                </a:cxn>
                <a:cxn ang="0">
                  <a:pos x="39" y="16"/>
                </a:cxn>
                <a:cxn ang="0">
                  <a:pos x="2" y="0"/>
                </a:cxn>
                <a:cxn ang="0">
                  <a:pos x="2" y="0"/>
                </a:cxn>
                <a:cxn ang="0">
                  <a:pos x="0" y="0"/>
                </a:cxn>
              </a:cxnLst>
              <a:rect l="0" t="0" r="r" b="b"/>
              <a:pathLst>
                <a:path w="39" h="34">
                  <a:moveTo>
                    <a:pt x="0" y="0"/>
                  </a:moveTo>
                  <a:lnTo>
                    <a:pt x="4" y="34"/>
                  </a:lnTo>
                  <a:lnTo>
                    <a:pt x="39" y="16"/>
                  </a:lnTo>
                  <a:lnTo>
                    <a:pt x="2" y="0"/>
                  </a:lnTo>
                  <a:lnTo>
                    <a:pt x="2" y="0"/>
                  </a:lnTo>
                  <a:lnTo>
                    <a:pt x="0" y="0"/>
                  </a:lnTo>
                  <a:close/>
                </a:path>
              </a:pathLst>
            </a:custGeom>
            <a:solidFill>
              <a:srgbClr val="000000"/>
            </a:solidFill>
            <a:ln w="9525">
              <a:noFill/>
              <a:round/>
              <a:headEnd/>
              <a:tailEnd/>
            </a:ln>
          </p:spPr>
          <p:txBody>
            <a:bodyPr/>
            <a:lstStyle/>
            <a:p>
              <a:pPr algn="l">
                <a:lnSpc>
                  <a:spcPct val="100000"/>
                </a:lnSpc>
                <a:defRPr/>
              </a:pPr>
              <a:endParaRPr lang="zh-CN" altLang="en-US">
                <a:latin typeface="+mn-lt"/>
                <a:ea typeface="+mn-ea"/>
              </a:endParaRPr>
            </a:p>
          </p:txBody>
        </p:sp>
        <p:sp>
          <p:nvSpPr>
            <p:cNvPr id="166" name="Line 61"/>
            <p:cNvSpPr>
              <a:spLocks noChangeShapeType="1"/>
            </p:cNvSpPr>
            <p:nvPr/>
          </p:nvSpPr>
          <p:spPr bwMode="auto">
            <a:xfrm>
              <a:off x="1873" y="3530"/>
              <a:ext cx="1961" cy="84"/>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sp>
          <p:nvSpPr>
            <p:cNvPr id="167" name="Line 62"/>
            <p:cNvSpPr>
              <a:spLocks noChangeShapeType="1"/>
            </p:cNvSpPr>
            <p:nvPr/>
          </p:nvSpPr>
          <p:spPr bwMode="auto">
            <a:xfrm flipV="1">
              <a:off x="1883" y="3851"/>
              <a:ext cx="1917" cy="197"/>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sp>
          <p:nvSpPr>
            <p:cNvPr id="168" name="Line 63"/>
            <p:cNvSpPr>
              <a:spLocks noChangeShapeType="1"/>
            </p:cNvSpPr>
            <p:nvPr/>
          </p:nvSpPr>
          <p:spPr bwMode="auto">
            <a:xfrm flipV="1">
              <a:off x="1873" y="3731"/>
              <a:ext cx="1961" cy="58"/>
            </a:xfrm>
            <a:prstGeom prst="line">
              <a:avLst/>
            </a:prstGeom>
            <a:noFill/>
            <a:ln w="14288">
              <a:solidFill>
                <a:srgbClr val="000000"/>
              </a:solidFill>
              <a:round/>
              <a:headEnd/>
              <a:tailEnd/>
            </a:ln>
          </p:spPr>
          <p:txBody>
            <a:bodyPr/>
            <a:lstStyle/>
            <a:p>
              <a:pPr algn="l">
                <a:lnSpc>
                  <a:spcPct val="100000"/>
                </a:lnSpc>
                <a:defRPr/>
              </a:pPr>
              <a:endParaRPr lang="zh-CN" altLang="en-US">
                <a:latin typeface="+mn-lt"/>
                <a:ea typeface="+mn-ea"/>
              </a:endParaRPr>
            </a:p>
          </p:txBody>
        </p:sp>
      </p:grpSp>
      <p:sp>
        <p:nvSpPr>
          <p:cNvPr id="79889" name="Text Box 223"/>
          <p:cNvSpPr txBox="1">
            <a:spLocks noChangeArrowheads="1"/>
          </p:cNvSpPr>
          <p:nvPr/>
        </p:nvSpPr>
        <p:spPr bwMode="auto">
          <a:xfrm>
            <a:off x="946634" y="762000"/>
            <a:ext cx="9311791" cy="21467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71463" indent="-271463">
              <a:defRPr sz="2400" b="1">
                <a:solidFill>
                  <a:srgbClr val="FF0000"/>
                </a:solidFill>
                <a:latin typeface="Times New Roman" charset="0"/>
                <a:ea typeface="黑体" charset="-122"/>
              </a:defRPr>
            </a:lvl1pPr>
            <a:lvl2pPr marL="630238" indent="-271463">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342900" indent="-342900" algn="l">
              <a:lnSpc>
                <a:spcPct val="100000"/>
              </a:lnSpc>
              <a:buFont typeface="Wingdings" panose="05000000000000000000" pitchFamily="2" charset="2"/>
              <a:buChar char="u"/>
            </a:pPr>
            <a:r>
              <a:rPr kumimoji="1" lang="en-US" altLang="zh-CN" dirty="0">
                <a:solidFill>
                  <a:schemeClr val="tx1"/>
                </a:solidFill>
                <a:latin typeface="Verdana" charset="0"/>
                <a:ea typeface="微软雅黑" charset="-122"/>
              </a:rPr>
              <a:t>TLB</a:t>
            </a:r>
            <a:r>
              <a:rPr kumimoji="1" lang="zh-CN" altLang="en-US" dirty="0">
                <a:solidFill>
                  <a:schemeClr val="tx1"/>
                </a:solidFill>
                <a:latin typeface="Verdana" charset="0"/>
                <a:ea typeface="微软雅黑" charset="-122"/>
              </a:rPr>
              <a:t>组织</a:t>
            </a:r>
            <a:endParaRPr kumimoji="1" lang="en-US" altLang="zh-CN" dirty="0">
              <a:solidFill>
                <a:schemeClr val="tx1"/>
              </a:solidFill>
              <a:latin typeface="Verdana" charset="0"/>
              <a:ea typeface="微软雅黑" charset="-122"/>
            </a:endParaRPr>
          </a:p>
          <a:p>
            <a:pPr lvl="1" algn="l">
              <a:lnSpc>
                <a:spcPct val="100000"/>
              </a:lnSpc>
              <a:buFont typeface="Wingdings" charset="2"/>
              <a:buChar char="n"/>
            </a:pPr>
            <a:r>
              <a:rPr kumimoji="1" lang="en-US" altLang="zh-CN" sz="2200" dirty="0">
                <a:solidFill>
                  <a:schemeClr val="tx1"/>
                </a:solidFill>
                <a:latin typeface="Verdana" charset="0"/>
                <a:ea typeface="微软雅黑" charset="-122"/>
              </a:rPr>
              <a:t>TLB</a:t>
            </a:r>
            <a:r>
              <a:rPr kumimoji="1" lang="zh-CN" altLang="en-US" sz="2200" dirty="0">
                <a:solidFill>
                  <a:schemeClr val="tx1"/>
                </a:solidFill>
                <a:latin typeface="Verdana" charset="0"/>
                <a:ea typeface="微软雅黑" charset="-122"/>
              </a:rPr>
              <a:t>全相联时没有</a:t>
            </a:r>
            <a:r>
              <a:rPr kumimoji="1" lang="en-US" altLang="zh-CN" sz="2200" dirty="0">
                <a:solidFill>
                  <a:schemeClr val="tx1"/>
                </a:solidFill>
                <a:latin typeface="Verdana" charset="0"/>
                <a:ea typeface="微软雅黑" charset="-122"/>
              </a:rPr>
              <a:t>Index</a:t>
            </a:r>
            <a:r>
              <a:rPr kumimoji="1" lang="zh-CN" altLang="en-US" sz="2200" dirty="0">
                <a:solidFill>
                  <a:schemeClr val="tx1"/>
                </a:solidFill>
                <a:latin typeface="Verdana" charset="0"/>
                <a:ea typeface="微软雅黑" charset="-122"/>
              </a:rPr>
              <a:t>，只有</a:t>
            </a:r>
            <a:r>
              <a:rPr kumimoji="1" lang="en-US" altLang="zh-CN" sz="2200" dirty="0">
                <a:solidFill>
                  <a:schemeClr val="tx1"/>
                </a:solidFill>
                <a:latin typeface="Verdana" charset="0"/>
                <a:ea typeface="微软雅黑" charset="-122"/>
              </a:rPr>
              <a:t>Tag</a:t>
            </a:r>
            <a:r>
              <a:rPr kumimoji="1" lang="zh-CN" altLang="en-US" sz="2200" dirty="0">
                <a:solidFill>
                  <a:schemeClr val="tx1"/>
                </a:solidFill>
                <a:latin typeface="Verdana" charset="0"/>
                <a:ea typeface="微软雅黑" charset="-122"/>
              </a:rPr>
              <a:t>，虚页号需与每个</a:t>
            </a:r>
            <a:r>
              <a:rPr kumimoji="1" lang="en-US" altLang="zh-CN" sz="2200" dirty="0">
                <a:solidFill>
                  <a:schemeClr val="tx1"/>
                </a:solidFill>
                <a:latin typeface="Verdana" charset="0"/>
                <a:ea typeface="微软雅黑" charset="-122"/>
              </a:rPr>
              <a:t>Tag</a:t>
            </a:r>
            <a:r>
              <a:rPr kumimoji="1" lang="zh-CN" altLang="en-US" sz="2200" dirty="0">
                <a:solidFill>
                  <a:schemeClr val="tx1"/>
                </a:solidFill>
                <a:latin typeface="Verdana" charset="0"/>
                <a:ea typeface="微软雅黑" charset="-122"/>
              </a:rPr>
              <a:t>比</a:t>
            </a:r>
            <a:endParaRPr kumimoji="1" lang="en-US" altLang="zh-CN" sz="2200" dirty="0">
              <a:solidFill>
                <a:schemeClr val="tx1"/>
              </a:solidFill>
              <a:latin typeface="Verdana" charset="0"/>
              <a:ea typeface="微软雅黑" charset="-122"/>
            </a:endParaRPr>
          </a:p>
          <a:p>
            <a:pPr lvl="1" algn="l">
              <a:lnSpc>
                <a:spcPct val="100000"/>
              </a:lnSpc>
              <a:buFont typeface="Wingdings" charset="2"/>
              <a:buChar char="n"/>
            </a:pPr>
            <a:r>
              <a:rPr kumimoji="1" lang="zh-CN" altLang="en-US" sz="2200" dirty="0">
                <a:solidFill>
                  <a:schemeClr val="tx1"/>
                </a:solidFill>
                <a:latin typeface="Verdana" charset="0"/>
                <a:ea typeface="微软雅黑" charset="-122"/>
              </a:rPr>
              <a:t>组相联时，</a:t>
            </a:r>
            <a:endParaRPr kumimoji="1" lang="en-US" altLang="zh-CN" sz="2200" dirty="0">
              <a:solidFill>
                <a:schemeClr val="tx1"/>
              </a:solidFill>
              <a:latin typeface="Verdana" charset="0"/>
              <a:ea typeface="微软雅黑" charset="-122"/>
            </a:endParaRPr>
          </a:p>
          <a:p>
            <a:pPr lvl="1" algn="l">
              <a:lnSpc>
                <a:spcPct val="100000"/>
              </a:lnSpc>
            </a:pPr>
            <a:r>
              <a:rPr kumimoji="1" lang="zh-CN" altLang="en-US" sz="2200" dirty="0">
                <a:solidFill>
                  <a:schemeClr val="tx1"/>
                </a:solidFill>
                <a:latin typeface="Verdana" charset="0"/>
                <a:ea typeface="微软雅黑" charset="-122"/>
              </a:rPr>
              <a:t>虚页号高位为</a:t>
            </a:r>
            <a:endParaRPr kumimoji="1" lang="en-US" altLang="zh-CN" sz="2200" dirty="0">
              <a:solidFill>
                <a:schemeClr val="tx1"/>
              </a:solidFill>
              <a:latin typeface="Verdana" charset="0"/>
              <a:ea typeface="微软雅黑" charset="-122"/>
            </a:endParaRPr>
          </a:p>
          <a:p>
            <a:pPr lvl="1" algn="l">
              <a:lnSpc>
                <a:spcPct val="100000"/>
              </a:lnSpc>
            </a:pPr>
            <a:r>
              <a:rPr kumimoji="1" lang="en-US" altLang="zh-CN" sz="2200" dirty="0">
                <a:solidFill>
                  <a:schemeClr val="tx1"/>
                </a:solidFill>
                <a:latin typeface="Verdana" charset="0"/>
                <a:ea typeface="微软雅黑" charset="-122"/>
              </a:rPr>
              <a:t>Tag</a:t>
            </a:r>
            <a:r>
              <a:rPr kumimoji="1" lang="zh-CN" altLang="en-US" sz="2200" dirty="0">
                <a:solidFill>
                  <a:schemeClr val="tx1"/>
                </a:solidFill>
                <a:latin typeface="Verdana" charset="0"/>
                <a:ea typeface="微软雅黑" charset="-122"/>
              </a:rPr>
              <a:t>，低位为</a:t>
            </a:r>
            <a:endParaRPr kumimoji="1" lang="en-US" altLang="zh-CN" sz="2200" dirty="0">
              <a:solidFill>
                <a:schemeClr val="tx1"/>
              </a:solidFill>
              <a:latin typeface="Verdana" charset="0"/>
              <a:ea typeface="微软雅黑" charset="-122"/>
            </a:endParaRPr>
          </a:p>
          <a:p>
            <a:pPr lvl="1" algn="l">
              <a:lnSpc>
                <a:spcPct val="100000"/>
              </a:lnSpc>
            </a:pPr>
            <a:r>
              <a:rPr kumimoji="1" lang="en-US" altLang="zh-CN" sz="2200" dirty="0">
                <a:solidFill>
                  <a:schemeClr val="tx1"/>
                </a:solidFill>
                <a:latin typeface="Verdana" charset="0"/>
                <a:ea typeface="微软雅黑" charset="-122"/>
              </a:rPr>
              <a:t>Index</a:t>
            </a:r>
            <a:r>
              <a:rPr kumimoji="1" lang="zh-CN" altLang="en-US" sz="2200" dirty="0">
                <a:solidFill>
                  <a:schemeClr val="tx1"/>
                </a:solidFill>
                <a:latin typeface="Verdana" charset="0"/>
                <a:ea typeface="微软雅黑" charset="-122"/>
                <a:sym typeface="Symbol" charset="2"/>
              </a:rPr>
              <a:t></a:t>
            </a:r>
            <a:r>
              <a:rPr kumimoji="1" lang="zh-CN" altLang="en-US" sz="2200" dirty="0">
                <a:solidFill>
                  <a:schemeClr val="tx1"/>
                </a:solidFill>
                <a:latin typeface="Verdana" charset="0"/>
                <a:ea typeface="微软雅黑" charset="-122"/>
              </a:rPr>
              <a:t>组索引</a:t>
            </a:r>
          </a:p>
        </p:txBody>
      </p:sp>
      <p:sp>
        <p:nvSpPr>
          <p:cNvPr id="170" name="Freeform 17"/>
          <p:cNvSpPr>
            <a:spLocks/>
          </p:cNvSpPr>
          <p:nvPr/>
        </p:nvSpPr>
        <p:spPr bwMode="auto">
          <a:xfrm>
            <a:off x="3570288" y="3454400"/>
            <a:ext cx="706437" cy="2073275"/>
          </a:xfrm>
          <a:custGeom>
            <a:avLst/>
            <a:gdLst/>
            <a:ahLst/>
            <a:cxnLst>
              <a:cxn ang="0">
                <a:pos x="0" y="0"/>
              </a:cxn>
              <a:cxn ang="0">
                <a:pos x="0" y="1605"/>
              </a:cxn>
              <a:cxn ang="0">
                <a:pos x="283" y="1605"/>
              </a:cxn>
            </a:cxnLst>
            <a:rect l="0" t="0" r="r" b="b"/>
            <a:pathLst>
              <a:path w="283" h="1605">
                <a:moveTo>
                  <a:pt x="0" y="0"/>
                </a:moveTo>
                <a:lnTo>
                  <a:pt x="0" y="1605"/>
                </a:lnTo>
                <a:lnTo>
                  <a:pt x="283" y="1605"/>
                </a:lnTo>
              </a:path>
            </a:pathLst>
          </a:custGeom>
          <a:noFill/>
          <a:ln w="28575" cmpd="sng">
            <a:solidFill>
              <a:srgbClr val="000000"/>
            </a:solidFill>
            <a:prstDash val="solid"/>
            <a:round/>
            <a:headEnd type="none" w="med" len="med"/>
            <a:tailEnd type="triangle" w="med" len="med"/>
          </a:ln>
        </p:spPr>
        <p:txBody>
          <a:bodyPr/>
          <a:lstStyle/>
          <a:p>
            <a:pPr algn="l">
              <a:lnSpc>
                <a:spcPct val="100000"/>
              </a:lnSpc>
              <a:defRPr/>
            </a:pPr>
            <a:endParaRPr lang="zh-CN" altLang="en-US">
              <a:latin typeface="+mn-lt"/>
              <a:ea typeface="+mn-ea"/>
            </a:endParaRPr>
          </a:p>
        </p:txBody>
      </p:sp>
      <p:sp>
        <p:nvSpPr>
          <p:cNvPr id="171" name="Rectangle 4"/>
          <p:cNvSpPr>
            <a:spLocks noChangeArrowheads="1"/>
          </p:cNvSpPr>
          <p:nvPr/>
        </p:nvSpPr>
        <p:spPr bwMode="auto">
          <a:xfrm>
            <a:off x="7231063" y="2794000"/>
            <a:ext cx="46037" cy="215444"/>
          </a:xfrm>
          <a:prstGeom prst="rect">
            <a:avLst/>
          </a:prstGeom>
          <a:noFill/>
          <a:ln w="9525">
            <a:noFill/>
            <a:miter lim="800000"/>
            <a:headEnd/>
            <a:tailEnd/>
          </a:ln>
        </p:spPr>
        <p:txBody>
          <a:bodyPr lIns="0" tIns="0" rIns="0" bIns="0">
            <a:spAutoFit/>
          </a:bodyPr>
          <a:lstStyle/>
          <a:p>
            <a:pPr algn="l">
              <a:lnSpc>
                <a:spcPct val="100000"/>
              </a:lnSpc>
              <a:defRPr/>
            </a:pPr>
            <a:endParaRPr lang="zh-CN" altLang="en-US" sz="1400">
              <a:latin typeface="+mn-lt"/>
              <a:ea typeface="+mn-ea"/>
            </a:endParaRPr>
          </a:p>
        </p:txBody>
      </p:sp>
      <p:sp>
        <p:nvSpPr>
          <p:cNvPr id="172" name="Rectangle 5"/>
          <p:cNvSpPr>
            <a:spLocks noChangeArrowheads="1"/>
          </p:cNvSpPr>
          <p:nvPr/>
        </p:nvSpPr>
        <p:spPr bwMode="auto">
          <a:xfrm>
            <a:off x="5051425" y="2755900"/>
            <a:ext cx="46038" cy="215444"/>
          </a:xfrm>
          <a:prstGeom prst="rect">
            <a:avLst/>
          </a:prstGeom>
          <a:noFill/>
          <a:ln w="9525">
            <a:noFill/>
            <a:miter lim="800000"/>
            <a:headEnd/>
            <a:tailEnd/>
          </a:ln>
        </p:spPr>
        <p:txBody>
          <a:bodyPr lIns="0" tIns="0" rIns="0" bIns="0">
            <a:spAutoFit/>
          </a:bodyPr>
          <a:lstStyle/>
          <a:p>
            <a:pPr algn="l">
              <a:lnSpc>
                <a:spcPct val="100000"/>
              </a:lnSpc>
              <a:defRPr/>
            </a:pPr>
            <a:endParaRPr lang="zh-CN" altLang="en-US" sz="1400">
              <a:latin typeface="+mn-lt"/>
              <a:ea typeface="+mn-ea"/>
            </a:endParaRPr>
          </a:p>
        </p:txBody>
      </p:sp>
      <p:grpSp>
        <p:nvGrpSpPr>
          <p:cNvPr id="79893" name="Group 7"/>
          <p:cNvGrpSpPr>
            <a:grpSpLocks/>
          </p:cNvGrpSpPr>
          <p:nvPr/>
        </p:nvGrpSpPr>
        <p:grpSpPr bwMode="auto">
          <a:xfrm>
            <a:off x="4356100" y="1785938"/>
            <a:ext cx="6189663" cy="909637"/>
            <a:chOff x="720" y="1314"/>
            <a:chExt cx="4336" cy="681"/>
          </a:xfrm>
        </p:grpSpPr>
        <p:sp>
          <p:nvSpPr>
            <p:cNvPr id="174" name="Rectangle 8"/>
            <p:cNvSpPr>
              <a:spLocks noChangeArrowheads="1"/>
            </p:cNvSpPr>
            <p:nvPr/>
          </p:nvSpPr>
          <p:spPr bwMode="auto">
            <a:xfrm>
              <a:off x="720" y="1316"/>
              <a:ext cx="4320" cy="655"/>
            </a:xfrm>
            <a:prstGeom prst="rect">
              <a:avLst/>
            </a:prstGeom>
            <a:noFill/>
            <a:ln w="12700">
              <a:solidFill>
                <a:schemeClr val="tx1"/>
              </a:solidFill>
              <a:miter lim="800000"/>
              <a:headEnd/>
              <a:tailEnd/>
            </a:ln>
            <a:effectLst/>
          </p:spPr>
          <p:txBody>
            <a:bodyPr wrap="none" anchor="ctr"/>
            <a:lstStyle/>
            <a:p>
              <a:pPr>
                <a:lnSpc>
                  <a:spcPct val="100000"/>
                </a:lnSpc>
                <a:defRPr/>
              </a:pPr>
              <a:endParaRPr lang="zh-CN" altLang="en-US">
                <a:latin typeface="+mn-lt"/>
                <a:ea typeface="+mn-ea"/>
              </a:endParaRPr>
            </a:p>
          </p:txBody>
        </p:sp>
        <p:sp>
          <p:nvSpPr>
            <p:cNvPr id="175" name="Rectangle 9"/>
            <p:cNvSpPr>
              <a:spLocks noChangeArrowheads="1"/>
            </p:cNvSpPr>
            <p:nvPr/>
          </p:nvSpPr>
          <p:spPr bwMode="auto">
            <a:xfrm>
              <a:off x="728" y="1348"/>
              <a:ext cx="4318" cy="223"/>
            </a:xfrm>
            <a:prstGeom prst="rect">
              <a:avLst/>
            </a:prstGeom>
            <a:noFill/>
            <a:ln w="12700">
              <a:noFill/>
              <a:miter lim="800000"/>
              <a:headEnd/>
              <a:tailEnd/>
            </a:ln>
            <a:effectLst/>
          </p:spPr>
          <p:txBody>
            <a:bodyPr lIns="63500" tIns="25400" rIns="63500" bIns="25400">
              <a:spAutoFit/>
            </a:bodyPr>
            <a:lstStyle/>
            <a:p>
              <a:pPr>
                <a:lnSpc>
                  <a:spcPct val="100000"/>
                </a:lnSpc>
                <a:defRPr/>
              </a:pPr>
              <a:r>
                <a:rPr lang="en-US" altLang="zh-CN" sz="1600" dirty="0">
                  <a:solidFill>
                    <a:schemeClr val="tx1"/>
                  </a:solidFill>
                  <a:latin typeface="+mj-lt"/>
                  <a:ea typeface="+mn-ea"/>
                </a:rPr>
                <a:t>Virtual Address     Physical Address       Dirty    Ref     Valid   Access</a:t>
              </a:r>
            </a:p>
          </p:txBody>
        </p:sp>
        <p:sp>
          <p:nvSpPr>
            <p:cNvPr id="176" name="Line 10"/>
            <p:cNvSpPr>
              <a:spLocks noChangeShapeType="1"/>
            </p:cNvSpPr>
            <p:nvPr/>
          </p:nvSpPr>
          <p:spPr bwMode="auto">
            <a:xfrm flipH="1">
              <a:off x="1920" y="1316"/>
              <a:ext cx="0" cy="644"/>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latin typeface="+mn-lt"/>
                <a:ea typeface="+mn-ea"/>
              </a:endParaRPr>
            </a:p>
          </p:txBody>
        </p:sp>
        <p:sp>
          <p:nvSpPr>
            <p:cNvPr id="177" name="Line 11"/>
            <p:cNvSpPr>
              <a:spLocks noChangeShapeType="1"/>
            </p:cNvSpPr>
            <p:nvPr/>
          </p:nvSpPr>
          <p:spPr bwMode="auto">
            <a:xfrm>
              <a:off x="3216" y="1314"/>
              <a:ext cx="0" cy="66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latin typeface="+mn-lt"/>
                <a:ea typeface="+mn-ea"/>
              </a:endParaRPr>
            </a:p>
          </p:txBody>
        </p:sp>
        <p:sp>
          <p:nvSpPr>
            <p:cNvPr id="178" name="Line 12"/>
            <p:cNvSpPr>
              <a:spLocks noChangeShapeType="1"/>
            </p:cNvSpPr>
            <p:nvPr/>
          </p:nvSpPr>
          <p:spPr bwMode="auto">
            <a:xfrm>
              <a:off x="3648" y="1316"/>
              <a:ext cx="0" cy="663"/>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latin typeface="+mn-lt"/>
                <a:ea typeface="+mn-ea"/>
              </a:endParaRPr>
            </a:p>
          </p:txBody>
        </p:sp>
        <p:sp>
          <p:nvSpPr>
            <p:cNvPr id="179" name="Line 13"/>
            <p:cNvSpPr>
              <a:spLocks noChangeShapeType="1"/>
            </p:cNvSpPr>
            <p:nvPr/>
          </p:nvSpPr>
          <p:spPr bwMode="auto">
            <a:xfrm flipH="1">
              <a:off x="3984" y="1316"/>
              <a:ext cx="0" cy="679"/>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latin typeface="+mn-lt"/>
                <a:ea typeface="+mn-ea"/>
              </a:endParaRPr>
            </a:p>
          </p:txBody>
        </p:sp>
        <p:sp>
          <p:nvSpPr>
            <p:cNvPr id="180" name="Line 14"/>
            <p:cNvSpPr>
              <a:spLocks noChangeShapeType="1"/>
            </p:cNvSpPr>
            <p:nvPr/>
          </p:nvSpPr>
          <p:spPr bwMode="auto">
            <a:xfrm>
              <a:off x="4464" y="1316"/>
              <a:ext cx="0" cy="642"/>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latin typeface="+mn-lt"/>
                <a:ea typeface="+mn-ea"/>
              </a:endParaRPr>
            </a:p>
          </p:txBody>
        </p:sp>
        <p:sp>
          <p:nvSpPr>
            <p:cNvPr id="181" name="Line 15"/>
            <p:cNvSpPr>
              <a:spLocks noChangeShapeType="1"/>
            </p:cNvSpPr>
            <p:nvPr/>
          </p:nvSpPr>
          <p:spPr bwMode="auto">
            <a:xfrm>
              <a:off x="728" y="1652"/>
              <a:ext cx="4328" cy="0"/>
            </a:xfrm>
            <a:prstGeom prst="line">
              <a:avLst/>
            </a:prstGeom>
            <a:noFill/>
            <a:ln w="12700">
              <a:solidFill>
                <a:schemeClr val="tx1"/>
              </a:solidFill>
              <a:round/>
              <a:headEnd/>
              <a:tailEnd/>
            </a:ln>
            <a:effectLst/>
          </p:spPr>
          <p:txBody>
            <a:bodyPr wrap="none" anchor="ctr"/>
            <a:lstStyle/>
            <a:p>
              <a:pPr>
                <a:lnSpc>
                  <a:spcPct val="100000"/>
                </a:lnSpc>
                <a:defRPr/>
              </a:pPr>
              <a:endParaRPr lang="zh-CN" altLang="en-US">
                <a:latin typeface="+mn-lt"/>
                <a:ea typeface="+mn-ea"/>
              </a:endParaRPr>
            </a:p>
          </p:txBody>
        </p:sp>
        <p:sp>
          <p:nvSpPr>
            <p:cNvPr id="182" name="Text Box 16"/>
            <p:cNvSpPr txBox="1">
              <a:spLocks noChangeArrowheads="1"/>
            </p:cNvSpPr>
            <p:nvPr/>
          </p:nvSpPr>
          <p:spPr bwMode="auto">
            <a:xfrm>
              <a:off x="887" y="1427"/>
              <a:ext cx="946" cy="253"/>
            </a:xfrm>
            <a:prstGeom prst="rect">
              <a:avLst/>
            </a:prstGeom>
            <a:noFill/>
            <a:ln w="12700">
              <a:noFill/>
              <a:miter lim="800000"/>
              <a:headEnd/>
              <a:tailEnd/>
            </a:ln>
            <a:effectLst/>
          </p:spPr>
          <p:txBody>
            <a:bodyPr wrap="none">
              <a:spAutoFit/>
            </a:bodyPr>
            <a:lstStyle/>
            <a:p>
              <a:pPr>
                <a:lnSpc>
                  <a:spcPct val="100000"/>
                </a:lnSpc>
                <a:defRPr/>
              </a:pPr>
              <a:r>
                <a:rPr lang="en-US" altLang="zh-CN" sz="1600" dirty="0">
                  <a:solidFill>
                    <a:schemeClr val="tx1"/>
                  </a:solidFill>
                  <a:latin typeface="+mn-lt"/>
                  <a:ea typeface="+mn-ea"/>
                </a:rPr>
                <a:t>(</a:t>
              </a:r>
              <a:r>
                <a:rPr lang="en-US" altLang="zh-CN" sz="1600" dirty="0" err="1">
                  <a:solidFill>
                    <a:schemeClr val="tx1"/>
                  </a:solidFill>
                  <a:latin typeface="+mj-lt"/>
                  <a:ea typeface="+mn-ea"/>
                </a:rPr>
                <a:t>Tag+Index</a:t>
              </a:r>
              <a:r>
                <a:rPr lang="en-US" altLang="zh-CN" sz="1600" dirty="0">
                  <a:solidFill>
                    <a:schemeClr val="tx1"/>
                  </a:solidFill>
                  <a:latin typeface="+mn-lt"/>
                  <a:ea typeface="+mn-ea"/>
                </a:rPr>
                <a:t>)</a:t>
              </a:r>
            </a:p>
          </p:txBody>
        </p:sp>
      </p:grpSp>
      <p:sp>
        <p:nvSpPr>
          <p:cNvPr id="79894" name="Text Box 91"/>
          <p:cNvSpPr txBox="1">
            <a:spLocks noChangeArrowheads="1"/>
          </p:cNvSpPr>
          <p:nvPr/>
        </p:nvSpPr>
        <p:spPr bwMode="auto">
          <a:xfrm>
            <a:off x="4406602" y="2312876"/>
            <a:ext cx="25527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sz="1600">
                <a:solidFill>
                  <a:srgbClr val="0000FF"/>
                </a:solidFill>
                <a:ea typeface="微软雅黑" charset="-122"/>
              </a:rPr>
              <a:t>虚页号</a:t>
            </a:r>
            <a:r>
              <a:rPr kumimoji="1" lang="en-US" altLang="zh-CN" sz="1600" dirty="0">
                <a:solidFill>
                  <a:srgbClr val="0000FF"/>
                </a:solidFill>
                <a:ea typeface="微软雅黑" charset="-122"/>
              </a:rPr>
              <a:t>:</a:t>
            </a:r>
            <a:r>
              <a:rPr kumimoji="1" lang="en-US" altLang="zh-CN" sz="1600" dirty="0" err="1">
                <a:solidFill>
                  <a:srgbClr val="0000FF"/>
                </a:solidFill>
                <a:ea typeface="微软雅黑" charset="-122"/>
              </a:rPr>
              <a:t>Tag+Index</a:t>
            </a:r>
            <a:endParaRPr kumimoji="1" lang="en-US" altLang="zh-CN" sz="1600" dirty="0">
              <a:solidFill>
                <a:srgbClr val="0000FF"/>
              </a:solidFill>
              <a:ea typeface="微软雅黑" charset="-122"/>
            </a:endParaRPr>
          </a:p>
        </p:txBody>
      </p:sp>
      <p:sp>
        <p:nvSpPr>
          <p:cNvPr id="79895" name="Text Box 92"/>
          <p:cNvSpPr txBox="1">
            <a:spLocks noChangeArrowheads="1"/>
          </p:cNvSpPr>
          <p:nvPr/>
        </p:nvSpPr>
        <p:spPr bwMode="auto">
          <a:xfrm>
            <a:off x="6049963" y="2300288"/>
            <a:ext cx="1870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zh-CN" altLang="en-US" sz="2000" dirty="0">
                <a:solidFill>
                  <a:srgbClr val="0000FF"/>
                </a:solidFill>
                <a:ea typeface="微软雅黑" charset="-122"/>
              </a:rPr>
              <a:t>对应物理页框号</a:t>
            </a:r>
          </a:p>
        </p:txBody>
      </p:sp>
      <p:sp>
        <p:nvSpPr>
          <p:cNvPr id="79896" name="矩形 238"/>
          <p:cNvSpPr>
            <a:spLocks noChangeArrowheads="1"/>
          </p:cNvSpPr>
          <p:nvPr/>
        </p:nvSpPr>
        <p:spPr bwMode="auto">
          <a:xfrm>
            <a:off x="4945063" y="1425575"/>
            <a:ext cx="4989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2000" i="1" dirty="0">
                <a:ea typeface="华文新魏" charset="-122"/>
              </a:rPr>
              <a:t>Translation Lookaside Buffer</a:t>
            </a:r>
            <a:r>
              <a:rPr lang="en-US" altLang="zh-CN" sz="2000" dirty="0">
                <a:ea typeface="华文新魏" charset="-122"/>
              </a:rPr>
              <a:t> or </a:t>
            </a:r>
            <a:r>
              <a:rPr lang="en-US" altLang="zh-CN" sz="2000" i="1" dirty="0">
                <a:ea typeface="华文新魏" charset="-122"/>
              </a:rPr>
              <a:t>TLB(</a:t>
            </a:r>
            <a:r>
              <a:rPr lang="zh-CN" altLang="en-US" sz="2000" i="1" dirty="0">
                <a:ea typeface="华文新魏" charset="-122"/>
              </a:rPr>
              <a:t>快表</a:t>
            </a:r>
            <a:r>
              <a:rPr lang="en-US" altLang="zh-CN" sz="2000" i="1" dirty="0">
                <a:ea typeface="华文新魏" charset="-122"/>
              </a:rPr>
              <a:t>)</a:t>
            </a:r>
          </a:p>
        </p:txBody>
      </p:sp>
      <p:grpSp>
        <p:nvGrpSpPr>
          <p:cNvPr id="11" name="Group 93"/>
          <p:cNvGrpSpPr>
            <a:grpSpLocks/>
          </p:cNvGrpSpPr>
          <p:nvPr/>
        </p:nvGrpSpPr>
        <p:grpSpPr bwMode="auto">
          <a:xfrm>
            <a:off x="4032250" y="2708276"/>
            <a:ext cx="3790950" cy="1471613"/>
            <a:chOff x="1172" y="1826"/>
            <a:chExt cx="2388" cy="927"/>
          </a:xfrm>
        </p:grpSpPr>
        <p:grpSp>
          <p:nvGrpSpPr>
            <p:cNvPr id="79898" name="Group 94"/>
            <p:cNvGrpSpPr>
              <a:grpSpLocks/>
            </p:cNvGrpSpPr>
            <p:nvPr/>
          </p:nvGrpSpPr>
          <p:grpSpPr bwMode="auto">
            <a:xfrm>
              <a:off x="1172" y="1943"/>
              <a:ext cx="2388" cy="810"/>
              <a:chOff x="1172" y="1943"/>
              <a:chExt cx="2388" cy="810"/>
            </a:xfrm>
          </p:grpSpPr>
          <p:sp>
            <p:nvSpPr>
              <p:cNvPr id="189" name="Text Box 95"/>
              <p:cNvSpPr txBox="1">
                <a:spLocks noChangeArrowheads="1"/>
              </p:cNvSpPr>
              <p:nvPr/>
            </p:nvSpPr>
            <p:spPr bwMode="auto">
              <a:xfrm>
                <a:off x="2282" y="1953"/>
                <a:ext cx="1278" cy="252"/>
              </a:xfrm>
              <a:prstGeom prst="rect">
                <a:avLst/>
              </a:prstGeom>
              <a:noFill/>
              <a:ln w="9525">
                <a:noFill/>
                <a:miter lim="800000"/>
                <a:headEnd/>
                <a:tailEnd/>
              </a:ln>
              <a:effectLst/>
            </p:spPr>
            <p:txBody>
              <a:bodyPr>
                <a:spAutoFit/>
              </a:bodyPr>
              <a:lstStyle/>
              <a:p>
                <a:pPr algn="l">
                  <a:lnSpc>
                    <a:spcPct val="100000"/>
                  </a:lnSpc>
                  <a:spcBef>
                    <a:spcPct val="50000"/>
                  </a:spcBef>
                  <a:defRPr/>
                </a:pPr>
                <a:r>
                  <a:rPr kumimoji="1" lang="en-US" altLang="zh-CN" sz="2000" dirty="0">
                    <a:solidFill>
                      <a:schemeClr val="tx1"/>
                    </a:solidFill>
                    <a:latin typeface="+mj-lt"/>
                    <a:ea typeface="+mn-ea"/>
                  </a:rPr>
                  <a:t>Page Frame #</a:t>
                </a:r>
              </a:p>
            </p:txBody>
          </p:sp>
          <p:grpSp>
            <p:nvGrpSpPr>
              <p:cNvPr id="79901" name="Group 96"/>
              <p:cNvGrpSpPr>
                <a:grpSpLocks/>
              </p:cNvGrpSpPr>
              <p:nvPr/>
            </p:nvGrpSpPr>
            <p:grpSpPr bwMode="auto">
              <a:xfrm>
                <a:off x="1326" y="1945"/>
                <a:ext cx="1815" cy="808"/>
                <a:chOff x="1326" y="1945"/>
                <a:chExt cx="1815" cy="808"/>
              </a:xfrm>
            </p:grpSpPr>
            <p:sp>
              <p:nvSpPr>
                <p:cNvPr id="192" name="Freeform 97"/>
                <p:cNvSpPr>
                  <a:spLocks/>
                </p:cNvSpPr>
                <p:nvPr/>
              </p:nvSpPr>
              <p:spPr bwMode="auto">
                <a:xfrm>
                  <a:off x="2292" y="2580"/>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193" name="Freeform 98"/>
                <p:cNvSpPr>
                  <a:spLocks/>
                </p:cNvSpPr>
                <p:nvPr/>
              </p:nvSpPr>
              <p:spPr bwMode="auto">
                <a:xfrm>
                  <a:off x="1326" y="2321"/>
                  <a:ext cx="129" cy="86"/>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194" name="Freeform 99"/>
                <p:cNvSpPr>
                  <a:spLocks/>
                </p:cNvSpPr>
                <p:nvPr/>
              </p:nvSpPr>
              <p:spPr bwMode="auto">
                <a:xfrm>
                  <a:off x="1326" y="2493"/>
                  <a:ext cx="129" cy="87"/>
                </a:xfrm>
                <a:custGeom>
                  <a:avLst/>
                  <a:gdLst/>
                  <a:ahLst/>
                  <a:cxnLst>
                    <a:cxn ang="0">
                      <a:pos x="91" y="99"/>
                    </a:cxn>
                    <a:cxn ang="0">
                      <a:pos x="91" y="0"/>
                    </a:cxn>
                    <a:cxn ang="0">
                      <a:pos x="0" y="0"/>
                    </a:cxn>
                    <a:cxn ang="0">
                      <a:pos x="0" y="101"/>
                    </a:cxn>
                    <a:cxn ang="0">
                      <a:pos x="91" y="101"/>
                    </a:cxn>
                    <a:cxn ang="0">
                      <a:pos x="91" y="101"/>
                    </a:cxn>
                  </a:cxnLst>
                  <a:rect l="0" t="0" r="r" b="b"/>
                  <a:pathLst>
                    <a:path w="91" h="101">
                      <a:moveTo>
                        <a:pt x="91" y="99"/>
                      </a:moveTo>
                      <a:lnTo>
                        <a:pt x="91" y="0"/>
                      </a:lnTo>
                      <a:lnTo>
                        <a:pt x="0" y="0"/>
                      </a:lnTo>
                      <a:lnTo>
                        <a:pt x="0" y="101"/>
                      </a:lnTo>
                      <a:lnTo>
                        <a:pt x="91" y="101"/>
                      </a:lnTo>
                      <a:lnTo>
                        <a:pt x="91" y="101"/>
                      </a:lnTo>
                    </a:path>
                  </a:pathLst>
                </a:custGeom>
                <a:noFill/>
                <a:ln w="14288">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195" name="Freeform 100"/>
                <p:cNvSpPr>
                  <a:spLocks/>
                </p:cNvSpPr>
                <p:nvPr/>
              </p:nvSpPr>
              <p:spPr bwMode="auto">
                <a:xfrm>
                  <a:off x="1326" y="2666"/>
                  <a:ext cx="129" cy="86"/>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196" name="Freeform 101"/>
                <p:cNvSpPr>
                  <a:spLocks/>
                </p:cNvSpPr>
                <p:nvPr/>
              </p:nvSpPr>
              <p:spPr bwMode="auto">
                <a:xfrm>
                  <a:off x="1455" y="2321"/>
                  <a:ext cx="837" cy="86"/>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197" name="Freeform 102"/>
                <p:cNvSpPr>
                  <a:spLocks/>
                </p:cNvSpPr>
                <p:nvPr/>
              </p:nvSpPr>
              <p:spPr bwMode="auto">
                <a:xfrm>
                  <a:off x="1455" y="2493"/>
                  <a:ext cx="837" cy="87"/>
                </a:xfrm>
                <a:custGeom>
                  <a:avLst/>
                  <a:gdLst/>
                  <a:ahLst/>
                  <a:cxnLst>
                    <a:cxn ang="0">
                      <a:pos x="591" y="99"/>
                    </a:cxn>
                    <a:cxn ang="0">
                      <a:pos x="591" y="0"/>
                    </a:cxn>
                    <a:cxn ang="0">
                      <a:pos x="0" y="0"/>
                    </a:cxn>
                    <a:cxn ang="0">
                      <a:pos x="0" y="101"/>
                    </a:cxn>
                    <a:cxn ang="0">
                      <a:pos x="591" y="101"/>
                    </a:cxn>
                    <a:cxn ang="0">
                      <a:pos x="591" y="101"/>
                    </a:cxn>
                  </a:cxnLst>
                  <a:rect l="0" t="0" r="r" b="b"/>
                  <a:pathLst>
                    <a:path w="591" h="101">
                      <a:moveTo>
                        <a:pt x="591" y="99"/>
                      </a:moveTo>
                      <a:lnTo>
                        <a:pt x="591" y="0"/>
                      </a:lnTo>
                      <a:lnTo>
                        <a:pt x="0" y="0"/>
                      </a:lnTo>
                      <a:lnTo>
                        <a:pt x="0" y="101"/>
                      </a:lnTo>
                      <a:lnTo>
                        <a:pt x="591" y="101"/>
                      </a:lnTo>
                      <a:lnTo>
                        <a:pt x="591" y="101"/>
                      </a:lnTo>
                    </a:path>
                  </a:pathLst>
                </a:custGeom>
                <a:noFill/>
                <a:ln w="14288">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198" name="Freeform 103"/>
                <p:cNvSpPr>
                  <a:spLocks/>
                </p:cNvSpPr>
                <p:nvPr/>
              </p:nvSpPr>
              <p:spPr bwMode="auto">
                <a:xfrm>
                  <a:off x="1455" y="2666"/>
                  <a:ext cx="837" cy="86"/>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199" name="Freeform 104"/>
                <p:cNvSpPr>
                  <a:spLocks/>
                </p:cNvSpPr>
                <p:nvPr/>
              </p:nvSpPr>
              <p:spPr bwMode="auto">
                <a:xfrm>
                  <a:off x="2292" y="2580"/>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200" name="Freeform 105"/>
                <p:cNvSpPr>
                  <a:spLocks/>
                </p:cNvSpPr>
                <p:nvPr/>
              </p:nvSpPr>
              <p:spPr bwMode="auto">
                <a:xfrm>
                  <a:off x="1326" y="2234"/>
                  <a:ext cx="129" cy="87"/>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201" name="Freeform 106"/>
                <p:cNvSpPr>
                  <a:spLocks/>
                </p:cNvSpPr>
                <p:nvPr/>
              </p:nvSpPr>
              <p:spPr bwMode="auto">
                <a:xfrm>
                  <a:off x="1326" y="2407"/>
                  <a:ext cx="129" cy="86"/>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202" name="Freeform 107"/>
                <p:cNvSpPr>
                  <a:spLocks/>
                </p:cNvSpPr>
                <p:nvPr/>
              </p:nvSpPr>
              <p:spPr bwMode="auto">
                <a:xfrm>
                  <a:off x="1326" y="2580"/>
                  <a:ext cx="129" cy="86"/>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203" name="Freeform 108"/>
                <p:cNvSpPr>
                  <a:spLocks/>
                </p:cNvSpPr>
                <p:nvPr/>
              </p:nvSpPr>
              <p:spPr bwMode="auto">
                <a:xfrm>
                  <a:off x="2292" y="2148"/>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204" name="Freeform 109"/>
                <p:cNvSpPr>
                  <a:spLocks/>
                </p:cNvSpPr>
                <p:nvPr/>
              </p:nvSpPr>
              <p:spPr bwMode="auto">
                <a:xfrm>
                  <a:off x="1326" y="2148"/>
                  <a:ext cx="129" cy="86"/>
                </a:xfrm>
                <a:custGeom>
                  <a:avLst/>
                  <a:gdLst/>
                  <a:ahLst/>
                  <a:cxnLst>
                    <a:cxn ang="0">
                      <a:pos x="91" y="98"/>
                    </a:cxn>
                    <a:cxn ang="0">
                      <a:pos x="91" y="0"/>
                    </a:cxn>
                    <a:cxn ang="0">
                      <a:pos x="0" y="0"/>
                    </a:cxn>
                    <a:cxn ang="0">
                      <a:pos x="0" y="100"/>
                    </a:cxn>
                    <a:cxn ang="0">
                      <a:pos x="91" y="100"/>
                    </a:cxn>
                    <a:cxn ang="0">
                      <a:pos x="91" y="100"/>
                    </a:cxn>
                  </a:cxnLst>
                  <a:rect l="0" t="0" r="r" b="b"/>
                  <a:pathLst>
                    <a:path w="91" h="100">
                      <a:moveTo>
                        <a:pt x="91" y="98"/>
                      </a:moveTo>
                      <a:lnTo>
                        <a:pt x="91" y="0"/>
                      </a:lnTo>
                      <a:lnTo>
                        <a:pt x="0" y="0"/>
                      </a:lnTo>
                      <a:lnTo>
                        <a:pt x="0" y="100"/>
                      </a:lnTo>
                      <a:lnTo>
                        <a:pt x="91" y="100"/>
                      </a:lnTo>
                      <a:lnTo>
                        <a:pt x="91" y="100"/>
                      </a:lnTo>
                    </a:path>
                  </a:pathLst>
                </a:custGeom>
                <a:noFill/>
                <a:ln w="14288">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79916" name="Rectangle 110"/>
                <p:cNvSpPr>
                  <a:spLocks noChangeArrowheads="1"/>
                </p:cNvSpPr>
                <p:nvPr/>
              </p:nvSpPr>
              <p:spPr bwMode="auto">
                <a:xfrm>
                  <a:off x="1360" y="2243"/>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ea typeface="微软雅黑" charset="-122"/>
                    </a:rPr>
                    <a:t>1</a:t>
                  </a:r>
                  <a:endParaRPr lang="en-US" altLang="zh-CN" sz="1600">
                    <a:ea typeface="微软雅黑" charset="-122"/>
                  </a:endParaRPr>
                </a:p>
              </p:txBody>
            </p:sp>
            <p:sp>
              <p:nvSpPr>
                <p:cNvPr id="79917" name="Rectangle 111"/>
                <p:cNvSpPr>
                  <a:spLocks noChangeArrowheads="1"/>
                </p:cNvSpPr>
                <p:nvPr/>
              </p:nvSpPr>
              <p:spPr bwMode="auto">
                <a:xfrm>
                  <a:off x="1360" y="2329"/>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ea typeface="微软雅黑" charset="-122"/>
                    </a:rPr>
                    <a:t>1</a:t>
                  </a:r>
                  <a:endParaRPr lang="en-US" altLang="zh-CN" sz="1600">
                    <a:ea typeface="微软雅黑" charset="-122"/>
                  </a:endParaRPr>
                </a:p>
              </p:txBody>
            </p:sp>
            <p:sp>
              <p:nvSpPr>
                <p:cNvPr id="79918" name="Rectangle 112"/>
                <p:cNvSpPr>
                  <a:spLocks noChangeArrowheads="1"/>
                </p:cNvSpPr>
                <p:nvPr/>
              </p:nvSpPr>
              <p:spPr bwMode="auto">
                <a:xfrm>
                  <a:off x="1360" y="2415"/>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ea typeface="微软雅黑" charset="-122"/>
                    </a:rPr>
                    <a:t>1</a:t>
                  </a:r>
                  <a:endParaRPr lang="en-US" altLang="zh-CN" sz="1600">
                    <a:ea typeface="微软雅黑" charset="-122"/>
                  </a:endParaRPr>
                </a:p>
              </p:txBody>
            </p:sp>
            <p:sp>
              <p:nvSpPr>
                <p:cNvPr id="79919" name="Rectangle 113"/>
                <p:cNvSpPr>
                  <a:spLocks noChangeArrowheads="1"/>
                </p:cNvSpPr>
                <p:nvPr/>
              </p:nvSpPr>
              <p:spPr bwMode="auto">
                <a:xfrm>
                  <a:off x="1360" y="2503"/>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ea typeface="微软雅黑" charset="-122"/>
                    </a:rPr>
                    <a:t>1</a:t>
                  </a:r>
                  <a:endParaRPr lang="en-US" altLang="zh-CN" sz="1600">
                    <a:ea typeface="微软雅黑" charset="-122"/>
                  </a:endParaRPr>
                </a:p>
              </p:txBody>
            </p:sp>
            <p:sp>
              <p:nvSpPr>
                <p:cNvPr id="79920" name="Rectangle 114"/>
                <p:cNvSpPr>
                  <a:spLocks noChangeArrowheads="1"/>
                </p:cNvSpPr>
                <p:nvPr/>
              </p:nvSpPr>
              <p:spPr bwMode="auto">
                <a:xfrm>
                  <a:off x="1360" y="2589"/>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ea typeface="微软雅黑" charset="-122"/>
                    </a:rPr>
                    <a:t>0</a:t>
                  </a:r>
                  <a:endParaRPr lang="en-US" altLang="zh-CN" sz="1600">
                    <a:ea typeface="微软雅黑" charset="-122"/>
                  </a:endParaRPr>
                </a:p>
              </p:txBody>
            </p:sp>
            <p:sp>
              <p:nvSpPr>
                <p:cNvPr id="79921" name="Rectangle 115"/>
                <p:cNvSpPr>
                  <a:spLocks noChangeArrowheads="1"/>
                </p:cNvSpPr>
                <p:nvPr/>
              </p:nvSpPr>
              <p:spPr bwMode="auto">
                <a:xfrm>
                  <a:off x="1360" y="2675"/>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800">
                      <a:solidFill>
                        <a:srgbClr val="000000"/>
                      </a:solidFill>
                      <a:ea typeface="微软雅黑" charset="-122"/>
                    </a:rPr>
                    <a:t>1</a:t>
                  </a:r>
                  <a:endParaRPr lang="en-US" altLang="zh-CN" sz="1600">
                    <a:ea typeface="微软雅黑" charset="-122"/>
                  </a:endParaRPr>
                </a:p>
              </p:txBody>
            </p:sp>
            <p:sp>
              <p:nvSpPr>
                <p:cNvPr id="211" name="Freeform 116"/>
                <p:cNvSpPr>
                  <a:spLocks/>
                </p:cNvSpPr>
                <p:nvPr/>
              </p:nvSpPr>
              <p:spPr bwMode="auto">
                <a:xfrm>
                  <a:off x="1455" y="2234"/>
                  <a:ext cx="837" cy="87"/>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212" name="Freeform 117"/>
                <p:cNvSpPr>
                  <a:spLocks/>
                </p:cNvSpPr>
                <p:nvPr/>
              </p:nvSpPr>
              <p:spPr bwMode="auto">
                <a:xfrm>
                  <a:off x="1455" y="2407"/>
                  <a:ext cx="837" cy="86"/>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213" name="Freeform 118"/>
                <p:cNvSpPr>
                  <a:spLocks/>
                </p:cNvSpPr>
                <p:nvPr/>
              </p:nvSpPr>
              <p:spPr bwMode="auto">
                <a:xfrm>
                  <a:off x="1455" y="2580"/>
                  <a:ext cx="837" cy="86"/>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214" name="Freeform 119"/>
                <p:cNvSpPr>
                  <a:spLocks/>
                </p:cNvSpPr>
                <p:nvPr/>
              </p:nvSpPr>
              <p:spPr bwMode="auto">
                <a:xfrm>
                  <a:off x="1455" y="2148"/>
                  <a:ext cx="837" cy="86"/>
                </a:xfrm>
                <a:custGeom>
                  <a:avLst/>
                  <a:gdLst/>
                  <a:ahLst/>
                  <a:cxnLst>
                    <a:cxn ang="0">
                      <a:pos x="591" y="98"/>
                    </a:cxn>
                    <a:cxn ang="0">
                      <a:pos x="591" y="0"/>
                    </a:cxn>
                    <a:cxn ang="0">
                      <a:pos x="0" y="0"/>
                    </a:cxn>
                    <a:cxn ang="0">
                      <a:pos x="0" y="100"/>
                    </a:cxn>
                    <a:cxn ang="0">
                      <a:pos x="591" y="100"/>
                    </a:cxn>
                    <a:cxn ang="0">
                      <a:pos x="591" y="100"/>
                    </a:cxn>
                  </a:cxnLst>
                  <a:rect l="0" t="0" r="r" b="b"/>
                  <a:pathLst>
                    <a:path w="591" h="100">
                      <a:moveTo>
                        <a:pt x="591" y="98"/>
                      </a:moveTo>
                      <a:lnTo>
                        <a:pt x="591" y="0"/>
                      </a:lnTo>
                      <a:lnTo>
                        <a:pt x="0" y="0"/>
                      </a:lnTo>
                      <a:lnTo>
                        <a:pt x="0" y="100"/>
                      </a:lnTo>
                      <a:lnTo>
                        <a:pt x="591" y="100"/>
                      </a:lnTo>
                      <a:lnTo>
                        <a:pt x="591" y="100"/>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215" name="Freeform 120"/>
                <p:cNvSpPr>
                  <a:spLocks/>
                </p:cNvSpPr>
                <p:nvPr/>
              </p:nvSpPr>
              <p:spPr bwMode="auto">
                <a:xfrm>
                  <a:off x="2685" y="2264"/>
                  <a:ext cx="52" cy="27"/>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 ang="0">
                      <a:pos x="18"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lnTo>
                        <a:pt x="18" y="32"/>
                      </a:lnTo>
                      <a:close/>
                    </a:path>
                  </a:pathLst>
                </a:custGeom>
                <a:solidFill>
                  <a:srgbClr val="EB7500"/>
                </a:solidFill>
                <a:ln w="9525">
                  <a:solidFill>
                    <a:srgbClr val="FF6600"/>
                  </a:solidFill>
                  <a:round/>
                  <a:headEnd/>
                  <a:tailEnd/>
                </a:ln>
              </p:spPr>
              <p:txBody>
                <a:bodyPr/>
                <a:lstStyle/>
                <a:p>
                  <a:pPr algn="l">
                    <a:lnSpc>
                      <a:spcPct val="100000"/>
                    </a:lnSpc>
                    <a:defRPr/>
                  </a:pPr>
                  <a:endParaRPr lang="zh-CN" altLang="en-US">
                    <a:latin typeface="+mj-lt"/>
                    <a:ea typeface="+mn-ea"/>
                  </a:endParaRPr>
                </a:p>
              </p:txBody>
            </p:sp>
            <p:sp>
              <p:nvSpPr>
                <p:cNvPr id="216" name="Freeform 121"/>
                <p:cNvSpPr>
                  <a:spLocks/>
                </p:cNvSpPr>
                <p:nvPr/>
              </p:nvSpPr>
              <p:spPr bwMode="auto">
                <a:xfrm>
                  <a:off x="2685" y="2264"/>
                  <a:ext cx="52" cy="27"/>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path>
                  </a:pathLst>
                </a:custGeom>
                <a:noFill/>
                <a:ln w="3175">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217" name="Freeform 122"/>
                <p:cNvSpPr>
                  <a:spLocks/>
                </p:cNvSpPr>
                <p:nvPr/>
              </p:nvSpPr>
              <p:spPr bwMode="auto">
                <a:xfrm>
                  <a:off x="2685" y="2436"/>
                  <a:ext cx="52" cy="28"/>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 ang="0">
                      <a:pos x="18"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lnTo>
                        <a:pt x="18" y="32"/>
                      </a:lnTo>
                      <a:close/>
                    </a:path>
                  </a:pathLst>
                </a:custGeom>
                <a:solidFill>
                  <a:srgbClr val="EB7500"/>
                </a:solidFill>
                <a:ln w="9525">
                  <a:solidFill>
                    <a:srgbClr val="FF6600"/>
                  </a:solidFill>
                  <a:round/>
                  <a:headEnd/>
                  <a:tailEnd/>
                </a:ln>
              </p:spPr>
              <p:txBody>
                <a:bodyPr/>
                <a:lstStyle/>
                <a:p>
                  <a:pPr algn="l">
                    <a:lnSpc>
                      <a:spcPct val="100000"/>
                    </a:lnSpc>
                    <a:defRPr/>
                  </a:pPr>
                  <a:endParaRPr lang="zh-CN" altLang="en-US">
                    <a:latin typeface="+mj-lt"/>
                    <a:ea typeface="+mn-ea"/>
                  </a:endParaRPr>
                </a:p>
              </p:txBody>
            </p:sp>
            <p:sp>
              <p:nvSpPr>
                <p:cNvPr id="218" name="Freeform 123"/>
                <p:cNvSpPr>
                  <a:spLocks/>
                </p:cNvSpPr>
                <p:nvPr/>
              </p:nvSpPr>
              <p:spPr bwMode="auto">
                <a:xfrm>
                  <a:off x="2685" y="2436"/>
                  <a:ext cx="52" cy="28"/>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path>
                  </a:pathLst>
                </a:custGeom>
                <a:noFill/>
                <a:ln w="3175">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219" name="Freeform 124"/>
                <p:cNvSpPr>
                  <a:spLocks/>
                </p:cNvSpPr>
                <p:nvPr/>
              </p:nvSpPr>
              <p:spPr bwMode="auto">
                <a:xfrm>
                  <a:off x="2685" y="2522"/>
                  <a:ext cx="52" cy="29"/>
                </a:xfrm>
                <a:custGeom>
                  <a:avLst/>
                  <a:gdLst/>
                  <a:ahLst/>
                  <a:cxnLst>
                    <a:cxn ang="0">
                      <a:pos x="18" y="33"/>
                    </a:cxn>
                    <a:cxn ang="0">
                      <a:pos x="22" y="33"/>
                    </a:cxn>
                    <a:cxn ang="0">
                      <a:pos x="24" y="33"/>
                    </a:cxn>
                    <a:cxn ang="0">
                      <a:pos x="28" y="31"/>
                    </a:cxn>
                    <a:cxn ang="0">
                      <a:pos x="31" y="31"/>
                    </a:cxn>
                    <a:cxn ang="0">
                      <a:pos x="33" y="29"/>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9"/>
                    </a:cxn>
                    <a:cxn ang="0">
                      <a:pos x="9" y="31"/>
                    </a:cxn>
                    <a:cxn ang="0">
                      <a:pos x="11" y="31"/>
                    </a:cxn>
                    <a:cxn ang="0">
                      <a:pos x="13" y="33"/>
                    </a:cxn>
                    <a:cxn ang="0">
                      <a:pos x="16" y="33"/>
                    </a:cxn>
                    <a:cxn ang="0">
                      <a:pos x="20" y="33"/>
                    </a:cxn>
                    <a:cxn ang="0">
                      <a:pos x="20" y="33"/>
                    </a:cxn>
                    <a:cxn ang="0">
                      <a:pos x="18" y="33"/>
                    </a:cxn>
                  </a:cxnLst>
                  <a:rect l="0" t="0" r="r" b="b"/>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lnTo>
                        <a:pt x="20" y="33"/>
                      </a:lnTo>
                      <a:lnTo>
                        <a:pt x="18" y="33"/>
                      </a:lnTo>
                      <a:close/>
                    </a:path>
                  </a:pathLst>
                </a:custGeom>
                <a:solidFill>
                  <a:srgbClr val="EB7500"/>
                </a:solidFill>
                <a:ln w="9525">
                  <a:solidFill>
                    <a:srgbClr val="FF6600"/>
                  </a:solidFill>
                  <a:round/>
                  <a:headEnd/>
                  <a:tailEnd/>
                </a:ln>
              </p:spPr>
              <p:txBody>
                <a:bodyPr/>
                <a:lstStyle/>
                <a:p>
                  <a:pPr algn="l">
                    <a:lnSpc>
                      <a:spcPct val="100000"/>
                    </a:lnSpc>
                    <a:defRPr/>
                  </a:pPr>
                  <a:endParaRPr lang="zh-CN" altLang="en-US">
                    <a:latin typeface="+mj-lt"/>
                    <a:ea typeface="+mn-ea"/>
                  </a:endParaRPr>
                </a:p>
              </p:txBody>
            </p:sp>
            <p:sp>
              <p:nvSpPr>
                <p:cNvPr id="220" name="Freeform 125"/>
                <p:cNvSpPr>
                  <a:spLocks/>
                </p:cNvSpPr>
                <p:nvPr/>
              </p:nvSpPr>
              <p:spPr bwMode="auto">
                <a:xfrm>
                  <a:off x="2685" y="2522"/>
                  <a:ext cx="52" cy="29"/>
                </a:xfrm>
                <a:custGeom>
                  <a:avLst/>
                  <a:gdLst/>
                  <a:ahLst/>
                  <a:cxnLst>
                    <a:cxn ang="0">
                      <a:pos x="18" y="33"/>
                    </a:cxn>
                    <a:cxn ang="0">
                      <a:pos x="22" y="33"/>
                    </a:cxn>
                    <a:cxn ang="0">
                      <a:pos x="24" y="33"/>
                    </a:cxn>
                    <a:cxn ang="0">
                      <a:pos x="28" y="31"/>
                    </a:cxn>
                    <a:cxn ang="0">
                      <a:pos x="31" y="31"/>
                    </a:cxn>
                    <a:cxn ang="0">
                      <a:pos x="33" y="29"/>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9"/>
                    </a:cxn>
                    <a:cxn ang="0">
                      <a:pos x="9" y="31"/>
                    </a:cxn>
                    <a:cxn ang="0">
                      <a:pos x="11" y="31"/>
                    </a:cxn>
                    <a:cxn ang="0">
                      <a:pos x="13" y="33"/>
                    </a:cxn>
                    <a:cxn ang="0">
                      <a:pos x="16" y="33"/>
                    </a:cxn>
                    <a:cxn ang="0">
                      <a:pos x="20" y="33"/>
                    </a:cxn>
                    <a:cxn ang="0">
                      <a:pos x="20" y="33"/>
                    </a:cxn>
                  </a:cxnLst>
                  <a:rect l="0" t="0" r="r" b="b"/>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lnTo>
                        <a:pt x="20" y="33"/>
                      </a:lnTo>
                    </a:path>
                  </a:pathLst>
                </a:custGeom>
                <a:noFill/>
                <a:ln w="3175">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221" name="Freeform 126"/>
                <p:cNvSpPr>
                  <a:spLocks/>
                </p:cNvSpPr>
                <p:nvPr/>
              </p:nvSpPr>
              <p:spPr bwMode="auto">
                <a:xfrm>
                  <a:off x="2685" y="2696"/>
                  <a:ext cx="52" cy="27"/>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 ang="0">
                      <a:pos x="18"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lnTo>
                        <a:pt x="18" y="32"/>
                      </a:lnTo>
                      <a:close/>
                    </a:path>
                  </a:pathLst>
                </a:custGeom>
                <a:solidFill>
                  <a:srgbClr val="EB7500"/>
                </a:solidFill>
                <a:ln w="9525">
                  <a:solidFill>
                    <a:srgbClr val="FF6600"/>
                  </a:solidFill>
                  <a:round/>
                  <a:headEnd/>
                  <a:tailEnd/>
                </a:ln>
              </p:spPr>
              <p:txBody>
                <a:bodyPr/>
                <a:lstStyle/>
                <a:p>
                  <a:pPr algn="l">
                    <a:lnSpc>
                      <a:spcPct val="100000"/>
                    </a:lnSpc>
                    <a:defRPr/>
                  </a:pPr>
                  <a:endParaRPr lang="zh-CN" altLang="en-US">
                    <a:latin typeface="+mj-lt"/>
                    <a:ea typeface="+mn-ea"/>
                  </a:endParaRPr>
                </a:p>
              </p:txBody>
            </p:sp>
            <p:sp>
              <p:nvSpPr>
                <p:cNvPr id="222" name="Freeform 127"/>
                <p:cNvSpPr>
                  <a:spLocks/>
                </p:cNvSpPr>
                <p:nvPr/>
              </p:nvSpPr>
              <p:spPr bwMode="auto">
                <a:xfrm>
                  <a:off x="2685" y="2696"/>
                  <a:ext cx="52" cy="27"/>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path>
                  </a:pathLst>
                </a:custGeom>
                <a:noFill/>
                <a:ln w="3175">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223" name="Freeform 128"/>
                <p:cNvSpPr>
                  <a:spLocks/>
                </p:cNvSpPr>
                <p:nvPr/>
              </p:nvSpPr>
              <p:spPr bwMode="auto">
                <a:xfrm>
                  <a:off x="2685" y="2350"/>
                  <a:ext cx="52" cy="28"/>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 ang="0">
                      <a:pos x="18"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lnTo>
                        <a:pt x="18" y="32"/>
                      </a:lnTo>
                      <a:close/>
                    </a:path>
                  </a:pathLst>
                </a:custGeom>
                <a:solidFill>
                  <a:srgbClr val="EB7500"/>
                </a:solidFill>
                <a:ln w="9525">
                  <a:solidFill>
                    <a:srgbClr val="FF6600"/>
                  </a:solidFill>
                  <a:round/>
                  <a:headEnd/>
                  <a:tailEnd/>
                </a:ln>
              </p:spPr>
              <p:txBody>
                <a:bodyPr/>
                <a:lstStyle/>
                <a:p>
                  <a:pPr algn="l">
                    <a:lnSpc>
                      <a:spcPct val="100000"/>
                    </a:lnSpc>
                    <a:defRPr/>
                  </a:pPr>
                  <a:endParaRPr lang="zh-CN" altLang="en-US">
                    <a:latin typeface="+mj-lt"/>
                    <a:ea typeface="+mn-ea"/>
                  </a:endParaRPr>
                </a:p>
              </p:txBody>
            </p:sp>
            <p:sp>
              <p:nvSpPr>
                <p:cNvPr id="224" name="Freeform 129"/>
                <p:cNvSpPr>
                  <a:spLocks/>
                </p:cNvSpPr>
                <p:nvPr/>
              </p:nvSpPr>
              <p:spPr bwMode="auto">
                <a:xfrm>
                  <a:off x="2685" y="2350"/>
                  <a:ext cx="52" cy="28"/>
                </a:xfrm>
                <a:custGeom>
                  <a:avLst/>
                  <a:gdLst/>
                  <a:ahLst/>
                  <a:cxnLst>
                    <a:cxn ang="0">
                      <a:pos x="18" y="32"/>
                    </a:cxn>
                    <a:cxn ang="0">
                      <a:pos x="22" y="32"/>
                    </a:cxn>
                    <a:cxn ang="0">
                      <a:pos x="24" y="32"/>
                    </a:cxn>
                    <a:cxn ang="0">
                      <a:pos x="28" y="30"/>
                    </a:cxn>
                    <a:cxn ang="0">
                      <a:pos x="31" y="30"/>
                    </a:cxn>
                    <a:cxn ang="0">
                      <a:pos x="33" y="28"/>
                    </a:cxn>
                    <a:cxn ang="0">
                      <a:pos x="33" y="26"/>
                    </a:cxn>
                    <a:cxn ang="0">
                      <a:pos x="35" y="24"/>
                    </a:cxn>
                    <a:cxn ang="0">
                      <a:pos x="37" y="20"/>
                    </a:cxn>
                    <a:cxn ang="0">
                      <a:pos x="37" y="18"/>
                    </a:cxn>
                    <a:cxn ang="0">
                      <a:pos x="37" y="16"/>
                    </a:cxn>
                    <a:cxn ang="0">
                      <a:pos x="37" y="12"/>
                    </a:cxn>
                    <a:cxn ang="0">
                      <a:pos x="37" y="10"/>
                    </a:cxn>
                    <a:cxn ang="0">
                      <a:pos x="35" y="8"/>
                    </a:cxn>
                    <a:cxn ang="0">
                      <a:pos x="33" y="6"/>
                    </a:cxn>
                    <a:cxn ang="0">
                      <a:pos x="33" y="4"/>
                    </a:cxn>
                    <a:cxn ang="0">
                      <a:pos x="31" y="2"/>
                    </a:cxn>
                    <a:cxn ang="0">
                      <a:pos x="28" y="0"/>
                    </a:cxn>
                    <a:cxn ang="0">
                      <a:pos x="24" y="0"/>
                    </a:cxn>
                    <a:cxn ang="0">
                      <a:pos x="22" y="0"/>
                    </a:cxn>
                    <a:cxn ang="0">
                      <a:pos x="20" y="0"/>
                    </a:cxn>
                    <a:cxn ang="0">
                      <a:pos x="16" y="0"/>
                    </a:cxn>
                    <a:cxn ang="0">
                      <a:pos x="13" y="0"/>
                    </a:cxn>
                    <a:cxn ang="0">
                      <a:pos x="11" y="0"/>
                    </a:cxn>
                    <a:cxn ang="0">
                      <a:pos x="9" y="2"/>
                    </a:cxn>
                    <a:cxn ang="0">
                      <a:pos x="7" y="4"/>
                    </a:cxn>
                    <a:cxn ang="0">
                      <a:pos x="5" y="6"/>
                    </a:cxn>
                    <a:cxn ang="0">
                      <a:pos x="3" y="8"/>
                    </a:cxn>
                    <a:cxn ang="0">
                      <a:pos x="3" y="10"/>
                    </a:cxn>
                    <a:cxn ang="0">
                      <a:pos x="0" y="12"/>
                    </a:cxn>
                    <a:cxn ang="0">
                      <a:pos x="0" y="16"/>
                    </a:cxn>
                    <a:cxn ang="0">
                      <a:pos x="0" y="18"/>
                    </a:cxn>
                    <a:cxn ang="0">
                      <a:pos x="3" y="20"/>
                    </a:cxn>
                    <a:cxn ang="0">
                      <a:pos x="3" y="24"/>
                    </a:cxn>
                    <a:cxn ang="0">
                      <a:pos x="5" y="26"/>
                    </a:cxn>
                    <a:cxn ang="0">
                      <a:pos x="7" y="28"/>
                    </a:cxn>
                    <a:cxn ang="0">
                      <a:pos x="9" y="30"/>
                    </a:cxn>
                    <a:cxn ang="0">
                      <a:pos x="11" y="30"/>
                    </a:cxn>
                    <a:cxn ang="0">
                      <a:pos x="13" y="32"/>
                    </a:cxn>
                    <a:cxn ang="0">
                      <a:pos x="16" y="32"/>
                    </a:cxn>
                    <a:cxn ang="0">
                      <a:pos x="20" y="32"/>
                    </a:cxn>
                    <a:cxn ang="0">
                      <a:pos x="20" y="32"/>
                    </a:cxn>
                  </a:cxnLst>
                  <a:rect l="0" t="0" r="r" b="b"/>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20" y="32"/>
                      </a:lnTo>
                    </a:path>
                  </a:pathLst>
                </a:custGeom>
                <a:noFill/>
                <a:ln w="3175">
                  <a:solidFill>
                    <a:srgbClr val="FF6600"/>
                  </a:solidFill>
                  <a:prstDash val="solid"/>
                  <a:round/>
                  <a:headEnd/>
                  <a:tailEnd/>
                </a:ln>
              </p:spPr>
              <p:txBody>
                <a:bodyPr/>
                <a:lstStyle/>
                <a:p>
                  <a:pPr algn="l">
                    <a:lnSpc>
                      <a:spcPct val="100000"/>
                    </a:lnSpc>
                    <a:defRPr/>
                  </a:pPr>
                  <a:endParaRPr lang="zh-CN" altLang="en-US">
                    <a:latin typeface="+mj-lt"/>
                    <a:ea typeface="+mn-ea"/>
                  </a:endParaRPr>
                </a:p>
              </p:txBody>
            </p:sp>
            <p:sp>
              <p:nvSpPr>
                <p:cNvPr id="225" name="Freeform 130"/>
                <p:cNvSpPr>
                  <a:spLocks/>
                </p:cNvSpPr>
                <p:nvPr/>
              </p:nvSpPr>
              <p:spPr bwMode="auto">
                <a:xfrm>
                  <a:off x="2292" y="2234"/>
                  <a:ext cx="849" cy="87"/>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226" name="Freeform 131"/>
                <p:cNvSpPr>
                  <a:spLocks/>
                </p:cNvSpPr>
                <p:nvPr/>
              </p:nvSpPr>
              <p:spPr bwMode="auto">
                <a:xfrm>
                  <a:off x="2292" y="2321"/>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227" name="Freeform 132"/>
                <p:cNvSpPr>
                  <a:spLocks/>
                </p:cNvSpPr>
                <p:nvPr/>
              </p:nvSpPr>
              <p:spPr bwMode="auto">
                <a:xfrm>
                  <a:off x="2292" y="2493"/>
                  <a:ext cx="849" cy="87"/>
                </a:xfrm>
                <a:custGeom>
                  <a:avLst/>
                  <a:gdLst/>
                  <a:ahLst/>
                  <a:cxnLst>
                    <a:cxn ang="0">
                      <a:pos x="600" y="99"/>
                    </a:cxn>
                    <a:cxn ang="0">
                      <a:pos x="600" y="0"/>
                    </a:cxn>
                    <a:cxn ang="0">
                      <a:pos x="0" y="0"/>
                    </a:cxn>
                    <a:cxn ang="0">
                      <a:pos x="0" y="101"/>
                    </a:cxn>
                    <a:cxn ang="0">
                      <a:pos x="600" y="101"/>
                    </a:cxn>
                    <a:cxn ang="0">
                      <a:pos x="600" y="101"/>
                    </a:cxn>
                  </a:cxnLst>
                  <a:rect l="0" t="0" r="r" b="b"/>
                  <a:pathLst>
                    <a:path w="600" h="101">
                      <a:moveTo>
                        <a:pt x="600" y="99"/>
                      </a:moveTo>
                      <a:lnTo>
                        <a:pt x="600" y="0"/>
                      </a:lnTo>
                      <a:lnTo>
                        <a:pt x="0" y="0"/>
                      </a:lnTo>
                      <a:lnTo>
                        <a:pt x="0" y="101"/>
                      </a:lnTo>
                      <a:lnTo>
                        <a:pt x="600" y="101"/>
                      </a:lnTo>
                      <a:lnTo>
                        <a:pt x="600" y="101"/>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228" name="Freeform 133"/>
                <p:cNvSpPr>
                  <a:spLocks/>
                </p:cNvSpPr>
                <p:nvPr/>
              </p:nvSpPr>
              <p:spPr bwMode="auto">
                <a:xfrm>
                  <a:off x="2292" y="2666"/>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229" name="Freeform 134"/>
                <p:cNvSpPr>
                  <a:spLocks/>
                </p:cNvSpPr>
                <p:nvPr/>
              </p:nvSpPr>
              <p:spPr bwMode="auto">
                <a:xfrm>
                  <a:off x="2292" y="2407"/>
                  <a:ext cx="849" cy="86"/>
                </a:xfrm>
                <a:custGeom>
                  <a:avLst/>
                  <a:gdLst/>
                  <a:ahLst/>
                  <a:cxnLst>
                    <a:cxn ang="0">
                      <a:pos x="600" y="98"/>
                    </a:cxn>
                    <a:cxn ang="0">
                      <a:pos x="600" y="0"/>
                    </a:cxn>
                    <a:cxn ang="0">
                      <a:pos x="0" y="0"/>
                    </a:cxn>
                    <a:cxn ang="0">
                      <a:pos x="0" y="100"/>
                    </a:cxn>
                    <a:cxn ang="0">
                      <a:pos x="600" y="100"/>
                    </a:cxn>
                    <a:cxn ang="0">
                      <a:pos x="600" y="100"/>
                    </a:cxn>
                  </a:cxnLst>
                  <a:rect l="0" t="0" r="r" b="b"/>
                  <a:pathLst>
                    <a:path w="600" h="100">
                      <a:moveTo>
                        <a:pt x="600" y="98"/>
                      </a:moveTo>
                      <a:lnTo>
                        <a:pt x="600" y="0"/>
                      </a:lnTo>
                      <a:lnTo>
                        <a:pt x="0" y="0"/>
                      </a:lnTo>
                      <a:lnTo>
                        <a:pt x="0" y="100"/>
                      </a:lnTo>
                      <a:lnTo>
                        <a:pt x="600" y="100"/>
                      </a:lnTo>
                      <a:lnTo>
                        <a:pt x="600" y="100"/>
                      </a:lnTo>
                    </a:path>
                  </a:pathLst>
                </a:custGeom>
                <a:noFill/>
                <a:ln w="14288">
                  <a:solidFill>
                    <a:schemeClr val="tx1"/>
                  </a:solidFill>
                  <a:prstDash val="solid"/>
                  <a:round/>
                  <a:headEnd/>
                  <a:tailEnd/>
                </a:ln>
              </p:spPr>
              <p:txBody>
                <a:bodyPr/>
                <a:lstStyle/>
                <a:p>
                  <a:pPr algn="l">
                    <a:lnSpc>
                      <a:spcPct val="100000"/>
                    </a:lnSpc>
                    <a:defRPr/>
                  </a:pPr>
                  <a:endParaRPr lang="zh-CN" altLang="en-US">
                    <a:latin typeface="+mj-lt"/>
                    <a:ea typeface="+mn-ea"/>
                  </a:endParaRPr>
                </a:p>
              </p:txBody>
            </p:sp>
            <p:sp>
              <p:nvSpPr>
                <p:cNvPr id="230" name="Text Box 135"/>
                <p:cNvSpPr txBox="1">
                  <a:spLocks noChangeArrowheads="1"/>
                </p:cNvSpPr>
                <p:nvPr/>
              </p:nvSpPr>
              <p:spPr bwMode="auto">
                <a:xfrm>
                  <a:off x="1707" y="1945"/>
                  <a:ext cx="484" cy="252"/>
                </a:xfrm>
                <a:prstGeom prst="rect">
                  <a:avLst/>
                </a:prstGeom>
                <a:noFill/>
                <a:ln w="9525">
                  <a:noFill/>
                  <a:miter lim="800000"/>
                  <a:headEnd/>
                  <a:tailEnd/>
                </a:ln>
                <a:effectLst/>
              </p:spPr>
              <p:txBody>
                <a:bodyPr>
                  <a:spAutoFit/>
                </a:bodyPr>
                <a:lstStyle/>
                <a:p>
                  <a:pPr algn="l">
                    <a:lnSpc>
                      <a:spcPct val="100000"/>
                    </a:lnSpc>
                    <a:spcBef>
                      <a:spcPct val="50000"/>
                    </a:spcBef>
                    <a:defRPr/>
                  </a:pPr>
                  <a:r>
                    <a:rPr kumimoji="1" lang="en-US" altLang="zh-CN" sz="2000" dirty="0">
                      <a:solidFill>
                        <a:schemeClr val="tx1"/>
                      </a:solidFill>
                      <a:latin typeface="+mj-lt"/>
                      <a:ea typeface="+mn-ea"/>
                    </a:rPr>
                    <a:t>Tag</a:t>
                  </a:r>
                </a:p>
              </p:txBody>
            </p:sp>
          </p:grpSp>
          <p:sp>
            <p:nvSpPr>
              <p:cNvPr id="191" name="Text Box 136"/>
              <p:cNvSpPr txBox="1">
                <a:spLocks noChangeArrowheads="1"/>
              </p:cNvSpPr>
              <p:nvPr/>
            </p:nvSpPr>
            <p:spPr bwMode="auto">
              <a:xfrm flipH="1">
                <a:off x="1172" y="1943"/>
                <a:ext cx="651" cy="252"/>
              </a:xfrm>
              <a:prstGeom prst="rect">
                <a:avLst/>
              </a:prstGeom>
              <a:noFill/>
              <a:ln w="9525">
                <a:noFill/>
                <a:miter lim="800000"/>
                <a:headEnd/>
                <a:tailEnd/>
              </a:ln>
              <a:effectLst/>
            </p:spPr>
            <p:txBody>
              <a:bodyPr>
                <a:spAutoFit/>
              </a:bodyPr>
              <a:lstStyle/>
              <a:p>
                <a:pPr algn="l">
                  <a:lnSpc>
                    <a:spcPct val="100000"/>
                  </a:lnSpc>
                  <a:spcBef>
                    <a:spcPct val="50000"/>
                  </a:spcBef>
                  <a:defRPr/>
                </a:pPr>
                <a:r>
                  <a:rPr kumimoji="1" lang="en-US" altLang="zh-CN" sz="2000" dirty="0">
                    <a:solidFill>
                      <a:schemeClr val="tx1"/>
                    </a:solidFill>
                    <a:latin typeface="+mj-lt"/>
                    <a:ea typeface="+mn-ea"/>
                  </a:rPr>
                  <a:t>Valid</a:t>
                </a:r>
              </a:p>
            </p:txBody>
          </p:sp>
        </p:grpSp>
        <p:sp>
          <p:nvSpPr>
            <p:cNvPr id="188" name="Text Box 137"/>
            <p:cNvSpPr txBox="1">
              <a:spLocks noChangeArrowheads="1"/>
            </p:cNvSpPr>
            <p:nvPr/>
          </p:nvSpPr>
          <p:spPr bwMode="auto">
            <a:xfrm>
              <a:off x="1966" y="1826"/>
              <a:ext cx="362" cy="194"/>
            </a:xfrm>
            <a:prstGeom prst="rect">
              <a:avLst/>
            </a:prstGeom>
            <a:noFill/>
            <a:ln w="9525">
              <a:noFill/>
              <a:miter lim="800000"/>
              <a:headEnd/>
              <a:tailEnd/>
            </a:ln>
            <a:effectLst/>
          </p:spPr>
          <p:txBody>
            <a:bodyPr lIns="0" tIns="0" rIns="0" bIns="0">
              <a:spAutoFit/>
            </a:bodyPr>
            <a:lstStyle/>
            <a:p>
              <a:pPr algn="l">
                <a:lnSpc>
                  <a:spcPct val="100000"/>
                </a:lnSpc>
                <a:spcBef>
                  <a:spcPct val="50000"/>
                </a:spcBef>
                <a:defRPr/>
              </a:pPr>
              <a:r>
                <a:rPr kumimoji="1" lang="en-US" altLang="zh-CN" sz="2000" dirty="0">
                  <a:solidFill>
                    <a:srgbClr val="FF0000"/>
                  </a:solidFill>
                  <a:latin typeface="+mj-lt"/>
                  <a:ea typeface="+mn-ea"/>
                </a:rPr>
                <a:t>TLB</a:t>
              </a:r>
            </a:p>
          </p:txBody>
        </p:sp>
      </p:grpSp>
    </p:spTree>
    <p:extLst>
      <p:ext uri="{BB962C8B-B14F-4D97-AF65-F5344CB8AC3E}">
        <p14:creationId xmlns:p14="http://schemas.microsoft.com/office/powerpoint/2010/main" val="3574396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blinds(horizontal)">
                                      <p:cBhvr>
                                        <p:cTn id="22" dur="500"/>
                                        <p:tgtEl>
                                          <p:spTgt spid="1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0"/>
                                        </p:tgtEl>
                                        <p:attrNameLst>
                                          <p:attrName>style.visibility</p:attrName>
                                        </p:attrNameLst>
                                      </p:cBhvr>
                                      <p:to>
                                        <p:strVal val="visible"/>
                                      </p:to>
                                    </p:set>
                                    <p:animEffect transition="in" filter="blinds(horizontal)">
                                      <p:cBhvr>
                                        <p:cTn id="42" dur="500"/>
                                        <p:tgtEl>
                                          <p:spTgt spid="15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0"/>
                                        </p:tgtEl>
                                        <p:attrNameLst>
                                          <p:attrName>style.visibility</p:attrName>
                                        </p:attrNameLst>
                                      </p:cBhvr>
                                      <p:to>
                                        <p:strVal val="visible"/>
                                      </p:to>
                                    </p:set>
                                    <p:animEffect transition="in" filter="blinds(horizontal)">
                                      <p:cBhvr>
                                        <p:cTn id="47" dur="500"/>
                                        <p:tgtEl>
                                          <p:spTgt spid="17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vertic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1"/>
                                        </p:tgtEl>
                                        <p:attrNameLst>
                                          <p:attrName>style.visibility</p:attrName>
                                        </p:attrNameLst>
                                      </p:cBhvr>
                                      <p:to>
                                        <p:strVal val="visible"/>
                                      </p:to>
                                    </p:set>
                                    <p:animEffect transition="in" filter="blinds(horizontal)">
                                      <p:cBhvr>
                                        <p:cTn id="57" dur="500"/>
                                        <p:tgtEl>
                                          <p:spTgt spid="15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linds(horizont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50" grpId="0"/>
      <p:bldP spid="15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7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8192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2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2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2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1" name="Rectangle 3"/>
          <p:cNvSpPr>
            <a:spLocks noChangeArrowheads="1"/>
          </p:cNvSpPr>
          <p:nvPr/>
        </p:nvSpPr>
        <p:spPr bwMode="auto">
          <a:xfrm>
            <a:off x="6564970" y="4156075"/>
            <a:ext cx="5749402" cy="253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dirty="0">
                <a:latin typeface="Verdana" charset="0"/>
                <a:ea typeface="微软雅黑" charset="-122"/>
              </a:rPr>
              <a:t>TLB</a:t>
            </a:r>
            <a:r>
              <a:rPr lang="zh-CN" altLang="en-US" dirty="0">
                <a:latin typeface="Verdana" charset="0"/>
                <a:ea typeface="微软雅黑" charset="-122"/>
              </a:rPr>
              <a:t>的一些典型指标：</a:t>
            </a:r>
          </a:p>
          <a:p>
            <a:pPr algn="l">
              <a:lnSpc>
                <a:spcPct val="100000"/>
              </a:lnSpc>
            </a:pPr>
            <a:r>
              <a:rPr lang="en-US" altLang="zh-CN" sz="2200" dirty="0">
                <a:solidFill>
                  <a:schemeClr val="tx1"/>
                </a:solidFill>
                <a:latin typeface="Verdana" charset="0"/>
                <a:ea typeface="微软雅黑" charset="-122"/>
              </a:rPr>
              <a:t>TLB</a:t>
            </a:r>
            <a:r>
              <a:rPr lang="zh-CN" altLang="en-US" sz="2200" dirty="0">
                <a:solidFill>
                  <a:schemeClr val="tx1"/>
                </a:solidFill>
                <a:latin typeface="Verdana" charset="0"/>
                <a:ea typeface="微软雅黑" charset="-122"/>
              </a:rPr>
              <a:t>大小：</a:t>
            </a:r>
            <a:r>
              <a:rPr lang="en-US" altLang="zh-CN" sz="2200" dirty="0">
                <a:solidFill>
                  <a:schemeClr val="tx1"/>
                </a:solidFill>
                <a:latin typeface="Verdana" charset="0"/>
                <a:ea typeface="微软雅黑" charset="-122"/>
              </a:rPr>
              <a:t>16~512</a:t>
            </a:r>
            <a:r>
              <a:rPr lang="zh-CN" altLang="en-US" sz="2200" dirty="0">
                <a:solidFill>
                  <a:schemeClr val="tx1"/>
                </a:solidFill>
                <a:latin typeface="Verdana" charset="0"/>
                <a:ea typeface="微软雅黑" charset="-122"/>
              </a:rPr>
              <a:t>项</a:t>
            </a:r>
          </a:p>
          <a:p>
            <a:pPr algn="l">
              <a:lnSpc>
                <a:spcPct val="100000"/>
              </a:lnSpc>
            </a:pPr>
            <a:r>
              <a:rPr lang="zh-CN" altLang="en-US" sz="2200" dirty="0">
                <a:solidFill>
                  <a:schemeClr val="tx1"/>
                </a:solidFill>
                <a:latin typeface="Verdana" charset="0"/>
                <a:ea typeface="微软雅黑" charset="-122"/>
              </a:rPr>
              <a:t>块大小：</a:t>
            </a:r>
            <a:r>
              <a:rPr lang="en-US" altLang="zh-CN" sz="2200" dirty="0">
                <a:solidFill>
                  <a:schemeClr val="tx1"/>
                </a:solidFill>
                <a:latin typeface="Verdana" charset="0"/>
                <a:ea typeface="微软雅黑" charset="-122"/>
              </a:rPr>
              <a:t>1~2</a:t>
            </a:r>
            <a:r>
              <a:rPr lang="zh-CN" altLang="en-US" sz="2200" dirty="0">
                <a:solidFill>
                  <a:schemeClr val="tx1"/>
                </a:solidFill>
                <a:latin typeface="Verdana" charset="0"/>
                <a:ea typeface="微软雅黑" charset="-122"/>
              </a:rPr>
              <a:t>项</a:t>
            </a:r>
            <a:r>
              <a:rPr lang="en-US" altLang="zh-CN" sz="2200" dirty="0">
                <a:solidFill>
                  <a:schemeClr val="tx1"/>
                </a:solidFill>
                <a:latin typeface="Verdana" charset="0"/>
                <a:ea typeface="微软雅黑" charset="-122"/>
              </a:rPr>
              <a:t>(</a:t>
            </a:r>
            <a:r>
              <a:rPr lang="zh-CN" altLang="en-US" sz="2200" dirty="0">
                <a:solidFill>
                  <a:schemeClr val="tx1"/>
                </a:solidFill>
                <a:latin typeface="Verdana" charset="0"/>
                <a:ea typeface="微软雅黑" charset="-122"/>
              </a:rPr>
              <a:t>每个表项</a:t>
            </a:r>
            <a:r>
              <a:rPr lang="en-US" altLang="zh-CN" sz="2200" dirty="0">
                <a:solidFill>
                  <a:schemeClr val="tx1"/>
                </a:solidFill>
                <a:latin typeface="Verdana" charset="0"/>
                <a:ea typeface="微软雅黑" charset="-122"/>
              </a:rPr>
              <a:t>4-8B)</a:t>
            </a:r>
          </a:p>
          <a:p>
            <a:pPr algn="l">
              <a:lnSpc>
                <a:spcPct val="100000"/>
              </a:lnSpc>
            </a:pPr>
            <a:r>
              <a:rPr lang="zh-CN" altLang="en-US" sz="2200" dirty="0">
                <a:solidFill>
                  <a:schemeClr val="tx1"/>
                </a:solidFill>
                <a:latin typeface="Verdana" charset="0"/>
                <a:ea typeface="微软雅黑" charset="-122"/>
              </a:rPr>
              <a:t>命中时间：</a:t>
            </a:r>
            <a:r>
              <a:rPr lang="en-US" altLang="zh-CN" sz="2200" dirty="0">
                <a:solidFill>
                  <a:schemeClr val="tx1"/>
                </a:solidFill>
                <a:latin typeface="Verdana" charset="0"/>
                <a:ea typeface="微软雅黑" charset="-122"/>
              </a:rPr>
              <a:t>0.5~1</a:t>
            </a:r>
            <a:r>
              <a:rPr lang="zh-CN" altLang="en-US" sz="2200" dirty="0">
                <a:solidFill>
                  <a:schemeClr val="tx1"/>
                </a:solidFill>
                <a:latin typeface="Verdana" charset="0"/>
                <a:ea typeface="微软雅黑" charset="-122"/>
              </a:rPr>
              <a:t>个时钟周期（一定低于一个时钟）</a:t>
            </a:r>
          </a:p>
          <a:p>
            <a:pPr algn="l">
              <a:lnSpc>
                <a:spcPct val="100000"/>
              </a:lnSpc>
            </a:pPr>
            <a:r>
              <a:rPr lang="zh-CN" altLang="en-US" sz="2200" dirty="0">
                <a:solidFill>
                  <a:schemeClr val="tx1"/>
                </a:solidFill>
                <a:latin typeface="Verdana" charset="0"/>
                <a:ea typeface="微软雅黑" charset="-122"/>
              </a:rPr>
              <a:t>缺失损失：</a:t>
            </a:r>
            <a:r>
              <a:rPr lang="en-US" altLang="zh-CN" sz="2200" dirty="0">
                <a:solidFill>
                  <a:schemeClr val="tx1"/>
                </a:solidFill>
                <a:latin typeface="Verdana" charset="0"/>
                <a:ea typeface="微软雅黑" charset="-122"/>
              </a:rPr>
              <a:t>10~100</a:t>
            </a:r>
            <a:r>
              <a:rPr lang="zh-CN" altLang="en-US" sz="2200" dirty="0">
                <a:solidFill>
                  <a:schemeClr val="tx1"/>
                </a:solidFill>
                <a:latin typeface="Verdana" charset="0"/>
                <a:ea typeface="微软雅黑" charset="-122"/>
              </a:rPr>
              <a:t>个时钟周期</a:t>
            </a:r>
          </a:p>
          <a:p>
            <a:pPr algn="l">
              <a:lnSpc>
                <a:spcPct val="100000"/>
              </a:lnSpc>
            </a:pPr>
            <a:r>
              <a:rPr lang="zh-CN" altLang="en-US" sz="2200" dirty="0">
                <a:solidFill>
                  <a:schemeClr val="tx1"/>
                </a:solidFill>
                <a:latin typeface="Verdana" charset="0"/>
                <a:ea typeface="微软雅黑" charset="-122"/>
              </a:rPr>
              <a:t>命中率：</a:t>
            </a:r>
            <a:r>
              <a:rPr lang="en-US" altLang="zh-CN" sz="2200" dirty="0">
                <a:solidFill>
                  <a:schemeClr val="tx1"/>
                </a:solidFill>
                <a:latin typeface="Verdana" charset="0"/>
                <a:ea typeface="微软雅黑" charset="-122"/>
              </a:rPr>
              <a:t>90~99%(</a:t>
            </a:r>
            <a:r>
              <a:rPr lang="zh-CN" altLang="en-US" sz="2200" dirty="0">
                <a:solidFill>
                  <a:schemeClr val="tx1"/>
                </a:solidFill>
                <a:latin typeface="Verdana" charset="0"/>
                <a:ea typeface="微软雅黑" charset="-122"/>
              </a:rPr>
              <a:t>很高，空间局部性更好</a:t>
            </a:r>
            <a:r>
              <a:rPr lang="en-US" altLang="zh-CN" sz="2200" dirty="0">
                <a:solidFill>
                  <a:schemeClr val="tx1"/>
                </a:solidFill>
                <a:latin typeface="Verdana" charset="0"/>
                <a:ea typeface="微软雅黑" charset="-122"/>
              </a:rPr>
              <a:t>)</a:t>
            </a:r>
          </a:p>
        </p:txBody>
      </p:sp>
      <p:sp>
        <p:nvSpPr>
          <p:cNvPr id="232" name="Line 4"/>
          <p:cNvSpPr>
            <a:spLocks noChangeShapeType="1"/>
          </p:cNvSpPr>
          <p:nvPr/>
        </p:nvSpPr>
        <p:spPr bwMode="auto">
          <a:xfrm>
            <a:off x="4535351" y="1211263"/>
            <a:ext cx="990600" cy="0"/>
          </a:xfrm>
          <a:prstGeom prst="line">
            <a:avLst/>
          </a:prstGeom>
          <a:noFill/>
          <a:ln w="12700">
            <a:solidFill>
              <a:schemeClr val="tx1"/>
            </a:solidFill>
            <a:round/>
            <a:headEnd/>
            <a:tailE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33" name="Line 5"/>
          <p:cNvSpPr>
            <a:spLocks noChangeShapeType="1"/>
          </p:cNvSpPr>
          <p:nvPr/>
        </p:nvSpPr>
        <p:spPr bwMode="auto">
          <a:xfrm>
            <a:off x="5532301" y="1217613"/>
            <a:ext cx="0" cy="939800"/>
          </a:xfrm>
          <a:prstGeom prst="line">
            <a:avLst/>
          </a:prstGeom>
          <a:noFill/>
          <a:ln w="12700">
            <a:solidFill>
              <a:schemeClr val="tx1"/>
            </a:solidFill>
            <a:round/>
            <a:headEnd/>
            <a:tailE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34" name="Line 6"/>
          <p:cNvSpPr>
            <a:spLocks noChangeShapeType="1"/>
          </p:cNvSpPr>
          <p:nvPr/>
        </p:nvSpPr>
        <p:spPr bwMode="auto">
          <a:xfrm flipH="1">
            <a:off x="4487726" y="2160588"/>
            <a:ext cx="1041400" cy="0"/>
          </a:xfrm>
          <a:prstGeom prst="line">
            <a:avLst/>
          </a:prstGeom>
          <a:noFill/>
          <a:ln w="12700">
            <a:solidFill>
              <a:schemeClr val="tx1"/>
            </a:solidFill>
            <a:round/>
            <a:headEnd/>
            <a:tailE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35" name="Rectangle 7"/>
          <p:cNvSpPr>
            <a:spLocks noChangeArrowheads="1"/>
          </p:cNvSpPr>
          <p:nvPr/>
        </p:nvSpPr>
        <p:spPr bwMode="auto">
          <a:xfrm>
            <a:off x="4592501" y="1287463"/>
            <a:ext cx="495300" cy="355600"/>
          </a:xfrm>
          <a:prstGeom prst="rect">
            <a:avLst/>
          </a:prstGeom>
          <a:noFill/>
          <a:ln w="12700">
            <a:noFill/>
            <a:miter lim="800000"/>
            <a:headEnd/>
            <a:tailEnd/>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CU</a:t>
            </a:r>
          </a:p>
        </p:txBody>
      </p:sp>
      <p:sp>
        <p:nvSpPr>
          <p:cNvPr id="81931" name="Rectangle 8"/>
          <p:cNvSpPr>
            <a:spLocks noChangeArrowheads="1"/>
          </p:cNvSpPr>
          <p:nvPr/>
        </p:nvSpPr>
        <p:spPr bwMode="auto">
          <a:xfrm>
            <a:off x="6186351" y="1243013"/>
            <a:ext cx="1079500" cy="420687"/>
          </a:xfrm>
          <a:prstGeom prst="rect">
            <a:avLst/>
          </a:prstGeom>
          <a:noFill/>
          <a:ln w="127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endParaRPr lang="en-US" altLang="zh-CN">
              <a:ea typeface="微软雅黑" charset="-122"/>
            </a:endParaRPr>
          </a:p>
          <a:p>
            <a:pPr algn="l">
              <a:lnSpc>
                <a:spcPct val="100000"/>
              </a:lnSpc>
            </a:pPr>
            <a:r>
              <a:rPr lang="en-US" altLang="zh-CN" sz="2000">
                <a:ea typeface="微软雅黑" charset="-122"/>
              </a:rPr>
              <a:t>TLB</a:t>
            </a:r>
          </a:p>
          <a:p>
            <a:pPr algn="l">
              <a:lnSpc>
                <a:spcPct val="100000"/>
              </a:lnSpc>
            </a:pPr>
            <a:endParaRPr lang="en-US" altLang="zh-CN">
              <a:ea typeface="微软雅黑" charset="-122"/>
            </a:endParaRPr>
          </a:p>
        </p:txBody>
      </p:sp>
      <p:sp>
        <p:nvSpPr>
          <p:cNvPr id="237" name="Rectangle 9"/>
          <p:cNvSpPr>
            <a:spLocks noChangeArrowheads="1"/>
          </p:cNvSpPr>
          <p:nvPr/>
        </p:nvSpPr>
        <p:spPr bwMode="auto">
          <a:xfrm>
            <a:off x="8015151" y="1096963"/>
            <a:ext cx="1079500" cy="1020762"/>
          </a:xfrm>
          <a:prstGeom prst="rect">
            <a:avLst/>
          </a:prstGeom>
          <a:noFill/>
          <a:ln w="12700">
            <a:solidFill>
              <a:schemeClr val="tx1"/>
            </a:solidFill>
            <a:miter lim="800000"/>
            <a:headEnd/>
            <a:tailEnd/>
          </a:ln>
          <a:effectLst/>
        </p:spPr>
        <p:txBody>
          <a:bodyPr wrap="none" lIns="90488" tIns="44450" rIns="90488" bIns="44450" anchor="ctr"/>
          <a:lstStyle/>
          <a:p>
            <a:pPr algn="l">
              <a:lnSpc>
                <a:spcPct val="100000"/>
              </a:lnSpc>
              <a:defRPr/>
            </a:pPr>
            <a:r>
              <a:rPr lang="en-US" altLang="zh-CN" sz="2000">
                <a:solidFill>
                  <a:schemeClr val="tx1"/>
                </a:solidFill>
                <a:latin typeface="+mj-lt"/>
                <a:ea typeface="+mn-ea"/>
              </a:rPr>
              <a:t>Cache</a:t>
            </a:r>
          </a:p>
        </p:txBody>
      </p:sp>
      <p:sp>
        <p:nvSpPr>
          <p:cNvPr id="238" name="Rectangle 10"/>
          <p:cNvSpPr>
            <a:spLocks noChangeArrowheads="1"/>
          </p:cNvSpPr>
          <p:nvPr/>
        </p:nvSpPr>
        <p:spPr bwMode="auto">
          <a:xfrm>
            <a:off x="9983651" y="893763"/>
            <a:ext cx="1692275" cy="1708150"/>
          </a:xfrm>
          <a:prstGeom prst="rect">
            <a:avLst/>
          </a:prstGeom>
          <a:noFill/>
          <a:ln w="12700">
            <a:solidFill>
              <a:schemeClr val="tx1"/>
            </a:solidFill>
            <a:miter lim="800000"/>
            <a:headEnd/>
            <a:tailEnd/>
          </a:ln>
          <a:effectLst/>
        </p:spPr>
        <p:txBody>
          <a:bodyPr wrap="none" lIns="90488" tIns="44450" rIns="90488" bIns="44450" anchor="ctr"/>
          <a:lstStyle/>
          <a:p>
            <a:pPr algn="l">
              <a:lnSpc>
                <a:spcPct val="100000"/>
              </a:lnSpc>
              <a:defRPr/>
            </a:pPr>
            <a:r>
              <a:rPr lang="en-US" altLang="zh-CN" dirty="0">
                <a:latin typeface="+mj-lt"/>
                <a:ea typeface="+mn-ea"/>
              </a:rPr>
              <a:t>Main</a:t>
            </a:r>
          </a:p>
          <a:p>
            <a:pPr algn="l">
              <a:lnSpc>
                <a:spcPct val="100000"/>
              </a:lnSpc>
              <a:defRPr/>
            </a:pPr>
            <a:r>
              <a:rPr lang="en-US" altLang="zh-CN" dirty="0">
                <a:latin typeface="+mj-lt"/>
                <a:ea typeface="+mn-ea"/>
              </a:rPr>
              <a:t>Memory</a:t>
            </a:r>
          </a:p>
        </p:txBody>
      </p:sp>
      <p:grpSp>
        <p:nvGrpSpPr>
          <p:cNvPr id="2" name="Group 11"/>
          <p:cNvGrpSpPr>
            <a:grpSpLocks/>
          </p:cNvGrpSpPr>
          <p:nvPr/>
        </p:nvGrpSpPr>
        <p:grpSpPr bwMode="auto">
          <a:xfrm>
            <a:off x="5525951" y="2068513"/>
            <a:ext cx="2235200" cy="1739900"/>
            <a:chOff x="1529" y="1319"/>
            <a:chExt cx="1408" cy="1096"/>
          </a:xfrm>
        </p:grpSpPr>
        <p:sp>
          <p:nvSpPr>
            <p:cNvPr id="240" name="Line 12"/>
            <p:cNvSpPr>
              <a:spLocks noChangeShapeType="1"/>
            </p:cNvSpPr>
            <p:nvPr/>
          </p:nvSpPr>
          <p:spPr bwMode="auto">
            <a:xfrm flipH="1">
              <a:off x="1697" y="2415"/>
              <a:ext cx="1240" cy="0"/>
            </a:xfrm>
            <a:prstGeom prst="line">
              <a:avLst/>
            </a:prstGeom>
            <a:noFill/>
            <a:ln w="12700">
              <a:solidFill>
                <a:schemeClr val="tx1"/>
              </a:solidFill>
              <a:round/>
              <a:headEnd/>
              <a:tailE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41" name="Line 13"/>
            <p:cNvSpPr>
              <a:spLocks noChangeShapeType="1"/>
            </p:cNvSpPr>
            <p:nvPr/>
          </p:nvSpPr>
          <p:spPr bwMode="auto">
            <a:xfrm flipV="1">
              <a:off x="1689" y="1319"/>
              <a:ext cx="0" cy="1088"/>
            </a:xfrm>
            <a:prstGeom prst="line">
              <a:avLst/>
            </a:prstGeom>
            <a:noFill/>
            <a:ln w="12700">
              <a:solidFill>
                <a:schemeClr val="tx1"/>
              </a:solidFill>
              <a:round/>
              <a:headEnd/>
              <a:tailEnd/>
            </a:ln>
            <a:effectLst/>
          </p:spPr>
          <p:txBody>
            <a:bodyPr wrap="none" anchor="ctr"/>
            <a:lstStyle/>
            <a:p>
              <a:pPr algn="l">
                <a:lnSpc>
                  <a:spcPct val="100000"/>
                </a:lnSpc>
                <a:defRPr/>
              </a:pPr>
              <a:endParaRPr lang="zh-CN" altLang="en-US" dirty="0">
                <a:solidFill>
                  <a:schemeClr val="tx1"/>
                </a:solidFill>
                <a:latin typeface="+mj-lt"/>
                <a:ea typeface="+mn-ea"/>
              </a:endParaRPr>
            </a:p>
          </p:txBody>
        </p:sp>
        <p:sp>
          <p:nvSpPr>
            <p:cNvPr id="242" name="Line 14"/>
            <p:cNvSpPr>
              <a:spLocks noChangeShapeType="1"/>
            </p:cNvSpPr>
            <p:nvPr/>
          </p:nvSpPr>
          <p:spPr bwMode="auto">
            <a:xfrm flipH="1">
              <a:off x="1529" y="1323"/>
              <a:ext cx="168" cy="0"/>
            </a:xfrm>
            <a:prstGeom prst="line">
              <a:avLst/>
            </a:prstGeom>
            <a:noFill/>
            <a:ln w="12700">
              <a:solidFill>
                <a:schemeClr val="tx1"/>
              </a:solidFill>
              <a:round/>
              <a:headE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grpSp>
      <p:grpSp>
        <p:nvGrpSpPr>
          <p:cNvPr id="3" name="Group 15"/>
          <p:cNvGrpSpPr>
            <a:grpSpLocks/>
          </p:cNvGrpSpPr>
          <p:nvPr/>
        </p:nvGrpSpPr>
        <p:grpSpPr bwMode="auto">
          <a:xfrm>
            <a:off x="5537065" y="1110197"/>
            <a:ext cx="636588" cy="482599"/>
            <a:chOff x="1536" y="686"/>
            <a:chExt cx="401" cy="304"/>
          </a:xfrm>
        </p:grpSpPr>
        <p:sp>
          <p:nvSpPr>
            <p:cNvPr id="244" name="Line 16"/>
            <p:cNvSpPr>
              <a:spLocks noChangeShapeType="1"/>
            </p:cNvSpPr>
            <p:nvPr/>
          </p:nvSpPr>
          <p:spPr bwMode="auto">
            <a:xfrm>
              <a:off x="1537" y="891"/>
              <a:ext cx="400" cy="0"/>
            </a:xfrm>
            <a:prstGeom prst="line">
              <a:avLst/>
            </a:prstGeom>
            <a:noFill/>
            <a:ln w="19050">
              <a:solidFill>
                <a:schemeClr val="tx1"/>
              </a:solidFill>
              <a:round/>
              <a:headE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45" name="Rectangle 17"/>
            <p:cNvSpPr>
              <a:spLocks noChangeArrowheads="1"/>
            </p:cNvSpPr>
            <p:nvPr/>
          </p:nvSpPr>
          <p:spPr bwMode="auto">
            <a:xfrm>
              <a:off x="1536" y="686"/>
              <a:ext cx="379" cy="304"/>
            </a:xfrm>
            <a:prstGeom prst="rect">
              <a:avLst/>
            </a:prstGeom>
            <a:noFill/>
            <a:ln w="12700">
              <a:noFill/>
              <a:miter lim="800000"/>
              <a:headEnd/>
              <a:tailEnd/>
            </a:ln>
            <a:effectLst/>
          </p:spPr>
          <p:txBody>
            <a:bodyPr wrap="none" lIns="63500" tIns="25400" rIns="63500" bIns="25400">
              <a:spAutoFit/>
            </a:bodyPr>
            <a:lstStyle/>
            <a:p>
              <a:pPr algn="l">
                <a:lnSpc>
                  <a:spcPct val="100000"/>
                </a:lnSpc>
                <a:defRPr/>
              </a:pPr>
              <a:r>
                <a:rPr lang="en-US" altLang="zh-CN">
                  <a:solidFill>
                    <a:schemeClr val="tx1"/>
                  </a:solidFill>
                  <a:latin typeface="+mj-lt"/>
                  <a:ea typeface="+mn-ea"/>
                </a:rPr>
                <a:t>VA</a:t>
              </a:r>
            </a:p>
          </p:txBody>
        </p:sp>
      </p:grpSp>
      <p:sp>
        <p:nvSpPr>
          <p:cNvPr id="246" name="Rectangle 18"/>
          <p:cNvSpPr>
            <a:spLocks noChangeArrowheads="1"/>
          </p:cNvSpPr>
          <p:nvPr/>
        </p:nvSpPr>
        <p:spPr bwMode="auto">
          <a:xfrm>
            <a:off x="7577811" y="1393825"/>
            <a:ext cx="580993" cy="482183"/>
          </a:xfrm>
          <a:prstGeom prst="rect">
            <a:avLst/>
          </a:prstGeom>
          <a:noFill/>
          <a:ln w="12700">
            <a:noFill/>
            <a:miter lim="800000"/>
            <a:headEnd/>
            <a:tailEnd/>
          </a:ln>
          <a:effectLst/>
        </p:spPr>
        <p:txBody>
          <a:bodyPr wrap="none" lIns="63500" tIns="25400" rIns="63500" bIns="25400">
            <a:spAutoFit/>
          </a:bodyPr>
          <a:lstStyle/>
          <a:p>
            <a:pPr algn="l">
              <a:lnSpc>
                <a:spcPct val="100000"/>
              </a:lnSpc>
              <a:defRPr/>
            </a:pPr>
            <a:r>
              <a:rPr lang="en-US" altLang="zh-CN">
                <a:solidFill>
                  <a:schemeClr val="tx1"/>
                </a:solidFill>
                <a:latin typeface="+mj-lt"/>
                <a:ea typeface="+mn-ea"/>
              </a:rPr>
              <a:t>PA</a:t>
            </a:r>
          </a:p>
        </p:txBody>
      </p:sp>
      <p:grpSp>
        <p:nvGrpSpPr>
          <p:cNvPr id="4" name="Group 19"/>
          <p:cNvGrpSpPr>
            <a:grpSpLocks/>
          </p:cNvGrpSpPr>
          <p:nvPr/>
        </p:nvGrpSpPr>
        <p:grpSpPr bwMode="auto">
          <a:xfrm>
            <a:off x="9094651" y="965200"/>
            <a:ext cx="876300" cy="365125"/>
            <a:chOff x="3777" y="707"/>
            <a:chExt cx="552" cy="168"/>
          </a:xfrm>
        </p:grpSpPr>
        <p:sp>
          <p:nvSpPr>
            <p:cNvPr id="248" name="Line 20"/>
            <p:cNvSpPr>
              <a:spLocks noChangeShapeType="1"/>
            </p:cNvSpPr>
            <p:nvPr/>
          </p:nvSpPr>
          <p:spPr bwMode="auto">
            <a:xfrm>
              <a:off x="3777" y="875"/>
              <a:ext cx="552" cy="0"/>
            </a:xfrm>
            <a:prstGeom prst="line">
              <a:avLst/>
            </a:prstGeom>
            <a:noFill/>
            <a:ln w="12700">
              <a:solidFill>
                <a:schemeClr val="tx1"/>
              </a:solidFill>
              <a:round/>
              <a:headE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49" name="Rectangle 21"/>
            <p:cNvSpPr>
              <a:spLocks noChangeArrowheads="1"/>
            </p:cNvSpPr>
            <p:nvPr/>
          </p:nvSpPr>
          <p:spPr bwMode="auto">
            <a:xfrm>
              <a:off x="3813" y="707"/>
              <a:ext cx="461" cy="165"/>
            </a:xfrm>
            <a:prstGeom prst="rect">
              <a:avLst/>
            </a:prstGeom>
            <a:noFill/>
            <a:ln w="12700">
              <a:noFill/>
              <a:miter lim="800000"/>
              <a:headEnd/>
              <a:tailEnd/>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miss3</a:t>
              </a:r>
            </a:p>
          </p:txBody>
        </p:sp>
      </p:grpSp>
      <p:grpSp>
        <p:nvGrpSpPr>
          <p:cNvPr id="5" name="Group 22"/>
          <p:cNvGrpSpPr>
            <a:grpSpLocks/>
          </p:cNvGrpSpPr>
          <p:nvPr/>
        </p:nvGrpSpPr>
        <p:grpSpPr bwMode="auto">
          <a:xfrm>
            <a:off x="7761151" y="2011363"/>
            <a:ext cx="712788" cy="1757362"/>
            <a:chOff x="2937" y="1283"/>
            <a:chExt cx="449" cy="1107"/>
          </a:xfrm>
        </p:grpSpPr>
        <p:sp>
          <p:nvSpPr>
            <p:cNvPr id="251" name="Line 23"/>
            <p:cNvSpPr>
              <a:spLocks noChangeShapeType="1"/>
            </p:cNvSpPr>
            <p:nvPr/>
          </p:nvSpPr>
          <p:spPr bwMode="auto">
            <a:xfrm flipH="1">
              <a:off x="2937" y="1283"/>
              <a:ext cx="160" cy="0"/>
            </a:xfrm>
            <a:prstGeom prst="line">
              <a:avLst/>
            </a:prstGeom>
            <a:noFill/>
            <a:ln w="12700">
              <a:solidFill>
                <a:schemeClr val="tx1"/>
              </a:solidFill>
              <a:round/>
              <a:headEnd/>
              <a:tailE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52" name="Line 24"/>
            <p:cNvSpPr>
              <a:spLocks noChangeShapeType="1"/>
            </p:cNvSpPr>
            <p:nvPr/>
          </p:nvSpPr>
          <p:spPr bwMode="auto">
            <a:xfrm flipH="1">
              <a:off x="2938" y="1287"/>
              <a:ext cx="7" cy="1103"/>
            </a:xfrm>
            <a:prstGeom prst="line">
              <a:avLst/>
            </a:prstGeom>
            <a:noFill/>
            <a:ln w="12700">
              <a:solidFill>
                <a:schemeClr val="tx1"/>
              </a:solidFill>
              <a:round/>
              <a:headE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53" name="Rectangle 25"/>
            <p:cNvSpPr>
              <a:spLocks noChangeArrowheads="1"/>
            </p:cNvSpPr>
            <p:nvPr/>
          </p:nvSpPr>
          <p:spPr bwMode="auto">
            <a:xfrm>
              <a:off x="3037" y="1419"/>
              <a:ext cx="349" cy="226"/>
            </a:xfrm>
            <a:prstGeom prst="rect">
              <a:avLst/>
            </a:prstGeom>
            <a:noFill/>
            <a:ln w="12700">
              <a:noFill/>
              <a:miter lim="800000"/>
              <a:headEnd/>
              <a:tailEnd/>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hit3</a:t>
              </a:r>
            </a:p>
          </p:txBody>
        </p:sp>
      </p:grpSp>
      <p:sp>
        <p:nvSpPr>
          <p:cNvPr id="81939" name="Rectangle 26"/>
          <p:cNvSpPr>
            <a:spLocks noChangeArrowheads="1"/>
          </p:cNvSpPr>
          <p:nvPr/>
        </p:nvSpPr>
        <p:spPr bwMode="auto">
          <a:xfrm>
            <a:off x="5914889" y="2386013"/>
            <a:ext cx="1390650" cy="496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a:ea typeface="微软雅黑" charset="-122"/>
              </a:rPr>
              <a:t>页表</a:t>
            </a:r>
          </a:p>
        </p:txBody>
      </p:sp>
      <p:grpSp>
        <p:nvGrpSpPr>
          <p:cNvPr id="6" name="Group 27"/>
          <p:cNvGrpSpPr>
            <a:grpSpLocks/>
          </p:cNvGrpSpPr>
          <p:nvPr/>
        </p:nvGrpSpPr>
        <p:grpSpPr bwMode="auto">
          <a:xfrm>
            <a:off x="7253151" y="987425"/>
            <a:ext cx="749300" cy="409575"/>
            <a:chOff x="2617" y="696"/>
            <a:chExt cx="472" cy="195"/>
          </a:xfrm>
        </p:grpSpPr>
        <p:sp>
          <p:nvSpPr>
            <p:cNvPr id="256" name="Line 28"/>
            <p:cNvSpPr>
              <a:spLocks noChangeShapeType="1"/>
            </p:cNvSpPr>
            <p:nvPr/>
          </p:nvSpPr>
          <p:spPr bwMode="auto">
            <a:xfrm>
              <a:off x="2617" y="891"/>
              <a:ext cx="472" cy="0"/>
            </a:xfrm>
            <a:prstGeom prst="line">
              <a:avLst/>
            </a:prstGeom>
            <a:noFill/>
            <a:ln w="12700">
              <a:solidFill>
                <a:schemeClr val="tx1"/>
              </a:solidFill>
              <a:round/>
              <a:headE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57" name="Rectangle 29"/>
            <p:cNvSpPr>
              <a:spLocks noChangeArrowheads="1"/>
            </p:cNvSpPr>
            <p:nvPr/>
          </p:nvSpPr>
          <p:spPr bwMode="auto">
            <a:xfrm>
              <a:off x="2625" y="696"/>
              <a:ext cx="346" cy="171"/>
            </a:xfrm>
            <a:prstGeom prst="rect">
              <a:avLst/>
            </a:prstGeom>
            <a:noFill/>
            <a:ln w="12700">
              <a:noFill/>
              <a:miter lim="800000"/>
              <a:headEnd/>
              <a:tailEnd/>
            </a:ln>
            <a:effectLst/>
          </p:spPr>
          <p:txBody>
            <a:bodyPr lIns="63500" tIns="25400" rIns="63500" bIns="25400">
              <a:spAutoFit/>
            </a:bodyPr>
            <a:lstStyle/>
            <a:p>
              <a:pPr algn="l">
                <a:lnSpc>
                  <a:spcPct val="100000"/>
                </a:lnSpc>
                <a:defRPr/>
              </a:pPr>
              <a:r>
                <a:rPr lang="en-US" altLang="zh-CN" sz="2000">
                  <a:solidFill>
                    <a:schemeClr val="tx1"/>
                  </a:solidFill>
                  <a:latin typeface="+mj-lt"/>
                  <a:ea typeface="+mn-ea"/>
                </a:rPr>
                <a:t>hit1</a:t>
              </a:r>
            </a:p>
          </p:txBody>
        </p:sp>
      </p:grpSp>
      <p:grpSp>
        <p:nvGrpSpPr>
          <p:cNvPr id="7" name="Group 30"/>
          <p:cNvGrpSpPr>
            <a:grpSpLocks/>
          </p:cNvGrpSpPr>
          <p:nvPr/>
        </p:nvGrpSpPr>
        <p:grpSpPr bwMode="auto">
          <a:xfrm>
            <a:off x="5999026" y="1673225"/>
            <a:ext cx="831850" cy="698500"/>
            <a:chOff x="1861" y="1190"/>
            <a:chExt cx="488" cy="242"/>
          </a:xfrm>
        </p:grpSpPr>
        <p:sp>
          <p:nvSpPr>
            <p:cNvPr id="259" name="Line 31"/>
            <p:cNvSpPr>
              <a:spLocks noChangeShapeType="1"/>
            </p:cNvSpPr>
            <p:nvPr/>
          </p:nvSpPr>
          <p:spPr bwMode="auto">
            <a:xfrm flipH="1">
              <a:off x="2277" y="1190"/>
              <a:ext cx="0" cy="242"/>
            </a:xfrm>
            <a:prstGeom prst="line">
              <a:avLst/>
            </a:prstGeom>
            <a:noFill/>
            <a:ln w="12700">
              <a:solidFill>
                <a:schemeClr val="tx1"/>
              </a:solidFill>
              <a:round/>
              <a:headE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60" name="Rectangle 32"/>
            <p:cNvSpPr>
              <a:spLocks noChangeArrowheads="1"/>
            </p:cNvSpPr>
            <p:nvPr/>
          </p:nvSpPr>
          <p:spPr bwMode="auto">
            <a:xfrm>
              <a:off x="1861" y="1196"/>
              <a:ext cx="488" cy="124"/>
            </a:xfrm>
            <a:prstGeom prst="rect">
              <a:avLst/>
            </a:prstGeom>
            <a:noFill/>
            <a:ln w="12700">
              <a:noFill/>
              <a:miter lim="800000"/>
              <a:headEnd/>
              <a:tailEnd/>
            </a:ln>
            <a:effectLst/>
          </p:spPr>
          <p:txBody>
            <a:bodyPr lIns="63500" tIns="25400" rIns="63500" bIns="25400">
              <a:spAutoFit/>
            </a:bodyPr>
            <a:lstStyle/>
            <a:p>
              <a:pPr algn="l">
                <a:lnSpc>
                  <a:spcPct val="100000"/>
                </a:lnSpc>
                <a:defRPr/>
              </a:pPr>
              <a:r>
                <a:rPr lang="en-US" altLang="zh-CN" sz="2000">
                  <a:solidFill>
                    <a:schemeClr val="tx1"/>
                  </a:solidFill>
                  <a:latin typeface="+mj-lt"/>
                  <a:ea typeface="+mn-ea"/>
                </a:rPr>
                <a:t>miss1</a:t>
              </a:r>
            </a:p>
          </p:txBody>
        </p:sp>
      </p:grpSp>
      <p:grpSp>
        <p:nvGrpSpPr>
          <p:cNvPr id="8" name="Group 33"/>
          <p:cNvGrpSpPr>
            <a:grpSpLocks/>
          </p:cNvGrpSpPr>
          <p:nvPr/>
        </p:nvGrpSpPr>
        <p:grpSpPr bwMode="auto">
          <a:xfrm>
            <a:off x="7748451" y="2011363"/>
            <a:ext cx="2235200" cy="1814512"/>
            <a:chOff x="2929" y="1283"/>
            <a:chExt cx="1408" cy="1143"/>
          </a:xfrm>
        </p:grpSpPr>
        <p:sp>
          <p:nvSpPr>
            <p:cNvPr id="262" name="Line 34"/>
            <p:cNvSpPr>
              <a:spLocks noChangeShapeType="1"/>
            </p:cNvSpPr>
            <p:nvPr/>
          </p:nvSpPr>
          <p:spPr bwMode="auto">
            <a:xfrm flipH="1">
              <a:off x="4201" y="1283"/>
              <a:ext cx="136" cy="0"/>
            </a:xfrm>
            <a:prstGeom prst="line">
              <a:avLst/>
            </a:prstGeom>
            <a:noFill/>
            <a:ln w="12700">
              <a:solidFill>
                <a:schemeClr val="tx1"/>
              </a:solidFill>
              <a:round/>
              <a:headEnd/>
              <a:tailE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63" name="Line 35"/>
            <p:cNvSpPr>
              <a:spLocks noChangeShapeType="1"/>
            </p:cNvSpPr>
            <p:nvPr/>
          </p:nvSpPr>
          <p:spPr bwMode="auto">
            <a:xfrm>
              <a:off x="4209" y="1287"/>
              <a:ext cx="3" cy="1139"/>
            </a:xfrm>
            <a:prstGeom prst="line">
              <a:avLst/>
            </a:prstGeom>
            <a:noFill/>
            <a:ln w="12700">
              <a:solidFill>
                <a:schemeClr val="tx1"/>
              </a:solidFill>
              <a:round/>
              <a:headEnd/>
              <a:tailE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64" name="Line 36"/>
            <p:cNvSpPr>
              <a:spLocks noChangeShapeType="1"/>
            </p:cNvSpPr>
            <p:nvPr/>
          </p:nvSpPr>
          <p:spPr bwMode="auto">
            <a:xfrm flipV="1">
              <a:off x="3937" y="1295"/>
              <a:ext cx="0" cy="1096"/>
            </a:xfrm>
            <a:prstGeom prst="line">
              <a:avLst/>
            </a:prstGeom>
            <a:noFill/>
            <a:ln w="12700">
              <a:solidFill>
                <a:schemeClr val="tx1"/>
              </a:solidFill>
              <a:round/>
              <a:headEnd/>
              <a:tailE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65" name="Line 37"/>
            <p:cNvSpPr>
              <a:spLocks noChangeShapeType="1"/>
            </p:cNvSpPr>
            <p:nvPr/>
          </p:nvSpPr>
          <p:spPr bwMode="auto">
            <a:xfrm flipH="1">
              <a:off x="3777" y="1299"/>
              <a:ext cx="168" cy="0"/>
            </a:xfrm>
            <a:prstGeom prst="line">
              <a:avLst/>
            </a:prstGeom>
            <a:noFill/>
            <a:ln w="12700">
              <a:solidFill>
                <a:schemeClr val="tx1"/>
              </a:solidFill>
              <a:round/>
              <a:headE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66" name="Line 38"/>
            <p:cNvSpPr>
              <a:spLocks noChangeShapeType="1"/>
            </p:cNvSpPr>
            <p:nvPr/>
          </p:nvSpPr>
          <p:spPr bwMode="auto">
            <a:xfrm flipH="1" flipV="1">
              <a:off x="2929" y="2411"/>
              <a:ext cx="1290" cy="0"/>
            </a:xfrm>
            <a:prstGeom prst="line">
              <a:avLst/>
            </a:prstGeom>
            <a:noFill/>
            <a:ln w="12700">
              <a:solidFill>
                <a:schemeClr val="tx1"/>
              </a:solidFill>
              <a:round/>
              <a:headE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grpSp>
      <p:sp>
        <p:nvSpPr>
          <p:cNvPr id="267" name="Rectangle 39"/>
          <p:cNvSpPr>
            <a:spLocks noChangeArrowheads="1"/>
          </p:cNvSpPr>
          <p:nvPr/>
        </p:nvSpPr>
        <p:spPr bwMode="auto">
          <a:xfrm>
            <a:off x="10731364" y="3721100"/>
            <a:ext cx="533400" cy="358775"/>
          </a:xfrm>
          <a:prstGeom prst="rect">
            <a:avLst/>
          </a:prstGeom>
          <a:noFill/>
          <a:ln w="12700">
            <a:noFill/>
            <a:miter lim="800000"/>
            <a:headEnd/>
            <a:tailEnd/>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20 t</a:t>
            </a:r>
          </a:p>
        </p:txBody>
      </p:sp>
      <p:sp>
        <p:nvSpPr>
          <p:cNvPr id="268" name="Rectangle 40"/>
          <p:cNvSpPr>
            <a:spLocks noChangeArrowheads="1"/>
          </p:cNvSpPr>
          <p:nvPr/>
        </p:nvSpPr>
        <p:spPr bwMode="auto">
          <a:xfrm>
            <a:off x="8504101" y="3811588"/>
            <a:ext cx="2111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sz="2000">
                <a:solidFill>
                  <a:schemeClr val="tx1"/>
                </a:solidFill>
                <a:ea typeface="华文新魏" charset="-122"/>
              </a:rPr>
              <a:t>t</a:t>
            </a:r>
          </a:p>
        </p:txBody>
      </p:sp>
      <p:sp>
        <p:nvSpPr>
          <p:cNvPr id="269" name="Rectangle 41"/>
          <p:cNvSpPr>
            <a:spLocks noChangeArrowheads="1"/>
          </p:cNvSpPr>
          <p:nvPr/>
        </p:nvSpPr>
        <p:spPr bwMode="auto">
          <a:xfrm>
            <a:off x="6613389" y="3849688"/>
            <a:ext cx="604837" cy="358775"/>
          </a:xfrm>
          <a:prstGeom prst="rect">
            <a:avLst/>
          </a:prstGeom>
          <a:noFill/>
          <a:ln w="12700">
            <a:noFill/>
            <a:miter lim="800000"/>
            <a:headEnd/>
            <a:tailEnd/>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1/2 t</a:t>
            </a:r>
          </a:p>
        </p:txBody>
      </p:sp>
      <p:grpSp>
        <p:nvGrpSpPr>
          <p:cNvPr id="9" name="Group 42"/>
          <p:cNvGrpSpPr>
            <a:grpSpLocks/>
          </p:cNvGrpSpPr>
          <p:nvPr/>
        </p:nvGrpSpPr>
        <p:grpSpPr bwMode="auto">
          <a:xfrm>
            <a:off x="5778364" y="2909888"/>
            <a:ext cx="1254125" cy="798512"/>
            <a:chOff x="1697" y="1844"/>
            <a:chExt cx="708" cy="459"/>
          </a:xfrm>
        </p:grpSpPr>
        <p:sp>
          <p:nvSpPr>
            <p:cNvPr id="271" name="Line 43"/>
            <p:cNvSpPr>
              <a:spLocks noChangeShapeType="1"/>
            </p:cNvSpPr>
            <p:nvPr/>
          </p:nvSpPr>
          <p:spPr bwMode="auto">
            <a:xfrm flipH="1">
              <a:off x="2115" y="1844"/>
              <a:ext cx="0" cy="282"/>
            </a:xfrm>
            <a:prstGeom prst="line">
              <a:avLst/>
            </a:prstGeom>
            <a:noFill/>
            <a:ln w="12700">
              <a:solidFill>
                <a:schemeClr val="tx1"/>
              </a:solidFill>
              <a:round/>
              <a:headE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72" name="Rectangle 44"/>
            <p:cNvSpPr>
              <a:spLocks noChangeArrowheads="1"/>
            </p:cNvSpPr>
            <p:nvPr/>
          </p:nvSpPr>
          <p:spPr bwMode="auto">
            <a:xfrm>
              <a:off x="1697" y="1870"/>
              <a:ext cx="414" cy="206"/>
            </a:xfrm>
            <a:prstGeom prst="rect">
              <a:avLst/>
            </a:prstGeom>
            <a:noFill/>
            <a:ln w="12700">
              <a:noFill/>
              <a:miter lim="800000"/>
              <a:headEnd/>
              <a:tailEnd/>
            </a:ln>
            <a:effectLst/>
          </p:spPr>
          <p:txBody>
            <a:bodyPr wrap="none" lIns="63500" tIns="25400" rIns="63500" bIns="25400">
              <a:spAutoFit/>
            </a:bodyPr>
            <a:lstStyle/>
            <a:p>
              <a:pPr algn="l">
                <a:lnSpc>
                  <a:spcPct val="100000"/>
                </a:lnSpc>
                <a:defRPr/>
              </a:pPr>
              <a:r>
                <a:rPr lang="en-US" altLang="zh-CN" sz="2000" dirty="0">
                  <a:solidFill>
                    <a:schemeClr val="tx1"/>
                  </a:solidFill>
                  <a:latin typeface="+mj-lt"/>
                  <a:ea typeface="+mn-ea"/>
                </a:rPr>
                <a:t>miss2</a:t>
              </a:r>
            </a:p>
          </p:txBody>
        </p:sp>
        <p:sp>
          <p:nvSpPr>
            <p:cNvPr id="273" name="Text Box 45"/>
            <p:cNvSpPr txBox="1">
              <a:spLocks noChangeArrowheads="1"/>
            </p:cNvSpPr>
            <p:nvPr/>
          </p:nvSpPr>
          <p:spPr bwMode="auto">
            <a:xfrm>
              <a:off x="1718" y="2126"/>
              <a:ext cx="687" cy="177"/>
            </a:xfrm>
            <a:prstGeom prst="rect">
              <a:avLst/>
            </a:prstGeom>
            <a:noFill/>
            <a:ln w="9525">
              <a:noFill/>
              <a:miter lim="800000"/>
              <a:headEnd/>
              <a:tailEnd/>
            </a:ln>
            <a:effectLst/>
          </p:spPr>
          <p:txBody>
            <a:bodyPr lIns="0" tIns="0" rIns="0" bIns="0">
              <a:spAutoFit/>
            </a:bodyPr>
            <a:lstStyle/>
            <a:p>
              <a:pPr algn="l">
                <a:lnSpc>
                  <a:spcPct val="100000"/>
                </a:lnSpc>
                <a:defRPr/>
              </a:pPr>
              <a:r>
                <a:rPr kumimoji="1" lang="en-US" altLang="zh-CN" sz="2000" dirty="0">
                  <a:solidFill>
                    <a:schemeClr val="accent3">
                      <a:lumMod val="75000"/>
                    </a:schemeClr>
                  </a:solidFill>
                  <a:latin typeface="+mj-lt"/>
                  <a:ea typeface="+mn-ea"/>
                  <a:cs typeface="Arial" pitchFamily="34" charset="0"/>
                </a:rPr>
                <a:t>Page fault</a:t>
              </a:r>
            </a:p>
          </p:txBody>
        </p:sp>
      </p:grpSp>
      <p:grpSp>
        <p:nvGrpSpPr>
          <p:cNvPr id="10" name="Group 46"/>
          <p:cNvGrpSpPr>
            <a:grpSpLocks/>
          </p:cNvGrpSpPr>
          <p:nvPr/>
        </p:nvGrpSpPr>
        <p:grpSpPr bwMode="auto">
          <a:xfrm>
            <a:off x="6732451" y="1382713"/>
            <a:ext cx="679450" cy="1916112"/>
            <a:chOff x="2289" y="887"/>
            <a:chExt cx="428" cy="1207"/>
          </a:xfrm>
        </p:grpSpPr>
        <p:sp>
          <p:nvSpPr>
            <p:cNvPr id="275" name="Line 47"/>
            <p:cNvSpPr>
              <a:spLocks noChangeShapeType="1"/>
            </p:cNvSpPr>
            <p:nvPr/>
          </p:nvSpPr>
          <p:spPr bwMode="auto">
            <a:xfrm flipH="1">
              <a:off x="2289" y="1832"/>
              <a:ext cx="0" cy="223"/>
            </a:xfrm>
            <a:prstGeom prst="line">
              <a:avLst/>
            </a:prstGeom>
            <a:noFill/>
            <a:ln w="12700">
              <a:solidFill>
                <a:schemeClr val="tx1"/>
              </a:solidFill>
              <a:round/>
              <a:headEnd/>
              <a:tailE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76" name="Line 48"/>
            <p:cNvSpPr>
              <a:spLocks noChangeShapeType="1"/>
            </p:cNvSpPr>
            <p:nvPr/>
          </p:nvSpPr>
          <p:spPr bwMode="auto">
            <a:xfrm>
              <a:off x="2289" y="2055"/>
              <a:ext cx="424" cy="0"/>
            </a:xfrm>
            <a:prstGeom prst="line">
              <a:avLst/>
            </a:prstGeom>
            <a:noFill/>
            <a:ln w="12700">
              <a:solidFill>
                <a:schemeClr val="tx1"/>
              </a:solidFill>
              <a:round/>
              <a:headEnd/>
              <a:tailEn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77" name="Line 49"/>
            <p:cNvSpPr>
              <a:spLocks noChangeShapeType="1"/>
            </p:cNvSpPr>
            <p:nvPr/>
          </p:nvSpPr>
          <p:spPr bwMode="auto">
            <a:xfrm flipV="1">
              <a:off x="2717" y="887"/>
              <a:ext cx="0" cy="1168"/>
            </a:xfrm>
            <a:prstGeom prst="line">
              <a:avLst/>
            </a:prstGeom>
            <a:noFill/>
            <a:ln w="12700">
              <a:solidFill>
                <a:schemeClr val="tx1"/>
              </a:solidFill>
              <a:round/>
              <a:headEnd/>
              <a:tailEnd type="triangle" w="med" len="med"/>
            </a:ln>
            <a:effectLst/>
          </p:spPr>
          <p:txBody>
            <a:bodyPr wrap="none" anchor="ctr"/>
            <a:lstStyle/>
            <a:p>
              <a:pPr algn="l">
                <a:lnSpc>
                  <a:spcPct val="100000"/>
                </a:lnSpc>
                <a:defRPr/>
              </a:pPr>
              <a:endParaRPr lang="zh-CN" altLang="en-US">
                <a:solidFill>
                  <a:schemeClr val="tx1"/>
                </a:solidFill>
                <a:latin typeface="+mj-lt"/>
                <a:ea typeface="+mn-ea"/>
              </a:endParaRPr>
            </a:p>
          </p:txBody>
        </p:sp>
        <p:sp>
          <p:nvSpPr>
            <p:cNvPr id="278" name="Rectangle 50"/>
            <p:cNvSpPr>
              <a:spLocks noChangeArrowheads="1"/>
            </p:cNvSpPr>
            <p:nvPr/>
          </p:nvSpPr>
          <p:spPr bwMode="auto">
            <a:xfrm>
              <a:off x="2312" y="1868"/>
              <a:ext cx="349" cy="226"/>
            </a:xfrm>
            <a:prstGeom prst="rect">
              <a:avLst/>
            </a:prstGeom>
            <a:noFill/>
            <a:ln w="12700">
              <a:noFill/>
              <a:miter lim="800000"/>
              <a:headEnd/>
              <a:tailEnd/>
            </a:ln>
            <a:effectLst/>
          </p:spPr>
          <p:txBody>
            <a:bodyPr wrap="none" lIns="63500" tIns="25400" rIns="63500" bIns="25400">
              <a:spAutoFit/>
            </a:bodyPr>
            <a:lstStyle/>
            <a:p>
              <a:pPr algn="l">
                <a:lnSpc>
                  <a:spcPct val="100000"/>
                </a:lnSpc>
                <a:defRPr/>
              </a:pPr>
              <a:r>
                <a:rPr lang="en-US" altLang="zh-CN" sz="2000">
                  <a:solidFill>
                    <a:schemeClr val="tx1"/>
                  </a:solidFill>
                  <a:latin typeface="+mj-lt"/>
                  <a:ea typeface="+mn-ea"/>
                </a:rPr>
                <a:t>hit2</a:t>
              </a:r>
            </a:p>
          </p:txBody>
        </p:sp>
      </p:grpSp>
      <p:sp>
        <p:nvSpPr>
          <p:cNvPr id="279" name="Rectangle 51"/>
          <p:cNvSpPr>
            <a:spLocks noChangeArrowheads="1"/>
          </p:cNvSpPr>
          <p:nvPr/>
        </p:nvSpPr>
        <p:spPr bwMode="auto">
          <a:xfrm>
            <a:off x="1292225" y="5600700"/>
            <a:ext cx="5699125" cy="104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200">
                <a:latin typeface="Verdana" charset="0"/>
                <a:ea typeface="微软雅黑" charset="-122"/>
              </a:rPr>
              <a:t>多用全相联：</a:t>
            </a:r>
            <a:r>
              <a:rPr lang="zh-CN" altLang="en-US" sz="2200">
                <a:solidFill>
                  <a:srgbClr val="0000FF"/>
                </a:solidFill>
                <a:latin typeface="Verdana" charset="0"/>
                <a:ea typeface="微软雅黑" charset="-122"/>
              </a:rPr>
              <a:t>命中率高，小、成本不高</a:t>
            </a:r>
          </a:p>
          <a:p>
            <a:pPr algn="l">
              <a:lnSpc>
                <a:spcPct val="100000"/>
              </a:lnSpc>
            </a:pPr>
            <a:r>
              <a:rPr lang="zh-CN" altLang="en-US" sz="2200">
                <a:latin typeface="Verdana" charset="0"/>
                <a:ea typeface="微软雅黑" charset="-122"/>
              </a:rPr>
              <a:t>采用随机替换策略：</a:t>
            </a:r>
            <a:r>
              <a:rPr lang="zh-CN" altLang="en-US" sz="2200">
                <a:solidFill>
                  <a:srgbClr val="0000FF"/>
                </a:solidFill>
                <a:latin typeface="Verdana" charset="0"/>
                <a:ea typeface="微软雅黑" charset="-122"/>
              </a:rPr>
              <a:t>降低替换算法开销</a:t>
            </a:r>
          </a:p>
          <a:p>
            <a:pPr algn="l">
              <a:lnSpc>
                <a:spcPct val="100000"/>
              </a:lnSpc>
            </a:pPr>
            <a:r>
              <a:rPr lang="zh-CN" altLang="en-US" sz="2200">
                <a:latin typeface="Verdana" charset="0"/>
                <a:ea typeface="微软雅黑" charset="-122"/>
              </a:rPr>
              <a:t>采用回写策略：</a:t>
            </a:r>
            <a:r>
              <a:rPr lang="zh-CN" altLang="en-US" sz="2200">
                <a:solidFill>
                  <a:srgbClr val="0000FF"/>
                </a:solidFill>
                <a:latin typeface="Verdana" charset="0"/>
                <a:ea typeface="微软雅黑" charset="-122"/>
              </a:rPr>
              <a:t>减少访问内存的次数</a:t>
            </a:r>
          </a:p>
        </p:txBody>
      </p:sp>
      <p:sp>
        <p:nvSpPr>
          <p:cNvPr id="280" name="Text Box 52"/>
          <p:cNvSpPr txBox="1">
            <a:spLocks noChangeArrowheads="1"/>
          </p:cNvSpPr>
          <p:nvPr/>
        </p:nvSpPr>
        <p:spPr bwMode="auto">
          <a:xfrm>
            <a:off x="1160464" y="3787775"/>
            <a:ext cx="451788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sz="2200" dirty="0">
                <a:solidFill>
                  <a:srgbClr val="0000FF"/>
                </a:solidFill>
                <a:latin typeface="Verdana" charset="0"/>
                <a:ea typeface="微软雅黑" charset="-122"/>
              </a:rPr>
              <a:t>可以用硬件也可以用软件来处理</a:t>
            </a:r>
            <a:r>
              <a:rPr kumimoji="1" lang="en-US" altLang="zh-CN" sz="2200" dirty="0">
                <a:solidFill>
                  <a:srgbClr val="0000FF"/>
                </a:solidFill>
                <a:latin typeface="Verdana" charset="0"/>
                <a:ea typeface="微软雅黑" charset="-122"/>
              </a:rPr>
              <a:t>TLB</a:t>
            </a:r>
            <a:r>
              <a:rPr kumimoji="1" lang="zh-CN" altLang="en-US" sz="2200" dirty="0">
                <a:solidFill>
                  <a:srgbClr val="0000FF"/>
                </a:solidFill>
                <a:latin typeface="Verdana" charset="0"/>
                <a:ea typeface="微软雅黑" charset="-122"/>
              </a:rPr>
              <a:t>缺失</a:t>
            </a:r>
            <a:r>
              <a:rPr kumimoji="1" lang="en-US" altLang="zh-CN" sz="2200" dirty="0">
                <a:solidFill>
                  <a:srgbClr val="0000FF"/>
                </a:solidFill>
                <a:latin typeface="Verdana" charset="0"/>
                <a:ea typeface="微软雅黑" charset="-122"/>
              </a:rPr>
              <a:t>(miss1)(</a:t>
            </a:r>
            <a:r>
              <a:rPr kumimoji="1" lang="zh-CN" altLang="en-US" sz="2200" dirty="0">
                <a:solidFill>
                  <a:srgbClr val="0000FF"/>
                </a:solidFill>
                <a:latin typeface="Verdana" charset="0"/>
                <a:ea typeface="微软雅黑" charset="-122"/>
              </a:rPr>
              <a:t>大部分用硬件</a:t>
            </a:r>
            <a:r>
              <a:rPr kumimoji="1" lang="en-US" altLang="zh-CN" sz="2200" dirty="0">
                <a:solidFill>
                  <a:srgbClr val="0000FF"/>
                </a:solidFill>
                <a:latin typeface="Verdana" charset="0"/>
                <a:ea typeface="微软雅黑" charset="-122"/>
              </a:rPr>
              <a:t>)</a:t>
            </a:r>
            <a:endParaRPr kumimoji="1" lang="zh-CN" altLang="en-US" sz="2200" dirty="0">
              <a:solidFill>
                <a:srgbClr val="0000FF"/>
              </a:solidFill>
              <a:latin typeface="Verdana" charset="0"/>
              <a:ea typeface="微软雅黑" charset="-122"/>
            </a:endParaRPr>
          </a:p>
        </p:txBody>
      </p:sp>
      <p:sp>
        <p:nvSpPr>
          <p:cNvPr id="281" name="Text Box 53"/>
          <p:cNvSpPr txBox="1">
            <a:spLocks noChangeArrowheads="1"/>
          </p:cNvSpPr>
          <p:nvPr/>
        </p:nvSpPr>
        <p:spPr bwMode="auto">
          <a:xfrm>
            <a:off x="2030413" y="1063625"/>
            <a:ext cx="1103312" cy="430887"/>
          </a:xfrm>
          <a:prstGeom prst="rect">
            <a:avLst/>
          </a:prstGeom>
          <a:noFill/>
          <a:ln w="9525">
            <a:noFill/>
            <a:miter lim="800000"/>
            <a:headEnd/>
            <a:tailEnd/>
          </a:ln>
          <a:effectLst/>
        </p:spPr>
        <p:txBody>
          <a:bodyPr lIns="0" tIns="0" rIns="0" bIns="0">
            <a:spAutoFit/>
          </a:bodyPr>
          <a:lstStyle/>
          <a:p>
            <a:pPr algn="l">
              <a:lnSpc>
                <a:spcPct val="100000"/>
              </a:lnSpc>
              <a:defRPr/>
            </a:pPr>
            <a:endParaRPr kumimoji="1" lang="zh-CN" altLang="en-US" i="1">
              <a:solidFill>
                <a:srgbClr val="666699"/>
              </a:solidFill>
              <a:latin typeface="+mn-lt"/>
              <a:ea typeface="+mn-ea"/>
            </a:endParaRPr>
          </a:p>
        </p:txBody>
      </p:sp>
      <p:sp>
        <p:nvSpPr>
          <p:cNvPr id="282" name="Text Box 54"/>
          <p:cNvSpPr txBox="1">
            <a:spLocks noChangeArrowheads="1"/>
          </p:cNvSpPr>
          <p:nvPr/>
        </p:nvSpPr>
        <p:spPr bwMode="auto">
          <a:xfrm>
            <a:off x="1247775" y="892175"/>
            <a:ext cx="4108450" cy="162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ts val="2000"/>
              </a:lnSpc>
            </a:pPr>
            <a:r>
              <a:rPr kumimoji="1" lang="en-US" altLang="zh-CN" sz="2200" dirty="0">
                <a:latin typeface="Verdana" charset="0"/>
                <a:ea typeface="微软雅黑" charset="-122"/>
              </a:rPr>
              <a:t>Miss1:</a:t>
            </a:r>
          </a:p>
          <a:p>
            <a:pPr algn="l">
              <a:lnSpc>
                <a:spcPts val="2000"/>
              </a:lnSpc>
            </a:pPr>
            <a:r>
              <a:rPr kumimoji="1" lang="en-US" altLang="zh-CN" sz="2200" dirty="0">
                <a:solidFill>
                  <a:srgbClr val="0000FF"/>
                </a:solidFill>
                <a:latin typeface="Verdana" charset="0"/>
                <a:ea typeface="微软雅黑" charset="-122"/>
              </a:rPr>
              <a:t>TLB</a:t>
            </a:r>
            <a:r>
              <a:rPr kumimoji="1" lang="zh-CN" altLang="en-US" sz="2200" dirty="0">
                <a:solidFill>
                  <a:srgbClr val="0000FF"/>
                </a:solidFill>
                <a:latin typeface="Verdana" charset="0"/>
                <a:ea typeface="微软雅黑" charset="-122"/>
              </a:rPr>
              <a:t>中没有</a:t>
            </a:r>
            <a:r>
              <a:rPr kumimoji="1" lang="en-US" altLang="zh-CN" sz="2200" dirty="0">
                <a:solidFill>
                  <a:srgbClr val="0000FF"/>
                </a:solidFill>
                <a:latin typeface="Verdana" charset="0"/>
                <a:ea typeface="微软雅黑" charset="-122"/>
              </a:rPr>
              <a:t>VA(</a:t>
            </a:r>
            <a:r>
              <a:rPr kumimoji="1" lang="zh-CN" altLang="en-US" sz="2200" dirty="0">
                <a:solidFill>
                  <a:srgbClr val="0000FF"/>
                </a:solidFill>
                <a:latin typeface="Verdana" charset="0"/>
                <a:ea typeface="微软雅黑" charset="-122"/>
              </a:rPr>
              <a:t>虚存地址</a:t>
            </a:r>
            <a:r>
              <a:rPr kumimoji="1" lang="en-US" altLang="zh-CN" sz="2200" dirty="0">
                <a:solidFill>
                  <a:srgbClr val="0000FF"/>
                </a:solidFill>
                <a:latin typeface="Verdana" charset="0"/>
                <a:ea typeface="微软雅黑" charset="-122"/>
              </a:rPr>
              <a:t>)</a:t>
            </a:r>
          </a:p>
          <a:p>
            <a:pPr algn="l">
              <a:lnSpc>
                <a:spcPts val="2000"/>
              </a:lnSpc>
            </a:pPr>
            <a:r>
              <a:rPr kumimoji="1" lang="en-US" altLang="zh-CN" sz="2200" dirty="0">
                <a:latin typeface="Verdana" charset="0"/>
                <a:ea typeface="微软雅黑" charset="-122"/>
              </a:rPr>
              <a:t>Miss2:</a:t>
            </a:r>
          </a:p>
          <a:p>
            <a:pPr algn="l">
              <a:lnSpc>
                <a:spcPts val="2000"/>
              </a:lnSpc>
            </a:pPr>
            <a:r>
              <a:rPr kumimoji="1" lang="zh-CN" altLang="en-US" sz="2200" dirty="0">
                <a:solidFill>
                  <a:srgbClr val="0000FF"/>
                </a:solidFill>
                <a:latin typeface="Verdana" charset="0"/>
                <a:ea typeface="微软雅黑" charset="-122"/>
              </a:rPr>
              <a:t>页面不在主存</a:t>
            </a:r>
          </a:p>
          <a:p>
            <a:pPr algn="l">
              <a:lnSpc>
                <a:spcPts val="2000"/>
              </a:lnSpc>
            </a:pPr>
            <a:r>
              <a:rPr kumimoji="1" lang="en-US" altLang="zh-CN" sz="2200" dirty="0">
                <a:latin typeface="Verdana" charset="0"/>
                <a:ea typeface="微软雅黑" charset="-122"/>
              </a:rPr>
              <a:t>Miss3:</a:t>
            </a:r>
          </a:p>
          <a:p>
            <a:pPr algn="l">
              <a:lnSpc>
                <a:spcPts val="2000"/>
              </a:lnSpc>
            </a:pPr>
            <a:r>
              <a:rPr kumimoji="1" lang="en-US" altLang="zh-CN" sz="2200" dirty="0">
                <a:solidFill>
                  <a:srgbClr val="0000FF"/>
                </a:solidFill>
                <a:latin typeface="Verdana" charset="0"/>
                <a:ea typeface="微软雅黑" charset="-122"/>
              </a:rPr>
              <a:t>PA </a:t>
            </a:r>
            <a:r>
              <a:rPr kumimoji="1" lang="zh-CN" altLang="en-US" sz="2200" dirty="0">
                <a:solidFill>
                  <a:srgbClr val="0000FF"/>
                </a:solidFill>
                <a:latin typeface="Verdana" charset="0"/>
                <a:ea typeface="微软雅黑" charset="-122"/>
              </a:rPr>
              <a:t>在主存中，不在</a:t>
            </a:r>
            <a:r>
              <a:rPr kumimoji="1" lang="en-US" altLang="zh-CN" sz="2200" dirty="0">
                <a:solidFill>
                  <a:srgbClr val="0000FF"/>
                </a:solidFill>
                <a:latin typeface="Verdana" charset="0"/>
                <a:ea typeface="微软雅黑" charset="-122"/>
              </a:rPr>
              <a:t>Cache</a:t>
            </a:r>
            <a:r>
              <a:rPr kumimoji="1" lang="zh-CN" altLang="en-US" sz="2200" dirty="0">
                <a:solidFill>
                  <a:srgbClr val="0000FF"/>
                </a:solidFill>
                <a:latin typeface="Verdana" charset="0"/>
                <a:ea typeface="微软雅黑" charset="-122"/>
              </a:rPr>
              <a:t>中</a:t>
            </a:r>
            <a:endParaRPr kumimoji="1" lang="en-US" altLang="zh-CN" sz="2200" dirty="0">
              <a:solidFill>
                <a:srgbClr val="0000FF"/>
              </a:solidFill>
              <a:latin typeface="Verdana" charset="0"/>
              <a:ea typeface="微软雅黑" charset="-122"/>
            </a:endParaRPr>
          </a:p>
        </p:txBody>
      </p:sp>
      <p:sp>
        <p:nvSpPr>
          <p:cNvPr id="283" name="Text Box 55"/>
          <p:cNvSpPr txBox="1">
            <a:spLocks noChangeArrowheads="1"/>
          </p:cNvSpPr>
          <p:nvPr/>
        </p:nvSpPr>
        <p:spPr bwMode="auto">
          <a:xfrm>
            <a:off x="1233488" y="2730500"/>
            <a:ext cx="4289425" cy="338138"/>
          </a:xfrm>
          <a:prstGeom prst="rect">
            <a:avLst/>
          </a:prstGeom>
          <a:noFill/>
          <a:ln w="9525">
            <a:noFill/>
            <a:miter lim="800000"/>
            <a:headEnd/>
            <a:tailEnd/>
          </a:ln>
          <a:effectLst/>
        </p:spPr>
        <p:txBody>
          <a:bodyPr lIns="0" tIns="0" rIns="0" bIns="0">
            <a:spAutoFit/>
          </a:bodyPr>
          <a:lstStyle/>
          <a:p>
            <a:pPr algn="l">
              <a:lnSpc>
                <a:spcPct val="100000"/>
              </a:lnSpc>
              <a:defRPr/>
            </a:pPr>
            <a:r>
              <a:rPr kumimoji="1" lang="en-US" altLang="zh-CN" sz="2200" dirty="0">
                <a:latin typeface="+mn-lt"/>
                <a:ea typeface="+mn-ea"/>
              </a:rPr>
              <a:t>miss1&gt;&gt;miss2, Why?</a:t>
            </a:r>
          </a:p>
        </p:txBody>
      </p:sp>
      <p:sp>
        <p:nvSpPr>
          <p:cNvPr id="284" name="Text Box 56"/>
          <p:cNvSpPr txBox="1">
            <a:spLocks noChangeArrowheads="1"/>
          </p:cNvSpPr>
          <p:nvPr/>
        </p:nvSpPr>
        <p:spPr bwMode="auto">
          <a:xfrm>
            <a:off x="1233488" y="3104964"/>
            <a:ext cx="355441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sz="2200" dirty="0">
                <a:latin typeface="Verdana" charset="0"/>
                <a:ea typeface="微软雅黑" charset="-122"/>
              </a:rPr>
              <a:t>因为</a:t>
            </a:r>
            <a:r>
              <a:rPr kumimoji="1" lang="en-US" altLang="zh-CN" sz="2200" dirty="0">
                <a:latin typeface="Verdana" charset="0"/>
                <a:ea typeface="微软雅黑" charset="-122"/>
              </a:rPr>
              <a:t>TLB</a:t>
            </a:r>
            <a:r>
              <a:rPr kumimoji="1" lang="zh-CN" altLang="en-US" sz="2200" dirty="0">
                <a:latin typeface="Verdana" charset="0"/>
                <a:ea typeface="微软雅黑" charset="-122"/>
              </a:rPr>
              <a:t>中的项比主存中的页数少得多！</a:t>
            </a:r>
          </a:p>
        </p:txBody>
      </p:sp>
      <p:sp>
        <p:nvSpPr>
          <p:cNvPr id="285" name="Text Box 57"/>
          <p:cNvSpPr txBox="1">
            <a:spLocks noChangeArrowheads="1"/>
          </p:cNvSpPr>
          <p:nvPr/>
        </p:nvSpPr>
        <p:spPr bwMode="auto">
          <a:xfrm>
            <a:off x="1247775" y="4519613"/>
            <a:ext cx="5349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en-US" altLang="zh-CN" sz="2200">
                <a:latin typeface="Verdana" charset="0"/>
                <a:ea typeface="微软雅黑" charset="-122"/>
              </a:rPr>
              <a:t>Miss1</a:t>
            </a:r>
            <a:r>
              <a:rPr kumimoji="1" lang="zh-CN" altLang="en-US" sz="2200">
                <a:latin typeface="Verdana" charset="0"/>
                <a:ea typeface="微软雅黑" charset="-122"/>
              </a:rPr>
              <a:t>处理：查内存页表，若</a:t>
            </a:r>
            <a:r>
              <a:rPr kumimoji="1" lang="en-US" altLang="zh-CN" sz="2200">
                <a:latin typeface="Verdana" charset="0"/>
                <a:ea typeface="微软雅黑" charset="-122"/>
              </a:rPr>
              <a:t>hit2</a:t>
            </a:r>
            <a:r>
              <a:rPr kumimoji="1" lang="zh-CN" altLang="en-US" sz="2200">
                <a:latin typeface="Verdana" charset="0"/>
                <a:ea typeface="微软雅黑" charset="-122"/>
              </a:rPr>
              <a:t>，则将页表项装入</a:t>
            </a:r>
            <a:r>
              <a:rPr kumimoji="1" lang="en-US" altLang="zh-CN" sz="2200">
                <a:latin typeface="Verdana" charset="0"/>
                <a:ea typeface="微软雅黑" charset="-122"/>
              </a:rPr>
              <a:t>TLB</a:t>
            </a:r>
            <a:r>
              <a:rPr kumimoji="1" lang="zh-CN" altLang="en-US" sz="2200">
                <a:latin typeface="Verdana" charset="0"/>
                <a:ea typeface="微软雅黑" charset="-122"/>
              </a:rPr>
              <a:t>中，并进行地址转换；否则“缺页”，引起相应的异常处理</a:t>
            </a:r>
          </a:p>
        </p:txBody>
      </p:sp>
      <p:grpSp>
        <p:nvGrpSpPr>
          <p:cNvPr id="11" name="Group 58"/>
          <p:cNvGrpSpPr>
            <a:grpSpLocks/>
          </p:cNvGrpSpPr>
          <p:nvPr/>
        </p:nvGrpSpPr>
        <p:grpSpPr bwMode="auto">
          <a:xfrm>
            <a:off x="4475026" y="801687"/>
            <a:ext cx="4681538" cy="793596"/>
            <a:chOff x="1014" y="606"/>
            <a:chExt cx="3324" cy="460"/>
          </a:xfrm>
        </p:grpSpPr>
        <p:sp>
          <p:nvSpPr>
            <p:cNvPr id="287" name="Rectangle 59"/>
            <p:cNvSpPr>
              <a:spLocks noChangeArrowheads="1"/>
            </p:cNvSpPr>
            <p:nvPr/>
          </p:nvSpPr>
          <p:spPr bwMode="auto">
            <a:xfrm>
              <a:off x="1014" y="816"/>
              <a:ext cx="3324" cy="250"/>
            </a:xfrm>
            <a:prstGeom prst="rect">
              <a:avLst/>
            </a:prstGeom>
            <a:solidFill>
              <a:schemeClr val="accent1">
                <a:alpha val="28999"/>
              </a:schemeClr>
            </a:solidFill>
            <a:ln w="19050">
              <a:solidFill>
                <a:srgbClr val="0000FF"/>
              </a:solidFill>
              <a:prstDash val="dash"/>
              <a:miter lim="800000"/>
              <a:headEnd/>
              <a:tailEnd/>
            </a:ln>
            <a:effectLst/>
          </p:spPr>
          <p:txBody>
            <a:bodyPr lIns="0" tIns="0" rIns="0" bIns="0" anchor="ctr">
              <a:spAutoFit/>
            </a:bodyPr>
            <a:lstStyle/>
            <a:p>
              <a:pPr algn="l">
                <a:lnSpc>
                  <a:spcPct val="100000"/>
                </a:lnSpc>
                <a:defRPr/>
              </a:pPr>
              <a:endParaRPr lang="zh-CN" altLang="en-US">
                <a:latin typeface="+mn-lt"/>
                <a:ea typeface="+mn-ea"/>
              </a:endParaRPr>
            </a:p>
          </p:txBody>
        </p:sp>
        <p:sp>
          <p:nvSpPr>
            <p:cNvPr id="288" name="Text Box 60"/>
            <p:cNvSpPr txBox="1">
              <a:spLocks noChangeArrowheads="1"/>
            </p:cNvSpPr>
            <p:nvPr/>
          </p:nvSpPr>
          <p:spPr bwMode="auto">
            <a:xfrm>
              <a:off x="1152" y="606"/>
              <a:ext cx="462" cy="196"/>
            </a:xfrm>
            <a:prstGeom prst="rect">
              <a:avLst/>
            </a:prstGeom>
            <a:noFill/>
            <a:ln w="9525">
              <a:noFill/>
              <a:miter lim="800000"/>
              <a:headEnd/>
              <a:tailEnd/>
            </a:ln>
            <a:effectLst/>
          </p:spPr>
          <p:txBody>
            <a:bodyPr lIns="0" tIns="0" rIns="0" bIns="0">
              <a:spAutoFit/>
            </a:bodyPr>
            <a:lstStyle/>
            <a:p>
              <a:pPr algn="l">
                <a:lnSpc>
                  <a:spcPct val="100000"/>
                </a:lnSpc>
                <a:defRPr/>
              </a:pPr>
              <a:r>
                <a:rPr kumimoji="1" lang="en-US" altLang="zh-CN" sz="2200" i="1">
                  <a:latin typeface="+mn-lt"/>
                  <a:ea typeface="+mn-ea"/>
                </a:rPr>
                <a:t>CPU</a:t>
              </a:r>
            </a:p>
          </p:txBody>
        </p:sp>
      </p:grpSp>
      <p:sp>
        <p:nvSpPr>
          <p:cNvPr id="289" name="Line 61"/>
          <p:cNvSpPr>
            <a:spLocks noChangeShapeType="1"/>
          </p:cNvSpPr>
          <p:nvPr/>
        </p:nvSpPr>
        <p:spPr bwMode="auto">
          <a:xfrm>
            <a:off x="4548051" y="1254125"/>
            <a:ext cx="0" cy="935038"/>
          </a:xfrm>
          <a:prstGeom prst="line">
            <a:avLst/>
          </a:prstGeom>
          <a:noFill/>
          <a:ln w="9525">
            <a:solidFill>
              <a:schemeClr val="tx1"/>
            </a:solidFill>
            <a:round/>
            <a:headEnd/>
            <a:tailEnd/>
          </a:ln>
          <a:effectLst/>
        </p:spPr>
        <p:txBody>
          <a:bodyPr/>
          <a:lstStyle/>
          <a:p>
            <a:pPr algn="l">
              <a:lnSpc>
                <a:spcPct val="100000"/>
              </a:lnSpc>
              <a:defRPr/>
            </a:pPr>
            <a:endParaRPr lang="zh-CN" altLang="en-US">
              <a:solidFill>
                <a:schemeClr val="tx1"/>
              </a:solidFill>
              <a:latin typeface="+mj-lt"/>
              <a:ea typeface="+mn-ea"/>
            </a:endParaRPr>
          </a:p>
        </p:txBody>
      </p:sp>
    </p:spTree>
    <p:extLst>
      <p:ext uri="{BB962C8B-B14F-4D97-AF65-F5344CB8AC3E}">
        <p14:creationId xmlns:p14="http://schemas.microsoft.com/office/powerpoint/2010/main" val="2962314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6"/>
                                        </p:tgtEl>
                                        <p:attrNameLst>
                                          <p:attrName>style.visibility</p:attrName>
                                        </p:attrNameLst>
                                      </p:cBhvr>
                                      <p:to>
                                        <p:strVal val="visible"/>
                                      </p:to>
                                    </p:set>
                                    <p:animEffect transition="in" filter="blinds(horizontal)">
                                      <p:cBhvr>
                                        <p:cTn id="22" dur="500"/>
                                        <p:tgtEl>
                                          <p:spTgt spid="2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69"/>
                                        </p:tgtEl>
                                        <p:attrNameLst>
                                          <p:attrName>style.visibility</p:attrName>
                                        </p:attrNameLst>
                                      </p:cBhvr>
                                      <p:to>
                                        <p:strVal val="visible"/>
                                      </p:to>
                                    </p:set>
                                    <p:animEffect transition="in" filter="blinds(horizontal)">
                                      <p:cBhvr>
                                        <p:cTn id="62" dur="500"/>
                                        <p:tgtEl>
                                          <p:spTgt spid="269"/>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68"/>
                                        </p:tgtEl>
                                        <p:attrNameLst>
                                          <p:attrName>style.visibility</p:attrName>
                                        </p:attrNameLst>
                                      </p:cBhvr>
                                      <p:to>
                                        <p:strVal val="visible"/>
                                      </p:to>
                                    </p:set>
                                    <p:animEffect transition="in" filter="blinds(horizontal)">
                                      <p:cBhvr>
                                        <p:cTn id="65" dur="500"/>
                                        <p:tgtEl>
                                          <p:spTgt spid="26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67"/>
                                        </p:tgtEl>
                                        <p:attrNameLst>
                                          <p:attrName>style.visibility</p:attrName>
                                        </p:attrNameLst>
                                      </p:cBhvr>
                                      <p:to>
                                        <p:strVal val="visible"/>
                                      </p:to>
                                    </p:set>
                                    <p:animEffect transition="in" filter="blinds(horizontal)">
                                      <p:cBhvr>
                                        <p:cTn id="68" dur="500"/>
                                        <p:tgtEl>
                                          <p:spTgt spid="26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282">
                                            <p:txEl>
                                              <p:pRg st="0" end="0"/>
                                            </p:txEl>
                                          </p:spTgt>
                                        </p:tgtEl>
                                        <p:attrNameLst>
                                          <p:attrName>style.visibility</p:attrName>
                                        </p:attrNameLst>
                                      </p:cBhvr>
                                      <p:to>
                                        <p:strVal val="visible"/>
                                      </p:to>
                                    </p:set>
                                    <p:animEffect transition="in" filter="blinds(horizontal)">
                                      <p:cBhvr>
                                        <p:cTn id="73" dur="500"/>
                                        <p:tgtEl>
                                          <p:spTgt spid="282">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282">
                                            <p:txEl>
                                              <p:pRg st="1" end="1"/>
                                            </p:txEl>
                                          </p:spTgt>
                                        </p:tgtEl>
                                        <p:attrNameLst>
                                          <p:attrName>style.visibility</p:attrName>
                                        </p:attrNameLst>
                                      </p:cBhvr>
                                      <p:to>
                                        <p:strVal val="visible"/>
                                      </p:to>
                                    </p:set>
                                    <p:animEffect transition="in" filter="blinds(horizontal)">
                                      <p:cBhvr>
                                        <p:cTn id="78" dur="500"/>
                                        <p:tgtEl>
                                          <p:spTgt spid="282">
                                            <p:txEl>
                                              <p:pRg st="1" end="1"/>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282">
                                            <p:txEl>
                                              <p:pRg st="2" end="2"/>
                                            </p:txEl>
                                          </p:spTgt>
                                        </p:tgtEl>
                                        <p:attrNameLst>
                                          <p:attrName>style.visibility</p:attrName>
                                        </p:attrNameLst>
                                      </p:cBhvr>
                                      <p:to>
                                        <p:strVal val="visible"/>
                                      </p:to>
                                    </p:set>
                                    <p:animEffect transition="in" filter="blinds(horizontal)">
                                      <p:cBhvr>
                                        <p:cTn id="83" dur="500"/>
                                        <p:tgtEl>
                                          <p:spTgt spid="282">
                                            <p:txEl>
                                              <p:pRg st="2" end="2"/>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nodeType="clickEffect">
                                  <p:stCondLst>
                                    <p:cond delay="0"/>
                                  </p:stCondLst>
                                  <p:childTnLst>
                                    <p:set>
                                      <p:cBhvr>
                                        <p:cTn id="87" dur="1" fill="hold">
                                          <p:stCondLst>
                                            <p:cond delay="0"/>
                                          </p:stCondLst>
                                        </p:cTn>
                                        <p:tgtEl>
                                          <p:spTgt spid="282">
                                            <p:txEl>
                                              <p:pRg st="3" end="3"/>
                                            </p:txEl>
                                          </p:spTgt>
                                        </p:tgtEl>
                                        <p:attrNameLst>
                                          <p:attrName>style.visibility</p:attrName>
                                        </p:attrNameLst>
                                      </p:cBhvr>
                                      <p:to>
                                        <p:strVal val="visible"/>
                                      </p:to>
                                    </p:set>
                                    <p:animEffect transition="in" filter="blinds(horizontal)">
                                      <p:cBhvr>
                                        <p:cTn id="88" dur="500"/>
                                        <p:tgtEl>
                                          <p:spTgt spid="282">
                                            <p:txEl>
                                              <p:pRg st="3" end="3"/>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nodeType="clickEffect">
                                  <p:stCondLst>
                                    <p:cond delay="0"/>
                                  </p:stCondLst>
                                  <p:childTnLst>
                                    <p:set>
                                      <p:cBhvr>
                                        <p:cTn id="92" dur="1" fill="hold">
                                          <p:stCondLst>
                                            <p:cond delay="0"/>
                                          </p:stCondLst>
                                        </p:cTn>
                                        <p:tgtEl>
                                          <p:spTgt spid="282">
                                            <p:txEl>
                                              <p:pRg st="4" end="4"/>
                                            </p:txEl>
                                          </p:spTgt>
                                        </p:tgtEl>
                                        <p:attrNameLst>
                                          <p:attrName>style.visibility</p:attrName>
                                        </p:attrNameLst>
                                      </p:cBhvr>
                                      <p:to>
                                        <p:strVal val="visible"/>
                                      </p:to>
                                    </p:set>
                                    <p:animEffect transition="in" filter="blinds(horizontal)">
                                      <p:cBhvr>
                                        <p:cTn id="93" dur="500"/>
                                        <p:tgtEl>
                                          <p:spTgt spid="282">
                                            <p:txEl>
                                              <p:pRg st="4" end="4"/>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282">
                                            <p:txEl>
                                              <p:pRg st="5" end="5"/>
                                            </p:txEl>
                                          </p:spTgt>
                                        </p:tgtEl>
                                        <p:attrNameLst>
                                          <p:attrName>style.visibility</p:attrName>
                                        </p:attrNameLst>
                                      </p:cBhvr>
                                      <p:to>
                                        <p:strVal val="visible"/>
                                      </p:to>
                                    </p:set>
                                    <p:animEffect transition="in" filter="blinds(horizontal)">
                                      <p:cBhvr>
                                        <p:cTn id="98" dur="500"/>
                                        <p:tgtEl>
                                          <p:spTgt spid="282">
                                            <p:txEl>
                                              <p:pRg st="5" end="5"/>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83"/>
                                        </p:tgtEl>
                                        <p:attrNameLst>
                                          <p:attrName>style.visibility</p:attrName>
                                        </p:attrNameLst>
                                      </p:cBhvr>
                                      <p:to>
                                        <p:strVal val="visible"/>
                                      </p:to>
                                    </p:set>
                                    <p:animEffect transition="in" filter="blinds(horizontal)">
                                      <p:cBhvr>
                                        <p:cTn id="103" dur="500"/>
                                        <p:tgtEl>
                                          <p:spTgt spid="28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284"/>
                                        </p:tgtEl>
                                        <p:attrNameLst>
                                          <p:attrName>style.visibility</p:attrName>
                                        </p:attrNameLst>
                                      </p:cBhvr>
                                      <p:to>
                                        <p:strVal val="visible"/>
                                      </p:to>
                                    </p:set>
                                    <p:animEffect transition="in" filter="blinds(horizontal)">
                                      <p:cBhvr>
                                        <p:cTn id="108" dur="500"/>
                                        <p:tgtEl>
                                          <p:spTgt spid="284"/>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280"/>
                                        </p:tgtEl>
                                        <p:attrNameLst>
                                          <p:attrName>style.visibility</p:attrName>
                                        </p:attrNameLst>
                                      </p:cBhvr>
                                      <p:to>
                                        <p:strVal val="visible"/>
                                      </p:to>
                                    </p:set>
                                    <p:animEffect transition="in" filter="blinds(horizontal)">
                                      <p:cBhvr>
                                        <p:cTn id="113" dur="500"/>
                                        <p:tgtEl>
                                          <p:spTgt spid="280"/>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285"/>
                                        </p:tgtEl>
                                        <p:attrNameLst>
                                          <p:attrName>style.visibility</p:attrName>
                                        </p:attrNameLst>
                                      </p:cBhvr>
                                      <p:to>
                                        <p:strVal val="visible"/>
                                      </p:to>
                                    </p:set>
                                    <p:animEffect transition="in" filter="blinds(horizontal)">
                                      <p:cBhvr>
                                        <p:cTn id="118" dur="500"/>
                                        <p:tgtEl>
                                          <p:spTgt spid="285"/>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nodeType="clickEffect">
                                  <p:stCondLst>
                                    <p:cond delay="0"/>
                                  </p:stCondLst>
                                  <p:childTnLst>
                                    <p:set>
                                      <p:cBhvr>
                                        <p:cTn id="122" dur="1" fill="hold">
                                          <p:stCondLst>
                                            <p:cond delay="0"/>
                                          </p:stCondLst>
                                        </p:cTn>
                                        <p:tgtEl>
                                          <p:spTgt spid="279">
                                            <p:txEl>
                                              <p:pRg st="0" end="0"/>
                                            </p:txEl>
                                          </p:spTgt>
                                        </p:tgtEl>
                                        <p:attrNameLst>
                                          <p:attrName>style.visibility</p:attrName>
                                        </p:attrNameLst>
                                      </p:cBhvr>
                                      <p:to>
                                        <p:strVal val="visible"/>
                                      </p:to>
                                    </p:set>
                                    <p:animEffect transition="in" filter="blinds(horizontal)">
                                      <p:cBhvr>
                                        <p:cTn id="123" dur="500"/>
                                        <p:tgtEl>
                                          <p:spTgt spid="279">
                                            <p:txEl>
                                              <p:pRg st="0" end="0"/>
                                            </p:txEl>
                                          </p:spTgt>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3" presetClass="entr" presetSubtype="10" fill="hold" nodeType="clickEffect">
                                  <p:stCondLst>
                                    <p:cond delay="0"/>
                                  </p:stCondLst>
                                  <p:childTnLst>
                                    <p:set>
                                      <p:cBhvr>
                                        <p:cTn id="127" dur="1" fill="hold">
                                          <p:stCondLst>
                                            <p:cond delay="0"/>
                                          </p:stCondLst>
                                        </p:cTn>
                                        <p:tgtEl>
                                          <p:spTgt spid="279">
                                            <p:txEl>
                                              <p:pRg st="1" end="1"/>
                                            </p:txEl>
                                          </p:spTgt>
                                        </p:tgtEl>
                                        <p:attrNameLst>
                                          <p:attrName>style.visibility</p:attrName>
                                        </p:attrNameLst>
                                      </p:cBhvr>
                                      <p:to>
                                        <p:strVal val="visible"/>
                                      </p:to>
                                    </p:set>
                                    <p:animEffect transition="in" filter="blinds(horizontal)">
                                      <p:cBhvr>
                                        <p:cTn id="128" dur="500"/>
                                        <p:tgtEl>
                                          <p:spTgt spid="279">
                                            <p:txEl>
                                              <p:pRg st="1" end="1"/>
                                            </p:txEl>
                                          </p:spTgt>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3" presetClass="entr" presetSubtype="10" fill="hold" nodeType="clickEffect">
                                  <p:stCondLst>
                                    <p:cond delay="0"/>
                                  </p:stCondLst>
                                  <p:childTnLst>
                                    <p:set>
                                      <p:cBhvr>
                                        <p:cTn id="132" dur="1" fill="hold">
                                          <p:stCondLst>
                                            <p:cond delay="0"/>
                                          </p:stCondLst>
                                        </p:cTn>
                                        <p:tgtEl>
                                          <p:spTgt spid="279">
                                            <p:txEl>
                                              <p:pRg st="2" end="2"/>
                                            </p:txEl>
                                          </p:spTgt>
                                        </p:tgtEl>
                                        <p:attrNameLst>
                                          <p:attrName>style.visibility</p:attrName>
                                        </p:attrNameLst>
                                      </p:cBhvr>
                                      <p:to>
                                        <p:strVal val="visible"/>
                                      </p:to>
                                    </p:set>
                                    <p:animEffect transition="in" filter="blinds(horizontal)">
                                      <p:cBhvr>
                                        <p:cTn id="133" dur="500"/>
                                        <p:tgtEl>
                                          <p:spTgt spid="279">
                                            <p:txEl>
                                              <p:pRg st="2" end="2"/>
                                            </p:txEl>
                                          </p:spTgt>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 presetClass="entr" presetSubtype="10" fill="hold" nodeType="clickEffect">
                                  <p:stCondLst>
                                    <p:cond delay="0"/>
                                  </p:stCondLst>
                                  <p:childTnLst>
                                    <p:set>
                                      <p:cBhvr>
                                        <p:cTn id="137" dur="1" fill="hold">
                                          <p:stCondLst>
                                            <p:cond delay="0"/>
                                          </p:stCondLst>
                                        </p:cTn>
                                        <p:tgtEl>
                                          <p:spTgt spid="231">
                                            <p:txEl>
                                              <p:pRg st="0" end="0"/>
                                            </p:txEl>
                                          </p:spTgt>
                                        </p:tgtEl>
                                        <p:attrNameLst>
                                          <p:attrName>style.visibility</p:attrName>
                                        </p:attrNameLst>
                                      </p:cBhvr>
                                      <p:to>
                                        <p:strVal val="visible"/>
                                      </p:to>
                                    </p:set>
                                    <p:animEffect transition="in" filter="blinds(horizontal)">
                                      <p:cBhvr>
                                        <p:cTn id="138" dur="500"/>
                                        <p:tgtEl>
                                          <p:spTgt spid="231">
                                            <p:txEl>
                                              <p:pRg st="0" end="0"/>
                                            </p:txEl>
                                          </p:spTgt>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3" presetClass="entr" presetSubtype="10" fill="hold" nodeType="clickEffect">
                                  <p:stCondLst>
                                    <p:cond delay="0"/>
                                  </p:stCondLst>
                                  <p:childTnLst>
                                    <p:set>
                                      <p:cBhvr>
                                        <p:cTn id="142" dur="1" fill="hold">
                                          <p:stCondLst>
                                            <p:cond delay="0"/>
                                          </p:stCondLst>
                                        </p:cTn>
                                        <p:tgtEl>
                                          <p:spTgt spid="231">
                                            <p:txEl>
                                              <p:pRg st="1" end="1"/>
                                            </p:txEl>
                                          </p:spTgt>
                                        </p:tgtEl>
                                        <p:attrNameLst>
                                          <p:attrName>style.visibility</p:attrName>
                                        </p:attrNameLst>
                                      </p:cBhvr>
                                      <p:to>
                                        <p:strVal val="visible"/>
                                      </p:to>
                                    </p:set>
                                    <p:animEffect transition="in" filter="blinds(horizontal)">
                                      <p:cBhvr>
                                        <p:cTn id="143" dur="500"/>
                                        <p:tgtEl>
                                          <p:spTgt spid="231">
                                            <p:txEl>
                                              <p:pRg st="1" end="1"/>
                                            </p:txEl>
                                          </p:spTgt>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 presetClass="entr" presetSubtype="10" fill="hold" nodeType="clickEffect">
                                  <p:stCondLst>
                                    <p:cond delay="0"/>
                                  </p:stCondLst>
                                  <p:childTnLst>
                                    <p:set>
                                      <p:cBhvr>
                                        <p:cTn id="147" dur="1" fill="hold">
                                          <p:stCondLst>
                                            <p:cond delay="0"/>
                                          </p:stCondLst>
                                        </p:cTn>
                                        <p:tgtEl>
                                          <p:spTgt spid="231">
                                            <p:txEl>
                                              <p:pRg st="2" end="2"/>
                                            </p:txEl>
                                          </p:spTgt>
                                        </p:tgtEl>
                                        <p:attrNameLst>
                                          <p:attrName>style.visibility</p:attrName>
                                        </p:attrNameLst>
                                      </p:cBhvr>
                                      <p:to>
                                        <p:strVal val="visible"/>
                                      </p:to>
                                    </p:set>
                                    <p:animEffect transition="in" filter="blinds(horizontal)">
                                      <p:cBhvr>
                                        <p:cTn id="148" dur="500"/>
                                        <p:tgtEl>
                                          <p:spTgt spid="231">
                                            <p:txEl>
                                              <p:pRg st="2" end="2"/>
                                            </p:txEl>
                                          </p:spTgt>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3" presetClass="entr" presetSubtype="10" fill="hold" nodeType="clickEffect">
                                  <p:stCondLst>
                                    <p:cond delay="0"/>
                                  </p:stCondLst>
                                  <p:childTnLst>
                                    <p:set>
                                      <p:cBhvr>
                                        <p:cTn id="152" dur="1" fill="hold">
                                          <p:stCondLst>
                                            <p:cond delay="0"/>
                                          </p:stCondLst>
                                        </p:cTn>
                                        <p:tgtEl>
                                          <p:spTgt spid="231">
                                            <p:txEl>
                                              <p:pRg st="3" end="3"/>
                                            </p:txEl>
                                          </p:spTgt>
                                        </p:tgtEl>
                                        <p:attrNameLst>
                                          <p:attrName>style.visibility</p:attrName>
                                        </p:attrNameLst>
                                      </p:cBhvr>
                                      <p:to>
                                        <p:strVal val="visible"/>
                                      </p:to>
                                    </p:set>
                                    <p:animEffect transition="in" filter="blinds(horizontal)">
                                      <p:cBhvr>
                                        <p:cTn id="153" dur="500"/>
                                        <p:tgtEl>
                                          <p:spTgt spid="231">
                                            <p:txEl>
                                              <p:pRg st="3" end="3"/>
                                            </p:txEl>
                                          </p:spTgt>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3" presetClass="entr" presetSubtype="10" fill="hold" nodeType="clickEffect">
                                  <p:stCondLst>
                                    <p:cond delay="0"/>
                                  </p:stCondLst>
                                  <p:childTnLst>
                                    <p:set>
                                      <p:cBhvr>
                                        <p:cTn id="157" dur="1" fill="hold">
                                          <p:stCondLst>
                                            <p:cond delay="0"/>
                                          </p:stCondLst>
                                        </p:cTn>
                                        <p:tgtEl>
                                          <p:spTgt spid="231">
                                            <p:txEl>
                                              <p:pRg st="4" end="4"/>
                                            </p:txEl>
                                          </p:spTgt>
                                        </p:tgtEl>
                                        <p:attrNameLst>
                                          <p:attrName>style.visibility</p:attrName>
                                        </p:attrNameLst>
                                      </p:cBhvr>
                                      <p:to>
                                        <p:strVal val="visible"/>
                                      </p:to>
                                    </p:set>
                                    <p:animEffect transition="in" filter="blinds(horizontal)">
                                      <p:cBhvr>
                                        <p:cTn id="158" dur="500"/>
                                        <p:tgtEl>
                                          <p:spTgt spid="231">
                                            <p:txEl>
                                              <p:pRg st="4" end="4"/>
                                            </p:txEl>
                                          </p:spTgt>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3" presetClass="entr" presetSubtype="10" fill="hold" nodeType="clickEffect">
                                  <p:stCondLst>
                                    <p:cond delay="0"/>
                                  </p:stCondLst>
                                  <p:childTnLst>
                                    <p:set>
                                      <p:cBhvr>
                                        <p:cTn id="162" dur="1" fill="hold">
                                          <p:stCondLst>
                                            <p:cond delay="0"/>
                                          </p:stCondLst>
                                        </p:cTn>
                                        <p:tgtEl>
                                          <p:spTgt spid="231">
                                            <p:txEl>
                                              <p:pRg st="5" end="5"/>
                                            </p:txEl>
                                          </p:spTgt>
                                        </p:tgtEl>
                                        <p:attrNameLst>
                                          <p:attrName>style.visibility</p:attrName>
                                        </p:attrNameLst>
                                      </p:cBhvr>
                                      <p:to>
                                        <p:strVal val="visible"/>
                                      </p:to>
                                    </p:set>
                                    <p:animEffect transition="in" filter="blinds(horizontal)">
                                      <p:cBhvr>
                                        <p:cTn id="163" dur="500"/>
                                        <p:tgtEl>
                                          <p:spTgt spid="2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p:bldP spid="267" grpId="0"/>
      <p:bldP spid="268" grpId="0"/>
      <p:bldP spid="269" grpId="0"/>
      <p:bldP spid="280" grpId="0"/>
      <p:bldP spid="283" grpId="0"/>
      <p:bldP spid="284" grpId="0"/>
      <p:bldP spid="285"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839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39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39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39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839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7213" y="1412875"/>
            <a:ext cx="8535987" cy="3262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5" name="矩形 66"/>
          <p:cNvSpPr>
            <a:spLocks noChangeArrowheads="1"/>
          </p:cNvSpPr>
          <p:nvPr/>
        </p:nvSpPr>
        <p:spPr bwMode="auto">
          <a:xfrm>
            <a:off x="609600" y="728700"/>
            <a:ext cx="9928225" cy="60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9388" indent="-179388">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342900" indent="-342900">
              <a:buFont typeface="Wingdings" panose="05000000000000000000" pitchFamily="2" charset="2"/>
              <a:buChar char="u"/>
            </a:pPr>
            <a:r>
              <a:rPr lang="en-US" altLang="zh-CN" dirty="0">
                <a:solidFill>
                  <a:schemeClr val="tx1"/>
                </a:solidFill>
                <a:latin typeface="Verdana" charset="0"/>
                <a:ea typeface="微软雅黑" charset="-122"/>
              </a:rPr>
              <a:t>Freescale</a:t>
            </a:r>
            <a:r>
              <a:rPr lang="zh-CN" altLang="en-US" dirty="0">
                <a:solidFill>
                  <a:schemeClr val="tx1"/>
                </a:solidFill>
                <a:latin typeface="Verdana" charset="0"/>
                <a:ea typeface="微软雅黑" charset="-122"/>
              </a:rPr>
              <a:t>的</a:t>
            </a:r>
            <a:r>
              <a:rPr lang="en-US" altLang="zh-CN" dirty="0">
                <a:solidFill>
                  <a:schemeClr val="tx1"/>
                </a:solidFill>
                <a:latin typeface="Verdana" charset="0"/>
                <a:ea typeface="微软雅黑" charset="-122"/>
              </a:rPr>
              <a:t>E500</a:t>
            </a:r>
            <a:r>
              <a:rPr lang="zh-CN" altLang="en-US" dirty="0">
                <a:solidFill>
                  <a:schemeClr val="tx1"/>
                </a:solidFill>
                <a:latin typeface="Verdana" charset="0"/>
                <a:ea typeface="微软雅黑" charset="-122"/>
              </a:rPr>
              <a:t>内核为例，介绍</a:t>
            </a:r>
            <a:r>
              <a:rPr lang="en-US" altLang="zh-CN" dirty="0">
                <a:solidFill>
                  <a:schemeClr val="tx1"/>
                </a:solidFill>
                <a:latin typeface="Verdana" charset="0"/>
                <a:ea typeface="微软雅黑" charset="-122"/>
              </a:rPr>
              <a:t>TLB Entry </a:t>
            </a:r>
            <a:r>
              <a:rPr lang="zh-CN" altLang="en-US" dirty="0">
                <a:solidFill>
                  <a:schemeClr val="tx1"/>
                </a:solidFill>
                <a:latin typeface="Verdana" charset="0"/>
                <a:ea typeface="微软雅黑" charset="-122"/>
              </a:rPr>
              <a:t>基本组成结构</a:t>
            </a:r>
          </a:p>
        </p:txBody>
      </p:sp>
      <p:sp>
        <p:nvSpPr>
          <p:cNvPr id="68" name="矩形 67"/>
          <p:cNvSpPr>
            <a:spLocks noChangeArrowheads="1"/>
          </p:cNvSpPr>
          <p:nvPr/>
        </p:nvSpPr>
        <p:spPr bwMode="auto">
          <a:xfrm>
            <a:off x="3133725" y="5081588"/>
            <a:ext cx="9056688" cy="148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Font typeface="Wingdings" charset="2"/>
              <a:buChar char="p"/>
            </a:pPr>
            <a:r>
              <a:rPr lang="en-US" altLang="zh-CN" sz="2200">
                <a:solidFill>
                  <a:schemeClr val="tx1"/>
                </a:solidFill>
                <a:latin typeface="Verdana" charset="0"/>
                <a:ea typeface="微软雅黑" charset="-122"/>
              </a:rPr>
              <a:t>EPN</a:t>
            </a:r>
            <a:r>
              <a:rPr lang="zh-CN" altLang="en-US" sz="2200" dirty="0">
                <a:solidFill>
                  <a:schemeClr val="tx1"/>
                </a:solidFill>
                <a:latin typeface="Verdana" charset="0"/>
                <a:ea typeface="微软雅黑" charset="-122"/>
              </a:rPr>
              <a:t>与</a:t>
            </a:r>
            <a:r>
              <a:rPr lang="en-US" altLang="zh-CN" sz="2200" dirty="0">
                <a:solidFill>
                  <a:schemeClr val="tx1"/>
                </a:solidFill>
                <a:latin typeface="Verdana" charset="0"/>
                <a:ea typeface="微软雅黑" charset="-122"/>
              </a:rPr>
              <a:t>TIS</a:t>
            </a:r>
            <a:r>
              <a:rPr lang="zh-CN" altLang="en-US" sz="2200" dirty="0">
                <a:solidFill>
                  <a:schemeClr val="tx1"/>
                </a:solidFill>
                <a:latin typeface="Verdana" charset="0"/>
                <a:ea typeface="微软雅黑" charset="-122"/>
              </a:rPr>
              <a:t>和</a:t>
            </a:r>
            <a:r>
              <a:rPr lang="en-US" altLang="zh-CN" sz="2200" dirty="0">
                <a:solidFill>
                  <a:schemeClr val="tx1"/>
                </a:solidFill>
                <a:latin typeface="Verdana" charset="0"/>
                <a:ea typeface="微软雅黑" charset="-122"/>
              </a:rPr>
              <a:t>TS</a:t>
            </a:r>
            <a:r>
              <a:rPr lang="zh-CN" altLang="en-US" sz="2200" dirty="0">
                <a:solidFill>
                  <a:schemeClr val="tx1"/>
                </a:solidFill>
                <a:latin typeface="Verdana" charset="0"/>
                <a:ea typeface="微软雅黑" charset="-122"/>
              </a:rPr>
              <a:t>字段联合组成</a:t>
            </a:r>
            <a:r>
              <a:rPr lang="en-US" altLang="zh-CN" sz="2200" dirty="0">
                <a:solidFill>
                  <a:schemeClr val="tx1"/>
                </a:solidFill>
                <a:latin typeface="Verdana" charset="0"/>
                <a:ea typeface="微软雅黑" charset="-122"/>
              </a:rPr>
              <a:t>VPN(Virtual Page Number)</a:t>
            </a:r>
          </a:p>
          <a:p>
            <a:pPr algn="l">
              <a:lnSpc>
                <a:spcPct val="100000"/>
              </a:lnSpc>
              <a:buFont typeface="Wingdings" charset="2"/>
              <a:buChar char="p"/>
            </a:pPr>
            <a:r>
              <a:rPr lang="en-US" altLang="zh-CN" sz="2200" dirty="0">
                <a:solidFill>
                  <a:schemeClr val="tx1"/>
                </a:solidFill>
                <a:latin typeface="Verdana" charset="0"/>
                <a:ea typeface="微软雅黑" charset="-122"/>
              </a:rPr>
              <a:t>WIMGE</a:t>
            </a:r>
            <a:r>
              <a:rPr lang="zh-CN" altLang="en-US" sz="2200" dirty="0">
                <a:solidFill>
                  <a:schemeClr val="tx1"/>
                </a:solidFill>
                <a:latin typeface="Verdana" charset="0"/>
                <a:ea typeface="微软雅黑" charset="-122"/>
              </a:rPr>
              <a:t>和</a:t>
            </a:r>
            <a:r>
              <a:rPr lang="en-US" altLang="zh-CN" sz="2200" dirty="0">
                <a:solidFill>
                  <a:schemeClr val="tx1"/>
                </a:solidFill>
                <a:latin typeface="Verdana" charset="0"/>
                <a:ea typeface="微软雅黑" charset="-122"/>
              </a:rPr>
              <a:t>UWRX </a:t>
            </a:r>
            <a:r>
              <a:rPr lang="zh-CN" altLang="en-US" sz="2200" dirty="0">
                <a:solidFill>
                  <a:schemeClr val="tx1"/>
                </a:solidFill>
                <a:latin typeface="Verdana" charset="0"/>
                <a:ea typeface="微软雅黑" charset="-122"/>
              </a:rPr>
              <a:t>为状态信息</a:t>
            </a:r>
            <a:endParaRPr lang="en-US" altLang="zh-CN" sz="2200" dirty="0">
              <a:solidFill>
                <a:schemeClr val="tx1"/>
              </a:solidFill>
              <a:latin typeface="Verdana" charset="0"/>
              <a:ea typeface="微软雅黑" charset="-122"/>
            </a:endParaRPr>
          </a:p>
          <a:p>
            <a:pPr algn="l">
              <a:lnSpc>
                <a:spcPct val="100000"/>
              </a:lnSpc>
              <a:buFont typeface="Wingdings" charset="2"/>
              <a:buChar char="p"/>
            </a:pPr>
            <a:r>
              <a:rPr lang="en-US" altLang="zh-CN" sz="2200" dirty="0">
                <a:solidFill>
                  <a:schemeClr val="tx1"/>
                </a:solidFill>
                <a:latin typeface="Verdana" charset="0"/>
                <a:ea typeface="微软雅黑" charset="-122"/>
              </a:rPr>
              <a:t> E500</a:t>
            </a:r>
            <a:r>
              <a:rPr lang="zh-CN" altLang="en-US" sz="2200" dirty="0">
                <a:solidFill>
                  <a:schemeClr val="tx1"/>
                </a:solidFill>
                <a:latin typeface="Verdana" charset="0"/>
                <a:ea typeface="微软雅黑" charset="-122"/>
              </a:rPr>
              <a:t>内核使用</a:t>
            </a:r>
            <a:r>
              <a:rPr lang="en-US" altLang="zh-CN" sz="2200" dirty="0">
                <a:solidFill>
                  <a:schemeClr val="tx1"/>
                </a:solidFill>
                <a:latin typeface="Verdana" charset="0"/>
                <a:ea typeface="微软雅黑" charset="-122"/>
              </a:rPr>
              <a:t>TLB1</a:t>
            </a:r>
            <a:r>
              <a:rPr lang="zh-CN" altLang="en-US" sz="2200" dirty="0">
                <a:solidFill>
                  <a:schemeClr val="tx1"/>
                </a:solidFill>
                <a:latin typeface="Verdana" charset="0"/>
                <a:ea typeface="微软雅黑" charset="-122"/>
              </a:rPr>
              <a:t>支持</a:t>
            </a:r>
            <a:r>
              <a:rPr lang="en-US" altLang="zh-CN" sz="2200" dirty="0" err="1">
                <a:solidFill>
                  <a:schemeClr val="tx1"/>
                </a:solidFill>
                <a:latin typeface="Verdana" charset="0"/>
                <a:ea typeface="微软雅黑" charset="-122"/>
              </a:rPr>
              <a:t>Superpage</a:t>
            </a:r>
            <a:r>
              <a:rPr lang="zh-CN" altLang="en-US" sz="2200" dirty="0">
                <a:solidFill>
                  <a:schemeClr val="tx1"/>
                </a:solidFill>
                <a:latin typeface="Verdana" charset="0"/>
                <a:ea typeface="微软雅黑" charset="-122"/>
              </a:rPr>
              <a:t>，使用</a:t>
            </a:r>
            <a:r>
              <a:rPr lang="en-US" altLang="zh-CN" sz="2200" dirty="0">
                <a:solidFill>
                  <a:schemeClr val="tx1"/>
                </a:solidFill>
                <a:latin typeface="Verdana" charset="0"/>
                <a:ea typeface="微软雅黑" charset="-122"/>
              </a:rPr>
              <a:t>TLB0</a:t>
            </a:r>
            <a:r>
              <a:rPr lang="zh-CN" altLang="en-US" sz="2200" dirty="0">
                <a:solidFill>
                  <a:schemeClr val="tx1"/>
                </a:solidFill>
                <a:latin typeface="Verdana" charset="0"/>
                <a:ea typeface="微软雅黑" charset="-122"/>
              </a:rPr>
              <a:t>支持常规页面。真正带来挑战的是</a:t>
            </a:r>
            <a:r>
              <a:rPr lang="en-US" altLang="zh-CN" sz="2200" dirty="0">
                <a:solidFill>
                  <a:schemeClr val="tx1"/>
                </a:solidFill>
                <a:latin typeface="Verdana" charset="0"/>
                <a:ea typeface="微软雅黑" charset="-122"/>
              </a:rPr>
              <a:t>1GB</a:t>
            </a:r>
            <a:r>
              <a:rPr lang="zh-CN" altLang="en-US" sz="2200" dirty="0">
                <a:solidFill>
                  <a:schemeClr val="tx1"/>
                </a:solidFill>
                <a:latin typeface="Verdana" charset="0"/>
                <a:ea typeface="微软雅黑" charset="-122"/>
              </a:rPr>
              <a:t>之上的</a:t>
            </a:r>
            <a:r>
              <a:rPr lang="en-US" altLang="zh-CN" sz="2200" dirty="0" err="1">
                <a:solidFill>
                  <a:schemeClr val="tx1"/>
                </a:solidFill>
                <a:latin typeface="Verdana" charset="0"/>
                <a:ea typeface="微软雅黑" charset="-122"/>
              </a:rPr>
              <a:t>Superpage</a:t>
            </a:r>
            <a:r>
              <a:rPr lang="zh-CN" altLang="en-US" sz="2200" dirty="0">
                <a:solidFill>
                  <a:schemeClr val="tx1"/>
                </a:solidFill>
                <a:latin typeface="Verdana" charset="0"/>
                <a:ea typeface="微软雅黑" charset="-122"/>
              </a:rPr>
              <a:t>。</a:t>
            </a:r>
          </a:p>
        </p:txBody>
      </p:sp>
      <p:sp>
        <p:nvSpPr>
          <p:cNvPr id="69" name="圆角矩形标注 68"/>
          <p:cNvSpPr/>
          <p:nvPr/>
        </p:nvSpPr>
        <p:spPr>
          <a:xfrm>
            <a:off x="434975" y="4848225"/>
            <a:ext cx="2525713" cy="739775"/>
          </a:xfrm>
          <a:prstGeom prst="wedgeRoundRectCallout">
            <a:avLst>
              <a:gd name="adj1" fmla="val 115071"/>
              <a:gd name="adj2" fmla="val -103187"/>
              <a:gd name="adj3" fmla="val 16667"/>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r>
              <a:rPr lang="en-US" altLang="zh-CN" sz="2200">
                <a:solidFill>
                  <a:srgbClr val="FF0000"/>
                </a:solidFill>
                <a:cs typeface="微软雅黑" charset="0"/>
              </a:rPr>
              <a:t>Effective Page Number</a:t>
            </a:r>
            <a:endParaRPr lang="zh-CN" altLang="en-US" sz="2200" dirty="0">
              <a:solidFill>
                <a:srgbClr val="FF0000"/>
              </a:solidFill>
              <a:cs typeface="微软雅黑" charset="0"/>
            </a:endParaRPr>
          </a:p>
        </p:txBody>
      </p:sp>
      <p:sp>
        <p:nvSpPr>
          <p:cNvPr id="70" name="圆角矩形标注 69"/>
          <p:cNvSpPr/>
          <p:nvPr/>
        </p:nvSpPr>
        <p:spPr>
          <a:xfrm>
            <a:off x="0" y="3852863"/>
            <a:ext cx="3395663" cy="741362"/>
          </a:xfrm>
          <a:prstGeom prst="wedgeRoundRectCallout">
            <a:avLst>
              <a:gd name="adj1" fmla="val 86483"/>
              <a:gd name="adj2" fmla="val -28677"/>
              <a:gd name="adj3" fmla="val 16667"/>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r>
              <a:rPr lang="en-US" altLang="zh-CN" sz="2200" dirty="0">
                <a:solidFill>
                  <a:srgbClr val="FF0000"/>
                </a:solidFill>
              </a:rPr>
              <a:t>Real Page Number</a:t>
            </a:r>
            <a:r>
              <a:rPr lang="zh-CN" altLang="en-US" sz="2200" dirty="0">
                <a:solidFill>
                  <a:srgbClr val="FF0000"/>
                </a:solidFill>
              </a:rPr>
              <a:t>物理地址基地址</a:t>
            </a:r>
          </a:p>
        </p:txBody>
      </p:sp>
      <p:sp>
        <p:nvSpPr>
          <p:cNvPr id="71" name="圆角矩形标注 70"/>
          <p:cNvSpPr/>
          <p:nvPr/>
        </p:nvSpPr>
        <p:spPr>
          <a:xfrm>
            <a:off x="473076" y="2017713"/>
            <a:ext cx="2922588" cy="739775"/>
          </a:xfrm>
          <a:prstGeom prst="wedgeRoundRectCallout">
            <a:avLst>
              <a:gd name="adj1" fmla="val 33064"/>
              <a:gd name="adj2" fmla="val 110539"/>
              <a:gd name="adj3" fmla="val 16667"/>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00000"/>
              </a:lnSpc>
              <a:defRPr/>
            </a:pPr>
            <a:r>
              <a:rPr lang="zh-CN" altLang="en-US" sz="2200" dirty="0">
                <a:solidFill>
                  <a:srgbClr val="FF0000"/>
                </a:solidFill>
                <a:cs typeface="微软雅黑" charset="0"/>
              </a:rPr>
              <a:t>记录映射窗口的大小，通常为</a:t>
            </a:r>
            <a:r>
              <a:rPr lang="en-US" altLang="zh-CN" sz="2200" dirty="0">
                <a:solidFill>
                  <a:srgbClr val="FF0000"/>
                </a:solidFill>
                <a:cs typeface="微软雅黑" charset="0"/>
              </a:rPr>
              <a:t>4KB</a:t>
            </a:r>
            <a:endParaRPr lang="zh-CN" altLang="en-US" sz="2200" dirty="0">
              <a:solidFill>
                <a:srgbClr val="FF0000"/>
              </a:solidFill>
              <a:cs typeface="微软雅黑" charset="0"/>
            </a:endParaRPr>
          </a:p>
        </p:txBody>
      </p:sp>
    </p:spTree>
    <p:extLst>
      <p:ext uri="{BB962C8B-B14F-4D97-AF65-F5344CB8AC3E}">
        <p14:creationId xmlns:p14="http://schemas.microsoft.com/office/powerpoint/2010/main" val="3945523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blinds(horizontal)">
                                      <p:cBhvr>
                                        <p:cTn id="17" dur="500"/>
                                        <p:tgtEl>
                                          <p:spTgt spid="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blinds(horizontal)">
                                      <p:cBhvr>
                                        <p:cTn id="2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animBg="1"/>
      <p:bldP spid="70" grpId="0" animBg="1"/>
      <p:bldP spid="7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8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8601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601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602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602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6022" name="Rectangle 3"/>
          <p:cNvSpPr txBox="1">
            <a:spLocks noChangeArrowheads="1"/>
          </p:cNvSpPr>
          <p:nvPr/>
        </p:nvSpPr>
        <p:spPr bwMode="auto">
          <a:xfrm>
            <a:off x="1965325" y="661791"/>
            <a:ext cx="8112125" cy="93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Font typeface="Wingdings" panose="05000000000000000000" pitchFamily="2" charset="2"/>
              <a:buChar char="u"/>
            </a:pPr>
            <a:r>
              <a:rPr kumimoji="1" lang="zh-CN" altLang="en-US" dirty="0">
                <a:solidFill>
                  <a:schemeClr val="tx1"/>
                </a:solidFill>
                <a:latin typeface="微软雅黑" charset="-122"/>
                <a:ea typeface="微软雅黑" charset="-122"/>
              </a:rPr>
              <a:t>三种不同缺失：</a:t>
            </a:r>
            <a:r>
              <a:rPr kumimoji="1" lang="en-US" altLang="zh-CN" dirty="0">
                <a:solidFill>
                  <a:schemeClr val="tx1"/>
                </a:solidFill>
                <a:latin typeface="微软雅黑" charset="-122"/>
                <a:ea typeface="微软雅黑" charset="-122"/>
              </a:rPr>
              <a:t>TLB</a:t>
            </a:r>
            <a:r>
              <a:rPr kumimoji="1" lang="zh-CN" altLang="en-US" dirty="0">
                <a:solidFill>
                  <a:schemeClr val="tx1"/>
                </a:solidFill>
                <a:latin typeface="微软雅黑" charset="-122"/>
                <a:ea typeface="微软雅黑" charset="-122"/>
              </a:rPr>
              <a:t>缺失、</a:t>
            </a:r>
            <a:r>
              <a:rPr kumimoji="1" lang="en-US" altLang="zh-CN" dirty="0">
                <a:solidFill>
                  <a:schemeClr val="tx1"/>
                </a:solidFill>
                <a:latin typeface="微软雅黑" charset="-122"/>
                <a:ea typeface="微软雅黑" charset="-122"/>
              </a:rPr>
              <a:t>Cache</a:t>
            </a:r>
            <a:r>
              <a:rPr kumimoji="1" lang="zh-CN" altLang="en-US" dirty="0">
                <a:solidFill>
                  <a:schemeClr val="tx1"/>
                </a:solidFill>
                <a:latin typeface="微软雅黑" charset="-122"/>
                <a:ea typeface="微软雅黑" charset="-122"/>
              </a:rPr>
              <a:t>缺失、缺页</a:t>
            </a:r>
          </a:p>
          <a:p>
            <a:pPr algn="l">
              <a:lnSpc>
                <a:spcPct val="100000"/>
              </a:lnSpc>
              <a:buFont typeface="Wingdings" panose="05000000000000000000" pitchFamily="2" charset="2"/>
              <a:buChar char="u"/>
            </a:pPr>
            <a:r>
              <a:rPr kumimoji="1" lang="zh-CN" altLang="en-US" dirty="0">
                <a:solidFill>
                  <a:schemeClr val="tx1"/>
                </a:solidFill>
                <a:latin typeface="微软雅黑" charset="-122"/>
                <a:ea typeface="微软雅黑" charset="-122"/>
              </a:rPr>
              <a:t>三种缺失的组合情况的可能性分析</a:t>
            </a:r>
          </a:p>
        </p:txBody>
      </p:sp>
      <p:pic>
        <p:nvPicPr>
          <p:cNvPr id="86023" name="Picture 4"/>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1520825" y="1555750"/>
            <a:ext cx="8945563" cy="3313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5"/>
          <p:cNvSpPr txBox="1">
            <a:spLocks noChangeArrowheads="1"/>
          </p:cNvSpPr>
          <p:nvPr/>
        </p:nvSpPr>
        <p:spPr bwMode="auto">
          <a:xfrm>
            <a:off x="3698875" y="2348880"/>
            <a:ext cx="6140747"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dirty="0">
                <a:solidFill>
                  <a:srgbClr val="0000FF"/>
                </a:solidFill>
                <a:latin typeface="Verdana" charset="0"/>
                <a:ea typeface="微软雅黑" charset="-122"/>
              </a:rPr>
              <a:t>可能</a:t>
            </a:r>
            <a:r>
              <a:rPr kumimoji="1" lang="en-US" altLang="zh-CN" sz="2000" dirty="0">
                <a:solidFill>
                  <a:srgbClr val="0000FF"/>
                </a:solidFill>
                <a:latin typeface="Verdana" charset="0"/>
                <a:ea typeface="微软雅黑" charset="-122"/>
              </a:rPr>
              <a:t>,TLB</a:t>
            </a:r>
            <a:r>
              <a:rPr kumimoji="1" lang="zh-CN" altLang="en-US" sz="2000" dirty="0">
                <a:solidFill>
                  <a:srgbClr val="0000FF"/>
                </a:solidFill>
                <a:latin typeface="Verdana" charset="0"/>
                <a:ea typeface="微软雅黑" charset="-122"/>
              </a:rPr>
              <a:t>命中则页表一定命中</a:t>
            </a:r>
            <a:r>
              <a:rPr kumimoji="1" lang="en-US" altLang="zh-CN" sz="2000" dirty="0">
                <a:solidFill>
                  <a:srgbClr val="0000FF"/>
                </a:solidFill>
                <a:latin typeface="Verdana" charset="0"/>
                <a:ea typeface="微软雅黑" charset="-122"/>
              </a:rPr>
              <a:t>,</a:t>
            </a:r>
            <a:r>
              <a:rPr kumimoji="1" lang="zh-CN" altLang="en-US" sz="2000" dirty="0">
                <a:solidFill>
                  <a:srgbClr val="0000FF"/>
                </a:solidFill>
                <a:latin typeface="Verdana" charset="0"/>
                <a:ea typeface="微软雅黑" charset="-122"/>
              </a:rPr>
              <a:t>但实际上不会查页表</a:t>
            </a:r>
          </a:p>
        </p:txBody>
      </p:sp>
      <p:sp>
        <p:nvSpPr>
          <p:cNvPr id="17" name="Text Box 6"/>
          <p:cNvSpPr txBox="1">
            <a:spLocks noChangeArrowheads="1"/>
          </p:cNvSpPr>
          <p:nvPr/>
        </p:nvSpPr>
        <p:spPr bwMode="auto">
          <a:xfrm>
            <a:off x="3662363" y="2708275"/>
            <a:ext cx="6804025"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zh-CN" altLang="en-US" sz="2000" dirty="0">
                <a:latin typeface="Verdana" charset="0"/>
                <a:ea typeface="微软雅黑" charset="-122"/>
              </a:rPr>
              <a:t>可能</a:t>
            </a:r>
            <a:r>
              <a:rPr kumimoji="1" lang="en-US" altLang="zh-CN" sz="2000" dirty="0">
                <a:latin typeface="Verdana" charset="0"/>
                <a:ea typeface="微软雅黑" charset="-122"/>
              </a:rPr>
              <a:t>,TLB</a:t>
            </a:r>
            <a:r>
              <a:rPr kumimoji="1" lang="zh-CN" altLang="en-US" sz="2000" dirty="0">
                <a:latin typeface="Verdana" charset="0"/>
                <a:ea typeface="微软雅黑" charset="-122"/>
              </a:rPr>
              <a:t>缺失但页表可能命中</a:t>
            </a:r>
            <a:r>
              <a:rPr kumimoji="1" lang="en-US" altLang="zh-CN" sz="2000" dirty="0">
                <a:latin typeface="Verdana" charset="0"/>
                <a:ea typeface="微软雅黑" charset="-122"/>
              </a:rPr>
              <a:t>,</a:t>
            </a:r>
            <a:r>
              <a:rPr kumimoji="1" lang="zh-CN" altLang="en-US" sz="2000" dirty="0">
                <a:latin typeface="Verdana" charset="0"/>
                <a:ea typeface="微软雅黑" charset="-122"/>
              </a:rPr>
              <a:t>信息在主存就可能在</a:t>
            </a:r>
            <a:r>
              <a:rPr kumimoji="1" lang="en-US" altLang="zh-CN" sz="2000" dirty="0">
                <a:latin typeface="Verdana" charset="0"/>
                <a:ea typeface="微软雅黑" charset="-122"/>
              </a:rPr>
              <a:t>Cache</a:t>
            </a:r>
          </a:p>
        </p:txBody>
      </p:sp>
      <p:sp>
        <p:nvSpPr>
          <p:cNvPr id="18" name="Text Box 7"/>
          <p:cNvSpPr txBox="1">
            <a:spLocks noChangeArrowheads="1"/>
          </p:cNvSpPr>
          <p:nvPr/>
        </p:nvSpPr>
        <p:spPr bwMode="auto">
          <a:xfrm>
            <a:off x="3639059" y="3055938"/>
            <a:ext cx="7100663"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zh-CN" altLang="en-US" sz="2000" dirty="0">
                <a:solidFill>
                  <a:srgbClr val="0000FF"/>
                </a:solidFill>
                <a:latin typeface="Verdana" charset="0"/>
                <a:ea typeface="微软雅黑" charset="-122"/>
              </a:rPr>
              <a:t>可能</a:t>
            </a:r>
            <a:r>
              <a:rPr kumimoji="1" lang="en-US" altLang="zh-CN" sz="2000" dirty="0">
                <a:solidFill>
                  <a:srgbClr val="0000FF"/>
                </a:solidFill>
                <a:latin typeface="Verdana" charset="0"/>
                <a:ea typeface="微软雅黑" charset="-122"/>
              </a:rPr>
              <a:t>,TLB</a:t>
            </a:r>
            <a:r>
              <a:rPr kumimoji="1" lang="zh-CN" altLang="en-US" sz="2000" dirty="0">
                <a:solidFill>
                  <a:srgbClr val="0000FF"/>
                </a:solidFill>
                <a:latin typeface="Verdana" charset="0"/>
                <a:ea typeface="微软雅黑" charset="-122"/>
              </a:rPr>
              <a:t>缺失但页表可能命中</a:t>
            </a:r>
            <a:r>
              <a:rPr kumimoji="1" lang="en-US" altLang="zh-CN" sz="2000" dirty="0">
                <a:solidFill>
                  <a:srgbClr val="0000FF"/>
                </a:solidFill>
                <a:latin typeface="Verdana" charset="0"/>
                <a:ea typeface="微软雅黑" charset="-122"/>
              </a:rPr>
              <a:t>,</a:t>
            </a:r>
            <a:r>
              <a:rPr kumimoji="1" lang="zh-CN" altLang="en-US" sz="2000" dirty="0">
                <a:solidFill>
                  <a:srgbClr val="0000FF"/>
                </a:solidFill>
                <a:latin typeface="Verdana" charset="0"/>
                <a:ea typeface="微软雅黑" charset="-122"/>
              </a:rPr>
              <a:t>信息在主存但可能不在</a:t>
            </a:r>
            <a:r>
              <a:rPr kumimoji="1" lang="en-US" altLang="zh-CN" sz="2000" dirty="0">
                <a:solidFill>
                  <a:srgbClr val="0000FF"/>
                </a:solidFill>
                <a:latin typeface="Verdana" charset="0"/>
                <a:ea typeface="微软雅黑" charset="-122"/>
              </a:rPr>
              <a:t>Cache</a:t>
            </a:r>
          </a:p>
        </p:txBody>
      </p:sp>
      <p:sp>
        <p:nvSpPr>
          <p:cNvPr id="19" name="Text Box 8"/>
          <p:cNvSpPr txBox="1">
            <a:spLocks noChangeArrowheads="1"/>
          </p:cNvSpPr>
          <p:nvPr/>
        </p:nvSpPr>
        <p:spPr bwMode="auto">
          <a:xfrm>
            <a:off x="3662363" y="3398838"/>
            <a:ext cx="7077359"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zh-CN" altLang="en-US" sz="2000" dirty="0">
                <a:latin typeface="Verdana" charset="0"/>
                <a:ea typeface="微软雅黑" charset="-122"/>
              </a:rPr>
              <a:t>可能</a:t>
            </a:r>
            <a:r>
              <a:rPr kumimoji="1" lang="en-US" altLang="zh-CN" sz="2000" dirty="0">
                <a:latin typeface="Verdana" charset="0"/>
                <a:ea typeface="微软雅黑" charset="-122"/>
              </a:rPr>
              <a:t>,TLB</a:t>
            </a:r>
            <a:r>
              <a:rPr kumimoji="1" lang="zh-CN" altLang="en-US" sz="2000" dirty="0">
                <a:latin typeface="Verdana" charset="0"/>
                <a:ea typeface="微软雅黑" charset="-122"/>
              </a:rPr>
              <a:t>缺失页表可能缺失</a:t>
            </a:r>
            <a:r>
              <a:rPr kumimoji="1" lang="en-US" altLang="zh-CN" sz="2000" dirty="0">
                <a:latin typeface="Verdana" charset="0"/>
                <a:ea typeface="微软雅黑" charset="-122"/>
              </a:rPr>
              <a:t>,</a:t>
            </a:r>
            <a:r>
              <a:rPr kumimoji="1" lang="zh-CN" altLang="en-US" sz="2000" dirty="0">
                <a:latin typeface="Verdana" charset="0"/>
                <a:ea typeface="微软雅黑" charset="-122"/>
              </a:rPr>
              <a:t>信息不在主存一定也不在</a:t>
            </a:r>
            <a:r>
              <a:rPr kumimoji="1" lang="en-US" altLang="zh-CN" sz="2000" dirty="0">
                <a:latin typeface="Verdana" charset="0"/>
                <a:ea typeface="微软雅黑" charset="-122"/>
              </a:rPr>
              <a:t>Cache</a:t>
            </a:r>
          </a:p>
        </p:txBody>
      </p:sp>
      <p:sp>
        <p:nvSpPr>
          <p:cNvPr id="20" name="Text Box 9"/>
          <p:cNvSpPr txBox="1">
            <a:spLocks noChangeArrowheads="1"/>
          </p:cNvSpPr>
          <p:nvPr/>
        </p:nvSpPr>
        <p:spPr bwMode="auto">
          <a:xfrm>
            <a:off x="3740721" y="3744914"/>
            <a:ext cx="7071009"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sz="2000" dirty="0">
                <a:solidFill>
                  <a:srgbClr val="0000FF"/>
                </a:solidFill>
                <a:latin typeface="Verdana" charset="0"/>
                <a:ea typeface="微软雅黑" charset="-122"/>
              </a:rPr>
              <a:t>不可能</a:t>
            </a:r>
            <a:r>
              <a:rPr kumimoji="1" lang="en-US" altLang="zh-CN" sz="2000" dirty="0">
                <a:solidFill>
                  <a:srgbClr val="0000FF"/>
                </a:solidFill>
                <a:latin typeface="Verdana" charset="0"/>
                <a:ea typeface="微软雅黑" charset="-122"/>
              </a:rPr>
              <a:t>,</a:t>
            </a:r>
            <a:r>
              <a:rPr kumimoji="1" lang="zh-CN" altLang="en-US" sz="2000" dirty="0">
                <a:solidFill>
                  <a:srgbClr val="0000FF"/>
                </a:solidFill>
                <a:latin typeface="Verdana" charset="0"/>
                <a:ea typeface="微软雅黑" charset="-122"/>
              </a:rPr>
              <a:t>页表缺失</a:t>
            </a:r>
            <a:r>
              <a:rPr kumimoji="1" lang="en-US" altLang="zh-CN" sz="2000" dirty="0">
                <a:solidFill>
                  <a:srgbClr val="0000FF"/>
                </a:solidFill>
                <a:latin typeface="Verdana" charset="0"/>
                <a:ea typeface="微软雅黑" charset="-122"/>
              </a:rPr>
              <a:t>,</a:t>
            </a:r>
            <a:r>
              <a:rPr kumimoji="1" lang="zh-CN" altLang="en-US" sz="2000" dirty="0">
                <a:solidFill>
                  <a:srgbClr val="0000FF"/>
                </a:solidFill>
                <a:latin typeface="Verdana" charset="0"/>
                <a:ea typeface="微软雅黑" charset="-122"/>
              </a:rPr>
              <a:t>信息不在主存</a:t>
            </a:r>
            <a:r>
              <a:rPr kumimoji="1" lang="en-US" altLang="zh-CN" sz="2000" dirty="0">
                <a:solidFill>
                  <a:srgbClr val="0000FF"/>
                </a:solidFill>
                <a:latin typeface="Verdana" charset="0"/>
                <a:ea typeface="微软雅黑" charset="-122"/>
              </a:rPr>
              <a:t>,TLB</a:t>
            </a:r>
            <a:r>
              <a:rPr kumimoji="1" lang="zh-CN" altLang="en-US" sz="2000" dirty="0">
                <a:solidFill>
                  <a:srgbClr val="0000FF"/>
                </a:solidFill>
                <a:latin typeface="Verdana" charset="0"/>
                <a:ea typeface="微软雅黑" charset="-122"/>
              </a:rPr>
              <a:t>中一定无该页表项   </a:t>
            </a:r>
            <a:endParaRPr kumimoji="1" lang="en-US" altLang="zh-CN" sz="2000" dirty="0">
              <a:solidFill>
                <a:srgbClr val="0000FF"/>
              </a:solidFill>
              <a:latin typeface="Verdana" charset="0"/>
              <a:ea typeface="微软雅黑" charset="-122"/>
            </a:endParaRPr>
          </a:p>
        </p:txBody>
      </p:sp>
      <p:sp>
        <p:nvSpPr>
          <p:cNvPr id="21" name="Text Box 10"/>
          <p:cNvSpPr txBox="1">
            <a:spLocks noChangeArrowheads="1"/>
          </p:cNvSpPr>
          <p:nvPr/>
        </p:nvSpPr>
        <p:spPr bwMode="auto">
          <a:xfrm>
            <a:off x="3698875" y="4087813"/>
            <a:ext cx="6618288" cy="307777"/>
          </a:xfrm>
          <a:prstGeom prst="rect">
            <a:avLst/>
          </a:prstGeom>
          <a:solidFill>
            <a:schemeClr val="bg1"/>
          </a:solidFill>
          <a:ln w="9525">
            <a:noFill/>
            <a:miter lim="800000"/>
            <a:headEnd/>
            <a:tailEnd/>
          </a:ln>
          <a:effectLst/>
        </p:spPr>
        <p:txBody>
          <a:bodyPr lIns="0" tIns="0" rIns="0" bIns="0">
            <a:spAutoFit/>
          </a:bodyPr>
          <a:lstStyle/>
          <a:p>
            <a:pPr algn="ctr">
              <a:lnSpc>
                <a:spcPct val="100000"/>
              </a:lnSpc>
              <a:defRPr/>
            </a:pPr>
            <a:r>
              <a:rPr kumimoji="1" lang="zh-CN" altLang="en-US" sz="2000" dirty="0">
                <a:latin typeface="+mn-lt"/>
                <a:ea typeface="+mn-ea"/>
              </a:rPr>
              <a:t>同上</a:t>
            </a:r>
            <a:endParaRPr kumimoji="1" lang="en-US" altLang="zh-CN" sz="2000" dirty="0">
              <a:latin typeface="+mn-lt"/>
              <a:ea typeface="+mn-ea"/>
            </a:endParaRPr>
          </a:p>
        </p:txBody>
      </p:sp>
      <p:sp>
        <p:nvSpPr>
          <p:cNvPr id="22" name="Text Box 11"/>
          <p:cNvSpPr txBox="1">
            <a:spLocks noChangeArrowheads="1"/>
          </p:cNvSpPr>
          <p:nvPr/>
        </p:nvSpPr>
        <p:spPr bwMode="auto">
          <a:xfrm>
            <a:off x="3764632" y="4435475"/>
            <a:ext cx="6723062"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ct val="50000"/>
              </a:spcBef>
            </a:pPr>
            <a:r>
              <a:rPr kumimoji="1" lang="zh-CN" altLang="en-US" sz="2000">
                <a:solidFill>
                  <a:srgbClr val="0000FF"/>
                </a:solidFill>
                <a:latin typeface="Verdana" charset="0"/>
                <a:ea typeface="微软雅黑" charset="-122"/>
              </a:rPr>
              <a:t>不可能，页表缺失</a:t>
            </a:r>
            <a:r>
              <a:rPr kumimoji="1" lang="en-US" altLang="zh-CN" sz="2000" dirty="0">
                <a:solidFill>
                  <a:srgbClr val="0000FF"/>
                </a:solidFill>
                <a:latin typeface="Verdana" charset="0"/>
                <a:ea typeface="微软雅黑" charset="-122"/>
              </a:rPr>
              <a:t>,</a:t>
            </a:r>
            <a:r>
              <a:rPr kumimoji="1" lang="zh-CN" altLang="en-US" sz="2000" dirty="0">
                <a:solidFill>
                  <a:srgbClr val="0000FF"/>
                </a:solidFill>
                <a:latin typeface="Verdana" charset="0"/>
                <a:ea typeface="微软雅黑" charset="-122"/>
              </a:rPr>
              <a:t>信息不在主存</a:t>
            </a:r>
            <a:r>
              <a:rPr kumimoji="1" lang="en-US" altLang="zh-CN" sz="2000" dirty="0">
                <a:solidFill>
                  <a:srgbClr val="0000FF"/>
                </a:solidFill>
                <a:latin typeface="Verdana" charset="0"/>
                <a:ea typeface="微软雅黑" charset="-122"/>
              </a:rPr>
              <a:t>,Cache</a:t>
            </a:r>
            <a:r>
              <a:rPr kumimoji="1" lang="zh-CN" altLang="en-US" sz="2000" dirty="0">
                <a:solidFill>
                  <a:srgbClr val="0000FF"/>
                </a:solidFill>
                <a:latin typeface="Verdana" charset="0"/>
                <a:ea typeface="微软雅黑" charset="-122"/>
              </a:rPr>
              <a:t>中一定也无该信息</a:t>
            </a:r>
            <a:endParaRPr kumimoji="1" lang="en-US" altLang="zh-CN" sz="2000" dirty="0">
              <a:solidFill>
                <a:srgbClr val="0000FF"/>
              </a:solidFill>
              <a:latin typeface="Verdana" charset="0"/>
              <a:ea typeface="微软雅黑" charset="-122"/>
            </a:endParaRPr>
          </a:p>
        </p:txBody>
      </p:sp>
      <p:sp>
        <p:nvSpPr>
          <p:cNvPr id="23" name="Text Box 12"/>
          <p:cNvSpPr txBox="1">
            <a:spLocks noChangeArrowheads="1"/>
          </p:cNvSpPr>
          <p:nvPr/>
        </p:nvSpPr>
        <p:spPr bwMode="auto">
          <a:xfrm>
            <a:off x="1536700" y="5257800"/>
            <a:ext cx="2820988"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pPr>
            <a:r>
              <a:rPr kumimoji="1" lang="zh-CN" altLang="en-US" sz="2200">
                <a:latin typeface="Verdana" charset="0"/>
                <a:ea typeface="微软雅黑" charset="-122"/>
              </a:rPr>
              <a:t>上表，最好的情况是</a:t>
            </a:r>
            <a:r>
              <a:rPr kumimoji="1" lang="en-US" altLang="zh-CN" sz="2200">
                <a:solidFill>
                  <a:srgbClr val="CC0000"/>
                </a:solidFill>
                <a:latin typeface="Verdana" charset="0"/>
                <a:ea typeface="微软雅黑" charset="-122"/>
              </a:rPr>
              <a:t>:</a:t>
            </a:r>
            <a:endParaRPr kumimoji="1" lang="zh-CN" altLang="en-US" sz="2200">
              <a:solidFill>
                <a:srgbClr val="CC0000"/>
              </a:solidFill>
              <a:latin typeface="Verdana" charset="0"/>
              <a:ea typeface="微软雅黑" charset="-122"/>
            </a:endParaRPr>
          </a:p>
        </p:txBody>
      </p:sp>
      <p:sp>
        <p:nvSpPr>
          <p:cNvPr id="24" name="Text Box 13"/>
          <p:cNvSpPr txBox="1">
            <a:spLocks noChangeArrowheads="1"/>
          </p:cNvSpPr>
          <p:nvPr/>
        </p:nvSpPr>
        <p:spPr bwMode="auto">
          <a:xfrm>
            <a:off x="1549400" y="4868863"/>
            <a:ext cx="7272338"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pPr>
            <a:r>
              <a:rPr kumimoji="1" lang="zh-CN" altLang="en-US" sz="2200" dirty="0">
                <a:latin typeface="Verdana" charset="0"/>
                <a:ea typeface="微软雅黑" charset="-122"/>
              </a:rPr>
              <a:t>最好的情况应是</a:t>
            </a:r>
            <a:r>
              <a:rPr kumimoji="1" lang="en-US" altLang="zh-CN" sz="2200" dirty="0">
                <a:latin typeface="Verdana" charset="0"/>
                <a:ea typeface="微软雅黑" charset="-122"/>
              </a:rPr>
              <a:t>:hit</a:t>
            </a:r>
            <a:r>
              <a:rPr kumimoji="1" lang="zh-CN" altLang="en-US" sz="2200" dirty="0">
                <a:latin typeface="Verdana" charset="0"/>
                <a:ea typeface="微软雅黑" charset="-122"/>
              </a:rPr>
              <a:t>、</a:t>
            </a:r>
            <a:r>
              <a:rPr kumimoji="1" lang="en-US" altLang="zh-CN" sz="2200" dirty="0">
                <a:latin typeface="Verdana" charset="0"/>
                <a:ea typeface="微软雅黑" charset="-122"/>
              </a:rPr>
              <a:t>hit</a:t>
            </a:r>
            <a:r>
              <a:rPr kumimoji="1" lang="zh-CN" altLang="en-US" sz="2200" dirty="0">
                <a:latin typeface="Verdana" charset="0"/>
                <a:ea typeface="微软雅黑" charset="-122"/>
              </a:rPr>
              <a:t>、</a:t>
            </a:r>
            <a:r>
              <a:rPr kumimoji="1" lang="en-US" altLang="zh-CN" sz="2200" dirty="0">
                <a:latin typeface="Verdana" charset="0"/>
                <a:ea typeface="微软雅黑" charset="-122"/>
              </a:rPr>
              <a:t>hit</a:t>
            </a:r>
            <a:r>
              <a:rPr kumimoji="1" lang="zh-CN" altLang="en-US" sz="2200" dirty="0">
                <a:latin typeface="Verdana" charset="0"/>
                <a:ea typeface="微软雅黑" charset="-122"/>
              </a:rPr>
              <a:t>，此时访问主存几次？</a:t>
            </a:r>
          </a:p>
        </p:txBody>
      </p:sp>
      <p:sp>
        <p:nvSpPr>
          <p:cNvPr id="25" name="Text Box 14"/>
          <p:cNvSpPr txBox="1">
            <a:spLocks noChangeArrowheads="1"/>
          </p:cNvSpPr>
          <p:nvPr/>
        </p:nvSpPr>
        <p:spPr bwMode="auto">
          <a:xfrm>
            <a:off x="8956675" y="4868863"/>
            <a:ext cx="2279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ct val="50000"/>
              </a:spcBef>
            </a:pPr>
            <a:r>
              <a:rPr kumimoji="1" lang="zh-CN" altLang="en-US" sz="2200">
                <a:solidFill>
                  <a:schemeClr val="tx1"/>
                </a:solidFill>
                <a:latin typeface="Verdana" charset="0"/>
                <a:ea typeface="微软雅黑" charset="-122"/>
              </a:rPr>
              <a:t>不需要访问主存！</a:t>
            </a:r>
          </a:p>
        </p:txBody>
      </p:sp>
      <p:sp>
        <p:nvSpPr>
          <p:cNvPr id="26" name="Text Box 15"/>
          <p:cNvSpPr txBox="1">
            <a:spLocks noChangeArrowheads="1"/>
          </p:cNvSpPr>
          <p:nvPr/>
        </p:nvSpPr>
        <p:spPr bwMode="auto">
          <a:xfrm>
            <a:off x="4334817" y="5337212"/>
            <a:ext cx="4784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ct val="50000"/>
              </a:spcBef>
            </a:pPr>
            <a:r>
              <a:rPr kumimoji="1" lang="en-US" altLang="zh-CN" sz="2200" dirty="0">
                <a:latin typeface="Verdana" charset="0"/>
                <a:ea typeface="微软雅黑" charset="-122"/>
              </a:rPr>
              <a:t>hit</a:t>
            </a:r>
            <a:r>
              <a:rPr kumimoji="1" lang="zh-CN" altLang="en-US" sz="2200" dirty="0">
                <a:latin typeface="Verdana" charset="0"/>
                <a:ea typeface="微软雅黑" charset="-122"/>
              </a:rPr>
              <a:t>、</a:t>
            </a:r>
            <a:r>
              <a:rPr kumimoji="1" lang="en-US" altLang="zh-CN" sz="2200" dirty="0">
                <a:latin typeface="Verdana" charset="0"/>
                <a:ea typeface="微软雅黑" charset="-122"/>
              </a:rPr>
              <a:t>hit</a:t>
            </a:r>
            <a:r>
              <a:rPr kumimoji="1" lang="zh-CN" altLang="en-US" sz="2200" dirty="0">
                <a:latin typeface="Verdana" charset="0"/>
                <a:ea typeface="微软雅黑" charset="-122"/>
              </a:rPr>
              <a:t>、</a:t>
            </a:r>
            <a:r>
              <a:rPr kumimoji="1" lang="en-US" altLang="zh-CN" sz="2200" dirty="0">
                <a:latin typeface="Verdana" charset="0"/>
                <a:ea typeface="微软雅黑" charset="-122"/>
              </a:rPr>
              <a:t>miss</a:t>
            </a:r>
            <a:r>
              <a:rPr kumimoji="1" lang="zh-CN" altLang="en-US" sz="2200" dirty="0">
                <a:latin typeface="Verdana" charset="0"/>
                <a:ea typeface="微软雅黑" charset="-122"/>
              </a:rPr>
              <a:t>和</a:t>
            </a:r>
            <a:r>
              <a:rPr kumimoji="1" lang="en-US" altLang="zh-CN" sz="2200" dirty="0">
                <a:latin typeface="Verdana" charset="0"/>
                <a:ea typeface="微软雅黑" charset="-122"/>
              </a:rPr>
              <a:t>miss</a:t>
            </a:r>
            <a:r>
              <a:rPr kumimoji="1" lang="zh-CN" altLang="en-US" sz="2200" dirty="0">
                <a:latin typeface="Verdana" charset="0"/>
                <a:ea typeface="微软雅黑" charset="-122"/>
              </a:rPr>
              <a:t>、</a:t>
            </a:r>
            <a:r>
              <a:rPr kumimoji="1" lang="en-US" altLang="zh-CN" sz="2200" dirty="0">
                <a:latin typeface="Verdana" charset="0"/>
                <a:ea typeface="微软雅黑" charset="-122"/>
              </a:rPr>
              <a:t>hit</a:t>
            </a:r>
            <a:r>
              <a:rPr kumimoji="1" lang="zh-CN" altLang="en-US" sz="2200" dirty="0">
                <a:latin typeface="Verdana" charset="0"/>
                <a:ea typeface="微软雅黑" charset="-122"/>
              </a:rPr>
              <a:t>、</a:t>
            </a:r>
            <a:r>
              <a:rPr kumimoji="1" lang="en-US" altLang="zh-CN" sz="2200" dirty="0">
                <a:latin typeface="Verdana" charset="0"/>
                <a:ea typeface="微软雅黑" charset="-122"/>
              </a:rPr>
              <a:t>hit</a:t>
            </a:r>
            <a:endParaRPr kumimoji="1" lang="zh-CN" altLang="en-US" sz="2200" dirty="0">
              <a:latin typeface="Verdana" charset="0"/>
              <a:ea typeface="微软雅黑" charset="-122"/>
            </a:endParaRPr>
          </a:p>
        </p:txBody>
      </p:sp>
      <p:sp>
        <p:nvSpPr>
          <p:cNvPr id="27" name="Text Box 16"/>
          <p:cNvSpPr txBox="1">
            <a:spLocks noChangeArrowheads="1"/>
          </p:cNvSpPr>
          <p:nvPr/>
        </p:nvSpPr>
        <p:spPr bwMode="auto">
          <a:xfrm>
            <a:off x="9029700" y="5193196"/>
            <a:ext cx="2506663"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pPr>
            <a:r>
              <a:rPr kumimoji="1" lang="zh-CN" altLang="en-US" sz="2200">
                <a:solidFill>
                  <a:schemeClr val="tx1"/>
                </a:solidFill>
                <a:latin typeface="Verdana" charset="0"/>
                <a:ea typeface="微软雅黑" charset="-122"/>
              </a:rPr>
              <a:t>只需访问主存</a:t>
            </a:r>
            <a:r>
              <a:rPr kumimoji="1" lang="en-US" altLang="zh-CN" sz="2200" dirty="0">
                <a:solidFill>
                  <a:schemeClr val="tx1"/>
                </a:solidFill>
                <a:latin typeface="Verdana" charset="0"/>
                <a:ea typeface="微软雅黑" charset="-122"/>
              </a:rPr>
              <a:t>1</a:t>
            </a:r>
            <a:r>
              <a:rPr kumimoji="1" lang="zh-CN" altLang="en-US" sz="2200" dirty="0">
                <a:solidFill>
                  <a:schemeClr val="tx1"/>
                </a:solidFill>
                <a:latin typeface="Verdana" charset="0"/>
                <a:ea typeface="微软雅黑" charset="-122"/>
              </a:rPr>
              <a:t>次</a:t>
            </a:r>
          </a:p>
        </p:txBody>
      </p:sp>
      <p:sp>
        <p:nvSpPr>
          <p:cNvPr id="28" name="Text Box 17"/>
          <p:cNvSpPr txBox="1">
            <a:spLocks noChangeArrowheads="1"/>
          </p:cNvSpPr>
          <p:nvPr/>
        </p:nvSpPr>
        <p:spPr bwMode="auto">
          <a:xfrm>
            <a:off x="1565275" y="6075363"/>
            <a:ext cx="3584575"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pPr>
            <a:r>
              <a:rPr kumimoji="1" lang="zh-CN" altLang="en-US" sz="2200">
                <a:latin typeface="Verdana" charset="0"/>
                <a:ea typeface="微软雅黑" charset="-122"/>
              </a:rPr>
              <a:t>介于最坏和最好之间的是</a:t>
            </a:r>
            <a:r>
              <a:rPr kumimoji="1" lang="en-US" altLang="zh-CN" sz="2200">
                <a:latin typeface="Verdana" charset="0"/>
                <a:ea typeface="微软雅黑" charset="-122"/>
              </a:rPr>
              <a:t>:</a:t>
            </a:r>
          </a:p>
        </p:txBody>
      </p:sp>
      <p:sp>
        <p:nvSpPr>
          <p:cNvPr id="29" name="Text Box 18"/>
          <p:cNvSpPr txBox="1">
            <a:spLocks noChangeArrowheads="1"/>
          </p:cNvSpPr>
          <p:nvPr/>
        </p:nvSpPr>
        <p:spPr bwMode="auto">
          <a:xfrm>
            <a:off x="4789488" y="6075363"/>
            <a:ext cx="2990850" cy="471732"/>
          </a:xfrm>
          <a:prstGeom prst="rect">
            <a:avLst/>
          </a:prstGeom>
          <a:noFill/>
          <a:ln w="9525">
            <a:noFill/>
            <a:miter lim="800000"/>
            <a:headEnd/>
            <a:tailEnd/>
          </a:ln>
          <a:effectLst/>
        </p:spPr>
        <p:txBody>
          <a:bodyPr lIns="0" tIns="0" rIns="0" bIns="0">
            <a:spAutoFit/>
          </a:bodyPr>
          <a:lstStyle/>
          <a:p>
            <a:pPr algn="l">
              <a:spcBef>
                <a:spcPct val="50000"/>
              </a:spcBef>
              <a:defRPr/>
            </a:pPr>
            <a:r>
              <a:rPr kumimoji="1" lang="en-US" altLang="zh-CN" sz="2200" dirty="0">
                <a:latin typeface="+mn-lt"/>
                <a:ea typeface="+mn-ea"/>
              </a:rPr>
              <a:t>miss</a:t>
            </a:r>
            <a:r>
              <a:rPr kumimoji="1" lang="zh-CN" altLang="en-US" sz="2200" dirty="0">
                <a:latin typeface="+mn-lt"/>
                <a:ea typeface="+mn-ea"/>
              </a:rPr>
              <a:t>、</a:t>
            </a:r>
            <a:r>
              <a:rPr kumimoji="1" lang="en-US" altLang="zh-CN" sz="2200" dirty="0">
                <a:latin typeface="+mn-lt"/>
                <a:ea typeface="+mn-ea"/>
              </a:rPr>
              <a:t>hit</a:t>
            </a:r>
            <a:r>
              <a:rPr kumimoji="1" lang="zh-CN" altLang="en-US" sz="2200" dirty="0">
                <a:latin typeface="+mn-lt"/>
                <a:ea typeface="+mn-ea"/>
              </a:rPr>
              <a:t>、</a:t>
            </a:r>
            <a:r>
              <a:rPr kumimoji="1" lang="en-US" altLang="zh-CN" sz="2200" dirty="0">
                <a:latin typeface="+mn-lt"/>
                <a:ea typeface="+mn-ea"/>
              </a:rPr>
              <a:t>miss</a:t>
            </a:r>
          </a:p>
        </p:txBody>
      </p:sp>
      <p:sp>
        <p:nvSpPr>
          <p:cNvPr id="30" name="Text Box 19"/>
          <p:cNvSpPr txBox="1">
            <a:spLocks noChangeArrowheads="1"/>
          </p:cNvSpPr>
          <p:nvPr/>
        </p:nvSpPr>
        <p:spPr bwMode="auto">
          <a:xfrm>
            <a:off x="7516813" y="6092825"/>
            <a:ext cx="3922712"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pPr>
            <a:r>
              <a:rPr kumimoji="1" lang="zh-CN" altLang="en-US" sz="2200">
                <a:solidFill>
                  <a:schemeClr val="tx1"/>
                </a:solidFill>
                <a:latin typeface="Verdana" charset="0"/>
                <a:ea typeface="微软雅黑" charset="-122"/>
              </a:rPr>
              <a:t>不需访问磁盘、但访存至少</a:t>
            </a:r>
            <a:r>
              <a:rPr kumimoji="1" lang="en-US" altLang="zh-CN" sz="2200">
                <a:solidFill>
                  <a:schemeClr val="tx1"/>
                </a:solidFill>
                <a:latin typeface="Verdana" charset="0"/>
                <a:ea typeface="微软雅黑" charset="-122"/>
              </a:rPr>
              <a:t>2</a:t>
            </a:r>
            <a:r>
              <a:rPr kumimoji="1" lang="zh-CN" altLang="en-US" sz="2200">
                <a:solidFill>
                  <a:schemeClr val="tx1"/>
                </a:solidFill>
                <a:latin typeface="Verdana" charset="0"/>
                <a:ea typeface="微软雅黑" charset="-122"/>
              </a:rPr>
              <a:t>次</a:t>
            </a:r>
          </a:p>
        </p:txBody>
      </p:sp>
      <p:sp>
        <p:nvSpPr>
          <p:cNvPr id="31" name="Text Box 20"/>
          <p:cNvSpPr txBox="1">
            <a:spLocks noChangeArrowheads="1"/>
          </p:cNvSpPr>
          <p:nvPr/>
        </p:nvSpPr>
        <p:spPr bwMode="auto">
          <a:xfrm>
            <a:off x="1536700" y="5646738"/>
            <a:ext cx="1957388"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pPr>
            <a:r>
              <a:rPr kumimoji="1" lang="zh-CN" altLang="en-US" sz="2200">
                <a:latin typeface="Verdana" charset="0"/>
                <a:ea typeface="微软雅黑" charset="-122"/>
              </a:rPr>
              <a:t>最坏的情况是</a:t>
            </a:r>
            <a:r>
              <a:rPr kumimoji="1" lang="en-US" altLang="zh-CN" sz="2200">
                <a:latin typeface="Verdana" charset="0"/>
                <a:ea typeface="微软雅黑" charset="-122"/>
              </a:rPr>
              <a:t>:</a:t>
            </a:r>
            <a:endParaRPr kumimoji="1" lang="zh-CN" altLang="en-US" sz="2200">
              <a:latin typeface="Verdana" charset="0"/>
              <a:ea typeface="微软雅黑" charset="-122"/>
            </a:endParaRPr>
          </a:p>
        </p:txBody>
      </p:sp>
      <p:sp>
        <p:nvSpPr>
          <p:cNvPr id="32" name="Text Box 21"/>
          <p:cNvSpPr txBox="1">
            <a:spLocks noChangeArrowheads="1"/>
          </p:cNvSpPr>
          <p:nvPr/>
        </p:nvSpPr>
        <p:spPr bwMode="auto">
          <a:xfrm>
            <a:off x="3494088" y="5630863"/>
            <a:ext cx="2790825" cy="471732"/>
          </a:xfrm>
          <a:prstGeom prst="rect">
            <a:avLst/>
          </a:prstGeom>
          <a:noFill/>
          <a:ln w="9525">
            <a:noFill/>
            <a:miter lim="800000"/>
            <a:headEnd/>
            <a:tailEnd/>
          </a:ln>
          <a:effectLst/>
        </p:spPr>
        <p:txBody>
          <a:bodyPr lIns="0" tIns="0" rIns="0" bIns="0">
            <a:spAutoFit/>
          </a:bodyPr>
          <a:lstStyle/>
          <a:p>
            <a:pPr algn="l">
              <a:spcBef>
                <a:spcPct val="50000"/>
              </a:spcBef>
              <a:defRPr/>
            </a:pPr>
            <a:r>
              <a:rPr kumimoji="1" lang="en-US" altLang="zh-CN" sz="2200" dirty="0">
                <a:latin typeface="+mn-lt"/>
                <a:ea typeface="+mn-ea"/>
              </a:rPr>
              <a:t>miss</a:t>
            </a:r>
            <a:r>
              <a:rPr kumimoji="1" lang="zh-CN" altLang="en-US" sz="2200" dirty="0">
                <a:latin typeface="+mn-lt"/>
                <a:ea typeface="+mn-ea"/>
              </a:rPr>
              <a:t>、</a:t>
            </a:r>
            <a:r>
              <a:rPr kumimoji="1" lang="en-US" altLang="zh-CN" sz="2200" dirty="0">
                <a:latin typeface="+mn-lt"/>
                <a:ea typeface="+mn-ea"/>
              </a:rPr>
              <a:t>miss</a:t>
            </a:r>
            <a:r>
              <a:rPr kumimoji="1" lang="zh-CN" altLang="en-US" sz="2200" dirty="0">
                <a:latin typeface="+mn-lt"/>
                <a:ea typeface="+mn-ea"/>
              </a:rPr>
              <a:t>、</a:t>
            </a:r>
            <a:r>
              <a:rPr kumimoji="1" lang="en-US" altLang="zh-CN" sz="2200" dirty="0">
                <a:latin typeface="+mn-lt"/>
                <a:ea typeface="+mn-ea"/>
              </a:rPr>
              <a:t>miss</a:t>
            </a:r>
          </a:p>
        </p:txBody>
      </p:sp>
      <p:sp>
        <p:nvSpPr>
          <p:cNvPr id="33" name="Text Box 22"/>
          <p:cNvSpPr txBox="1">
            <a:spLocks noChangeArrowheads="1"/>
          </p:cNvSpPr>
          <p:nvPr/>
        </p:nvSpPr>
        <p:spPr bwMode="auto">
          <a:xfrm>
            <a:off x="7248525" y="5646738"/>
            <a:ext cx="3868738" cy="4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pPr>
            <a:r>
              <a:rPr kumimoji="1" lang="zh-CN" altLang="en-US" sz="2200">
                <a:solidFill>
                  <a:schemeClr val="tx1"/>
                </a:solidFill>
                <a:latin typeface="Verdana" charset="0"/>
                <a:ea typeface="微软雅黑" charset="-122"/>
              </a:rPr>
              <a:t>需访问磁盘、并访存至少</a:t>
            </a:r>
            <a:r>
              <a:rPr kumimoji="1" lang="en-US" altLang="zh-CN" sz="2200">
                <a:solidFill>
                  <a:schemeClr val="tx1"/>
                </a:solidFill>
                <a:latin typeface="Verdana" charset="0"/>
                <a:ea typeface="微软雅黑" charset="-122"/>
              </a:rPr>
              <a:t>2</a:t>
            </a:r>
            <a:r>
              <a:rPr kumimoji="1" lang="zh-CN" altLang="en-US" sz="2200">
                <a:solidFill>
                  <a:schemeClr val="tx1"/>
                </a:solidFill>
                <a:latin typeface="Verdana" charset="0"/>
                <a:ea typeface="微软雅黑" charset="-122"/>
              </a:rPr>
              <a:t>次</a:t>
            </a:r>
          </a:p>
        </p:txBody>
      </p:sp>
    </p:spTree>
    <p:extLst>
      <p:ext uri="{BB962C8B-B14F-4D97-AF65-F5344CB8AC3E}">
        <p14:creationId xmlns:p14="http://schemas.microsoft.com/office/powerpoint/2010/main" val="4648854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linds(horizontal)">
                                      <p:cBhvr>
                                        <p:cTn id="47" dur="500"/>
                                        <p:tgtEl>
                                          <p:spTgt spid="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linds(horizontal)">
                                      <p:cBhvr>
                                        <p:cTn id="67" dur="500"/>
                                        <p:tgtEl>
                                          <p:spTgt spid="3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blinds(horizontal)">
                                      <p:cBhvr>
                                        <p:cTn id="72" dur="500"/>
                                        <p:tgtEl>
                                          <p:spTgt spid="3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blinds(horizontal)">
                                      <p:cBhvr>
                                        <p:cTn id="77" dur="500"/>
                                        <p:tgtEl>
                                          <p:spTgt spid="3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linds(horizontal)">
                                      <p:cBhvr>
                                        <p:cTn id="82" dur="500"/>
                                        <p:tgtEl>
                                          <p:spTgt spid="2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blinds(horizontal)">
                                      <p:cBhvr>
                                        <p:cTn id="87" dur="500"/>
                                        <p:tgtEl>
                                          <p:spTgt spid="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blinds(horizontal)">
                                      <p:cBhvr>
                                        <p:cTn id="9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80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80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80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88070" name="Picture 3" descr="6-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690" y="579437"/>
            <a:ext cx="9347485" cy="611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8140697" y="3224213"/>
            <a:ext cx="2520949" cy="2554287"/>
            <a:chOff x="4167" y="2112"/>
            <a:chExt cx="1344" cy="1490"/>
          </a:xfrm>
        </p:grpSpPr>
        <p:sp>
          <p:nvSpPr>
            <p:cNvPr id="36" name="Rectangle 5"/>
            <p:cNvSpPr>
              <a:spLocks noChangeArrowheads="1"/>
            </p:cNvSpPr>
            <p:nvPr/>
          </p:nvSpPr>
          <p:spPr bwMode="auto">
            <a:xfrm>
              <a:off x="4167" y="2112"/>
              <a:ext cx="1344" cy="1490"/>
            </a:xfrm>
            <a:prstGeom prst="rect">
              <a:avLst/>
            </a:prstGeom>
            <a:solidFill>
              <a:srgbClr val="CC3300">
                <a:alpha val="38000"/>
              </a:srgbClr>
            </a:solidFill>
            <a:ln w="9525">
              <a:noFill/>
              <a:miter lim="800000"/>
              <a:headEnd/>
              <a:tailEnd/>
            </a:ln>
            <a:effectLst/>
          </p:spPr>
          <p:txBody>
            <a:bodyPr lIns="0" tIns="0" rIns="0" bIns="0" anchor="ctr">
              <a:spAutoFit/>
            </a:bodyPr>
            <a:lstStyle/>
            <a:p>
              <a:pPr>
                <a:defRPr/>
              </a:pPr>
              <a:endParaRPr lang="zh-CN" altLang="en-US" sz="16600">
                <a:latin typeface="+mn-lt"/>
                <a:ea typeface="+mn-ea"/>
              </a:endParaRPr>
            </a:p>
          </p:txBody>
        </p:sp>
        <p:sp>
          <p:nvSpPr>
            <p:cNvPr id="37" name="Text Box 6"/>
            <p:cNvSpPr txBox="1">
              <a:spLocks noChangeArrowheads="1"/>
            </p:cNvSpPr>
            <p:nvPr/>
          </p:nvSpPr>
          <p:spPr bwMode="auto">
            <a:xfrm>
              <a:off x="4197" y="3281"/>
              <a:ext cx="818" cy="316"/>
            </a:xfrm>
            <a:prstGeom prst="rect">
              <a:avLst/>
            </a:prstGeom>
            <a:noFill/>
            <a:ln w="9525">
              <a:noFill/>
              <a:miter lim="800000"/>
              <a:headEnd/>
              <a:tailEnd/>
            </a:ln>
            <a:effectLst/>
          </p:spPr>
          <p:txBody>
            <a:bodyPr lIns="0" tIns="0" rIns="0" bIns="0">
              <a:spAutoFit/>
            </a:bodyPr>
            <a:lstStyle/>
            <a:p>
              <a:pPr algn="l">
                <a:lnSpc>
                  <a:spcPct val="80000"/>
                </a:lnSpc>
                <a:defRPr/>
              </a:pPr>
              <a:r>
                <a:rPr kumimoji="1" lang="zh-CN" altLang="en-US" sz="2200" dirty="0">
                  <a:solidFill>
                    <a:srgbClr val="0000CC"/>
                  </a:solidFill>
                  <a:latin typeface="+mn-lt"/>
                  <a:ea typeface="+mn-ea"/>
                </a:rPr>
                <a:t>硬件</a:t>
              </a:r>
              <a:r>
                <a:rPr kumimoji="1" lang="en-US" altLang="zh-CN" sz="2200" dirty="0">
                  <a:solidFill>
                    <a:srgbClr val="0000CC"/>
                  </a:solidFill>
                  <a:latin typeface="+mn-lt"/>
                  <a:ea typeface="+mn-ea"/>
                </a:rPr>
                <a:t>(Cache)</a:t>
              </a:r>
            </a:p>
          </p:txBody>
        </p:sp>
      </p:grpSp>
      <p:grpSp>
        <p:nvGrpSpPr>
          <p:cNvPr id="3" name="Group 7"/>
          <p:cNvGrpSpPr>
            <a:grpSpLocks/>
          </p:cNvGrpSpPr>
          <p:nvPr/>
        </p:nvGrpSpPr>
        <p:grpSpPr bwMode="auto">
          <a:xfrm>
            <a:off x="5002213" y="1862138"/>
            <a:ext cx="3168650" cy="1016000"/>
            <a:chOff x="2189" y="1241"/>
            <a:chExt cx="2124" cy="603"/>
          </a:xfrm>
        </p:grpSpPr>
        <p:sp>
          <p:nvSpPr>
            <p:cNvPr id="39" name="Rectangle 8"/>
            <p:cNvSpPr>
              <a:spLocks noChangeArrowheads="1"/>
            </p:cNvSpPr>
            <p:nvPr/>
          </p:nvSpPr>
          <p:spPr bwMode="auto">
            <a:xfrm>
              <a:off x="2189" y="1241"/>
              <a:ext cx="2124" cy="603"/>
            </a:xfrm>
            <a:prstGeom prst="rect">
              <a:avLst/>
            </a:prstGeom>
            <a:solidFill>
              <a:srgbClr val="FF6699">
                <a:alpha val="38000"/>
              </a:srgbClr>
            </a:solidFill>
            <a:ln w="9525">
              <a:noFill/>
              <a:miter lim="800000"/>
              <a:headEnd/>
              <a:tailEnd/>
            </a:ln>
            <a:effectLst/>
          </p:spPr>
          <p:txBody>
            <a:bodyPr lIns="0" tIns="0" rIns="0" bIns="0" anchor="ctr">
              <a:spAutoFit/>
            </a:bodyPr>
            <a:lstStyle/>
            <a:p>
              <a:pPr>
                <a:defRPr/>
              </a:pPr>
              <a:endParaRPr lang="zh-CN" altLang="en-US" sz="6600">
                <a:latin typeface="+mn-lt"/>
                <a:ea typeface="+mn-ea"/>
              </a:endParaRPr>
            </a:p>
          </p:txBody>
        </p:sp>
        <p:sp>
          <p:nvSpPr>
            <p:cNvPr id="40" name="Text Box 9"/>
            <p:cNvSpPr txBox="1">
              <a:spLocks noChangeArrowheads="1"/>
            </p:cNvSpPr>
            <p:nvPr/>
          </p:nvSpPr>
          <p:spPr bwMode="auto">
            <a:xfrm>
              <a:off x="3331" y="1287"/>
              <a:ext cx="846" cy="350"/>
            </a:xfrm>
            <a:prstGeom prst="rect">
              <a:avLst/>
            </a:prstGeom>
            <a:solidFill>
              <a:srgbClr val="FFCCCC"/>
            </a:solidFill>
            <a:ln w="9525">
              <a:noFill/>
              <a:miter lim="800000"/>
              <a:headEnd/>
              <a:tailEnd/>
            </a:ln>
            <a:effectLst/>
          </p:spPr>
          <p:txBody>
            <a:bodyPr lIns="0" tIns="0" rIns="0" bIns="0">
              <a:spAutoFit/>
            </a:bodyPr>
            <a:lstStyle/>
            <a:p>
              <a:pPr>
                <a:lnSpc>
                  <a:spcPct val="80000"/>
                </a:lnSpc>
                <a:defRPr/>
              </a:pPr>
              <a:r>
                <a:rPr kumimoji="1" lang="zh-CN" altLang="en-US" dirty="0">
                  <a:solidFill>
                    <a:srgbClr val="0000FF"/>
                  </a:solidFill>
                  <a:latin typeface="+mn-lt"/>
                  <a:ea typeface="+mn-ea"/>
                </a:rPr>
                <a:t>硬件</a:t>
              </a:r>
              <a:r>
                <a:rPr kumimoji="1" lang="en-US" altLang="zh-CN" dirty="0">
                  <a:solidFill>
                    <a:srgbClr val="0000FF"/>
                  </a:solidFill>
                  <a:latin typeface="+mn-lt"/>
                  <a:ea typeface="+mn-ea"/>
                </a:rPr>
                <a:t>(MMU)</a:t>
              </a:r>
            </a:p>
          </p:txBody>
        </p:sp>
      </p:grpSp>
      <p:grpSp>
        <p:nvGrpSpPr>
          <p:cNvPr id="4" name="Group 10"/>
          <p:cNvGrpSpPr>
            <a:grpSpLocks/>
          </p:cNvGrpSpPr>
          <p:nvPr/>
        </p:nvGrpSpPr>
        <p:grpSpPr bwMode="auto">
          <a:xfrm>
            <a:off x="3994150" y="2582863"/>
            <a:ext cx="4168775" cy="1476375"/>
            <a:chOff x="1324" y="1683"/>
            <a:chExt cx="2808" cy="848"/>
          </a:xfrm>
        </p:grpSpPr>
        <p:sp>
          <p:nvSpPr>
            <p:cNvPr id="42" name="Rectangle 11"/>
            <p:cNvSpPr>
              <a:spLocks noChangeArrowheads="1"/>
            </p:cNvSpPr>
            <p:nvPr/>
          </p:nvSpPr>
          <p:spPr bwMode="auto">
            <a:xfrm>
              <a:off x="1324" y="1683"/>
              <a:ext cx="2808" cy="848"/>
            </a:xfrm>
            <a:prstGeom prst="rect">
              <a:avLst/>
            </a:prstGeom>
            <a:solidFill>
              <a:srgbClr val="FF9900">
                <a:alpha val="38000"/>
              </a:srgbClr>
            </a:solidFill>
            <a:ln w="9525">
              <a:noFill/>
              <a:miter lim="800000"/>
              <a:headEnd/>
              <a:tailEnd/>
            </a:ln>
            <a:effectLst/>
          </p:spPr>
          <p:txBody>
            <a:bodyPr lIns="0" tIns="0" rIns="0" bIns="0" anchor="ctr">
              <a:spAutoFit/>
            </a:bodyPr>
            <a:lstStyle/>
            <a:p>
              <a:pPr>
                <a:defRPr/>
              </a:pPr>
              <a:endParaRPr lang="zh-CN" altLang="en-US" sz="9600">
                <a:latin typeface="+mn-lt"/>
                <a:ea typeface="+mn-ea"/>
              </a:endParaRPr>
            </a:p>
          </p:txBody>
        </p:sp>
        <p:sp>
          <p:nvSpPr>
            <p:cNvPr id="88078" name="Text Box 12"/>
            <p:cNvSpPr txBox="1">
              <a:spLocks noChangeArrowheads="1"/>
            </p:cNvSpPr>
            <p:nvPr/>
          </p:nvSpPr>
          <p:spPr bwMode="auto">
            <a:xfrm>
              <a:off x="2430" y="2018"/>
              <a:ext cx="1588" cy="31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0000"/>
                </a:lnSpc>
              </a:pPr>
              <a:r>
                <a:rPr kumimoji="1" lang="zh-CN" altLang="en-US" sz="2200">
                  <a:solidFill>
                    <a:srgbClr val="0000CC"/>
                  </a:solidFill>
                  <a:latin typeface="Verdana" charset="0"/>
                  <a:ea typeface="微软雅黑" charset="-122"/>
                </a:rPr>
                <a:t>硬件</a:t>
              </a:r>
              <a:r>
                <a:rPr kumimoji="1" lang="en-US" altLang="zh-CN" sz="2200">
                  <a:solidFill>
                    <a:srgbClr val="0000CC"/>
                  </a:solidFill>
                  <a:latin typeface="Verdana" charset="0"/>
                  <a:ea typeface="微软雅黑" charset="-122"/>
                </a:rPr>
                <a:t>(MMU)</a:t>
              </a:r>
              <a:r>
                <a:rPr kumimoji="1" lang="zh-CN" altLang="en-US" sz="2200">
                  <a:solidFill>
                    <a:srgbClr val="0000CC"/>
                  </a:solidFill>
                  <a:latin typeface="Verdana" charset="0"/>
                  <a:ea typeface="微软雅黑" charset="-122"/>
                </a:rPr>
                <a:t>或</a:t>
              </a:r>
            </a:p>
            <a:p>
              <a:pPr>
                <a:lnSpc>
                  <a:spcPct val="80000"/>
                </a:lnSpc>
              </a:pPr>
              <a:r>
                <a:rPr kumimoji="1" lang="zh-CN" altLang="en-US" sz="2200">
                  <a:solidFill>
                    <a:srgbClr val="0000CC"/>
                  </a:solidFill>
                  <a:latin typeface="Verdana" charset="0"/>
                  <a:ea typeface="微软雅黑" charset="-122"/>
                </a:rPr>
                <a:t>软件</a:t>
              </a:r>
              <a:r>
                <a:rPr kumimoji="1" lang="en-US" altLang="zh-CN" sz="2200">
                  <a:solidFill>
                    <a:srgbClr val="0000CC"/>
                  </a:solidFill>
                  <a:latin typeface="Verdana" charset="0"/>
                  <a:ea typeface="微软雅黑" charset="-122"/>
                </a:rPr>
                <a:t>(TLB</a:t>
              </a:r>
              <a:r>
                <a:rPr kumimoji="1" lang="zh-CN" altLang="en-US" sz="2200">
                  <a:solidFill>
                    <a:srgbClr val="0000CC"/>
                  </a:solidFill>
                  <a:latin typeface="Verdana" charset="0"/>
                  <a:ea typeface="微软雅黑" charset="-122"/>
                </a:rPr>
                <a:t>缺失</a:t>
              </a:r>
              <a:r>
                <a:rPr kumimoji="1" lang="en-US" altLang="zh-CN" sz="2200">
                  <a:solidFill>
                    <a:srgbClr val="0000CC"/>
                  </a:solidFill>
                  <a:latin typeface="Verdana" charset="0"/>
                  <a:ea typeface="微软雅黑" charset="-122"/>
                </a:rPr>
                <a:t>)</a:t>
              </a:r>
            </a:p>
          </p:txBody>
        </p:sp>
      </p:grpSp>
      <p:grpSp>
        <p:nvGrpSpPr>
          <p:cNvPr id="5" name="Group 13"/>
          <p:cNvGrpSpPr>
            <a:grpSpLocks/>
          </p:cNvGrpSpPr>
          <p:nvPr/>
        </p:nvGrpSpPr>
        <p:grpSpPr bwMode="auto">
          <a:xfrm>
            <a:off x="1654175" y="4011613"/>
            <a:ext cx="6148388" cy="2554287"/>
            <a:chOff x="249" y="2611"/>
            <a:chExt cx="3624" cy="1517"/>
          </a:xfrm>
        </p:grpSpPr>
        <p:sp>
          <p:nvSpPr>
            <p:cNvPr id="45" name="Rectangle 14"/>
            <p:cNvSpPr>
              <a:spLocks noChangeArrowheads="1"/>
            </p:cNvSpPr>
            <p:nvPr/>
          </p:nvSpPr>
          <p:spPr bwMode="auto">
            <a:xfrm>
              <a:off x="249" y="2611"/>
              <a:ext cx="3624" cy="1517"/>
            </a:xfrm>
            <a:prstGeom prst="rect">
              <a:avLst/>
            </a:prstGeom>
            <a:solidFill>
              <a:srgbClr val="FFCC00">
                <a:alpha val="38000"/>
              </a:srgbClr>
            </a:solidFill>
            <a:ln w="9525">
              <a:noFill/>
              <a:miter lim="800000"/>
              <a:headEnd/>
              <a:tailEnd/>
            </a:ln>
            <a:effectLst/>
          </p:spPr>
          <p:txBody>
            <a:bodyPr lIns="0" tIns="0" rIns="0" bIns="0" anchor="ctr">
              <a:spAutoFit/>
            </a:bodyPr>
            <a:lstStyle/>
            <a:p>
              <a:pPr algn="ctr">
                <a:defRPr/>
              </a:pPr>
              <a:endParaRPr lang="zh-CN" altLang="en-US" sz="16600">
                <a:latin typeface="+mn-lt"/>
                <a:ea typeface="+mn-ea"/>
              </a:endParaRPr>
            </a:p>
          </p:txBody>
        </p:sp>
        <p:sp>
          <p:nvSpPr>
            <p:cNvPr id="88076" name="Text Box 15"/>
            <p:cNvSpPr txBox="1">
              <a:spLocks noChangeArrowheads="1"/>
            </p:cNvSpPr>
            <p:nvPr/>
          </p:nvSpPr>
          <p:spPr bwMode="auto">
            <a:xfrm>
              <a:off x="2723" y="2845"/>
              <a:ext cx="96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sz="2200">
                  <a:solidFill>
                    <a:srgbClr val="0000FF"/>
                  </a:solidFill>
                  <a:latin typeface="Verdana" charset="0"/>
                  <a:ea typeface="微软雅黑" charset="-122"/>
                </a:rPr>
                <a:t>软件</a:t>
              </a:r>
              <a:r>
                <a:rPr kumimoji="1" lang="en-US" altLang="zh-CN" sz="2200">
                  <a:solidFill>
                    <a:srgbClr val="0000FF"/>
                  </a:solidFill>
                  <a:latin typeface="Verdana" charset="0"/>
                  <a:ea typeface="微软雅黑" charset="-122"/>
                </a:rPr>
                <a:t>(</a:t>
              </a:r>
              <a:r>
                <a:rPr kumimoji="1" lang="zh-CN" altLang="en-US" sz="2200">
                  <a:solidFill>
                    <a:srgbClr val="0000FF"/>
                  </a:solidFill>
                  <a:latin typeface="Verdana" charset="0"/>
                  <a:ea typeface="微软雅黑" charset="-122"/>
                </a:rPr>
                <a:t>缺页</a:t>
              </a:r>
              <a:r>
                <a:rPr kumimoji="1" lang="en-US" altLang="zh-CN" sz="2200">
                  <a:solidFill>
                    <a:srgbClr val="0000FF"/>
                  </a:solidFill>
                  <a:latin typeface="Verdana" charset="0"/>
                  <a:ea typeface="微软雅黑" charset="-122"/>
                </a:rPr>
                <a:t>)</a:t>
              </a:r>
            </a:p>
          </p:txBody>
        </p:sp>
      </p:grpSp>
      <p:sp>
        <p:nvSpPr>
          <p:cNvPr id="20" name="Rectangle 2"/>
          <p:cNvSpPr>
            <a:spLocks noGrp="1" noChangeArrowheads="1"/>
          </p:cNvSpPr>
          <p:nvPr>
            <p:ph type="title"/>
          </p:nvPr>
        </p:nvSpPr>
        <p:spPr>
          <a:xfrm>
            <a:off x="611188" y="20638"/>
            <a:ext cx="10050462" cy="660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a:spcAft>
                <a:spcPct val="0"/>
              </a:spcAft>
            </a:pPr>
            <a:r>
              <a:rPr lang="en-US" altLang="zh-CN" sz="3200" dirty="0">
                <a:solidFill>
                  <a:srgbClr val="A50021"/>
                </a:solidFill>
                <a:latin typeface="微软雅黑" panose="020B0503020204020204" pitchFamily="34" charset="-122"/>
                <a:ea typeface="微软雅黑" panose="020B0503020204020204" pitchFamily="34" charset="-122"/>
              </a:rPr>
              <a:t>VM</a:t>
            </a:r>
            <a:r>
              <a:rPr lang="zh-CN" altLang="en-US" sz="3200" dirty="0">
                <a:solidFill>
                  <a:srgbClr val="A50021"/>
                </a:solidFill>
                <a:latin typeface="微软雅黑" panose="020B0503020204020204" pitchFamily="34" charset="-122"/>
                <a:ea typeface="微软雅黑" panose="020B0503020204020204" pitchFamily="34" charset="-122"/>
              </a:rPr>
              <a:t>、</a:t>
            </a:r>
            <a:r>
              <a:rPr lang="en-US" altLang="zh-CN" sz="3200" dirty="0">
                <a:solidFill>
                  <a:srgbClr val="A50021"/>
                </a:solidFill>
                <a:latin typeface="微软雅黑" panose="020B0503020204020204" pitchFamily="34" charset="-122"/>
                <a:ea typeface="微软雅黑" panose="020B0503020204020204" pitchFamily="34" charset="-122"/>
              </a:rPr>
              <a:t>TLB</a:t>
            </a:r>
            <a:r>
              <a:rPr lang="zh-CN" altLang="en-US" sz="3200" dirty="0">
                <a:solidFill>
                  <a:srgbClr val="A50021"/>
                </a:solidFill>
                <a:latin typeface="微软雅黑" panose="020B0503020204020204" pitchFamily="34" charset="-122"/>
                <a:ea typeface="微软雅黑" panose="020B0503020204020204" pitchFamily="34" charset="-122"/>
              </a:rPr>
              <a:t>和</a:t>
            </a:r>
            <a:r>
              <a:rPr lang="en-US" altLang="zh-CN" sz="3200" dirty="0">
                <a:solidFill>
                  <a:srgbClr val="A50021"/>
                </a:solidFill>
                <a:latin typeface="微软雅黑" panose="020B0503020204020204" pitchFamily="34" charset="-122"/>
                <a:ea typeface="微软雅黑" panose="020B0503020204020204" pitchFamily="34" charset="-122"/>
              </a:rPr>
              <a:t>Cache</a:t>
            </a:r>
            <a:r>
              <a:rPr lang="zh-CN" altLang="en-US" sz="3200" dirty="0">
                <a:solidFill>
                  <a:srgbClr val="A50021"/>
                </a:solidFill>
                <a:latin typeface="微软雅黑" panose="020B0503020204020204" pitchFamily="34" charset="-122"/>
                <a:ea typeface="微软雅黑" panose="020B0503020204020204" pitchFamily="34" charset="-122"/>
              </a:rPr>
              <a:t>组成的层次结构处理</a:t>
            </a:r>
            <a:endParaRPr lang="en-US" altLang="zh-CN" sz="3200" dirty="0">
              <a:solidFill>
                <a:srgbClr val="A5002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62508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3"/>
          <p:cNvSpPr txBox="1">
            <a:spLocks noChangeArrowheads="1"/>
          </p:cNvSpPr>
          <p:nvPr/>
        </p:nvSpPr>
        <p:spPr bwMode="auto">
          <a:xfrm>
            <a:off x="1901824" y="957263"/>
            <a:ext cx="10098037"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spcBef>
                <a:spcPct val="20000"/>
              </a:spcBef>
              <a:buFont typeface="Wingdings" charset="2"/>
              <a:buNone/>
            </a:pPr>
            <a:r>
              <a:rPr kumimoji="1" lang="zh-CN" altLang="en-US" sz="2800" dirty="0">
                <a:solidFill>
                  <a:schemeClr val="tx1"/>
                </a:solidFill>
                <a:latin typeface="微软雅黑" charset="-122"/>
                <a:ea typeface="微软雅黑" charset="-122"/>
              </a:rPr>
              <a:t>例：页大小</a:t>
            </a:r>
            <a:r>
              <a:rPr kumimoji="1" lang="en-US" altLang="zh-CN" sz="2800" dirty="0">
                <a:solidFill>
                  <a:schemeClr val="tx1"/>
                </a:solidFill>
                <a:latin typeface="微软雅黑" charset="-122"/>
                <a:ea typeface="微软雅黑" charset="-122"/>
              </a:rPr>
              <a:t>4KB</a:t>
            </a:r>
            <a:r>
              <a:rPr kumimoji="1" lang="zh-CN" altLang="en-US" sz="2800" dirty="0">
                <a:solidFill>
                  <a:schemeClr val="tx1"/>
                </a:solidFill>
                <a:latin typeface="微软雅黑" charset="-122"/>
                <a:ea typeface="微软雅黑" charset="-122"/>
              </a:rPr>
              <a:t>，虚拟地址为</a:t>
            </a:r>
            <a:r>
              <a:rPr kumimoji="1" lang="en-US" altLang="zh-CN" sz="2800" dirty="0">
                <a:solidFill>
                  <a:schemeClr val="tx1"/>
                </a:solidFill>
                <a:latin typeface="微软雅黑" charset="-122"/>
                <a:ea typeface="微软雅黑" charset="-122"/>
              </a:rPr>
              <a:t>32</a:t>
            </a:r>
            <a:r>
              <a:rPr kumimoji="1" lang="zh-CN" altLang="en-US" sz="2800" dirty="0">
                <a:solidFill>
                  <a:schemeClr val="tx1"/>
                </a:solidFill>
                <a:latin typeface="微软雅黑" charset="-122"/>
                <a:ea typeface="微软雅黑" charset="-122"/>
              </a:rPr>
              <a:t>位，则虚页号位数为多少？</a:t>
            </a:r>
          </a:p>
        </p:txBody>
      </p:sp>
      <p:sp>
        <p:nvSpPr>
          <p:cNvPr id="25" name="Text Box 4"/>
          <p:cNvSpPr txBox="1">
            <a:spLocks noChangeArrowheads="1"/>
          </p:cNvSpPr>
          <p:nvPr/>
        </p:nvSpPr>
        <p:spPr bwMode="auto">
          <a:xfrm>
            <a:off x="4946650" y="1562100"/>
            <a:ext cx="2847975" cy="430213"/>
          </a:xfrm>
          <a:prstGeom prst="rect">
            <a:avLst/>
          </a:prstGeom>
          <a:noFill/>
          <a:ln w="9525">
            <a:noFill/>
            <a:miter lim="800000"/>
            <a:headEnd/>
            <a:tailEnd/>
          </a:ln>
        </p:spPr>
        <p:txBody>
          <a:bodyPr lIns="0" tIns="0" rIns="0" bIns="0">
            <a:spAutoFit/>
          </a:bodyPr>
          <a:lstStyle/>
          <a:p>
            <a:pPr>
              <a:spcBef>
                <a:spcPct val="50000"/>
              </a:spcBef>
              <a:defRPr/>
            </a:pPr>
            <a:r>
              <a:rPr kumimoji="1" lang="en-US" altLang="zh-CN" sz="2800" dirty="0">
                <a:latin typeface="+mn-lt"/>
                <a:ea typeface="+mn-ea"/>
              </a:rPr>
              <a:t>32-12=20</a:t>
            </a:r>
            <a:r>
              <a:rPr kumimoji="1" lang="zh-CN" altLang="en-US" sz="2800" dirty="0">
                <a:latin typeface="+mn-lt"/>
                <a:ea typeface="+mn-ea"/>
              </a:rPr>
              <a:t>位</a:t>
            </a:r>
          </a:p>
        </p:txBody>
      </p:sp>
      <p:sp>
        <p:nvSpPr>
          <p:cNvPr id="11266" name="Rectangle 2"/>
          <p:cNvSpPr>
            <a:spLocks noGrp="1" noChangeArrowheads="1"/>
          </p:cNvSpPr>
          <p:nvPr>
            <p:ph type="title" idx="4294967295"/>
          </p:nvPr>
        </p:nvSpPr>
        <p:spPr bwMode="auto">
          <a:xfrm>
            <a:off x="609600" y="-26988"/>
            <a:ext cx="10971213" cy="67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9011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011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011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011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2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118" y="659155"/>
            <a:ext cx="8488524" cy="615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7"/>
          <p:cNvSpPr txBox="1">
            <a:spLocks noChangeArrowheads="1"/>
          </p:cNvSpPr>
          <p:nvPr/>
        </p:nvSpPr>
        <p:spPr bwMode="auto">
          <a:xfrm>
            <a:off x="1302804" y="2556384"/>
            <a:ext cx="3465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a:latin typeface="Verdana" charset="0"/>
                <a:ea typeface="微软雅黑" charset="-122"/>
              </a:rPr>
              <a:t>地址转换 </a:t>
            </a:r>
            <a:r>
              <a:rPr kumimoji="1" lang="en-US" altLang="zh-CN">
                <a:latin typeface="Verdana" charset="0"/>
                <a:ea typeface="微软雅黑" charset="-122"/>
              </a:rPr>
              <a:t>VA→PA</a:t>
            </a:r>
            <a:r>
              <a:rPr kumimoji="1" lang="en-US" altLang="zh-CN" i="1">
                <a:solidFill>
                  <a:srgbClr val="666699"/>
                </a:solidFill>
                <a:latin typeface="Verdana" charset="0"/>
                <a:ea typeface="微软雅黑" charset="-122"/>
              </a:rPr>
              <a:t> </a:t>
            </a:r>
            <a:endParaRPr kumimoji="1" lang="zh-CN" altLang="en-US" i="1">
              <a:solidFill>
                <a:srgbClr val="666699"/>
              </a:solidFill>
              <a:latin typeface="Verdana" charset="0"/>
              <a:ea typeface="微软雅黑" charset="-122"/>
            </a:endParaRPr>
          </a:p>
        </p:txBody>
      </p:sp>
      <p:sp>
        <p:nvSpPr>
          <p:cNvPr id="22" name="Text Box 8"/>
          <p:cNvSpPr txBox="1">
            <a:spLocks noChangeArrowheads="1"/>
          </p:cNvSpPr>
          <p:nvPr/>
        </p:nvSpPr>
        <p:spPr bwMode="auto">
          <a:xfrm>
            <a:off x="1018642" y="3095117"/>
            <a:ext cx="408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dirty="0">
                <a:solidFill>
                  <a:srgbClr val="0000FF"/>
                </a:solidFill>
                <a:latin typeface="Verdana" charset="0"/>
                <a:ea typeface="微软雅黑" charset="-122"/>
              </a:rPr>
              <a:t>根据</a:t>
            </a:r>
            <a:r>
              <a:rPr kumimoji="1" lang="en-US" altLang="zh-CN" dirty="0">
                <a:solidFill>
                  <a:srgbClr val="0000FF"/>
                </a:solidFill>
                <a:latin typeface="Verdana" charset="0"/>
                <a:ea typeface="微软雅黑" charset="-122"/>
              </a:rPr>
              <a:t>PA</a:t>
            </a:r>
            <a:r>
              <a:rPr kumimoji="1" lang="zh-CN" altLang="en-US" dirty="0">
                <a:solidFill>
                  <a:srgbClr val="0000FF"/>
                </a:solidFill>
                <a:latin typeface="Verdana" charset="0"/>
                <a:ea typeface="微软雅黑" charset="-122"/>
              </a:rPr>
              <a:t>访问</a:t>
            </a:r>
            <a:r>
              <a:rPr kumimoji="1" lang="en-US" altLang="zh-CN" dirty="0">
                <a:solidFill>
                  <a:srgbClr val="0000FF"/>
                </a:solidFill>
                <a:latin typeface="Verdana" charset="0"/>
                <a:ea typeface="微软雅黑" charset="-122"/>
              </a:rPr>
              <a:t>cache</a:t>
            </a:r>
            <a:r>
              <a:rPr kumimoji="1" lang="zh-CN" altLang="en-US" dirty="0">
                <a:solidFill>
                  <a:srgbClr val="0000FF"/>
                </a:solidFill>
                <a:latin typeface="Verdana" charset="0"/>
                <a:ea typeface="微软雅黑" charset="-122"/>
              </a:rPr>
              <a:t>或主存</a:t>
            </a:r>
            <a:r>
              <a:rPr kumimoji="1" lang="zh-CN" altLang="en-US" i="1" dirty="0">
                <a:solidFill>
                  <a:srgbClr val="666699"/>
                </a:solidFill>
                <a:latin typeface="Verdana" charset="0"/>
                <a:ea typeface="微软雅黑" charset="-122"/>
              </a:rPr>
              <a:t> </a:t>
            </a:r>
          </a:p>
        </p:txBody>
      </p:sp>
      <p:sp>
        <p:nvSpPr>
          <p:cNvPr id="23" name="Line 6"/>
          <p:cNvSpPr>
            <a:spLocks noChangeShapeType="1"/>
          </p:cNvSpPr>
          <p:nvPr/>
        </p:nvSpPr>
        <p:spPr bwMode="auto">
          <a:xfrm>
            <a:off x="1018642" y="3179192"/>
            <a:ext cx="9030233" cy="33784"/>
          </a:xfrm>
          <a:prstGeom prst="line">
            <a:avLst/>
          </a:prstGeom>
          <a:noFill/>
          <a:ln w="38100">
            <a:solidFill>
              <a:srgbClr val="FF0000"/>
            </a:solidFill>
            <a:prstDash val="dash"/>
            <a:round/>
            <a:headEnd/>
            <a:tailEnd/>
          </a:ln>
        </p:spPr>
        <p:txBody>
          <a:bodyPr wrap="square" lIns="0" tIns="0" rIns="0" bIns="0">
            <a:spAutoFit/>
          </a:bodyPr>
          <a:lstStyle/>
          <a:p>
            <a:pPr>
              <a:defRPr/>
            </a:pPr>
            <a:endParaRPr lang="zh-CN" altLang="en-US" sz="2000">
              <a:latin typeface="+mn-lt"/>
              <a:ea typeface="+mn-ea"/>
            </a:endParaRPr>
          </a:p>
        </p:txBody>
      </p:sp>
    </p:spTree>
    <p:extLst>
      <p:ext uri="{BB962C8B-B14F-4D97-AF65-F5344CB8AC3E}">
        <p14:creationId xmlns:p14="http://schemas.microsoft.com/office/powerpoint/2010/main" val="11019639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4" name="TextBox 10"/>
          <p:cNvSpPr txBox="1">
            <a:spLocks noChangeArrowheads="1"/>
          </p:cNvSpPr>
          <p:nvPr/>
        </p:nvSpPr>
        <p:spPr bwMode="auto">
          <a:xfrm>
            <a:off x="1668463" y="2074863"/>
            <a:ext cx="10123487" cy="303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pPr>
            <a:r>
              <a:rPr lang="zh-CN" altLang="en-US" sz="2600">
                <a:solidFill>
                  <a:srgbClr val="0000BF"/>
                </a:solidFill>
                <a:latin typeface="微软雅黑" charset="-122"/>
                <a:ea typeface="微软雅黑" charset="-122"/>
              </a:rPr>
              <a:t>直接映射（</a:t>
            </a:r>
            <a:r>
              <a:rPr lang="en-US" altLang="zh-CN" sz="2600">
                <a:solidFill>
                  <a:srgbClr val="0000BF"/>
                </a:solidFill>
                <a:latin typeface="微软雅黑" charset="-122"/>
                <a:ea typeface="微软雅黑" charset="-122"/>
              </a:rPr>
              <a:t>Direct Mapped</a:t>
            </a:r>
            <a:r>
              <a:rPr lang="zh-CN" altLang="en-US" sz="2600">
                <a:solidFill>
                  <a:srgbClr val="0000BF"/>
                </a:solidFill>
                <a:latin typeface="微软雅黑" charset="-122"/>
                <a:ea typeface="微软雅黑" charset="-122"/>
              </a:rPr>
              <a:t>）</a:t>
            </a:r>
            <a:r>
              <a:rPr lang="en-US" altLang="zh-CN" sz="2600">
                <a:solidFill>
                  <a:srgbClr val="0000BF"/>
                </a:solidFill>
                <a:latin typeface="微软雅黑" charset="-122"/>
                <a:ea typeface="微软雅黑" charset="-122"/>
              </a:rPr>
              <a:t>Cache</a:t>
            </a:r>
          </a:p>
          <a:p>
            <a:pPr lvl="1" algn="l">
              <a:lnSpc>
                <a:spcPct val="120000"/>
              </a:lnSpc>
              <a:buFont typeface="Wingdings" charset="2"/>
              <a:buChar char="Ø"/>
            </a:pPr>
            <a:r>
              <a:rPr lang="zh-CN" altLang="en-US" sz="2600">
                <a:solidFill>
                  <a:schemeClr val="tx1"/>
                </a:solidFill>
                <a:latin typeface="微软雅黑" charset="-122"/>
                <a:ea typeface="微软雅黑" charset="-122"/>
              </a:rPr>
              <a:t>映射唯一，无条件用新信息替换老信息</a:t>
            </a:r>
          </a:p>
          <a:p>
            <a:pPr algn="l">
              <a:lnSpc>
                <a:spcPct val="120000"/>
              </a:lnSpc>
            </a:pPr>
            <a:r>
              <a:rPr lang="en-US" altLang="zh-CN" sz="2600">
                <a:solidFill>
                  <a:srgbClr val="0000BF"/>
                </a:solidFill>
                <a:latin typeface="微软雅黑" charset="-122"/>
                <a:ea typeface="微软雅黑" charset="-122"/>
              </a:rPr>
              <a:t>N</a:t>
            </a:r>
            <a:r>
              <a:rPr lang="zh-CN" altLang="en-US" sz="2600">
                <a:solidFill>
                  <a:srgbClr val="0000BF"/>
                </a:solidFill>
                <a:latin typeface="微软雅黑" charset="-122"/>
                <a:ea typeface="微软雅黑" charset="-122"/>
              </a:rPr>
              <a:t>路组相联（</a:t>
            </a:r>
            <a:r>
              <a:rPr lang="en-US" altLang="zh-CN" sz="2600">
                <a:solidFill>
                  <a:srgbClr val="0000BF"/>
                </a:solidFill>
                <a:latin typeface="微软雅黑" charset="-122"/>
                <a:ea typeface="微软雅黑" charset="-122"/>
              </a:rPr>
              <a:t>N-way Set Associative</a:t>
            </a:r>
            <a:r>
              <a:rPr lang="zh-CN" altLang="en-US" sz="2600">
                <a:solidFill>
                  <a:srgbClr val="0000BF"/>
                </a:solidFill>
                <a:latin typeface="微软雅黑" charset="-122"/>
                <a:ea typeface="微软雅黑" charset="-122"/>
              </a:rPr>
              <a:t>）</a:t>
            </a:r>
            <a:r>
              <a:rPr lang="en-US" altLang="zh-CN" sz="2600">
                <a:solidFill>
                  <a:srgbClr val="0000BF"/>
                </a:solidFill>
                <a:latin typeface="微软雅黑" charset="-122"/>
                <a:ea typeface="微软雅黑" charset="-122"/>
              </a:rPr>
              <a:t>Cache</a:t>
            </a:r>
          </a:p>
          <a:p>
            <a:pPr lvl="1" algn="l">
              <a:lnSpc>
                <a:spcPct val="120000"/>
              </a:lnSpc>
              <a:buFont typeface="Wingdings" charset="2"/>
              <a:buChar char="Ø"/>
            </a:pPr>
            <a:r>
              <a:rPr lang="zh-CN" altLang="en-US" sz="2600">
                <a:solidFill>
                  <a:schemeClr val="tx1"/>
                </a:solidFill>
                <a:latin typeface="微软雅黑" charset="-122"/>
                <a:ea typeface="微软雅黑" charset="-122"/>
              </a:rPr>
              <a:t>每个主存数据有</a:t>
            </a:r>
            <a:r>
              <a:rPr lang="en-US" altLang="zh-CN" sz="2600">
                <a:solidFill>
                  <a:schemeClr val="tx1"/>
                </a:solidFill>
                <a:latin typeface="微软雅黑" charset="-122"/>
                <a:ea typeface="微软雅黑" charset="-122"/>
              </a:rPr>
              <a:t>N</a:t>
            </a:r>
            <a:r>
              <a:rPr lang="zh-CN" altLang="en-US" sz="2600">
                <a:solidFill>
                  <a:schemeClr val="tx1"/>
                </a:solidFill>
                <a:latin typeface="微软雅黑" charset="-122"/>
                <a:ea typeface="微软雅黑" charset="-122"/>
              </a:rPr>
              <a:t>个</a:t>
            </a:r>
            <a:r>
              <a:rPr lang="en-US" altLang="zh-CN" sz="2600">
                <a:solidFill>
                  <a:schemeClr val="tx1"/>
                </a:solidFill>
                <a:latin typeface="微软雅黑" charset="-122"/>
                <a:ea typeface="微软雅黑" charset="-122"/>
              </a:rPr>
              <a:t>Cache</a:t>
            </a:r>
            <a:r>
              <a:rPr lang="zh-CN" altLang="en-US" sz="2600">
                <a:solidFill>
                  <a:schemeClr val="tx1"/>
                </a:solidFill>
                <a:latin typeface="微软雅黑" charset="-122"/>
                <a:ea typeface="微软雅黑" charset="-122"/>
              </a:rPr>
              <a:t>行可选择，需考虑替换哪一行</a:t>
            </a:r>
          </a:p>
          <a:p>
            <a:pPr algn="l">
              <a:lnSpc>
                <a:spcPct val="120000"/>
              </a:lnSpc>
            </a:pPr>
            <a:r>
              <a:rPr lang="zh-CN" altLang="en-US" sz="2600">
                <a:solidFill>
                  <a:srgbClr val="0000BF"/>
                </a:solidFill>
                <a:latin typeface="微软雅黑" charset="-122"/>
                <a:ea typeface="微软雅黑" charset="-122"/>
              </a:rPr>
              <a:t>全相联（</a:t>
            </a:r>
            <a:r>
              <a:rPr lang="en-US" altLang="zh-CN" sz="2600">
                <a:solidFill>
                  <a:srgbClr val="0000BF"/>
                </a:solidFill>
                <a:latin typeface="微软雅黑" charset="-122"/>
                <a:ea typeface="微软雅黑" charset="-122"/>
              </a:rPr>
              <a:t>Fully Associative</a:t>
            </a:r>
            <a:r>
              <a:rPr lang="zh-CN" altLang="en-US" sz="2600">
                <a:solidFill>
                  <a:srgbClr val="0000BF"/>
                </a:solidFill>
                <a:latin typeface="微软雅黑" charset="-122"/>
                <a:ea typeface="微软雅黑" charset="-122"/>
              </a:rPr>
              <a:t>）</a:t>
            </a:r>
            <a:r>
              <a:rPr lang="en-US" altLang="zh-CN" sz="2600">
                <a:solidFill>
                  <a:srgbClr val="0000BF"/>
                </a:solidFill>
                <a:latin typeface="微软雅黑" charset="-122"/>
                <a:ea typeface="微软雅黑" charset="-122"/>
              </a:rPr>
              <a:t>Cache</a:t>
            </a:r>
          </a:p>
          <a:p>
            <a:pPr lvl="1" algn="l">
              <a:lnSpc>
                <a:spcPct val="120000"/>
              </a:lnSpc>
              <a:buFont typeface="Wingdings" charset="2"/>
              <a:buChar char="Ø"/>
            </a:pPr>
            <a:r>
              <a:rPr lang="zh-CN" altLang="en-US" sz="2600">
                <a:solidFill>
                  <a:schemeClr val="tx1"/>
                </a:solidFill>
                <a:latin typeface="微软雅黑" charset="-122"/>
                <a:ea typeface="微软雅黑" charset="-122"/>
              </a:rPr>
              <a:t>每个主存数据可存放到</a:t>
            </a:r>
            <a:r>
              <a:rPr lang="en-US" altLang="zh-CN" sz="2600">
                <a:solidFill>
                  <a:schemeClr val="tx1"/>
                </a:solidFill>
                <a:latin typeface="微软雅黑" charset="-122"/>
                <a:ea typeface="微软雅黑" charset="-122"/>
              </a:rPr>
              <a:t>Cache</a:t>
            </a:r>
            <a:r>
              <a:rPr lang="zh-CN" altLang="en-US" sz="2600">
                <a:solidFill>
                  <a:schemeClr val="tx1"/>
                </a:solidFill>
                <a:latin typeface="微软雅黑" charset="-122"/>
                <a:ea typeface="微软雅黑" charset="-122"/>
              </a:rPr>
              <a:t>任意行中，需考虑替换哪一行</a:t>
            </a:r>
          </a:p>
        </p:txBody>
      </p:sp>
      <p:sp>
        <p:nvSpPr>
          <p:cNvPr id="12" name="TextBox 11"/>
          <p:cNvSpPr txBox="1">
            <a:spLocks noChangeArrowheads="1"/>
          </p:cNvSpPr>
          <p:nvPr/>
        </p:nvSpPr>
        <p:spPr bwMode="auto">
          <a:xfrm>
            <a:off x="704850" y="5233988"/>
            <a:ext cx="10926763" cy="1112837"/>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marL="514350" indent="-514350" algn="l">
              <a:lnSpc>
                <a:spcPct val="120000"/>
              </a:lnSpc>
              <a:defRPr/>
            </a:pPr>
            <a:r>
              <a:rPr lang="en-US" altLang="zh-CN" sz="2800" dirty="0">
                <a:solidFill>
                  <a:schemeClr val="tx1"/>
                </a:solidFill>
                <a:latin typeface="+mn-ea"/>
              </a:rPr>
              <a:t>    </a:t>
            </a:r>
            <a:r>
              <a:rPr lang="zh-CN" altLang="en-US" sz="2800" dirty="0">
                <a:solidFill>
                  <a:schemeClr val="tx1"/>
                </a:solidFill>
                <a:latin typeface="+mn-ea"/>
              </a:rPr>
              <a:t>常用替换算法：</a:t>
            </a:r>
            <a:endParaRPr lang="en-US" altLang="zh-CN" sz="2800" dirty="0">
              <a:solidFill>
                <a:schemeClr val="tx1"/>
              </a:solidFill>
              <a:latin typeface="+mn-ea"/>
            </a:endParaRPr>
          </a:p>
          <a:p>
            <a:pPr algn="l">
              <a:lnSpc>
                <a:spcPct val="120000"/>
              </a:lnSpc>
              <a:defRPr/>
            </a:pPr>
            <a:r>
              <a:rPr lang="en-US" altLang="zh-CN" sz="2800" dirty="0">
                <a:solidFill>
                  <a:schemeClr val="tx1"/>
                </a:solidFill>
                <a:latin typeface="+mn-ea"/>
              </a:rPr>
              <a:t>    </a:t>
            </a:r>
            <a:r>
              <a:rPr lang="zh-CN" altLang="en-US" sz="2800" dirty="0">
                <a:solidFill>
                  <a:schemeClr val="tx1"/>
                </a:solidFill>
                <a:latin typeface="+mn-ea"/>
              </a:rPr>
              <a:t>先进先出</a:t>
            </a:r>
            <a:r>
              <a:rPr lang="en-US" altLang="zh-CN" sz="2800" dirty="0">
                <a:solidFill>
                  <a:schemeClr val="tx1"/>
                </a:solidFill>
                <a:latin typeface="+mn-ea"/>
              </a:rPr>
              <a:t>FIFO</a:t>
            </a:r>
            <a:r>
              <a:rPr lang="zh-CN" altLang="en-US" sz="2800" dirty="0">
                <a:solidFill>
                  <a:schemeClr val="tx1"/>
                </a:solidFill>
                <a:latin typeface="+mn-ea"/>
              </a:rPr>
              <a:t>、最近最少用</a:t>
            </a:r>
            <a:r>
              <a:rPr lang="en-US" altLang="zh-CN" sz="2800" dirty="0">
                <a:solidFill>
                  <a:schemeClr val="tx1"/>
                </a:solidFill>
                <a:latin typeface="+mn-ea"/>
              </a:rPr>
              <a:t>LRU</a:t>
            </a:r>
            <a:r>
              <a:rPr lang="zh-CN" altLang="en-US" sz="2800" dirty="0">
                <a:solidFill>
                  <a:schemeClr val="tx1"/>
                </a:solidFill>
                <a:latin typeface="+mn-ea"/>
              </a:rPr>
              <a:t>、最不经常使用</a:t>
            </a:r>
            <a:r>
              <a:rPr lang="en-US" altLang="zh-CN" sz="2800" dirty="0">
                <a:solidFill>
                  <a:schemeClr val="tx1"/>
                </a:solidFill>
                <a:latin typeface="+mn-ea"/>
              </a:rPr>
              <a:t>LFU</a:t>
            </a:r>
            <a:r>
              <a:rPr lang="zh-CN" altLang="en-US" sz="2800" dirty="0">
                <a:solidFill>
                  <a:schemeClr val="tx1"/>
                </a:solidFill>
                <a:latin typeface="+mn-ea"/>
              </a:rPr>
              <a:t>、随机替换</a:t>
            </a:r>
          </a:p>
        </p:txBody>
      </p:sp>
      <p:pic>
        <p:nvPicPr>
          <p:cNvPr id="12296" name="图片 94" descr="20121221135452_zNUG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26675" y="923925"/>
            <a:ext cx="1227138"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14"/>
          <p:cNvSpPr>
            <a:spLocks noChangeArrowheads="1"/>
          </p:cNvSpPr>
          <p:nvPr/>
        </p:nvSpPr>
        <p:spPr bwMode="auto">
          <a:xfrm>
            <a:off x="2720975" y="1047750"/>
            <a:ext cx="6310313" cy="785813"/>
          </a:xfrm>
          <a:prstGeom prst="wedgeRoundRectCallout">
            <a:avLst>
              <a:gd name="adj1" fmla="val 68150"/>
              <a:gd name="adj2" fmla="val 24040"/>
              <a:gd name="adj3" fmla="val 16667"/>
            </a:avLst>
          </a:prstGeom>
          <a:noFill/>
          <a:ln>
            <a:headEnd/>
            <a:tailEnd/>
          </a:ln>
        </p:spPr>
        <p:style>
          <a:lnRef idx="2">
            <a:schemeClr val="accent6"/>
          </a:lnRef>
          <a:fillRef idx="1">
            <a:schemeClr val="lt1"/>
          </a:fillRef>
          <a:effectRef idx="0">
            <a:schemeClr val="accent6"/>
          </a:effectRef>
          <a:fontRef idx="minor">
            <a:schemeClr val="dk1"/>
          </a:fontRef>
        </p:style>
        <p:txBody>
          <a:bodyPr lIns="89309" tIns="44655" rIns="89309" bIns="44655"/>
          <a:lstStyle/>
          <a:p>
            <a:pPr defTabSz="1182688" eaLnBrk="1" hangingPunct="1">
              <a:lnSpc>
                <a:spcPct val="85000"/>
              </a:lnSpc>
              <a:spcBef>
                <a:spcPct val="25000"/>
              </a:spcBef>
              <a:buClr>
                <a:schemeClr val="tx2"/>
              </a:buClr>
              <a:buFont typeface="Wingdings" charset="0"/>
              <a:buNone/>
              <a:defRPr/>
            </a:pPr>
            <a:endParaRPr kumimoji="1" lang="zh-CN" altLang="en-US" sz="2300">
              <a:solidFill>
                <a:schemeClr val="tx1"/>
              </a:solidFill>
              <a:cs typeface="Times New Roman" charset="0"/>
            </a:endParaRPr>
          </a:p>
        </p:txBody>
      </p:sp>
      <p:sp>
        <p:nvSpPr>
          <p:cNvPr id="12298" name="矩形 1"/>
          <p:cNvSpPr>
            <a:spLocks noChangeArrowheads="1"/>
          </p:cNvSpPr>
          <p:nvPr/>
        </p:nvSpPr>
        <p:spPr bwMode="auto">
          <a:xfrm>
            <a:off x="3479800" y="1088740"/>
            <a:ext cx="4849404" cy="65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2600">
                <a:solidFill>
                  <a:schemeClr val="tx1"/>
                </a:solidFill>
                <a:latin typeface="微软雅黑" charset="-122"/>
                <a:ea typeface="微软雅黑" charset="-122"/>
              </a:rPr>
              <a:t>什么时候需要进行</a:t>
            </a:r>
            <a:r>
              <a:rPr lang="en-US" altLang="zh-CN" sz="2600">
                <a:solidFill>
                  <a:schemeClr val="tx1"/>
                </a:solidFill>
                <a:latin typeface="微软雅黑" charset="-122"/>
                <a:ea typeface="微软雅黑" charset="-122"/>
              </a:rPr>
              <a:t>Cache</a:t>
            </a:r>
            <a:r>
              <a:rPr lang="zh-CN" altLang="en-US" sz="2600">
                <a:solidFill>
                  <a:schemeClr val="tx1"/>
                </a:solidFill>
                <a:latin typeface="微软雅黑" charset="-122"/>
                <a:ea typeface="微软雅黑" charset="-122"/>
              </a:rPr>
              <a:t>替换？</a:t>
            </a:r>
          </a:p>
        </p:txBody>
      </p:sp>
      <p:sp>
        <p:nvSpPr>
          <p:cNvPr id="13" name="Rectangle 2"/>
          <p:cNvSpPr txBox="1">
            <a:spLocks noChangeArrowheads="1"/>
          </p:cNvSpPr>
          <p:nvPr/>
        </p:nvSpPr>
        <p:spPr bwMode="auto">
          <a:xfrm>
            <a:off x="468089" y="-42775"/>
            <a:ext cx="9361488" cy="67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lgn="l" eaLnBrk="0" hangingPunct="0">
              <a:spcBef>
                <a:spcPct val="0"/>
              </a:spcBef>
              <a:defRPr sz="3200">
                <a:solidFill>
                  <a:srgbClr val="A50021"/>
                </a:solidFill>
                <a:latin typeface="微软雅黑" panose="020B0503020204020204" pitchFamily="34" charset="-122"/>
                <a:ea typeface="微软雅黑" panose="020B0503020204020204" pitchFamily="34" charset="-122"/>
                <a:cs typeface="+mj-cs"/>
              </a:defRPr>
            </a:lvl1pPr>
            <a:lvl2pPr marL="457200" algn="l" eaLnBrk="0" hangingPunct="0">
              <a:spcBef>
                <a:spcPct val="0"/>
              </a:spcBef>
              <a:defRPr>
                <a:latin typeface="Arial" panose="020B0604020202020204" pitchFamily="34" charset="0"/>
                <a:ea typeface="宋体" panose="02010600030101010101" pitchFamily="2" charset="-122"/>
              </a:defRPr>
            </a:lvl2pPr>
            <a:lvl3pPr marL="914400" algn="l" eaLnBrk="0" hangingPunct="0">
              <a:spcBef>
                <a:spcPct val="0"/>
              </a:spcBef>
              <a:defRPr>
                <a:latin typeface="Arial" panose="020B0604020202020204" pitchFamily="34" charset="0"/>
                <a:ea typeface="宋体" panose="02010600030101010101" pitchFamily="2" charset="-122"/>
              </a:defRPr>
            </a:lvl3pPr>
            <a:lvl4pPr marL="1371600" algn="l" eaLnBrk="0" hangingPunct="0">
              <a:spcBef>
                <a:spcPct val="0"/>
              </a:spcBef>
              <a:defRPr>
                <a:latin typeface="Arial" panose="020B0604020202020204" pitchFamily="34" charset="0"/>
                <a:ea typeface="宋体" panose="02010600030101010101" pitchFamily="2" charset="-122"/>
              </a:defRPr>
            </a:lvl4pPr>
            <a:lvl5pPr marL="1828800" algn="l" eaLnBrk="0" hangingPunct="0">
              <a:spcBef>
                <a:spcPct val="0"/>
              </a:spcBef>
              <a:defRPr>
                <a:latin typeface="Arial" panose="020B0604020202020204" pitchFamily="34" charset="0"/>
                <a:ea typeface="宋体" panose="02010600030101010101" pitchFamily="2" charset="-122"/>
              </a:defRPr>
            </a:lvl5pPr>
            <a:lvl6pPr marL="2286000" defTabSz="914400">
              <a:defRPr>
                <a:latin typeface="Arial" panose="020B0604020202020204" pitchFamily="34" charset="0"/>
                <a:ea typeface="宋体" panose="02010600030101010101" pitchFamily="2" charset="-122"/>
              </a:defRPr>
            </a:lvl6pPr>
            <a:lvl7pPr marL="2743200" defTabSz="914400">
              <a:defRPr>
                <a:latin typeface="Arial" panose="020B0604020202020204" pitchFamily="34" charset="0"/>
                <a:ea typeface="宋体" panose="02010600030101010101" pitchFamily="2" charset="-122"/>
              </a:defRPr>
            </a:lvl7pPr>
            <a:lvl8pPr marL="3200400" defTabSz="914400">
              <a:defRPr>
                <a:latin typeface="Arial" panose="020B0604020202020204" pitchFamily="34" charset="0"/>
                <a:ea typeface="宋体" panose="02010600030101010101" pitchFamily="2" charset="-122"/>
              </a:defRPr>
            </a:lvl8pPr>
            <a:lvl9pPr marL="3657600" defTabSz="914400">
              <a:defRPr>
                <a:latin typeface="Arial" panose="020B0604020202020204" pitchFamily="34" charset="0"/>
                <a:ea typeface="宋体" panose="02010600030101010101" pitchFamily="2" charset="-122"/>
              </a:defRPr>
            </a:lvl9pPr>
          </a:lstStyle>
          <a:p>
            <a:r>
              <a:rPr lang="zh-CN" altLang="en-US" dirty="0"/>
              <a:t>回顾</a:t>
            </a:r>
            <a:r>
              <a:rPr lang="en-US" altLang="zh-CN" dirty="0"/>
              <a:t>——5.3.6  Cache</a:t>
            </a:r>
            <a:r>
              <a:rPr lang="zh-CN" altLang="en-US" dirty="0"/>
              <a:t>替换算法</a:t>
            </a:r>
            <a:endParaRPr lang="en-US" altLang="zh-CN" dirty="0"/>
          </a:p>
        </p:txBody>
      </p:sp>
    </p:spTree>
    <p:extLst>
      <p:ext uri="{BB962C8B-B14F-4D97-AF65-F5344CB8AC3E}">
        <p14:creationId xmlns:p14="http://schemas.microsoft.com/office/powerpoint/2010/main" val="121956491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4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942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42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42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42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4214" name="TextBox 9"/>
          <p:cNvSpPr txBox="1">
            <a:spLocks noChangeArrowheads="1"/>
          </p:cNvSpPr>
          <p:nvPr/>
        </p:nvSpPr>
        <p:spPr bwMode="auto">
          <a:xfrm>
            <a:off x="3584575" y="836613"/>
            <a:ext cx="4819650" cy="571500"/>
          </a:xfrm>
          <a:prstGeom prst="rect">
            <a:avLst/>
          </a:prstGeom>
          <a:solidFill>
            <a:srgbClr val="C00000"/>
          </a:solidFill>
          <a:ln w="9525">
            <a:solidFill>
              <a:srgbClr val="C0000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3000">
                <a:solidFill>
                  <a:schemeClr val="bg1"/>
                </a:solidFill>
                <a:latin typeface="微软雅黑" charset="-122"/>
                <a:ea typeface="微软雅黑" charset="-122"/>
              </a:rPr>
              <a:t>TLB</a:t>
            </a:r>
            <a:r>
              <a:rPr lang="zh-CN" altLang="en-US" sz="3000">
                <a:solidFill>
                  <a:schemeClr val="bg1"/>
                </a:solidFill>
                <a:latin typeface="微软雅黑" charset="-122"/>
                <a:ea typeface="微软雅黑" charset="-122"/>
              </a:rPr>
              <a:t>的设计问题</a:t>
            </a:r>
          </a:p>
        </p:txBody>
      </p:sp>
      <p:sp>
        <p:nvSpPr>
          <p:cNvPr id="94215" name="TextBox 10"/>
          <p:cNvSpPr txBox="1">
            <a:spLocks noChangeArrowheads="1"/>
          </p:cNvSpPr>
          <p:nvPr/>
        </p:nvSpPr>
        <p:spPr bwMode="auto">
          <a:xfrm>
            <a:off x="766614" y="1741488"/>
            <a:ext cx="10279211" cy="377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342900" indent="-342900" algn="l">
              <a:lnSpc>
                <a:spcPct val="120000"/>
              </a:lnSpc>
              <a:spcAft>
                <a:spcPts val="1200"/>
              </a:spcAft>
              <a:buFont typeface="Wingdings" charset="2"/>
              <a:buChar char="Ø"/>
            </a:pPr>
            <a:r>
              <a:rPr lang="zh-CN" altLang="en-US" dirty="0">
                <a:solidFill>
                  <a:schemeClr val="tx1"/>
                </a:solidFill>
                <a:latin typeface="微软雅黑" charset="-122"/>
                <a:ea typeface="微软雅黑" charset="-122"/>
              </a:rPr>
              <a:t>多进程的频繁切换为 </a:t>
            </a:r>
            <a:r>
              <a:rPr lang="en-US" altLang="zh-CN" dirty="0">
                <a:solidFill>
                  <a:schemeClr val="tx1"/>
                </a:solidFill>
                <a:latin typeface="微软雅黑" charset="-122"/>
                <a:ea typeface="微软雅黑" charset="-122"/>
              </a:rPr>
              <a:t>TLB</a:t>
            </a:r>
            <a:r>
              <a:rPr lang="zh-CN" altLang="en-US" dirty="0">
                <a:solidFill>
                  <a:schemeClr val="tx1"/>
                </a:solidFill>
                <a:latin typeface="微软雅黑" charset="-122"/>
                <a:ea typeface="微软雅黑" charset="-122"/>
              </a:rPr>
              <a:t>制造了不小麻烦。在现代处理器系统中，每个进程都使用各自独立的虚拟地址空间，进程切换意味着虚拟地址空间的切换，也意味着 </a:t>
            </a:r>
            <a:r>
              <a:rPr lang="en-US" altLang="zh-CN" dirty="0">
                <a:solidFill>
                  <a:schemeClr val="tx1"/>
                </a:solidFill>
                <a:latin typeface="微软雅黑" charset="-122"/>
                <a:ea typeface="微软雅黑" charset="-122"/>
              </a:rPr>
              <a:t>TLB </a:t>
            </a:r>
            <a:r>
              <a:rPr lang="zh-CN" altLang="en-US" dirty="0">
                <a:solidFill>
                  <a:schemeClr val="tx1"/>
                </a:solidFill>
                <a:latin typeface="微软雅黑" charset="-122"/>
                <a:ea typeface="微软雅黑" charset="-122"/>
              </a:rPr>
              <a:t>的刷新。进程频繁切换导致</a:t>
            </a:r>
            <a:r>
              <a:rPr lang="en-US" altLang="zh-CN" dirty="0">
                <a:solidFill>
                  <a:schemeClr val="tx1"/>
                </a:solidFill>
                <a:latin typeface="微软雅黑" charset="-122"/>
                <a:ea typeface="微软雅黑" charset="-122"/>
              </a:rPr>
              <a:t>TLB</a:t>
            </a:r>
            <a:r>
              <a:rPr lang="zh-CN" altLang="en-US" dirty="0">
                <a:solidFill>
                  <a:schemeClr val="tx1"/>
                </a:solidFill>
                <a:latin typeface="微软雅黑" charset="-122"/>
                <a:ea typeface="微软雅黑" charset="-122"/>
              </a:rPr>
              <a:t>需要频繁预热，这个开销是难以接受的。</a:t>
            </a:r>
          </a:p>
          <a:p>
            <a:pPr marL="342900" indent="-342900" algn="l">
              <a:lnSpc>
                <a:spcPct val="120000"/>
              </a:lnSpc>
              <a:buFont typeface="Wingdings" charset="2"/>
              <a:buChar char="Ø"/>
            </a:pPr>
            <a:r>
              <a:rPr lang="zh-CN" altLang="en-US" dirty="0">
                <a:solidFill>
                  <a:schemeClr val="tx1"/>
                </a:solidFill>
                <a:latin typeface="微软雅黑" charset="-122"/>
                <a:ea typeface="微软雅黑" charset="-122"/>
              </a:rPr>
              <a:t>多线程处理器的引入再次增加了</a:t>
            </a:r>
            <a:r>
              <a:rPr lang="en-US" altLang="zh-CN" dirty="0">
                <a:solidFill>
                  <a:schemeClr val="tx1"/>
                </a:solidFill>
                <a:latin typeface="微软雅黑" charset="-122"/>
                <a:ea typeface="微软雅黑" charset="-122"/>
              </a:rPr>
              <a:t>TLB</a:t>
            </a:r>
            <a:r>
              <a:rPr lang="zh-CN" altLang="en-US" dirty="0">
                <a:solidFill>
                  <a:schemeClr val="tx1"/>
                </a:solidFill>
                <a:latin typeface="微软雅黑" charset="-122"/>
                <a:ea typeface="微软雅黑" charset="-122"/>
              </a:rPr>
              <a:t>设计的负担。在多线程处理器中存在多个逻辑</a:t>
            </a:r>
            <a:r>
              <a:rPr lang="en-US" altLang="zh-CN" dirty="0">
                <a:solidFill>
                  <a:schemeClr val="tx1"/>
                </a:solidFill>
                <a:latin typeface="微软雅黑" charset="-122"/>
                <a:ea typeface="微软雅黑" charset="-122"/>
              </a:rPr>
              <a:t>CPU</a:t>
            </a:r>
            <a:r>
              <a:rPr lang="zh-CN" altLang="en-US" dirty="0">
                <a:solidFill>
                  <a:schemeClr val="tx1"/>
                </a:solidFill>
                <a:latin typeface="微软雅黑" charset="-122"/>
                <a:ea typeface="微软雅黑" charset="-122"/>
              </a:rPr>
              <a:t>，几个逻辑</a:t>
            </a:r>
            <a:r>
              <a:rPr lang="en-US" altLang="zh-CN" dirty="0">
                <a:solidFill>
                  <a:schemeClr val="tx1"/>
                </a:solidFill>
                <a:latin typeface="微软雅黑" charset="-122"/>
                <a:ea typeface="微软雅黑" charset="-122"/>
              </a:rPr>
              <a:t>CPU</a:t>
            </a:r>
            <a:r>
              <a:rPr lang="zh-CN" altLang="en-US" dirty="0">
                <a:solidFill>
                  <a:schemeClr val="tx1"/>
                </a:solidFill>
                <a:latin typeface="微软雅黑" charset="-122"/>
                <a:ea typeface="微软雅黑" charset="-122"/>
              </a:rPr>
              <a:t>共享同一条流水线，而使用着不同的虚拟地址空间，需要用 </a:t>
            </a:r>
            <a:r>
              <a:rPr lang="en-US" altLang="zh-CN" dirty="0">
                <a:solidFill>
                  <a:schemeClr val="tx1"/>
                </a:solidFill>
                <a:latin typeface="微软雅黑" charset="-122"/>
                <a:ea typeface="微软雅黑" charset="-122"/>
              </a:rPr>
              <a:t>TLB</a:t>
            </a:r>
            <a:r>
              <a:rPr lang="zh-CN" altLang="en-US" dirty="0">
                <a:solidFill>
                  <a:schemeClr val="tx1"/>
                </a:solidFill>
                <a:latin typeface="微软雅黑" charset="-122"/>
                <a:ea typeface="微软雅黑" charset="-122"/>
              </a:rPr>
              <a:t>进行虚实地址转换。多数情况下，这些逻辑 </a:t>
            </a:r>
            <a:r>
              <a:rPr lang="en-US" altLang="zh-CN" dirty="0">
                <a:solidFill>
                  <a:schemeClr val="tx1"/>
                </a:solidFill>
                <a:latin typeface="微软雅黑" charset="-122"/>
                <a:ea typeface="微软雅黑" charset="-122"/>
              </a:rPr>
              <a:t>CPU</a:t>
            </a:r>
            <a:r>
              <a:rPr lang="zh-CN" altLang="en-US" dirty="0">
                <a:solidFill>
                  <a:schemeClr val="tx1"/>
                </a:solidFill>
                <a:latin typeface="微软雅黑" charset="-122"/>
                <a:ea typeface="微软雅黑" charset="-122"/>
              </a:rPr>
              <a:t>共享 </a:t>
            </a:r>
            <a:r>
              <a:rPr lang="en-US" altLang="zh-CN" dirty="0">
                <a:solidFill>
                  <a:schemeClr val="tx1"/>
                </a:solidFill>
                <a:latin typeface="微软雅黑" charset="-122"/>
                <a:ea typeface="微软雅黑" charset="-122"/>
              </a:rPr>
              <a:t>TLB</a:t>
            </a:r>
            <a:r>
              <a:rPr lang="zh-CN" altLang="en-US" dirty="0">
                <a:solidFill>
                  <a:schemeClr val="tx1"/>
                </a:solidFill>
                <a:latin typeface="微软雅黑" charset="-122"/>
                <a:ea typeface="微软雅黑" charset="-122"/>
              </a:rPr>
              <a:t>，需要将</a:t>
            </a:r>
            <a:r>
              <a:rPr lang="en-US" altLang="zh-CN" dirty="0">
                <a:solidFill>
                  <a:schemeClr val="tx1"/>
                </a:solidFill>
                <a:latin typeface="微软雅黑" charset="-122"/>
                <a:ea typeface="微软雅黑" charset="-122"/>
              </a:rPr>
              <a:t>Logical Processor ID</a:t>
            </a:r>
            <a:r>
              <a:rPr lang="zh-CN" altLang="en-US" dirty="0">
                <a:solidFill>
                  <a:schemeClr val="tx1"/>
                </a:solidFill>
                <a:latin typeface="微软雅黑" charset="-122"/>
                <a:ea typeface="微软雅黑" charset="-122"/>
              </a:rPr>
              <a:t>也加入到</a:t>
            </a:r>
            <a:r>
              <a:rPr lang="en-US" altLang="zh-CN" dirty="0">
                <a:solidFill>
                  <a:schemeClr val="tx1"/>
                </a:solidFill>
                <a:latin typeface="微软雅黑" charset="-122"/>
                <a:ea typeface="微软雅黑" charset="-122"/>
              </a:rPr>
              <a:t>TLB Entry</a:t>
            </a:r>
            <a:r>
              <a:rPr lang="zh-CN" altLang="en-US" dirty="0">
                <a:solidFill>
                  <a:schemeClr val="tx1"/>
                </a:solidFill>
                <a:latin typeface="微软雅黑" charset="-122"/>
                <a:ea typeface="微软雅黑" charset="-122"/>
              </a:rPr>
              <a:t>中。 </a:t>
            </a:r>
          </a:p>
        </p:txBody>
      </p:sp>
    </p:spTree>
    <p:extLst>
      <p:ext uri="{BB962C8B-B14F-4D97-AF65-F5344CB8AC3E}">
        <p14:creationId xmlns:p14="http://schemas.microsoft.com/office/powerpoint/2010/main" val="15281200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9625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625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626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626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6262" name="TextBox 9"/>
          <p:cNvSpPr txBox="1">
            <a:spLocks noChangeArrowheads="1"/>
          </p:cNvSpPr>
          <p:nvPr/>
        </p:nvSpPr>
        <p:spPr bwMode="auto">
          <a:xfrm>
            <a:off x="3584575" y="836613"/>
            <a:ext cx="4819650" cy="571500"/>
          </a:xfrm>
          <a:prstGeom prst="rect">
            <a:avLst/>
          </a:prstGeom>
          <a:solidFill>
            <a:srgbClr val="C00000"/>
          </a:solidFill>
          <a:ln w="9525">
            <a:solidFill>
              <a:srgbClr val="C0000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3000">
                <a:solidFill>
                  <a:schemeClr val="bg1"/>
                </a:solidFill>
                <a:latin typeface="微软雅黑" charset="-122"/>
                <a:ea typeface="微软雅黑" charset="-122"/>
              </a:rPr>
              <a:t>TLB</a:t>
            </a:r>
            <a:r>
              <a:rPr lang="zh-CN" altLang="en-US" sz="3000">
                <a:solidFill>
                  <a:schemeClr val="bg1"/>
                </a:solidFill>
                <a:latin typeface="微软雅黑" charset="-122"/>
                <a:ea typeface="微软雅黑" charset="-122"/>
              </a:rPr>
              <a:t>的设计问题</a:t>
            </a:r>
          </a:p>
        </p:txBody>
      </p:sp>
      <p:sp>
        <p:nvSpPr>
          <p:cNvPr id="96263" name="TextBox 10"/>
          <p:cNvSpPr txBox="1">
            <a:spLocks noChangeArrowheads="1"/>
          </p:cNvSpPr>
          <p:nvPr/>
        </p:nvSpPr>
        <p:spPr bwMode="auto">
          <a:xfrm>
            <a:off x="982639" y="1741488"/>
            <a:ext cx="97930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342900" indent="-342900" algn="l">
              <a:lnSpc>
                <a:spcPct val="150000"/>
              </a:lnSpc>
              <a:spcAft>
                <a:spcPts val="1200"/>
              </a:spcAft>
              <a:buFont typeface="Wingdings" charset="2"/>
              <a:buChar char="Ø"/>
            </a:pPr>
            <a:r>
              <a:rPr lang="en-US" altLang="zh-CN" dirty="0">
                <a:solidFill>
                  <a:schemeClr val="tx1"/>
                </a:solidFill>
                <a:latin typeface="微软雅黑" charset="-122"/>
                <a:ea typeface="微软雅黑" charset="-122"/>
              </a:rPr>
              <a:t>TLB</a:t>
            </a:r>
            <a:r>
              <a:rPr lang="zh-CN" altLang="en-US" dirty="0">
                <a:solidFill>
                  <a:schemeClr val="tx1"/>
                </a:solidFill>
                <a:latin typeface="微软雅黑" charset="-122"/>
                <a:ea typeface="微软雅黑" charset="-122"/>
              </a:rPr>
              <a:t>的</a:t>
            </a:r>
            <a:r>
              <a:rPr lang="en-US" altLang="zh-CN" dirty="0">
                <a:solidFill>
                  <a:schemeClr val="tx1"/>
                </a:solidFill>
                <a:latin typeface="微软雅黑" charset="-122"/>
                <a:ea typeface="微软雅黑" charset="-122"/>
              </a:rPr>
              <a:t>Entry </a:t>
            </a:r>
            <a:r>
              <a:rPr lang="zh-CN" altLang="en-US" dirty="0">
                <a:solidFill>
                  <a:schemeClr val="tx1"/>
                </a:solidFill>
                <a:latin typeface="微软雅黑" charset="-122"/>
                <a:ea typeface="微软雅黑" charset="-122"/>
              </a:rPr>
              <a:t>结构日趋稳定，却迎来了更严峻的挑战。因为主存膨胀速度越发不可控制，程序对主存容量需求越来越高。主存容量迅速增长，使得</a:t>
            </a:r>
            <a:r>
              <a:rPr lang="en-US" altLang="zh-CN" dirty="0">
                <a:solidFill>
                  <a:schemeClr val="tx1"/>
                </a:solidFill>
                <a:latin typeface="微软雅黑" charset="-122"/>
                <a:ea typeface="微软雅黑" charset="-122"/>
              </a:rPr>
              <a:t>TLB </a:t>
            </a:r>
            <a:r>
              <a:rPr lang="zh-CN" altLang="en-US" dirty="0">
                <a:solidFill>
                  <a:schemeClr val="tx1"/>
                </a:solidFill>
                <a:latin typeface="微软雅黑" charset="-122"/>
                <a:ea typeface="微软雅黑" charset="-122"/>
              </a:rPr>
              <a:t>的</a:t>
            </a:r>
            <a:r>
              <a:rPr lang="en-US" altLang="zh-CN" dirty="0">
                <a:solidFill>
                  <a:schemeClr val="tx1"/>
                </a:solidFill>
                <a:latin typeface="微软雅黑" charset="-122"/>
                <a:ea typeface="微软雅黑" charset="-122"/>
              </a:rPr>
              <a:t>Coverage Rate (TLB</a:t>
            </a:r>
            <a:r>
              <a:rPr lang="zh-CN" altLang="en-US" dirty="0">
                <a:solidFill>
                  <a:schemeClr val="tx1"/>
                </a:solidFill>
                <a:latin typeface="微软雅黑" charset="-122"/>
                <a:ea typeface="微软雅黑" charset="-122"/>
              </a:rPr>
              <a:t>所能管理的存储器空间与主存容量的比值</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在逐年降低，直接导致</a:t>
            </a:r>
            <a:r>
              <a:rPr lang="en-US" altLang="zh-CN" dirty="0">
                <a:solidFill>
                  <a:schemeClr val="tx1"/>
                </a:solidFill>
                <a:latin typeface="微软雅黑" charset="-122"/>
                <a:ea typeface="微软雅黑" charset="-122"/>
              </a:rPr>
              <a:t>TLB Miss Rate </a:t>
            </a:r>
            <a:r>
              <a:rPr lang="zh-CN" altLang="en-US" dirty="0">
                <a:solidFill>
                  <a:schemeClr val="tx1"/>
                </a:solidFill>
                <a:latin typeface="微软雅黑" charset="-122"/>
                <a:ea typeface="微软雅黑" charset="-122"/>
              </a:rPr>
              <a:t>的不断增大。</a:t>
            </a:r>
          </a:p>
        </p:txBody>
      </p:sp>
    </p:spTree>
    <p:extLst>
      <p:ext uri="{BB962C8B-B14F-4D97-AF65-F5344CB8AC3E}">
        <p14:creationId xmlns:p14="http://schemas.microsoft.com/office/powerpoint/2010/main" val="13025818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0"/>
            <a:ext cx="10971213" cy="656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983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83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83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83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8310" name="TextBox 9"/>
          <p:cNvSpPr txBox="1">
            <a:spLocks noChangeArrowheads="1"/>
          </p:cNvSpPr>
          <p:nvPr/>
        </p:nvSpPr>
        <p:spPr bwMode="auto">
          <a:xfrm>
            <a:off x="3584575" y="938213"/>
            <a:ext cx="4819650" cy="571500"/>
          </a:xfrm>
          <a:prstGeom prst="rect">
            <a:avLst/>
          </a:prstGeom>
          <a:solidFill>
            <a:srgbClr val="7030A0"/>
          </a:solidFill>
          <a:ln w="9525">
            <a:solidFill>
              <a:srgbClr val="7030A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Aft>
                <a:spcPts val="1200"/>
              </a:spcAft>
            </a:pPr>
            <a:r>
              <a:rPr lang="zh-CN" altLang="en-US" sz="3200" dirty="0">
                <a:solidFill>
                  <a:srgbClr val="FFFF00"/>
                </a:solidFill>
                <a:latin typeface="微软雅黑" charset="-122"/>
                <a:ea typeface="微软雅黑" charset="-122"/>
              </a:rPr>
              <a:t>页式</a:t>
            </a:r>
            <a:r>
              <a:rPr lang="zh-CN" altLang="en-US" sz="3200" dirty="0">
                <a:solidFill>
                  <a:schemeClr val="bg1"/>
                </a:solidFill>
                <a:latin typeface="微软雅黑" charset="-122"/>
                <a:ea typeface="微软雅黑" charset="-122"/>
              </a:rPr>
              <a:t>虚拟存储器的特点</a:t>
            </a:r>
          </a:p>
        </p:txBody>
      </p:sp>
      <p:sp>
        <p:nvSpPr>
          <p:cNvPr id="98311" name="TextBox 10"/>
          <p:cNvSpPr txBox="1">
            <a:spLocks noChangeArrowheads="1"/>
          </p:cNvSpPr>
          <p:nvPr/>
        </p:nvSpPr>
        <p:spPr bwMode="auto">
          <a:xfrm>
            <a:off x="1131888" y="1857375"/>
            <a:ext cx="10058400" cy="285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spcAft>
                <a:spcPts val="1200"/>
              </a:spcAft>
              <a:buFont typeface="Wingdings" charset="2"/>
              <a:buChar char="Ø"/>
            </a:pPr>
            <a:r>
              <a:rPr lang="zh-CN" altLang="en-US" sz="2800" dirty="0">
                <a:latin typeface="微软雅黑" charset="-122"/>
                <a:ea typeface="微软雅黑" charset="-122"/>
              </a:rPr>
              <a:t>优点</a:t>
            </a:r>
            <a:r>
              <a:rPr lang="zh-CN" altLang="en-US" sz="2800" dirty="0">
                <a:solidFill>
                  <a:schemeClr val="tx1"/>
                </a:solidFill>
                <a:latin typeface="微软雅黑" charset="-122"/>
                <a:ea typeface="微软雅黑" charset="-122"/>
              </a:rPr>
              <a:t>：实现简单，开销少。因为只有进程的最后一个零头（内部碎片）不能利用，故浪费很小</a:t>
            </a:r>
          </a:p>
          <a:p>
            <a:pPr lvl="1" algn="l">
              <a:lnSpc>
                <a:spcPct val="120000"/>
              </a:lnSpc>
              <a:spcAft>
                <a:spcPts val="1200"/>
              </a:spcAft>
              <a:buFont typeface="Wingdings" charset="2"/>
              <a:buChar char="Ø"/>
            </a:pPr>
            <a:r>
              <a:rPr lang="zh-CN" altLang="en-US" sz="2800" dirty="0">
                <a:latin typeface="微软雅黑" charset="-122"/>
                <a:ea typeface="微软雅黑" charset="-122"/>
              </a:rPr>
              <a:t>缺点</a:t>
            </a:r>
            <a:r>
              <a:rPr lang="zh-CN" altLang="en-US" sz="2800" dirty="0">
                <a:solidFill>
                  <a:schemeClr val="tx1"/>
                </a:solidFill>
                <a:latin typeface="微软雅黑" charset="-122"/>
                <a:ea typeface="微软雅黑" charset="-122"/>
              </a:rPr>
              <a:t>：由于页不是逻辑上独立的实体，可能会出现如“一条指令跨页”等情况（</a:t>
            </a:r>
            <a:r>
              <a:rPr lang="en-US" altLang="zh-CN" sz="2800" dirty="0">
                <a:solidFill>
                  <a:schemeClr val="tx1"/>
                </a:solidFill>
                <a:latin typeface="微软雅黑" charset="-122"/>
                <a:ea typeface="微软雅黑" charset="-122"/>
              </a:rPr>
              <a:t>CISC</a:t>
            </a:r>
            <a:r>
              <a:rPr lang="zh-CN" altLang="en-US" sz="2800" dirty="0">
                <a:solidFill>
                  <a:schemeClr val="tx1"/>
                </a:solidFill>
                <a:latin typeface="微软雅黑" charset="-122"/>
                <a:ea typeface="微软雅黑" charset="-122"/>
              </a:rPr>
              <a:t>），使处理、管理、保护和共享都不方便</a:t>
            </a:r>
          </a:p>
        </p:txBody>
      </p:sp>
    </p:spTree>
    <p:extLst>
      <p:ext uri="{BB962C8B-B14F-4D97-AF65-F5344CB8AC3E}">
        <p14:creationId xmlns:p14="http://schemas.microsoft.com/office/powerpoint/2010/main" val="7446659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4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0035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035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035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035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0358" name="TextBox 9"/>
          <p:cNvSpPr txBox="1">
            <a:spLocks noChangeArrowheads="1"/>
          </p:cNvSpPr>
          <p:nvPr/>
        </p:nvSpPr>
        <p:spPr bwMode="auto">
          <a:xfrm>
            <a:off x="3584575" y="938213"/>
            <a:ext cx="4819650" cy="57150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Aft>
                <a:spcPts val="1200"/>
              </a:spcAft>
            </a:pPr>
            <a:r>
              <a:rPr lang="zh-CN" altLang="en-US" sz="3200" dirty="0">
                <a:latin typeface="微软雅黑" charset="-122"/>
                <a:ea typeface="微软雅黑" charset="-122"/>
              </a:rPr>
              <a:t>段式</a:t>
            </a:r>
            <a:r>
              <a:rPr lang="zh-CN" altLang="en-US" sz="3200" dirty="0">
                <a:solidFill>
                  <a:schemeClr val="tx1"/>
                </a:solidFill>
                <a:latin typeface="微软雅黑" charset="-122"/>
                <a:ea typeface="微软雅黑" charset="-122"/>
              </a:rPr>
              <a:t>虚拟存储器的实现</a:t>
            </a:r>
          </a:p>
        </p:txBody>
      </p:sp>
      <p:sp>
        <p:nvSpPr>
          <p:cNvPr id="100359" name="TextBox 10"/>
          <p:cNvSpPr txBox="1">
            <a:spLocks noChangeArrowheads="1"/>
          </p:cNvSpPr>
          <p:nvPr/>
        </p:nvSpPr>
        <p:spPr bwMode="auto">
          <a:xfrm>
            <a:off x="260350" y="1654175"/>
            <a:ext cx="11685588" cy="483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800054" lvl="1" indent="-342900" algn="l">
              <a:lnSpc>
                <a:spcPct val="110000"/>
              </a:lnSpc>
              <a:buFont typeface="Wingdings" panose="05000000000000000000" pitchFamily="2" charset="2"/>
              <a:buChar char="u"/>
            </a:pPr>
            <a:r>
              <a:rPr lang="zh-CN" altLang="en-US" dirty="0">
                <a:solidFill>
                  <a:schemeClr val="tx1"/>
                </a:solidFill>
                <a:latin typeface="微软雅黑" charset="-122"/>
                <a:ea typeface="微软雅黑" charset="-122"/>
              </a:rPr>
              <a:t>程序员或</a:t>
            </a:r>
            <a:r>
              <a:rPr lang="en-US" altLang="zh-CN" dirty="0">
                <a:solidFill>
                  <a:schemeClr val="tx1"/>
                </a:solidFill>
                <a:latin typeface="微软雅黑" charset="-122"/>
                <a:ea typeface="微软雅黑" charset="-122"/>
              </a:rPr>
              <a:t>OS</a:t>
            </a:r>
            <a:r>
              <a:rPr lang="zh-CN" altLang="en-US" dirty="0">
                <a:solidFill>
                  <a:schemeClr val="tx1"/>
                </a:solidFill>
                <a:latin typeface="微软雅黑" charset="-122"/>
                <a:ea typeface="微软雅黑" charset="-122"/>
              </a:rPr>
              <a:t>将程序模块或数据模块分配给不同主存段，一个大程序由多个代码段和多个数据段构成，按照程序的逻辑结构划分成多个相对独立的部分。</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如过程、子程序、数据表、阵列等</a:t>
            </a:r>
            <a:r>
              <a:rPr lang="en-US" altLang="zh-CN" dirty="0">
                <a:solidFill>
                  <a:schemeClr val="tx1"/>
                </a:solidFill>
                <a:latin typeface="微软雅黑" charset="-122"/>
                <a:ea typeface="微软雅黑" charset="-122"/>
              </a:rPr>
              <a:t>)</a:t>
            </a:r>
          </a:p>
          <a:p>
            <a:pPr marL="800054" lvl="1" indent="-342900" algn="l">
              <a:lnSpc>
                <a:spcPct val="110000"/>
              </a:lnSpc>
              <a:spcAft>
                <a:spcPts val="1200"/>
              </a:spcAft>
              <a:buFont typeface="Wingdings" panose="05000000000000000000" pitchFamily="2" charset="2"/>
              <a:buChar char="u"/>
            </a:pPr>
            <a:r>
              <a:rPr lang="zh-CN" altLang="en-US" dirty="0">
                <a:solidFill>
                  <a:schemeClr val="tx1"/>
                </a:solidFill>
                <a:latin typeface="微软雅黑" charset="-122"/>
                <a:ea typeface="微软雅黑" charset="-122"/>
              </a:rPr>
              <a:t>段通常带有段名或基地址，便于编写程序、编译器优化和操作系统调度管理</a:t>
            </a:r>
          </a:p>
          <a:p>
            <a:pPr marL="800054" lvl="1" indent="-342900" algn="l">
              <a:lnSpc>
                <a:spcPct val="110000"/>
              </a:lnSpc>
              <a:spcAft>
                <a:spcPts val="1200"/>
              </a:spcAft>
              <a:buFont typeface="Wingdings" panose="05000000000000000000" pitchFamily="2" charset="2"/>
              <a:buChar char="u"/>
            </a:pPr>
            <a:r>
              <a:rPr lang="zh-CN" altLang="en-US" dirty="0">
                <a:solidFill>
                  <a:schemeClr val="tx1"/>
                </a:solidFill>
                <a:latin typeface="微软雅黑" charset="-122"/>
                <a:ea typeface="微软雅黑" charset="-122"/>
              </a:rPr>
              <a:t>段可作为独立逻辑单位被其他程序调用，以形成段间连接，产生规模更大的程序</a:t>
            </a:r>
          </a:p>
          <a:p>
            <a:pPr marL="800054" lvl="1" indent="-342900" algn="l">
              <a:lnSpc>
                <a:spcPct val="110000"/>
              </a:lnSpc>
              <a:spcAft>
                <a:spcPts val="1200"/>
              </a:spcAft>
              <a:buFont typeface="Wingdings" panose="05000000000000000000" pitchFamily="2" charset="2"/>
              <a:buChar char="u"/>
            </a:pPr>
            <a:r>
              <a:rPr lang="zh-CN" altLang="en-US" dirty="0">
                <a:solidFill>
                  <a:schemeClr val="tx1"/>
                </a:solidFill>
                <a:latin typeface="微软雅黑" charset="-122"/>
                <a:ea typeface="微软雅黑" charset="-122"/>
              </a:rPr>
              <a:t>分段系统将主存空间按实际程序中的段来划分，每个段在主存中的位置记录在段表中，并附以“段长”项说明</a:t>
            </a:r>
          </a:p>
          <a:p>
            <a:pPr marL="800054" lvl="1" indent="-342900" algn="l">
              <a:lnSpc>
                <a:spcPct val="110000"/>
              </a:lnSpc>
              <a:spcAft>
                <a:spcPts val="1200"/>
              </a:spcAft>
              <a:buFont typeface="Wingdings" panose="05000000000000000000" pitchFamily="2" charset="2"/>
              <a:buChar char="u"/>
            </a:pPr>
            <a:r>
              <a:rPr lang="zh-CN" altLang="en-US" dirty="0">
                <a:solidFill>
                  <a:schemeClr val="tx1"/>
                </a:solidFill>
                <a:latin typeface="微软雅黑" charset="-122"/>
                <a:ea typeface="微软雅黑" charset="-122"/>
              </a:rPr>
              <a:t>段表本身也是主存中的一个可再定位段</a:t>
            </a:r>
          </a:p>
          <a:p>
            <a:pPr marL="800054" lvl="1" indent="-342900" algn="l">
              <a:lnSpc>
                <a:spcPct val="110000"/>
              </a:lnSpc>
              <a:spcAft>
                <a:spcPts val="1200"/>
              </a:spcAft>
              <a:buFont typeface="Wingdings" panose="05000000000000000000" pitchFamily="2" charset="2"/>
              <a:buChar char="u"/>
            </a:pPr>
            <a:r>
              <a:rPr lang="zh-CN" altLang="en-US" dirty="0">
                <a:solidFill>
                  <a:schemeClr val="tx1"/>
                </a:solidFill>
                <a:latin typeface="微软雅黑" charset="-122"/>
                <a:ea typeface="微软雅黑" charset="-122"/>
              </a:rPr>
              <a:t>段本身是程序的逻辑结构所决定的一些独立部分，所以</a:t>
            </a:r>
            <a:r>
              <a:rPr lang="zh-CN" altLang="en-US" dirty="0">
                <a:solidFill>
                  <a:srgbClr val="0000BF"/>
                </a:solidFill>
                <a:latin typeface="微软雅黑" charset="-122"/>
                <a:ea typeface="微软雅黑" charset="-122"/>
              </a:rPr>
              <a:t>分段对程序员是不透明的</a:t>
            </a:r>
            <a:r>
              <a:rPr lang="en-US" altLang="zh-CN" dirty="0">
                <a:latin typeface="微软雅黑" charset="-122"/>
                <a:ea typeface="微软雅黑" charset="-122"/>
              </a:rPr>
              <a:t>(</a:t>
            </a:r>
            <a:r>
              <a:rPr lang="zh-CN" altLang="en-US" dirty="0">
                <a:latin typeface="微软雅黑" charset="-122"/>
                <a:ea typeface="微软雅黑" charset="-122"/>
              </a:rPr>
              <a:t>而分页对程序员却是透明的</a:t>
            </a:r>
            <a:r>
              <a:rPr lang="en-US" altLang="zh-CN" dirty="0">
                <a:latin typeface="微软雅黑" charset="-122"/>
                <a:ea typeface="微软雅黑" charset="-122"/>
              </a:rPr>
              <a:t>)</a:t>
            </a:r>
          </a:p>
        </p:txBody>
      </p:sp>
    </p:spTree>
    <p:extLst>
      <p:ext uri="{BB962C8B-B14F-4D97-AF65-F5344CB8AC3E}">
        <p14:creationId xmlns:p14="http://schemas.microsoft.com/office/powerpoint/2010/main" val="2693729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1" name="Picture 3" descr="段式虚拟存储器的地址映像(俞建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4751"/>
            <a:ext cx="7616825" cy="553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11266" name="Rectangle 2"/>
          <p:cNvSpPr>
            <a:spLocks noGrp="1" noChangeArrowheads="1"/>
          </p:cNvSpPr>
          <p:nvPr>
            <p:ph type="title" idx="4294967295"/>
          </p:nvPr>
        </p:nvSpPr>
        <p:spPr bwMode="auto">
          <a:xfrm>
            <a:off x="609600" y="-26988"/>
            <a:ext cx="10971213" cy="683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02403"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04"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05"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06"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 name="Rectangle 4"/>
          <p:cNvSpPr>
            <a:spLocks noChangeArrowheads="1"/>
          </p:cNvSpPr>
          <p:nvPr/>
        </p:nvSpPr>
        <p:spPr bwMode="auto">
          <a:xfrm>
            <a:off x="7762875" y="2515307"/>
            <a:ext cx="4427538" cy="278980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en-US" altLang="zh-CN" dirty="0">
                <a:solidFill>
                  <a:schemeClr val="tx1"/>
                </a:solidFill>
                <a:latin typeface="Verdana" charset="0"/>
                <a:ea typeface="微软雅黑" charset="-122"/>
              </a:rPr>
              <a:t>Faults (</a:t>
            </a:r>
            <a:r>
              <a:rPr lang="zh-CN" altLang="en-US" dirty="0">
                <a:solidFill>
                  <a:schemeClr val="tx1"/>
                </a:solidFill>
                <a:latin typeface="Verdana" charset="0"/>
                <a:ea typeface="微软雅黑" charset="-122"/>
              </a:rPr>
              <a:t>异常情况</a:t>
            </a:r>
            <a:r>
              <a:rPr lang="en-US" altLang="zh-CN" dirty="0">
                <a:solidFill>
                  <a:schemeClr val="tx1"/>
                </a:solidFill>
                <a:latin typeface="Verdana" charset="0"/>
                <a:ea typeface="微软雅黑" charset="-122"/>
              </a:rPr>
              <a:t>)</a:t>
            </a:r>
            <a:r>
              <a:rPr lang="zh-CN" altLang="en-US" dirty="0">
                <a:solidFill>
                  <a:schemeClr val="tx1"/>
                </a:solidFill>
                <a:latin typeface="Verdana" charset="0"/>
                <a:ea typeface="微软雅黑" charset="-122"/>
              </a:rPr>
              <a:t>：</a:t>
            </a:r>
          </a:p>
          <a:p>
            <a:pPr algn="l">
              <a:buClr>
                <a:schemeClr val="tx1"/>
              </a:buClr>
              <a:buSzPct val="80000"/>
              <a:buFont typeface="Wingdings" charset="2"/>
              <a:buChar char="l"/>
            </a:pPr>
            <a:r>
              <a:rPr lang="zh-CN" altLang="en-US" sz="2200" dirty="0">
                <a:latin typeface="Verdana" charset="0"/>
                <a:ea typeface="微软雅黑" charset="-122"/>
              </a:rPr>
              <a:t>缺段</a:t>
            </a:r>
            <a:r>
              <a:rPr lang="en-US" altLang="zh-CN" sz="2200" dirty="0">
                <a:latin typeface="Verdana" charset="0"/>
                <a:ea typeface="微软雅黑" charset="-122"/>
              </a:rPr>
              <a:t>(</a:t>
            </a:r>
            <a:r>
              <a:rPr lang="zh-CN" altLang="en-US" sz="2200" dirty="0">
                <a:latin typeface="Verdana" charset="0"/>
                <a:ea typeface="微软雅黑" charset="-122"/>
              </a:rPr>
              <a:t>段不存在</a:t>
            </a:r>
            <a:r>
              <a:rPr lang="en-US" altLang="zh-CN" sz="2200" dirty="0">
                <a:latin typeface="Verdana" charset="0"/>
                <a:ea typeface="微软雅黑" charset="-122"/>
              </a:rPr>
              <a:t>)</a:t>
            </a:r>
            <a:r>
              <a:rPr lang="zh-CN" altLang="en-US" sz="2200" dirty="0">
                <a:solidFill>
                  <a:schemeClr val="tx1"/>
                </a:solidFill>
                <a:latin typeface="Verdana" charset="0"/>
                <a:ea typeface="微软雅黑" charset="-122"/>
              </a:rPr>
              <a:t>：装入位</a:t>
            </a:r>
            <a:r>
              <a:rPr lang="en-US" altLang="zh-CN" sz="2200" dirty="0">
                <a:solidFill>
                  <a:schemeClr val="tx1"/>
                </a:solidFill>
                <a:latin typeface="Verdana" charset="0"/>
                <a:ea typeface="微软雅黑" charset="-122"/>
              </a:rPr>
              <a:t>= 0</a:t>
            </a:r>
            <a:endParaRPr lang="zh-CN" altLang="en-US" sz="2200" dirty="0">
              <a:solidFill>
                <a:schemeClr val="tx1"/>
              </a:solidFill>
              <a:latin typeface="Verdana" charset="0"/>
              <a:ea typeface="微软雅黑" charset="-122"/>
            </a:endParaRPr>
          </a:p>
          <a:p>
            <a:pPr algn="l">
              <a:buClr>
                <a:schemeClr val="tx1"/>
              </a:buClr>
              <a:buSzPct val="80000"/>
              <a:buFont typeface="Wingdings" charset="2"/>
              <a:buChar char="l"/>
            </a:pPr>
            <a:r>
              <a:rPr lang="zh-CN" altLang="en-US" sz="2200" dirty="0">
                <a:latin typeface="Verdana" charset="0"/>
                <a:ea typeface="微软雅黑" charset="-122"/>
              </a:rPr>
              <a:t>地址出界</a:t>
            </a:r>
            <a:r>
              <a:rPr lang="zh-CN" altLang="en-US" sz="2200" dirty="0">
                <a:solidFill>
                  <a:schemeClr val="tx1"/>
                </a:solidFill>
                <a:latin typeface="Verdana" charset="0"/>
                <a:ea typeface="微软雅黑" charset="-122"/>
              </a:rPr>
              <a:t>： 偏移量超出最大段长</a:t>
            </a:r>
          </a:p>
          <a:p>
            <a:pPr algn="l">
              <a:buClr>
                <a:schemeClr val="tx1"/>
              </a:buClr>
              <a:buSzPct val="80000"/>
              <a:buFont typeface="Wingdings" charset="2"/>
              <a:buChar char="l"/>
            </a:pPr>
            <a:r>
              <a:rPr lang="zh-CN" altLang="en-US" sz="2200" dirty="0">
                <a:latin typeface="Verdana" charset="0"/>
                <a:ea typeface="微软雅黑" charset="-122"/>
              </a:rPr>
              <a:t>保护违例</a:t>
            </a:r>
            <a:r>
              <a:rPr lang="zh-CN" altLang="en-US" sz="2200" dirty="0">
                <a:solidFill>
                  <a:schemeClr val="tx1"/>
                </a:solidFill>
                <a:latin typeface="Verdana" charset="0"/>
                <a:ea typeface="微软雅黑" charset="-122"/>
              </a:rPr>
              <a:t>：访问操作不符合访问方式指定类型</a:t>
            </a:r>
            <a:endParaRPr lang="en-US" altLang="zh-CN" sz="2200" dirty="0">
              <a:solidFill>
                <a:schemeClr val="tx1"/>
              </a:solidFill>
              <a:latin typeface="Verdana" charset="0"/>
              <a:ea typeface="微软雅黑" charset="-122"/>
            </a:endParaRPr>
          </a:p>
        </p:txBody>
      </p:sp>
      <p:sp>
        <p:nvSpPr>
          <p:cNvPr id="13" name="Text Box 5"/>
          <p:cNvSpPr txBox="1">
            <a:spLocks noChangeArrowheads="1"/>
          </p:cNvSpPr>
          <p:nvPr/>
        </p:nvSpPr>
        <p:spPr bwMode="auto">
          <a:xfrm>
            <a:off x="1702718" y="1772816"/>
            <a:ext cx="4824413" cy="339725"/>
          </a:xfrm>
          <a:prstGeom prst="rect">
            <a:avLst/>
          </a:prstGeom>
          <a:noFill/>
          <a:ln w="9525">
            <a:noFill/>
            <a:miter lim="800000"/>
            <a:headEnd/>
            <a:tailEnd/>
          </a:ln>
          <a:effec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kumimoji="1" lang="zh-CN" altLang="en-US" sz="2200" dirty="0">
                <a:solidFill>
                  <a:schemeClr val="tx1"/>
                </a:solidFill>
                <a:latin typeface="Verdana" charset="0"/>
                <a:ea typeface="微软雅黑" charset="-122"/>
              </a:rPr>
              <a:t>物理地址</a:t>
            </a:r>
            <a:r>
              <a:rPr kumimoji="1" lang="en-US" altLang="zh-CN" sz="2200" dirty="0">
                <a:solidFill>
                  <a:schemeClr val="tx1"/>
                </a:solidFill>
                <a:latin typeface="Verdana" charset="0"/>
                <a:ea typeface="微软雅黑" charset="-122"/>
              </a:rPr>
              <a:t>=</a:t>
            </a:r>
            <a:r>
              <a:rPr kumimoji="1" lang="zh-CN" altLang="en-US" sz="2200" dirty="0">
                <a:solidFill>
                  <a:schemeClr val="tx1"/>
                </a:solidFill>
                <a:latin typeface="Verdana" charset="0"/>
                <a:ea typeface="微软雅黑" charset="-122"/>
              </a:rPr>
              <a:t>段起始地址</a:t>
            </a:r>
            <a:r>
              <a:rPr kumimoji="1" lang="en-US" altLang="zh-CN" sz="2200" dirty="0">
                <a:solidFill>
                  <a:schemeClr val="tx1"/>
                </a:solidFill>
                <a:latin typeface="Verdana" charset="0"/>
                <a:ea typeface="微软雅黑" charset="-122"/>
              </a:rPr>
              <a:t>+</a:t>
            </a:r>
            <a:r>
              <a:rPr kumimoji="1" lang="zh-CN" altLang="en-US" sz="2200" dirty="0">
                <a:solidFill>
                  <a:schemeClr val="tx1"/>
                </a:solidFill>
                <a:latin typeface="Verdana" charset="0"/>
                <a:ea typeface="微软雅黑" charset="-122"/>
              </a:rPr>
              <a:t>段内偏移量</a:t>
            </a:r>
          </a:p>
        </p:txBody>
      </p:sp>
      <p:sp>
        <p:nvSpPr>
          <p:cNvPr id="102410" name="矩形 13"/>
          <p:cNvSpPr>
            <a:spLocks noChangeArrowheads="1"/>
          </p:cNvSpPr>
          <p:nvPr/>
        </p:nvSpPr>
        <p:spPr bwMode="auto">
          <a:xfrm>
            <a:off x="2026754" y="4725144"/>
            <a:ext cx="4212468" cy="115929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0" lvl="1">
              <a:lnSpc>
                <a:spcPct val="100000"/>
              </a:lnSpc>
            </a:pPr>
            <a:r>
              <a:rPr lang="zh-CN" altLang="en-US">
                <a:solidFill>
                  <a:schemeClr val="tx1"/>
                </a:solidFill>
                <a:latin typeface="Verdana" charset="0"/>
                <a:ea typeface="华文新魏" charset="-122"/>
              </a:rPr>
              <a:t>每个程序段都从0地址开始，长度可长可短，在程序执行过程中可动态改变程序段的长度</a:t>
            </a:r>
          </a:p>
        </p:txBody>
      </p:sp>
      <p:sp>
        <p:nvSpPr>
          <p:cNvPr id="14" name="TextBox 9"/>
          <p:cNvSpPr txBox="1">
            <a:spLocks noChangeArrowheads="1"/>
          </p:cNvSpPr>
          <p:nvPr/>
        </p:nvSpPr>
        <p:spPr bwMode="auto">
          <a:xfrm>
            <a:off x="3286894" y="764704"/>
            <a:ext cx="5354947" cy="57150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Aft>
                <a:spcPts val="1200"/>
              </a:spcAft>
            </a:pPr>
            <a:r>
              <a:rPr lang="zh-CN" altLang="en-US" sz="3200" dirty="0">
                <a:latin typeface="微软雅黑" charset="-122"/>
                <a:ea typeface="微软雅黑" charset="-122"/>
              </a:rPr>
              <a:t>段式</a:t>
            </a:r>
            <a:r>
              <a:rPr lang="zh-CN" altLang="en-US" sz="3200" dirty="0">
                <a:solidFill>
                  <a:schemeClr val="tx1"/>
                </a:solidFill>
                <a:latin typeface="微软雅黑" charset="-122"/>
                <a:ea typeface="微软雅黑" charset="-122"/>
              </a:rPr>
              <a:t>虚拟存储器</a:t>
            </a:r>
            <a:r>
              <a:rPr lang="zh-CN" altLang="en-US" sz="3200">
                <a:solidFill>
                  <a:schemeClr val="tx1"/>
                </a:solidFill>
                <a:latin typeface="微软雅黑" charset="-122"/>
                <a:ea typeface="微软雅黑" charset="-122"/>
              </a:rPr>
              <a:t>的地址映象</a:t>
            </a:r>
            <a:endParaRPr lang="zh-CN" altLang="en-US" sz="3200" dirty="0">
              <a:solidFill>
                <a:schemeClr val="tx1"/>
              </a:solidFill>
              <a:latin typeface="微软雅黑" charset="-122"/>
              <a:ea typeface="微软雅黑" charset="-122"/>
            </a:endParaRPr>
          </a:p>
        </p:txBody>
      </p:sp>
    </p:spTree>
    <p:extLst>
      <p:ext uri="{BB962C8B-B14F-4D97-AF65-F5344CB8AC3E}">
        <p14:creationId xmlns:p14="http://schemas.microsoft.com/office/powerpoint/2010/main" val="4595697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linds(horizontal)">
                                      <p:cBhvr>
                                        <p:cTn id="12" dur="500"/>
                                        <p:tgtEl>
                                          <p:spTgt spid="12">
                                            <p:txEl>
                                              <p:pRg st="0" end="0"/>
                                            </p:txEl>
                                          </p:spTgt>
                                        </p:tgtEl>
                                      </p:cBhvr>
                                    </p:animEffect>
                                  </p:childTnLst>
                                  <p:subTnLst>
                                    <p:animClr clrSpc="rgb" dir="cw">
                                      <p:cBhvr override="childStyle">
                                        <p:cTn dur="1" fill="hold" display="0" masterRel="nextClick" afterEffect="1"/>
                                        <p:tgtEl>
                                          <p:spTgt spid="12">
                                            <p:txEl>
                                              <p:pRg st="0" end="0"/>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blinds(horizontal)">
                                      <p:cBhvr>
                                        <p:cTn id="17" dur="500"/>
                                        <p:tgtEl>
                                          <p:spTgt spid="12">
                                            <p:txEl>
                                              <p:pRg st="1" end="1"/>
                                            </p:txEl>
                                          </p:spTgt>
                                        </p:tgtEl>
                                      </p:cBhvr>
                                    </p:animEffect>
                                  </p:childTnLst>
                                  <p:subTnLst>
                                    <p:animClr clrSpc="rgb" dir="cw">
                                      <p:cBhvr override="childStyle">
                                        <p:cTn dur="1" fill="hold" display="0" masterRel="nextClick" afterEffect="1"/>
                                        <p:tgtEl>
                                          <p:spTgt spid="12">
                                            <p:txEl>
                                              <p:pRg st="1" end="1"/>
                                            </p:txEl>
                                          </p:spTgt>
                                        </p:tgtEl>
                                        <p:attrNameLst>
                                          <p:attrName>ppt_c</p:attrName>
                                        </p:attrNameLst>
                                      </p:cBhvr>
                                      <p:to>
                                        <a:srgbClr val="0000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blinds(horizontal)">
                                      <p:cBhvr>
                                        <p:cTn id="22" dur="500"/>
                                        <p:tgtEl>
                                          <p:spTgt spid="12">
                                            <p:txEl>
                                              <p:pRg st="2" end="2"/>
                                            </p:txEl>
                                          </p:spTgt>
                                        </p:tgtEl>
                                      </p:cBhvr>
                                    </p:animEffect>
                                  </p:childTnLst>
                                  <p:subTnLst>
                                    <p:animClr clrSpc="rgb" dir="cw">
                                      <p:cBhvr override="childStyle">
                                        <p:cTn dur="1" fill="hold" display="0" masterRel="nextClick" afterEffect="1"/>
                                        <p:tgtEl>
                                          <p:spTgt spid="12">
                                            <p:txEl>
                                              <p:pRg st="2" end="2"/>
                                            </p:txEl>
                                          </p:spTgt>
                                        </p:tgtEl>
                                        <p:attrNameLst>
                                          <p:attrName>ppt_c</p:attrName>
                                        </p:attrNameLst>
                                      </p:cBhvr>
                                      <p:to>
                                        <a:srgbClr val="0000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blinds(horizontal)">
                                      <p:cBhvr>
                                        <p:cTn id="27" dur="500"/>
                                        <p:tgtEl>
                                          <p:spTgt spid="12">
                                            <p:txEl>
                                              <p:pRg st="3" end="3"/>
                                            </p:txEl>
                                          </p:spTgt>
                                        </p:tgtEl>
                                      </p:cBhvr>
                                    </p:animEffect>
                                  </p:childTnLst>
                                  <p:subTnLst>
                                    <p:animClr clrSpc="rgb" dir="cw">
                                      <p:cBhvr override="childStyle">
                                        <p:cTn dur="1" fill="hold" display="0" masterRel="nextClick" afterEffect="1"/>
                                        <p:tgtEl>
                                          <p:spTgt spid="12">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2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0445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445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445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445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1044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818" y="1427099"/>
            <a:ext cx="7077757" cy="51372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9"/>
          <p:cNvSpPr txBox="1">
            <a:spLocks noChangeArrowheads="1"/>
          </p:cNvSpPr>
          <p:nvPr/>
        </p:nvSpPr>
        <p:spPr bwMode="auto">
          <a:xfrm>
            <a:off x="2926854" y="728700"/>
            <a:ext cx="6012668" cy="57150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Aft>
                <a:spcPts val="1200"/>
              </a:spcAft>
            </a:pPr>
            <a:r>
              <a:rPr lang="zh-CN" altLang="en-US" sz="3200" dirty="0">
                <a:latin typeface="微软雅黑" charset="-122"/>
                <a:ea typeface="微软雅黑" charset="-122"/>
              </a:rPr>
              <a:t>段式</a:t>
            </a:r>
            <a:r>
              <a:rPr lang="zh-CN" altLang="en-US" sz="3200" dirty="0">
                <a:solidFill>
                  <a:schemeClr val="tx1"/>
                </a:solidFill>
                <a:latin typeface="微软雅黑" charset="-122"/>
                <a:ea typeface="微软雅黑" charset="-122"/>
              </a:rPr>
              <a:t>虚拟存储器</a:t>
            </a:r>
            <a:r>
              <a:rPr lang="zh-CN" altLang="en-US" sz="3200">
                <a:solidFill>
                  <a:schemeClr val="tx1"/>
                </a:solidFill>
                <a:latin typeface="微软雅黑" charset="-122"/>
                <a:ea typeface="微软雅黑" charset="-122"/>
              </a:rPr>
              <a:t>的地址变换</a:t>
            </a:r>
            <a:endParaRPr lang="zh-CN" altLang="en-US" sz="3200" dirty="0">
              <a:solidFill>
                <a:schemeClr val="tx1"/>
              </a:solidFill>
              <a:latin typeface="微软雅黑" charset="-122"/>
              <a:ea typeface="微软雅黑" charset="-122"/>
            </a:endParaRPr>
          </a:p>
        </p:txBody>
      </p:sp>
    </p:spTree>
    <p:extLst>
      <p:ext uri="{BB962C8B-B14F-4D97-AF65-F5344CB8AC3E}">
        <p14:creationId xmlns:p14="http://schemas.microsoft.com/office/powerpoint/2010/main" val="16176025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0649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649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650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650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6503" name="TextBox 10"/>
          <p:cNvSpPr txBox="1">
            <a:spLocks noChangeArrowheads="1"/>
          </p:cNvSpPr>
          <p:nvPr/>
        </p:nvSpPr>
        <p:spPr bwMode="auto">
          <a:xfrm>
            <a:off x="910630" y="1857375"/>
            <a:ext cx="10279658" cy="388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spcAft>
                <a:spcPts val="1200"/>
              </a:spcAft>
              <a:buFont typeface="Wingdings" charset="2"/>
              <a:buChar char="Ø"/>
            </a:pPr>
            <a:r>
              <a:rPr lang="zh-CN" altLang="en-US" sz="2800" dirty="0">
                <a:latin typeface="微软雅黑" charset="-122"/>
                <a:ea typeface="微软雅黑" charset="-122"/>
              </a:rPr>
              <a:t>优点：</a:t>
            </a:r>
            <a:r>
              <a:rPr lang="zh-CN" altLang="en-US" sz="2800" dirty="0">
                <a:solidFill>
                  <a:schemeClr val="tx1"/>
                </a:solidFill>
                <a:latin typeface="微软雅黑" charset="-122"/>
                <a:ea typeface="微软雅黑" charset="-122"/>
              </a:rPr>
              <a:t>段的分界与程序的自然分界对应，故段具有逻辑独立性，易于编译、管理、修改和保护，便于多道程序共享；某些类型的段</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堆栈、队列</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具有动态可变长度，允许自由调度以有效利用主存空间</a:t>
            </a:r>
          </a:p>
          <a:p>
            <a:pPr lvl="1" algn="l">
              <a:lnSpc>
                <a:spcPct val="120000"/>
              </a:lnSpc>
              <a:spcAft>
                <a:spcPts val="1200"/>
              </a:spcAft>
              <a:buFont typeface="Wingdings" charset="2"/>
              <a:buChar char="Ø"/>
            </a:pPr>
            <a:r>
              <a:rPr lang="zh-CN" altLang="en-US" sz="2800" dirty="0">
                <a:latin typeface="微软雅黑" charset="-122"/>
                <a:ea typeface="微软雅黑" charset="-122"/>
              </a:rPr>
              <a:t>缺点：</a:t>
            </a:r>
            <a:r>
              <a:rPr lang="zh-CN" altLang="en-US" sz="2800" dirty="0">
                <a:solidFill>
                  <a:schemeClr val="tx1"/>
                </a:solidFill>
                <a:latin typeface="微软雅黑" charset="-122"/>
                <a:ea typeface="微软雅黑" charset="-122"/>
              </a:rPr>
              <a:t>段长各不相同，起、终点不定，变化很大，给主存分配带来麻烦，且易在段间留下许多空余的零碎空间不好利用，造成浪费</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如：长段调出后，调进的短段会造成碎片</a:t>
            </a:r>
            <a:r>
              <a:rPr lang="en-US" altLang="zh-CN" sz="2800" dirty="0">
                <a:solidFill>
                  <a:schemeClr val="tx1"/>
                </a:solidFill>
                <a:latin typeface="微软雅黑" charset="-122"/>
                <a:ea typeface="微软雅黑" charset="-122"/>
              </a:rPr>
              <a:t>)</a:t>
            </a:r>
          </a:p>
        </p:txBody>
      </p:sp>
      <p:sp>
        <p:nvSpPr>
          <p:cNvPr id="9" name="TextBox 9"/>
          <p:cNvSpPr txBox="1">
            <a:spLocks noChangeArrowheads="1"/>
          </p:cNvSpPr>
          <p:nvPr/>
        </p:nvSpPr>
        <p:spPr bwMode="auto">
          <a:xfrm>
            <a:off x="3584575" y="938213"/>
            <a:ext cx="4819650" cy="57150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Aft>
                <a:spcPts val="1200"/>
              </a:spcAft>
            </a:pPr>
            <a:r>
              <a:rPr lang="zh-CN" altLang="en-US" sz="3200" dirty="0">
                <a:latin typeface="微软雅黑" charset="-122"/>
                <a:ea typeface="微软雅黑" charset="-122"/>
              </a:rPr>
              <a:t>段式</a:t>
            </a:r>
            <a:r>
              <a:rPr lang="zh-CN" altLang="en-US" sz="3200" dirty="0">
                <a:solidFill>
                  <a:schemeClr val="tx1"/>
                </a:solidFill>
                <a:latin typeface="微软雅黑" charset="-122"/>
                <a:ea typeface="微软雅黑" charset="-122"/>
              </a:rPr>
              <a:t>虚拟存储器的特点</a:t>
            </a:r>
          </a:p>
        </p:txBody>
      </p:sp>
    </p:spTree>
    <p:extLst>
      <p:ext uri="{BB962C8B-B14F-4D97-AF65-F5344CB8AC3E}">
        <p14:creationId xmlns:p14="http://schemas.microsoft.com/office/powerpoint/2010/main" val="12905967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0854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854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854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854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8550" name="TextBox 9"/>
          <p:cNvSpPr txBox="1">
            <a:spLocks noChangeArrowheads="1"/>
          </p:cNvSpPr>
          <p:nvPr/>
        </p:nvSpPr>
        <p:spPr bwMode="auto">
          <a:xfrm>
            <a:off x="3034866" y="938213"/>
            <a:ext cx="5868651" cy="571500"/>
          </a:xfrm>
          <a:prstGeom prst="rect">
            <a:avLst/>
          </a:prstGeom>
          <a:solidFill>
            <a:srgbClr val="7030A0"/>
          </a:solidFill>
          <a:ln w="9525">
            <a:solidFill>
              <a:srgbClr val="00B05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Aft>
                <a:spcPts val="1200"/>
              </a:spcAft>
            </a:pPr>
            <a:r>
              <a:rPr lang="zh-CN" altLang="en-US" sz="3200" dirty="0">
                <a:solidFill>
                  <a:srgbClr val="FFFF00"/>
                </a:solidFill>
                <a:latin typeface="微软雅黑" charset="-122"/>
                <a:ea typeface="微软雅黑" charset="-122"/>
              </a:rPr>
              <a:t>段页式</a:t>
            </a:r>
            <a:r>
              <a:rPr lang="zh-CN" altLang="en-US" sz="3200">
                <a:solidFill>
                  <a:schemeClr val="bg1"/>
                </a:solidFill>
                <a:latin typeface="微软雅黑" charset="-122"/>
                <a:ea typeface="微软雅黑" charset="-122"/>
              </a:rPr>
              <a:t>虚拟存储器基本思想</a:t>
            </a:r>
            <a:endParaRPr lang="zh-CN" altLang="en-US" sz="3200" dirty="0">
              <a:solidFill>
                <a:schemeClr val="bg1"/>
              </a:solidFill>
              <a:latin typeface="微软雅黑" charset="-122"/>
              <a:ea typeface="微软雅黑" charset="-122"/>
            </a:endParaRPr>
          </a:p>
        </p:txBody>
      </p:sp>
      <p:sp>
        <p:nvSpPr>
          <p:cNvPr id="108551" name="TextBox 8"/>
          <p:cNvSpPr txBox="1">
            <a:spLocks noChangeArrowheads="1"/>
          </p:cNvSpPr>
          <p:nvPr/>
        </p:nvSpPr>
        <p:spPr bwMode="auto">
          <a:xfrm>
            <a:off x="376238" y="1871663"/>
            <a:ext cx="11220450" cy="42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914354" lvl="1" indent="-457200" algn="l">
              <a:lnSpc>
                <a:spcPct val="150000"/>
              </a:lnSpc>
              <a:buFont typeface="Wingdings" panose="05000000000000000000" pitchFamily="2" charset="2"/>
              <a:buChar char="u"/>
            </a:pPr>
            <a:r>
              <a:rPr lang="zh-CN" altLang="en-US" sz="2600" dirty="0">
                <a:solidFill>
                  <a:schemeClr val="tx1"/>
                </a:solidFill>
                <a:latin typeface="微软雅黑" charset="-122"/>
                <a:ea typeface="微软雅黑" charset="-122"/>
              </a:rPr>
              <a:t>段式和页式有机结合。程序按模块分段，段内再分页，进入主存仍以页为基本单位</a:t>
            </a:r>
          </a:p>
          <a:p>
            <a:pPr marL="914354" lvl="1" indent="-457200" algn="l">
              <a:lnSpc>
                <a:spcPct val="150000"/>
              </a:lnSpc>
              <a:buFont typeface="Wingdings" panose="05000000000000000000" pitchFamily="2" charset="2"/>
              <a:buChar char="u"/>
            </a:pPr>
            <a:r>
              <a:rPr lang="zh-CN" altLang="en-US" sz="2600" dirty="0">
                <a:latin typeface="微软雅黑" charset="-122"/>
                <a:ea typeface="微软雅黑" charset="-122"/>
              </a:rPr>
              <a:t>逻辑地址由段地址、页地址和页内偏移量</a:t>
            </a:r>
            <a:r>
              <a:rPr lang="zh-CN" altLang="en-US" sz="2600" dirty="0">
                <a:solidFill>
                  <a:schemeClr val="tx1"/>
                </a:solidFill>
                <a:latin typeface="微软雅黑" charset="-122"/>
                <a:ea typeface="微软雅黑" charset="-122"/>
              </a:rPr>
              <a:t>三个字段构成</a:t>
            </a:r>
          </a:p>
          <a:p>
            <a:pPr marL="914354" lvl="1" indent="-457200" algn="l">
              <a:lnSpc>
                <a:spcPct val="150000"/>
              </a:lnSpc>
              <a:buFont typeface="Wingdings" panose="05000000000000000000" pitchFamily="2" charset="2"/>
              <a:buChar char="u"/>
            </a:pPr>
            <a:r>
              <a:rPr lang="zh-CN" altLang="en-US" sz="2600" dirty="0">
                <a:solidFill>
                  <a:schemeClr val="tx1"/>
                </a:solidFill>
                <a:latin typeface="微软雅黑" charset="-122"/>
                <a:ea typeface="微软雅黑" charset="-122"/>
              </a:rPr>
              <a:t>用段表和页表</a:t>
            </a:r>
            <a:r>
              <a:rPr lang="en-US"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每段一个</a:t>
            </a:r>
            <a:r>
              <a:rPr lang="en-US"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进行两级定位管理</a:t>
            </a:r>
          </a:p>
          <a:p>
            <a:pPr marL="914354" lvl="1" indent="-457200" algn="l">
              <a:lnSpc>
                <a:spcPct val="150000"/>
              </a:lnSpc>
              <a:buFont typeface="Wingdings" panose="05000000000000000000" pitchFamily="2" charset="2"/>
              <a:buChar char="u"/>
            </a:pPr>
            <a:r>
              <a:rPr lang="zh-CN" altLang="en-US" sz="2600" dirty="0">
                <a:solidFill>
                  <a:schemeClr val="tx1"/>
                </a:solidFill>
                <a:latin typeface="微软雅黑" charset="-122"/>
                <a:ea typeface="微软雅黑" charset="-122"/>
              </a:rPr>
              <a:t>根据段地址到段表中查阅与该段相应的页表指针，再转向页表，然后根据页地址从页表中查到该页在主存中的页框地址，由此访问到页内某数据</a:t>
            </a:r>
          </a:p>
        </p:txBody>
      </p:sp>
    </p:spTree>
    <p:extLst>
      <p:ext uri="{BB962C8B-B14F-4D97-AF65-F5344CB8AC3E}">
        <p14:creationId xmlns:p14="http://schemas.microsoft.com/office/powerpoint/2010/main" val="16034338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2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1059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059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059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059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0598" name="TextBox 9"/>
          <p:cNvSpPr txBox="1">
            <a:spLocks noChangeArrowheads="1"/>
          </p:cNvSpPr>
          <p:nvPr/>
        </p:nvSpPr>
        <p:spPr bwMode="auto">
          <a:xfrm>
            <a:off x="3365500" y="800708"/>
            <a:ext cx="5922963" cy="571500"/>
          </a:xfrm>
          <a:prstGeom prst="rect">
            <a:avLst/>
          </a:prstGeom>
          <a:solidFill>
            <a:srgbClr val="7030A0"/>
          </a:solidFill>
          <a:ln w="9525">
            <a:solidFill>
              <a:srgbClr val="00B05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Aft>
                <a:spcPts val="1200"/>
              </a:spcAft>
            </a:pPr>
            <a:r>
              <a:rPr lang="zh-CN" altLang="en-US" sz="3200" dirty="0">
                <a:solidFill>
                  <a:srgbClr val="FFFF00"/>
                </a:solidFill>
                <a:latin typeface="微软雅黑" charset="-122"/>
                <a:ea typeface="微软雅黑" charset="-122"/>
              </a:rPr>
              <a:t>段页式</a:t>
            </a:r>
            <a:r>
              <a:rPr lang="zh-CN" altLang="en-US" sz="3200" dirty="0">
                <a:solidFill>
                  <a:schemeClr val="bg1"/>
                </a:solidFill>
                <a:latin typeface="微软雅黑" charset="-122"/>
                <a:ea typeface="微软雅黑" charset="-122"/>
              </a:rPr>
              <a:t>虚拟存储器的地址变换</a:t>
            </a:r>
          </a:p>
        </p:txBody>
      </p:sp>
      <p:pic>
        <p:nvPicPr>
          <p:cNvPr id="1105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1503363"/>
            <a:ext cx="9424987" cy="50847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0600" name="矩形 1"/>
          <p:cNvSpPr>
            <a:spLocks noChangeArrowheads="1"/>
          </p:cNvSpPr>
          <p:nvPr/>
        </p:nvSpPr>
        <p:spPr bwMode="auto">
          <a:xfrm>
            <a:off x="1498600" y="4448175"/>
            <a:ext cx="35623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0" lvl="1" algn="l">
              <a:lnSpc>
                <a:spcPct val="100000"/>
              </a:lnSpc>
            </a:pPr>
            <a:r>
              <a:rPr lang="zh-CN" altLang="en-US" dirty="0">
                <a:solidFill>
                  <a:srgbClr val="0000BF"/>
                </a:solidFill>
                <a:latin typeface="微软雅黑" charset="-122"/>
                <a:ea typeface="微软雅黑" charset="-122"/>
              </a:rPr>
              <a:t>每个程序段在段表中占一行，在段表中给出页表长度和页表的起始地址，页表中给出每一页在主存储器中的实页号</a:t>
            </a:r>
          </a:p>
        </p:txBody>
      </p:sp>
    </p:spTree>
    <p:extLst>
      <p:ext uri="{BB962C8B-B14F-4D97-AF65-F5344CB8AC3E}">
        <p14:creationId xmlns:p14="http://schemas.microsoft.com/office/powerpoint/2010/main" val="13261351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1264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4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4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4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47" name="TextBox 11"/>
          <p:cNvSpPr txBox="1">
            <a:spLocks noChangeArrowheads="1"/>
          </p:cNvSpPr>
          <p:nvPr/>
        </p:nvSpPr>
        <p:spPr bwMode="auto">
          <a:xfrm>
            <a:off x="320675" y="980728"/>
            <a:ext cx="11452225" cy="541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pPr>
            <a:r>
              <a:rPr lang="en-US" altLang="zh-CN" sz="2600" dirty="0">
                <a:solidFill>
                  <a:schemeClr val="tx1"/>
                </a:solidFill>
                <a:latin typeface="微软雅黑" charset="-122"/>
                <a:ea typeface="微软雅黑" charset="-122"/>
              </a:rPr>
              <a:t>1. </a:t>
            </a:r>
            <a:r>
              <a:rPr lang="zh-CN" altLang="en-US" sz="2600" dirty="0">
                <a:solidFill>
                  <a:schemeClr val="tx1"/>
                </a:solidFill>
                <a:latin typeface="微软雅黑" charset="-122"/>
                <a:ea typeface="微软雅黑" charset="-122"/>
              </a:rPr>
              <a:t>某计算机系统有一个</a:t>
            </a:r>
            <a:r>
              <a:rPr lang="en-US" altLang="zh-CN" sz="2600" dirty="0">
                <a:solidFill>
                  <a:schemeClr val="tx1"/>
                </a:solidFill>
                <a:latin typeface="微软雅黑" charset="-122"/>
                <a:ea typeface="微软雅黑" charset="-122"/>
              </a:rPr>
              <a:t>TLB</a:t>
            </a:r>
            <a:r>
              <a:rPr lang="zh-CN" altLang="en-US" sz="2600" dirty="0">
                <a:solidFill>
                  <a:schemeClr val="tx1"/>
                </a:solidFill>
                <a:latin typeface="微软雅黑" charset="-122"/>
                <a:ea typeface="微软雅黑" charset="-122"/>
              </a:rPr>
              <a:t>和一个</a:t>
            </a:r>
            <a:r>
              <a:rPr lang="en-US" altLang="zh-CN" sz="2600" dirty="0">
                <a:solidFill>
                  <a:schemeClr val="tx1"/>
                </a:solidFill>
                <a:latin typeface="微软雅黑" charset="-122"/>
                <a:ea typeface="微软雅黑" charset="-122"/>
              </a:rPr>
              <a:t>L1 Data Cache</a:t>
            </a:r>
            <a:r>
              <a:rPr lang="zh-CN" altLang="en-US" sz="2600" dirty="0">
                <a:solidFill>
                  <a:schemeClr val="tx1"/>
                </a:solidFill>
                <a:latin typeface="微软雅黑" charset="-122"/>
                <a:ea typeface="微软雅黑" charset="-122"/>
              </a:rPr>
              <a:t>。该系统按字节编址，虚拟地址</a:t>
            </a:r>
            <a:r>
              <a:rPr lang="en-US" altLang="zh-CN" sz="2600" dirty="0">
                <a:solidFill>
                  <a:schemeClr val="tx1"/>
                </a:solidFill>
                <a:latin typeface="微软雅黑" charset="-122"/>
                <a:ea typeface="微软雅黑" charset="-122"/>
              </a:rPr>
              <a:t>16</a:t>
            </a:r>
            <a:r>
              <a:rPr lang="zh-CN" altLang="en-US" sz="2600" dirty="0">
                <a:solidFill>
                  <a:schemeClr val="tx1"/>
                </a:solidFill>
                <a:latin typeface="微软雅黑" charset="-122"/>
                <a:ea typeface="微软雅黑" charset="-122"/>
              </a:rPr>
              <a:t>位，物理地址</a:t>
            </a:r>
            <a:r>
              <a:rPr lang="en-US" altLang="zh-CN" sz="2600" dirty="0">
                <a:solidFill>
                  <a:schemeClr val="tx1"/>
                </a:solidFill>
                <a:latin typeface="微软雅黑" charset="-122"/>
                <a:ea typeface="微软雅黑" charset="-122"/>
              </a:rPr>
              <a:t>12</a:t>
            </a:r>
            <a:r>
              <a:rPr lang="zh-CN" altLang="en-US" sz="2600" dirty="0">
                <a:solidFill>
                  <a:schemeClr val="tx1"/>
                </a:solidFill>
                <a:latin typeface="微软雅黑" charset="-122"/>
                <a:ea typeface="微软雅黑" charset="-122"/>
              </a:rPr>
              <a:t>位，页大小为</a:t>
            </a:r>
            <a:r>
              <a:rPr lang="en-US" altLang="zh-CN" sz="2600" dirty="0">
                <a:solidFill>
                  <a:schemeClr val="tx1"/>
                </a:solidFill>
                <a:latin typeface="微软雅黑" charset="-122"/>
                <a:ea typeface="微软雅黑" charset="-122"/>
              </a:rPr>
              <a:t>128B</a:t>
            </a:r>
            <a:r>
              <a:rPr lang="zh-CN" altLang="en-US" sz="2600" dirty="0">
                <a:solidFill>
                  <a:schemeClr val="tx1"/>
                </a:solidFill>
                <a:latin typeface="微软雅黑" charset="-122"/>
                <a:ea typeface="微软雅黑" charset="-122"/>
              </a:rPr>
              <a:t>，</a:t>
            </a:r>
            <a:r>
              <a:rPr lang="en-US" altLang="zh-CN" sz="2600" dirty="0">
                <a:solidFill>
                  <a:schemeClr val="tx1"/>
                </a:solidFill>
                <a:latin typeface="微软雅黑" charset="-122"/>
                <a:ea typeface="微软雅黑" charset="-122"/>
              </a:rPr>
              <a:t>TLB</a:t>
            </a:r>
            <a:r>
              <a:rPr lang="zh-CN" altLang="en-US" sz="2600" dirty="0">
                <a:solidFill>
                  <a:schemeClr val="tx1"/>
                </a:solidFill>
                <a:latin typeface="微软雅黑" charset="-122"/>
                <a:ea typeface="微软雅黑" charset="-122"/>
              </a:rPr>
              <a:t>采用四路组相联方式，共</a:t>
            </a:r>
            <a:r>
              <a:rPr lang="en-US" altLang="zh-CN" sz="2600" dirty="0">
                <a:solidFill>
                  <a:schemeClr val="tx1"/>
                </a:solidFill>
                <a:latin typeface="微软雅黑" charset="-122"/>
                <a:ea typeface="微软雅黑" charset="-122"/>
              </a:rPr>
              <a:t>16</a:t>
            </a:r>
            <a:r>
              <a:rPr lang="zh-CN" altLang="en-US" sz="2600" dirty="0">
                <a:solidFill>
                  <a:schemeClr val="tx1"/>
                </a:solidFill>
                <a:latin typeface="微软雅黑" charset="-122"/>
                <a:ea typeface="微软雅黑" charset="-122"/>
              </a:rPr>
              <a:t>个页表项， </a:t>
            </a:r>
            <a:r>
              <a:rPr lang="en-US" altLang="zh-CN" sz="2600" dirty="0">
                <a:solidFill>
                  <a:schemeClr val="tx1"/>
                </a:solidFill>
                <a:latin typeface="微软雅黑" charset="-122"/>
                <a:ea typeface="微软雅黑" charset="-122"/>
              </a:rPr>
              <a:t>L1 Data Cache</a:t>
            </a:r>
            <a:r>
              <a:rPr lang="zh-CN" altLang="en-US" sz="2600" dirty="0">
                <a:solidFill>
                  <a:schemeClr val="tx1"/>
                </a:solidFill>
                <a:latin typeface="微软雅黑" charset="-122"/>
                <a:ea typeface="微软雅黑" charset="-122"/>
              </a:rPr>
              <a:t>采用直接映射方式，块大小为</a:t>
            </a:r>
            <a:r>
              <a:rPr lang="en-US" altLang="zh-CN" sz="2600" dirty="0">
                <a:solidFill>
                  <a:schemeClr val="tx1"/>
                </a:solidFill>
                <a:latin typeface="微软雅黑" charset="-122"/>
                <a:ea typeface="微软雅黑" charset="-122"/>
              </a:rPr>
              <a:t>4B</a:t>
            </a:r>
            <a:r>
              <a:rPr lang="zh-CN" altLang="en-US" sz="2600" dirty="0">
                <a:solidFill>
                  <a:schemeClr val="tx1"/>
                </a:solidFill>
                <a:latin typeface="微软雅黑" charset="-122"/>
                <a:ea typeface="微软雅黑" charset="-122"/>
              </a:rPr>
              <a:t>，共</a:t>
            </a:r>
            <a:r>
              <a:rPr lang="en-US" altLang="zh-CN" sz="2600" dirty="0">
                <a:solidFill>
                  <a:schemeClr val="tx1"/>
                </a:solidFill>
                <a:latin typeface="微软雅黑" charset="-122"/>
                <a:ea typeface="微软雅黑" charset="-122"/>
              </a:rPr>
              <a:t>16</a:t>
            </a:r>
            <a:r>
              <a:rPr lang="zh-CN" altLang="en-US" sz="2600" dirty="0">
                <a:solidFill>
                  <a:schemeClr val="tx1"/>
                </a:solidFill>
                <a:latin typeface="微软雅黑" charset="-122"/>
                <a:ea typeface="微软雅黑" charset="-122"/>
              </a:rPr>
              <a:t>行。系统运行到某一时刻时，</a:t>
            </a:r>
            <a:r>
              <a:rPr lang="en-US" altLang="zh-CN" sz="2600" dirty="0">
                <a:solidFill>
                  <a:schemeClr val="tx1"/>
                </a:solidFill>
                <a:latin typeface="微软雅黑" charset="-122"/>
                <a:ea typeface="微软雅黑" charset="-122"/>
              </a:rPr>
              <a:t>TLB</a:t>
            </a:r>
            <a:r>
              <a:rPr lang="zh-CN" altLang="en-US" sz="2600" dirty="0">
                <a:solidFill>
                  <a:schemeClr val="tx1"/>
                </a:solidFill>
                <a:latin typeface="微软雅黑" charset="-122"/>
                <a:ea typeface="微软雅黑" charset="-122"/>
              </a:rPr>
              <a:t>、页表和</a:t>
            </a:r>
            <a:r>
              <a:rPr lang="en-US" altLang="zh-CN" sz="2600" dirty="0">
                <a:solidFill>
                  <a:schemeClr val="tx1"/>
                </a:solidFill>
                <a:latin typeface="微软雅黑" charset="-122"/>
                <a:ea typeface="微软雅黑" charset="-122"/>
              </a:rPr>
              <a:t>L1 Data Cache</a:t>
            </a:r>
            <a:r>
              <a:rPr lang="zh-CN" altLang="en-US" sz="2600" dirty="0">
                <a:solidFill>
                  <a:schemeClr val="tx1"/>
                </a:solidFill>
                <a:latin typeface="微软雅黑" charset="-122"/>
                <a:ea typeface="微软雅黑" charset="-122"/>
              </a:rPr>
              <a:t>中部分内容如图示。请问</a:t>
            </a:r>
            <a:r>
              <a:rPr lang="en-US" altLang="zh-CN" sz="2600" dirty="0">
                <a:solidFill>
                  <a:schemeClr val="tx1"/>
                </a:solidFill>
                <a:latin typeface="微软雅黑" charset="-122"/>
                <a:ea typeface="微软雅黑" charset="-122"/>
              </a:rPr>
              <a:t>:</a:t>
            </a:r>
          </a:p>
          <a:p>
            <a:pPr lvl="1" algn="l">
              <a:lnSpc>
                <a:spcPct val="120000"/>
              </a:lnSpc>
            </a:pPr>
            <a:r>
              <a:rPr lang="en-US" altLang="zh-CN" sz="2600" dirty="0">
                <a:solidFill>
                  <a:schemeClr val="tx1"/>
                </a:solidFill>
                <a:latin typeface="微软雅黑" charset="-122"/>
                <a:ea typeface="微软雅黑" charset="-122"/>
              </a:rPr>
              <a:t>(1)</a:t>
            </a:r>
            <a:r>
              <a:rPr lang="zh-CN" altLang="en-US" sz="2600" dirty="0">
                <a:solidFill>
                  <a:schemeClr val="tx1"/>
                </a:solidFill>
                <a:latin typeface="微软雅黑" charset="-122"/>
                <a:ea typeface="微软雅黑" charset="-122"/>
              </a:rPr>
              <a:t>虚拟地址中哪几位表示虚拟页号？哪几位表示页内偏移？虚拟页号中哪几位表示</a:t>
            </a:r>
            <a:r>
              <a:rPr lang="en-US" altLang="zh-CN" sz="2600" dirty="0">
                <a:solidFill>
                  <a:schemeClr val="tx1"/>
                </a:solidFill>
                <a:latin typeface="微软雅黑" charset="-122"/>
                <a:ea typeface="微软雅黑" charset="-122"/>
              </a:rPr>
              <a:t>TLB</a:t>
            </a:r>
            <a:r>
              <a:rPr lang="zh-CN" altLang="en-US" sz="2600" dirty="0">
                <a:solidFill>
                  <a:schemeClr val="tx1"/>
                </a:solidFill>
                <a:latin typeface="微软雅黑" charset="-122"/>
                <a:ea typeface="微软雅黑" charset="-122"/>
              </a:rPr>
              <a:t>标记？哪几位表示</a:t>
            </a:r>
            <a:r>
              <a:rPr lang="en-US" altLang="zh-CN" sz="2600" dirty="0">
                <a:solidFill>
                  <a:schemeClr val="tx1"/>
                </a:solidFill>
                <a:latin typeface="微软雅黑" charset="-122"/>
                <a:ea typeface="微软雅黑" charset="-122"/>
              </a:rPr>
              <a:t>TLB</a:t>
            </a:r>
            <a:r>
              <a:rPr lang="zh-CN" altLang="en-US" sz="2600" dirty="0">
                <a:solidFill>
                  <a:schemeClr val="tx1"/>
                </a:solidFill>
                <a:latin typeface="微软雅黑" charset="-122"/>
                <a:ea typeface="微软雅黑" charset="-122"/>
              </a:rPr>
              <a:t>索引</a:t>
            </a:r>
            <a:r>
              <a:rPr lang="en-US" altLang="zh-CN" sz="2600" dirty="0">
                <a:solidFill>
                  <a:schemeClr val="tx1"/>
                </a:solidFill>
                <a:latin typeface="微软雅黑" charset="-122"/>
                <a:ea typeface="微软雅黑" charset="-122"/>
              </a:rPr>
              <a:t>?</a:t>
            </a:r>
          </a:p>
          <a:p>
            <a:pPr lvl="1" algn="l">
              <a:lnSpc>
                <a:spcPct val="120000"/>
              </a:lnSpc>
            </a:pPr>
            <a:r>
              <a:rPr lang="en-US" altLang="zh-CN" sz="2600" dirty="0">
                <a:solidFill>
                  <a:schemeClr val="tx1"/>
                </a:solidFill>
                <a:latin typeface="微软雅黑" charset="-122"/>
                <a:ea typeface="微软雅黑" charset="-122"/>
              </a:rPr>
              <a:t>(2)</a:t>
            </a:r>
            <a:r>
              <a:rPr lang="zh-CN" altLang="en-US" sz="2600" dirty="0">
                <a:solidFill>
                  <a:schemeClr val="tx1"/>
                </a:solidFill>
                <a:latin typeface="微软雅黑" charset="-122"/>
                <a:ea typeface="微软雅黑" charset="-122"/>
              </a:rPr>
              <a:t>物理地址中哪几位表示物理页号？哪几位表示页内偏移</a:t>
            </a:r>
            <a:r>
              <a:rPr lang="en-US" altLang="zh-CN" sz="2600" dirty="0">
                <a:solidFill>
                  <a:schemeClr val="tx1"/>
                </a:solidFill>
                <a:latin typeface="微软雅黑" charset="-122"/>
                <a:ea typeface="微软雅黑" charset="-122"/>
              </a:rPr>
              <a:t>?</a:t>
            </a:r>
          </a:p>
          <a:p>
            <a:pPr lvl="1" algn="l">
              <a:lnSpc>
                <a:spcPct val="120000"/>
              </a:lnSpc>
            </a:pPr>
            <a:r>
              <a:rPr lang="en-US" altLang="zh-CN" sz="2600" dirty="0">
                <a:solidFill>
                  <a:schemeClr val="tx1"/>
                </a:solidFill>
                <a:latin typeface="微软雅黑" charset="-122"/>
                <a:ea typeface="微软雅黑" charset="-122"/>
              </a:rPr>
              <a:t>(3)</a:t>
            </a:r>
            <a:r>
              <a:rPr lang="zh-CN" altLang="en-US" sz="2600" dirty="0">
                <a:solidFill>
                  <a:schemeClr val="tx1"/>
                </a:solidFill>
                <a:latin typeface="微软雅黑" charset="-122"/>
                <a:ea typeface="微软雅黑" charset="-122"/>
              </a:rPr>
              <a:t>主存物理地址是如何划分标记字段、行索引字段和块地址字段的</a:t>
            </a:r>
            <a:r>
              <a:rPr lang="en-US" altLang="zh-CN" sz="2600" dirty="0">
                <a:solidFill>
                  <a:schemeClr val="tx1"/>
                </a:solidFill>
                <a:latin typeface="微软雅黑" charset="-122"/>
                <a:ea typeface="微软雅黑" charset="-122"/>
              </a:rPr>
              <a:t>?</a:t>
            </a:r>
          </a:p>
          <a:p>
            <a:pPr lvl="1" algn="l">
              <a:lnSpc>
                <a:spcPct val="120000"/>
              </a:lnSpc>
            </a:pPr>
            <a:r>
              <a:rPr lang="en-US" altLang="zh-CN" sz="2600" dirty="0">
                <a:solidFill>
                  <a:schemeClr val="tx1"/>
                </a:solidFill>
                <a:latin typeface="微软雅黑" charset="-122"/>
                <a:ea typeface="微软雅黑" charset="-122"/>
              </a:rPr>
              <a:t>(4)CPU</a:t>
            </a:r>
            <a:r>
              <a:rPr lang="zh-CN" altLang="en-US" sz="2600" dirty="0">
                <a:solidFill>
                  <a:schemeClr val="tx1"/>
                </a:solidFill>
                <a:latin typeface="微软雅黑" charset="-122"/>
                <a:ea typeface="微软雅黑" charset="-122"/>
              </a:rPr>
              <a:t>从地址</a:t>
            </a:r>
            <a:r>
              <a:rPr lang="en-US" altLang="zh-CN" sz="2600" dirty="0">
                <a:solidFill>
                  <a:schemeClr val="tx1"/>
                </a:solidFill>
                <a:latin typeface="微软雅黑" charset="-122"/>
                <a:ea typeface="微软雅黑" charset="-122"/>
              </a:rPr>
              <a:t>067AH</a:t>
            </a:r>
            <a:r>
              <a:rPr lang="zh-CN" altLang="en-US" sz="2600" dirty="0">
                <a:solidFill>
                  <a:schemeClr val="tx1"/>
                </a:solidFill>
                <a:latin typeface="微软雅黑" charset="-122"/>
                <a:ea typeface="微软雅黑" charset="-122"/>
              </a:rPr>
              <a:t>中取出的值是多少？说明</a:t>
            </a:r>
            <a:r>
              <a:rPr lang="en-US" altLang="zh-CN" sz="2600" dirty="0">
                <a:solidFill>
                  <a:schemeClr val="tx1"/>
                </a:solidFill>
                <a:latin typeface="微软雅黑" charset="-122"/>
                <a:ea typeface="微软雅黑" charset="-122"/>
              </a:rPr>
              <a:t>CPU</a:t>
            </a:r>
            <a:r>
              <a:rPr lang="zh-CN" altLang="en-US" sz="2600" dirty="0">
                <a:solidFill>
                  <a:schemeClr val="tx1"/>
                </a:solidFill>
                <a:latin typeface="微软雅黑" charset="-122"/>
                <a:ea typeface="微软雅黑" charset="-122"/>
              </a:rPr>
              <a:t>读取地址</a:t>
            </a:r>
            <a:r>
              <a:rPr lang="en-US" altLang="zh-CN" sz="2600" dirty="0">
                <a:solidFill>
                  <a:schemeClr val="tx1"/>
                </a:solidFill>
                <a:latin typeface="微软雅黑" charset="-122"/>
                <a:ea typeface="微软雅黑" charset="-122"/>
              </a:rPr>
              <a:t>067AH</a:t>
            </a:r>
            <a:r>
              <a:rPr lang="zh-CN" altLang="en-US" sz="2600" dirty="0">
                <a:solidFill>
                  <a:schemeClr val="tx1"/>
                </a:solidFill>
                <a:latin typeface="微软雅黑" charset="-122"/>
                <a:ea typeface="微软雅黑" charset="-122"/>
              </a:rPr>
              <a:t>中内容的过程。</a:t>
            </a:r>
          </a:p>
        </p:txBody>
      </p:sp>
    </p:spTree>
    <p:extLst>
      <p:ext uri="{BB962C8B-B14F-4D97-AF65-F5344CB8AC3E}">
        <p14:creationId xmlns:p14="http://schemas.microsoft.com/office/powerpoint/2010/main" val="7713068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78582" y="86091"/>
            <a:ext cx="2952750" cy="59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spcBef>
                <a:spcPct val="0"/>
              </a:spcBef>
            </a:pPr>
            <a:r>
              <a:rPr lang="zh-CN" altLang="en-US" sz="3200" dirty="0">
                <a:solidFill>
                  <a:srgbClr val="A50021"/>
                </a:solidFill>
                <a:latin typeface="微软雅黑" panose="020B0503020204020204" pitchFamily="34" charset="-122"/>
                <a:ea typeface="微软雅黑" panose="020B0503020204020204" pitchFamily="34" charset="-122"/>
                <a:cs typeface="+mj-cs"/>
              </a:rPr>
              <a:t> 本节概要</a:t>
            </a:r>
          </a:p>
        </p:txBody>
      </p:sp>
      <p:sp>
        <p:nvSpPr>
          <p:cNvPr id="7171" name="Freeform 16"/>
          <p:cNvSpPr>
            <a:spLocks/>
          </p:cNvSpPr>
          <p:nvPr/>
        </p:nvSpPr>
        <p:spPr bwMode="auto">
          <a:xfrm>
            <a:off x="1378111" y="905430"/>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pPr algn="l"/>
            <a:endParaRPr lang="zh-CN" altLang="en-US" sz="3200"/>
          </a:p>
        </p:txBody>
      </p:sp>
      <p:sp>
        <p:nvSpPr>
          <p:cNvPr id="7172" name="Rectangle 19"/>
          <p:cNvSpPr>
            <a:spLocks noChangeArrowheads="1"/>
          </p:cNvSpPr>
          <p:nvPr/>
        </p:nvSpPr>
        <p:spPr bwMode="auto">
          <a:xfrm>
            <a:off x="1492411" y="783168"/>
            <a:ext cx="2405062"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sz="3200">
                <a:solidFill>
                  <a:schemeClr val="bg1"/>
                </a:solidFill>
                <a:ea typeface="楷体_GB2312" charset="0"/>
              </a:rPr>
              <a:t>重点内容</a:t>
            </a:r>
          </a:p>
        </p:txBody>
      </p:sp>
      <p:sp>
        <p:nvSpPr>
          <p:cNvPr id="7173" name="AutoShape 6"/>
          <p:cNvSpPr>
            <a:spLocks noChangeArrowheads="1"/>
          </p:cNvSpPr>
          <p:nvPr/>
        </p:nvSpPr>
        <p:spPr bwMode="auto">
          <a:xfrm>
            <a:off x="1306674" y="1539251"/>
            <a:ext cx="9288262" cy="1781737"/>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endParaRPr lang="zh-CN" altLang="en-US" sz="4000"/>
          </a:p>
        </p:txBody>
      </p:sp>
      <p:sp>
        <p:nvSpPr>
          <p:cNvPr id="7174" name="Rectangle 28"/>
          <p:cNvSpPr>
            <a:spLocks noChangeArrowheads="1"/>
          </p:cNvSpPr>
          <p:nvPr/>
        </p:nvSpPr>
        <p:spPr bwMode="auto">
          <a:xfrm>
            <a:off x="1486061" y="1107204"/>
            <a:ext cx="7781925" cy="1889748"/>
          </a:xfrm>
          <a:prstGeom prst="rect">
            <a:avLst/>
          </a:prstGeom>
          <a:noFill/>
          <a:ln w="9525">
            <a:noFill/>
            <a:miter lim="800000"/>
            <a:headEnd/>
            <a:tailEnd/>
          </a:ln>
        </p:spPr>
        <p:txBody>
          <a:bodyPr>
            <a:spAutoFit/>
          </a:bodyPr>
          <a:lstStyle/>
          <a:p>
            <a:pPr lvl="1" algn="l" eaLnBrk="1" hangingPunct="1">
              <a:spcBef>
                <a:spcPct val="10000"/>
              </a:spcBef>
              <a:buClr>
                <a:srgbClr val="C00000"/>
              </a:buClr>
              <a:buSzPct val="90000"/>
              <a:buFont typeface="Wingdings" pitchFamily="2" charset="2"/>
              <a:buChar char="n"/>
              <a:defRPr/>
            </a:pPr>
            <a:endParaRPr kumimoji="1" lang="en-US" altLang="zh-CN" sz="2400" dirty="0">
              <a:latin typeface="+mn-lt"/>
              <a:ea typeface="+mn-ea"/>
              <a:sym typeface="Symbol" pitchFamily="18" charset="2"/>
            </a:endParaRPr>
          </a:p>
          <a:p>
            <a:pPr lvl="1" algn="l" eaLnBrk="1" hangingPunct="1">
              <a:spcBef>
                <a:spcPct val="10000"/>
              </a:spcBef>
              <a:buClr>
                <a:srgbClr val="C00000"/>
              </a:buClr>
              <a:buSzPct val="90000"/>
              <a:buFont typeface="Wingdings" charset="2"/>
              <a:buChar char="n"/>
            </a:pPr>
            <a:r>
              <a:rPr kumimoji="1" lang="en-US" altLang="zh-CN" sz="3200" dirty="0">
                <a:latin typeface="Times New Roman" charset="0"/>
                <a:ea typeface="华文新魏" charset="-122"/>
                <a:sym typeface="Symbol" charset="2"/>
              </a:rPr>
              <a:t> 5.4</a:t>
            </a:r>
            <a:r>
              <a:rPr kumimoji="1" lang="zh-CN" altLang="en-US" sz="3200" dirty="0">
                <a:latin typeface="Times New Roman" charset="0"/>
                <a:ea typeface="华文新魏" charset="-122"/>
                <a:sym typeface="Symbol" charset="2"/>
              </a:rPr>
              <a:t> 虚拟存储器</a:t>
            </a:r>
            <a:endParaRPr kumimoji="1" lang="en-US" altLang="zh-CN" sz="3200" dirty="0">
              <a:latin typeface="Times New Roman" charset="0"/>
              <a:ea typeface="华文新魏" charset="-122"/>
              <a:sym typeface="Symbol" charset="2"/>
            </a:endParaRPr>
          </a:p>
          <a:p>
            <a:pPr lvl="1" algn="l" eaLnBrk="1" hangingPunct="1">
              <a:lnSpc>
                <a:spcPct val="110000"/>
              </a:lnSpc>
              <a:spcBef>
                <a:spcPct val="10000"/>
              </a:spcBef>
              <a:buClr>
                <a:srgbClr val="C00000"/>
              </a:buClr>
              <a:buSzPct val="90000"/>
              <a:defRPr/>
            </a:pPr>
            <a:endParaRPr kumimoji="1" lang="zh-CN" altLang="en-US" sz="2000" dirty="0">
              <a:latin typeface="+mn-lt"/>
              <a:ea typeface="+mn-ea"/>
              <a:sym typeface="Symbol" pitchFamily="18" charset="2"/>
            </a:endParaRPr>
          </a:p>
        </p:txBody>
      </p:sp>
      <p:sp>
        <p:nvSpPr>
          <p:cNvPr id="7175" name="Freeform 22"/>
          <p:cNvSpPr>
            <a:spLocks/>
          </p:cNvSpPr>
          <p:nvPr/>
        </p:nvSpPr>
        <p:spPr bwMode="auto">
          <a:xfrm>
            <a:off x="1449549" y="3570672"/>
            <a:ext cx="2447925" cy="539750"/>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80808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pPr algn="l"/>
            <a:endParaRPr lang="zh-CN" altLang="en-US" sz="3200"/>
          </a:p>
        </p:txBody>
      </p:sp>
      <p:sp>
        <p:nvSpPr>
          <p:cNvPr id="7176" name="Rectangle 23"/>
          <p:cNvSpPr>
            <a:spLocks noChangeArrowheads="1"/>
          </p:cNvSpPr>
          <p:nvPr/>
        </p:nvSpPr>
        <p:spPr bwMode="auto">
          <a:xfrm>
            <a:off x="1563848" y="3356992"/>
            <a:ext cx="2262188"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sz="3200">
                <a:solidFill>
                  <a:schemeClr val="bg1"/>
                </a:solidFill>
                <a:ea typeface="楷体_GB2312" charset="0"/>
              </a:rPr>
              <a:t>基本要求</a:t>
            </a:r>
          </a:p>
        </p:txBody>
      </p:sp>
      <p:sp>
        <p:nvSpPr>
          <p:cNvPr id="7177" name="AutoShape 12"/>
          <p:cNvSpPr>
            <a:spLocks noChangeArrowheads="1"/>
          </p:cNvSpPr>
          <p:nvPr/>
        </p:nvSpPr>
        <p:spPr bwMode="auto">
          <a:xfrm>
            <a:off x="1363824" y="4078673"/>
            <a:ext cx="9231112" cy="2230647"/>
          </a:xfrm>
          <a:prstGeom prst="roundRect">
            <a:avLst>
              <a:gd name="adj" fmla="val 4296"/>
            </a:avLst>
          </a:prstGeom>
          <a:solidFill>
            <a:srgbClr val="EAEAEA"/>
          </a:solidFill>
          <a:ln w="25400">
            <a:solidFill>
              <a:srgbClr val="808080"/>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endParaRPr lang="zh-CN" altLang="en-US" sz="4800"/>
          </a:p>
        </p:txBody>
      </p:sp>
      <p:sp>
        <p:nvSpPr>
          <p:cNvPr id="7178" name="Rectangle 31"/>
          <p:cNvSpPr>
            <a:spLocks noChangeArrowheads="1"/>
          </p:cNvSpPr>
          <p:nvPr/>
        </p:nvSpPr>
        <p:spPr bwMode="auto">
          <a:xfrm>
            <a:off x="1607630" y="4307702"/>
            <a:ext cx="8323831" cy="1774012"/>
          </a:xfrm>
          <a:prstGeom prst="rect">
            <a:avLst/>
          </a:prstGeom>
          <a:noFill/>
          <a:ln w="9525">
            <a:noFill/>
            <a:miter lim="800000"/>
            <a:headEnd/>
            <a:tailEnd/>
          </a:ln>
        </p:spPr>
        <p:txBody>
          <a:bodyPr wrap="square">
            <a:spAutoFit/>
          </a:bodyPr>
          <a:lstStyle>
            <a:lvl1pPr marL="263525" indent="-263525">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30000"/>
              </a:lnSpc>
              <a:buSzPct val="90000"/>
              <a:buFont typeface="Wingdings" charset="2"/>
              <a:buChar char="n"/>
            </a:pPr>
            <a:r>
              <a:rPr kumimoji="1" lang="zh-CN" altLang="en-US" dirty="0">
                <a:latin typeface="华文新魏" charset="-122"/>
                <a:ea typeface="华文新魏" charset="-122"/>
              </a:rPr>
              <a:t>理解虚拟存储器的基本概念</a:t>
            </a:r>
            <a:endParaRPr kumimoji="1" lang="en-US" altLang="zh-CN" dirty="0">
              <a:latin typeface="华文新魏" charset="-122"/>
              <a:ea typeface="华文新魏" charset="-122"/>
            </a:endParaRPr>
          </a:p>
          <a:p>
            <a:pPr algn="l" eaLnBrk="1" hangingPunct="1">
              <a:lnSpc>
                <a:spcPct val="130000"/>
              </a:lnSpc>
              <a:buSzPct val="90000"/>
              <a:buFont typeface="Wingdings" charset="2"/>
              <a:buChar char="n"/>
            </a:pPr>
            <a:r>
              <a:rPr kumimoji="1" lang="zh-CN" altLang="en-US" dirty="0">
                <a:latin typeface="华文新魏" charset="-122"/>
                <a:ea typeface="华文新魏" charset="-122"/>
              </a:rPr>
              <a:t>掌握逻辑地址</a:t>
            </a:r>
            <a:r>
              <a:rPr kumimoji="1" lang="en-US" altLang="zh-CN" dirty="0">
                <a:latin typeface="华文新魏" charset="-122"/>
                <a:ea typeface="华文新魏" charset="-122"/>
              </a:rPr>
              <a:t>—</a:t>
            </a:r>
            <a:r>
              <a:rPr kumimoji="1" lang="zh-CN" altLang="en-US" dirty="0">
                <a:latin typeface="华文新魏" charset="-122"/>
                <a:ea typeface="华文新魏" charset="-122"/>
              </a:rPr>
              <a:t>物理地址的转换、页表和缺页处理</a:t>
            </a:r>
            <a:endParaRPr kumimoji="1" lang="en-US" altLang="zh-CN" dirty="0">
              <a:latin typeface="华文新魏" charset="-122"/>
              <a:ea typeface="华文新魏" charset="-122"/>
            </a:endParaRPr>
          </a:p>
          <a:p>
            <a:pPr algn="l" eaLnBrk="1" hangingPunct="1">
              <a:lnSpc>
                <a:spcPct val="130000"/>
              </a:lnSpc>
              <a:buSzPct val="90000"/>
              <a:buFont typeface="Wingdings" charset="2"/>
              <a:buChar char="n"/>
            </a:pPr>
            <a:r>
              <a:rPr kumimoji="1" lang="zh-CN" altLang="en-US" dirty="0">
                <a:latin typeface="华文新魏" charset="-122"/>
                <a:ea typeface="华文新魏" charset="-122"/>
              </a:rPr>
              <a:t>了解替换策略、快表和存储保护</a:t>
            </a:r>
            <a:endParaRPr kumimoji="1" lang="en-US" altLang="zh-CN" dirty="0">
              <a:latin typeface="华文新魏" charset="-122"/>
              <a:ea typeface="华文新魏" charset="-122"/>
            </a:endParaRPr>
          </a:p>
        </p:txBody>
      </p:sp>
    </p:spTree>
    <p:extLst>
      <p:ext uri="{BB962C8B-B14F-4D97-AF65-F5344CB8AC3E}">
        <p14:creationId xmlns:p14="http://schemas.microsoft.com/office/powerpoint/2010/main" val="169277136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146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46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46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46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graphicFrame>
        <p:nvGraphicFramePr>
          <p:cNvPr id="9" name="Group 167"/>
          <p:cNvGraphicFramePr>
            <a:graphicFrameLocks noGrp="1"/>
          </p:cNvGraphicFramePr>
          <p:nvPr>
            <p:ph sz="quarter" idx="4294967295"/>
            <p:extLst>
              <p:ext uri="{D42A27DB-BD31-4B8C-83A1-F6EECF244321}">
                <p14:modId xmlns:p14="http://schemas.microsoft.com/office/powerpoint/2010/main" val="2069878311"/>
              </p:ext>
            </p:extLst>
          </p:nvPr>
        </p:nvGraphicFramePr>
        <p:xfrm>
          <a:off x="1630363" y="2366963"/>
          <a:ext cx="6164262" cy="2387642"/>
        </p:xfrm>
        <a:graphic>
          <a:graphicData uri="http://schemas.openxmlformats.org/drawingml/2006/table">
            <a:tbl>
              <a:tblPr/>
              <a:tblGrid>
                <a:gridCol w="474662">
                  <a:extLst>
                    <a:ext uri="{9D8B030D-6E8A-4147-A177-3AD203B41FA5}">
                      <a16:colId xmlns:a16="http://schemas.microsoft.com/office/drawing/2014/main" val="20000"/>
                    </a:ext>
                  </a:extLst>
                </a:gridCol>
                <a:gridCol w="474663">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474662">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4663">
                  <a:extLst>
                    <a:ext uri="{9D8B030D-6E8A-4147-A177-3AD203B41FA5}">
                      <a16:colId xmlns:a16="http://schemas.microsoft.com/office/drawing/2014/main" val="20005"/>
                    </a:ext>
                  </a:extLst>
                </a:gridCol>
                <a:gridCol w="476250">
                  <a:extLst>
                    <a:ext uri="{9D8B030D-6E8A-4147-A177-3AD203B41FA5}">
                      <a16:colId xmlns:a16="http://schemas.microsoft.com/office/drawing/2014/main" val="20006"/>
                    </a:ext>
                  </a:extLst>
                </a:gridCol>
                <a:gridCol w="473075">
                  <a:extLst>
                    <a:ext uri="{9D8B030D-6E8A-4147-A177-3AD203B41FA5}">
                      <a16:colId xmlns:a16="http://schemas.microsoft.com/office/drawing/2014/main" val="20007"/>
                    </a:ext>
                  </a:extLst>
                </a:gridCol>
                <a:gridCol w="474662">
                  <a:extLst>
                    <a:ext uri="{9D8B030D-6E8A-4147-A177-3AD203B41FA5}">
                      <a16:colId xmlns:a16="http://schemas.microsoft.com/office/drawing/2014/main" val="20008"/>
                    </a:ext>
                  </a:extLst>
                </a:gridCol>
                <a:gridCol w="473075">
                  <a:extLst>
                    <a:ext uri="{9D8B030D-6E8A-4147-A177-3AD203B41FA5}">
                      <a16:colId xmlns:a16="http://schemas.microsoft.com/office/drawing/2014/main" val="20009"/>
                    </a:ext>
                  </a:extLst>
                </a:gridCol>
                <a:gridCol w="474663">
                  <a:extLst>
                    <a:ext uri="{9D8B030D-6E8A-4147-A177-3AD203B41FA5}">
                      <a16:colId xmlns:a16="http://schemas.microsoft.com/office/drawing/2014/main" val="20010"/>
                    </a:ext>
                  </a:extLst>
                </a:gridCol>
                <a:gridCol w="473075">
                  <a:extLst>
                    <a:ext uri="{9D8B030D-6E8A-4147-A177-3AD203B41FA5}">
                      <a16:colId xmlns:a16="http://schemas.microsoft.com/office/drawing/2014/main" val="20011"/>
                    </a:ext>
                  </a:extLst>
                </a:gridCol>
                <a:gridCol w="474662">
                  <a:extLst>
                    <a:ext uri="{9D8B030D-6E8A-4147-A177-3AD203B41FA5}">
                      <a16:colId xmlns:a16="http://schemas.microsoft.com/office/drawing/2014/main" val="20012"/>
                    </a:ext>
                  </a:extLst>
                </a:gridCol>
              </a:tblGrid>
              <a:tr h="914349">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dirty="0">
                          <a:ln>
                            <a:noFill/>
                          </a:ln>
                          <a:solidFill>
                            <a:schemeClr val="tx1"/>
                          </a:solidFill>
                          <a:effectLst/>
                          <a:latin typeface="Times New Roman" charset="0"/>
                          <a:ea typeface="华文新魏" charset="0"/>
                          <a:cs typeface="华文新魏" charset="0"/>
                        </a:rPr>
                        <a:t>组号</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a:ln>
                            <a:noFill/>
                          </a:ln>
                          <a:solidFill>
                            <a:schemeClr val="tx1"/>
                          </a:solidFill>
                          <a:effectLst/>
                          <a:latin typeface="Times New Roman" charset="0"/>
                          <a:ea typeface="华文新魏" charset="0"/>
                          <a:cs typeface="华文新魏" charset="0"/>
                        </a:rPr>
                        <a:t>标记</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dirty="0">
                          <a:ln>
                            <a:noFill/>
                          </a:ln>
                          <a:solidFill>
                            <a:schemeClr val="tx1"/>
                          </a:solidFill>
                          <a:effectLst/>
                          <a:latin typeface="Times New Roman" charset="0"/>
                          <a:ea typeface="华文新魏" charset="0"/>
                          <a:cs typeface="华文新魏" charset="0"/>
                        </a:rPr>
                        <a:t>页框号</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a:ln>
                            <a:noFill/>
                          </a:ln>
                          <a:solidFill>
                            <a:schemeClr val="tx1"/>
                          </a:solidFill>
                          <a:effectLst/>
                          <a:latin typeface="Times New Roman" charset="0"/>
                          <a:ea typeface="华文新魏" charset="0"/>
                          <a:cs typeface="华文新魏" charset="0"/>
                        </a:rPr>
                        <a:t>有效位</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a:ln>
                            <a:noFill/>
                          </a:ln>
                          <a:solidFill>
                            <a:schemeClr val="tx1"/>
                          </a:solidFill>
                          <a:effectLst/>
                          <a:latin typeface="Times New Roman" charset="0"/>
                          <a:ea typeface="华文新魏" charset="0"/>
                          <a:cs typeface="华文新魏" charset="0"/>
                        </a:rPr>
                        <a:t>标记</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dirty="0">
                          <a:ln>
                            <a:noFill/>
                          </a:ln>
                          <a:solidFill>
                            <a:schemeClr val="tx1"/>
                          </a:solidFill>
                          <a:effectLst/>
                          <a:latin typeface="Times New Roman" charset="0"/>
                          <a:ea typeface="华文新魏" charset="0"/>
                          <a:cs typeface="华文新魏" charset="0"/>
                        </a:rPr>
                        <a:t>页框号</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a:ln>
                            <a:noFill/>
                          </a:ln>
                          <a:solidFill>
                            <a:schemeClr val="tx1"/>
                          </a:solidFill>
                          <a:effectLst/>
                          <a:latin typeface="Times New Roman" charset="0"/>
                          <a:ea typeface="华文新魏" charset="0"/>
                          <a:cs typeface="华文新魏" charset="0"/>
                        </a:rPr>
                        <a:t>有效位</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a:ln>
                            <a:noFill/>
                          </a:ln>
                          <a:solidFill>
                            <a:schemeClr val="tx1"/>
                          </a:solidFill>
                          <a:effectLst/>
                          <a:latin typeface="Times New Roman" charset="0"/>
                          <a:ea typeface="华文新魏" charset="0"/>
                          <a:cs typeface="华文新魏" charset="0"/>
                        </a:rPr>
                        <a:t>标记</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dirty="0">
                          <a:ln>
                            <a:noFill/>
                          </a:ln>
                          <a:solidFill>
                            <a:schemeClr val="tx1"/>
                          </a:solidFill>
                          <a:effectLst/>
                          <a:latin typeface="Times New Roman" charset="0"/>
                          <a:ea typeface="华文新魏" charset="0"/>
                          <a:cs typeface="华文新魏" charset="0"/>
                        </a:rPr>
                        <a:t>页框号</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a:ln>
                            <a:noFill/>
                          </a:ln>
                          <a:solidFill>
                            <a:schemeClr val="tx1"/>
                          </a:solidFill>
                          <a:effectLst/>
                          <a:latin typeface="Times New Roman" charset="0"/>
                          <a:ea typeface="华文新魏" charset="0"/>
                          <a:cs typeface="华文新魏" charset="0"/>
                        </a:rPr>
                        <a:t>有效位</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a:ln>
                            <a:noFill/>
                          </a:ln>
                          <a:solidFill>
                            <a:schemeClr val="tx1"/>
                          </a:solidFill>
                          <a:effectLst/>
                          <a:latin typeface="Times New Roman" charset="0"/>
                          <a:ea typeface="华文新魏" charset="0"/>
                          <a:cs typeface="华文新魏" charset="0"/>
                        </a:rPr>
                        <a:t>标记</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dirty="0">
                          <a:ln>
                            <a:noFill/>
                          </a:ln>
                          <a:solidFill>
                            <a:schemeClr val="tx1"/>
                          </a:solidFill>
                          <a:effectLst/>
                          <a:latin typeface="Times New Roman" charset="0"/>
                          <a:ea typeface="华文新魏" charset="0"/>
                          <a:cs typeface="华文新魏" charset="0"/>
                        </a:rPr>
                        <a:t>页框号</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a:ln>
                            <a:noFill/>
                          </a:ln>
                          <a:solidFill>
                            <a:schemeClr val="tx1"/>
                          </a:solidFill>
                          <a:effectLst/>
                          <a:latin typeface="Times New Roman" charset="0"/>
                          <a:ea typeface="华文新魏" charset="0"/>
                          <a:cs typeface="华文新魏" charset="0"/>
                        </a:rPr>
                        <a:t>有效位</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678">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rgbClr val="FF3300"/>
                          </a:solidFill>
                          <a:effectLst/>
                          <a:latin typeface="Times New Roman" charset="0"/>
                          <a:ea typeface="华文新魏" charset="0"/>
                          <a:cs typeface="华文新魏" charset="0"/>
                        </a:rPr>
                        <a:t>0</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rgbClr val="FF3300"/>
                          </a:solidFill>
                          <a:effectLst/>
                          <a:latin typeface="Times New Roman" charset="0"/>
                          <a:ea typeface="华文新魏" charset="0"/>
                          <a:cs typeface="华文新魏" charset="0"/>
                        </a:rPr>
                        <a:t>03</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endParaRPr kumimoji="0" lang="zh-CN" altLang="en-US" sz="1800" b="1" i="0" u="none" strike="noStrike" cap="none" normalizeH="0" baseline="0">
                        <a:ln>
                          <a:noFill/>
                        </a:ln>
                        <a:solidFill>
                          <a:srgbClr val="FF3300"/>
                        </a:solidFill>
                        <a:effectLst/>
                        <a:latin typeface="Times New Roman" charset="0"/>
                        <a:ea typeface="华文新魏" charset="0"/>
                        <a:cs typeface="华文新魏" charset="0"/>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rgbClr val="FF3300"/>
                          </a:solidFill>
                          <a:effectLst/>
                          <a:latin typeface="Times New Roman" charset="0"/>
                          <a:ea typeface="华文新魏" charset="0"/>
                          <a:cs typeface="华文新魏" charset="0"/>
                        </a:rPr>
                        <a:t>0</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09</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0D</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1</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00</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endParaRPr kumimoji="0" lang="zh-CN" altLang="en-US" sz="1800" b="1" i="0" u="none" strike="noStrike" cap="none" normalizeH="0" baseline="0">
                        <a:ln>
                          <a:noFill/>
                        </a:ln>
                        <a:solidFill>
                          <a:schemeClr val="tx1"/>
                        </a:solidFill>
                        <a:effectLst/>
                        <a:latin typeface="Times New Roman" charset="0"/>
                        <a:ea typeface="华文新魏" charset="0"/>
                        <a:cs typeface="华文新魏" charset="0"/>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07</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02</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1</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6217">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1</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03</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2D</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1</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02</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endParaRPr kumimoji="0" lang="zh-CN" altLang="en-US" sz="1800" b="1" i="0" u="none" strike="noStrike" cap="none" normalizeH="0" baseline="0">
                        <a:ln>
                          <a:noFill/>
                        </a:ln>
                        <a:solidFill>
                          <a:schemeClr val="tx1"/>
                        </a:solidFill>
                        <a:effectLst/>
                        <a:latin typeface="Times New Roman" charset="0"/>
                        <a:ea typeface="华文新魏" charset="0"/>
                        <a:cs typeface="华文新魏" charset="0"/>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04</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a:ln>
                            <a:noFill/>
                          </a:ln>
                          <a:solidFill>
                            <a:schemeClr val="tx1"/>
                          </a:solidFill>
                          <a:effectLst/>
                          <a:latin typeface="Times New Roman" charset="0"/>
                          <a:ea typeface="华文新魏" charset="0"/>
                          <a:cs typeface="华文新魏" charset="0"/>
                        </a:rPr>
                        <a:t> </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0A</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1800" b="1" i="0" u="none" strike="noStrike" cap="none" normalizeH="0" baseline="0">
                          <a:ln>
                            <a:noFill/>
                          </a:ln>
                          <a:solidFill>
                            <a:schemeClr val="tx1"/>
                          </a:solidFill>
                          <a:effectLst/>
                          <a:latin typeface="Times New Roman" charset="0"/>
                          <a:ea typeface="华文新魏" charset="0"/>
                          <a:cs typeface="华文新魏" charset="0"/>
                        </a:rPr>
                        <a:t> </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5678">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2</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02</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endParaRPr kumimoji="0" lang="zh-CN" altLang="en-US" sz="1800" b="1" i="0" u="none" strike="noStrike" cap="none" normalizeH="0" baseline="0">
                        <a:ln>
                          <a:noFill/>
                        </a:ln>
                        <a:solidFill>
                          <a:schemeClr val="tx1"/>
                        </a:solidFill>
                        <a:effectLst/>
                        <a:latin typeface="Times New Roman" charset="0"/>
                        <a:ea typeface="华文新魏" charset="0"/>
                        <a:cs typeface="华文新魏" charset="0"/>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08</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endParaRPr kumimoji="0" lang="zh-CN" altLang="en-US" sz="1800" b="1" i="0" u="none" strike="noStrike" cap="none" normalizeH="0" baseline="0">
                        <a:ln>
                          <a:noFill/>
                        </a:ln>
                        <a:solidFill>
                          <a:schemeClr val="tx1"/>
                        </a:solidFill>
                        <a:effectLst/>
                        <a:latin typeface="Times New Roman" charset="0"/>
                        <a:ea typeface="华文新魏" charset="0"/>
                        <a:cs typeface="华文新魏" charset="0"/>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06</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endParaRPr kumimoji="0" lang="zh-CN" altLang="en-US" sz="1800" b="1" i="0" u="none" strike="noStrike" cap="none" normalizeH="0" baseline="0">
                        <a:ln>
                          <a:noFill/>
                        </a:ln>
                        <a:solidFill>
                          <a:schemeClr val="tx1"/>
                        </a:solidFill>
                        <a:effectLst/>
                        <a:latin typeface="Times New Roman" charset="0"/>
                        <a:ea typeface="华文新魏" charset="0"/>
                        <a:cs typeface="华文新魏" charset="0"/>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03</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endParaRPr kumimoji="0" lang="zh-CN" altLang="en-US" sz="1800" b="1" i="0" u="none" strike="noStrike" cap="none" normalizeH="0" baseline="0">
                        <a:ln>
                          <a:noFill/>
                        </a:ln>
                        <a:solidFill>
                          <a:schemeClr val="tx1"/>
                        </a:solidFill>
                        <a:effectLst/>
                        <a:latin typeface="Times New Roman" charset="0"/>
                        <a:ea typeface="华文新魏" charset="0"/>
                        <a:cs typeface="华文新魏" charset="0"/>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5678">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3</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07</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endParaRPr kumimoji="0" lang="zh-CN" altLang="en-US" sz="1800" b="1" i="0" u="none" strike="noStrike" cap="none" normalizeH="0" baseline="0">
                        <a:ln>
                          <a:noFill/>
                        </a:ln>
                        <a:solidFill>
                          <a:schemeClr val="tx1"/>
                        </a:solidFill>
                        <a:effectLst/>
                        <a:latin typeface="Times New Roman" charset="0"/>
                        <a:ea typeface="华文新魏" charset="0"/>
                        <a:cs typeface="华文新魏" charset="0"/>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dirty="0">
                          <a:ln>
                            <a:noFill/>
                          </a:ln>
                          <a:solidFill>
                            <a:schemeClr val="tx1"/>
                          </a:solidFill>
                          <a:effectLst/>
                          <a:latin typeface="Times New Roman" charset="0"/>
                          <a:ea typeface="华文新魏" charset="0"/>
                          <a:cs typeface="华文新魏" charset="0"/>
                        </a:rPr>
                        <a:t>63</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0D</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1</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0A</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34</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1</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a:ln>
                            <a:noFill/>
                          </a:ln>
                          <a:solidFill>
                            <a:schemeClr val="tx1"/>
                          </a:solidFill>
                          <a:effectLst/>
                          <a:latin typeface="Times New Roman" charset="0"/>
                          <a:ea typeface="华文新魏" charset="0"/>
                          <a:cs typeface="华文新魏" charset="0"/>
                        </a:rPr>
                        <a:t>72</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endParaRPr kumimoji="0" lang="zh-CN" altLang="en-US" sz="1800" b="1" i="0" u="none" strike="noStrike" cap="none" normalizeH="0" baseline="0">
                        <a:ln>
                          <a:noFill/>
                        </a:ln>
                        <a:solidFill>
                          <a:schemeClr val="tx1"/>
                        </a:solidFill>
                        <a:effectLst/>
                        <a:latin typeface="Times New Roman" charset="0"/>
                        <a:ea typeface="华文新魏" charset="0"/>
                        <a:cs typeface="华文新魏" charset="0"/>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1800" b="1" i="0" u="none" strike="noStrike" cap="none" normalizeH="0" baseline="0" dirty="0">
                          <a:ln>
                            <a:noFill/>
                          </a:ln>
                          <a:solidFill>
                            <a:schemeClr val="tx1"/>
                          </a:solidFill>
                          <a:effectLst/>
                          <a:latin typeface="Times New Roman" charset="0"/>
                          <a:ea typeface="华文新魏" charset="0"/>
                          <a:cs typeface="华文新魏" charset="0"/>
                        </a:rPr>
                        <a:t>0</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14780" name="Text Box 89"/>
          <p:cNvSpPr txBox="1">
            <a:spLocks noChangeArrowheads="1"/>
          </p:cNvSpPr>
          <p:nvPr/>
        </p:nvSpPr>
        <p:spPr bwMode="auto">
          <a:xfrm>
            <a:off x="1630710" y="5019563"/>
            <a:ext cx="62167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a:solidFill>
                  <a:srgbClr val="0000FF"/>
                </a:solidFill>
                <a:latin typeface="Verdana" charset="0"/>
                <a:ea typeface="微软雅黑" charset="-122"/>
              </a:rPr>
              <a:t>(a) TLB</a:t>
            </a:r>
            <a:r>
              <a:rPr lang="zh-CN" altLang="en-US" dirty="0">
                <a:solidFill>
                  <a:srgbClr val="0000FF"/>
                </a:solidFill>
                <a:latin typeface="Verdana" charset="0"/>
                <a:ea typeface="微软雅黑" charset="-122"/>
              </a:rPr>
              <a:t>：四路组相联，四组，</a:t>
            </a:r>
            <a:r>
              <a:rPr lang="en-US" altLang="zh-CN" dirty="0">
                <a:solidFill>
                  <a:srgbClr val="0000FF"/>
                </a:solidFill>
                <a:latin typeface="Verdana" charset="0"/>
                <a:ea typeface="微软雅黑" charset="-122"/>
              </a:rPr>
              <a:t>16</a:t>
            </a:r>
            <a:r>
              <a:rPr lang="zh-CN" altLang="en-US" dirty="0">
                <a:solidFill>
                  <a:srgbClr val="0000FF"/>
                </a:solidFill>
                <a:latin typeface="Verdana" charset="0"/>
                <a:ea typeface="微软雅黑" charset="-122"/>
              </a:rPr>
              <a:t>个页表项</a:t>
            </a:r>
          </a:p>
        </p:txBody>
      </p:sp>
      <p:sp>
        <p:nvSpPr>
          <p:cNvPr id="114781" name="Text Box 164"/>
          <p:cNvSpPr txBox="1">
            <a:spLocks noChangeArrowheads="1"/>
          </p:cNvSpPr>
          <p:nvPr/>
        </p:nvSpPr>
        <p:spPr bwMode="auto">
          <a:xfrm>
            <a:off x="6026150" y="822325"/>
            <a:ext cx="2232025" cy="8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en-US" altLang="zh-CN">
                <a:solidFill>
                  <a:srgbClr val="0000FF"/>
                </a:solidFill>
                <a:latin typeface="Verdana" charset="0"/>
                <a:ea typeface="微软雅黑" charset="-122"/>
              </a:rPr>
              <a:t>(b) </a:t>
            </a:r>
            <a:r>
              <a:rPr lang="zh-CN" altLang="en-US">
                <a:solidFill>
                  <a:srgbClr val="0000FF"/>
                </a:solidFill>
                <a:latin typeface="Verdana" charset="0"/>
                <a:ea typeface="微软雅黑" charset="-122"/>
              </a:rPr>
              <a:t>部分页表</a:t>
            </a:r>
            <a:endParaRPr lang="en-US" altLang="zh-CN">
              <a:solidFill>
                <a:srgbClr val="0000FF"/>
              </a:solidFill>
              <a:latin typeface="Verdana" charset="0"/>
              <a:ea typeface="微软雅黑" charset="-122"/>
            </a:endParaRPr>
          </a:p>
          <a:p>
            <a:pPr algn="l">
              <a:lnSpc>
                <a:spcPct val="100000"/>
              </a:lnSpc>
            </a:pPr>
            <a:r>
              <a:rPr lang="en-US" altLang="zh-CN">
                <a:solidFill>
                  <a:srgbClr val="0000FF"/>
                </a:solidFill>
                <a:latin typeface="Verdana" charset="0"/>
                <a:ea typeface="微软雅黑" charset="-122"/>
              </a:rPr>
              <a:t>(</a:t>
            </a:r>
            <a:r>
              <a:rPr lang="zh-CN" altLang="en-US">
                <a:solidFill>
                  <a:srgbClr val="0000FF"/>
                </a:solidFill>
                <a:latin typeface="Verdana" charset="0"/>
                <a:ea typeface="微软雅黑" charset="-122"/>
              </a:rPr>
              <a:t>开始</a:t>
            </a:r>
            <a:r>
              <a:rPr lang="en-US" altLang="zh-CN">
                <a:solidFill>
                  <a:srgbClr val="0000FF"/>
                </a:solidFill>
                <a:latin typeface="Verdana" charset="0"/>
                <a:ea typeface="微软雅黑" charset="-122"/>
              </a:rPr>
              <a:t>16</a:t>
            </a:r>
            <a:r>
              <a:rPr lang="zh-CN" altLang="en-US">
                <a:solidFill>
                  <a:srgbClr val="0000FF"/>
                </a:solidFill>
                <a:latin typeface="Verdana" charset="0"/>
                <a:ea typeface="微软雅黑" charset="-122"/>
              </a:rPr>
              <a:t>项</a:t>
            </a:r>
            <a:r>
              <a:rPr lang="en-US" altLang="zh-CN">
                <a:solidFill>
                  <a:srgbClr val="0000FF"/>
                </a:solidFill>
                <a:latin typeface="Verdana" charset="0"/>
                <a:ea typeface="微软雅黑" charset="-122"/>
              </a:rPr>
              <a:t>)</a:t>
            </a:r>
            <a:endParaRPr lang="zh-CN" altLang="en-US">
              <a:solidFill>
                <a:srgbClr val="0000FF"/>
              </a:solidFill>
              <a:latin typeface="Verdana" charset="0"/>
              <a:ea typeface="微软雅黑" charset="-122"/>
            </a:endParaRPr>
          </a:p>
        </p:txBody>
      </p:sp>
      <p:sp>
        <p:nvSpPr>
          <p:cNvPr id="15" name="Rectangle 165"/>
          <p:cNvSpPr>
            <a:spLocks noChangeArrowheads="1"/>
          </p:cNvSpPr>
          <p:nvPr/>
        </p:nvSpPr>
        <p:spPr bwMode="auto">
          <a:xfrm>
            <a:off x="1306675" y="1304925"/>
            <a:ext cx="6981664" cy="8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dirty="0">
                <a:latin typeface="Verdana" charset="0"/>
                <a:ea typeface="微软雅黑" charset="-122"/>
              </a:rPr>
              <a:t>虚拟地址</a:t>
            </a:r>
            <a:r>
              <a:rPr lang="en-US" altLang="zh-CN" dirty="0">
                <a:latin typeface="Verdana" charset="0"/>
                <a:ea typeface="微软雅黑" charset="-122"/>
              </a:rPr>
              <a:t>067AH</a:t>
            </a:r>
          </a:p>
          <a:p>
            <a:pPr algn="l">
              <a:lnSpc>
                <a:spcPct val="100000"/>
              </a:lnSpc>
            </a:pPr>
            <a:r>
              <a:rPr lang="en-US" altLang="zh-CN" dirty="0">
                <a:latin typeface="Verdana" charset="0"/>
                <a:ea typeface="微软雅黑" charset="-122"/>
              </a:rPr>
              <a:t>                =</a:t>
            </a:r>
            <a:r>
              <a:rPr lang="en-US" altLang="zh-CN" dirty="0">
                <a:solidFill>
                  <a:srgbClr val="FF00FF"/>
                </a:solidFill>
                <a:latin typeface="Verdana" charset="0"/>
                <a:ea typeface="微软雅黑" charset="-122"/>
              </a:rPr>
              <a:t>0000011</a:t>
            </a:r>
            <a:r>
              <a:rPr lang="en-US" altLang="zh-CN" dirty="0">
                <a:solidFill>
                  <a:srgbClr val="6600CC"/>
                </a:solidFill>
                <a:latin typeface="Verdana" charset="0"/>
                <a:ea typeface="微软雅黑" charset="-122"/>
              </a:rPr>
              <a:t> </a:t>
            </a:r>
            <a:r>
              <a:rPr lang="en-US" altLang="zh-CN" dirty="0">
                <a:solidFill>
                  <a:srgbClr val="0000FF"/>
                </a:solidFill>
                <a:latin typeface="Verdana" charset="0"/>
                <a:ea typeface="微软雅黑" charset="-122"/>
              </a:rPr>
              <a:t>00 </a:t>
            </a:r>
            <a:r>
              <a:rPr lang="en-US" altLang="zh-CN" dirty="0">
                <a:latin typeface="Verdana" charset="0"/>
                <a:ea typeface="微软雅黑" charset="-122"/>
              </a:rPr>
              <a:t>1111010B</a:t>
            </a:r>
            <a:endParaRPr lang="zh-CN" altLang="en-US" dirty="0">
              <a:latin typeface="Verdana" charset="0"/>
              <a:ea typeface="微软雅黑" charset="-122"/>
            </a:endParaRPr>
          </a:p>
        </p:txBody>
      </p:sp>
      <p:sp>
        <p:nvSpPr>
          <p:cNvPr id="16" name="Rectangle 166"/>
          <p:cNvSpPr>
            <a:spLocks noChangeArrowheads="1"/>
          </p:cNvSpPr>
          <p:nvPr/>
        </p:nvSpPr>
        <p:spPr bwMode="auto">
          <a:xfrm>
            <a:off x="1630363" y="5602170"/>
            <a:ext cx="6196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dirty="0">
                <a:latin typeface="Verdana" charset="0"/>
                <a:ea typeface="微软雅黑" charset="-122"/>
              </a:rPr>
              <a:t>物理地址</a:t>
            </a:r>
            <a:r>
              <a:rPr lang="en-US" altLang="zh-CN" dirty="0">
                <a:latin typeface="Verdana" charset="0"/>
                <a:ea typeface="微软雅黑" charset="-122"/>
              </a:rPr>
              <a:t>0CFAH</a:t>
            </a:r>
            <a:r>
              <a:rPr lang="zh-CN" altLang="en-US" dirty="0">
                <a:latin typeface="Verdana" charset="0"/>
                <a:ea typeface="微软雅黑" charset="-122"/>
              </a:rPr>
              <a:t>   </a:t>
            </a:r>
            <a:r>
              <a:rPr lang="en-US" altLang="zh-CN" dirty="0">
                <a:latin typeface="Verdana" charset="0"/>
                <a:ea typeface="微软雅黑" charset="-122"/>
              </a:rPr>
              <a:t>=</a:t>
            </a:r>
            <a:r>
              <a:rPr lang="en-US" altLang="zh-CN" dirty="0">
                <a:solidFill>
                  <a:srgbClr val="FF00FF"/>
                </a:solidFill>
                <a:latin typeface="Verdana" charset="0"/>
                <a:ea typeface="微软雅黑" charset="-122"/>
              </a:rPr>
              <a:t>11001 1</a:t>
            </a:r>
            <a:r>
              <a:rPr lang="en-US" altLang="zh-CN" dirty="0">
                <a:solidFill>
                  <a:srgbClr val="0000FF"/>
                </a:solidFill>
                <a:latin typeface="Verdana" charset="0"/>
                <a:ea typeface="微软雅黑" charset="-122"/>
              </a:rPr>
              <a:t>1110</a:t>
            </a:r>
            <a:r>
              <a:rPr lang="en-US" altLang="zh-CN" dirty="0">
                <a:latin typeface="Verdana" charset="0"/>
                <a:ea typeface="微软雅黑" charset="-122"/>
              </a:rPr>
              <a:t>10B</a:t>
            </a:r>
            <a:endParaRPr lang="zh-CN" altLang="en-US" dirty="0">
              <a:latin typeface="Verdana" charset="0"/>
              <a:ea typeface="微软雅黑" charset="-122"/>
            </a:endParaRPr>
          </a:p>
        </p:txBody>
      </p:sp>
      <p:pic>
        <p:nvPicPr>
          <p:cNvPr id="1147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700" y="8620"/>
            <a:ext cx="3019425" cy="680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8545205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5.4.3  </a:t>
            </a:r>
            <a:r>
              <a:rPr lang="zh-CN" altLang="en-US" sz="3200" b="1" dirty="0">
                <a:solidFill>
                  <a:srgbClr val="A50021"/>
                </a:solidFill>
                <a:latin typeface="微软雅黑" panose="020B0503020204020204" pitchFamily="34" charset="-122"/>
                <a:ea typeface="微软雅黑" panose="020B0503020204020204" pitchFamily="34" charset="-122"/>
              </a:rPr>
              <a:t>快表（</a:t>
            </a:r>
            <a:r>
              <a:rPr lang="en-US" altLang="zh-CN" sz="3200" b="1" dirty="0">
                <a:solidFill>
                  <a:srgbClr val="A50021"/>
                </a:solidFill>
                <a:latin typeface="微软雅黑" panose="020B0503020204020204" pitchFamily="34" charset="-122"/>
                <a:ea typeface="微软雅黑" panose="020B0503020204020204" pitchFamily="34" charset="-122"/>
              </a:rPr>
              <a:t>TLB</a:t>
            </a:r>
            <a:r>
              <a:rPr lang="zh-CN" altLang="en-US" sz="3200" b="1" dirty="0">
                <a:solidFill>
                  <a:srgbClr val="A50021"/>
                </a:solidFill>
                <a:latin typeface="微软雅黑" panose="020B0503020204020204" pitchFamily="34" charset="-122"/>
                <a:ea typeface="微软雅黑" panose="020B0503020204020204" pitchFamily="34" charset="-122"/>
              </a:rPr>
              <a:t>）</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1673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673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674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674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1167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659" y="740417"/>
            <a:ext cx="6892143" cy="604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16743" name="Text Box 156"/>
          <p:cNvSpPr txBox="1">
            <a:spLocks noChangeArrowheads="1"/>
          </p:cNvSpPr>
          <p:nvPr/>
        </p:nvSpPr>
        <p:spPr bwMode="auto">
          <a:xfrm>
            <a:off x="302479" y="1314485"/>
            <a:ext cx="4028531" cy="188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en-US" altLang="zh-CN" dirty="0">
                <a:solidFill>
                  <a:srgbClr val="0000FF"/>
                </a:solidFill>
                <a:latin typeface="Verdana" charset="0"/>
                <a:ea typeface="微软雅黑" charset="-122"/>
              </a:rPr>
              <a:t>(C) L1 Data Cache</a:t>
            </a:r>
            <a:r>
              <a:rPr lang="zh-CN" altLang="en-US" dirty="0">
                <a:solidFill>
                  <a:srgbClr val="0000FF"/>
                </a:solidFill>
                <a:latin typeface="Verdana" charset="0"/>
                <a:ea typeface="微软雅黑" charset="-122"/>
              </a:rPr>
              <a:t>：</a:t>
            </a:r>
            <a:endParaRPr lang="en-US" altLang="zh-CN" dirty="0">
              <a:solidFill>
                <a:srgbClr val="0000FF"/>
              </a:solidFill>
              <a:latin typeface="Verdana" charset="0"/>
              <a:ea typeface="微软雅黑" charset="-122"/>
            </a:endParaRPr>
          </a:p>
          <a:p>
            <a:pPr algn="l"/>
            <a:r>
              <a:rPr lang="zh-CN" altLang="en-US" dirty="0">
                <a:solidFill>
                  <a:srgbClr val="0000FF"/>
                </a:solidFill>
                <a:latin typeface="Verdana" charset="0"/>
                <a:ea typeface="微软雅黑" charset="-122"/>
              </a:rPr>
              <a:t>直接映射方式，块大小为</a:t>
            </a:r>
            <a:r>
              <a:rPr lang="en-US" altLang="zh-CN" dirty="0">
                <a:solidFill>
                  <a:srgbClr val="0000FF"/>
                </a:solidFill>
                <a:latin typeface="Verdana" charset="0"/>
                <a:ea typeface="微软雅黑" charset="-122"/>
              </a:rPr>
              <a:t>4B</a:t>
            </a:r>
            <a:r>
              <a:rPr lang="zh-CN" altLang="en-US" dirty="0">
                <a:solidFill>
                  <a:srgbClr val="0000FF"/>
                </a:solidFill>
                <a:latin typeface="Verdana" charset="0"/>
                <a:ea typeface="微软雅黑" charset="-122"/>
              </a:rPr>
              <a:t>，共</a:t>
            </a:r>
            <a:r>
              <a:rPr lang="en-US" altLang="zh-CN" dirty="0">
                <a:solidFill>
                  <a:srgbClr val="0000FF"/>
                </a:solidFill>
                <a:latin typeface="Verdana" charset="0"/>
                <a:ea typeface="微软雅黑" charset="-122"/>
              </a:rPr>
              <a:t>16</a:t>
            </a:r>
            <a:r>
              <a:rPr lang="zh-CN" altLang="en-US" dirty="0">
                <a:solidFill>
                  <a:srgbClr val="0000FF"/>
                </a:solidFill>
                <a:latin typeface="Verdana" charset="0"/>
                <a:ea typeface="微软雅黑" charset="-122"/>
              </a:rPr>
              <a:t>行</a:t>
            </a:r>
          </a:p>
        </p:txBody>
      </p:sp>
      <p:sp>
        <p:nvSpPr>
          <p:cNvPr id="9" name="Rectangle 166"/>
          <p:cNvSpPr>
            <a:spLocks noChangeArrowheads="1"/>
          </p:cNvSpPr>
          <p:nvPr/>
        </p:nvSpPr>
        <p:spPr bwMode="auto">
          <a:xfrm>
            <a:off x="-59520" y="4545124"/>
            <a:ext cx="4752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dirty="0">
                <a:latin typeface="Verdana" charset="0"/>
                <a:ea typeface="微软雅黑" charset="-122"/>
              </a:rPr>
              <a:t>物理地址 </a:t>
            </a:r>
            <a:r>
              <a:rPr lang="en-US" altLang="zh-CN" dirty="0">
                <a:latin typeface="Verdana" charset="0"/>
                <a:ea typeface="微软雅黑" charset="-122"/>
              </a:rPr>
              <a:t>=</a:t>
            </a:r>
            <a:r>
              <a:rPr lang="en-US" altLang="zh-CN" dirty="0">
                <a:solidFill>
                  <a:srgbClr val="FF00FF"/>
                </a:solidFill>
                <a:latin typeface="Verdana" charset="0"/>
                <a:ea typeface="微软雅黑" charset="-122"/>
              </a:rPr>
              <a:t>11001 1</a:t>
            </a:r>
            <a:r>
              <a:rPr lang="en-US" altLang="zh-CN" dirty="0">
                <a:solidFill>
                  <a:srgbClr val="0000FF"/>
                </a:solidFill>
                <a:latin typeface="Verdana" charset="0"/>
                <a:ea typeface="微软雅黑" charset="-122"/>
              </a:rPr>
              <a:t>1110</a:t>
            </a:r>
            <a:r>
              <a:rPr lang="en-US" altLang="zh-CN" dirty="0">
                <a:latin typeface="Verdana" charset="0"/>
                <a:ea typeface="微软雅黑" charset="-122"/>
              </a:rPr>
              <a:t>10B</a:t>
            </a:r>
            <a:endParaRPr lang="zh-CN" altLang="en-US" dirty="0">
              <a:latin typeface="Verdana" charset="0"/>
              <a:ea typeface="微软雅黑" charset="-122"/>
            </a:endParaRPr>
          </a:p>
        </p:txBody>
      </p:sp>
    </p:spTree>
    <p:extLst>
      <p:ext uri="{BB962C8B-B14F-4D97-AF65-F5344CB8AC3E}">
        <p14:creationId xmlns:p14="http://schemas.microsoft.com/office/powerpoint/2010/main" val="7150207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88907"/>
            <a:ext cx="9537669" cy="96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47" tIns="53149" rIns="80147" bIns="53149">
            <a:spAutoFit/>
          </a:bodyPr>
          <a:lstStyle>
            <a:lvl1pPr marL="719138"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spcBef>
                <a:spcPct val="50000"/>
              </a:spcBef>
              <a:buFont typeface="Arial" charset="0"/>
              <a:buNone/>
            </a:pPr>
            <a:r>
              <a:rPr lang="en-US" altLang="zh-CN" sz="4000" dirty="0">
                <a:solidFill>
                  <a:schemeClr val="bg1"/>
                </a:solidFill>
                <a:latin typeface="微软雅黑" charset="-122"/>
                <a:ea typeface="微软雅黑" charset="-122"/>
              </a:rPr>
              <a:t>5.4.4 </a:t>
            </a:r>
            <a:r>
              <a:rPr lang="zh-CN" altLang="en-US" sz="4000" dirty="0">
                <a:solidFill>
                  <a:schemeClr val="bg1"/>
                </a:solidFill>
                <a:latin typeface="微软雅黑" charset="-122"/>
                <a:ea typeface="微软雅黑" charset="-122"/>
              </a:rPr>
              <a:t> 存储保护</a:t>
            </a:r>
            <a:endParaRPr lang="en-US" altLang="zh-CN" sz="4000" dirty="0">
              <a:solidFill>
                <a:schemeClr val="bg1"/>
              </a:solidFill>
              <a:latin typeface="微软雅黑" charset="-122"/>
              <a:ea typeface="微软雅黑" charset="-122"/>
            </a:endParaRPr>
          </a:p>
        </p:txBody>
      </p:sp>
    </p:spTree>
    <p:extLst>
      <p:ext uri="{BB962C8B-B14F-4D97-AF65-F5344CB8AC3E}">
        <p14:creationId xmlns:p14="http://schemas.microsoft.com/office/powerpoint/2010/main" val="1823772491"/>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5.4.4  </a:t>
            </a:r>
            <a:r>
              <a:rPr lang="zh-CN" altLang="en-US" sz="3200" b="1" dirty="0">
                <a:solidFill>
                  <a:srgbClr val="A50021"/>
                </a:solidFill>
                <a:latin typeface="微软雅黑" panose="020B0503020204020204" pitchFamily="34" charset="-122"/>
                <a:ea typeface="微软雅黑" panose="020B0503020204020204" pitchFamily="34" charset="-122"/>
              </a:rPr>
              <a:t>存储保护</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198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98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98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98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 name="Rectangle 3"/>
          <p:cNvSpPr txBox="1">
            <a:spLocks noChangeArrowheads="1"/>
          </p:cNvSpPr>
          <p:nvPr/>
        </p:nvSpPr>
        <p:spPr bwMode="auto">
          <a:xfrm>
            <a:off x="1577975" y="922338"/>
            <a:ext cx="932180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10000"/>
              </a:lnSpc>
              <a:spcBef>
                <a:spcPts val="600"/>
              </a:spcBef>
              <a:buFont typeface="Wingdings" panose="05000000000000000000" pitchFamily="2" charset="2"/>
              <a:buChar char="u"/>
            </a:pPr>
            <a:r>
              <a:rPr kumimoji="1" lang="zh-CN" altLang="en-US" sz="2800" dirty="0">
                <a:solidFill>
                  <a:schemeClr val="tx1"/>
                </a:solidFill>
                <a:latin typeface="微软雅黑" charset="-122"/>
                <a:ea typeface="微软雅黑" charset="-122"/>
              </a:rPr>
              <a:t>虚拟存储器最重要的功能之一就是允许多个进程共享同一个主存，同时对这些进程和操作系统提供存储保护</a:t>
            </a:r>
            <a:endParaRPr kumimoji="1" lang="en-US" altLang="zh-CN" sz="2800" dirty="0">
              <a:solidFill>
                <a:schemeClr val="tx1"/>
              </a:solidFill>
              <a:latin typeface="微软雅黑" charset="-122"/>
              <a:ea typeface="微软雅黑" charset="-122"/>
            </a:endParaRPr>
          </a:p>
          <a:p>
            <a:pPr lvl="1" algn="l" eaLnBrk="1" hangingPunct="1">
              <a:lnSpc>
                <a:spcPct val="110000"/>
              </a:lnSpc>
              <a:spcBef>
                <a:spcPts val="600"/>
              </a:spcBef>
              <a:buFont typeface="Wingdings" charset="2"/>
              <a:buChar char="Ø"/>
            </a:pPr>
            <a:r>
              <a:rPr kumimoji="1" lang="zh-CN" altLang="en-US" sz="2600" dirty="0">
                <a:solidFill>
                  <a:schemeClr val="tx1"/>
                </a:solidFill>
                <a:latin typeface="微软雅黑" charset="-122"/>
                <a:ea typeface="微软雅黑" charset="-122"/>
              </a:rPr>
              <a:t>保护机制必须保证尽管有多个进程在共享同一个主存，但不管是有意还是无意，一个恶意进程绝不能写另一个用户进程或者操作系统的地址空间</a:t>
            </a:r>
            <a:endParaRPr kumimoji="1" lang="en-US" altLang="zh-CN" sz="2600" dirty="0">
              <a:latin typeface="微软雅黑" charset="-122"/>
              <a:ea typeface="微软雅黑" charset="-122"/>
            </a:endParaRPr>
          </a:p>
        </p:txBody>
      </p:sp>
      <p:pic>
        <p:nvPicPr>
          <p:cNvPr id="10" name="图片 9" descr="2007101682736955_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9713" y="3324225"/>
            <a:ext cx="957262"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2627313" y="3657600"/>
            <a:ext cx="5153025" cy="69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ts val="600"/>
              </a:spcBef>
              <a:buClr>
                <a:schemeClr val="tx2"/>
              </a:buClr>
            </a:pPr>
            <a:r>
              <a:rPr lang="zh-CN" altLang="en-US" sz="2800">
                <a:latin typeface="微软雅黑" charset="-122"/>
                <a:ea typeface="微软雅黑" charset="-122"/>
              </a:rPr>
              <a:t>什么是存储保护？</a:t>
            </a:r>
          </a:p>
        </p:txBody>
      </p:sp>
      <p:sp>
        <p:nvSpPr>
          <p:cNvPr id="12" name="Rectangle 3"/>
          <p:cNvSpPr txBox="1">
            <a:spLocks noChangeArrowheads="1"/>
          </p:cNvSpPr>
          <p:nvPr/>
        </p:nvSpPr>
        <p:spPr bwMode="auto">
          <a:xfrm>
            <a:off x="1512888" y="4427538"/>
            <a:ext cx="932180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10000"/>
              </a:lnSpc>
              <a:spcBef>
                <a:spcPts val="600"/>
              </a:spcBef>
              <a:buFont typeface="Wingdings" panose="05000000000000000000" pitchFamily="2" charset="2"/>
              <a:buChar char="u"/>
            </a:pPr>
            <a:r>
              <a:rPr kumimoji="1" lang="zh-CN" altLang="en-US" sz="2800" dirty="0">
                <a:solidFill>
                  <a:schemeClr val="tx1"/>
                </a:solidFill>
                <a:latin typeface="微软雅黑" charset="-122"/>
                <a:ea typeface="微软雅黑" charset="-122"/>
              </a:rPr>
              <a:t>为避免主存中多道程序相互干扰，防止某程序出错而破坏其他程序的正确性，或某程序不合法地访问其他程序或数据区，应对每个程序进行存储保护</a:t>
            </a:r>
          </a:p>
          <a:p>
            <a:pPr marL="457200" indent="-457200" algn="l">
              <a:lnSpc>
                <a:spcPct val="110000"/>
              </a:lnSpc>
              <a:spcBef>
                <a:spcPts val="600"/>
              </a:spcBef>
              <a:buFont typeface="Wingdings" panose="05000000000000000000" pitchFamily="2" charset="2"/>
              <a:buChar char="u"/>
            </a:pPr>
            <a:r>
              <a:rPr kumimoji="1" lang="zh-CN" altLang="en-US" sz="2800" dirty="0">
                <a:solidFill>
                  <a:schemeClr val="tx1"/>
                </a:solidFill>
                <a:latin typeface="微软雅黑" charset="-122"/>
                <a:ea typeface="微软雅黑" charset="-122"/>
              </a:rPr>
              <a:t>操作系统程序和用户程序都需要保护</a:t>
            </a:r>
            <a:endParaRPr kumimoji="1" lang="en-US" altLang="zh-CN" dirty="0">
              <a:latin typeface="微软雅黑" charset="-122"/>
              <a:ea typeface="微软雅黑" charset="-122"/>
            </a:endParaRPr>
          </a:p>
        </p:txBody>
      </p:sp>
    </p:spTree>
    <p:extLst>
      <p:ext uri="{BB962C8B-B14F-4D97-AF65-F5344CB8AC3E}">
        <p14:creationId xmlns:p14="http://schemas.microsoft.com/office/powerpoint/2010/main" val="1720052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5.4.4  </a:t>
            </a:r>
            <a:r>
              <a:rPr lang="zh-CN" altLang="en-US" sz="3200" b="1" dirty="0">
                <a:solidFill>
                  <a:srgbClr val="A50021"/>
                </a:solidFill>
                <a:latin typeface="微软雅黑" panose="020B0503020204020204" pitchFamily="34" charset="-122"/>
                <a:ea typeface="微软雅黑" panose="020B0503020204020204" pitchFamily="34" charset="-122"/>
              </a:rPr>
              <a:t>存储保护</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2185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185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186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186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 name="Rectangle 3"/>
          <p:cNvSpPr txBox="1">
            <a:spLocks noChangeArrowheads="1"/>
          </p:cNvSpPr>
          <p:nvPr/>
        </p:nvSpPr>
        <p:spPr bwMode="auto">
          <a:xfrm>
            <a:off x="155277" y="669148"/>
            <a:ext cx="11808581"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00000"/>
              </a:lnSpc>
              <a:spcBef>
                <a:spcPts val="600"/>
              </a:spcBef>
              <a:buFont typeface="Wingdings" panose="05000000000000000000" pitchFamily="2" charset="2"/>
              <a:buChar char="u"/>
            </a:pPr>
            <a:r>
              <a:rPr kumimoji="1" lang="zh-CN" altLang="en-US" sz="2600" dirty="0">
                <a:solidFill>
                  <a:schemeClr val="tx1"/>
                </a:solidFill>
                <a:latin typeface="微软雅黑" charset="-122"/>
                <a:ea typeface="微软雅黑" charset="-122"/>
              </a:rPr>
              <a:t>发生存储保护错的情况有</a:t>
            </a:r>
          </a:p>
          <a:p>
            <a:pPr lvl="1" algn="l" eaLnBrk="1" hangingPunct="1">
              <a:lnSpc>
                <a:spcPct val="100000"/>
              </a:lnSpc>
              <a:spcBef>
                <a:spcPts val="600"/>
              </a:spcBef>
              <a:buFont typeface="Wingdings" charset="2"/>
              <a:buChar char="Ø"/>
            </a:pPr>
            <a:r>
              <a:rPr kumimoji="1" lang="zh-CN" altLang="en-US" dirty="0">
                <a:solidFill>
                  <a:schemeClr val="tx1"/>
                </a:solidFill>
                <a:latin typeface="微软雅黑" charset="-122"/>
                <a:ea typeface="微软雅黑" charset="-122"/>
              </a:rPr>
              <a:t>地址越界</a:t>
            </a:r>
            <a:r>
              <a:rPr kumimoji="1" lang="en-US" altLang="zh-CN" dirty="0">
                <a:solidFill>
                  <a:schemeClr val="tx1"/>
                </a:solidFill>
                <a:latin typeface="微软雅黑" charset="-122"/>
                <a:ea typeface="微软雅黑" charset="-122"/>
              </a:rPr>
              <a:t>(</a:t>
            </a:r>
            <a:r>
              <a:rPr kumimoji="1" lang="zh-CN" altLang="en-US" dirty="0">
                <a:solidFill>
                  <a:schemeClr val="tx1"/>
                </a:solidFill>
                <a:latin typeface="微软雅黑" charset="-122"/>
                <a:ea typeface="微软雅黑" charset="-122"/>
              </a:rPr>
              <a:t>转换得到的物理地址不属于可访问范围</a:t>
            </a:r>
            <a:r>
              <a:rPr kumimoji="1" lang="en-US" altLang="zh-CN" dirty="0">
                <a:solidFill>
                  <a:schemeClr val="tx1"/>
                </a:solidFill>
                <a:latin typeface="微软雅黑" charset="-122"/>
                <a:ea typeface="微软雅黑" charset="-122"/>
              </a:rPr>
              <a:t>)</a:t>
            </a:r>
          </a:p>
          <a:p>
            <a:pPr lvl="2" algn="l">
              <a:lnSpc>
                <a:spcPct val="100000"/>
              </a:lnSpc>
              <a:spcBef>
                <a:spcPts val="600"/>
              </a:spcBef>
              <a:buFont typeface="Wingdings" charset="2"/>
              <a:buChar char="l"/>
            </a:pPr>
            <a:r>
              <a:rPr kumimoji="1" lang="zh-CN" altLang="en-US" dirty="0">
                <a:solidFill>
                  <a:schemeClr val="tx1"/>
                </a:solidFill>
                <a:latin typeface="微软雅黑" charset="-122"/>
                <a:ea typeface="微软雅黑" charset="-122"/>
              </a:rPr>
              <a:t>访问重定位</a:t>
            </a:r>
            <a:endParaRPr kumimoji="1" lang="en-US" altLang="zh-CN" dirty="0">
              <a:solidFill>
                <a:schemeClr val="tx1"/>
              </a:solidFill>
              <a:latin typeface="微软雅黑" charset="-122"/>
              <a:ea typeface="微软雅黑" charset="-122"/>
            </a:endParaRPr>
          </a:p>
          <a:p>
            <a:pPr marL="1714500" lvl="3" indent="-342900" algn="l">
              <a:lnSpc>
                <a:spcPct val="100000"/>
              </a:lnSpc>
              <a:spcBef>
                <a:spcPts val="600"/>
              </a:spcBef>
              <a:buFont typeface="Wingdings" panose="05000000000000000000" pitchFamily="2" charset="2"/>
              <a:buChar char="ü"/>
            </a:pPr>
            <a:r>
              <a:rPr kumimoji="1" lang="zh-CN" altLang="en-US" sz="2000" dirty="0">
                <a:solidFill>
                  <a:schemeClr val="tx1"/>
                </a:solidFill>
                <a:latin typeface="微软雅黑" charset="-122"/>
                <a:ea typeface="微软雅黑" charset="-122"/>
              </a:rPr>
              <a:t>键保护：为每个页面设置一个</a:t>
            </a:r>
            <a:r>
              <a:rPr kumimoji="1" lang="en-US" altLang="zh-CN" sz="2000" dirty="0">
                <a:solidFill>
                  <a:schemeClr val="tx1"/>
                </a:solidFill>
                <a:latin typeface="微软雅黑" charset="-122"/>
                <a:ea typeface="微软雅黑" charset="-122"/>
              </a:rPr>
              <a:t>Key</a:t>
            </a:r>
            <a:r>
              <a:rPr kumimoji="1" lang="zh-CN" altLang="en-US" sz="2000" dirty="0">
                <a:solidFill>
                  <a:schemeClr val="tx1"/>
                </a:solidFill>
                <a:latin typeface="微软雅黑" charset="-122"/>
                <a:ea typeface="微软雅黑" charset="-122"/>
              </a:rPr>
              <a:t>，访存操作的</a:t>
            </a:r>
            <a:r>
              <a:rPr kumimoji="1" lang="en-US" altLang="zh-CN" sz="2000" dirty="0">
                <a:solidFill>
                  <a:schemeClr val="tx1"/>
                </a:solidFill>
                <a:latin typeface="微软雅黑" charset="-122"/>
                <a:ea typeface="微软雅黑" charset="-122"/>
              </a:rPr>
              <a:t>Key</a:t>
            </a:r>
            <a:r>
              <a:rPr kumimoji="1" lang="zh-CN" altLang="en-US" sz="2000" dirty="0">
                <a:solidFill>
                  <a:schemeClr val="tx1"/>
                </a:solidFill>
                <a:latin typeface="微软雅黑" charset="-122"/>
                <a:ea typeface="微软雅黑" charset="-122"/>
              </a:rPr>
              <a:t>与页面的</a:t>
            </a:r>
            <a:r>
              <a:rPr kumimoji="1" lang="en-US" altLang="zh-CN" sz="2000" dirty="0">
                <a:solidFill>
                  <a:schemeClr val="tx1"/>
                </a:solidFill>
                <a:latin typeface="微软雅黑" charset="-122"/>
                <a:ea typeface="微软雅黑" charset="-122"/>
              </a:rPr>
              <a:t>Key</a:t>
            </a:r>
            <a:r>
              <a:rPr kumimoji="1" lang="zh-CN" altLang="en-US" sz="2000" dirty="0">
                <a:solidFill>
                  <a:schemeClr val="tx1"/>
                </a:solidFill>
                <a:latin typeface="微软雅黑" charset="-122"/>
                <a:ea typeface="微软雅黑" charset="-122"/>
              </a:rPr>
              <a:t>匹配才能访问</a:t>
            </a:r>
            <a:endParaRPr kumimoji="1" lang="en-US" altLang="zh-CN" sz="2000" dirty="0">
              <a:solidFill>
                <a:schemeClr val="tx1"/>
              </a:solidFill>
              <a:latin typeface="微软雅黑" charset="-122"/>
              <a:ea typeface="微软雅黑" charset="-122"/>
            </a:endParaRPr>
          </a:p>
          <a:p>
            <a:pPr marL="1714500" lvl="3" indent="-342900" algn="l">
              <a:lnSpc>
                <a:spcPct val="100000"/>
              </a:lnSpc>
              <a:spcBef>
                <a:spcPts val="600"/>
              </a:spcBef>
              <a:buFont typeface="Wingdings" panose="05000000000000000000" pitchFamily="2" charset="2"/>
              <a:buChar char="ü"/>
            </a:pPr>
            <a:r>
              <a:rPr kumimoji="1" lang="zh-CN" altLang="en-US" sz="2000" dirty="0">
                <a:solidFill>
                  <a:schemeClr val="tx1"/>
                </a:solidFill>
                <a:latin typeface="微软雅黑" charset="-122"/>
                <a:ea typeface="微软雅黑" charset="-122"/>
              </a:rPr>
              <a:t>环保护：把系统程序和用户程序划分到不同的环中，内核在最内层，外环不可访问内环</a:t>
            </a:r>
          </a:p>
          <a:p>
            <a:pPr lvl="1" algn="l" eaLnBrk="1" hangingPunct="1">
              <a:lnSpc>
                <a:spcPct val="100000"/>
              </a:lnSpc>
              <a:spcBef>
                <a:spcPts val="600"/>
              </a:spcBef>
              <a:buFont typeface="Wingdings" charset="2"/>
              <a:buChar char="Ø"/>
            </a:pPr>
            <a:r>
              <a:rPr kumimoji="1" lang="zh-CN" altLang="en-US" dirty="0">
                <a:solidFill>
                  <a:schemeClr val="tx1"/>
                </a:solidFill>
                <a:latin typeface="微软雅黑" charset="-122"/>
                <a:ea typeface="微软雅黑" charset="-122"/>
              </a:rPr>
              <a:t>访问越权</a:t>
            </a:r>
            <a:r>
              <a:rPr kumimoji="1" lang="en-US" altLang="zh-CN" dirty="0">
                <a:solidFill>
                  <a:schemeClr val="tx1"/>
                </a:solidFill>
                <a:latin typeface="微软雅黑" charset="-122"/>
                <a:ea typeface="微软雅黑" charset="-122"/>
              </a:rPr>
              <a:t>(</a:t>
            </a:r>
            <a:r>
              <a:rPr kumimoji="1" lang="zh-CN" altLang="en-US" dirty="0">
                <a:solidFill>
                  <a:schemeClr val="tx1"/>
                </a:solidFill>
                <a:latin typeface="微软雅黑" charset="-122"/>
                <a:ea typeface="微软雅黑" charset="-122"/>
              </a:rPr>
              <a:t>访问操作与所拥有的访问权限不符</a:t>
            </a:r>
            <a:r>
              <a:rPr kumimoji="1" lang="en-US" altLang="zh-CN" dirty="0">
                <a:solidFill>
                  <a:schemeClr val="tx1"/>
                </a:solidFill>
                <a:latin typeface="微软雅黑" charset="-122"/>
                <a:ea typeface="微软雅黑" charset="-122"/>
              </a:rPr>
              <a:t>)</a:t>
            </a:r>
          </a:p>
          <a:p>
            <a:pPr lvl="2" algn="l">
              <a:lnSpc>
                <a:spcPct val="100000"/>
              </a:lnSpc>
              <a:spcBef>
                <a:spcPts val="600"/>
              </a:spcBef>
              <a:buFont typeface="Wingdings" charset="2"/>
              <a:buChar char="l"/>
            </a:pPr>
            <a:r>
              <a:rPr kumimoji="1" lang="zh-CN" altLang="en-US" dirty="0">
                <a:solidFill>
                  <a:schemeClr val="tx1"/>
                </a:solidFill>
                <a:latin typeface="微软雅黑" charset="-122"/>
                <a:ea typeface="微软雅黑" charset="-122"/>
              </a:rPr>
              <a:t>页表中设定权限</a:t>
            </a:r>
            <a:endParaRPr kumimoji="1" lang="en-US" altLang="zh-CN" dirty="0">
              <a:solidFill>
                <a:schemeClr val="tx1"/>
              </a:solidFill>
              <a:latin typeface="微软雅黑" charset="-122"/>
              <a:ea typeface="微软雅黑" charset="-122"/>
            </a:endParaRPr>
          </a:p>
          <a:p>
            <a:pPr marL="457200" indent="-457200" algn="l">
              <a:lnSpc>
                <a:spcPct val="100000"/>
              </a:lnSpc>
              <a:spcBef>
                <a:spcPts val="600"/>
              </a:spcBef>
              <a:buFont typeface="Wingdings" panose="05000000000000000000" pitchFamily="2" charset="2"/>
              <a:buChar char="u"/>
            </a:pPr>
            <a:r>
              <a:rPr kumimoji="1" lang="zh-CN" altLang="en-US" sz="2600" dirty="0">
                <a:solidFill>
                  <a:schemeClr val="tx1"/>
                </a:solidFill>
                <a:latin typeface="微软雅黑" charset="-122"/>
                <a:ea typeface="微软雅黑" charset="-122"/>
              </a:rPr>
              <a:t>访问属性的设定</a:t>
            </a:r>
          </a:p>
          <a:p>
            <a:pPr lvl="1" algn="l" eaLnBrk="1" hangingPunct="1">
              <a:lnSpc>
                <a:spcPct val="100000"/>
              </a:lnSpc>
              <a:spcBef>
                <a:spcPts val="600"/>
              </a:spcBef>
              <a:buFont typeface="Wingdings" charset="2"/>
              <a:buChar char="Ø"/>
            </a:pPr>
            <a:r>
              <a:rPr kumimoji="1" lang="zh-CN" altLang="en-US" dirty="0">
                <a:solidFill>
                  <a:schemeClr val="tx1"/>
                </a:solidFill>
                <a:latin typeface="微软雅黑" charset="-122"/>
                <a:ea typeface="微软雅黑" charset="-122"/>
              </a:rPr>
              <a:t>数据段可指定</a:t>
            </a:r>
            <a:r>
              <a:rPr kumimoji="1" lang="en-US" altLang="zh-CN" dirty="0">
                <a:solidFill>
                  <a:schemeClr val="tx1"/>
                </a:solidFill>
                <a:latin typeface="微软雅黑" charset="-122"/>
                <a:ea typeface="微软雅黑" charset="-122"/>
              </a:rPr>
              <a:t>R/W</a:t>
            </a:r>
            <a:r>
              <a:rPr kumimoji="1" lang="zh-CN" altLang="en-US" dirty="0">
                <a:solidFill>
                  <a:schemeClr val="tx1"/>
                </a:solidFill>
                <a:latin typeface="微软雅黑" charset="-122"/>
                <a:ea typeface="微软雅黑" charset="-122"/>
              </a:rPr>
              <a:t>或</a:t>
            </a:r>
            <a:r>
              <a:rPr kumimoji="1" lang="en-US" altLang="zh-CN" dirty="0">
                <a:solidFill>
                  <a:schemeClr val="tx1"/>
                </a:solidFill>
                <a:latin typeface="微软雅黑" charset="-122"/>
                <a:ea typeface="微软雅黑" charset="-122"/>
              </a:rPr>
              <a:t>RO</a:t>
            </a:r>
            <a:r>
              <a:rPr kumimoji="1" lang="zh-CN" altLang="en-US" dirty="0">
                <a:solidFill>
                  <a:schemeClr val="tx1"/>
                </a:solidFill>
                <a:latin typeface="微软雅黑" charset="-122"/>
                <a:ea typeface="微软雅黑" charset="-122"/>
              </a:rPr>
              <a:t>；程序段可指定</a:t>
            </a:r>
            <a:r>
              <a:rPr kumimoji="1" lang="en-US" altLang="zh-CN" dirty="0">
                <a:solidFill>
                  <a:schemeClr val="tx1"/>
                </a:solidFill>
                <a:latin typeface="微软雅黑" charset="-122"/>
                <a:ea typeface="微软雅黑" charset="-122"/>
              </a:rPr>
              <a:t>R/E</a:t>
            </a:r>
            <a:r>
              <a:rPr kumimoji="1" lang="zh-CN" altLang="en-US" dirty="0">
                <a:solidFill>
                  <a:schemeClr val="tx1"/>
                </a:solidFill>
                <a:latin typeface="微软雅黑" charset="-122"/>
                <a:ea typeface="微软雅黑" charset="-122"/>
              </a:rPr>
              <a:t>或</a:t>
            </a:r>
            <a:r>
              <a:rPr kumimoji="1" lang="en-US" altLang="zh-CN" dirty="0">
                <a:solidFill>
                  <a:schemeClr val="tx1"/>
                </a:solidFill>
                <a:latin typeface="微软雅黑" charset="-122"/>
                <a:ea typeface="微软雅黑" charset="-122"/>
              </a:rPr>
              <a:t>RO</a:t>
            </a:r>
            <a:endParaRPr kumimoji="1" lang="zh-CN" altLang="en-US" dirty="0">
              <a:solidFill>
                <a:schemeClr val="tx1"/>
              </a:solidFill>
              <a:latin typeface="微软雅黑" charset="-122"/>
              <a:ea typeface="微软雅黑" charset="-122"/>
            </a:endParaRPr>
          </a:p>
          <a:p>
            <a:pPr marL="457200" indent="-457200" algn="l">
              <a:lnSpc>
                <a:spcPct val="100000"/>
              </a:lnSpc>
              <a:spcBef>
                <a:spcPts val="600"/>
              </a:spcBef>
              <a:buFont typeface="Wingdings" panose="05000000000000000000" pitchFamily="2" charset="2"/>
              <a:buChar char="u"/>
            </a:pPr>
            <a:r>
              <a:rPr kumimoji="1" lang="zh-CN" altLang="en-US" sz="2600" dirty="0">
                <a:solidFill>
                  <a:schemeClr val="tx1"/>
                </a:solidFill>
                <a:latin typeface="微软雅黑" charset="-122"/>
                <a:ea typeface="微软雅黑" charset="-122"/>
              </a:rPr>
              <a:t>最基本的保护措施</a:t>
            </a:r>
          </a:p>
          <a:p>
            <a:pPr algn="l">
              <a:lnSpc>
                <a:spcPct val="100000"/>
              </a:lnSpc>
              <a:spcBef>
                <a:spcPts val="600"/>
              </a:spcBef>
              <a:buFont typeface="Wingdings" charset="2"/>
              <a:buNone/>
            </a:pPr>
            <a:r>
              <a:rPr kumimoji="1" lang="zh-CN" altLang="en-US" dirty="0">
                <a:latin typeface="微软雅黑" charset="-122"/>
                <a:ea typeface="微软雅黑" charset="-122"/>
              </a:rPr>
              <a:t>    规定每道程序只能访问属于自己所在的存储区和共享区</a:t>
            </a:r>
          </a:p>
          <a:p>
            <a:pPr lvl="1" algn="l" eaLnBrk="1" hangingPunct="1">
              <a:lnSpc>
                <a:spcPct val="100000"/>
              </a:lnSpc>
              <a:spcBef>
                <a:spcPts val="600"/>
              </a:spcBef>
              <a:buFont typeface="Wingdings" charset="2"/>
              <a:buChar char="Ø"/>
            </a:pPr>
            <a:r>
              <a:rPr kumimoji="1" lang="zh-CN" altLang="en-US" dirty="0">
                <a:solidFill>
                  <a:schemeClr val="tx1"/>
                </a:solidFill>
                <a:latin typeface="微软雅黑" charset="-122"/>
                <a:ea typeface="微软雅黑" charset="-122"/>
              </a:rPr>
              <a:t>对于属自己存储区的信息：可读可写</a:t>
            </a:r>
          </a:p>
          <a:p>
            <a:pPr lvl="1" algn="l" eaLnBrk="1" hangingPunct="1">
              <a:lnSpc>
                <a:spcPct val="100000"/>
              </a:lnSpc>
              <a:spcBef>
                <a:spcPts val="600"/>
              </a:spcBef>
              <a:buFont typeface="Wingdings" charset="2"/>
              <a:buChar char="Ø"/>
            </a:pPr>
            <a:r>
              <a:rPr kumimoji="1" lang="zh-CN" altLang="en-US" dirty="0">
                <a:solidFill>
                  <a:schemeClr val="tx1"/>
                </a:solidFill>
                <a:latin typeface="微软雅黑" charset="-122"/>
                <a:ea typeface="微软雅黑" charset="-122"/>
              </a:rPr>
              <a:t>对共享区或已获授权的其他用户信息：可读不可写</a:t>
            </a:r>
          </a:p>
          <a:p>
            <a:pPr lvl="1" algn="l" eaLnBrk="1" hangingPunct="1">
              <a:lnSpc>
                <a:spcPct val="100000"/>
              </a:lnSpc>
              <a:spcBef>
                <a:spcPts val="600"/>
              </a:spcBef>
              <a:buFont typeface="Wingdings" charset="2"/>
              <a:buChar char="Ø"/>
            </a:pPr>
            <a:r>
              <a:rPr kumimoji="1" lang="zh-CN" altLang="en-US" dirty="0">
                <a:solidFill>
                  <a:schemeClr val="tx1"/>
                </a:solidFill>
                <a:latin typeface="微软雅黑" charset="-122"/>
                <a:ea typeface="微软雅黑" charset="-122"/>
              </a:rPr>
              <a:t>对未获授权的信息</a:t>
            </a:r>
            <a:r>
              <a:rPr kumimoji="1" lang="en-US" altLang="zh-CN" dirty="0">
                <a:solidFill>
                  <a:schemeClr val="tx1"/>
                </a:solidFill>
                <a:latin typeface="微软雅黑" charset="-122"/>
                <a:ea typeface="微软雅黑" charset="-122"/>
              </a:rPr>
              <a:t>(</a:t>
            </a:r>
            <a:r>
              <a:rPr kumimoji="1" lang="zh-CN" altLang="en-US" dirty="0">
                <a:solidFill>
                  <a:schemeClr val="tx1"/>
                </a:solidFill>
                <a:latin typeface="微软雅黑" charset="-122"/>
                <a:ea typeface="微软雅黑" charset="-122"/>
              </a:rPr>
              <a:t>如</a:t>
            </a:r>
            <a:r>
              <a:rPr kumimoji="1" lang="en-US" altLang="zh-CN" dirty="0">
                <a:solidFill>
                  <a:schemeClr val="tx1"/>
                </a:solidFill>
                <a:latin typeface="微软雅黑" charset="-122"/>
                <a:ea typeface="微软雅黑" charset="-122"/>
              </a:rPr>
              <a:t>OS</a:t>
            </a:r>
            <a:r>
              <a:rPr kumimoji="1" lang="zh-CN" altLang="en-US" dirty="0">
                <a:solidFill>
                  <a:schemeClr val="tx1"/>
                </a:solidFill>
                <a:latin typeface="微软雅黑" charset="-122"/>
                <a:ea typeface="微软雅黑" charset="-122"/>
              </a:rPr>
              <a:t>内核、页表等</a:t>
            </a:r>
            <a:r>
              <a:rPr kumimoji="1" lang="en-US" altLang="zh-CN" dirty="0">
                <a:solidFill>
                  <a:schemeClr val="tx1"/>
                </a:solidFill>
                <a:latin typeface="微软雅黑" charset="-122"/>
                <a:ea typeface="微软雅黑" charset="-122"/>
              </a:rPr>
              <a:t>)</a:t>
            </a:r>
            <a:r>
              <a:rPr kumimoji="1" lang="zh-CN" altLang="en-US" dirty="0">
                <a:solidFill>
                  <a:schemeClr val="tx1"/>
                </a:solidFill>
                <a:latin typeface="微软雅黑" charset="-122"/>
                <a:ea typeface="微软雅黑" charset="-122"/>
              </a:rPr>
              <a:t>：不可访问 </a:t>
            </a:r>
          </a:p>
        </p:txBody>
      </p:sp>
    </p:spTree>
    <p:extLst>
      <p:ext uri="{BB962C8B-B14F-4D97-AF65-F5344CB8AC3E}">
        <p14:creationId xmlns:p14="http://schemas.microsoft.com/office/powerpoint/2010/main" val="89384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idx="4294967295"/>
          </p:nvPr>
        </p:nvSpPr>
        <p:spPr bwMode="auto">
          <a:xfrm>
            <a:off x="609600" y="-26988"/>
            <a:ext cx="10971213" cy="64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5.4.4  </a:t>
            </a:r>
            <a:r>
              <a:rPr lang="zh-CN" altLang="en-US" sz="3200" b="1" dirty="0">
                <a:solidFill>
                  <a:srgbClr val="A50021"/>
                </a:solidFill>
                <a:latin typeface="微软雅黑" panose="020B0503020204020204" pitchFamily="34" charset="-122"/>
                <a:ea typeface="微软雅黑" panose="020B0503020204020204" pitchFamily="34" charset="-122"/>
              </a:rPr>
              <a:t>存储保护</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239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39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39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39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 name="Rectangle 3"/>
          <p:cNvSpPr txBox="1">
            <a:spLocks noChangeArrowheads="1"/>
          </p:cNvSpPr>
          <p:nvPr/>
        </p:nvSpPr>
        <p:spPr bwMode="auto">
          <a:xfrm>
            <a:off x="381000" y="976313"/>
            <a:ext cx="110712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815975" indent="-457200">
              <a:defRPr sz="2400" b="1">
                <a:solidFill>
                  <a:srgbClr val="FF0000"/>
                </a:solidFill>
                <a:latin typeface="Times New Roman" charset="0"/>
                <a:ea typeface="黑体" charset="-122"/>
              </a:defRPr>
            </a:lvl2pPr>
            <a:lvl3pPr marL="984250" indent="-2667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14000"/>
              </a:lnSpc>
              <a:spcBef>
                <a:spcPts val="600"/>
              </a:spcBef>
              <a:buFont typeface="Wingdings" panose="05000000000000000000" pitchFamily="2" charset="2"/>
              <a:buChar char="u"/>
            </a:pPr>
            <a:r>
              <a:rPr kumimoji="1" lang="zh-CN" altLang="en-US" sz="2800" dirty="0">
                <a:solidFill>
                  <a:schemeClr val="tx1"/>
                </a:solidFill>
                <a:latin typeface="微软雅黑" charset="-122"/>
                <a:ea typeface="微软雅黑" charset="-122"/>
              </a:rPr>
              <a:t>为支持</a:t>
            </a:r>
            <a:r>
              <a:rPr kumimoji="1" lang="en-US" altLang="zh-CN" sz="2800" dirty="0">
                <a:solidFill>
                  <a:schemeClr val="tx1"/>
                </a:solidFill>
                <a:latin typeface="微软雅黑" charset="-122"/>
                <a:ea typeface="微软雅黑" charset="-122"/>
              </a:rPr>
              <a:t>OS</a:t>
            </a:r>
            <a:r>
              <a:rPr kumimoji="1" lang="zh-CN" altLang="en-US" sz="2800" dirty="0">
                <a:solidFill>
                  <a:schemeClr val="tx1"/>
                </a:solidFill>
                <a:latin typeface="微软雅黑" charset="-122"/>
                <a:ea typeface="微软雅黑" charset="-122"/>
              </a:rPr>
              <a:t>的存储保护，硬件提供了三种基本功能：</a:t>
            </a:r>
          </a:p>
          <a:p>
            <a:pPr lvl="1" algn="l" eaLnBrk="1" hangingPunct="1">
              <a:lnSpc>
                <a:spcPct val="114000"/>
              </a:lnSpc>
              <a:spcBef>
                <a:spcPts val="600"/>
              </a:spcBef>
              <a:buFont typeface="Arial" charset="0"/>
              <a:buAutoNum type="arabicPeriod"/>
            </a:pPr>
            <a:r>
              <a:rPr kumimoji="1" lang="zh-CN" altLang="en-US" sz="2600" dirty="0">
                <a:solidFill>
                  <a:schemeClr val="tx1"/>
                </a:solidFill>
                <a:latin typeface="微软雅黑" charset="-122"/>
                <a:ea typeface="微软雅黑" charset="-122"/>
              </a:rPr>
              <a:t>支持两种运行模式：</a:t>
            </a:r>
          </a:p>
          <a:p>
            <a:pPr marL="1174750" lvl="2" indent="-457200" algn="l">
              <a:lnSpc>
                <a:spcPct val="114000"/>
              </a:lnSpc>
              <a:spcBef>
                <a:spcPts val="600"/>
              </a:spcBef>
              <a:buFont typeface="Wingdings" panose="05000000000000000000" pitchFamily="2" charset="2"/>
              <a:buChar char="u"/>
            </a:pPr>
            <a:r>
              <a:rPr kumimoji="1" lang="zh-CN" altLang="en-US" sz="2600" dirty="0">
                <a:solidFill>
                  <a:schemeClr val="tx1"/>
                </a:solidFill>
                <a:latin typeface="微软雅黑" charset="-122"/>
                <a:ea typeface="微软雅黑" charset="-122"/>
              </a:rPr>
              <a:t>管理模式</a:t>
            </a:r>
            <a:r>
              <a:rPr kumimoji="1" lang="en-US" altLang="zh-CN" sz="2600" dirty="0">
                <a:solidFill>
                  <a:schemeClr val="tx1"/>
                </a:solidFill>
                <a:latin typeface="微软雅黑" charset="-122"/>
                <a:ea typeface="微软雅黑" charset="-122"/>
              </a:rPr>
              <a:t>(Supervisor Mode)</a:t>
            </a:r>
            <a:endParaRPr kumimoji="1" lang="zh-CN" altLang="en-US" sz="2600" dirty="0">
              <a:solidFill>
                <a:schemeClr val="tx1"/>
              </a:solidFill>
              <a:latin typeface="微软雅黑" charset="-122"/>
              <a:ea typeface="微软雅黑" charset="-122"/>
            </a:endParaRPr>
          </a:p>
          <a:p>
            <a:pPr lvl="2" algn="l">
              <a:lnSpc>
                <a:spcPct val="114000"/>
              </a:lnSpc>
              <a:spcBef>
                <a:spcPts val="600"/>
              </a:spcBef>
              <a:buFont typeface="Wingdings" charset="2"/>
              <a:buNone/>
            </a:pPr>
            <a:r>
              <a:rPr kumimoji="1" lang="zh-CN" altLang="en-US" sz="2600" dirty="0">
                <a:solidFill>
                  <a:schemeClr val="tx1"/>
                </a:solidFill>
                <a:latin typeface="微软雅黑" charset="-122"/>
                <a:ea typeface="微软雅黑" charset="-122"/>
              </a:rPr>
              <a:t>    用于完成</a:t>
            </a:r>
            <a:r>
              <a:rPr kumimoji="1" lang="en-US" altLang="zh-CN" sz="2600" dirty="0">
                <a:solidFill>
                  <a:schemeClr val="tx1"/>
                </a:solidFill>
                <a:latin typeface="微软雅黑" charset="-122"/>
                <a:ea typeface="微软雅黑" charset="-122"/>
              </a:rPr>
              <a:t>OS</a:t>
            </a:r>
            <a:r>
              <a:rPr kumimoji="1" lang="zh-CN" altLang="en-US" sz="2600" dirty="0">
                <a:solidFill>
                  <a:schemeClr val="tx1"/>
                </a:solidFill>
                <a:latin typeface="微软雅黑" charset="-122"/>
                <a:ea typeface="微软雅黑" charset="-122"/>
              </a:rPr>
              <a:t>各种功能的进程为</a:t>
            </a:r>
            <a:r>
              <a:rPr kumimoji="1" lang="zh-CN" altLang="en-US" sz="2600" dirty="0">
                <a:latin typeface="微软雅黑" charset="-122"/>
                <a:ea typeface="微软雅黑" charset="-122"/>
              </a:rPr>
              <a:t>系统进程</a:t>
            </a:r>
            <a:r>
              <a:rPr kumimoji="1" lang="zh-CN" altLang="en-US" sz="2600" dirty="0">
                <a:solidFill>
                  <a:schemeClr val="tx1"/>
                </a:solidFill>
                <a:latin typeface="微软雅黑" charset="-122"/>
                <a:ea typeface="微软雅黑" charset="-122"/>
              </a:rPr>
              <a:t>，又称</a:t>
            </a:r>
            <a:r>
              <a:rPr kumimoji="1" lang="zh-CN" altLang="en-US" sz="2600" dirty="0">
                <a:latin typeface="微软雅黑" charset="-122"/>
                <a:ea typeface="微软雅黑" charset="-122"/>
              </a:rPr>
              <a:t>内核</a:t>
            </a:r>
            <a:r>
              <a:rPr kumimoji="1" lang="en-US" altLang="zh-CN" sz="2600" dirty="0">
                <a:latin typeface="微软雅黑" charset="-122"/>
                <a:ea typeface="微软雅黑" charset="-122"/>
              </a:rPr>
              <a:t>(Kernel)</a:t>
            </a:r>
            <a:r>
              <a:rPr kumimoji="1" lang="zh-CN" altLang="en-US" sz="2600" dirty="0">
                <a:latin typeface="微软雅黑" charset="-122"/>
                <a:ea typeface="微软雅黑" charset="-122"/>
              </a:rPr>
              <a:t>进程、管理</a:t>
            </a:r>
            <a:r>
              <a:rPr kumimoji="1" lang="en-US" altLang="zh-CN" sz="2600" dirty="0">
                <a:latin typeface="微软雅黑" charset="-122"/>
                <a:ea typeface="微软雅黑" charset="-122"/>
              </a:rPr>
              <a:t>(Supervisor)</a:t>
            </a:r>
            <a:r>
              <a:rPr kumimoji="1" lang="zh-CN" altLang="en-US" sz="2600" dirty="0">
                <a:latin typeface="微软雅黑" charset="-122"/>
                <a:ea typeface="微软雅黑" charset="-122"/>
              </a:rPr>
              <a:t>进程</a:t>
            </a:r>
            <a:r>
              <a:rPr kumimoji="1" lang="zh-CN" altLang="en-US" sz="2600" dirty="0">
                <a:solidFill>
                  <a:schemeClr val="tx1"/>
                </a:solidFill>
                <a:latin typeface="微软雅黑" charset="-122"/>
                <a:ea typeface="微软雅黑" charset="-122"/>
              </a:rPr>
              <a:t>。执行系统进程时处理器所处的模式称为</a:t>
            </a:r>
            <a:r>
              <a:rPr kumimoji="1" lang="zh-CN" altLang="en-US" sz="2600" dirty="0">
                <a:latin typeface="微软雅黑" charset="-122"/>
                <a:ea typeface="微软雅黑" charset="-122"/>
              </a:rPr>
              <a:t>管理模式</a:t>
            </a:r>
            <a:r>
              <a:rPr kumimoji="1" lang="en-US" altLang="zh-CN" sz="2600" dirty="0">
                <a:latin typeface="微软雅黑" charset="-122"/>
                <a:ea typeface="微软雅黑" charset="-122"/>
              </a:rPr>
              <a:t>(Supervisor Mode)</a:t>
            </a:r>
            <a:r>
              <a:rPr kumimoji="1" lang="zh-CN" altLang="en-US" sz="2600" dirty="0">
                <a:latin typeface="微软雅黑" charset="-122"/>
                <a:ea typeface="微软雅黑" charset="-122"/>
              </a:rPr>
              <a:t>，</a:t>
            </a:r>
            <a:r>
              <a:rPr kumimoji="1" lang="zh-CN" altLang="en-US" sz="2600" dirty="0">
                <a:solidFill>
                  <a:schemeClr val="tx1"/>
                </a:solidFill>
                <a:latin typeface="微软雅黑" charset="-122"/>
                <a:ea typeface="微软雅黑" charset="-122"/>
              </a:rPr>
              <a:t>或称</a:t>
            </a:r>
            <a:r>
              <a:rPr kumimoji="1" lang="zh-CN" altLang="en-US" sz="2600" dirty="0">
                <a:latin typeface="微软雅黑" charset="-122"/>
                <a:ea typeface="微软雅黑" charset="-122"/>
              </a:rPr>
              <a:t>管理程序状态</a:t>
            </a:r>
            <a:r>
              <a:rPr kumimoji="1" lang="zh-CN" altLang="en-US" sz="2600" dirty="0">
                <a:solidFill>
                  <a:srgbClr val="006600"/>
                </a:solidFill>
                <a:latin typeface="微软雅黑" charset="-122"/>
                <a:ea typeface="微软雅黑" charset="-122"/>
              </a:rPr>
              <a:t>，</a:t>
            </a:r>
            <a:r>
              <a:rPr kumimoji="1" lang="zh-CN" altLang="en-US" sz="2600" dirty="0">
                <a:solidFill>
                  <a:schemeClr val="tx1"/>
                </a:solidFill>
                <a:latin typeface="微软雅黑" charset="-122"/>
                <a:ea typeface="微软雅黑" charset="-122"/>
              </a:rPr>
              <a:t>简称</a:t>
            </a:r>
            <a:r>
              <a:rPr kumimoji="1" lang="zh-CN" altLang="en-US" sz="2600" dirty="0">
                <a:latin typeface="微软雅黑" charset="-122"/>
                <a:ea typeface="微软雅黑" charset="-122"/>
              </a:rPr>
              <a:t>管态、核心态</a:t>
            </a:r>
          </a:p>
          <a:p>
            <a:pPr marL="1174750" lvl="2" indent="-457200" algn="l">
              <a:lnSpc>
                <a:spcPct val="114000"/>
              </a:lnSpc>
              <a:spcBef>
                <a:spcPts val="600"/>
              </a:spcBef>
              <a:buFont typeface="Wingdings" panose="05000000000000000000" pitchFamily="2" charset="2"/>
              <a:buChar char="u"/>
            </a:pPr>
            <a:r>
              <a:rPr kumimoji="1" lang="zh-CN" altLang="en-US" sz="2600" dirty="0">
                <a:solidFill>
                  <a:schemeClr val="tx1"/>
                </a:solidFill>
                <a:latin typeface="微软雅黑" charset="-122"/>
                <a:ea typeface="微软雅黑" charset="-122"/>
              </a:rPr>
              <a:t>用户模式</a:t>
            </a:r>
            <a:r>
              <a:rPr kumimoji="1" lang="en-US" altLang="zh-CN" sz="2600" dirty="0">
                <a:solidFill>
                  <a:schemeClr val="tx1"/>
                </a:solidFill>
                <a:latin typeface="微软雅黑" charset="-122"/>
                <a:ea typeface="微软雅黑" charset="-122"/>
              </a:rPr>
              <a:t>(User Mode)</a:t>
            </a:r>
          </a:p>
          <a:p>
            <a:pPr lvl="2" algn="l">
              <a:lnSpc>
                <a:spcPct val="114000"/>
              </a:lnSpc>
              <a:spcBef>
                <a:spcPts val="600"/>
              </a:spcBef>
              <a:buFont typeface="Wingdings" charset="2"/>
              <a:buNone/>
            </a:pPr>
            <a:r>
              <a:rPr kumimoji="1" lang="zh-CN" altLang="en-US" sz="2600" dirty="0">
                <a:solidFill>
                  <a:srgbClr val="006600"/>
                </a:solidFill>
                <a:latin typeface="微软雅黑" charset="-122"/>
                <a:ea typeface="微软雅黑" charset="-122"/>
              </a:rPr>
              <a:t>    </a:t>
            </a:r>
            <a:r>
              <a:rPr kumimoji="1" lang="zh-CN" altLang="en-US" sz="2600" dirty="0">
                <a:solidFill>
                  <a:schemeClr val="tx1"/>
                </a:solidFill>
                <a:latin typeface="微软雅黑" charset="-122"/>
                <a:ea typeface="微软雅黑" charset="-122"/>
              </a:rPr>
              <a:t>完成非</a:t>
            </a:r>
            <a:r>
              <a:rPr kumimoji="1" lang="en-US" altLang="zh-CN" sz="2600" dirty="0">
                <a:solidFill>
                  <a:schemeClr val="tx1"/>
                </a:solidFill>
                <a:latin typeface="微软雅黑" charset="-122"/>
                <a:ea typeface="微软雅黑" charset="-122"/>
              </a:rPr>
              <a:t>OS</a:t>
            </a:r>
            <a:r>
              <a:rPr kumimoji="1" lang="zh-CN" altLang="en-US" sz="2600" dirty="0">
                <a:solidFill>
                  <a:schemeClr val="tx1"/>
                </a:solidFill>
                <a:latin typeface="微软雅黑" charset="-122"/>
                <a:ea typeface="微软雅黑" charset="-122"/>
              </a:rPr>
              <a:t>功能的进程称为</a:t>
            </a:r>
            <a:r>
              <a:rPr kumimoji="1" lang="zh-CN" altLang="en-US" sz="2600" dirty="0">
                <a:latin typeface="微软雅黑" charset="-122"/>
                <a:ea typeface="微软雅黑" charset="-122"/>
              </a:rPr>
              <a:t>用户进程</a:t>
            </a:r>
            <a:r>
              <a:rPr kumimoji="1" lang="zh-CN" altLang="en-US" sz="2600" dirty="0">
                <a:solidFill>
                  <a:schemeClr val="tx1"/>
                </a:solidFill>
                <a:latin typeface="微软雅黑" charset="-122"/>
                <a:ea typeface="微软雅黑" charset="-122"/>
              </a:rPr>
              <a:t>，当系统运行用户进程时，处理器模式就是</a:t>
            </a:r>
            <a:r>
              <a:rPr kumimoji="1" lang="zh-CN" altLang="en-US" sz="2600" dirty="0">
                <a:latin typeface="微软雅黑" charset="-122"/>
                <a:ea typeface="微软雅黑" charset="-122"/>
              </a:rPr>
              <a:t>用户模式</a:t>
            </a:r>
            <a:r>
              <a:rPr kumimoji="1" lang="zh-CN" altLang="en-US" sz="2600" dirty="0">
                <a:solidFill>
                  <a:srgbClr val="006600"/>
                </a:solidFill>
                <a:latin typeface="微软雅黑" charset="-122"/>
                <a:ea typeface="微软雅黑" charset="-122"/>
              </a:rPr>
              <a:t>，</a:t>
            </a:r>
            <a:r>
              <a:rPr kumimoji="1" lang="zh-CN" altLang="en-US" sz="2600" dirty="0">
                <a:solidFill>
                  <a:schemeClr val="tx1"/>
                </a:solidFill>
                <a:latin typeface="微软雅黑" charset="-122"/>
                <a:ea typeface="微软雅黑" charset="-122"/>
              </a:rPr>
              <a:t>或称</a:t>
            </a:r>
            <a:r>
              <a:rPr kumimoji="1" lang="zh-CN" altLang="en-US" sz="2600" dirty="0">
                <a:latin typeface="微软雅黑" charset="-122"/>
                <a:ea typeface="微软雅黑" charset="-122"/>
              </a:rPr>
              <a:t>用户状态、目标程序状态</a:t>
            </a:r>
            <a:r>
              <a:rPr kumimoji="1" lang="zh-CN" altLang="en-US" sz="2600" dirty="0">
                <a:solidFill>
                  <a:srgbClr val="006600"/>
                </a:solidFill>
                <a:latin typeface="微软雅黑" charset="-122"/>
                <a:ea typeface="微软雅黑" charset="-122"/>
              </a:rPr>
              <a:t>，</a:t>
            </a:r>
            <a:r>
              <a:rPr kumimoji="1" lang="zh-CN" altLang="en-US" sz="2600" dirty="0">
                <a:solidFill>
                  <a:schemeClr val="tx1"/>
                </a:solidFill>
                <a:latin typeface="微软雅黑" charset="-122"/>
                <a:ea typeface="微软雅黑" charset="-122"/>
              </a:rPr>
              <a:t>简称为</a:t>
            </a:r>
            <a:r>
              <a:rPr kumimoji="1" lang="zh-CN" altLang="en-US" sz="2600" dirty="0">
                <a:latin typeface="微软雅黑" charset="-122"/>
                <a:ea typeface="微软雅黑" charset="-122"/>
              </a:rPr>
              <a:t>目态</a:t>
            </a:r>
            <a:r>
              <a:rPr kumimoji="1" lang="zh-CN" altLang="en-US" sz="2600" dirty="0">
                <a:solidFill>
                  <a:schemeClr val="tx1"/>
                </a:solidFill>
                <a:latin typeface="微软雅黑" charset="-122"/>
                <a:ea typeface="微软雅黑" charset="-122"/>
              </a:rPr>
              <a:t>或</a:t>
            </a:r>
            <a:r>
              <a:rPr kumimoji="1" lang="zh-CN" altLang="en-US" sz="2600" dirty="0">
                <a:latin typeface="微软雅黑" charset="-122"/>
                <a:ea typeface="微软雅黑" charset="-122"/>
              </a:rPr>
              <a:t>用户态</a:t>
            </a:r>
          </a:p>
        </p:txBody>
      </p:sp>
    </p:spTree>
    <p:extLst>
      <p:ext uri="{BB962C8B-B14F-4D97-AF65-F5344CB8AC3E}">
        <p14:creationId xmlns:p14="http://schemas.microsoft.com/office/powerpoint/2010/main" val="14755743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blinds(horizontal)">
                                      <p:cBhvr>
                                        <p:cTn id="10" dur="500"/>
                                        <p:tgtEl>
                                          <p:spTgt spid="8">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blinds(horizontal)">
                                      <p:cBhvr>
                                        <p:cTn id="13" dur="500"/>
                                        <p:tgtEl>
                                          <p:spTgt spid="8">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blinds(horizontal)">
                                      <p:cBhvr>
                                        <p:cTn id="16" dur="500"/>
                                        <p:tgtEl>
                                          <p:spTgt spid="8">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blinds(horizontal)">
                                      <p:cBhvr>
                                        <p:cTn id="19"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5.4.4  </a:t>
            </a:r>
            <a:r>
              <a:rPr lang="zh-CN" altLang="en-US" sz="3200" b="1" dirty="0">
                <a:solidFill>
                  <a:srgbClr val="A50021"/>
                </a:solidFill>
                <a:latin typeface="微软雅黑" panose="020B0503020204020204" pitchFamily="34" charset="-122"/>
                <a:ea typeface="微软雅黑" panose="020B0503020204020204" pitchFamily="34" charset="-122"/>
              </a:rPr>
              <a:t>存储保护</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2595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595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595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595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 name="Rectangle 3"/>
          <p:cNvSpPr txBox="1">
            <a:spLocks noChangeArrowheads="1"/>
          </p:cNvSpPr>
          <p:nvPr/>
        </p:nvSpPr>
        <p:spPr bwMode="auto">
          <a:xfrm>
            <a:off x="381000" y="976313"/>
            <a:ext cx="110712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873125" indent="-514350">
              <a:defRPr sz="2400" b="1">
                <a:solidFill>
                  <a:srgbClr val="FF0000"/>
                </a:solidFill>
                <a:latin typeface="Times New Roman" charset="0"/>
                <a:ea typeface="黑体" charset="-122"/>
              </a:defRPr>
            </a:lvl2pPr>
            <a:lvl3pPr marL="987425" indent="-269875">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20000"/>
              </a:lnSpc>
              <a:spcBef>
                <a:spcPts val="600"/>
              </a:spcBef>
              <a:buFont typeface="Wingdings" panose="05000000000000000000" pitchFamily="2" charset="2"/>
              <a:buChar char="u"/>
            </a:pPr>
            <a:r>
              <a:rPr kumimoji="1" lang="zh-CN" altLang="en-US" sz="2800" dirty="0">
                <a:solidFill>
                  <a:schemeClr val="tx1"/>
                </a:solidFill>
                <a:latin typeface="微软雅黑" charset="-122"/>
                <a:ea typeface="微软雅黑" charset="-122"/>
              </a:rPr>
              <a:t>为支持</a:t>
            </a:r>
            <a:r>
              <a:rPr kumimoji="1" lang="en-US" altLang="zh-CN" sz="2800" dirty="0">
                <a:solidFill>
                  <a:schemeClr val="tx1"/>
                </a:solidFill>
                <a:latin typeface="微软雅黑" charset="-122"/>
                <a:ea typeface="微软雅黑" charset="-122"/>
              </a:rPr>
              <a:t>OS</a:t>
            </a:r>
            <a:r>
              <a:rPr kumimoji="1" lang="zh-CN" altLang="en-US" sz="2800" dirty="0">
                <a:solidFill>
                  <a:schemeClr val="tx1"/>
                </a:solidFill>
                <a:latin typeface="微软雅黑" charset="-122"/>
                <a:ea typeface="微软雅黑" charset="-122"/>
              </a:rPr>
              <a:t>的存储保护，硬件提供了三种基本功能：</a:t>
            </a:r>
          </a:p>
          <a:p>
            <a:pPr lvl="1" algn="l">
              <a:lnSpc>
                <a:spcPct val="120000"/>
              </a:lnSpc>
              <a:spcBef>
                <a:spcPts val="600"/>
              </a:spcBef>
              <a:buFont typeface="Times New Roman" charset="0"/>
              <a:buAutoNum type="arabicPeriod" startAt="2"/>
            </a:pPr>
            <a:r>
              <a:rPr lang="zh-CN" altLang="en-US" sz="2600" dirty="0">
                <a:solidFill>
                  <a:schemeClr val="tx1"/>
                </a:solidFill>
                <a:latin typeface="微软雅黑" charset="-122"/>
                <a:ea typeface="微软雅黑" charset="-122"/>
              </a:rPr>
              <a:t>使一部分</a:t>
            </a:r>
            <a:r>
              <a:rPr lang="en-US" altLang="zh-CN" sz="2600" dirty="0">
                <a:solidFill>
                  <a:schemeClr val="tx1"/>
                </a:solidFill>
                <a:latin typeface="微软雅黑" charset="-122"/>
                <a:ea typeface="微软雅黑" charset="-122"/>
              </a:rPr>
              <a:t>CPU</a:t>
            </a:r>
            <a:r>
              <a:rPr lang="zh-CN" altLang="en-US" sz="2600" dirty="0">
                <a:solidFill>
                  <a:schemeClr val="tx1"/>
                </a:solidFill>
                <a:latin typeface="微软雅黑" charset="-122"/>
                <a:ea typeface="微软雅黑" charset="-122"/>
              </a:rPr>
              <a:t>状态只能由系统进程写，而不能由用户进程写</a:t>
            </a:r>
            <a:r>
              <a:rPr lang="en-US"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即用户进程只能读</a:t>
            </a:r>
            <a:r>
              <a:rPr lang="en-US"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。包括：</a:t>
            </a:r>
            <a:r>
              <a:rPr lang="en-US" altLang="zh-CN" sz="2600" dirty="0">
                <a:latin typeface="微软雅黑" charset="-122"/>
                <a:ea typeface="微软雅黑" charset="-122"/>
              </a:rPr>
              <a:t>User/Supervisor</a:t>
            </a:r>
            <a:r>
              <a:rPr lang="zh-CN" altLang="en-US" sz="2600" dirty="0">
                <a:latin typeface="微软雅黑" charset="-122"/>
                <a:ea typeface="微软雅黑" charset="-122"/>
              </a:rPr>
              <a:t>模式位、页表指针、</a:t>
            </a:r>
            <a:r>
              <a:rPr lang="en-US" altLang="zh-CN" sz="2600" dirty="0">
                <a:latin typeface="微软雅黑" charset="-122"/>
                <a:ea typeface="微软雅黑" charset="-122"/>
              </a:rPr>
              <a:t>TLB</a:t>
            </a:r>
            <a:r>
              <a:rPr lang="zh-CN" altLang="en-US" sz="2600" dirty="0">
                <a:solidFill>
                  <a:schemeClr val="tx1"/>
                </a:solidFill>
                <a:latin typeface="微软雅黑" charset="-122"/>
                <a:ea typeface="微软雅黑" charset="-122"/>
              </a:rPr>
              <a:t>等。</a:t>
            </a:r>
            <a:r>
              <a:rPr lang="en-US" altLang="zh-CN" sz="2600" dirty="0">
                <a:solidFill>
                  <a:schemeClr val="tx1"/>
                </a:solidFill>
                <a:latin typeface="微软雅黑" charset="-122"/>
                <a:ea typeface="微软雅黑" charset="-122"/>
              </a:rPr>
              <a:t>OS</a:t>
            </a:r>
            <a:r>
              <a:rPr lang="zh-CN" altLang="en-US" sz="2600" dirty="0">
                <a:solidFill>
                  <a:schemeClr val="tx1"/>
                </a:solidFill>
                <a:latin typeface="微软雅黑" charset="-122"/>
                <a:ea typeface="微软雅黑" charset="-122"/>
              </a:rPr>
              <a:t>内核可用特殊指令</a:t>
            </a:r>
            <a:r>
              <a:rPr lang="en-US"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一般称之为管态指令</a:t>
            </a:r>
            <a:r>
              <a:rPr lang="en-US"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来写这些状态</a:t>
            </a:r>
            <a:endParaRPr lang="en-US" altLang="zh-CN" sz="2600" dirty="0">
              <a:solidFill>
                <a:schemeClr val="tx1"/>
              </a:solidFill>
              <a:latin typeface="微软雅黑" charset="-122"/>
              <a:ea typeface="微软雅黑" charset="-122"/>
            </a:endParaRPr>
          </a:p>
          <a:p>
            <a:pPr lvl="1" algn="l">
              <a:lnSpc>
                <a:spcPct val="120000"/>
              </a:lnSpc>
              <a:spcBef>
                <a:spcPts val="600"/>
              </a:spcBef>
              <a:buFont typeface="Times New Roman" charset="0"/>
              <a:buAutoNum type="arabicPeriod" startAt="3"/>
            </a:pPr>
            <a:r>
              <a:rPr kumimoji="1" lang="zh-CN" altLang="en-US" sz="2800" dirty="0">
                <a:solidFill>
                  <a:schemeClr val="tx1"/>
                </a:solidFill>
                <a:latin typeface="微软雅黑" charset="-122"/>
                <a:ea typeface="微软雅黑" charset="-122"/>
              </a:rPr>
              <a:t>允许</a:t>
            </a:r>
            <a:r>
              <a:rPr kumimoji="1" lang="en-US" altLang="zh-CN" sz="2800" dirty="0">
                <a:solidFill>
                  <a:schemeClr val="tx1"/>
                </a:solidFill>
                <a:latin typeface="微软雅黑" charset="-122"/>
                <a:ea typeface="微软雅黑" charset="-122"/>
              </a:rPr>
              <a:t>CPU</a:t>
            </a:r>
            <a:r>
              <a:rPr kumimoji="1" lang="zh-CN" altLang="en-US" sz="2800" dirty="0">
                <a:solidFill>
                  <a:schemeClr val="tx1"/>
                </a:solidFill>
                <a:latin typeface="微软雅黑" charset="-122"/>
                <a:ea typeface="微软雅黑" charset="-122"/>
              </a:rPr>
              <a:t>在管理态和用户态之间相互转换的机制</a:t>
            </a:r>
            <a:endParaRPr kumimoji="1" lang="en-US" altLang="zh-CN" sz="2800" dirty="0">
              <a:solidFill>
                <a:schemeClr val="tx1"/>
              </a:solidFill>
              <a:latin typeface="微软雅黑" charset="-122"/>
              <a:ea typeface="微软雅黑" charset="-122"/>
            </a:endParaRPr>
          </a:p>
          <a:p>
            <a:pPr lvl="2" algn="l">
              <a:lnSpc>
                <a:spcPct val="120000"/>
              </a:lnSpc>
              <a:spcBef>
                <a:spcPts val="600"/>
              </a:spcBef>
              <a:buFont typeface="Wingdings" charset="2"/>
              <a:buChar char="Ø"/>
            </a:pPr>
            <a:r>
              <a:rPr lang="zh-CN" altLang="en-US" dirty="0">
                <a:solidFill>
                  <a:schemeClr val="tx1"/>
                </a:solidFill>
                <a:latin typeface="微软雅黑" charset="-122"/>
                <a:ea typeface="微软雅黑" charset="-122"/>
              </a:rPr>
              <a:t>“异常”或“陷阱”</a:t>
            </a:r>
            <a:r>
              <a:rPr lang="en-US" altLang="zh-CN" dirty="0">
                <a:latin typeface="微软雅黑" charset="-122"/>
                <a:ea typeface="微软雅黑" charset="-122"/>
              </a:rPr>
              <a:t>(</a:t>
            </a:r>
            <a:r>
              <a:rPr lang="zh-CN" altLang="en-US" dirty="0">
                <a:latin typeface="微软雅黑" charset="-122"/>
                <a:ea typeface="微软雅黑" charset="-122"/>
              </a:rPr>
              <a:t>系统调用</a:t>
            </a:r>
            <a:r>
              <a:rPr lang="en-US" altLang="zh-CN" dirty="0">
                <a:latin typeface="微软雅黑" charset="-122"/>
                <a:ea typeface="微软雅黑" charset="-122"/>
              </a:rPr>
              <a:t>)</a:t>
            </a:r>
            <a:r>
              <a:rPr lang="zh-CN" altLang="en-US" dirty="0">
                <a:solidFill>
                  <a:schemeClr val="tx1"/>
                </a:solidFill>
                <a:latin typeface="微软雅黑" charset="-122"/>
                <a:ea typeface="微软雅黑" charset="-122"/>
              </a:rPr>
              <a:t>使</a:t>
            </a:r>
            <a:r>
              <a:rPr lang="en-US" altLang="zh-CN" dirty="0">
                <a:solidFill>
                  <a:schemeClr val="tx1"/>
                </a:solidFill>
                <a:latin typeface="微软雅黑" charset="-122"/>
                <a:ea typeface="微软雅黑" charset="-122"/>
              </a:rPr>
              <a:t>CPU</a:t>
            </a:r>
            <a:r>
              <a:rPr lang="zh-CN" altLang="en-US" dirty="0">
                <a:solidFill>
                  <a:schemeClr val="tx1"/>
                </a:solidFill>
                <a:latin typeface="微软雅黑" charset="-122"/>
                <a:ea typeface="微软雅黑" charset="-122"/>
              </a:rPr>
              <a:t>从用户模式转到管理模式</a:t>
            </a:r>
            <a:endParaRPr lang="en-US" altLang="zh-CN" dirty="0">
              <a:solidFill>
                <a:schemeClr val="tx1"/>
              </a:solidFill>
              <a:latin typeface="微软雅黑" charset="-122"/>
              <a:ea typeface="微软雅黑" charset="-122"/>
            </a:endParaRPr>
          </a:p>
          <a:p>
            <a:pPr lvl="2" algn="l">
              <a:lnSpc>
                <a:spcPct val="120000"/>
              </a:lnSpc>
              <a:spcBef>
                <a:spcPts val="600"/>
              </a:spcBef>
              <a:buFont typeface="Wingdings" charset="2"/>
              <a:buChar char="Ø"/>
            </a:pPr>
            <a:r>
              <a:rPr lang="zh-CN" altLang="en-US" dirty="0">
                <a:solidFill>
                  <a:schemeClr val="tx1"/>
                </a:solidFill>
                <a:latin typeface="微软雅黑" charset="-122"/>
                <a:ea typeface="微软雅黑" charset="-122"/>
              </a:rPr>
              <a:t>异常处理中的</a:t>
            </a:r>
            <a:r>
              <a:rPr lang="zh-CN" altLang="en-US" dirty="0">
                <a:latin typeface="微软雅黑" charset="-122"/>
                <a:ea typeface="微软雅黑" charset="-122"/>
              </a:rPr>
              <a:t>“返回指令”</a:t>
            </a:r>
            <a:r>
              <a:rPr lang="zh-CN" altLang="en-US" dirty="0">
                <a:solidFill>
                  <a:schemeClr val="tx1"/>
                </a:solidFill>
                <a:latin typeface="微软雅黑" charset="-122"/>
                <a:ea typeface="微软雅黑" charset="-122"/>
              </a:rPr>
              <a:t>使</a:t>
            </a:r>
            <a:r>
              <a:rPr lang="en-US" altLang="zh-CN" dirty="0">
                <a:solidFill>
                  <a:schemeClr val="tx1"/>
                </a:solidFill>
                <a:latin typeface="微软雅黑" charset="-122"/>
                <a:ea typeface="微软雅黑" charset="-122"/>
              </a:rPr>
              <a:t>CPU</a:t>
            </a:r>
            <a:r>
              <a:rPr lang="zh-CN" altLang="en-US" dirty="0">
                <a:solidFill>
                  <a:schemeClr val="tx1"/>
                </a:solidFill>
                <a:latin typeface="微软雅黑" charset="-122"/>
                <a:ea typeface="微软雅黑" charset="-122"/>
              </a:rPr>
              <a:t>从管理状态转到用户状态</a:t>
            </a:r>
          </a:p>
          <a:p>
            <a:pPr lvl="1" algn="l">
              <a:lnSpc>
                <a:spcPct val="120000"/>
              </a:lnSpc>
              <a:spcBef>
                <a:spcPts val="600"/>
              </a:spcBef>
              <a:buFont typeface="Times New Roman" charset="0"/>
              <a:buAutoNum type="arabicPeriod" startAt="2"/>
            </a:pPr>
            <a:endParaRPr lang="zh-CN" altLang="en-US" sz="2600" dirty="0">
              <a:solidFill>
                <a:schemeClr val="tx1"/>
              </a:solidFill>
              <a:latin typeface="微软雅黑" charset="-122"/>
              <a:ea typeface="微软雅黑" charset="-122"/>
            </a:endParaRPr>
          </a:p>
        </p:txBody>
      </p:sp>
      <p:sp>
        <p:nvSpPr>
          <p:cNvPr id="9" name="TextBox 8"/>
          <p:cNvSpPr txBox="1">
            <a:spLocks noChangeArrowheads="1"/>
          </p:cNvSpPr>
          <p:nvPr/>
        </p:nvSpPr>
        <p:spPr bwMode="auto">
          <a:xfrm>
            <a:off x="609600" y="5013176"/>
            <a:ext cx="10639425" cy="1291957"/>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2600">
                <a:solidFill>
                  <a:schemeClr val="tx1"/>
                </a:solidFill>
                <a:latin typeface="微软雅黑" charset="-122"/>
                <a:ea typeface="微软雅黑" charset="-122"/>
              </a:rPr>
              <a:t>通过上述三个功能把页表保存在</a:t>
            </a:r>
            <a:r>
              <a:rPr lang="en-US" altLang="zh-CN" sz="2600" dirty="0">
                <a:solidFill>
                  <a:schemeClr val="tx1"/>
                </a:solidFill>
                <a:latin typeface="微软雅黑" charset="-122"/>
                <a:ea typeface="微软雅黑" charset="-122"/>
              </a:rPr>
              <a:t>OS</a:t>
            </a:r>
            <a:r>
              <a:rPr lang="zh-CN" altLang="en-US" sz="2600" dirty="0">
                <a:solidFill>
                  <a:schemeClr val="tx1"/>
                </a:solidFill>
                <a:latin typeface="微软雅黑" charset="-122"/>
                <a:ea typeface="微软雅黑" charset="-122"/>
              </a:rPr>
              <a:t>的地址空间。</a:t>
            </a:r>
            <a:r>
              <a:rPr lang="en-US" altLang="zh-CN" sz="2600" dirty="0">
                <a:solidFill>
                  <a:schemeClr val="tx1"/>
                </a:solidFill>
                <a:latin typeface="微软雅黑" charset="-122"/>
                <a:ea typeface="微软雅黑" charset="-122"/>
              </a:rPr>
              <a:t>OS</a:t>
            </a:r>
            <a:r>
              <a:rPr lang="zh-CN" altLang="en-US" sz="2600" dirty="0">
                <a:solidFill>
                  <a:schemeClr val="tx1"/>
                </a:solidFill>
                <a:latin typeface="微软雅黑" charset="-122"/>
                <a:ea typeface="微软雅黑" charset="-122"/>
              </a:rPr>
              <a:t>负责更新页表，并防止用户进程改变页表，确保用户进程只能访问由</a:t>
            </a:r>
            <a:r>
              <a:rPr lang="en-US" altLang="zh-CN" sz="2600" dirty="0">
                <a:solidFill>
                  <a:schemeClr val="tx1"/>
                </a:solidFill>
                <a:latin typeface="微软雅黑" charset="-122"/>
                <a:ea typeface="微软雅黑" charset="-122"/>
              </a:rPr>
              <a:t>OS</a:t>
            </a:r>
            <a:r>
              <a:rPr lang="zh-CN" altLang="en-US" sz="2600" dirty="0">
                <a:solidFill>
                  <a:schemeClr val="tx1"/>
                </a:solidFill>
                <a:latin typeface="微软雅黑" charset="-122"/>
                <a:ea typeface="微软雅黑" charset="-122"/>
              </a:rPr>
              <a:t>分配的存储空间</a:t>
            </a:r>
          </a:p>
        </p:txBody>
      </p:sp>
    </p:spTree>
    <p:extLst>
      <p:ext uri="{BB962C8B-B14F-4D97-AF65-F5344CB8AC3E}">
        <p14:creationId xmlns:p14="http://schemas.microsoft.com/office/powerpoint/2010/main" val="20396401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blinds(horizontal)">
                                      <p:cBhvr>
                                        <p:cTn id="15" dur="500"/>
                                        <p:tgtEl>
                                          <p:spTgt spid="8">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blinds(horizontal)">
                                      <p:cBhvr>
                                        <p:cTn id="18" dur="500"/>
                                        <p:tgtEl>
                                          <p:spTgt spid="8">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0.70"/>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5286" y="1359148"/>
            <a:ext cx="5337567" cy="440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2" name="Rectangle 2"/>
          <p:cNvSpPr>
            <a:spLocks noGrp="1" noChangeArrowheads="1"/>
          </p:cNvSpPr>
          <p:nvPr>
            <p:ph type="title" idx="4294967295"/>
          </p:nvPr>
        </p:nvSpPr>
        <p:spPr bwMode="auto">
          <a:xfrm>
            <a:off x="609600" y="-26988"/>
            <a:ext cx="10971213" cy="68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5.4.4  </a:t>
            </a:r>
            <a:r>
              <a:rPr lang="zh-CN" altLang="en-US" sz="3200" b="1" dirty="0">
                <a:solidFill>
                  <a:srgbClr val="A50021"/>
                </a:solidFill>
                <a:latin typeface="微软雅黑" panose="020B0503020204020204" pitchFamily="34" charset="-122"/>
                <a:ea typeface="微软雅黑" panose="020B0503020204020204" pitchFamily="34" charset="-122"/>
              </a:rPr>
              <a:t>存储保护</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28003"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8004"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8005"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8006"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8007" name="TextBox 9"/>
          <p:cNvSpPr txBox="1">
            <a:spLocks noChangeArrowheads="1"/>
          </p:cNvSpPr>
          <p:nvPr/>
        </p:nvSpPr>
        <p:spPr bwMode="auto">
          <a:xfrm>
            <a:off x="2959100" y="769268"/>
            <a:ext cx="6721475" cy="571500"/>
          </a:xfrm>
          <a:prstGeom prst="rect">
            <a:avLst/>
          </a:prstGeom>
          <a:solidFill>
            <a:srgbClr val="00B0F0"/>
          </a:solidFill>
          <a:ln w="9525">
            <a:solidFill>
              <a:srgbClr val="00B0F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Aft>
                <a:spcPts val="1200"/>
              </a:spcAft>
            </a:pPr>
            <a:r>
              <a:rPr lang="zh-CN" altLang="en-US" sz="3200">
                <a:solidFill>
                  <a:schemeClr val="bg1"/>
                </a:solidFill>
                <a:latin typeface="微软雅黑" charset="-122"/>
                <a:ea typeface="微软雅黑" charset="-122"/>
              </a:rPr>
              <a:t>通过程序重定位进行存储区域保护</a:t>
            </a:r>
          </a:p>
        </p:txBody>
      </p:sp>
      <p:sp>
        <p:nvSpPr>
          <p:cNvPr id="11" name="Rectangle 3"/>
          <p:cNvSpPr txBox="1">
            <a:spLocks noChangeArrowheads="1"/>
          </p:cNvSpPr>
          <p:nvPr/>
        </p:nvSpPr>
        <p:spPr bwMode="auto">
          <a:xfrm>
            <a:off x="146051" y="1449276"/>
            <a:ext cx="677724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just">
              <a:lnSpc>
                <a:spcPct val="100000"/>
              </a:lnSpc>
              <a:spcBef>
                <a:spcPts val="300"/>
              </a:spcBef>
              <a:buFont typeface="Wingdings" panose="05000000000000000000" pitchFamily="2" charset="2"/>
              <a:buChar char="u"/>
            </a:pPr>
            <a:r>
              <a:rPr kumimoji="1" lang="zh-CN" altLang="en-US" sz="2600" dirty="0">
                <a:solidFill>
                  <a:schemeClr val="tx1"/>
                </a:solidFill>
                <a:latin typeface="微软雅黑" charset="-122"/>
                <a:ea typeface="微软雅黑" charset="-122"/>
              </a:rPr>
              <a:t>把逻辑地址转换为实际的物理地址的过程称之为</a:t>
            </a:r>
            <a:r>
              <a:rPr kumimoji="1" lang="zh-CN" altLang="en-US" sz="2600" dirty="0">
                <a:latin typeface="微软雅黑" charset="-122"/>
                <a:ea typeface="微软雅黑" charset="-122"/>
              </a:rPr>
              <a:t>“地址转换”或“程序重定位”</a:t>
            </a:r>
          </a:p>
          <a:p>
            <a:pPr marL="457200" indent="-457200" algn="just">
              <a:lnSpc>
                <a:spcPct val="100000"/>
              </a:lnSpc>
              <a:spcBef>
                <a:spcPts val="300"/>
              </a:spcBef>
              <a:buFont typeface="Wingdings" panose="05000000000000000000" pitchFamily="2" charset="2"/>
              <a:buChar char="u"/>
            </a:pPr>
            <a:r>
              <a:rPr kumimoji="1" lang="zh-CN" altLang="en-US" sz="2600" dirty="0">
                <a:solidFill>
                  <a:schemeClr val="tx1"/>
                </a:solidFill>
                <a:latin typeface="微软雅黑" charset="-122"/>
                <a:ea typeface="微软雅黑" charset="-122"/>
              </a:rPr>
              <a:t>重定位方式</a:t>
            </a:r>
          </a:p>
          <a:p>
            <a:pPr lvl="1" algn="just" eaLnBrk="1" hangingPunct="1">
              <a:lnSpc>
                <a:spcPct val="100000"/>
              </a:lnSpc>
              <a:spcBef>
                <a:spcPts val="300"/>
              </a:spcBef>
              <a:buFont typeface="Wingdings" charset="2"/>
              <a:buChar char="Ø"/>
            </a:pPr>
            <a:r>
              <a:rPr kumimoji="1" lang="zh-CN" altLang="en-US" dirty="0">
                <a:latin typeface="微软雅黑" charset="-122"/>
                <a:ea typeface="微软雅黑" charset="-122"/>
              </a:rPr>
              <a:t>静态：</a:t>
            </a:r>
            <a:r>
              <a:rPr kumimoji="1" lang="zh-CN" altLang="en-US" dirty="0">
                <a:solidFill>
                  <a:schemeClr val="tx1"/>
                </a:solidFill>
                <a:latin typeface="微软雅黑" charset="-122"/>
                <a:ea typeface="微软雅黑" charset="-122"/>
              </a:rPr>
              <a:t>在装入前将所有地址全部转换为物理地址</a:t>
            </a:r>
            <a:endParaRPr kumimoji="1" lang="en-US" altLang="zh-CN" dirty="0">
              <a:solidFill>
                <a:schemeClr val="tx1"/>
              </a:solidFill>
              <a:latin typeface="微软雅黑" charset="-122"/>
              <a:ea typeface="微软雅黑" charset="-122"/>
            </a:endParaRPr>
          </a:p>
          <a:p>
            <a:pPr lvl="1" algn="just" eaLnBrk="1" hangingPunct="1">
              <a:lnSpc>
                <a:spcPct val="100000"/>
              </a:lnSpc>
              <a:spcBef>
                <a:spcPts val="300"/>
              </a:spcBef>
              <a:buFont typeface="Wingdings" charset="2"/>
              <a:buChar char="Ø"/>
            </a:pPr>
            <a:r>
              <a:rPr kumimoji="1" lang="zh-CN" altLang="en-US" dirty="0">
                <a:solidFill>
                  <a:schemeClr val="tx1"/>
                </a:solidFill>
                <a:latin typeface="微软雅黑" charset="-122"/>
                <a:ea typeface="微软雅黑" charset="-122"/>
              </a:rPr>
              <a:t>程序重定位是通过逻辑地址加界</a:t>
            </a:r>
            <a:r>
              <a:rPr kumimoji="1" lang="en-US" altLang="zh-CN" dirty="0">
                <a:solidFill>
                  <a:schemeClr val="tx1"/>
                </a:solidFill>
                <a:latin typeface="微软雅黑" charset="-122"/>
                <a:ea typeface="微软雅黑" charset="-122"/>
              </a:rPr>
              <a:t>(</a:t>
            </a:r>
            <a:r>
              <a:rPr kumimoji="1" lang="zh-CN" altLang="en-US" dirty="0">
                <a:solidFill>
                  <a:schemeClr val="tx1"/>
                </a:solidFill>
                <a:latin typeface="微软雅黑" charset="-122"/>
                <a:ea typeface="微软雅黑" charset="-122"/>
              </a:rPr>
              <a:t>即加基准地址</a:t>
            </a:r>
            <a:r>
              <a:rPr kumimoji="1" lang="en-US" altLang="zh-CN" dirty="0">
                <a:solidFill>
                  <a:schemeClr val="tx1"/>
                </a:solidFill>
                <a:latin typeface="微软雅黑" charset="-122"/>
                <a:ea typeface="微软雅黑" charset="-122"/>
              </a:rPr>
              <a:t>)</a:t>
            </a:r>
            <a:r>
              <a:rPr kumimoji="1" lang="zh-CN" altLang="en-US" dirty="0">
                <a:solidFill>
                  <a:schemeClr val="tx1"/>
                </a:solidFill>
                <a:latin typeface="微软雅黑" charset="-122"/>
                <a:ea typeface="微软雅黑" charset="-122"/>
              </a:rPr>
              <a:t>实现</a:t>
            </a:r>
            <a:endParaRPr kumimoji="1" lang="en-US" altLang="zh-CN" dirty="0">
              <a:solidFill>
                <a:schemeClr val="tx1"/>
              </a:solidFill>
              <a:latin typeface="微软雅黑" charset="-122"/>
              <a:ea typeface="微软雅黑" charset="-122"/>
            </a:endParaRPr>
          </a:p>
          <a:p>
            <a:pPr lvl="1" algn="just" eaLnBrk="1" hangingPunct="1">
              <a:lnSpc>
                <a:spcPct val="100000"/>
              </a:lnSpc>
              <a:spcBef>
                <a:spcPts val="300"/>
              </a:spcBef>
              <a:buFont typeface="Wingdings" charset="2"/>
              <a:buChar char="Ø"/>
            </a:pPr>
            <a:r>
              <a:rPr kumimoji="1" lang="zh-CN" altLang="en-US" dirty="0">
                <a:solidFill>
                  <a:schemeClr val="tx1"/>
                </a:solidFill>
                <a:latin typeface="微软雅黑" charset="-122"/>
                <a:ea typeface="微软雅黑" charset="-122"/>
              </a:rPr>
              <a:t>用对程序生成的地址进行越界判断，实现程序保护</a:t>
            </a:r>
          </a:p>
        </p:txBody>
      </p:sp>
      <p:sp>
        <p:nvSpPr>
          <p:cNvPr id="12" name="Rectangle 5"/>
          <p:cNvSpPr>
            <a:spLocks noChangeArrowheads="1"/>
          </p:cNvSpPr>
          <p:nvPr/>
        </p:nvSpPr>
        <p:spPr bwMode="auto">
          <a:xfrm rot="10823423" flipV="1">
            <a:off x="732852" y="5540963"/>
            <a:ext cx="543456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ts val="600"/>
              </a:spcBef>
            </a:pPr>
            <a:r>
              <a:rPr kumimoji="1" lang="zh-CN" altLang="en-US">
                <a:solidFill>
                  <a:srgbClr val="0000FF"/>
                </a:solidFill>
                <a:latin typeface="微软雅黑" charset="-122"/>
                <a:ea typeface="微软雅黑" charset="-122"/>
              </a:rPr>
              <a:t>对程序生成的地址进行判断，若在界限内，则说明没有越界，否则访问越界</a:t>
            </a:r>
          </a:p>
        </p:txBody>
      </p:sp>
    </p:spTree>
    <p:extLst>
      <p:ext uri="{BB962C8B-B14F-4D97-AF65-F5344CB8AC3E}">
        <p14:creationId xmlns:p14="http://schemas.microsoft.com/office/powerpoint/2010/main" val="5429045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p:cTn id="22" dur="500"/>
                                        <p:tgtEl>
                                          <p:spTgt spid="11">
                                            <p:txEl>
                                              <p:pRg st="4" end="4"/>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bwMode="auto">
          <a:xfrm>
            <a:off x="609600" y="-26988"/>
            <a:ext cx="10971213" cy="68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5.4.4  </a:t>
            </a:r>
            <a:r>
              <a:rPr lang="zh-CN" altLang="en-US" sz="3200" b="1" dirty="0">
                <a:solidFill>
                  <a:srgbClr val="A50021"/>
                </a:solidFill>
                <a:latin typeface="微软雅黑" panose="020B0503020204020204" pitchFamily="34" charset="-122"/>
                <a:ea typeface="微软雅黑" panose="020B0503020204020204" pitchFamily="34" charset="-122"/>
              </a:rPr>
              <a:t>存储保护</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28003"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8004"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8005"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8006"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8007" name="TextBox 9"/>
          <p:cNvSpPr txBox="1">
            <a:spLocks noChangeArrowheads="1"/>
          </p:cNvSpPr>
          <p:nvPr/>
        </p:nvSpPr>
        <p:spPr bwMode="auto">
          <a:xfrm>
            <a:off x="2959100" y="769268"/>
            <a:ext cx="6721475" cy="571500"/>
          </a:xfrm>
          <a:prstGeom prst="rect">
            <a:avLst/>
          </a:prstGeom>
          <a:solidFill>
            <a:srgbClr val="00B0F0"/>
          </a:solidFill>
          <a:ln w="9525">
            <a:solidFill>
              <a:srgbClr val="00B0F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Aft>
                <a:spcPts val="1200"/>
              </a:spcAft>
            </a:pPr>
            <a:r>
              <a:rPr lang="zh-CN" altLang="en-US" sz="3200">
                <a:solidFill>
                  <a:schemeClr val="bg1"/>
                </a:solidFill>
                <a:latin typeface="微软雅黑" charset="-122"/>
                <a:ea typeface="微软雅黑" charset="-122"/>
              </a:rPr>
              <a:t>通过程序重定位进行存储区域保护</a:t>
            </a:r>
          </a:p>
        </p:txBody>
      </p:sp>
      <p:sp>
        <p:nvSpPr>
          <p:cNvPr id="11" name="Rectangle 3"/>
          <p:cNvSpPr txBox="1">
            <a:spLocks noChangeArrowheads="1"/>
          </p:cNvSpPr>
          <p:nvPr/>
        </p:nvSpPr>
        <p:spPr bwMode="auto">
          <a:xfrm>
            <a:off x="609600" y="1449276"/>
            <a:ext cx="10971212"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just">
              <a:lnSpc>
                <a:spcPct val="100000"/>
              </a:lnSpc>
              <a:spcBef>
                <a:spcPts val="300"/>
              </a:spcBef>
              <a:buFont typeface="Wingdings" panose="05000000000000000000" pitchFamily="2" charset="2"/>
              <a:buChar char="u"/>
            </a:pPr>
            <a:r>
              <a:rPr kumimoji="1" lang="zh-CN" altLang="en-US" sz="2600" dirty="0">
                <a:solidFill>
                  <a:schemeClr val="tx1"/>
                </a:solidFill>
                <a:latin typeface="微软雅黑" charset="-122"/>
                <a:ea typeface="微软雅黑" charset="-122"/>
              </a:rPr>
              <a:t>把逻辑地址转换为实际的物理地址的过程称之为</a:t>
            </a:r>
            <a:r>
              <a:rPr kumimoji="1" lang="zh-CN" altLang="en-US" sz="2600" dirty="0">
                <a:latin typeface="微软雅黑" charset="-122"/>
                <a:ea typeface="微软雅黑" charset="-122"/>
              </a:rPr>
              <a:t>“地址转换”或“程序重定位”</a:t>
            </a:r>
          </a:p>
          <a:p>
            <a:pPr marL="457200" indent="-457200" algn="just">
              <a:lnSpc>
                <a:spcPct val="100000"/>
              </a:lnSpc>
              <a:spcBef>
                <a:spcPts val="300"/>
              </a:spcBef>
              <a:buFont typeface="Wingdings" panose="05000000000000000000" pitchFamily="2" charset="2"/>
              <a:buChar char="u"/>
            </a:pPr>
            <a:r>
              <a:rPr kumimoji="1" lang="zh-CN" altLang="en-US" sz="2600" dirty="0">
                <a:solidFill>
                  <a:schemeClr val="tx1"/>
                </a:solidFill>
                <a:latin typeface="微软雅黑" charset="-122"/>
                <a:ea typeface="微软雅黑" charset="-122"/>
              </a:rPr>
              <a:t>重定位方式</a:t>
            </a:r>
          </a:p>
          <a:p>
            <a:pPr lvl="1" algn="just" eaLnBrk="1" hangingPunct="1">
              <a:lnSpc>
                <a:spcPct val="100000"/>
              </a:lnSpc>
              <a:spcBef>
                <a:spcPts val="300"/>
              </a:spcBef>
              <a:buFont typeface="Wingdings" charset="2"/>
              <a:buChar char="Ø"/>
            </a:pPr>
            <a:r>
              <a:rPr kumimoji="1" lang="zh-CN" altLang="en-US" dirty="0">
                <a:latin typeface="微软雅黑" charset="-122"/>
                <a:ea typeface="微软雅黑" charset="-122"/>
              </a:rPr>
              <a:t>动态</a:t>
            </a:r>
            <a:r>
              <a:rPr kumimoji="1" lang="zh-CN" altLang="en-US" dirty="0">
                <a:solidFill>
                  <a:schemeClr val="tx1"/>
                </a:solidFill>
                <a:latin typeface="微软雅黑" charset="-122"/>
                <a:ea typeface="微软雅黑" charset="-122"/>
              </a:rPr>
              <a:t>：由硬件的地址转换机构实现，在程序执行过程中动态进行地址转换。动态重定位可实现程序在主存中的浮动</a:t>
            </a:r>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963" y="3609020"/>
            <a:ext cx="6482849" cy="311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1438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idx="4294967295"/>
          </p:nvPr>
        </p:nvSpPr>
        <p:spPr>
          <a:xfrm>
            <a:off x="406574" y="116632"/>
            <a:ext cx="70199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sz="3200" b="1" dirty="0">
                <a:solidFill>
                  <a:srgbClr val="A50021"/>
                </a:solidFill>
                <a:latin typeface="微软雅黑" panose="020B0503020204020204" pitchFamily="34" charset="-122"/>
                <a:ea typeface="微软雅黑" panose="020B0503020204020204" pitchFamily="34" charset="-122"/>
              </a:rPr>
              <a:t>小结</a:t>
            </a:r>
          </a:p>
        </p:txBody>
      </p:sp>
      <p:sp>
        <p:nvSpPr>
          <p:cNvPr id="1067011" name="Rectangle 3"/>
          <p:cNvSpPr>
            <a:spLocks noGrp="1" noChangeArrowheads="1"/>
          </p:cNvSpPr>
          <p:nvPr>
            <p:ph type="body" idx="4294967295"/>
          </p:nvPr>
        </p:nvSpPr>
        <p:spPr>
          <a:xfrm>
            <a:off x="205493" y="855055"/>
            <a:ext cx="11984920" cy="5202237"/>
          </a:xfrm>
          <a:prstGeom prst="rect">
            <a:avLst/>
          </a:prstGeom>
        </p:spPr>
        <p:txBody>
          <a:bodyPr/>
          <a:lstStyle/>
          <a:p>
            <a:pPr marL="266700" indent="-266700">
              <a:lnSpc>
                <a:spcPts val="2920"/>
              </a:lnSpc>
              <a:spcBef>
                <a:spcPct val="0"/>
              </a:spcBef>
            </a:pPr>
            <a:r>
              <a:rPr lang="zh-CN" altLang="en-US" sz="2600" b="1" dirty="0">
                <a:latin typeface="STXinwei" charset="-122"/>
                <a:ea typeface="STXinwei" charset="-122"/>
                <a:cs typeface="STXinwei" charset="-122"/>
              </a:rPr>
              <a:t>虚拟存储器是</a:t>
            </a:r>
            <a:r>
              <a:rPr lang="zh-CN" altLang="en-US" sz="2600" b="1" dirty="0">
                <a:solidFill>
                  <a:srgbClr val="FF0000"/>
                </a:solidFill>
                <a:latin typeface="STXinwei" charset="-122"/>
                <a:ea typeface="STXinwei" charset="-122"/>
                <a:cs typeface="STXinwei" charset="-122"/>
              </a:rPr>
              <a:t>磁盘和主存之间的缓存管理机制</a:t>
            </a:r>
            <a:r>
              <a:rPr lang="zh-CN" altLang="en-US" sz="2600" b="1" dirty="0">
                <a:latin typeface="STXinwei" charset="-122"/>
                <a:ea typeface="STXinwei" charset="-122"/>
                <a:cs typeface="STXinwei" charset="-122"/>
              </a:rPr>
              <a:t>，而不是一种物理存储器</a:t>
            </a:r>
          </a:p>
          <a:p>
            <a:pPr marL="266700" indent="-266700">
              <a:lnSpc>
                <a:spcPts val="2920"/>
              </a:lnSpc>
              <a:spcBef>
                <a:spcPct val="0"/>
              </a:spcBef>
            </a:pPr>
            <a:r>
              <a:rPr lang="zh-CN" altLang="en-US" sz="2600" b="1" dirty="0">
                <a:latin typeface="STXinwei" charset="-122"/>
                <a:ea typeface="STXinwei" charset="-122"/>
                <a:cs typeface="STXinwei" charset="-122"/>
              </a:rPr>
              <a:t>引入虚拟存储器，使程序员可以在一个极大的存储空间编写程序，无需知道运行程序的物理存储器究竟有多大</a:t>
            </a:r>
          </a:p>
          <a:p>
            <a:pPr marL="266700" indent="-266700">
              <a:lnSpc>
                <a:spcPts val="2920"/>
              </a:lnSpc>
              <a:spcBef>
                <a:spcPct val="0"/>
              </a:spcBef>
            </a:pPr>
            <a:r>
              <a:rPr lang="zh-CN" altLang="en-US" sz="2600" b="1" dirty="0">
                <a:latin typeface="STXinwei" charset="-122"/>
                <a:ea typeface="STXinwei" charset="-122"/>
                <a:cs typeface="STXinwei" charset="-122"/>
              </a:rPr>
              <a:t>虚拟存储器采用</a:t>
            </a:r>
            <a:r>
              <a:rPr lang="zh-CN" altLang="en-US" sz="2600" b="1" dirty="0">
                <a:solidFill>
                  <a:srgbClr val="FF0000"/>
                </a:solidFill>
                <a:latin typeface="STXinwei" charset="-122"/>
                <a:ea typeface="STXinwei" charset="-122"/>
                <a:cs typeface="STXinwei" charset="-122"/>
              </a:rPr>
              <a:t>“按需调页”</a:t>
            </a:r>
            <a:r>
              <a:rPr lang="zh-CN" altLang="en-US" sz="2600" b="1" dirty="0">
                <a:latin typeface="STXinwei" charset="-122"/>
                <a:ea typeface="STXinwei" charset="-122"/>
                <a:cs typeface="STXinwei" charset="-122"/>
              </a:rPr>
              <a:t>技术，把一部分程序调到主存，一部分存放在磁盘上</a:t>
            </a:r>
          </a:p>
          <a:p>
            <a:pPr marL="266700" indent="-266700">
              <a:lnSpc>
                <a:spcPts val="2920"/>
              </a:lnSpc>
              <a:spcBef>
                <a:spcPct val="0"/>
              </a:spcBef>
            </a:pPr>
            <a:r>
              <a:rPr lang="zh-CN" altLang="en-US" sz="2600" b="1" dirty="0">
                <a:latin typeface="STXinwei" charset="-122"/>
                <a:ea typeface="STXinwei" charset="-122"/>
                <a:cs typeface="STXinwei" charset="-122"/>
              </a:rPr>
              <a:t>交换的块</a:t>
            </a:r>
            <a:r>
              <a:rPr lang="en-US" altLang="zh-CN" sz="2600" b="1" dirty="0">
                <a:latin typeface="STXinwei" charset="-122"/>
                <a:ea typeface="STXinwei" charset="-122"/>
                <a:cs typeface="STXinwei" charset="-122"/>
              </a:rPr>
              <a:t>(</a:t>
            </a:r>
            <a:r>
              <a:rPr lang="zh-CN" altLang="en-US" sz="2600" b="1" dirty="0">
                <a:solidFill>
                  <a:srgbClr val="FF0000"/>
                </a:solidFill>
                <a:latin typeface="STXinwei" charset="-122"/>
                <a:ea typeface="STXinwei" charset="-122"/>
                <a:cs typeface="STXinwei" charset="-122"/>
              </a:rPr>
              <a:t>称为页</a:t>
            </a:r>
            <a:r>
              <a:rPr lang="en-US" altLang="zh-CN" sz="2600" b="1" dirty="0">
                <a:latin typeface="STXinwei" charset="-122"/>
                <a:ea typeface="STXinwei" charset="-122"/>
                <a:cs typeface="STXinwei" charset="-122"/>
              </a:rPr>
              <a:t>)</a:t>
            </a:r>
            <a:r>
              <a:rPr lang="zh-CN" altLang="en-US" sz="2600" b="1" dirty="0">
                <a:latin typeface="STXinwei" charset="-122"/>
                <a:ea typeface="STXinwei" charset="-122"/>
                <a:cs typeface="STXinwei" charset="-122"/>
              </a:rPr>
              <a:t>比</a:t>
            </a:r>
            <a:r>
              <a:rPr lang="en-US" altLang="zh-CN" sz="2600" b="1" dirty="0">
                <a:latin typeface="STXinwei" charset="-122"/>
                <a:ea typeface="STXinwei" charset="-122"/>
                <a:cs typeface="STXinwei" charset="-122"/>
              </a:rPr>
              <a:t>Cache-Memory</a:t>
            </a:r>
            <a:r>
              <a:rPr lang="zh-CN" altLang="en-US" sz="2600" b="1" dirty="0">
                <a:latin typeface="STXinwei" charset="-122"/>
                <a:ea typeface="STXinwei" charset="-122"/>
                <a:cs typeface="STXinwei" charset="-122"/>
              </a:rPr>
              <a:t>层次的块要大得多</a:t>
            </a:r>
          </a:p>
          <a:p>
            <a:pPr marL="266700" indent="-266700">
              <a:lnSpc>
                <a:spcPts val="2920"/>
              </a:lnSpc>
              <a:spcBef>
                <a:spcPct val="0"/>
              </a:spcBef>
            </a:pPr>
            <a:r>
              <a:rPr lang="zh-CN" altLang="en-US" sz="2600" b="1" dirty="0">
                <a:latin typeface="STXinwei" charset="-122"/>
                <a:ea typeface="STXinwei" charset="-122"/>
                <a:cs typeface="STXinwei" charset="-122"/>
              </a:rPr>
              <a:t>采用全相联映射，通过页表实现逻辑地址和物理地址转换，由硬件</a:t>
            </a:r>
            <a:r>
              <a:rPr lang="en-US" altLang="zh-CN" sz="2600" b="1" dirty="0">
                <a:latin typeface="STXinwei" charset="-122"/>
                <a:ea typeface="STXinwei" charset="-122"/>
                <a:cs typeface="STXinwei" charset="-122"/>
              </a:rPr>
              <a:t>(MMU)</a:t>
            </a:r>
            <a:r>
              <a:rPr lang="zh-CN" altLang="en-US" sz="2600" b="1" dirty="0">
                <a:latin typeface="STXinwei" charset="-122"/>
                <a:ea typeface="STXinwei" charset="-122"/>
                <a:cs typeface="STXinwei" charset="-122"/>
              </a:rPr>
              <a:t>实现</a:t>
            </a:r>
          </a:p>
          <a:p>
            <a:pPr marL="266700" indent="-266700">
              <a:lnSpc>
                <a:spcPts val="2920"/>
              </a:lnSpc>
              <a:spcBef>
                <a:spcPct val="0"/>
              </a:spcBef>
              <a:buClr>
                <a:schemeClr val="tx2"/>
              </a:buClr>
            </a:pPr>
            <a:r>
              <a:rPr lang="zh-CN" altLang="en-US" sz="2600" b="1" dirty="0">
                <a:solidFill>
                  <a:srgbClr val="0000FF"/>
                </a:solidFill>
                <a:latin typeface="STXinwei" charset="-122"/>
                <a:ea typeface="STXinwei" charset="-122"/>
                <a:cs typeface="STXinwei" charset="-122"/>
              </a:rPr>
              <a:t>缺页处理</a:t>
            </a:r>
            <a:r>
              <a:rPr lang="zh-CN" altLang="en-US" sz="2600" b="1" dirty="0">
                <a:latin typeface="STXinwei" charset="-122"/>
                <a:ea typeface="STXinwei" charset="-122"/>
                <a:cs typeface="STXinwei" charset="-122"/>
              </a:rPr>
              <a:t>由</a:t>
            </a:r>
            <a:r>
              <a:rPr lang="en-US" altLang="zh-CN" sz="2600" b="1" dirty="0">
                <a:solidFill>
                  <a:srgbClr val="FF0000"/>
                </a:solidFill>
                <a:latin typeface="STXinwei" charset="-122"/>
                <a:ea typeface="STXinwei" charset="-122"/>
                <a:cs typeface="STXinwei" charset="-122"/>
              </a:rPr>
              <a:t>OS</a:t>
            </a:r>
            <a:r>
              <a:rPr lang="zh-CN" altLang="en-US" sz="2600" b="1" dirty="0">
                <a:latin typeface="STXinwei" charset="-122"/>
                <a:ea typeface="STXinwei" charset="-122"/>
                <a:cs typeface="STXinwei" charset="-122"/>
              </a:rPr>
              <a:t>完成</a:t>
            </a:r>
            <a:r>
              <a:rPr lang="en-US" altLang="zh-CN" sz="2600" b="1" dirty="0">
                <a:latin typeface="STXinwei" charset="-122"/>
                <a:ea typeface="STXinwei" charset="-122"/>
                <a:cs typeface="STXinwei" charset="-122"/>
              </a:rPr>
              <a:t>(</a:t>
            </a:r>
            <a:r>
              <a:rPr lang="en-US" altLang="zh-CN" sz="2600" b="1" dirty="0">
                <a:solidFill>
                  <a:srgbClr val="0000FF"/>
                </a:solidFill>
                <a:latin typeface="STXinwei" charset="-122"/>
                <a:ea typeface="STXinwei" charset="-122"/>
                <a:cs typeface="STXinwei" charset="-122"/>
              </a:rPr>
              <a:t>cache miss</a:t>
            </a:r>
            <a:r>
              <a:rPr lang="zh-CN" altLang="en-US" sz="2600" b="1" dirty="0">
                <a:solidFill>
                  <a:srgbClr val="0000FF"/>
                </a:solidFill>
                <a:latin typeface="STXinwei" charset="-122"/>
                <a:ea typeface="STXinwei" charset="-122"/>
                <a:cs typeface="STXinwei" charset="-122"/>
              </a:rPr>
              <a:t>处理</a:t>
            </a:r>
            <a:r>
              <a:rPr lang="zh-CN" altLang="en-US" sz="2600" b="1" dirty="0">
                <a:latin typeface="STXinwei" charset="-122"/>
                <a:ea typeface="STXinwei" charset="-122"/>
                <a:cs typeface="STXinwei" charset="-122"/>
              </a:rPr>
              <a:t>由</a:t>
            </a:r>
            <a:r>
              <a:rPr lang="zh-CN" altLang="en-US" sz="2600" b="1" dirty="0">
                <a:solidFill>
                  <a:srgbClr val="FF0000"/>
                </a:solidFill>
                <a:latin typeface="STXinwei" charset="-122"/>
                <a:ea typeface="STXinwei" charset="-122"/>
                <a:cs typeface="STXinwei" charset="-122"/>
              </a:rPr>
              <a:t>硬件</a:t>
            </a:r>
            <a:r>
              <a:rPr lang="zh-CN" altLang="en-US" sz="2600" b="1" dirty="0">
                <a:latin typeface="STXinwei" charset="-122"/>
                <a:ea typeface="STXinwei" charset="-122"/>
                <a:cs typeface="STXinwei" charset="-122"/>
              </a:rPr>
              <a:t>实现</a:t>
            </a:r>
            <a:r>
              <a:rPr lang="en-US" altLang="zh-CN" sz="2600" b="1" dirty="0">
                <a:latin typeface="STXinwei" charset="-122"/>
                <a:ea typeface="STXinwei" charset="-122"/>
                <a:cs typeface="STXinwei" charset="-122"/>
              </a:rPr>
              <a:t>)</a:t>
            </a:r>
          </a:p>
          <a:p>
            <a:pPr marL="266700" indent="-266700">
              <a:lnSpc>
                <a:spcPts val="2920"/>
              </a:lnSpc>
              <a:spcBef>
                <a:spcPct val="0"/>
              </a:spcBef>
            </a:pPr>
            <a:r>
              <a:rPr lang="zh-CN" altLang="en-US" sz="2600" b="1" dirty="0">
                <a:latin typeface="STXinwei" charset="-122"/>
                <a:ea typeface="STXinwei" charset="-122"/>
                <a:cs typeface="STXinwei" charset="-122"/>
              </a:rPr>
              <a:t>采用</a:t>
            </a:r>
            <a:r>
              <a:rPr lang="en-US" altLang="zh-CN" sz="2600" b="1" dirty="0">
                <a:latin typeface="STXinwei" charset="-122"/>
                <a:ea typeface="STXinwei" charset="-122"/>
                <a:cs typeface="STXinwei" charset="-122"/>
              </a:rPr>
              <a:t>Write Back</a:t>
            </a:r>
            <a:r>
              <a:rPr lang="zh-CN" altLang="en-US" sz="2600" b="1" dirty="0">
                <a:latin typeface="STXinwei" charset="-122"/>
                <a:ea typeface="STXinwei" charset="-122"/>
                <a:cs typeface="STXinwei" charset="-122"/>
              </a:rPr>
              <a:t>写策略</a:t>
            </a:r>
          </a:p>
          <a:p>
            <a:pPr marL="266700" indent="-266700">
              <a:lnSpc>
                <a:spcPts val="2920"/>
              </a:lnSpc>
              <a:spcBef>
                <a:spcPct val="0"/>
              </a:spcBef>
            </a:pPr>
            <a:r>
              <a:rPr lang="zh-CN" altLang="en-US" sz="2600" b="1" dirty="0">
                <a:latin typeface="STXinwei" charset="-122"/>
                <a:ea typeface="STXinwei" charset="-122"/>
                <a:cs typeface="STXinwei" charset="-122"/>
              </a:rPr>
              <a:t>页表中记录</a:t>
            </a:r>
            <a:r>
              <a:rPr lang="zh-CN" altLang="en-US" sz="2600" b="1" dirty="0">
                <a:solidFill>
                  <a:srgbClr val="FF0000"/>
                </a:solidFill>
                <a:latin typeface="STXinwei" charset="-122"/>
                <a:ea typeface="STXinwei" charset="-122"/>
                <a:cs typeface="STXinwei" charset="-122"/>
              </a:rPr>
              <a:t>装入位、访问权限、使用情况、修改位、磁盘地址或页框号</a:t>
            </a:r>
          </a:p>
          <a:p>
            <a:pPr marL="266700" indent="-266700">
              <a:lnSpc>
                <a:spcPts val="2920"/>
              </a:lnSpc>
              <a:spcBef>
                <a:spcPct val="0"/>
              </a:spcBef>
            </a:pPr>
            <a:r>
              <a:rPr lang="zh-CN" altLang="en-US" sz="2600" b="1" dirty="0">
                <a:latin typeface="STXinwei" charset="-122"/>
                <a:ea typeface="STXinwei" charset="-122"/>
                <a:cs typeface="STXinwei" charset="-122"/>
              </a:rPr>
              <a:t>经常使用的页表项放到一个特殊的</a:t>
            </a:r>
            <a:r>
              <a:rPr lang="en-US" altLang="zh-CN" sz="2600" b="1" dirty="0">
                <a:latin typeface="STXinwei" charset="-122"/>
                <a:ea typeface="STXinwei" charset="-122"/>
                <a:cs typeface="STXinwei" charset="-122"/>
              </a:rPr>
              <a:t>Cache</a:t>
            </a:r>
            <a:r>
              <a:rPr lang="zh-CN" altLang="en-US" sz="2600" b="1" dirty="0">
                <a:latin typeface="STXinwei" charset="-122"/>
                <a:ea typeface="STXinwei" charset="-122"/>
                <a:cs typeface="STXinwei" charset="-122"/>
              </a:rPr>
              <a:t>中，称之为</a:t>
            </a:r>
            <a:r>
              <a:rPr lang="zh-CN" altLang="en-US" sz="2600" b="1" dirty="0">
                <a:solidFill>
                  <a:srgbClr val="FF0000"/>
                </a:solidFill>
                <a:latin typeface="STXinwei" charset="-122"/>
                <a:ea typeface="STXinwei" charset="-122"/>
                <a:cs typeface="STXinwei" charset="-122"/>
              </a:rPr>
              <a:t>快表</a:t>
            </a:r>
            <a:r>
              <a:rPr lang="en-US" altLang="zh-CN" sz="2600" b="1" dirty="0">
                <a:solidFill>
                  <a:srgbClr val="FF0000"/>
                </a:solidFill>
                <a:latin typeface="STXinwei" charset="-122"/>
                <a:ea typeface="STXinwei" charset="-122"/>
                <a:cs typeface="STXinwei" charset="-122"/>
              </a:rPr>
              <a:t>TLB</a:t>
            </a:r>
          </a:p>
          <a:p>
            <a:pPr marL="266700" indent="-266700">
              <a:lnSpc>
                <a:spcPts val="2920"/>
              </a:lnSpc>
              <a:spcBef>
                <a:spcPct val="0"/>
              </a:spcBef>
            </a:pPr>
            <a:r>
              <a:rPr lang="zh-CN" altLang="en-US" sz="2600" b="1" dirty="0">
                <a:latin typeface="STXinwei" charset="-122"/>
                <a:ea typeface="STXinwei" charset="-122"/>
                <a:cs typeface="STXinwei" charset="-122"/>
              </a:rPr>
              <a:t>虚拟存储器有三种管理模式：页式、段式、段页式</a:t>
            </a:r>
          </a:p>
          <a:p>
            <a:pPr marL="266700" indent="-266700">
              <a:lnSpc>
                <a:spcPts val="2920"/>
              </a:lnSpc>
              <a:spcBef>
                <a:spcPct val="0"/>
              </a:spcBef>
            </a:pPr>
            <a:r>
              <a:rPr lang="zh-CN" altLang="en-US" sz="2600" b="1" dirty="0">
                <a:latin typeface="STXinwei" charset="-122"/>
                <a:ea typeface="STXinwei" charset="-122"/>
                <a:cs typeface="STXinwei" charset="-122"/>
              </a:rPr>
              <a:t>两类存储保护形式</a:t>
            </a:r>
          </a:p>
          <a:p>
            <a:pPr marL="531813" lvl="1" indent="-173038">
              <a:lnSpc>
                <a:spcPts val="2920"/>
              </a:lnSpc>
              <a:spcBef>
                <a:spcPct val="0"/>
              </a:spcBef>
            </a:pPr>
            <a:r>
              <a:rPr lang="zh-CN" altLang="en-US" sz="2600" b="1" dirty="0">
                <a:latin typeface="STXinwei" charset="-122"/>
                <a:ea typeface="STXinwei" charset="-122"/>
                <a:cs typeface="STXinwei" charset="-122"/>
              </a:rPr>
              <a:t>用</a:t>
            </a:r>
            <a:r>
              <a:rPr lang="zh-CN" altLang="en-US" sz="2600" b="1" dirty="0">
                <a:solidFill>
                  <a:srgbClr val="FF0000"/>
                </a:solidFill>
                <a:latin typeface="STXinwei" charset="-122"/>
                <a:ea typeface="STXinwei" charset="-122"/>
                <a:cs typeface="STXinwei" charset="-122"/>
              </a:rPr>
              <a:t>程序重定位</a:t>
            </a:r>
            <a:r>
              <a:rPr lang="zh-CN" altLang="en-US" sz="2600" b="1" dirty="0">
                <a:latin typeface="STXinwei" charset="-122"/>
                <a:ea typeface="STXinwei" charset="-122"/>
                <a:cs typeface="STXinwei" charset="-122"/>
              </a:rPr>
              <a:t>或其他存储保护方式进行地址越界判断</a:t>
            </a:r>
          </a:p>
          <a:p>
            <a:pPr marL="531813" lvl="1" indent="-173038">
              <a:lnSpc>
                <a:spcPts val="2920"/>
              </a:lnSpc>
              <a:spcBef>
                <a:spcPct val="0"/>
              </a:spcBef>
            </a:pPr>
            <a:r>
              <a:rPr lang="zh-CN" altLang="en-US" sz="2600" b="1" dirty="0">
                <a:latin typeface="STXinwei" charset="-122"/>
                <a:ea typeface="STXinwei" charset="-122"/>
                <a:cs typeface="STXinwei" charset="-122"/>
              </a:rPr>
              <a:t>用</a:t>
            </a:r>
            <a:r>
              <a:rPr lang="zh-CN" altLang="en-US" sz="2600" b="1" dirty="0">
                <a:solidFill>
                  <a:srgbClr val="FF0000"/>
                </a:solidFill>
                <a:latin typeface="STXinwei" charset="-122"/>
                <a:ea typeface="STXinwei" charset="-122"/>
                <a:cs typeface="STXinwei" charset="-122"/>
              </a:rPr>
              <a:t>访问权限</a:t>
            </a:r>
            <a:r>
              <a:rPr lang="zh-CN" altLang="en-US" sz="2600" b="1" dirty="0">
                <a:latin typeface="STXinwei" charset="-122"/>
                <a:ea typeface="STXinwei" charset="-122"/>
                <a:cs typeface="STXinwei" charset="-122"/>
              </a:rPr>
              <a:t>进行存取权限的判断</a:t>
            </a:r>
          </a:p>
        </p:txBody>
      </p:sp>
    </p:spTree>
    <p:extLst>
      <p:ext uri="{BB962C8B-B14F-4D97-AF65-F5344CB8AC3E}">
        <p14:creationId xmlns:p14="http://schemas.microsoft.com/office/powerpoint/2010/main" val="15646417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67011">
                                            <p:txEl>
                                              <p:pRg st="1" end="1"/>
                                            </p:txEl>
                                          </p:spTgt>
                                        </p:tgtEl>
                                        <p:attrNameLst>
                                          <p:attrName>style.visibility</p:attrName>
                                        </p:attrNameLst>
                                      </p:cBhvr>
                                      <p:to>
                                        <p:strVal val="visible"/>
                                      </p:to>
                                    </p:set>
                                    <p:animEffect transition="in" filter="blinds(horizontal)">
                                      <p:cBhvr>
                                        <p:cTn id="7" dur="500"/>
                                        <p:tgtEl>
                                          <p:spTgt spid="1067011">
                                            <p:txEl>
                                              <p:pRg st="1" end="1"/>
                                            </p:txEl>
                                          </p:spTgt>
                                        </p:tgtEl>
                                      </p:cBhvr>
                                    </p:animEffect>
                                  </p:childTnLst>
                                  <p:subTnLst>
                                    <p:animClr clrSpc="rgb" dir="cw">
                                      <p:cBhvr override="childStyle">
                                        <p:cTn dur="1" fill="hold" display="0" masterRel="nextClick" afterEffect="1"/>
                                        <p:tgtEl>
                                          <p:spTgt spid="1067011">
                                            <p:txEl>
                                              <p:pRg st="1" end="1"/>
                                            </p:txEl>
                                          </p:spTgt>
                                        </p:tgtEl>
                                        <p:attrNameLst>
                                          <p:attrName>ppt_c</p:attrName>
                                        </p:attrNameLst>
                                      </p:cBhvr>
                                      <p:to>
                                        <a:srgbClr val="80808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67011">
                                            <p:txEl>
                                              <p:pRg st="2" end="2"/>
                                            </p:txEl>
                                          </p:spTgt>
                                        </p:tgtEl>
                                        <p:attrNameLst>
                                          <p:attrName>style.visibility</p:attrName>
                                        </p:attrNameLst>
                                      </p:cBhvr>
                                      <p:to>
                                        <p:strVal val="visible"/>
                                      </p:to>
                                    </p:set>
                                    <p:animEffect transition="in" filter="blinds(horizontal)">
                                      <p:cBhvr>
                                        <p:cTn id="12" dur="500"/>
                                        <p:tgtEl>
                                          <p:spTgt spid="1067011">
                                            <p:txEl>
                                              <p:pRg st="2" end="2"/>
                                            </p:txEl>
                                          </p:spTgt>
                                        </p:tgtEl>
                                      </p:cBhvr>
                                    </p:animEffect>
                                  </p:childTnLst>
                                  <p:subTnLst>
                                    <p:animClr clrSpc="rgb" dir="cw">
                                      <p:cBhvr override="childStyle">
                                        <p:cTn dur="1" fill="hold" display="0" masterRel="nextClick" afterEffect="1"/>
                                        <p:tgtEl>
                                          <p:spTgt spid="1067011">
                                            <p:txEl>
                                              <p:pRg st="2" end="2"/>
                                            </p:txEl>
                                          </p:spTgt>
                                        </p:tgtEl>
                                        <p:attrNameLst>
                                          <p:attrName>ppt_c</p:attrName>
                                        </p:attrNameLst>
                                      </p:cBhvr>
                                      <p:to>
                                        <a:srgbClr val="80808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67011">
                                            <p:txEl>
                                              <p:pRg st="3" end="3"/>
                                            </p:txEl>
                                          </p:spTgt>
                                        </p:tgtEl>
                                        <p:attrNameLst>
                                          <p:attrName>style.visibility</p:attrName>
                                        </p:attrNameLst>
                                      </p:cBhvr>
                                      <p:to>
                                        <p:strVal val="visible"/>
                                      </p:to>
                                    </p:set>
                                    <p:animEffect transition="in" filter="blinds(horizontal)">
                                      <p:cBhvr>
                                        <p:cTn id="17" dur="500"/>
                                        <p:tgtEl>
                                          <p:spTgt spid="1067011">
                                            <p:txEl>
                                              <p:pRg st="3" end="3"/>
                                            </p:txEl>
                                          </p:spTgt>
                                        </p:tgtEl>
                                      </p:cBhvr>
                                    </p:animEffect>
                                  </p:childTnLst>
                                  <p:subTnLst>
                                    <p:animClr clrSpc="rgb" dir="cw">
                                      <p:cBhvr override="childStyle">
                                        <p:cTn dur="1" fill="hold" display="0" masterRel="nextClick" afterEffect="1"/>
                                        <p:tgtEl>
                                          <p:spTgt spid="1067011">
                                            <p:txEl>
                                              <p:pRg st="3" end="3"/>
                                            </p:txEl>
                                          </p:spTgt>
                                        </p:tgtEl>
                                        <p:attrNameLst>
                                          <p:attrName>ppt_c</p:attrName>
                                        </p:attrNameLst>
                                      </p:cBhvr>
                                      <p:to>
                                        <a:srgbClr val="808080"/>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67011">
                                            <p:txEl>
                                              <p:pRg st="4" end="4"/>
                                            </p:txEl>
                                          </p:spTgt>
                                        </p:tgtEl>
                                        <p:attrNameLst>
                                          <p:attrName>style.visibility</p:attrName>
                                        </p:attrNameLst>
                                      </p:cBhvr>
                                      <p:to>
                                        <p:strVal val="visible"/>
                                      </p:to>
                                    </p:set>
                                    <p:animEffect transition="in" filter="blinds(horizontal)">
                                      <p:cBhvr>
                                        <p:cTn id="22" dur="500"/>
                                        <p:tgtEl>
                                          <p:spTgt spid="1067011">
                                            <p:txEl>
                                              <p:pRg st="4" end="4"/>
                                            </p:txEl>
                                          </p:spTgt>
                                        </p:tgtEl>
                                      </p:cBhvr>
                                    </p:animEffect>
                                  </p:childTnLst>
                                  <p:subTnLst>
                                    <p:animClr clrSpc="rgb" dir="cw">
                                      <p:cBhvr override="childStyle">
                                        <p:cTn dur="1" fill="hold" display="0" masterRel="nextClick" afterEffect="1"/>
                                        <p:tgtEl>
                                          <p:spTgt spid="1067011">
                                            <p:txEl>
                                              <p:pRg st="4" end="4"/>
                                            </p:txEl>
                                          </p:spTgt>
                                        </p:tgtEl>
                                        <p:attrNameLst>
                                          <p:attrName>ppt_c</p:attrName>
                                        </p:attrNameLst>
                                      </p:cBhvr>
                                      <p:to>
                                        <a:srgbClr val="80808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67011">
                                            <p:txEl>
                                              <p:pRg st="5" end="5"/>
                                            </p:txEl>
                                          </p:spTgt>
                                        </p:tgtEl>
                                        <p:attrNameLst>
                                          <p:attrName>style.visibility</p:attrName>
                                        </p:attrNameLst>
                                      </p:cBhvr>
                                      <p:to>
                                        <p:strVal val="visible"/>
                                      </p:to>
                                    </p:set>
                                    <p:animEffect transition="in" filter="blinds(horizontal)">
                                      <p:cBhvr>
                                        <p:cTn id="27" dur="500"/>
                                        <p:tgtEl>
                                          <p:spTgt spid="1067011">
                                            <p:txEl>
                                              <p:pRg st="5" end="5"/>
                                            </p:txEl>
                                          </p:spTgt>
                                        </p:tgtEl>
                                      </p:cBhvr>
                                    </p:animEffect>
                                  </p:childTnLst>
                                  <p:subTnLst>
                                    <p:animClr clrSpc="rgb" dir="cw">
                                      <p:cBhvr override="childStyle">
                                        <p:cTn dur="1" fill="hold" display="0" masterRel="nextClick" afterEffect="1"/>
                                        <p:tgtEl>
                                          <p:spTgt spid="1067011">
                                            <p:txEl>
                                              <p:pRg st="5" end="5"/>
                                            </p:txEl>
                                          </p:spTgt>
                                        </p:tgtEl>
                                        <p:attrNameLst>
                                          <p:attrName>ppt_c</p:attrName>
                                        </p:attrNameLst>
                                      </p:cBhvr>
                                      <p:to>
                                        <a:srgbClr val="808080"/>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67011">
                                            <p:txEl>
                                              <p:pRg st="6" end="6"/>
                                            </p:txEl>
                                          </p:spTgt>
                                        </p:tgtEl>
                                        <p:attrNameLst>
                                          <p:attrName>style.visibility</p:attrName>
                                        </p:attrNameLst>
                                      </p:cBhvr>
                                      <p:to>
                                        <p:strVal val="visible"/>
                                      </p:to>
                                    </p:set>
                                    <p:animEffect transition="in" filter="blinds(horizontal)">
                                      <p:cBhvr>
                                        <p:cTn id="32" dur="500"/>
                                        <p:tgtEl>
                                          <p:spTgt spid="1067011">
                                            <p:txEl>
                                              <p:pRg st="6" end="6"/>
                                            </p:txEl>
                                          </p:spTgt>
                                        </p:tgtEl>
                                      </p:cBhvr>
                                    </p:animEffect>
                                  </p:childTnLst>
                                  <p:subTnLst>
                                    <p:animClr clrSpc="rgb" dir="cw">
                                      <p:cBhvr override="childStyle">
                                        <p:cTn dur="1" fill="hold" display="0" masterRel="nextClick" afterEffect="1"/>
                                        <p:tgtEl>
                                          <p:spTgt spid="1067011">
                                            <p:txEl>
                                              <p:pRg st="6" end="6"/>
                                            </p:txEl>
                                          </p:spTgt>
                                        </p:tgtEl>
                                        <p:attrNameLst>
                                          <p:attrName>ppt_c</p:attrName>
                                        </p:attrNameLst>
                                      </p:cBhvr>
                                      <p:to>
                                        <a:srgbClr val="808080"/>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67011">
                                            <p:txEl>
                                              <p:pRg st="7" end="7"/>
                                            </p:txEl>
                                          </p:spTgt>
                                        </p:tgtEl>
                                        <p:attrNameLst>
                                          <p:attrName>style.visibility</p:attrName>
                                        </p:attrNameLst>
                                      </p:cBhvr>
                                      <p:to>
                                        <p:strVal val="visible"/>
                                      </p:to>
                                    </p:set>
                                    <p:animEffect transition="in" filter="blinds(horizontal)">
                                      <p:cBhvr>
                                        <p:cTn id="37" dur="500"/>
                                        <p:tgtEl>
                                          <p:spTgt spid="1067011">
                                            <p:txEl>
                                              <p:pRg st="7" end="7"/>
                                            </p:txEl>
                                          </p:spTgt>
                                        </p:tgtEl>
                                      </p:cBhvr>
                                    </p:animEffect>
                                  </p:childTnLst>
                                  <p:subTnLst>
                                    <p:animClr clrSpc="rgb" dir="cw">
                                      <p:cBhvr override="childStyle">
                                        <p:cTn dur="1" fill="hold" display="0" masterRel="nextClick" afterEffect="1"/>
                                        <p:tgtEl>
                                          <p:spTgt spid="1067011">
                                            <p:txEl>
                                              <p:pRg st="7" end="7"/>
                                            </p:txEl>
                                          </p:spTgt>
                                        </p:tgtEl>
                                        <p:attrNameLst>
                                          <p:attrName>ppt_c</p:attrName>
                                        </p:attrNameLst>
                                      </p:cBhvr>
                                      <p:to>
                                        <a:srgbClr val="808080"/>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067011">
                                            <p:txEl>
                                              <p:pRg st="8" end="8"/>
                                            </p:txEl>
                                          </p:spTgt>
                                        </p:tgtEl>
                                        <p:attrNameLst>
                                          <p:attrName>style.visibility</p:attrName>
                                        </p:attrNameLst>
                                      </p:cBhvr>
                                      <p:to>
                                        <p:strVal val="visible"/>
                                      </p:to>
                                    </p:set>
                                    <p:animEffect transition="in" filter="blinds(horizontal)">
                                      <p:cBhvr>
                                        <p:cTn id="42" dur="500"/>
                                        <p:tgtEl>
                                          <p:spTgt spid="1067011">
                                            <p:txEl>
                                              <p:pRg st="8" end="8"/>
                                            </p:txEl>
                                          </p:spTgt>
                                        </p:tgtEl>
                                      </p:cBhvr>
                                    </p:animEffect>
                                  </p:childTnLst>
                                  <p:subTnLst>
                                    <p:animClr clrSpc="rgb" dir="cw">
                                      <p:cBhvr override="childStyle">
                                        <p:cTn dur="1" fill="hold" display="0" masterRel="nextClick" afterEffect="1"/>
                                        <p:tgtEl>
                                          <p:spTgt spid="1067011">
                                            <p:txEl>
                                              <p:pRg st="8" end="8"/>
                                            </p:txEl>
                                          </p:spTgt>
                                        </p:tgtEl>
                                        <p:attrNameLst>
                                          <p:attrName>ppt_c</p:attrName>
                                        </p:attrNameLst>
                                      </p:cBhvr>
                                      <p:to>
                                        <a:srgbClr val="808080"/>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67011">
                                            <p:txEl>
                                              <p:pRg st="9" end="9"/>
                                            </p:txEl>
                                          </p:spTgt>
                                        </p:tgtEl>
                                        <p:attrNameLst>
                                          <p:attrName>style.visibility</p:attrName>
                                        </p:attrNameLst>
                                      </p:cBhvr>
                                      <p:to>
                                        <p:strVal val="visible"/>
                                      </p:to>
                                    </p:set>
                                    <p:animEffect transition="in" filter="blinds(horizontal)">
                                      <p:cBhvr>
                                        <p:cTn id="47" dur="500"/>
                                        <p:tgtEl>
                                          <p:spTgt spid="1067011">
                                            <p:txEl>
                                              <p:pRg st="9" end="9"/>
                                            </p:txEl>
                                          </p:spTgt>
                                        </p:tgtEl>
                                      </p:cBhvr>
                                    </p:animEffect>
                                  </p:childTnLst>
                                  <p:subTnLst>
                                    <p:animClr clrSpc="rgb" dir="cw">
                                      <p:cBhvr override="childStyle">
                                        <p:cTn dur="1" fill="hold" display="0" masterRel="nextClick" afterEffect="1"/>
                                        <p:tgtEl>
                                          <p:spTgt spid="1067011">
                                            <p:txEl>
                                              <p:pRg st="9" end="9"/>
                                            </p:txEl>
                                          </p:spTgt>
                                        </p:tgtEl>
                                        <p:attrNameLst>
                                          <p:attrName>ppt_c</p:attrName>
                                        </p:attrNameLst>
                                      </p:cBhvr>
                                      <p:to>
                                        <a:srgbClr val="808080"/>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067011">
                                            <p:txEl>
                                              <p:pRg st="10" end="10"/>
                                            </p:txEl>
                                          </p:spTgt>
                                        </p:tgtEl>
                                        <p:attrNameLst>
                                          <p:attrName>style.visibility</p:attrName>
                                        </p:attrNameLst>
                                      </p:cBhvr>
                                      <p:to>
                                        <p:strVal val="visible"/>
                                      </p:to>
                                    </p:set>
                                    <p:animEffect transition="in" filter="blinds(horizontal)">
                                      <p:cBhvr>
                                        <p:cTn id="52" dur="500"/>
                                        <p:tgtEl>
                                          <p:spTgt spid="1067011">
                                            <p:txEl>
                                              <p:pRg st="10" end="10"/>
                                            </p:txEl>
                                          </p:spTgt>
                                        </p:tgtEl>
                                      </p:cBhvr>
                                    </p:animEffect>
                                  </p:childTnLst>
                                  <p:subTnLst>
                                    <p:animClr clrSpc="rgb" dir="cw">
                                      <p:cBhvr override="childStyle">
                                        <p:cTn dur="1" fill="hold" display="0" masterRel="nextClick" afterEffect="1"/>
                                        <p:tgtEl>
                                          <p:spTgt spid="1067011">
                                            <p:txEl>
                                              <p:pRg st="10" end="10"/>
                                            </p:txEl>
                                          </p:spTgt>
                                        </p:tgtEl>
                                        <p:attrNameLst>
                                          <p:attrName>ppt_c</p:attrName>
                                        </p:attrNameLst>
                                      </p:cBhvr>
                                      <p:to>
                                        <a:srgbClr val="808080"/>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067011">
                                            <p:txEl>
                                              <p:pRg st="11" end="11"/>
                                            </p:txEl>
                                          </p:spTgt>
                                        </p:tgtEl>
                                        <p:attrNameLst>
                                          <p:attrName>style.visibility</p:attrName>
                                        </p:attrNameLst>
                                      </p:cBhvr>
                                      <p:to>
                                        <p:strVal val="visible"/>
                                      </p:to>
                                    </p:set>
                                    <p:animEffect transition="in" filter="blinds(horizontal)">
                                      <p:cBhvr>
                                        <p:cTn id="57" dur="500"/>
                                        <p:tgtEl>
                                          <p:spTgt spid="1067011">
                                            <p:txEl>
                                              <p:pRg st="11" end="11"/>
                                            </p:txEl>
                                          </p:spTgt>
                                        </p:tgtEl>
                                      </p:cBhvr>
                                    </p:animEffect>
                                  </p:childTnLst>
                                  <p:subTnLst>
                                    <p:animClr clrSpc="rgb" dir="cw">
                                      <p:cBhvr override="childStyle">
                                        <p:cTn dur="1" fill="hold" display="0" masterRel="nextClick" afterEffect="1"/>
                                        <p:tgtEl>
                                          <p:spTgt spid="1067011">
                                            <p:txEl>
                                              <p:pRg st="11" end="11"/>
                                            </p:txEl>
                                          </p:spTgt>
                                        </p:tgtEl>
                                        <p:attrNameLst>
                                          <p:attrName>ppt_c</p:attrName>
                                        </p:attrNameLst>
                                      </p:cBhvr>
                                      <p:to>
                                        <a:srgbClr val="808080"/>
                                      </p:to>
                                    </p:animClr>
                                  </p:sub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067011">
                                            <p:txEl>
                                              <p:pRg st="12" end="12"/>
                                            </p:txEl>
                                          </p:spTgt>
                                        </p:tgtEl>
                                        <p:attrNameLst>
                                          <p:attrName>style.visibility</p:attrName>
                                        </p:attrNameLst>
                                      </p:cBhvr>
                                      <p:to>
                                        <p:strVal val="visible"/>
                                      </p:to>
                                    </p:set>
                                    <p:animEffect transition="in" filter="blinds(horizontal)">
                                      <p:cBhvr>
                                        <p:cTn id="62" dur="500"/>
                                        <p:tgtEl>
                                          <p:spTgt spid="1067011">
                                            <p:txEl>
                                              <p:pRg st="12" end="12"/>
                                            </p:txEl>
                                          </p:spTgt>
                                        </p:tgtEl>
                                      </p:cBhvr>
                                    </p:animEffect>
                                  </p:childTnLst>
                                  <p:subTnLst>
                                    <p:animClr clrSpc="rgb" dir="cw">
                                      <p:cBhvr override="childStyle">
                                        <p:cTn dur="1" fill="hold" display="0" masterRel="nextClick" afterEffect="1"/>
                                        <p:tgtEl>
                                          <p:spTgt spid="1067011">
                                            <p:txEl>
                                              <p:pRg st="12" end="12"/>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88907"/>
            <a:ext cx="9537669" cy="96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47" tIns="53149" rIns="80147" bIns="53149">
            <a:spAutoFit/>
          </a:bodyPr>
          <a:lstStyle>
            <a:lvl1pPr marL="719138"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4000" dirty="0">
                <a:solidFill>
                  <a:schemeClr val="bg1"/>
                </a:solidFill>
                <a:latin typeface="微软雅黑" charset="-122"/>
                <a:ea typeface="微软雅黑" charset="-122"/>
              </a:rPr>
              <a:t>5.4.1 </a:t>
            </a:r>
            <a:r>
              <a:rPr lang="zh-CN" altLang="en-US" sz="4000" dirty="0">
                <a:solidFill>
                  <a:schemeClr val="bg1"/>
                </a:solidFill>
                <a:latin typeface="微软雅黑" charset="-122"/>
                <a:ea typeface="微软雅黑" charset="-122"/>
              </a:rPr>
              <a:t>虚拟存储器的基本概念</a:t>
            </a:r>
            <a:endParaRPr lang="en-US" altLang="zh-CN" sz="4000" dirty="0">
              <a:solidFill>
                <a:schemeClr val="bg1"/>
              </a:solidFill>
              <a:latin typeface="微软雅黑" charset="-122"/>
              <a:ea typeface="微软雅黑" charset="-122"/>
            </a:endParaRPr>
          </a:p>
        </p:txBody>
      </p:sp>
    </p:spTree>
    <p:extLst>
      <p:ext uri="{BB962C8B-B14F-4D97-AF65-F5344CB8AC3E}">
        <p14:creationId xmlns:p14="http://schemas.microsoft.com/office/powerpoint/2010/main" val="331808072"/>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Placeholder 5"/>
          <p:cNvSpPr>
            <a:spLocks noGrp="1" noChangeArrowheads="1"/>
          </p:cNvSpPr>
          <p:nvPr/>
        </p:nvSpPr>
        <p:spPr bwMode="auto">
          <a:xfrm>
            <a:off x="3828256" y="1844676"/>
            <a:ext cx="48720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spcBef>
                <a:spcPct val="30000"/>
              </a:spcBef>
              <a:buFont typeface="Arial" charset="0"/>
              <a:buNone/>
            </a:pPr>
            <a:r>
              <a:rPr lang="zh-CN" altLang="en-US" sz="4800">
                <a:latin typeface="微软雅黑" charset="-122"/>
                <a:ea typeface="微软雅黑" charset="-122"/>
              </a:rPr>
              <a:t>谢  谢！</a:t>
            </a:r>
          </a:p>
        </p:txBody>
      </p:sp>
      <p:pic>
        <p:nvPicPr>
          <p:cNvPr id="86018"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 y="3681028"/>
            <a:ext cx="4255058" cy="274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19"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476" y="3681026"/>
            <a:ext cx="4139943"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0"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419" y="3681026"/>
            <a:ext cx="3763204"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9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bwMode="auto">
          <a:xfrm>
            <a:off x="609600" y="-26988"/>
            <a:ext cx="1097121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5.4.1  </a:t>
            </a:r>
            <a:r>
              <a:rPr lang="zh-CN" altLang="en-US" sz="3200" b="1" dirty="0">
                <a:solidFill>
                  <a:srgbClr val="A50021"/>
                </a:solidFill>
                <a:latin typeface="微软雅黑" panose="020B0503020204020204" pitchFamily="34" charset="-122"/>
                <a:ea typeface="微软雅黑" panose="020B0503020204020204" pitchFamily="34" charset="-122"/>
              </a:rPr>
              <a:t>虚拟存储器的基本概念</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843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3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3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3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38" name="TextBox 9"/>
          <p:cNvSpPr txBox="1">
            <a:spLocks noChangeArrowheads="1"/>
          </p:cNvSpPr>
          <p:nvPr/>
        </p:nvSpPr>
        <p:spPr bwMode="auto">
          <a:xfrm>
            <a:off x="4222998" y="879475"/>
            <a:ext cx="4104456" cy="571500"/>
          </a:xfrm>
          <a:prstGeom prst="rect">
            <a:avLst/>
          </a:prstGeom>
          <a:solidFill>
            <a:srgbClr val="00B0F0"/>
          </a:solidFill>
          <a:ln w="9525">
            <a:solidFill>
              <a:srgbClr val="00B0F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zh-CN" altLang="en-US" sz="3000" dirty="0">
                <a:solidFill>
                  <a:schemeClr val="bg1"/>
                </a:solidFill>
                <a:latin typeface="微软雅黑" charset="-122"/>
                <a:ea typeface="微软雅黑" charset="-122"/>
              </a:rPr>
              <a:t>存储管理</a:t>
            </a:r>
          </a:p>
        </p:txBody>
      </p:sp>
      <p:sp>
        <p:nvSpPr>
          <p:cNvPr id="47" name="Rectangle 3"/>
          <p:cNvSpPr txBox="1">
            <a:spLocks noChangeArrowheads="1"/>
          </p:cNvSpPr>
          <p:nvPr/>
        </p:nvSpPr>
        <p:spPr bwMode="auto">
          <a:xfrm>
            <a:off x="952648" y="1658938"/>
            <a:ext cx="10471150" cy="4974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10000"/>
              </a:lnSpc>
              <a:spcBef>
                <a:spcPts val="600"/>
              </a:spcBef>
              <a:buFont typeface="Wingdings" panose="05000000000000000000" pitchFamily="2" charset="2"/>
              <a:buChar char="u"/>
            </a:pPr>
            <a:r>
              <a:rPr kumimoji="1" lang="zh-CN" altLang="en-US" sz="2600" dirty="0">
                <a:solidFill>
                  <a:schemeClr val="tx1"/>
                </a:solidFill>
                <a:latin typeface="微软雅黑" charset="-122"/>
                <a:ea typeface="微软雅黑" charset="-122"/>
              </a:rPr>
              <a:t>早期采用单道程序，系统的主存中包含：</a:t>
            </a:r>
          </a:p>
          <a:p>
            <a:pPr lvl="1" algn="l" eaLnBrk="1" hangingPunct="1">
              <a:lnSpc>
                <a:spcPct val="110000"/>
              </a:lnSpc>
              <a:spcBef>
                <a:spcPts val="600"/>
              </a:spcBef>
              <a:buFont typeface="Wingdings" charset="2"/>
              <a:buChar char="Ø"/>
            </a:pPr>
            <a:r>
              <a:rPr kumimoji="1" lang="zh-CN" altLang="en-US" dirty="0">
                <a:solidFill>
                  <a:schemeClr val="tx1"/>
                </a:solidFill>
                <a:latin typeface="微软雅黑" charset="-122"/>
                <a:ea typeface="微软雅黑" charset="-122"/>
              </a:rPr>
              <a:t>操作系统</a:t>
            </a:r>
            <a:r>
              <a:rPr kumimoji="1" lang="en-US" altLang="zh-CN" dirty="0">
                <a:solidFill>
                  <a:schemeClr val="tx1"/>
                </a:solidFill>
                <a:latin typeface="微软雅黑" charset="-122"/>
                <a:ea typeface="微软雅黑" charset="-122"/>
              </a:rPr>
              <a:t>(</a:t>
            </a:r>
            <a:r>
              <a:rPr kumimoji="1" lang="zh-CN" altLang="en-US" dirty="0">
                <a:solidFill>
                  <a:schemeClr val="tx1"/>
                </a:solidFill>
                <a:latin typeface="微软雅黑" charset="-122"/>
                <a:ea typeface="微软雅黑" charset="-122"/>
              </a:rPr>
              <a:t>常驻监控程序</a:t>
            </a:r>
            <a:r>
              <a:rPr kumimoji="1" lang="en-US" altLang="zh-CN" dirty="0">
                <a:solidFill>
                  <a:schemeClr val="tx1"/>
                </a:solidFill>
                <a:latin typeface="微软雅黑" charset="-122"/>
                <a:ea typeface="微软雅黑" charset="-122"/>
              </a:rPr>
              <a:t>)</a:t>
            </a:r>
          </a:p>
          <a:p>
            <a:pPr lvl="1" algn="l" eaLnBrk="1" hangingPunct="1">
              <a:lnSpc>
                <a:spcPct val="110000"/>
              </a:lnSpc>
              <a:spcBef>
                <a:spcPts val="600"/>
              </a:spcBef>
              <a:buFont typeface="Wingdings" charset="2"/>
              <a:buChar char="Ø"/>
            </a:pPr>
            <a:r>
              <a:rPr kumimoji="1" lang="zh-CN" altLang="en-US" dirty="0">
                <a:solidFill>
                  <a:schemeClr val="tx1"/>
                </a:solidFill>
                <a:latin typeface="微软雅黑" charset="-122"/>
                <a:ea typeface="微软雅黑" charset="-122"/>
              </a:rPr>
              <a:t>正在执行的一个用户程序</a:t>
            </a:r>
          </a:p>
          <a:p>
            <a:pPr lvl="1" algn="l" eaLnBrk="1" hangingPunct="1">
              <a:lnSpc>
                <a:spcPct val="110000"/>
              </a:lnSpc>
              <a:spcBef>
                <a:spcPts val="600"/>
              </a:spcBef>
              <a:buFont typeface="Wingdings" charset="2"/>
              <a:buNone/>
            </a:pPr>
            <a:r>
              <a:rPr kumimoji="1" lang="zh-CN" altLang="en-US" dirty="0">
                <a:latin typeface="微软雅黑" charset="-122"/>
                <a:ea typeface="微软雅黑" charset="-122"/>
              </a:rPr>
              <a:t>无需进行存储管理，即使有也是很简单的。</a:t>
            </a:r>
          </a:p>
          <a:p>
            <a:pPr marL="457200" indent="-457200" algn="l">
              <a:lnSpc>
                <a:spcPct val="110000"/>
              </a:lnSpc>
              <a:spcBef>
                <a:spcPts val="600"/>
              </a:spcBef>
              <a:buFont typeface="Wingdings" panose="05000000000000000000" pitchFamily="2" charset="2"/>
              <a:buChar char="u"/>
            </a:pPr>
            <a:r>
              <a:rPr kumimoji="1" lang="zh-CN" altLang="en-US" sz="2600" dirty="0">
                <a:solidFill>
                  <a:schemeClr val="tx1"/>
                </a:solidFill>
                <a:latin typeface="微软雅黑" charset="-122"/>
                <a:ea typeface="微软雅黑" charset="-122"/>
              </a:rPr>
              <a:t>现在采用多道程序，系统的存储器中包含：</a:t>
            </a:r>
          </a:p>
          <a:p>
            <a:pPr lvl="1" algn="l" eaLnBrk="1" hangingPunct="1">
              <a:lnSpc>
                <a:spcPct val="110000"/>
              </a:lnSpc>
              <a:spcBef>
                <a:spcPts val="600"/>
              </a:spcBef>
              <a:buFont typeface="Wingdings" charset="2"/>
              <a:buChar char="Ø"/>
            </a:pPr>
            <a:r>
              <a:rPr kumimoji="1" lang="zh-CN" altLang="en-US" dirty="0">
                <a:solidFill>
                  <a:schemeClr val="tx1"/>
                </a:solidFill>
                <a:latin typeface="微软雅黑" charset="-122"/>
                <a:ea typeface="微软雅黑" charset="-122"/>
              </a:rPr>
              <a:t>操作系统</a:t>
            </a:r>
          </a:p>
          <a:p>
            <a:pPr lvl="1" algn="l" eaLnBrk="1" hangingPunct="1">
              <a:lnSpc>
                <a:spcPct val="110000"/>
              </a:lnSpc>
              <a:spcBef>
                <a:spcPts val="600"/>
              </a:spcBef>
              <a:buFont typeface="Wingdings" charset="2"/>
              <a:buChar char="Ø"/>
            </a:pPr>
            <a:r>
              <a:rPr kumimoji="1" lang="zh-CN" altLang="en-US" dirty="0">
                <a:solidFill>
                  <a:schemeClr val="tx1"/>
                </a:solidFill>
                <a:latin typeface="微软雅黑" charset="-122"/>
                <a:ea typeface="微软雅黑" charset="-122"/>
              </a:rPr>
              <a:t>若干个用户程序</a:t>
            </a:r>
            <a:endParaRPr kumimoji="1" lang="en-US" altLang="zh-CN" dirty="0">
              <a:solidFill>
                <a:schemeClr val="tx1"/>
              </a:solidFill>
              <a:latin typeface="微软雅黑" charset="-122"/>
              <a:ea typeface="微软雅黑" charset="-122"/>
            </a:endParaRPr>
          </a:p>
        </p:txBody>
      </p:sp>
      <p:sp>
        <p:nvSpPr>
          <p:cNvPr id="9" name="矩形 8"/>
          <p:cNvSpPr>
            <a:spLocks noChangeArrowheads="1"/>
          </p:cNvSpPr>
          <p:nvPr/>
        </p:nvSpPr>
        <p:spPr bwMode="auto">
          <a:xfrm>
            <a:off x="935348" y="5248361"/>
            <a:ext cx="10416442" cy="1384995"/>
          </a:xfrm>
          <a:prstGeom prst="rect">
            <a:avLst/>
          </a:prstGeom>
          <a:gradFill rotWithShape="1">
            <a:gsLst>
              <a:gs pos="0">
                <a:srgbClr val="E9E9F7"/>
              </a:gs>
              <a:gs pos="64999">
                <a:srgbClr val="C5C5E9"/>
              </a:gs>
              <a:gs pos="100000">
                <a:srgbClr val="ACACE1"/>
              </a:gs>
            </a:gsLst>
            <a:lin ang="5400000" scaled="1"/>
          </a:gradFill>
          <a:ln w="9525">
            <a:solidFill>
              <a:srgbClr val="292989"/>
            </a:solidFill>
            <a:miter lim="800000"/>
            <a:headEnd/>
            <a:tailEnd/>
          </a:ln>
          <a:effectLst>
            <a:outerShdw blurRad="40000" dist="20000" dir="5400000" rotWithShape="0">
              <a:srgbClr val="000000">
                <a:alpha val="37999"/>
              </a:srgbClr>
            </a:outerShdw>
          </a:effectLst>
        </p:spPr>
        <p:txBody>
          <a:bodyPr wrap="squar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nSpc>
                <a:spcPct val="100000"/>
              </a:lnSpc>
              <a:spcBef>
                <a:spcPts val="600"/>
              </a:spcBef>
            </a:pPr>
            <a:r>
              <a:rPr kumimoji="0" lang="zh-CN" altLang="en-US" sz="2800" dirty="0">
                <a:solidFill>
                  <a:srgbClr val="000000"/>
                </a:solidFill>
                <a:latin typeface="Times New Roman" charset="0"/>
                <a:ea typeface="华文新魏" charset="-122"/>
              </a:rPr>
              <a:t>在多道程序系统中，存储器中“用户程序”区须进一步划分以适应多个进程交替执行。划分任务由</a:t>
            </a:r>
            <a:r>
              <a:rPr kumimoji="0" lang="en-US" altLang="zh-CN" sz="2800" dirty="0">
                <a:solidFill>
                  <a:srgbClr val="000000"/>
                </a:solidFill>
                <a:latin typeface="Times New Roman" charset="0"/>
                <a:ea typeface="华文新魏" charset="-122"/>
              </a:rPr>
              <a:t>OS</a:t>
            </a:r>
            <a:r>
              <a:rPr kumimoji="0" lang="zh-CN" altLang="en-US" sz="2800" dirty="0">
                <a:solidFill>
                  <a:srgbClr val="000000"/>
                </a:solidFill>
                <a:latin typeface="Times New Roman" charset="0"/>
                <a:ea typeface="华文新魏" charset="-122"/>
              </a:rPr>
              <a:t>动态执行，称为存储器管理</a:t>
            </a:r>
            <a:r>
              <a:rPr kumimoji="0" lang="en-US" altLang="zh-CN" sz="2800" dirty="0">
                <a:solidFill>
                  <a:srgbClr val="000000"/>
                </a:solidFill>
                <a:latin typeface="Times New Roman" charset="0"/>
                <a:ea typeface="华文新魏" charset="-122"/>
              </a:rPr>
              <a:t>(memory management)</a:t>
            </a:r>
            <a:endParaRPr kumimoji="0" lang="zh-CN" altLang="en-US" sz="2800" dirty="0">
              <a:solidFill>
                <a:srgbClr val="000000"/>
              </a:solidFill>
              <a:latin typeface="Times New Roman" charset="0"/>
              <a:ea typeface="华文新魏" charset="-122"/>
            </a:endParaRPr>
          </a:p>
        </p:txBody>
      </p:sp>
    </p:spTree>
    <p:extLst>
      <p:ext uri="{BB962C8B-B14F-4D97-AF65-F5344CB8AC3E}">
        <p14:creationId xmlns:p14="http://schemas.microsoft.com/office/powerpoint/2010/main" val="12062397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bwMode="auto">
          <a:xfrm>
            <a:off x="609600" y="-26988"/>
            <a:ext cx="10971213" cy="72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5.4.1  </a:t>
            </a:r>
            <a:r>
              <a:rPr lang="zh-CN" altLang="en-US" sz="3200" b="1" dirty="0">
                <a:solidFill>
                  <a:srgbClr val="A50021"/>
                </a:solidFill>
                <a:latin typeface="微软雅黑" panose="020B0503020204020204" pitchFamily="34" charset="-122"/>
                <a:ea typeface="微软雅黑" panose="020B0503020204020204" pitchFamily="34" charset="-122"/>
              </a:rPr>
              <a:t>虚拟存储器的基本概念</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662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662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662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662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26630" name="图片 8" descr="1616362_191113004307_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1042988"/>
            <a:ext cx="989013"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Box 10"/>
          <p:cNvSpPr txBox="1">
            <a:spLocks noChangeArrowheads="1"/>
          </p:cNvSpPr>
          <p:nvPr/>
        </p:nvSpPr>
        <p:spPr bwMode="auto">
          <a:xfrm>
            <a:off x="2714625" y="1509713"/>
            <a:ext cx="74453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2800">
                <a:solidFill>
                  <a:srgbClr val="0000BF"/>
                </a:solidFill>
                <a:latin typeface="微软雅黑" charset="-122"/>
                <a:ea typeface="微软雅黑" charset="-122"/>
              </a:rPr>
              <a:t>同时运行更多进程，内存需求增大，怎么办？</a:t>
            </a:r>
          </a:p>
        </p:txBody>
      </p:sp>
      <p:sp>
        <p:nvSpPr>
          <p:cNvPr id="12" name="Rectangle 3"/>
          <p:cNvSpPr txBox="1">
            <a:spLocks noChangeArrowheads="1"/>
          </p:cNvSpPr>
          <p:nvPr/>
        </p:nvSpPr>
        <p:spPr bwMode="auto">
          <a:xfrm>
            <a:off x="1566863" y="2378075"/>
            <a:ext cx="9826625"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defRPr sz="2400" b="1">
                <a:solidFill>
                  <a:srgbClr val="FF0000"/>
                </a:solidFill>
                <a:latin typeface="Times New Roman" charset="0"/>
                <a:ea typeface="黑体" charset="-122"/>
              </a:defRPr>
            </a:lvl1pPr>
            <a:lvl2pPr marL="969963" indent="-5143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just">
              <a:lnSpc>
                <a:spcPct val="120000"/>
              </a:lnSpc>
              <a:spcBef>
                <a:spcPts val="600"/>
              </a:spcBef>
              <a:buFont typeface="Wingdings" charset="2"/>
              <a:buChar char="p"/>
            </a:pPr>
            <a:r>
              <a:rPr kumimoji="1" lang="zh-CN" altLang="en-US" sz="2800" dirty="0">
                <a:solidFill>
                  <a:schemeClr val="tx1"/>
                </a:solidFill>
                <a:latin typeface="微软雅黑" charset="-122"/>
                <a:ea typeface="微软雅黑" charset="-122"/>
              </a:rPr>
              <a:t> </a:t>
            </a:r>
            <a:r>
              <a:rPr kumimoji="1" lang="zh-CN" altLang="en-US" sz="2800" dirty="0">
                <a:latin typeface="微软雅黑" charset="-122"/>
                <a:ea typeface="微软雅黑" charset="-122"/>
              </a:rPr>
              <a:t>虚拟存储器</a:t>
            </a:r>
            <a:r>
              <a:rPr kumimoji="1" lang="en-US" altLang="zh-CN" sz="2800" dirty="0">
                <a:latin typeface="微软雅黑" charset="-122"/>
                <a:ea typeface="微软雅黑" charset="-122"/>
              </a:rPr>
              <a:t>(Virtual Memory)</a:t>
            </a:r>
            <a:endParaRPr kumimoji="1" lang="zh-CN" altLang="en-US" sz="2800" dirty="0">
              <a:latin typeface="微软雅黑" charset="-122"/>
              <a:ea typeface="微软雅黑" charset="-122"/>
            </a:endParaRPr>
          </a:p>
          <a:p>
            <a:pPr lvl="1" algn="just">
              <a:lnSpc>
                <a:spcPct val="120000"/>
              </a:lnSpc>
              <a:spcBef>
                <a:spcPts val="600"/>
              </a:spcBef>
              <a:buFont typeface="Wingdings" charset="2"/>
              <a:buChar char="Ø"/>
            </a:pPr>
            <a:r>
              <a:rPr kumimoji="1" lang="zh-CN" altLang="en-US" sz="2600" dirty="0">
                <a:solidFill>
                  <a:schemeClr val="tx1"/>
                </a:solidFill>
                <a:latin typeface="微软雅黑" charset="-122"/>
                <a:ea typeface="微软雅黑" charset="-122"/>
              </a:rPr>
              <a:t>一种</a:t>
            </a:r>
            <a:r>
              <a:rPr kumimoji="1" lang="zh-CN" altLang="en-US" sz="2600" dirty="0">
                <a:solidFill>
                  <a:schemeClr val="accent3"/>
                </a:solidFill>
                <a:latin typeface="微软雅黑" charset="-122"/>
                <a:ea typeface="微软雅黑" charset="-122"/>
              </a:rPr>
              <a:t>将部分外存扩展为内存使用的存储管理机制</a:t>
            </a:r>
            <a:r>
              <a:rPr kumimoji="1" lang="zh-CN" altLang="en-US" sz="2600" dirty="0">
                <a:solidFill>
                  <a:schemeClr val="tx1"/>
                </a:solidFill>
                <a:latin typeface="微软雅黑" charset="-122"/>
                <a:ea typeface="微软雅黑" charset="-122"/>
              </a:rPr>
              <a:t>就是虚拟存储管理。将用户程序存储空间分页，但不是把所有页面一起调到主存，而是采用“</a:t>
            </a:r>
            <a:r>
              <a:rPr kumimoji="1" lang="zh-CN" altLang="en-US" sz="2600" dirty="0">
                <a:latin typeface="微软雅黑" charset="-122"/>
                <a:ea typeface="微软雅黑" charset="-122"/>
              </a:rPr>
              <a:t>按需调页</a:t>
            </a:r>
            <a:r>
              <a:rPr kumimoji="1" lang="en-US" altLang="zh-CN" sz="2600" dirty="0">
                <a:latin typeface="微软雅黑" charset="-122"/>
                <a:ea typeface="微软雅黑" charset="-122"/>
              </a:rPr>
              <a:t>(Demand Paging)</a:t>
            </a:r>
            <a:r>
              <a:rPr kumimoji="1" lang="en-US" altLang="zh-CN" sz="2600" dirty="0">
                <a:solidFill>
                  <a:schemeClr val="tx1"/>
                </a:solidFill>
                <a:latin typeface="微软雅黑" charset="-122"/>
                <a:ea typeface="微软雅黑" charset="-122"/>
              </a:rPr>
              <a:t>”</a:t>
            </a:r>
            <a:r>
              <a:rPr kumimoji="1" lang="zh-CN" altLang="en-US" sz="2600" dirty="0">
                <a:solidFill>
                  <a:schemeClr val="tx1"/>
                </a:solidFill>
                <a:latin typeface="微软雅黑" charset="-122"/>
                <a:ea typeface="微软雅黑" charset="-122"/>
              </a:rPr>
              <a:t>，在外存和主存之间以</a:t>
            </a:r>
            <a:r>
              <a:rPr kumimoji="1" lang="zh-CN" altLang="en-US" sz="2600" dirty="0">
                <a:latin typeface="微软雅黑" charset="-122"/>
                <a:ea typeface="微软雅黑" charset="-122"/>
              </a:rPr>
              <a:t>固定页面</a:t>
            </a:r>
            <a:r>
              <a:rPr kumimoji="1" lang="zh-CN" altLang="en-US" sz="2600" dirty="0">
                <a:solidFill>
                  <a:schemeClr val="tx1"/>
                </a:solidFill>
                <a:latin typeface="微软雅黑" charset="-122"/>
                <a:ea typeface="微软雅黑" charset="-122"/>
              </a:rPr>
              <a:t>进行调度。</a:t>
            </a:r>
          </a:p>
          <a:p>
            <a:pPr lvl="1" algn="just">
              <a:lnSpc>
                <a:spcPct val="120000"/>
              </a:lnSpc>
              <a:spcBef>
                <a:spcPts val="600"/>
              </a:spcBef>
              <a:buFont typeface="Wingdings" charset="2"/>
              <a:buChar char="Ø"/>
            </a:pPr>
            <a:r>
              <a:rPr kumimoji="1" lang="zh-CN" altLang="en-US" sz="2600" dirty="0">
                <a:solidFill>
                  <a:schemeClr val="tx1"/>
                </a:solidFill>
                <a:latin typeface="微软雅黑" charset="-122"/>
                <a:ea typeface="微软雅黑" charset="-122"/>
              </a:rPr>
              <a:t>虚拟存储器引入了“</a:t>
            </a:r>
            <a:r>
              <a:rPr kumimoji="1" lang="zh-CN" altLang="en-US" sz="2600" dirty="0">
                <a:solidFill>
                  <a:srgbClr val="0000BF"/>
                </a:solidFill>
                <a:latin typeface="微软雅黑" charset="-122"/>
                <a:ea typeface="微软雅黑" charset="-122"/>
              </a:rPr>
              <a:t>虚拟地址</a:t>
            </a:r>
            <a:r>
              <a:rPr kumimoji="1" lang="zh-CN" altLang="en-US" sz="2600" dirty="0">
                <a:solidFill>
                  <a:schemeClr val="tx1"/>
                </a:solidFill>
                <a:latin typeface="微软雅黑" charset="-122"/>
                <a:ea typeface="微软雅黑" charset="-122"/>
              </a:rPr>
              <a:t>”的概念。其概念是</a:t>
            </a:r>
            <a:r>
              <a:rPr kumimoji="1" lang="en-US" altLang="zh-CN" sz="2600" dirty="0">
                <a:solidFill>
                  <a:schemeClr val="tx1"/>
                </a:solidFill>
                <a:latin typeface="微软雅黑" charset="-122"/>
                <a:ea typeface="微软雅黑" charset="-122"/>
              </a:rPr>
              <a:t>1961</a:t>
            </a:r>
            <a:r>
              <a:rPr kumimoji="1" lang="zh-CN" altLang="en-US" sz="2600" dirty="0">
                <a:solidFill>
                  <a:schemeClr val="tx1"/>
                </a:solidFill>
                <a:latin typeface="微软雅黑" charset="-122"/>
                <a:ea typeface="微软雅黑" charset="-122"/>
              </a:rPr>
              <a:t>年由英国曼彻斯特大学的</a:t>
            </a:r>
            <a:r>
              <a:rPr kumimoji="1" lang="en-US" altLang="zh-CN" sz="2600" dirty="0" err="1">
                <a:solidFill>
                  <a:schemeClr val="tx1"/>
                </a:solidFill>
                <a:latin typeface="微软雅黑" charset="-122"/>
                <a:ea typeface="微软雅黑" charset="-122"/>
              </a:rPr>
              <a:t>Kilbrn</a:t>
            </a:r>
            <a:r>
              <a:rPr kumimoji="1" lang="zh-CN" altLang="en-US" sz="2600" dirty="0">
                <a:solidFill>
                  <a:schemeClr val="tx1"/>
                </a:solidFill>
                <a:latin typeface="微软雅黑" charset="-122"/>
                <a:ea typeface="微软雅黑" charset="-122"/>
              </a:rPr>
              <a:t>等提出</a:t>
            </a:r>
          </a:p>
        </p:txBody>
      </p:sp>
    </p:spTree>
    <p:extLst>
      <p:ext uri="{BB962C8B-B14F-4D97-AF65-F5344CB8AC3E}">
        <p14:creationId xmlns:p14="http://schemas.microsoft.com/office/powerpoint/2010/main" val="5705939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idx="4294967295"/>
          </p:nvPr>
        </p:nvSpPr>
        <p:spPr>
          <a:xfrm>
            <a:off x="262558" y="-643"/>
            <a:ext cx="67691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sz="3200" b="1" dirty="0">
                <a:solidFill>
                  <a:srgbClr val="A50021"/>
                </a:solidFill>
                <a:latin typeface="微软雅黑" panose="020B0503020204020204" pitchFamily="34" charset="-122"/>
                <a:ea typeface="微软雅黑" panose="020B0503020204020204" pitchFamily="34" charset="-122"/>
              </a:rPr>
              <a:t>构造虚拟存储系统的主要动机</a:t>
            </a:r>
          </a:p>
        </p:txBody>
      </p:sp>
      <p:sp>
        <p:nvSpPr>
          <p:cNvPr id="64514" name="内容占位符 2"/>
          <p:cNvSpPr>
            <a:spLocks noGrp="1"/>
          </p:cNvSpPr>
          <p:nvPr>
            <p:ph idx="4294967295"/>
          </p:nvPr>
        </p:nvSpPr>
        <p:spPr>
          <a:xfrm>
            <a:off x="622599" y="1125538"/>
            <a:ext cx="10873208" cy="5040312"/>
          </a:xfrm>
          <a:prstGeom prst="rect">
            <a:avLst/>
          </a:prstGeom>
        </p:spPr>
        <p:txBody>
          <a:bodyPr/>
          <a:lstStyle/>
          <a:p>
            <a:pPr marL="0" indent="0">
              <a:buNone/>
            </a:pPr>
            <a:r>
              <a:rPr lang="en-US" altLang="zh-CN" b="1" dirty="0">
                <a:latin typeface="STXinwei" charset="-122"/>
                <a:ea typeface="STXinwei" charset="-122"/>
                <a:cs typeface="STXinwei" charset="-122"/>
              </a:rPr>
              <a:t>1</a:t>
            </a:r>
            <a:r>
              <a:rPr lang="zh-CN" altLang="en-US" b="1" dirty="0">
                <a:latin typeface="STXinwei" charset="-122"/>
                <a:ea typeface="STXinwei" charset="-122"/>
                <a:cs typeface="STXinwei" charset="-122"/>
              </a:rPr>
              <a:t>、允许多个程序有效而安全地共享存储器，消除内存因小而有限的存储器容量给程序设计造成的障碍</a:t>
            </a:r>
            <a:endParaRPr lang="en-US" altLang="zh-CN" b="1" dirty="0">
              <a:latin typeface="STXinwei" charset="-122"/>
              <a:ea typeface="STXinwei" charset="-122"/>
              <a:cs typeface="STXinwei" charset="-122"/>
            </a:endParaRPr>
          </a:p>
          <a:p>
            <a:pPr lvl="1"/>
            <a:r>
              <a:rPr lang="zh-CN" altLang="en-US" b="1" dirty="0">
                <a:latin typeface="STXinwei" charset="-122"/>
                <a:ea typeface="STXinwei" charset="-122"/>
                <a:cs typeface="STXinwei" charset="-122"/>
              </a:rPr>
              <a:t>可以更有效的共享处理器和主存</a:t>
            </a:r>
            <a:endParaRPr lang="en-US" altLang="zh-CN" b="1" dirty="0">
              <a:latin typeface="STXinwei" charset="-122"/>
              <a:ea typeface="STXinwei" charset="-122"/>
              <a:cs typeface="STXinwei" charset="-122"/>
            </a:endParaRPr>
          </a:p>
          <a:p>
            <a:pPr lvl="1"/>
            <a:r>
              <a:rPr lang="zh-CN" altLang="en-US" b="1" dirty="0">
                <a:latin typeface="STXinwei" charset="-122"/>
                <a:ea typeface="STXinwei" charset="-122"/>
                <a:cs typeface="STXinwei" charset="-122"/>
              </a:rPr>
              <a:t>虚拟存储器实现程序地址空间到物理空间的转换，加强了各个程序地址空间之间的保护</a:t>
            </a:r>
            <a:endParaRPr lang="en-US" altLang="zh-CN" b="1" dirty="0">
              <a:latin typeface="STXinwei" charset="-122"/>
              <a:ea typeface="STXinwei" charset="-122"/>
              <a:cs typeface="STXinwei" charset="-122"/>
            </a:endParaRPr>
          </a:p>
          <a:p>
            <a:pPr lvl="1"/>
            <a:endParaRPr lang="zh-CN" altLang="en-US" b="1" dirty="0">
              <a:latin typeface="STXinwei" charset="-122"/>
              <a:ea typeface="STXinwei" charset="-122"/>
              <a:cs typeface="STXinwei" charset="-122"/>
            </a:endParaRPr>
          </a:p>
          <a:p>
            <a:pPr marL="0" indent="0">
              <a:buNone/>
            </a:pPr>
            <a:r>
              <a:rPr lang="en-US" altLang="zh-CN" b="1" dirty="0">
                <a:latin typeface="STXinwei" charset="-122"/>
                <a:ea typeface="STXinwei" charset="-122"/>
                <a:cs typeface="STXinwei" charset="-122"/>
              </a:rPr>
              <a:t>2</a:t>
            </a:r>
            <a:r>
              <a:rPr lang="zh-CN" altLang="en-US" b="1" dirty="0">
                <a:latin typeface="STXinwei" charset="-122"/>
                <a:ea typeface="STXinwei" charset="-122"/>
                <a:cs typeface="STXinwei" charset="-122"/>
              </a:rPr>
              <a:t>、允许单用户程序大小超过主存储器的容量</a:t>
            </a:r>
            <a:endParaRPr lang="en-US" altLang="zh-CN" b="1" dirty="0">
              <a:latin typeface="STXinwei" charset="-122"/>
              <a:ea typeface="STXinwei" charset="-122"/>
              <a:cs typeface="STXinwei" charset="-122"/>
            </a:endParaRPr>
          </a:p>
          <a:p>
            <a:pPr lvl="1"/>
            <a:r>
              <a:rPr lang="zh-CN" altLang="en-US" b="1" dirty="0">
                <a:latin typeface="STXinwei" charset="-122"/>
                <a:ea typeface="STXinwei" charset="-122"/>
                <a:cs typeface="STXinwei" charset="-122"/>
              </a:rPr>
              <a:t>虚拟存储器自动管理主存和辅存组成的两级层次结构</a:t>
            </a:r>
            <a:endParaRPr kumimoji="1" lang="zh-CN" altLang="en-US" b="1" dirty="0">
              <a:latin typeface="STXinwei" charset="-122"/>
              <a:ea typeface="STXinwei" charset="-122"/>
              <a:cs typeface="STXinwei" charset="-122"/>
            </a:endParaRPr>
          </a:p>
        </p:txBody>
      </p:sp>
    </p:spTree>
    <p:extLst>
      <p:ext uri="{BB962C8B-B14F-4D97-AF65-F5344CB8AC3E}">
        <p14:creationId xmlns:p14="http://schemas.microsoft.com/office/powerpoint/2010/main" val="424010322"/>
      </p:ext>
    </p:extLst>
  </p:cSld>
  <p:clrMapOvr>
    <a:masterClrMapping/>
  </p:clrMapOvr>
  <p:transition/>
</p:sld>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《卫星导航定位导论》 20100913</Template>
  <TotalTime>33993</TotalTime>
  <Words>5801</Words>
  <Application>Microsoft Office PowerPoint</Application>
  <PresentationFormat>自定义</PresentationFormat>
  <Paragraphs>710</Paragraphs>
  <Slides>60</Slides>
  <Notes>56</Notes>
  <HiddenSlides>1</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60</vt:i4>
      </vt:variant>
    </vt:vector>
  </HeadingPairs>
  <TitlesOfParts>
    <vt:vector size="75" baseType="lpstr">
      <vt:lpstr>DengXian</vt:lpstr>
      <vt:lpstr>DengXian Light</vt:lpstr>
      <vt:lpstr>STXinwei</vt:lpstr>
      <vt:lpstr>STXinwei</vt:lpstr>
      <vt:lpstr>华文中宋</vt:lpstr>
      <vt:lpstr>微软雅黑</vt:lpstr>
      <vt:lpstr>微软雅黑</vt:lpstr>
      <vt:lpstr>Arial</vt:lpstr>
      <vt:lpstr>Calibri</vt:lpstr>
      <vt:lpstr>Times New Roman</vt:lpstr>
      <vt:lpstr>Verdana</vt:lpstr>
      <vt:lpstr>Wingdings</vt:lpstr>
      <vt:lpstr>自定义设计方案</vt:lpstr>
      <vt:lpstr>2_自定义设计方案</vt:lpstr>
      <vt:lpstr>1_自定义设计方案</vt:lpstr>
      <vt:lpstr>PowerPoint 演示文稿</vt:lpstr>
      <vt:lpstr>PowerPoint 演示文稿</vt:lpstr>
      <vt:lpstr>回顾——5.3.5  Cache的一致性问题</vt:lpstr>
      <vt:lpstr>PowerPoint 演示文稿</vt:lpstr>
      <vt:lpstr>PowerPoint 演示文稿</vt:lpstr>
      <vt:lpstr>PowerPoint 演示文稿</vt:lpstr>
      <vt:lpstr>5.4.1  虚拟存储器的基本概念</vt:lpstr>
      <vt:lpstr>5.4.1  虚拟存储器的基本概念</vt:lpstr>
      <vt:lpstr>构造虚拟存储系统的主要动机</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5.4.1  虚拟存储器的基本概念</vt:lpstr>
      <vt:lpstr>PowerPoint 演示文稿</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5.4.2  虚拟存储器的组织方式</vt:lpstr>
      <vt:lpstr>PowerPoint 演示文稿</vt:lpstr>
      <vt:lpstr>5.4.3  快表（TLB）</vt:lpstr>
      <vt:lpstr>5.4.3  快表（TLB）</vt:lpstr>
      <vt:lpstr>5.4.3  快表（TLB）</vt:lpstr>
      <vt:lpstr>5.4.3  快表（TLB）</vt:lpstr>
      <vt:lpstr>5.4.3  快表（TLB）</vt:lpstr>
      <vt:lpstr>VM、TLB和Cache组成的层次结构处理</vt:lpstr>
      <vt:lpstr>5.4.3  快表（TLB）</vt:lpstr>
      <vt:lpstr>5.4.3  快表（TLB）</vt:lpstr>
      <vt:lpstr>5.4.3  快表（TLB）</vt:lpstr>
      <vt:lpstr>5.4.3  快表（TLB）</vt:lpstr>
      <vt:lpstr>5.4.3  快表（TLB）</vt:lpstr>
      <vt:lpstr>5.4.3  快表（TLB）</vt:lpstr>
      <vt:lpstr>5.4.3  快表（TLB）</vt:lpstr>
      <vt:lpstr>5.4.3  快表（TLB）</vt:lpstr>
      <vt:lpstr>5.4.3  快表（TLB）</vt:lpstr>
      <vt:lpstr>5.4.3  快表（TLB）</vt:lpstr>
      <vt:lpstr>5.4.3  快表（TLB）</vt:lpstr>
      <vt:lpstr>5.4.3  快表（TLB）</vt:lpstr>
      <vt:lpstr>5.4.3  快表（TLB）</vt:lpstr>
      <vt:lpstr>PowerPoint 演示文稿</vt:lpstr>
      <vt:lpstr>5.4.4  存储保护</vt:lpstr>
      <vt:lpstr>5.4.4  存储保护</vt:lpstr>
      <vt:lpstr>5.4.4  存储保护</vt:lpstr>
      <vt:lpstr>5.4.4  存储保护</vt:lpstr>
      <vt:lpstr>5.4.4  存储保护</vt:lpstr>
      <vt:lpstr>5.4.4  存储保护</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镜霖 陈</cp:lastModifiedBy>
  <cp:revision>3211</cp:revision>
  <cp:lastPrinted>2019-12-10T03:48:05Z</cp:lastPrinted>
  <dcterms:created xsi:type="dcterms:W3CDTF">1601-01-01T00:00:00Z</dcterms:created>
  <dcterms:modified xsi:type="dcterms:W3CDTF">2023-11-20T10:10:03Z</dcterms:modified>
</cp:coreProperties>
</file>