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8" r:id="rId2"/>
    <p:sldMasterId id="2147483695" r:id="rId3"/>
  </p:sldMasterIdLst>
  <p:notesMasterIdLst>
    <p:notesMasterId r:id="rId48"/>
  </p:notesMasterIdLst>
  <p:handoutMasterIdLst>
    <p:handoutMasterId r:id="rId49"/>
  </p:handoutMasterIdLst>
  <p:sldIdLst>
    <p:sldId id="1052" r:id="rId4"/>
    <p:sldId id="1232" r:id="rId5"/>
    <p:sldId id="1233" r:id="rId6"/>
    <p:sldId id="1464" r:id="rId7"/>
    <p:sldId id="1467" r:id="rId8"/>
    <p:sldId id="1485" r:id="rId9"/>
    <p:sldId id="1560" r:id="rId10"/>
    <p:sldId id="1532" r:id="rId11"/>
    <p:sldId id="1533" r:id="rId12"/>
    <p:sldId id="1534" r:id="rId13"/>
    <p:sldId id="1537" r:id="rId14"/>
    <p:sldId id="1538" r:id="rId15"/>
    <p:sldId id="1539" r:id="rId16"/>
    <p:sldId id="1540" r:id="rId17"/>
    <p:sldId id="1541" r:id="rId18"/>
    <p:sldId id="1542" r:id="rId19"/>
    <p:sldId id="1543" r:id="rId20"/>
    <p:sldId id="1544" r:id="rId21"/>
    <p:sldId id="1545" r:id="rId22"/>
    <p:sldId id="1546" r:id="rId23"/>
    <p:sldId id="1547" r:id="rId24"/>
    <p:sldId id="1549" r:id="rId25"/>
    <p:sldId id="1550" r:id="rId26"/>
    <p:sldId id="1551" r:id="rId27"/>
    <p:sldId id="1552" r:id="rId28"/>
    <p:sldId id="1553" r:id="rId29"/>
    <p:sldId id="1554" r:id="rId30"/>
    <p:sldId id="1573" r:id="rId31"/>
    <p:sldId id="1574" r:id="rId32"/>
    <p:sldId id="1575" r:id="rId33"/>
    <p:sldId id="1555" r:id="rId34"/>
    <p:sldId id="1556" r:id="rId35"/>
    <p:sldId id="1557" r:id="rId36"/>
    <p:sldId id="1561" r:id="rId37"/>
    <p:sldId id="1562" r:id="rId38"/>
    <p:sldId id="1563" r:id="rId39"/>
    <p:sldId id="1564" r:id="rId40"/>
    <p:sldId id="1565" r:id="rId41"/>
    <p:sldId id="1566" r:id="rId42"/>
    <p:sldId id="1567" r:id="rId43"/>
    <p:sldId id="1568" r:id="rId44"/>
    <p:sldId id="1569" r:id="rId45"/>
    <p:sldId id="1558" r:id="rId46"/>
    <p:sldId id="1147" r:id="rId47"/>
  </p:sldIdLst>
  <p:sldSz cx="12190413" cy="6858000"/>
  <p:notesSz cx="7099300" cy="10234613"/>
  <p:defaultTextStyle>
    <a:defPPr>
      <a:defRPr lang="en-US"/>
    </a:defPPr>
    <a:lvl1pPr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1pPr>
    <a:lvl2pPr marL="457154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2pPr>
    <a:lvl3pPr marL="914309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3pPr>
    <a:lvl4pPr marL="1371463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4pPr>
    <a:lvl5pPr marL="1828617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5pPr>
    <a:lvl6pPr marL="2285771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6pPr>
    <a:lvl7pPr marL="2742926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7pPr>
    <a:lvl8pPr marL="3200080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8pPr>
    <a:lvl9pPr marL="3657234" algn="l" defTabSz="914309" rtl="0" eaLnBrk="1" latinLnBrk="0" hangingPunct="1">
      <a:defRPr sz="2800" b="1" kern="1200">
        <a:solidFill>
          <a:schemeClr val="tx1"/>
        </a:solidFill>
        <a:latin typeface="华文中宋" pitchFamily="2" charset="-122"/>
        <a:ea typeface="华文中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E2"/>
    <a:srgbClr val="001D96"/>
    <a:srgbClr val="FF40FF"/>
    <a:srgbClr val="941651"/>
    <a:srgbClr val="FF8601"/>
    <a:srgbClr val="89D2FF"/>
    <a:srgbClr val="B9E1FF"/>
    <a:srgbClr val="FFFFCC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4" autoAdjust="0"/>
    <p:restoredTop sz="88067" autoAdjust="0"/>
  </p:normalViewPr>
  <p:slideViewPr>
    <p:cSldViewPr>
      <p:cViewPr>
        <p:scale>
          <a:sx n="97" d="100"/>
          <a:sy n="97" d="100"/>
        </p:scale>
        <p:origin x="496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5472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fld id="{D9614F34-BD34-48EB-9DA6-41AB144CD2D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0543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</a:defRPr>
            </a:lvl1pPr>
          </a:lstStyle>
          <a:p>
            <a:fld id="{3B9DEE87-D8F0-46A4-83B5-4812EC0DF53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656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15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3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46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6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7170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19C5F57F-8E08-A342-85D5-80A6E86B8E06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1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05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根据地址的高位确定是哪个存储芯片</a:t>
            </a:r>
            <a:endParaRPr lang="en-US" altLang="zh-CN" dirty="0"/>
          </a:p>
        </p:txBody>
      </p:sp>
      <p:sp>
        <p:nvSpPr>
          <p:cNvPr id="225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24EC123-B36B-7B4C-BEA8-D1E416E1914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14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E198987D-A00A-DE40-86E2-CCD847EF15A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5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dirty="0"/>
              <a:t>根据低</a:t>
            </a:r>
            <a:r>
              <a:rPr lang="en-US" altLang="zh-CN" dirty="0"/>
              <a:t>2</a:t>
            </a:r>
            <a:r>
              <a:rPr lang="zh-CN" altLang="en-US" dirty="0"/>
              <a:t>位确定访问哪个存储芯片</a:t>
            </a:r>
          </a:p>
        </p:txBody>
      </p:sp>
      <p:sp>
        <p:nvSpPr>
          <p:cNvPr id="266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EC21F45B-1066-D141-B05F-5D01BFA52905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061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867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6864C86-83F3-C44A-84E4-54950492B6C2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225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072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888CE4B-8391-9845-A898-43816CBF51A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198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277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5B067F0-C780-5F4C-BD32-699D0353682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531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1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4078ADE-F6A1-434D-A59E-6ABA8CAB75E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098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68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69186E1-7D41-EF4F-8DF1-2303F1CB51D8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385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很常见，例如笔记本一个</a:t>
            </a:r>
            <a:r>
              <a:rPr lang="en-US" altLang="zh-CN" dirty="0"/>
              <a:t>CPU</a:t>
            </a:r>
            <a:r>
              <a:rPr lang="zh-CN" altLang="en-US" dirty="0"/>
              <a:t>，多个核</a:t>
            </a:r>
            <a:endParaRPr lang="en-US" altLang="zh-CN" dirty="0"/>
          </a:p>
          <a:p>
            <a:r>
              <a:rPr lang="zh-CN" altLang="en-US" dirty="0"/>
              <a:t>每个核访问主存时间一样</a:t>
            </a:r>
            <a:endParaRPr lang="en-US" altLang="zh-CN" dirty="0"/>
          </a:p>
          <a:p>
            <a:r>
              <a:rPr lang="zh-CN" altLang="en-US" dirty="0"/>
              <a:t>缺点：核变多后，系统互联网络繁忙</a:t>
            </a:r>
            <a:endParaRPr lang="en-US" altLang="zh-CN" dirty="0"/>
          </a:p>
        </p:txBody>
      </p:sp>
      <p:sp>
        <p:nvSpPr>
          <p:cNvPr id="389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6C2F5982-0354-CE49-BB18-69A9679E189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405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多核</a:t>
            </a:r>
            <a:r>
              <a:rPr lang="en-US" altLang="zh-CN" dirty="0"/>
              <a:t>CPU</a:t>
            </a:r>
            <a:r>
              <a:rPr lang="zh-CN" altLang="en-US" dirty="0"/>
              <a:t>采用这种结构，每个</a:t>
            </a:r>
            <a:r>
              <a:rPr lang="en-US" altLang="zh-CN" dirty="0"/>
              <a:t>CPU</a:t>
            </a:r>
            <a:r>
              <a:rPr lang="zh-CN" altLang="en-US" dirty="0"/>
              <a:t>都有自己的内存</a:t>
            </a:r>
            <a:endParaRPr lang="en-US" altLang="zh-CN" dirty="0"/>
          </a:p>
          <a:p>
            <a:r>
              <a:rPr lang="zh-CN" altLang="en-US" dirty="0"/>
              <a:t>但是访问别的核的内存延迟很大</a:t>
            </a:r>
            <a:endParaRPr lang="en-US" altLang="zh-CN" dirty="0"/>
          </a:p>
        </p:txBody>
      </p:sp>
      <p:sp>
        <p:nvSpPr>
          <p:cNvPr id="409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318B273-1D4E-3942-9BBE-42C953477C4D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85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78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FB5F7BB-D157-E44F-88E6-45AE78BC10A5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550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7127890-62EB-0C43-84C3-2B62325FD6A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271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024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AB06379-C450-044B-B349-56C1955D297D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507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22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EB04CD2B-1377-3741-B12F-682FCF0DC98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819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总线会很忙</a:t>
            </a:r>
            <a:endParaRPr lang="en-US" altLang="zh-CN" dirty="0"/>
          </a:p>
          <a:p>
            <a:r>
              <a:rPr lang="zh-CN" altLang="en-US" dirty="0"/>
              <a:t>适合</a:t>
            </a:r>
            <a:r>
              <a:rPr lang="en-US" altLang="zh-CN" dirty="0"/>
              <a:t>UMA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zh-CN" altLang="en-US" dirty="0"/>
              <a:t>一般是把副本置为无效，没有更新副本的，因为总线很忙</a:t>
            </a:r>
            <a:endParaRPr lang="en-US" altLang="zh-CN" dirty="0"/>
          </a:p>
        </p:txBody>
      </p:sp>
      <p:sp>
        <p:nvSpPr>
          <p:cNvPr id="143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724078E-F09A-5641-80AE-7A9DBA47FBC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25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293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2737B0CD-7378-0543-B27A-0A0C5E5F37E7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26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966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E0810D2-2583-704C-94E4-A20725B4824D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27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811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NUMA</a:t>
            </a:r>
            <a:r>
              <a:rPr lang="zh-CN" altLang="en-US" dirty="0"/>
              <a:t>结构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E0810D2-2583-704C-94E4-A20725B4824D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28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76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E0810D2-2583-704C-94E4-A20725B4824D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29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979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只是告诉</a:t>
            </a:r>
            <a:r>
              <a:rPr lang="en-US" altLang="zh-CN" dirty="0"/>
              <a:t>p1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r>
              <a:rPr lang="zh-CN" altLang="en-US" dirty="0"/>
              <a:t>数据要被修改</a:t>
            </a:r>
            <a:endParaRPr lang="en-US" altLang="zh-CN" dirty="0"/>
          </a:p>
          <a:p>
            <a:r>
              <a:rPr lang="zh-CN" altLang="en-US" dirty="0"/>
              <a:t>必须收到</a:t>
            </a:r>
            <a:r>
              <a:rPr lang="en-US" altLang="zh-CN" dirty="0"/>
              <a:t>ack</a:t>
            </a:r>
            <a:r>
              <a:rPr lang="zh-CN" altLang="en-US" dirty="0"/>
              <a:t>才能修改</a:t>
            </a:r>
            <a:endParaRPr lang="en-US" altLang="zh-CN" dirty="0"/>
          </a:p>
          <a:p>
            <a:r>
              <a:rPr lang="zh-CN" altLang="en-US" dirty="0"/>
              <a:t>最后有效数据只存在于</a:t>
            </a:r>
            <a:r>
              <a:rPr lang="en-US" altLang="zh-CN" dirty="0"/>
              <a:t>P0</a:t>
            </a:r>
          </a:p>
          <a:p>
            <a:r>
              <a:rPr lang="zh-CN" altLang="en-US" dirty="0"/>
              <a:t>光</a:t>
            </a:r>
            <a:r>
              <a:rPr lang="en-US" altLang="zh-CN" dirty="0"/>
              <a:t>1ns</a:t>
            </a:r>
            <a:r>
              <a:rPr lang="zh-CN" altLang="en-US" dirty="0"/>
              <a:t>只能跑</a:t>
            </a:r>
            <a:r>
              <a:rPr lang="en-US" altLang="zh-CN" dirty="0"/>
              <a:t>0.3m</a:t>
            </a:r>
            <a:r>
              <a:rPr lang="zh-CN" altLang="en-US" dirty="0"/>
              <a:t>，主板芯片之间的距离可能都大于</a:t>
            </a:r>
            <a:r>
              <a:rPr lang="en-US" altLang="zh-CN" dirty="0"/>
              <a:t>0.3m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E0810D2-2583-704C-94E4-A20725B4824D}" type="slidenum">
              <a:rPr lang="en-US" altLang="zh-CN" sz="1300" b="0">
                <a:solidFill>
                  <a:schemeClr val="tx1"/>
                </a:solidFill>
                <a:latin typeface="Arial" charset="0"/>
                <a:ea typeface="宋体" charset="-122"/>
              </a:rPr>
              <a:pPr/>
              <a:t>30</a:t>
            </a:fld>
            <a:endParaRPr lang="en-US" altLang="zh-CN" sz="13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675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考试主要是第三第五章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966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</a:pPr>
            <a:endParaRPr lang="en-US" altLang="zh-CN" dirty="0"/>
          </a:p>
        </p:txBody>
      </p:sp>
      <p:sp>
        <p:nvSpPr>
          <p:cNvPr id="440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26936D7D-67FD-854D-B608-193962571C65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050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36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73F2B1D-957B-564D-9116-EF6FCF7298C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083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36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73F2B1D-957B-564D-9116-EF6FCF7298C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433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36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73F2B1D-957B-564D-9116-EF6FCF7298C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483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36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73F2B1D-957B-564D-9116-EF6FCF7298C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254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36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73F2B1D-957B-564D-9116-EF6FCF7298C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9255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57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6E5ABCB-1E43-344D-BF50-3D0CE7AE7BB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345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1157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6E5ABCB-1E43-344D-BF50-3D0CE7AE7BB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7249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1157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6E5ABCB-1E43-344D-BF50-3D0CE7AE7BB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811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177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6B5E7508-A7B2-274B-B162-DBB02A39D1C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5362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  <a:pPr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791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7885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E13452F-F5F3-4741-BB06-C462F3CBD2ED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40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  <a:ln/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92F391F-5D16-5D4A-B9F5-2357574EFD29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7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6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921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AFA0636-CBC2-5647-8FC4-319412198BC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36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22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7FEDB1C-C699-8D46-A342-D0B26666AA67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40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3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70722A4-19BF-3943-AF89-D93C57CB71E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88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048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C52C293-6B86-9B4E-88ED-97C63CF94F1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11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95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39750" y="82505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052736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92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85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12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32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779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9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62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90650" y="80628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0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535" y="116633"/>
            <a:ext cx="6946601" cy="432048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785" y="836713"/>
            <a:ext cx="11630310" cy="47016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Clr>
                <a:srgbClr val="0070C0"/>
              </a:buClr>
              <a:buSzPct val="120000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231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3368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2413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2413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1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64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401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12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36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  <a:t>2023/11/22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43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65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10" r:id="rId2"/>
    <p:sldLayoutId id="2147483711" r:id="rId3"/>
    <p:sldLayoutId id="2147483714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3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773361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146" name="文本框 10"/>
          <p:cNvSpPr txBox="1">
            <a:spLocks noChangeArrowheads="1"/>
          </p:cNvSpPr>
          <p:nvPr/>
        </p:nvSpPr>
        <p:spPr bwMode="auto">
          <a:xfrm>
            <a:off x="1515566" y="2103875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计算机组成原理</a:t>
            </a:r>
            <a:endParaRPr lang="en-US" altLang="zh-CN" sz="9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39220" y="4653250"/>
            <a:ext cx="7272337" cy="11456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en-US" altLang="zh-CN" sz="3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2400" dirty="0"/>
              <a:t>chenzhg29@mail.sysu.edu.cn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文本框 14"/>
          <p:cNvSpPr txBox="1">
            <a:spLocks noChangeArrowheads="1"/>
          </p:cNvSpPr>
          <p:nvPr/>
        </p:nvSpPr>
        <p:spPr bwMode="auto">
          <a:xfrm>
            <a:off x="3791744" y="5732463"/>
            <a:ext cx="52387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charset="-122"/>
                <a:ea typeface="微软雅黑" charset="-122"/>
              </a:rPr>
              <a:t>计算机学院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algn="ctr"/>
            <a:endParaRPr lang="en-US" altLang="zh-CN" sz="2400" dirty="0">
              <a:latin typeface="微软雅黑" charset="-122"/>
              <a:ea typeface="微软雅黑" charset="-122"/>
            </a:endParaRP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7" y="336550"/>
            <a:ext cx="30702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2"/>
          <p:cNvSpPr txBox="1">
            <a:spLocks noChangeArrowheads="1"/>
          </p:cNvSpPr>
          <p:nvPr/>
        </p:nvSpPr>
        <p:spPr bwMode="auto">
          <a:xfrm>
            <a:off x="1523206" y="3398568"/>
            <a:ext cx="9144000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第五章  存储器层次结构（六）</a:t>
            </a:r>
          </a:p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05427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252" y="-1"/>
            <a:ext cx="1097121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并行主存系统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9600" y="2398713"/>
            <a:ext cx="10955338" cy="231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358775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indent="0" algn="l">
              <a:lnSpc>
                <a:spcPct val="120000"/>
              </a:lnSpc>
              <a:spcBef>
                <a:spcPts val="600"/>
              </a:spcBef>
            </a:pPr>
            <a:r>
              <a:rPr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、层次式存储系统</a:t>
            </a:r>
            <a:endParaRPr lang="en-US" altLang="zh-CN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indent="0" algn="l"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   Cache —— </a:t>
            </a:r>
            <a:r>
              <a:rPr kumimoji="1" lang="zh-CN" altLang="en-US" sz="28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主存层次</a:t>
            </a:r>
            <a:endParaRPr kumimoji="1" lang="en-US" altLang="zh-CN" sz="2800">
              <a:solidFill>
                <a:srgbClr val="0000FF"/>
              </a:solidFill>
              <a:latin typeface="微软雅黑" charset="-122"/>
              <a:ea typeface="微软雅黑" charset="-122"/>
            </a:endParaRPr>
          </a:p>
          <a:p>
            <a:pPr lvl="1" indent="0" algn="l"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   </a:t>
            </a:r>
            <a:r>
              <a:rPr kumimoji="1" lang="zh-CN" altLang="en-US" sz="28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主存</a:t>
            </a:r>
            <a:r>
              <a:rPr kumimoji="1" lang="en-US" altLang="zh-CN" sz="28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 —— </a:t>
            </a:r>
            <a:r>
              <a:rPr kumimoji="1" lang="zh-CN" altLang="en-US" sz="280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辅存层次（虚拟存储技术，扩大用户编程的逻辑空间）</a:t>
            </a:r>
            <a:endParaRPr lang="zh-CN" altLang="en-US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indent="0" algn="l">
              <a:lnSpc>
                <a:spcPct val="120000"/>
              </a:lnSpc>
              <a:spcBef>
                <a:spcPts val="600"/>
              </a:spcBef>
            </a:pPr>
            <a:r>
              <a:rPr lang="en-US" altLang="zh-CN" sz="2600">
                <a:latin typeface="微软雅黑" charset="-122"/>
                <a:ea typeface="微软雅黑" charset="-122"/>
              </a:rPr>
              <a:t>2</a:t>
            </a:r>
            <a:r>
              <a:rPr lang="zh-CN" altLang="en-US" sz="2600">
                <a:latin typeface="微软雅黑" charset="-122"/>
                <a:ea typeface="微软雅黑" charset="-122"/>
              </a:rPr>
              <a:t>、多体(多模块)并行交叉编址的主存储器</a:t>
            </a:r>
          </a:p>
        </p:txBody>
      </p:sp>
      <p:sp>
        <p:nvSpPr>
          <p:cNvPr id="11" name="五边形 10"/>
          <p:cNvSpPr/>
          <p:nvPr/>
        </p:nvSpPr>
        <p:spPr>
          <a:xfrm>
            <a:off x="2371725" y="1223963"/>
            <a:ext cx="5421313" cy="749300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FFFFFF"/>
                </a:solidFill>
                <a:cs typeface="微软雅黑" charset="0"/>
              </a:rPr>
              <a:t>从存储系统结构上想办法？</a:t>
            </a:r>
          </a:p>
        </p:txBody>
      </p:sp>
      <p:pic>
        <p:nvPicPr>
          <p:cNvPr id="13320" name="图片 11" descr="35066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1096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07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0650" y="0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并行主存系统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945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946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946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27088" y="1011238"/>
            <a:ext cx="10602912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0826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 eaLnBrk="1" hangingPunct="1">
              <a:lnSpc>
                <a:spcPct val="140000"/>
              </a:lnSpc>
              <a:buFont typeface="Wingdings" charset="2"/>
              <a:buChar char="Ø"/>
            </a:pPr>
            <a:r>
              <a:rPr kumimoji="1" lang="zh-CN" altLang="en-US" sz="2800">
                <a:latin typeface="微软雅黑" charset="-122"/>
                <a:ea typeface="微软雅黑" charset="-122"/>
              </a:rPr>
              <a:t>多模块存储器</a:t>
            </a:r>
            <a:r>
              <a:rPr kumimoji="1" lang="en-US" altLang="zh-CN" sz="2800" dirty="0">
                <a:latin typeface="微软雅黑" charset="-122"/>
              </a:rPr>
              <a:t>(</a:t>
            </a:r>
            <a:r>
              <a:rPr kumimoji="1" lang="zh-CN" altLang="en-US" sz="2800" dirty="0">
                <a:latin typeface="微软雅黑" charset="-122"/>
                <a:ea typeface="微软雅黑" charset="-122"/>
              </a:rPr>
              <a:t>多体交叉</a:t>
            </a:r>
            <a:r>
              <a:rPr kumimoji="1" lang="en-US" altLang="zh-CN" sz="2800" dirty="0">
                <a:latin typeface="微软雅黑" charset="-122"/>
              </a:rPr>
              <a:t>)</a:t>
            </a:r>
          </a:p>
          <a:p>
            <a:pPr lvl="2" algn="l" eaLnBrk="1" hangingPunct="1">
              <a:lnSpc>
                <a:spcPct val="140000"/>
              </a:lnSpc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包含多个小存储体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模块，每个体有自己的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</a:rPr>
              <a:t>MAR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</a:rPr>
              <a:t>MDR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和读写电路</a:t>
            </a:r>
          </a:p>
          <a:p>
            <a:pPr lvl="2" algn="l" eaLnBrk="1" hangingPunct="1">
              <a:lnSpc>
                <a:spcPct val="140000"/>
              </a:lnSpc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多个存储模块可独立并行工作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 eaLnBrk="1" hangingPunct="1">
              <a:lnSpc>
                <a:spcPct val="140000"/>
              </a:lnSpc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能够提高数据访问速度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577975" y="4035425"/>
            <a:ext cx="9159875" cy="16303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编址方式</a:t>
            </a:r>
            <a:endParaRPr lang="en-US" altLang="zh-CN" sz="2800" dirty="0">
              <a:solidFill>
                <a:schemeClr val="tx1"/>
              </a:solidFill>
              <a:latin typeface="微软雅黑" charset="-122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800" dirty="0">
                <a:latin typeface="微软雅黑" charset="-122"/>
                <a:ea typeface="微软雅黑" charset="-122"/>
              </a:rPr>
              <a:t>       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连续</a:t>
            </a: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编址（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高位交叉访问） </a:t>
            </a:r>
          </a:p>
          <a:p>
            <a:pPr lvl="1" algn="l">
              <a:lnSpc>
                <a:spcPct val="120000"/>
              </a:lnSpc>
            </a:pPr>
            <a:r>
              <a:rPr lang="en-US" altLang="zh-CN" sz="2800" dirty="0">
                <a:latin typeface="微软雅黑" charset="-122"/>
                <a:ea typeface="微软雅黑" charset="-122"/>
              </a:rPr>
              <a:t>       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交叉</a:t>
            </a: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编址（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低位交叉访问</a:t>
            </a: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）</a:t>
            </a:r>
            <a:endParaRPr lang="en-US" altLang="zh-CN" sz="2800" dirty="0">
              <a:solidFill>
                <a:srgbClr val="000000"/>
              </a:solidFill>
              <a:latin typeface="微软雅黑" charset="-122"/>
            </a:endParaRPr>
          </a:p>
        </p:txBody>
      </p:sp>
      <p:pic>
        <p:nvPicPr>
          <p:cNvPr id="9" name="图片 12" descr="u=207606497,4036238559&amp;fm=21&amp;gp=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175125"/>
            <a:ext cx="77787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45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8275" y="34364"/>
            <a:ext cx="10971213" cy="60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并行主存系统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150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150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150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五边形 8"/>
          <p:cNvSpPr>
            <a:spLocks noChangeArrowheads="1"/>
          </p:cNvSpPr>
          <p:nvPr/>
        </p:nvSpPr>
        <p:spPr bwMode="auto">
          <a:xfrm>
            <a:off x="1020763" y="819150"/>
            <a:ext cx="7677150" cy="749300"/>
          </a:xfrm>
          <a:prstGeom prst="homePlate">
            <a:avLst>
              <a:gd name="adj" fmla="val 49996"/>
            </a:avLst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  <a:latin typeface="Verdana" charset="0"/>
                <a:ea typeface="微软雅黑" charset="-122"/>
              </a:rPr>
              <a:t>连续编址方式</a:t>
            </a:r>
            <a:r>
              <a:rPr lang="en-US" altLang="zh-CN" sz="2800">
                <a:solidFill>
                  <a:schemeClr val="bg1"/>
                </a:solidFill>
                <a:latin typeface="Verdana" charset="0"/>
                <a:ea typeface="微软雅黑" charset="-122"/>
              </a:rPr>
              <a:t>——</a:t>
            </a:r>
            <a:r>
              <a:rPr lang="zh-CN" altLang="en-US" sz="2800">
                <a:solidFill>
                  <a:srgbClr val="FFFF00"/>
                </a:solidFill>
                <a:latin typeface="Verdana" charset="0"/>
                <a:ea typeface="微软雅黑" charset="-122"/>
              </a:rPr>
              <a:t>高位交叉</a:t>
            </a:r>
            <a:r>
              <a:rPr lang="zh-CN" altLang="en-US" sz="2800">
                <a:solidFill>
                  <a:schemeClr val="bg1"/>
                </a:solidFill>
                <a:latin typeface="Verdana" charset="0"/>
                <a:ea typeface="微软雅黑" charset="-122"/>
              </a:rPr>
              <a:t>访问存储器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4175" y="1608138"/>
            <a:ext cx="11218863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3345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>
              <a:spcBef>
                <a:spcPts val="300"/>
              </a:spcBef>
              <a:buFont typeface="Wingdings" charset="2"/>
              <a:buChar char="Ø"/>
            </a:pPr>
            <a:r>
              <a:rPr kumimoji="1" lang="zh-CN" altLang="en-US" sz="2800">
                <a:latin typeface="微软雅黑" charset="-122"/>
                <a:ea typeface="微软雅黑" charset="-122"/>
              </a:rPr>
              <a:t>实现方法：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用主存地址码的</a:t>
            </a:r>
            <a:r>
              <a:rPr kumimoji="1" lang="zh-CN" altLang="en-US" sz="2800">
                <a:latin typeface="微软雅黑" charset="-122"/>
                <a:ea typeface="微软雅黑" charset="-122"/>
              </a:rPr>
              <a:t>高位区分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</a:t>
            </a:r>
            <a:r>
              <a:rPr kumimoji="1" lang="zh-CN" altLang="en-US" sz="2800">
                <a:latin typeface="微软雅黑" charset="-122"/>
                <a:ea typeface="微软雅黑" charset="-122"/>
              </a:rPr>
              <a:t>体号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，低位表示模块内的地址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3540125" y="2151063"/>
            <a:ext cx="7102475" cy="4546102"/>
            <a:chOff x="384" y="808"/>
            <a:chExt cx="4703" cy="3423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008" y="808"/>
              <a:ext cx="383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kumimoji="1" lang="en-US" altLang="zh-CN" dirty="0">
                  <a:solidFill>
                    <a:schemeClr val="accent3">
                      <a:lumMod val="75000"/>
                    </a:schemeClr>
                  </a:solidFill>
                </a:rPr>
                <a:t>M</a:t>
              </a:r>
              <a:r>
                <a:rPr kumimoji="1" lang="en-US" altLang="zh-CN" baseline="-20000" dirty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1516" name="Text Box 6"/>
            <p:cNvSpPr txBox="1">
              <a:spLocks noChangeArrowheads="1"/>
            </p:cNvSpPr>
            <p:nvPr/>
          </p:nvSpPr>
          <p:spPr bwMode="auto">
            <a:xfrm>
              <a:off x="399" y="826"/>
              <a:ext cx="530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地址</a:t>
              </a:r>
            </a:p>
          </p:txBody>
        </p:sp>
        <p:sp>
          <p:nvSpPr>
            <p:cNvPr id="21517" name="Text Box 7"/>
            <p:cNvSpPr txBox="1">
              <a:spLocks noChangeArrowheads="1"/>
            </p:cNvSpPr>
            <p:nvPr/>
          </p:nvSpPr>
          <p:spPr bwMode="auto">
            <a:xfrm>
              <a:off x="670" y="1135"/>
              <a:ext cx="20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1518" name="Text Box 8"/>
            <p:cNvSpPr txBox="1">
              <a:spLocks noChangeArrowheads="1"/>
            </p:cNvSpPr>
            <p:nvPr/>
          </p:nvSpPr>
          <p:spPr bwMode="auto">
            <a:xfrm>
              <a:off x="670" y="1382"/>
              <a:ext cx="20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21519" name="Group 9"/>
            <p:cNvGrpSpPr>
              <a:grpSpLocks/>
            </p:cNvGrpSpPr>
            <p:nvPr/>
          </p:nvGrpSpPr>
          <p:grpSpPr bwMode="auto">
            <a:xfrm>
              <a:off x="912" y="1152"/>
              <a:ext cx="528" cy="1636"/>
              <a:chOff x="624" y="1104"/>
              <a:chExt cx="528" cy="1636"/>
            </a:xfrm>
          </p:grpSpPr>
          <p:sp>
            <p:nvSpPr>
              <p:cNvPr id="21604" name="Rectangle 10"/>
              <p:cNvSpPr>
                <a:spLocks noChangeArrowheads="1"/>
              </p:cNvSpPr>
              <p:nvPr/>
            </p:nvSpPr>
            <p:spPr bwMode="auto">
              <a:xfrm>
                <a:off x="624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605" name="Rectangle 11"/>
              <p:cNvSpPr>
                <a:spLocks noChangeArrowheads="1"/>
              </p:cNvSpPr>
              <p:nvPr/>
            </p:nvSpPr>
            <p:spPr bwMode="auto">
              <a:xfrm>
                <a:off x="624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606" name="Rectangle 12"/>
              <p:cNvSpPr>
                <a:spLocks noChangeArrowheads="1"/>
              </p:cNvSpPr>
              <p:nvPr/>
            </p:nvSpPr>
            <p:spPr bwMode="auto">
              <a:xfrm>
                <a:off x="624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607" name="Rectangle 13"/>
              <p:cNvSpPr>
                <a:spLocks noChangeArrowheads="1"/>
              </p:cNvSpPr>
              <p:nvPr/>
            </p:nvSpPr>
            <p:spPr bwMode="auto">
              <a:xfrm>
                <a:off x="624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608" name="Rectangle 14"/>
              <p:cNvSpPr>
                <a:spLocks noChangeArrowheads="1"/>
              </p:cNvSpPr>
              <p:nvPr/>
            </p:nvSpPr>
            <p:spPr bwMode="auto">
              <a:xfrm>
                <a:off x="624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609" name="Rectangle 15"/>
              <p:cNvSpPr>
                <a:spLocks noChangeArrowheads="1"/>
              </p:cNvSpPr>
              <p:nvPr/>
            </p:nvSpPr>
            <p:spPr bwMode="auto">
              <a:xfrm>
                <a:off x="624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610" name="Line 16"/>
              <p:cNvSpPr>
                <a:spLocks noChangeShapeType="1"/>
              </p:cNvSpPr>
              <p:nvPr/>
            </p:nvSpPr>
            <p:spPr bwMode="auto">
              <a:xfrm>
                <a:off x="624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1" name="Line 17"/>
              <p:cNvSpPr>
                <a:spLocks noChangeShapeType="1"/>
              </p:cNvSpPr>
              <p:nvPr/>
            </p:nvSpPr>
            <p:spPr bwMode="auto">
              <a:xfrm>
                <a:off x="624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2" name="Line 18"/>
              <p:cNvSpPr>
                <a:spLocks noChangeShapeType="1"/>
              </p:cNvSpPr>
              <p:nvPr/>
            </p:nvSpPr>
            <p:spPr bwMode="auto">
              <a:xfrm>
                <a:off x="624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3" name="Line 19"/>
              <p:cNvSpPr>
                <a:spLocks noChangeShapeType="1"/>
              </p:cNvSpPr>
              <p:nvPr/>
            </p:nvSpPr>
            <p:spPr bwMode="auto">
              <a:xfrm>
                <a:off x="624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4" name="Line 20"/>
              <p:cNvSpPr>
                <a:spLocks noChangeShapeType="1"/>
              </p:cNvSpPr>
              <p:nvPr/>
            </p:nvSpPr>
            <p:spPr bwMode="auto">
              <a:xfrm>
                <a:off x="624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5" name="Line 21"/>
              <p:cNvSpPr>
                <a:spLocks noChangeShapeType="1"/>
              </p:cNvSpPr>
              <p:nvPr/>
            </p:nvSpPr>
            <p:spPr bwMode="auto">
              <a:xfrm>
                <a:off x="624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6" name="Line 22"/>
              <p:cNvSpPr>
                <a:spLocks noChangeShapeType="1"/>
              </p:cNvSpPr>
              <p:nvPr/>
            </p:nvSpPr>
            <p:spPr bwMode="auto">
              <a:xfrm>
                <a:off x="624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7" name="Line 23"/>
              <p:cNvSpPr>
                <a:spLocks noChangeShapeType="1"/>
              </p:cNvSpPr>
              <p:nvPr/>
            </p:nvSpPr>
            <p:spPr bwMode="auto">
              <a:xfrm>
                <a:off x="624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8" name="Line 24"/>
              <p:cNvSpPr>
                <a:spLocks noChangeShapeType="1"/>
              </p:cNvSpPr>
              <p:nvPr/>
            </p:nvSpPr>
            <p:spPr bwMode="auto">
              <a:xfrm>
                <a:off x="1152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19" name="Text Box 25"/>
              <p:cNvSpPr txBox="1">
                <a:spLocks noChangeArrowheads="1"/>
              </p:cNvSpPr>
              <p:nvPr/>
            </p:nvSpPr>
            <p:spPr bwMode="auto">
              <a:xfrm>
                <a:off x="659" y="1537"/>
                <a:ext cx="448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21620" name="Text Box 26"/>
              <p:cNvSpPr txBox="1">
                <a:spLocks noChangeArrowheads="1"/>
              </p:cNvSpPr>
              <p:nvPr/>
            </p:nvSpPr>
            <p:spPr bwMode="auto">
              <a:xfrm>
                <a:off x="671" y="2078"/>
                <a:ext cx="448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500" y="2502"/>
              <a:ext cx="389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521" name="Text Box 28"/>
            <p:cNvSpPr txBox="1">
              <a:spLocks noChangeArrowheads="1"/>
            </p:cNvSpPr>
            <p:nvPr/>
          </p:nvSpPr>
          <p:spPr bwMode="auto">
            <a:xfrm>
              <a:off x="2169" y="808"/>
              <a:ext cx="383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>
                  <a:solidFill>
                    <a:srgbClr val="0000BF"/>
                  </a:solidFill>
                </a:rPr>
                <a:t>M</a:t>
              </a:r>
              <a:r>
                <a:rPr kumimoji="1" lang="en-US" altLang="zh-CN" baseline="-20000">
                  <a:solidFill>
                    <a:srgbClr val="0000BF"/>
                  </a:solidFill>
                </a:rPr>
                <a:t>1</a:t>
              </a:r>
            </a:p>
          </p:txBody>
        </p:sp>
        <p:sp>
          <p:nvSpPr>
            <p:cNvPr id="21522" name="Text Box 29"/>
            <p:cNvSpPr txBox="1">
              <a:spLocks noChangeArrowheads="1"/>
            </p:cNvSpPr>
            <p:nvPr/>
          </p:nvSpPr>
          <p:spPr bwMode="auto">
            <a:xfrm>
              <a:off x="1758" y="1104"/>
              <a:ext cx="236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1523" name="Text Box 30"/>
            <p:cNvSpPr txBox="1">
              <a:spLocks noChangeArrowheads="1"/>
            </p:cNvSpPr>
            <p:nvPr/>
          </p:nvSpPr>
          <p:spPr bwMode="auto">
            <a:xfrm>
              <a:off x="1731" y="1313"/>
              <a:ext cx="417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+1</a:t>
              </a:r>
            </a:p>
          </p:txBody>
        </p:sp>
        <p:grpSp>
          <p:nvGrpSpPr>
            <p:cNvPr id="21524" name="Group 31"/>
            <p:cNvGrpSpPr>
              <a:grpSpLocks/>
            </p:cNvGrpSpPr>
            <p:nvPr/>
          </p:nvGrpSpPr>
          <p:grpSpPr bwMode="auto">
            <a:xfrm>
              <a:off x="2095" y="1152"/>
              <a:ext cx="528" cy="1636"/>
              <a:chOff x="1807" y="1104"/>
              <a:chExt cx="528" cy="1636"/>
            </a:xfrm>
          </p:grpSpPr>
          <p:sp>
            <p:nvSpPr>
              <p:cNvPr id="21587" name="Rectangle 32"/>
              <p:cNvSpPr>
                <a:spLocks noChangeArrowheads="1"/>
              </p:cNvSpPr>
              <p:nvPr/>
            </p:nvSpPr>
            <p:spPr bwMode="auto">
              <a:xfrm>
                <a:off x="1807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88" name="Rectangle 33"/>
              <p:cNvSpPr>
                <a:spLocks noChangeArrowheads="1"/>
              </p:cNvSpPr>
              <p:nvPr/>
            </p:nvSpPr>
            <p:spPr bwMode="auto">
              <a:xfrm>
                <a:off x="1807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89" name="Rectangle 34"/>
              <p:cNvSpPr>
                <a:spLocks noChangeArrowheads="1"/>
              </p:cNvSpPr>
              <p:nvPr/>
            </p:nvSpPr>
            <p:spPr bwMode="auto">
              <a:xfrm>
                <a:off x="1807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90" name="Rectangle 35"/>
              <p:cNvSpPr>
                <a:spLocks noChangeArrowheads="1"/>
              </p:cNvSpPr>
              <p:nvPr/>
            </p:nvSpPr>
            <p:spPr bwMode="auto">
              <a:xfrm>
                <a:off x="1807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91" name="Rectangle 36"/>
              <p:cNvSpPr>
                <a:spLocks noChangeArrowheads="1"/>
              </p:cNvSpPr>
              <p:nvPr/>
            </p:nvSpPr>
            <p:spPr bwMode="auto">
              <a:xfrm>
                <a:off x="1807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92" name="Rectangle 37"/>
              <p:cNvSpPr>
                <a:spLocks noChangeArrowheads="1"/>
              </p:cNvSpPr>
              <p:nvPr/>
            </p:nvSpPr>
            <p:spPr bwMode="auto">
              <a:xfrm>
                <a:off x="1807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93" name="Line 38"/>
              <p:cNvSpPr>
                <a:spLocks noChangeShapeType="1"/>
              </p:cNvSpPr>
              <p:nvPr/>
            </p:nvSpPr>
            <p:spPr bwMode="auto">
              <a:xfrm>
                <a:off x="1807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94" name="Line 39"/>
              <p:cNvSpPr>
                <a:spLocks noChangeShapeType="1"/>
              </p:cNvSpPr>
              <p:nvPr/>
            </p:nvSpPr>
            <p:spPr bwMode="auto">
              <a:xfrm>
                <a:off x="1807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95" name="Line 40"/>
              <p:cNvSpPr>
                <a:spLocks noChangeShapeType="1"/>
              </p:cNvSpPr>
              <p:nvPr/>
            </p:nvSpPr>
            <p:spPr bwMode="auto">
              <a:xfrm>
                <a:off x="1807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96" name="Line 41"/>
              <p:cNvSpPr>
                <a:spLocks noChangeShapeType="1"/>
              </p:cNvSpPr>
              <p:nvPr/>
            </p:nvSpPr>
            <p:spPr bwMode="auto">
              <a:xfrm>
                <a:off x="1807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97" name="Line 42"/>
              <p:cNvSpPr>
                <a:spLocks noChangeShapeType="1"/>
              </p:cNvSpPr>
              <p:nvPr/>
            </p:nvSpPr>
            <p:spPr bwMode="auto">
              <a:xfrm>
                <a:off x="1807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98" name="Line 43"/>
              <p:cNvSpPr>
                <a:spLocks noChangeShapeType="1"/>
              </p:cNvSpPr>
              <p:nvPr/>
            </p:nvSpPr>
            <p:spPr bwMode="auto">
              <a:xfrm>
                <a:off x="1807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99" name="Line 44"/>
              <p:cNvSpPr>
                <a:spLocks noChangeShapeType="1"/>
              </p:cNvSpPr>
              <p:nvPr/>
            </p:nvSpPr>
            <p:spPr bwMode="auto">
              <a:xfrm>
                <a:off x="1807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00" name="Line 45"/>
              <p:cNvSpPr>
                <a:spLocks noChangeShapeType="1"/>
              </p:cNvSpPr>
              <p:nvPr/>
            </p:nvSpPr>
            <p:spPr bwMode="auto">
              <a:xfrm>
                <a:off x="1807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01" name="Line 46"/>
              <p:cNvSpPr>
                <a:spLocks noChangeShapeType="1"/>
              </p:cNvSpPr>
              <p:nvPr/>
            </p:nvSpPr>
            <p:spPr bwMode="auto">
              <a:xfrm>
                <a:off x="2335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602" name="Text Box 47"/>
              <p:cNvSpPr txBox="1">
                <a:spLocks noChangeArrowheads="1"/>
              </p:cNvSpPr>
              <p:nvPr/>
            </p:nvSpPr>
            <p:spPr bwMode="auto">
              <a:xfrm>
                <a:off x="1830" y="1557"/>
                <a:ext cx="448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21603" name="Text Box 48"/>
              <p:cNvSpPr txBox="1">
                <a:spLocks noChangeArrowheads="1"/>
              </p:cNvSpPr>
              <p:nvPr/>
            </p:nvSpPr>
            <p:spPr bwMode="auto">
              <a:xfrm>
                <a:off x="1847" y="2156"/>
                <a:ext cx="448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21525" name="Text Box 49"/>
            <p:cNvSpPr txBox="1">
              <a:spLocks noChangeArrowheads="1"/>
            </p:cNvSpPr>
            <p:nvPr/>
          </p:nvSpPr>
          <p:spPr bwMode="auto">
            <a:xfrm>
              <a:off x="1589" y="2516"/>
              <a:ext cx="474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2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526" name="Text Box 50"/>
            <p:cNvSpPr txBox="1">
              <a:spLocks noChangeArrowheads="1"/>
            </p:cNvSpPr>
            <p:nvPr/>
          </p:nvSpPr>
          <p:spPr bwMode="auto">
            <a:xfrm>
              <a:off x="3408" y="808"/>
              <a:ext cx="383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>
                  <a:solidFill>
                    <a:srgbClr val="0000BF"/>
                  </a:solidFill>
                </a:rPr>
                <a:t>M</a:t>
              </a:r>
              <a:r>
                <a:rPr kumimoji="1" lang="en-US" altLang="zh-CN" baseline="-20000">
                  <a:solidFill>
                    <a:srgbClr val="0000BF"/>
                  </a:solidFill>
                </a:rPr>
                <a:t>2</a:t>
              </a:r>
            </a:p>
          </p:txBody>
        </p:sp>
        <p:sp>
          <p:nvSpPr>
            <p:cNvPr id="21527" name="Text Box 51"/>
            <p:cNvSpPr txBox="1">
              <a:spLocks noChangeArrowheads="1"/>
            </p:cNvSpPr>
            <p:nvPr/>
          </p:nvSpPr>
          <p:spPr bwMode="auto">
            <a:xfrm>
              <a:off x="2908" y="1104"/>
              <a:ext cx="32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2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1528" name="Text Box 52"/>
            <p:cNvSpPr txBox="1">
              <a:spLocks noChangeArrowheads="1"/>
            </p:cNvSpPr>
            <p:nvPr/>
          </p:nvSpPr>
          <p:spPr bwMode="auto">
            <a:xfrm>
              <a:off x="2882" y="1313"/>
              <a:ext cx="50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2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+1</a:t>
              </a:r>
            </a:p>
          </p:txBody>
        </p:sp>
        <p:sp>
          <p:nvSpPr>
            <p:cNvPr id="21529" name="Text Box 53"/>
            <p:cNvSpPr txBox="1">
              <a:spLocks noChangeArrowheads="1"/>
            </p:cNvSpPr>
            <p:nvPr/>
          </p:nvSpPr>
          <p:spPr bwMode="auto">
            <a:xfrm>
              <a:off x="2828" y="2516"/>
              <a:ext cx="474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3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530" name="Text Box 54"/>
            <p:cNvSpPr txBox="1">
              <a:spLocks noChangeArrowheads="1"/>
            </p:cNvSpPr>
            <p:nvPr/>
          </p:nvSpPr>
          <p:spPr bwMode="auto">
            <a:xfrm>
              <a:off x="4655" y="808"/>
              <a:ext cx="383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en-US" altLang="zh-CN" dirty="0">
                  <a:solidFill>
                    <a:srgbClr val="0000BF"/>
                  </a:solidFill>
                </a:rPr>
                <a:t>M</a:t>
              </a:r>
              <a:r>
                <a:rPr kumimoji="1" lang="en-US" altLang="zh-CN" baseline="-20000" dirty="0">
                  <a:solidFill>
                    <a:srgbClr val="0000BF"/>
                  </a:solidFill>
                </a:rPr>
                <a:t>3</a:t>
              </a:r>
            </a:p>
          </p:txBody>
        </p:sp>
        <p:sp>
          <p:nvSpPr>
            <p:cNvPr id="21531" name="Text Box 55"/>
            <p:cNvSpPr txBox="1">
              <a:spLocks noChangeArrowheads="1"/>
            </p:cNvSpPr>
            <p:nvPr/>
          </p:nvSpPr>
          <p:spPr bwMode="auto">
            <a:xfrm>
              <a:off x="4108" y="1104"/>
              <a:ext cx="32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3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1532" name="Text Box 56"/>
            <p:cNvSpPr txBox="1">
              <a:spLocks noChangeArrowheads="1"/>
            </p:cNvSpPr>
            <p:nvPr/>
          </p:nvSpPr>
          <p:spPr bwMode="auto">
            <a:xfrm>
              <a:off x="4082" y="1313"/>
              <a:ext cx="50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3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+1</a:t>
              </a:r>
            </a:p>
          </p:txBody>
        </p:sp>
        <p:sp>
          <p:nvSpPr>
            <p:cNvPr id="30" name="Text Box 57"/>
            <p:cNvSpPr txBox="1">
              <a:spLocks noChangeArrowheads="1"/>
            </p:cNvSpPr>
            <p:nvPr/>
          </p:nvSpPr>
          <p:spPr bwMode="auto">
            <a:xfrm>
              <a:off x="4075" y="2530"/>
              <a:ext cx="474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4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21534" name="Group 58"/>
            <p:cNvGrpSpPr>
              <a:grpSpLocks/>
            </p:cNvGrpSpPr>
            <p:nvPr/>
          </p:nvGrpSpPr>
          <p:grpSpPr bwMode="auto">
            <a:xfrm>
              <a:off x="4559" y="1152"/>
              <a:ext cx="528" cy="1636"/>
              <a:chOff x="4271" y="1104"/>
              <a:chExt cx="528" cy="1636"/>
            </a:xfrm>
          </p:grpSpPr>
          <p:sp>
            <p:nvSpPr>
              <p:cNvPr id="21570" name="Rectangle 59"/>
              <p:cNvSpPr>
                <a:spLocks noChangeArrowheads="1"/>
              </p:cNvSpPr>
              <p:nvPr/>
            </p:nvSpPr>
            <p:spPr bwMode="auto">
              <a:xfrm>
                <a:off x="4271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71" name="Rectangle 60"/>
              <p:cNvSpPr>
                <a:spLocks noChangeArrowheads="1"/>
              </p:cNvSpPr>
              <p:nvPr/>
            </p:nvSpPr>
            <p:spPr bwMode="auto">
              <a:xfrm>
                <a:off x="4271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72" name="Rectangle 61"/>
              <p:cNvSpPr>
                <a:spLocks noChangeArrowheads="1"/>
              </p:cNvSpPr>
              <p:nvPr/>
            </p:nvSpPr>
            <p:spPr bwMode="auto">
              <a:xfrm>
                <a:off x="4271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73" name="Rectangle 62"/>
              <p:cNvSpPr>
                <a:spLocks noChangeArrowheads="1"/>
              </p:cNvSpPr>
              <p:nvPr/>
            </p:nvSpPr>
            <p:spPr bwMode="auto">
              <a:xfrm>
                <a:off x="4271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74" name="Rectangle 63"/>
              <p:cNvSpPr>
                <a:spLocks noChangeArrowheads="1"/>
              </p:cNvSpPr>
              <p:nvPr/>
            </p:nvSpPr>
            <p:spPr bwMode="auto">
              <a:xfrm>
                <a:off x="4271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75" name="Rectangle 64"/>
              <p:cNvSpPr>
                <a:spLocks noChangeArrowheads="1"/>
              </p:cNvSpPr>
              <p:nvPr/>
            </p:nvSpPr>
            <p:spPr bwMode="auto">
              <a:xfrm>
                <a:off x="4271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76" name="Line 65"/>
              <p:cNvSpPr>
                <a:spLocks noChangeShapeType="1"/>
              </p:cNvSpPr>
              <p:nvPr/>
            </p:nvSpPr>
            <p:spPr bwMode="auto">
              <a:xfrm>
                <a:off x="4271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77" name="Line 66"/>
              <p:cNvSpPr>
                <a:spLocks noChangeShapeType="1"/>
              </p:cNvSpPr>
              <p:nvPr/>
            </p:nvSpPr>
            <p:spPr bwMode="auto">
              <a:xfrm>
                <a:off x="4271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78" name="Line 67"/>
              <p:cNvSpPr>
                <a:spLocks noChangeShapeType="1"/>
              </p:cNvSpPr>
              <p:nvPr/>
            </p:nvSpPr>
            <p:spPr bwMode="auto">
              <a:xfrm>
                <a:off x="4271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79" name="Line 68"/>
              <p:cNvSpPr>
                <a:spLocks noChangeShapeType="1"/>
              </p:cNvSpPr>
              <p:nvPr/>
            </p:nvSpPr>
            <p:spPr bwMode="auto">
              <a:xfrm>
                <a:off x="4271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80" name="Line 69"/>
              <p:cNvSpPr>
                <a:spLocks noChangeShapeType="1"/>
              </p:cNvSpPr>
              <p:nvPr/>
            </p:nvSpPr>
            <p:spPr bwMode="auto">
              <a:xfrm>
                <a:off x="4271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81" name="Line 70"/>
              <p:cNvSpPr>
                <a:spLocks noChangeShapeType="1"/>
              </p:cNvSpPr>
              <p:nvPr/>
            </p:nvSpPr>
            <p:spPr bwMode="auto">
              <a:xfrm>
                <a:off x="4271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82" name="Line 71"/>
              <p:cNvSpPr>
                <a:spLocks noChangeShapeType="1"/>
              </p:cNvSpPr>
              <p:nvPr/>
            </p:nvSpPr>
            <p:spPr bwMode="auto">
              <a:xfrm>
                <a:off x="4271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83" name="Line 72"/>
              <p:cNvSpPr>
                <a:spLocks noChangeShapeType="1"/>
              </p:cNvSpPr>
              <p:nvPr/>
            </p:nvSpPr>
            <p:spPr bwMode="auto">
              <a:xfrm>
                <a:off x="4271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84" name="Line 73"/>
              <p:cNvSpPr>
                <a:spLocks noChangeShapeType="1"/>
              </p:cNvSpPr>
              <p:nvPr/>
            </p:nvSpPr>
            <p:spPr bwMode="auto">
              <a:xfrm>
                <a:off x="4799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85" name="Text Box 74"/>
              <p:cNvSpPr txBox="1">
                <a:spLocks noChangeArrowheads="1"/>
              </p:cNvSpPr>
              <p:nvPr/>
            </p:nvSpPr>
            <p:spPr bwMode="auto">
              <a:xfrm>
                <a:off x="4328" y="1537"/>
                <a:ext cx="448" cy="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21586" name="Text Box 75"/>
              <p:cNvSpPr txBox="1">
                <a:spLocks noChangeArrowheads="1"/>
              </p:cNvSpPr>
              <p:nvPr/>
            </p:nvSpPr>
            <p:spPr bwMode="auto">
              <a:xfrm>
                <a:off x="4340" y="2156"/>
                <a:ext cx="448" cy="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grpSp>
          <p:nvGrpSpPr>
            <p:cNvPr id="21535" name="Group 76"/>
            <p:cNvGrpSpPr>
              <a:grpSpLocks/>
            </p:cNvGrpSpPr>
            <p:nvPr/>
          </p:nvGrpSpPr>
          <p:grpSpPr bwMode="auto">
            <a:xfrm>
              <a:off x="3337" y="1152"/>
              <a:ext cx="528" cy="1636"/>
              <a:chOff x="3049" y="1104"/>
              <a:chExt cx="528" cy="1636"/>
            </a:xfrm>
          </p:grpSpPr>
          <p:sp>
            <p:nvSpPr>
              <p:cNvPr id="21553" name="Rectangle 77"/>
              <p:cNvSpPr>
                <a:spLocks noChangeArrowheads="1"/>
              </p:cNvSpPr>
              <p:nvPr/>
            </p:nvSpPr>
            <p:spPr bwMode="auto">
              <a:xfrm>
                <a:off x="3049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54" name="Rectangle 78"/>
              <p:cNvSpPr>
                <a:spLocks noChangeArrowheads="1"/>
              </p:cNvSpPr>
              <p:nvPr/>
            </p:nvSpPr>
            <p:spPr bwMode="auto">
              <a:xfrm>
                <a:off x="3049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55" name="Rectangle 79"/>
              <p:cNvSpPr>
                <a:spLocks noChangeArrowheads="1"/>
              </p:cNvSpPr>
              <p:nvPr/>
            </p:nvSpPr>
            <p:spPr bwMode="auto">
              <a:xfrm>
                <a:off x="3049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56" name="Rectangle 80"/>
              <p:cNvSpPr>
                <a:spLocks noChangeArrowheads="1"/>
              </p:cNvSpPr>
              <p:nvPr/>
            </p:nvSpPr>
            <p:spPr bwMode="auto">
              <a:xfrm>
                <a:off x="3049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57" name="Rectangle 81"/>
              <p:cNvSpPr>
                <a:spLocks noChangeArrowheads="1"/>
              </p:cNvSpPr>
              <p:nvPr/>
            </p:nvSpPr>
            <p:spPr bwMode="auto">
              <a:xfrm>
                <a:off x="3049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58" name="Rectangle 82"/>
              <p:cNvSpPr>
                <a:spLocks noChangeArrowheads="1"/>
              </p:cNvSpPr>
              <p:nvPr/>
            </p:nvSpPr>
            <p:spPr bwMode="auto">
              <a:xfrm>
                <a:off x="3049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1559" name="Line 83"/>
              <p:cNvSpPr>
                <a:spLocks noChangeShapeType="1"/>
              </p:cNvSpPr>
              <p:nvPr/>
            </p:nvSpPr>
            <p:spPr bwMode="auto">
              <a:xfrm>
                <a:off x="3049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0" name="Line 84"/>
              <p:cNvSpPr>
                <a:spLocks noChangeShapeType="1"/>
              </p:cNvSpPr>
              <p:nvPr/>
            </p:nvSpPr>
            <p:spPr bwMode="auto">
              <a:xfrm>
                <a:off x="3049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1" name="Line 85"/>
              <p:cNvSpPr>
                <a:spLocks noChangeShapeType="1"/>
              </p:cNvSpPr>
              <p:nvPr/>
            </p:nvSpPr>
            <p:spPr bwMode="auto">
              <a:xfrm>
                <a:off x="3049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2" name="Line 86"/>
              <p:cNvSpPr>
                <a:spLocks noChangeShapeType="1"/>
              </p:cNvSpPr>
              <p:nvPr/>
            </p:nvSpPr>
            <p:spPr bwMode="auto">
              <a:xfrm>
                <a:off x="3049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3" name="Line 87"/>
              <p:cNvSpPr>
                <a:spLocks noChangeShapeType="1"/>
              </p:cNvSpPr>
              <p:nvPr/>
            </p:nvSpPr>
            <p:spPr bwMode="auto">
              <a:xfrm>
                <a:off x="3049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4" name="Line 88"/>
              <p:cNvSpPr>
                <a:spLocks noChangeShapeType="1"/>
              </p:cNvSpPr>
              <p:nvPr/>
            </p:nvSpPr>
            <p:spPr bwMode="auto">
              <a:xfrm>
                <a:off x="3049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5" name="Line 89"/>
              <p:cNvSpPr>
                <a:spLocks noChangeShapeType="1"/>
              </p:cNvSpPr>
              <p:nvPr/>
            </p:nvSpPr>
            <p:spPr bwMode="auto">
              <a:xfrm>
                <a:off x="3049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6" name="Line 90"/>
              <p:cNvSpPr>
                <a:spLocks noChangeShapeType="1"/>
              </p:cNvSpPr>
              <p:nvPr/>
            </p:nvSpPr>
            <p:spPr bwMode="auto">
              <a:xfrm>
                <a:off x="3049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7" name="Line 91"/>
              <p:cNvSpPr>
                <a:spLocks noChangeShapeType="1"/>
              </p:cNvSpPr>
              <p:nvPr/>
            </p:nvSpPr>
            <p:spPr bwMode="auto">
              <a:xfrm>
                <a:off x="3577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1568" name="Text Box 92"/>
              <p:cNvSpPr txBox="1">
                <a:spLocks noChangeArrowheads="1"/>
              </p:cNvSpPr>
              <p:nvPr/>
            </p:nvSpPr>
            <p:spPr bwMode="auto">
              <a:xfrm>
                <a:off x="3081" y="1551"/>
                <a:ext cx="448" cy="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21569" name="Text Box 93"/>
              <p:cNvSpPr txBox="1">
                <a:spLocks noChangeArrowheads="1"/>
              </p:cNvSpPr>
              <p:nvPr/>
            </p:nvSpPr>
            <p:spPr bwMode="auto">
              <a:xfrm>
                <a:off x="3083" y="2156"/>
                <a:ext cx="448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21536" name="Freeform 94"/>
            <p:cNvSpPr>
              <a:spLocks/>
            </p:cNvSpPr>
            <p:nvPr/>
          </p:nvSpPr>
          <p:spPr bwMode="auto">
            <a:xfrm>
              <a:off x="384" y="2064"/>
              <a:ext cx="4176" cy="960"/>
            </a:xfrm>
            <a:custGeom>
              <a:avLst/>
              <a:gdLst>
                <a:gd name="T0" fmla="*/ 528 w 4176"/>
                <a:gd name="T1" fmla="*/ 0 h 960"/>
                <a:gd name="T2" fmla="*/ 0 w 4176"/>
                <a:gd name="T3" fmla="*/ 0 h 960"/>
                <a:gd name="T4" fmla="*/ 0 w 4176"/>
                <a:gd name="T5" fmla="*/ 960 h 960"/>
                <a:gd name="T6" fmla="*/ 3648 w 4176"/>
                <a:gd name="T7" fmla="*/ 960 h 960"/>
                <a:gd name="T8" fmla="*/ 3648 w 4176"/>
                <a:gd name="T9" fmla="*/ 0 h 960"/>
                <a:gd name="T10" fmla="*/ 4176 w 4176"/>
                <a:gd name="T11" fmla="*/ 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76"/>
                <a:gd name="T19" fmla="*/ 0 h 960"/>
                <a:gd name="T20" fmla="*/ 4176 w 4176"/>
                <a:gd name="T21" fmla="*/ 960 h 9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76" h="960">
                  <a:moveTo>
                    <a:pt x="528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3648" y="960"/>
                  </a:lnTo>
                  <a:lnTo>
                    <a:pt x="3648" y="0"/>
                  </a:lnTo>
                  <a:lnTo>
                    <a:pt x="417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1537" name="Freeform 95"/>
            <p:cNvSpPr>
              <a:spLocks/>
            </p:cNvSpPr>
            <p:nvPr/>
          </p:nvSpPr>
          <p:spPr bwMode="auto">
            <a:xfrm>
              <a:off x="1557" y="2064"/>
              <a:ext cx="528" cy="960"/>
            </a:xfrm>
            <a:custGeom>
              <a:avLst/>
              <a:gdLst>
                <a:gd name="T0" fmla="*/ 0 w 528"/>
                <a:gd name="T1" fmla="*/ 960 h 960"/>
                <a:gd name="T2" fmla="*/ 0 w 528"/>
                <a:gd name="T3" fmla="*/ 0 h 960"/>
                <a:gd name="T4" fmla="*/ 528 w 528"/>
                <a:gd name="T5" fmla="*/ 0 h 960"/>
                <a:gd name="T6" fmla="*/ 0 60000 65536"/>
                <a:gd name="T7" fmla="*/ 0 60000 65536"/>
                <a:gd name="T8" fmla="*/ 0 60000 65536"/>
                <a:gd name="T9" fmla="*/ 0 w 528"/>
                <a:gd name="T10" fmla="*/ 0 h 960"/>
                <a:gd name="T11" fmla="*/ 528 w 52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0">
                  <a:moveTo>
                    <a:pt x="0" y="960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1538" name="Freeform 96"/>
            <p:cNvSpPr>
              <a:spLocks/>
            </p:cNvSpPr>
            <p:nvPr/>
          </p:nvSpPr>
          <p:spPr bwMode="auto">
            <a:xfrm>
              <a:off x="2808" y="2064"/>
              <a:ext cx="528" cy="960"/>
            </a:xfrm>
            <a:custGeom>
              <a:avLst/>
              <a:gdLst>
                <a:gd name="T0" fmla="*/ 0 w 528"/>
                <a:gd name="T1" fmla="*/ 960 h 960"/>
                <a:gd name="T2" fmla="*/ 0 w 528"/>
                <a:gd name="T3" fmla="*/ 0 h 960"/>
                <a:gd name="T4" fmla="*/ 528 w 528"/>
                <a:gd name="T5" fmla="*/ 0 h 960"/>
                <a:gd name="T6" fmla="*/ 0 60000 65536"/>
                <a:gd name="T7" fmla="*/ 0 60000 65536"/>
                <a:gd name="T8" fmla="*/ 0 60000 65536"/>
                <a:gd name="T9" fmla="*/ 0 w 528"/>
                <a:gd name="T10" fmla="*/ 0 h 960"/>
                <a:gd name="T11" fmla="*/ 528 w 52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0">
                  <a:moveTo>
                    <a:pt x="0" y="960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21539" name="Group 97"/>
            <p:cNvGrpSpPr>
              <a:grpSpLocks/>
            </p:cNvGrpSpPr>
            <p:nvPr/>
          </p:nvGrpSpPr>
          <p:grpSpPr bwMode="auto">
            <a:xfrm>
              <a:off x="2519" y="3357"/>
              <a:ext cx="1056" cy="348"/>
              <a:chOff x="2519" y="3357"/>
              <a:chExt cx="1056" cy="348"/>
            </a:xfrm>
          </p:grpSpPr>
          <p:sp>
            <p:nvSpPr>
              <p:cNvPr id="21551" name="Rectangle 98"/>
              <p:cNvSpPr>
                <a:spLocks noChangeArrowheads="1"/>
              </p:cNvSpPr>
              <p:nvPr/>
            </p:nvSpPr>
            <p:spPr bwMode="auto">
              <a:xfrm>
                <a:off x="2519" y="3360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52" name="Text Box 99"/>
              <p:cNvSpPr txBox="1">
                <a:spLocks noChangeArrowheads="1"/>
              </p:cNvSpPr>
              <p:nvPr/>
            </p:nvSpPr>
            <p:spPr bwMode="auto">
              <a:xfrm>
                <a:off x="2638" y="3357"/>
                <a:ext cx="937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>
                    <a:solidFill>
                      <a:srgbClr val="0000BF"/>
                    </a:solidFill>
                    <a:ea typeface="华文新魏" charset="-122"/>
                  </a:rPr>
                  <a:t>地址译码</a:t>
                </a:r>
              </a:p>
            </p:txBody>
          </p:sp>
        </p:grpSp>
        <p:grpSp>
          <p:nvGrpSpPr>
            <p:cNvPr id="21540" name="Group 100"/>
            <p:cNvGrpSpPr>
              <a:grpSpLocks/>
            </p:cNvGrpSpPr>
            <p:nvPr/>
          </p:nvGrpSpPr>
          <p:grpSpPr bwMode="auto">
            <a:xfrm>
              <a:off x="1488" y="3837"/>
              <a:ext cx="2138" cy="394"/>
              <a:chOff x="1488" y="3837"/>
              <a:chExt cx="2138" cy="394"/>
            </a:xfrm>
          </p:grpSpPr>
          <p:sp>
            <p:nvSpPr>
              <p:cNvPr id="21547" name="Rectangle 101"/>
              <p:cNvSpPr>
                <a:spLocks noChangeArrowheads="1"/>
              </p:cNvSpPr>
              <p:nvPr/>
            </p:nvSpPr>
            <p:spPr bwMode="auto">
              <a:xfrm>
                <a:off x="2519" y="3840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 Box 102"/>
              <p:cNvSpPr txBox="1">
                <a:spLocks noChangeArrowheads="1"/>
              </p:cNvSpPr>
              <p:nvPr/>
            </p:nvSpPr>
            <p:spPr bwMode="auto">
              <a:xfrm>
                <a:off x="2553" y="3837"/>
                <a:ext cx="1073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defRPr/>
                </a:pPr>
                <a:r>
                  <a:rPr kumimoji="1" lang="zh-CN" altLang="en-US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ea typeface="华文新魏" pitchFamily="2" charset="-122"/>
                  </a:rPr>
                  <a:t>体内地址</a:t>
                </a:r>
              </a:p>
            </p:txBody>
          </p:sp>
          <p:sp>
            <p:nvSpPr>
              <p:cNvPr id="21549" name="Rectangle 103"/>
              <p:cNvSpPr>
                <a:spLocks noChangeArrowheads="1"/>
              </p:cNvSpPr>
              <p:nvPr/>
            </p:nvSpPr>
            <p:spPr bwMode="auto">
              <a:xfrm>
                <a:off x="1488" y="3840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 Box 104"/>
              <p:cNvSpPr txBox="1">
                <a:spLocks noChangeArrowheads="1"/>
              </p:cNvSpPr>
              <p:nvPr/>
            </p:nvSpPr>
            <p:spPr bwMode="auto">
              <a:xfrm>
                <a:off x="1725" y="3837"/>
                <a:ext cx="598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kumimoji="1" lang="zh-CN" altLang="en-US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ea typeface="华文新魏" pitchFamily="2" charset="-122"/>
                  </a:rPr>
                  <a:t>体号</a:t>
                </a:r>
              </a:p>
            </p:txBody>
          </p:sp>
        </p:grpSp>
        <p:sp>
          <p:nvSpPr>
            <p:cNvPr id="21541" name="Freeform 105"/>
            <p:cNvSpPr>
              <a:spLocks/>
            </p:cNvSpPr>
            <p:nvPr/>
          </p:nvSpPr>
          <p:spPr bwMode="auto">
            <a:xfrm>
              <a:off x="1200" y="2784"/>
              <a:ext cx="1632" cy="576"/>
            </a:xfrm>
            <a:custGeom>
              <a:avLst/>
              <a:gdLst>
                <a:gd name="T0" fmla="*/ 1632 w 1632"/>
                <a:gd name="T1" fmla="*/ 576 h 576"/>
                <a:gd name="T2" fmla="*/ 1632 w 1632"/>
                <a:gd name="T3" fmla="*/ 432 h 576"/>
                <a:gd name="T4" fmla="*/ 0 w 1632"/>
                <a:gd name="T5" fmla="*/ 432 h 576"/>
                <a:gd name="T6" fmla="*/ 0 w 1632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2"/>
                <a:gd name="T13" fmla="*/ 0 h 576"/>
                <a:gd name="T14" fmla="*/ 1632 w 1632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2" h="576">
                  <a:moveTo>
                    <a:pt x="1632" y="576"/>
                  </a:moveTo>
                  <a:lnTo>
                    <a:pt x="1632" y="432"/>
                  </a:lnTo>
                  <a:lnTo>
                    <a:pt x="0" y="432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1542" name="Freeform 106"/>
            <p:cNvSpPr>
              <a:spLocks/>
            </p:cNvSpPr>
            <p:nvPr/>
          </p:nvSpPr>
          <p:spPr bwMode="auto">
            <a:xfrm>
              <a:off x="2352" y="2784"/>
              <a:ext cx="624" cy="576"/>
            </a:xfrm>
            <a:custGeom>
              <a:avLst/>
              <a:gdLst>
                <a:gd name="T0" fmla="*/ 624 w 624"/>
                <a:gd name="T1" fmla="*/ 576 h 576"/>
                <a:gd name="T2" fmla="*/ 624 w 624"/>
                <a:gd name="T3" fmla="*/ 336 h 576"/>
                <a:gd name="T4" fmla="*/ 0 w 624"/>
                <a:gd name="T5" fmla="*/ 336 h 576"/>
                <a:gd name="T6" fmla="*/ 0 w 624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576"/>
                <a:gd name="T14" fmla="*/ 624 w 624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576">
                  <a:moveTo>
                    <a:pt x="624" y="576"/>
                  </a:moveTo>
                  <a:lnTo>
                    <a:pt x="624" y="336"/>
                  </a:ln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1543" name="Freeform 107"/>
            <p:cNvSpPr>
              <a:spLocks/>
            </p:cNvSpPr>
            <p:nvPr/>
          </p:nvSpPr>
          <p:spPr bwMode="auto">
            <a:xfrm>
              <a:off x="3120" y="2784"/>
              <a:ext cx="528" cy="576"/>
            </a:xfrm>
            <a:custGeom>
              <a:avLst/>
              <a:gdLst>
                <a:gd name="T0" fmla="*/ 0 w 528"/>
                <a:gd name="T1" fmla="*/ 576 h 576"/>
                <a:gd name="T2" fmla="*/ 0 w 528"/>
                <a:gd name="T3" fmla="*/ 336 h 576"/>
                <a:gd name="T4" fmla="*/ 528 w 528"/>
                <a:gd name="T5" fmla="*/ 336 h 576"/>
                <a:gd name="T6" fmla="*/ 528 w 52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576"/>
                <a:gd name="T14" fmla="*/ 528 w 52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576">
                  <a:moveTo>
                    <a:pt x="0" y="576"/>
                  </a:moveTo>
                  <a:lnTo>
                    <a:pt x="0" y="336"/>
                  </a:lnTo>
                  <a:lnTo>
                    <a:pt x="528" y="336"/>
                  </a:lnTo>
                  <a:lnTo>
                    <a:pt x="52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1544" name="Freeform 108"/>
            <p:cNvSpPr>
              <a:spLocks/>
            </p:cNvSpPr>
            <p:nvPr/>
          </p:nvSpPr>
          <p:spPr bwMode="auto">
            <a:xfrm>
              <a:off x="3264" y="2784"/>
              <a:ext cx="1584" cy="576"/>
            </a:xfrm>
            <a:custGeom>
              <a:avLst/>
              <a:gdLst>
                <a:gd name="T0" fmla="*/ 0 w 1584"/>
                <a:gd name="T1" fmla="*/ 576 h 576"/>
                <a:gd name="T2" fmla="*/ 0 w 1584"/>
                <a:gd name="T3" fmla="*/ 432 h 576"/>
                <a:gd name="T4" fmla="*/ 1584 w 1584"/>
                <a:gd name="T5" fmla="*/ 432 h 576"/>
                <a:gd name="T6" fmla="*/ 1584 w 1584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576"/>
                <a:gd name="T14" fmla="*/ 1584 w 1584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576">
                  <a:moveTo>
                    <a:pt x="0" y="576"/>
                  </a:moveTo>
                  <a:lnTo>
                    <a:pt x="0" y="432"/>
                  </a:lnTo>
                  <a:lnTo>
                    <a:pt x="1584" y="432"/>
                  </a:lnTo>
                  <a:lnTo>
                    <a:pt x="15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1545" name="Line 109"/>
            <p:cNvSpPr>
              <a:spLocks noChangeShapeType="1"/>
            </p:cNvSpPr>
            <p:nvPr/>
          </p:nvSpPr>
          <p:spPr bwMode="auto">
            <a:xfrm flipV="1">
              <a:off x="1968" y="3024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1546" name="Line 110"/>
            <p:cNvSpPr>
              <a:spLocks noChangeShapeType="1"/>
            </p:cNvSpPr>
            <p:nvPr/>
          </p:nvSpPr>
          <p:spPr bwMode="auto">
            <a:xfrm flipV="1">
              <a:off x="3024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3925888" y="5387975"/>
            <a:ext cx="5715000" cy="1193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134938" y="3306763"/>
            <a:ext cx="3636962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/>
                </a:solidFill>
                <a:latin typeface="华文新魏" charset="-122"/>
                <a:ea typeface="华文新魏" charset="-122"/>
              </a:rPr>
              <a:t>扩大了存储器容量</a:t>
            </a:r>
          </a:p>
          <a:p>
            <a:pPr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/>
                </a:solidFill>
                <a:latin typeface="华文新魏" charset="-122"/>
                <a:ea typeface="华文新魏" charset="-122"/>
              </a:rPr>
              <a:t>连续字在一个模块中；</a:t>
            </a:r>
            <a:endParaRPr kumimoji="1" lang="en-US" altLang="zh-CN" sz="2600" dirty="0">
              <a:solidFill>
                <a:schemeClr val="tx1"/>
              </a:solidFill>
              <a:latin typeface="华文新魏" charset="-122"/>
              <a:ea typeface="华文新魏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600" dirty="0">
                <a:latin typeface="华文新魏" charset="-122"/>
                <a:ea typeface="华文新魏" charset="-122"/>
              </a:rPr>
              <a:t>各个体并行工作</a:t>
            </a:r>
            <a:endParaRPr kumimoji="1" lang="en-US" altLang="zh-CN" sz="2600" dirty="0">
              <a:latin typeface="华文新魏" charset="-122"/>
              <a:ea typeface="华文新魏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600" dirty="0">
              <a:latin typeface="华文新魏" charset="-122"/>
              <a:ea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2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11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0675" y="0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并行主存系统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3558" name="Rectangle 2"/>
          <p:cNvSpPr txBox="1">
            <a:spLocks noChangeArrowheads="1"/>
          </p:cNvSpPr>
          <p:nvPr/>
        </p:nvSpPr>
        <p:spPr bwMode="auto">
          <a:xfrm>
            <a:off x="923925" y="1887538"/>
            <a:ext cx="10217150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9144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存储地址连续的数据落在同一存储体内，容易发生访存冲突，并行存取的可能性很小</a:t>
            </a:r>
          </a:p>
          <a:p>
            <a:pPr marL="1371600" lvl="2" indent="-457200" algn="l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ü"/>
            </a:pPr>
            <a:r>
              <a:rPr kumimoji="1" lang="zh-CN" altLang="en-US" sz="2600" dirty="0">
                <a:latin typeface="微软雅黑" charset="-122"/>
                <a:ea typeface="微软雅黑" charset="-122"/>
              </a:rPr>
              <a:t>访存冲突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，就是同时有两个或两个以上访存地址指向同一存储体，不能同时进行访存 </a:t>
            </a:r>
          </a:p>
          <a:p>
            <a:pPr algn="l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用于非共享主存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即每个处理机仅享用统一编址主存的部分连续地址空间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和专用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的多处理机系统中</a:t>
            </a:r>
          </a:p>
        </p:txBody>
      </p:sp>
      <p:sp>
        <p:nvSpPr>
          <p:cNvPr id="10" name="五边形 9"/>
          <p:cNvSpPr>
            <a:spLocks noChangeArrowheads="1"/>
          </p:cNvSpPr>
          <p:nvPr/>
        </p:nvSpPr>
        <p:spPr bwMode="auto">
          <a:xfrm>
            <a:off x="1020763" y="819150"/>
            <a:ext cx="7677150" cy="749300"/>
          </a:xfrm>
          <a:prstGeom prst="homePlate">
            <a:avLst>
              <a:gd name="adj" fmla="val 49996"/>
            </a:avLst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  <a:latin typeface="Verdana" charset="0"/>
                <a:ea typeface="微软雅黑" charset="-122"/>
              </a:rPr>
              <a:t>连续编址方式</a:t>
            </a:r>
            <a:r>
              <a:rPr lang="en-US" altLang="zh-CN" sz="2800">
                <a:solidFill>
                  <a:schemeClr val="bg1"/>
                </a:solidFill>
                <a:latin typeface="Verdana" charset="0"/>
                <a:ea typeface="微软雅黑" charset="-122"/>
              </a:rPr>
              <a:t>——</a:t>
            </a:r>
            <a:r>
              <a:rPr lang="zh-CN" altLang="en-US" sz="2800">
                <a:solidFill>
                  <a:srgbClr val="FFFF00"/>
                </a:solidFill>
                <a:latin typeface="Verdana" charset="0"/>
                <a:ea typeface="微软雅黑" charset="-122"/>
              </a:rPr>
              <a:t>高位交叉</a:t>
            </a:r>
            <a:r>
              <a:rPr lang="zh-CN" altLang="en-US" sz="2800">
                <a:solidFill>
                  <a:schemeClr val="bg1"/>
                </a:solidFill>
                <a:latin typeface="Verdana" charset="0"/>
                <a:ea typeface="微软雅黑" charset="-122"/>
              </a:rPr>
              <a:t>访问存储器</a:t>
            </a:r>
          </a:p>
        </p:txBody>
      </p:sp>
    </p:spTree>
    <p:extLst>
      <p:ext uri="{BB962C8B-B14F-4D97-AF65-F5344CB8AC3E}">
        <p14:creationId xmlns:p14="http://schemas.microsoft.com/office/powerpoint/2010/main" val="18077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0753" y="50514"/>
            <a:ext cx="10971213" cy="58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并行主存系统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560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560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560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五边形 8"/>
          <p:cNvSpPr>
            <a:spLocks noChangeArrowheads="1"/>
          </p:cNvSpPr>
          <p:nvPr/>
        </p:nvSpPr>
        <p:spPr bwMode="auto">
          <a:xfrm>
            <a:off x="1020763" y="819150"/>
            <a:ext cx="7677150" cy="749300"/>
          </a:xfrm>
          <a:prstGeom prst="homePlate">
            <a:avLst>
              <a:gd name="adj" fmla="val 49996"/>
            </a:avLst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  <a:latin typeface="Verdana" charset="0"/>
                <a:ea typeface="微软雅黑" charset="-122"/>
              </a:rPr>
              <a:t>交叉编址方式</a:t>
            </a:r>
            <a:r>
              <a:rPr lang="en-US" altLang="zh-CN" sz="2800">
                <a:solidFill>
                  <a:schemeClr val="bg1"/>
                </a:solidFill>
                <a:latin typeface="Verdana" charset="0"/>
                <a:ea typeface="微软雅黑" charset="-122"/>
              </a:rPr>
              <a:t>——</a:t>
            </a:r>
            <a:r>
              <a:rPr lang="zh-CN" altLang="en-US" sz="2800">
                <a:solidFill>
                  <a:srgbClr val="FFFF00"/>
                </a:solidFill>
                <a:latin typeface="Verdana" charset="0"/>
                <a:ea typeface="微软雅黑" charset="-122"/>
              </a:rPr>
              <a:t>低位交叉</a:t>
            </a:r>
            <a:r>
              <a:rPr lang="zh-CN" altLang="en-US" sz="2800">
                <a:solidFill>
                  <a:schemeClr val="bg1"/>
                </a:solidFill>
                <a:latin typeface="Verdana" charset="0"/>
                <a:ea typeface="微软雅黑" charset="-122"/>
              </a:rPr>
              <a:t>访问存储器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23925" y="1654175"/>
            <a:ext cx="108140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300"/>
              </a:spcBef>
              <a:buFont typeface="Wingdings" charset="2"/>
              <a:buChar char="Ø"/>
            </a:pPr>
            <a:r>
              <a:rPr kumimoji="1" lang="zh-CN" altLang="en-US" sz="2800">
                <a:latin typeface="微软雅黑" charset="-122"/>
                <a:ea typeface="微软雅黑" charset="-122"/>
              </a:rPr>
              <a:t>实现方法：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用主存地址码的</a:t>
            </a:r>
            <a:r>
              <a:rPr kumimoji="1" lang="zh-CN" altLang="en-US" sz="2800">
                <a:latin typeface="微软雅黑" charset="-122"/>
                <a:ea typeface="微软雅黑" charset="-122"/>
              </a:rPr>
              <a:t>低位区分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</a:t>
            </a:r>
            <a:r>
              <a:rPr kumimoji="1" lang="zh-CN" altLang="en-US" sz="2800">
                <a:latin typeface="微软雅黑" charset="-122"/>
                <a:ea typeface="微软雅黑" charset="-122"/>
              </a:rPr>
              <a:t>体号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，高位表示模块内地址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4002088" y="2078038"/>
            <a:ext cx="7216775" cy="4501508"/>
            <a:chOff x="336" y="741"/>
            <a:chExt cx="4703" cy="3497"/>
          </a:xfrm>
        </p:grpSpPr>
        <p:sp>
          <p:nvSpPr>
            <p:cNvPr id="25611" name="Text Box 4"/>
            <p:cNvSpPr txBox="1">
              <a:spLocks noChangeArrowheads="1"/>
            </p:cNvSpPr>
            <p:nvPr/>
          </p:nvSpPr>
          <p:spPr bwMode="auto">
            <a:xfrm>
              <a:off x="960" y="756"/>
              <a:ext cx="37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en-US" altLang="zh-CN"/>
                <a:t>M</a:t>
              </a:r>
              <a:r>
                <a:rPr kumimoji="1" lang="en-US" altLang="zh-CN" baseline="-20000"/>
                <a:t>0</a:t>
              </a:r>
            </a:p>
          </p:txBody>
        </p:sp>
        <p:sp>
          <p:nvSpPr>
            <p:cNvPr id="25612" name="Text Box 5"/>
            <p:cNvSpPr txBox="1">
              <a:spLocks noChangeArrowheads="1"/>
            </p:cNvSpPr>
            <p:nvPr/>
          </p:nvSpPr>
          <p:spPr bwMode="auto">
            <a:xfrm>
              <a:off x="354" y="779"/>
              <a:ext cx="52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>
                  <a:solidFill>
                    <a:schemeClr val="tx1"/>
                  </a:solidFill>
                  <a:ea typeface="华文新魏" charset="-122"/>
                </a:rPr>
                <a:t>地址</a:t>
              </a:r>
            </a:p>
          </p:txBody>
        </p:sp>
        <p:sp>
          <p:nvSpPr>
            <p:cNvPr id="25613" name="Text Box 6"/>
            <p:cNvSpPr txBox="1">
              <a:spLocks noChangeArrowheads="1"/>
            </p:cNvSpPr>
            <p:nvPr/>
          </p:nvSpPr>
          <p:spPr bwMode="auto">
            <a:xfrm>
              <a:off x="624" y="1088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614" name="Text Box 7"/>
            <p:cNvSpPr txBox="1">
              <a:spLocks noChangeArrowheads="1"/>
            </p:cNvSpPr>
            <p:nvPr/>
          </p:nvSpPr>
          <p:spPr bwMode="auto">
            <a:xfrm>
              <a:off x="624" y="1334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5615" name="Group 8"/>
            <p:cNvGrpSpPr>
              <a:grpSpLocks/>
            </p:cNvGrpSpPr>
            <p:nvPr/>
          </p:nvGrpSpPr>
          <p:grpSpPr bwMode="auto">
            <a:xfrm>
              <a:off x="864" y="1104"/>
              <a:ext cx="528" cy="1636"/>
              <a:chOff x="624" y="1104"/>
              <a:chExt cx="528" cy="1636"/>
            </a:xfrm>
          </p:grpSpPr>
          <p:sp>
            <p:nvSpPr>
              <p:cNvPr id="25699" name="Rectangle 9"/>
              <p:cNvSpPr>
                <a:spLocks noChangeArrowheads="1"/>
              </p:cNvSpPr>
              <p:nvPr/>
            </p:nvSpPr>
            <p:spPr bwMode="auto">
              <a:xfrm>
                <a:off x="624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700" name="Rectangle 10"/>
              <p:cNvSpPr>
                <a:spLocks noChangeArrowheads="1"/>
              </p:cNvSpPr>
              <p:nvPr/>
            </p:nvSpPr>
            <p:spPr bwMode="auto">
              <a:xfrm>
                <a:off x="624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701" name="Rectangle 11"/>
              <p:cNvSpPr>
                <a:spLocks noChangeArrowheads="1"/>
              </p:cNvSpPr>
              <p:nvPr/>
            </p:nvSpPr>
            <p:spPr bwMode="auto">
              <a:xfrm>
                <a:off x="624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702" name="Rectangle 12"/>
              <p:cNvSpPr>
                <a:spLocks noChangeArrowheads="1"/>
              </p:cNvSpPr>
              <p:nvPr/>
            </p:nvSpPr>
            <p:spPr bwMode="auto">
              <a:xfrm>
                <a:off x="624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703" name="Rectangle 13"/>
              <p:cNvSpPr>
                <a:spLocks noChangeArrowheads="1"/>
              </p:cNvSpPr>
              <p:nvPr/>
            </p:nvSpPr>
            <p:spPr bwMode="auto">
              <a:xfrm>
                <a:off x="624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704" name="Rectangle 14"/>
              <p:cNvSpPr>
                <a:spLocks noChangeArrowheads="1"/>
              </p:cNvSpPr>
              <p:nvPr/>
            </p:nvSpPr>
            <p:spPr bwMode="auto">
              <a:xfrm>
                <a:off x="624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705" name="Line 15"/>
              <p:cNvSpPr>
                <a:spLocks noChangeShapeType="1"/>
              </p:cNvSpPr>
              <p:nvPr/>
            </p:nvSpPr>
            <p:spPr bwMode="auto">
              <a:xfrm>
                <a:off x="624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06" name="Line 16"/>
              <p:cNvSpPr>
                <a:spLocks noChangeShapeType="1"/>
              </p:cNvSpPr>
              <p:nvPr/>
            </p:nvSpPr>
            <p:spPr bwMode="auto">
              <a:xfrm>
                <a:off x="624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07" name="Line 17"/>
              <p:cNvSpPr>
                <a:spLocks noChangeShapeType="1"/>
              </p:cNvSpPr>
              <p:nvPr/>
            </p:nvSpPr>
            <p:spPr bwMode="auto">
              <a:xfrm>
                <a:off x="624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08" name="Line 18"/>
              <p:cNvSpPr>
                <a:spLocks noChangeShapeType="1"/>
              </p:cNvSpPr>
              <p:nvPr/>
            </p:nvSpPr>
            <p:spPr bwMode="auto">
              <a:xfrm>
                <a:off x="624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09" name="Line 19"/>
              <p:cNvSpPr>
                <a:spLocks noChangeShapeType="1"/>
              </p:cNvSpPr>
              <p:nvPr/>
            </p:nvSpPr>
            <p:spPr bwMode="auto">
              <a:xfrm>
                <a:off x="624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10" name="Line 20"/>
              <p:cNvSpPr>
                <a:spLocks noChangeShapeType="1"/>
              </p:cNvSpPr>
              <p:nvPr/>
            </p:nvSpPr>
            <p:spPr bwMode="auto">
              <a:xfrm>
                <a:off x="624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11" name="Line 21"/>
              <p:cNvSpPr>
                <a:spLocks noChangeShapeType="1"/>
              </p:cNvSpPr>
              <p:nvPr/>
            </p:nvSpPr>
            <p:spPr bwMode="auto">
              <a:xfrm>
                <a:off x="624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12" name="Line 22"/>
              <p:cNvSpPr>
                <a:spLocks noChangeShapeType="1"/>
              </p:cNvSpPr>
              <p:nvPr/>
            </p:nvSpPr>
            <p:spPr bwMode="auto">
              <a:xfrm>
                <a:off x="624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13" name="Line 23"/>
              <p:cNvSpPr>
                <a:spLocks noChangeShapeType="1"/>
              </p:cNvSpPr>
              <p:nvPr/>
            </p:nvSpPr>
            <p:spPr bwMode="auto">
              <a:xfrm>
                <a:off x="1152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714" name="Text Box 24"/>
              <p:cNvSpPr txBox="1">
                <a:spLocks noChangeArrowheads="1"/>
              </p:cNvSpPr>
              <p:nvPr/>
            </p:nvSpPr>
            <p:spPr bwMode="auto">
              <a:xfrm>
                <a:off x="646" y="1534"/>
                <a:ext cx="441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25715" name="Text Box 25"/>
              <p:cNvSpPr txBox="1">
                <a:spLocks noChangeArrowheads="1"/>
              </p:cNvSpPr>
              <p:nvPr/>
            </p:nvSpPr>
            <p:spPr bwMode="auto">
              <a:xfrm>
                <a:off x="672" y="2154"/>
                <a:ext cx="441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25616" name="Text Box 26"/>
            <p:cNvSpPr txBox="1">
              <a:spLocks noChangeArrowheads="1"/>
            </p:cNvSpPr>
            <p:nvPr/>
          </p:nvSpPr>
          <p:spPr bwMode="auto">
            <a:xfrm>
              <a:off x="389" y="2466"/>
              <a:ext cx="46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4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617" name="Text Box 27"/>
            <p:cNvSpPr txBox="1">
              <a:spLocks noChangeArrowheads="1"/>
            </p:cNvSpPr>
            <p:nvPr/>
          </p:nvSpPr>
          <p:spPr bwMode="auto">
            <a:xfrm>
              <a:off x="2121" y="756"/>
              <a:ext cx="37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en-US" altLang="zh-CN"/>
                <a:t>M</a:t>
              </a:r>
              <a:r>
                <a:rPr kumimoji="1" lang="en-US" altLang="zh-CN" baseline="-20000"/>
                <a:t>1</a:t>
              </a:r>
            </a:p>
          </p:txBody>
        </p:sp>
        <p:sp>
          <p:nvSpPr>
            <p:cNvPr id="25618" name="Text Box 28"/>
            <p:cNvSpPr txBox="1">
              <a:spLocks noChangeArrowheads="1"/>
            </p:cNvSpPr>
            <p:nvPr/>
          </p:nvSpPr>
          <p:spPr bwMode="auto">
            <a:xfrm>
              <a:off x="1824" y="1088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619" name="Text Box 29"/>
            <p:cNvSpPr txBox="1">
              <a:spLocks noChangeArrowheads="1"/>
            </p:cNvSpPr>
            <p:nvPr/>
          </p:nvSpPr>
          <p:spPr bwMode="auto">
            <a:xfrm>
              <a:off x="1824" y="1296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25620" name="Group 30"/>
            <p:cNvGrpSpPr>
              <a:grpSpLocks/>
            </p:cNvGrpSpPr>
            <p:nvPr/>
          </p:nvGrpSpPr>
          <p:grpSpPr bwMode="auto">
            <a:xfrm>
              <a:off x="2047" y="1104"/>
              <a:ext cx="528" cy="1636"/>
              <a:chOff x="1807" y="1104"/>
              <a:chExt cx="528" cy="1636"/>
            </a:xfrm>
          </p:grpSpPr>
          <p:sp>
            <p:nvSpPr>
              <p:cNvPr id="25682" name="Rectangle 31"/>
              <p:cNvSpPr>
                <a:spLocks noChangeArrowheads="1"/>
              </p:cNvSpPr>
              <p:nvPr/>
            </p:nvSpPr>
            <p:spPr bwMode="auto">
              <a:xfrm>
                <a:off x="1807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83" name="Rectangle 32"/>
              <p:cNvSpPr>
                <a:spLocks noChangeArrowheads="1"/>
              </p:cNvSpPr>
              <p:nvPr/>
            </p:nvSpPr>
            <p:spPr bwMode="auto">
              <a:xfrm>
                <a:off x="1807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84" name="Rectangle 33"/>
              <p:cNvSpPr>
                <a:spLocks noChangeArrowheads="1"/>
              </p:cNvSpPr>
              <p:nvPr/>
            </p:nvSpPr>
            <p:spPr bwMode="auto">
              <a:xfrm>
                <a:off x="1807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85" name="Rectangle 34"/>
              <p:cNvSpPr>
                <a:spLocks noChangeArrowheads="1"/>
              </p:cNvSpPr>
              <p:nvPr/>
            </p:nvSpPr>
            <p:spPr bwMode="auto">
              <a:xfrm>
                <a:off x="1807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86" name="Rectangle 35"/>
              <p:cNvSpPr>
                <a:spLocks noChangeArrowheads="1"/>
              </p:cNvSpPr>
              <p:nvPr/>
            </p:nvSpPr>
            <p:spPr bwMode="auto">
              <a:xfrm>
                <a:off x="1807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87" name="Rectangle 36"/>
              <p:cNvSpPr>
                <a:spLocks noChangeArrowheads="1"/>
              </p:cNvSpPr>
              <p:nvPr/>
            </p:nvSpPr>
            <p:spPr bwMode="auto">
              <a:xfrm>
                <a:off x="1807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88" name="Line 37"/>
              <p:cNvSpPr>
                <a:spLocks noChangeShapeType="1"/>
              </p:cNvSpPr>
              <p:nvPr/>
            </p:nvSpPr>
            <p:spPr bwMode="auto">
              <a:xfrm>
                <a:off x="1807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89" name="Line 38"/>
              <p:cNvSpPr>
                <a:spLocks noChangeShapeType="1"/>
              </p:cNvSpPr>
              <p:nvPr/>
            </p:nvSpPr>
            <p:spPr bwMode="auto">
              <a:xfrm>
                <a:off x="1807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0" name="Line 39"/>
              <p:cNvSpPr>
                <a:spLocks noChangeShapeType="1"/>
              </p:cNvSpPr>
              <p:nvPr/>
            </p:nvSpPr>
            <p:spPr bwMode="auto">
              <a:xfrm>
                <a:off x="1807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1" name="Line 40"/>
              <p:cNvSpPr>
                <a:spLocks noChangeShapeType="1"/>
              </p:cNvSpPr>
              <p:nvPr/>
            </p:nvSpPr>
            <p:spPr bwMode="auto">
              <a:xfrm>
                <a:off x="1807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2" name="Line 41"/>
              <p:cNvSpPr>
                <a:spLocks noChangeShapeType="1"/>
              </p:cNvSpPr>
              <p:nvPr/>
            </p:nvSpPr>
            <p:spPr bwMode="auto">
              <a:xfrm>
                <a:off x="1807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3" name="Line 42"/>
              <p:cNvSpPr>
                <a:spLocks noChangeShapeType="1"/>
              </p:cNvSpPr>
              <p:nvPr/>
            </p:nvSpPr>
            <p:spPr bwMode="auto">
              <a:xfrm>
                <a:off x="1807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4" name="Line 43"/>
              <p:cNvSpPr>
                <a:spLocks noChangeShapeType="1"/>
              </p:cNvSpPr>
              <p:nvPr/>
            </p:nvSpPr>
            <p:spPr bwMode="auto">
              <a:xfrm>
                <a:off x="1807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5" name="Line 44"/>
              <p:cNvSpPr>
                <a:spLocks noChangeShapeType="1"/>
              </p:cNvSpPr>
              <p:nvPr/>
            </p:nvSpPr>
            <p:spPr bwMode="auto">
              <a:xfrm>
                <a:off x="1807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6" name="Line 45"/>
              <p:cNvSpPr>
                <a:spLocks noChangeShapeType="1"/>
              </p:cNvSpPr>
              <p:nvPr/>
            </p:nvSpPr>
            <p:spPr bwMode="auto">
              <a:xfrm>
                <a:off x="2335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97" name="Text Box 46"/>
              <p:cNvSpPr txBox="1">
                <a:spLocks noChangeArrowheads="1"/>
              </p:cNvSpPr>
              <p:nvPr/>
            </p:nvSpPr>
            <p:spPr bwMode="auto">
              <a:xfrm>
                <a:off x="1855" y="1533"/>
                <a:ext cx="441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25698" name="Text Box 47"/>
              <p:cNvSpPr txBox="1">
                <a:spLocks noChangeArrowheads="1"/>
              </p:cNvSpPr>
              <p:nvPr/>
            </p:nvSpPr>
            <p:spPr bwMode="auto">
              <a:xfrm>
                <a:off x="1863" y="2139"/>
                <a:ext cx="441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25621" name="Text Box 48"/>
            <p:cNvSpPr txBox="1">
              <a:spLocks noChangeArrowheads="1"/>
            </p:cNvSpPr>
            <p:nvPr/>
          </p:nvSpPr>
          <p:spPr bwMode="auto">
            <a:xfrm>
              <a:off x="1572" y="2466"/>
              <a:ext cx="46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4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5622" name="Text Box 49"/>
            <p:cNvSpPr txBox="1">
              <a:spLocks noChangeArrowheads="1"/>
            </p:cNvSpPr>
            <p:nvPr/>
          </p:nvSpPr>
          <p:spPr bwMode="auto">
            <a:xfrm>
              <a:off x="3360" y="756"/>
              <a:ext cx="37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en-US" altLang="zh-CN"/>
                <a:t>M</a:t>
              </a:r>
              <a:r>
                <a:rPr kumimoji="1" lang="en-US" altLang="zh-CN" baseline="-20000"/>
                <a:t>2</a:t>
              </a:r>
            </a:p>
          </p:txBody>
        </p:sp>
        <p:sp>
          <p:nvSpPr>
            <p:cNvPr id="25623" name="Text Box 50"/>
            <p:cNvSpPr txBox="1">
              <a:spLocks noChangeArrowheads="1"/>
            </p:cNvSpPr>
            <p:nvPr/>
          </p:nvSpPr>
          <p:spPr bwMode="auto">
            <a:xfrm>
              <a:off x="3020" y="1088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2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24" name="Text Box 51"/>
            <p:cNvSpPr txBox="1">
              <a:spLocks noChangeArrowheads="1"/>
            </p:cNvSpPr>
            <p:nvPr/>
          </p:nvSpPr>
          <p:spPr bwMode="auto">
            <a:xfrm>
              <a:off x="3020" y="1296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625" name="Text Box 52"/>
            <p:cNvSpPr txBox="1">
              <a:spLocks noChangeArrowheads="1"/>
            </p:cNvSpPr>
            <p:nvPr/>
          </p:nvSpPr>
          <p:spPr bwMode="auto">
            <a:xfrm>
              <a:off x="2824" y="2451"/>
              <a:ext cx="46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4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626" name="Text Box 53"/>
            <p:cNvSpPr txBox="1">
              <a:spLocks noChangeArrowheads="1"/>
            </p:cNvSpPr>
            <p:nvPr/>
          </p:nvSpPr>
          <p:spPr bwMode="auto">
            <a:xfrm>
              <a:off x="4607" y="741"/>
              <a:ext cx="37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en-US" altLang="zh-CN"/>
                <a:t>M</a:t>
              </a:r>
              <a:r>
                <a:rPr kumimoji="1" lang="en-US" altLang="zh-CN" baseline="-20000"/>
                <a:t>3</a:t>
              </a:r>
            </a:p>
          </p:txBody>
        </p:sp>
        <p:sp>
          <p:nvSpPr>
            <p:cNvPr id="25627" name="Text Box 54"/>
            <p:cNvSpPr txBox="1">
              <a:spLocks noChangeArrowheads="1"/>
            </p:cNvSpPr>
            <p:nvPr/>
          </p:nvSpPr>
          <p:spPr bwMode="auto">
            <a:xfrm>
              <a:off x="4268" y="1088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3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28" name="Text Box 55"/>
            <p:cNvSpPr txBox="1">
              <a:spLocks noChangeArrowheads="1"/>
            </p:cNvSpPr>
            <p:nvPr/>
          </p:nvSpPr>
          <p:spPr bwMode="auto">
            <a:xfrm>
              <a:off x="4268" y="1296"/>
              <a:ext cx="20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629" name="Text Box 56"/>
            <p:cNvSpPr txBox="1">
              <a:spLocks noChangeArrowheads="1"/>
            </p:cNvSpPr>
            <p:nvPr/>
          </p:nvSpPr>
          <p:spPr bwMode="auto">
            <a:xfrm>
              <a:off x="4023" y="2451"/>
              <a:ext cx="46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000">
                  <a:solidFill>
                    <a:schemeClr val="tx1"/>
                  </a:solidFill>
                </a:rPr>
                <a:t>4</a:t>
              </a:r>
              <a:r>
                <a:rPr kumimoji="1" lang="en-US" altLang="zh-CN" i="1">
                  <a:solidFill>
                    <a:schemeClr val="tx1"/>
                  </a:solidFill>
                </a:rPr>
                <a:t>n</a:t>
              </a:r>
              <a:r>
                <a:rPr kumimoji="1" lang="en-US" altLang="zh-CN">
                  <a:solidFill>
                    <a:schemeClr val="tx1"/>
                  </a:solidFill>
                </a:rPr>
                <a:t>-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25630" name="Group 57"/>
            <p:cNvGrpSpPr>
              <a:grpSpLocks/>
            </p:cNvGrpSpPr>
            <p:nvPr/>
          </p:nvGrpSpPr>
          <p:grpSpPr bwMode="auto">
            <a:xfrm>
              <a:off x="4511" y="1104"/>
              <a:ext cx="528" cy="1636"/>
              <a:chOff x="4271" y="1104"/>
              <a:chExt cx="528" cy="1636"/>
            </a:xfrm>
          </p:grpSpPr>
          <p:sp>
            <p:nvSpPr>
              <p:cNvPr id="25665" name="Rectangle 58"/>
              <p:cNvSpPr>
                <a:spLocks noChangeArrowheads="1"/>
              </p:cNvSpPr>
              <p:nvPr/>
            </p:nvSpPr>
            <p:spPr bwMode="auto">
              <a:xfrm>
                <a:off x="4271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66" name="Rectangle 59"/>
              <p:cNvSpPr>
                <a:spLocks noChangeArrowheads="1"/>
              </p:cNvSpPr>
              <p:nvPr/>
            </p:nvSpPr>
            <p:spPr bwMode="auto">
              <a:xfrm>
                <a:off x="4271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67" name="Rectangle 60"/>
              <p:cNvSpPr>
                <a:spLocks noChangeArrowheads="1"/>
              </p:cNvSpPr>
              <p:nvPr/>
            </p:nvSpPr>
            <p:spPr bwMode="auto">
              <a:xfrm>
                <a:off x="4271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68" name="Rectangle 61"/>
              <p:cNvSpPr>
                <a:spLocks noChangeArrowheads="1"/>
              </p:cNvSpPr>
              <p:nvPr/>
            </p:nvSpPr>
            <p:spPr bwMode="auto">
              <a:xfrm>
                <a:off x="4271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69" name="Rectangle 62"/>
              <p:cNvSpPr>
                <a:spLocks noChangeArrowheads="1"/>
              </p:cNvSpPr>
              <p:nvPr/>
            </p:nvSpPr>
            <p:spPr bwMode="auto">
              <a:xfrm>
                <a:off x="4271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70" name="Rectangle 63"/>
              <p:cNvSpPr>
                <a:spLocks noChangeArrowheads="1"/>
              </p:cNvSpPr>
              <p:nvPr/>
            </p:nvSpPr>
            <p:spPr bwMode="auto">
              <a:xfrm>
                <a:off x="4271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71" name="Line 64"/>
              <p:cNvSpPr>
                <a:spLocks noChangeShapeType="1"/>
              </p:cNvSpPr>
              <p:nvPr/>
            </p:nvSpPr>
            <p:spPr bwMode="auto">
              <a:xfrm>
                <a:off x="4271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2" name="Line 65"/>
              <p:cNvSpPr>
                <a:spLocks noChangeShapeType="1"/>
              </p:cNvSpPr>
              <p:nvPr/>
            </p:nvSpPr>
            <p:spPr bwMode="auto">
              <a:xfrm>
                <a:off x="4271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3" name="Line 66"/>
              <p:cNvSpPr>
                <a:spLocks noChangeShapeType="1"/>
              </p:cNvSpPr>
              <p:nvPr/>
            </p:nvSpPr>
            <p:spPr bwMode="auto">
              <a:xfrm>
                <a:off x="4271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4" name="Line 67"/>
              <p:cNvSpPr>
                <a:spLocks noChangeShapeType="1"/>
              </p:cNvSpPr>
              <p:nvPr/>
            </p:nvSpPr>
            <p:spPr bwMode="auto">
              <a:xfrm>
                <a:off x="4271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5" name="Line 68"/>
              <p:cNvSpPr>
                <a:spLocks noChangeShapeType="1"/>
              </p:cNvSpPr>
              <p:nvPr/>
            </p:nvSpPr>
            <p:spPr bwMode="auto">
              <a:xfrm>
                <a:off x="4271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6" name="Line 69"/>
              <p:cNvSpPr>
                <a:spLocks noChangeShapeType="1"/>
              </p:cNvSpPr>
              <p:nvPr/>
            </p:nvSpPr>
            <p:spPr bwMode="auto">
              <a:xfrm>
                <a:off x="4271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7" name="Line 70"/>
              <p:cNvSpPr>
                <a:spLocks noChangeShapeType="1"/>
              </p:cNvSpPr>
              <p:nvPr/>
            </p:nvSpPr>
            <p:spPr bwMode="auto">
              <a:xfrm>
                <a:off x="4271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8" name="Line 71"/>
              <p:cNvSpPr>
                <a:spLocks noChangeShapeType="1"/>
              </p:cNvSpPr>
              <p:nvPr/>
            </p:nvSpPr>
            <p:spPr bwMode="auto">
              <a:xfrm>
                <a:off x="4271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79" name="Line 72"/>
              <p:cNvSpPr>
                <a:spLocks noChangeShapeType="1"/>
              </p:cNvSpPr>
              <p:nvPr/>
            </p:nvSpPr>
            <p:spPr bwMode="auto">
              <a:xfrm>
                <a:off x="4799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80" name="Text Box 73"/>
              <p:cNvSpPr txBox="1">
                <a:spLocks noChangeArrowheads="1"/>
              </p:cNvSpPr>
              <p:nvPr/>
            </p:nvSpPr>
            <p:spPr bwMode="auto">
              <a:xfrm>
                <a:off x="4316" y="1518"/>
                <a:ext cx="441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25681" name="Text Box 74"/>
              <p:cNvSpPr txBox="1">
                <a:spLocks noChangeArrowheads="1"/>
              </p:cNvSpPr>
              <p:nvPr/>
            </p:nvSpPr>
            <p:spPr bwMode="auto">
              <a:xfrm>
                <a:off x="4329" y="2140"/>
                <a:ext cx="441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grpSp>
          <p:nvGrpSpPr>
            <p:cNvPr id="25631" name="Group 75"/>
            <p:cNvGrpSpPr>
              <a:grpSpLocks/>
            </p:cNvGrpSpPr>
            <p:nvPr/>
          </p:nvGrpSpPr>
          <p:grpSpPr bwMode="auto">
            <a:xfrm>
              <a:off x="3289" y="1104"/>
              <a:ext cx="528" cy="1636"/>
              <a:chOff x="3049" y="1104"/>
              <a:chExt cx="528" cy="1636"/>
            </a:xfrm>
          </p:grpSpPr>
          <p:sp>
            <p:nvSpPr>
              <p:cNvPr id="25648" name="Rectangle 76"/>
              <p:cNvSpPr>
                <a:spLocks noChangeArrowheads="1"/>
              </p:cNvSpPr>
              <p:nvPr/>
            </p:nvSpPr>
            <p:spPr bwMode="auto">
              <a:xfrm>
                <a:off x="3049" y="2529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49" name="Rectangle 77"/>
              <p:cNvSpPr>
                <a:spLocks noChangeArrowheads="1"/>
              </p:cNvSpPr>
              <p:nvPr/>
            </p:nvSpPr>
            <p:spPr bwMode="auto">
              <a:xfrm>
                <a:off x="3049" y="2133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50" name="Rectangle 78"/>
              <p:cNvSpPr>
                <a:spLocks noChangeArrowheads="1"/>
              </p:cNvSpPr>
              <p:nvPr/>
            </p:nvSpPr>
            <p:spPr bwMode="auto">
              <a:xfrm>
                <a:off x="3049" y="1922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51" name="Rectangle 79"/>
              <p:cNvSpPr>
                <a:spLocks noChangeArrowheads="1"/>
              </p:cNvSpPr>
              <p:nvPr/>
            </p:nvSpPr>
            <p:spPr bwMode="auto">
              <a:xfrm>
                <a:off x="3049" y="1526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52" name="Rectangle 80"/>
              <p:cNvSpPr>
                <a:spLocks noChangeArrowheads="1"/>
              </p:cNvSpPr>
              <p:nvPr/>
            </p:nvSpPr>
            <p:spPr bwMode="auto">
              <a:xfrm>
                <a:off x="3049" y="131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53" name="Rectangle 81"/>
              <p:cNvSpPr>
                <a:spLocks noChangeArrowheads="1"/>
              </p:cNvSpPr>
              <p:nvPr/>
            </p:nvSpPr>
            <p:spPr bwMode="auto">
              <a:xfrm>
                <a:off x="3049" y="1104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20000"/>
                  </a:spcBef>
                  <a:buFont typeface="Wingdings" charset="2"/>
                  <a:buNone/>
                </a:pPr>
                <a:endParaRPr lang="zh-CN" altLang="en-US">
                  <a:solidFill>
                    <a:schemeClr val="tx1"/>
                  </a:solidFill>
                  <a:ea typeface="华文新魏" charset="-122"/>
                </a:endParaRPr>
              </a:p>
            </p:txBody>
          </p:sp>
          <p:sp>
            <p:nvSpPr>
              <p:cNvPr id="25654" name="Line 82"/>
              <p:cNvSpPr>
                <a:spLocks noChangeShapeType="1"/>
              </p:cNvSpPr>
              <p:nvPr/>
            </p:nvSpPr>
            <p:spPr bwMode="auto">
              <a:xfrm>
                <a:off x="3049" y="1104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55" name="Line 83"/>
              <p:cNvSpPr>
                <a:spLocks noChangeShapeType="1"/>
              </p:cNvSpPr>
              <p:nvPr/>
            </p:nvSpPr>
            <p:spPr bwMode="auto">
              <a:xfrm>
                <a:off x="3049" y="131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56" name="Line 84"/>
              <p:cNvSpPr>
                <a:spLocks noChangeShapeType="1"/>
              </p:cNvSpPr>
              <p:nvPr/>
            </p:nvSpPr>
            <p:spPr bwMode="auto">
              <a:xfrm>
                <a:off x="3049" y="152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57" name="Line 85"/>
              <p:cNvSpPr>
                <a:spLocks noChangeShapeType="1"/>
              </p:cNvSpPr>
              <p:nvPr/>
            </p:nvSpPr>
            <p:spPr bwMode="auto">
              <a:xfrm>
                <a:off x="3049" y="19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58" name="Line 86"/>
              <p:cNvSpPr>
                <a:spLocks noChangeShapeType="1"/>
              </p:cNvSpPr>
              <p:nvPr/>
            </p:nvSpPr>
            <p:spPr bwMode="auto">
              <a:xfrm>
                <a:off x="3049" y="2133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59" name="Line 87"/>
              <p:cNvSpPr>
                <a:spLocks noChangeShapeType="1"/>
              </p:cNvSpPr>
              <p:nvPr/>
            </p:nvSpPr>
            <p:spPr bwMode="auto">
              <a:xfrm>
                <a:off x="3049" y="25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60" name="Line 88"/>
              <p:cNvSpPr>
                <a:spLocks noChangeShapeType="1"/>
              </p:cNvSpPr>
              <p:nvPr/>
            </p:nvSpPr>
            <p:spPr bwMode="auto">
              <a:xfrm>
                <a:off x="3049" y="274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61" name="Line 89"/>
              <p:cNvSpPr>
                <a:spLocks noChangeShapeType="1"/>
              </p:cNvSpPr>
              <p:nvPr/>
            </p:nvSpPr>
            <p:spPr bwMode="auto">
              <a:xfrm>
                <a:off x="3049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62" name="Line 90"/>
              <p:cNvSpPr>
                <a:spLocks noChangeShapeType="1"/>
              </p:cNvSpPr>
              <p:nvPr/>
            </p:nvSpPr>
            <p:spPr bwMode="auto">
              <a:xfrm>
                <a:off x="3577" y="1104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25663" name="Text Box 91"/>
              <p:cNvSpPr txBox="1">
                <a:spLocks noChangeArrowheads="1"/>
              </p:cNvSpPr>
              <p:nvPr/>
            </p:nvSpPr>
            <p:spPr bwMode="auto">
              <a:xfrm>
                <a:off x="3097" y="1534"/>
                <a:ext cx="441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25664" name="Text Box 92"/>
              <p:cNvSpPr txBox="1">
                <a:spLocks noChangeArrowheads="1"/>
              </p:cNvSpPr>
              <p:nvPr/>
            </p:nvSpPr>
            <p:spPr bwMode="auto">
              <a:xfrm>
                <a:off x="3111" y="2154"/>
                <a:ext cx="441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 sz="320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25632" name="Freeform 93"/>
            <p:cNvSpPr>
              <a:spLocks/>
            </p:cNvSpPr>
            <p:nvPr/>
          </p:nvSpPr>
          <p:spPr bwMode="auto">
            <a:xfrm>
              <a:off x="336" y="2016"/>
              <a:ext cx="4176" cy="960"/>
            </a:xfrm>
            <a:custGeom>
              <a:avLst/>
              <a:gdLst>
                <a:gd name="T0" fmla="*/ 528 w 4176"/>
                <a:gd name="T1" fmla="*/ 0 h 960"/>
                <a:gd name="T2" fmla="*/ 0 w 4176"/>
                <a:gd name="T3" fmla="*/ 0 h 960"/>
                <a:gd name="T4" fmla="*/ 0 w 4176"/>
                <a:gd name="T5" fmla="*/ 960 h 960"/>
                <a:gd name="T6" fmla="*/ 3648 w 4176"/>
                <a:gd name="T7" fmla="*/ 960 h 960"/>
                <a:gd name="T8" fmla="*/ 3648 w 4176"/>
                <a:gd name="T9" fmla="*/ 0 h 960"/>
                <a:gd name="T10" fmla="*/ 4176 w 4176"/>
                <a:gd name="T11" fmla="*/ 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76"/>
                <a:gd name="T19" fmla="*/ 0 h 960"/>
                <a:gd name="T20" fmla="*/ 4176 w 4176"/>
                <a:gd name="T21" fmla="*/ 960 h 9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76" h="960">
                  <a:moveTo>
                    <a:pt x="528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3648" y="960"/>
                  </a:lnTo>
                  <a:lnTo>
                    <a:pt x="3648" y="0"/>
                  </a:lnTo>
                  <a:lnTo>
                    <a:pt x="417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5633" name="Freeform 94"/>
            <p:cNvSpPr>
              <a:spLocks/>
            </p:cNvSpPr>
            <p:nvPr/>
          </p:nvSpPr>
          <p:spPr bwMode="auto">
            <a:xfrm>
              <a:off x="1509" y="2016"/>
              <a:ext cx="528" cy="960"/>
            </a:xfrm>
            <a:custGeom>
              <a:avLst/>
              <a:gdLst>
                <a:gd name="T0" fmla="*/ 0 w 528"/>
                <a:gd name="T1" fmla="*/ 960 h 960"/>
                <a:gd name="T2" fmla="*/ 0 w 528"/>
                <a:gd name="T3" fmla="*/ 0 h 960"/>
                <a:gd name="T4" fmla="*/ 528 w 528"/>
                <a:gd name="T5" fmla="*/ 0 h 960"/>
                <a:gd name="T6" fmla="*/ 0 60000 65536"/>
                <a:gd name="T7" fmla="*/ 0 60000 65536"/>
                <a:gd name="T8" fmla="*/ 0 60000 65536"/>
                <a:gd name="T9" fmla="*/ 0 w 528"/>
                <a:gd name="T10" fmla="*/ 0 h 960"/>
                <a:gd name="T11" fmla="*/ 528 w 52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0">
                  <a:moveTo>
                    <a:pt x="0" y="960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5634" name="Freeform 95"/>
            <p:cNvSpPr>
              <a:spLocks/>
            </p:cNvSpPr>
            <p:nvPr/>
          </p:nvSpPr>
          <p:spPr bwMode="auto">
            <a:xfrm>
              <a:off x="2760" y="2016"/>
              <a:ext cx="528" cy="960"/>
            </a:xfrm>
            <a:custGeom>
              <a:avLst/>
              <a:gdLst>
                <a:gd name="T0" fmla="*/ 0 w 528"/>
                <a:gd name="T1" fmla="*/ 960 h 960"/>
                <a:gd name="T2" fmla="*/ 0 w 528"/>
                <a:gd name="T3" fmla="*/ 0 h 960"/>
                <a:gd name="T4" fmla="*/ 528 w 528"/>
                <a:gd name="T5" fmla="*/ 0 h 960"/>
                <a:gd name="T6" fmla="*/ 0 60000 65536"/>
                <a:gd name="T7" fmla="*/ 0 60000 65536"/>
                <a:gd name="T8" fmla="*/ 0 60000 65536"/>
                <a:gd name="T9" fmla="*/ 0 w 528"/>
                <a:gd name="T10" fmla="*/ 0 h 960"/>
                <a:gd name="T11" fmla="*/ 528 w 52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0">
                  <a:moveTo>
                    <a:pt x="0" y="960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grpSp>
          <p:nvGrpSpPr>
            <p:cNvPr id="25635" name="Group 96"/>
            <p:cNvGrpSpPr>
              <a:grpSpLocks/>
            </p:cNvGrpSpPr>
            <p:nvPr/>
          </p:nvGrpSpPr>
          <p:grpSpPr bwMode="auto">
            <a:xfrm>
              <a:off x="2471" y="3307"/>
              <a:ext cx="1059" cy="359"/>
              <a:chOff x="2471" y="3307"/>
              <a:chExt cx="1059" cy="359"/>
            </a:xfrm>
          </p:grpSpPr>
          <p:sp>
            <p:nvSpPr>
              <p:cNvPr id="25646" name="Rectangle 97"/>
              <p:cNvSpPr>
                <a:spLocks noChangeArrowheads="1"/>
              </p:cNvSpPr>
              <p:nvPr/>
            </p:nvSpPr>
            <p:spPr bwMode="auto">
              <a:xfrm>
                <a:off x="2471" y="3312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47" name="Text Box 98"/>
              <p:cNvSpPr txBox="1">
                <a:spLocks noChangeArrowheads="1"/>
              </p:cNvSpPr>
              <p:nvPr/>
            </p:nvSpPr>
            <p:spPr bwMode="auto">
              <a:xfrm>
                <a:off x="2607" y="3307"/>
                <a:ext cx="923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zh-CN" altLang="en-US">
                    <a:solidFill>
                      <a:srgbClr val="0000BF"/>
                    </a:solidFill>
                    <a:ea typeface="华文新魏" charset="-122"/>
                  </a:rPr>
                  <a:t>地址译码</a:t>
                </a:r>
              </a:p>
            </p:txBody>
          </p:sp>
        </p:grpSp>
        <p:sp>
          <p:nvSpPr>
            <p:cNvPr id="25636" name="Rectangle 99"/>
            <p:cNvSpPr>
              <a:spLocks noChangeArrowheads="1"/>
            </p:cNvSpPr>
            <p:nvPr/>
          </p:nvSpPr>
          <p:spPr bwMode="auto">
            <a:xfrm>
              <a:off x="3529" y="3888"/>
              <a:ext cx="1031" cy="2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 Box 100"/>
            <p:cNvSpPr txBox="1">
              <a:spLocks noChangeArrowheads="1"/>
            </p:cNvSpPr>
            <p:nvPr/>
          </p:nvSpPr>
          <p:spPr bwMode="auto">
            <a:xfrm>
              <a:off x="3648" y="3832"/>
              <a:ext cx="893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defRPr/>
              </a:pPr>
              <a:r>
                <a:rPr kumimoji="1" lang="zh-CN" altLang="en-US">
                  <a:solidFill>
                    <a:schemeClr val="accent3">
                      <a:lumMod val="75000"/>
                    </a:schemeClr>
                  </a:solidFill>
                  <a:latin typeface="华文新魏" pitchFamily="2" charset="-122"/>
                  <a:ea typeface="华文新魏" pitchFamily="2" charset="-122"/>
                </a:rPr>
                <a:t>    体号</a:t>
              </a:r>
            </a:p>
          </p:txBody>
        </p:sp>
        <p:sp>
          <p:nvSpPr>
            <p:cNvPr id="25638" name="Rectangle 101"/>
            <p:cNvSpPr>
              <a:spLocks noChangeArrowheads="1"/>
            </p:cNvSpPr>
            <p:nvPr/>
          </p:nvSpPr>
          <p:spPr bwMode="auto">
            <a:xfrm>
              <a:off x="2498" y="3888"/>
              <a:ext cx="1031" cy="2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 Box 102"/>
            <p:cNvSpPr txBox="1">
              <a:spLocks noChangeArrowheads="1"/>
            </p:cNvSpPr>
            <p:nvPr/>
          </p:nvSpPr>
          <p:spPr bwMode="auto">
            <a:xfrm>
              <a:off x="2521" y="3832"/>
              <a:ext cx="1056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defRPr/>
              </a:pPr>
              <a:r>
                <a:rPr kumimoji="1" lang="zh-CN" altLang="en-US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ea typeface="华文新魏" pitchFamily="2" charset="-122"/>
                </a:rPr>
                <a:t>体内地址</a:t>
              </a:r>
            </a:p>
          </p:txBody>
        </p:sp>
        <p:sp>
          <p:nvSpPr>
            <p:cNvPr id="25640" name="Freeform 103"/>
            <p:cNvSpPr>
              <a:spLocks/>
            </p:cNvSpPr>
            <p:nvPr/>
          </p:nvSpPr>
          <p:spPr bwMode="auto">
            <a:xfrm>
              <a:off x="1152" y="2736"/>
              <a:ext cx="1632" cy="573"/>
            </a:xfrm>
            <a:custGeom>
              <a:avLst/>
              <a:gdLst>
                <a:gd name="T0" fmla="*/ 1632 w 1632"/>
                <a:gd name="T1" fmla="*/ 573 h 573"/>
                <a:gd name="T2" fmla="*/ 1632 w 1632"/>
                <a:gd name="T3" fmla="*/ 432 h 573"/>
                <a:gd name="T4" fmla="*/ 0 w 1632"/>
                <a:gd name="T5" fmla="*/ 432 h 573"/>
                <a:gd name="T6" fmla="*/ 0 w 1632"/>
                <a:gd name="T7" fmla="*/ 0 h 5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2"/>
                <a:gd name="T13" fmla="*/ 0 h 573"/>
                <a:gd name="T14" fmla="*/ 1632 w 1632"/>
                <a:gd name="T15" fmla="*/ 573 h 5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2" h="573">
                  <a:moveTo>
                    <a:pt x="1632" y="573"/>
                  </a:moveTo>
                  <a:lnTo>
                    <a:pt x="1632" y="432"/>
                  </a:lnTo>
                  <a:lnTo>
                    <a:pt x="0" y="432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5641" name="Freeform 104"/>
            <p:cNvSpPr>
              <a:spLocks/>
            </p:cNvSpPr>
            <p:nvPr/>
          </p:nvSpPr>
          <p:spPr bwMode="auto">
            <a:xfrm>
              <a:off x="2304" y="2736"/>
              <a:ext cx="624" cy="573"/>
            </a:xfrm>
            <a:custGeom>
              <a:avLst/>
              <a:gdLst>
                <a:gd name="T0" fmla="*/ 624 w 624"/>
                <a:gd name="T1" fmla="*/ 573 h 573"/>
                <a:gd name="T2" fmla="*/ 624 w 624"/>
                <a:gd name="T3" fmla="*/ 336 h 573"/>
                <a:gd name="T4" fmla="*/ 0 w 624"/>
                <a:gd name="T5" fmla="*/ 336 h 573"/>
                <a:gd name="T6" fmla="*/ 0 w 624"/>
                <a:gd name="T7" fmla="*/ 0 h 5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573"/>
                <a:gd name="T14" fmla="*/ 624 w 624"/>
                <a:gd name="T15" fmla="*/ 573 h 5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573">
                  <a:moveTo>
                    <a:pt x="624" y="573"/>
                  </a:moveTo>
                  <a:lnTo>
                    <a:pt x="624" y="336"/>
                  </a:ln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5642" name="Freeform 105"/>
            <p:cNvSpPr>
              <a:spLocks/>
            </p:cNvSpPr>
            <p:nvPr/>
          </p:nvSpPr>
          <p:spPr bwMode="auto">
            <a:xfrm>
              <a:off x="3072" y="2736"/>
              <a:ext cx="528" cy="576"/>
            </a:xfrm>
            <a:custGeom>
              <a:avLst/>
              <a:gdLst>
                <a:gd name="T0" fmla="*/ 0 w 528"/>
                <a:gd name="T1" fmla="*/ 576 h 576"/>
                <a:gd name="T2" fmla="*/ 0 w 528"/>
                <a:gd name="T3" fmla="*/ 336 h 576"/>
                <a:gd name="T4" fmla="*/ 528 w 528"/>
                <a:gd name="T5" fmla="*/ 336 h 576"/>
                <a:gd name="T6" fmla="*/ 528 w 52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576"/>
                <a:gd name="T14" fmla="*/ 528 w 52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576">
                  <a:moveTo>
                    <a:pt x="0" y="576"/>
                  </a:moveTo>
                  <a:lnTo>
                    <a:pt x="0" y="336"/>
                  </a:lnTo>
                  <a:lnTo>
                    <a:pt x="528" y="336"/>
                  </a:lnTo>
                  <a:lnTo>
                    <a:pt x="52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5643" name="Freeform 106"/>
            <p:cNvSpPr>
              <a:spLocks/>
            </p:cNvSpPr>
            <p:nvPr/>
          </p:nvSpPr>
          <p:spPr bwMode="auto">
            <a:xfrm>
              <a:off x="3216" y="2736"/>
              <a:ext cx="1584" cy="576"/>
            </a:xfrm>
            <a:custGeom>
              <a:avLst/>
              <a:gdLst>
                <a:gd name="T0" fmla="*/ 0 w 1584"/>
                <a:gd name="T1" fmla="*/ 576 h 576"/>
                <a:gd name="T2" fmla="*/ 0 w 1584"/>
                <a:gd name="T3" fmla="*/ 432 h 576"/>
                <a:gd name="T4" fmla="*/ 1584 w 1584"/>
                <a:gd name="T5" fmla="*/ 432 h 576"/>
                <a:gd name="T6" fmla="*/ 1584 w 1584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576"/>
                <a:gd name="T14" fmla="*/ 1584 w 1584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576">
                  <a:moveTo>
                    <a:pt x="0" y="576"/>
                  </a:moveTo>
                  <a:lnTo>
                    <a:pt x="0" y="432"/>
                  </a:lnTo>
                  <a:lnTo>
                    <a:pt x="1584" y="432"/>
                  </a:lnTo>
                  <a:lnTo>
                    <a:pt x="15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5644" name="Line 107"/>
            <p:cNvSpPr>
              <a:spLocks noChangeShapeType="1"/>
            </p:cNvSpPr>
            <p:nvPr/>
          </p:nvSpPr>
          <p:spPr bwMode="auto">
            <a:xfrm flipV="1">
              <a:off x="3840" y="2976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25645" name="Line 108"/>
            <p:cNvSpPr>
              <a:spLocks noChangeShapeType="1"/>
            </p:cNvSpPr>
            <p:nvPr/>
          </p:nvSpPr>
          <p:spPr bwMode="auto">
            <a:xfrm flipV="1">
              <a:off x="2976" y="36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</p:grpSp>
      <p:sp>
        <p:nvSpPr>
          <p:cNvPr id="117" name="Text Box 109"/>
          <p:cNvSpPr txBox="1">
            <a:spLocks noChangeArrowheads="1"/>
          </p:cNvSpPr>
          <p:nvPr/>
        </p:nvSpPr>
        <p:spPr bwMode="auto">
          <a:xfrm>
            <a:off x="365125" y="2955925"/>
            <a:ext cx="3502025" cy="274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800">
                <a:solidFill>
                  <a:schemeClr val="tx1"/>
                </a:solidFill>
                <a:latin typeface="华文新魏" charset="-122"/>
                <a:ea typeface="华文新魏" charset="-122"/>
              </a:rPr>
              <a:t>连续字分布在多个体中；</a:t>
            </a:r>
            <a:endParaRPr kumimoji="1" lang="en-US" altLang="zh-CN" sz="2800">
              <a:solidFill>
                <a:schemeClr val="tx1"/>
              </a:solidFill>
              <a:latin typeface="华文新魏" charset="-122"/>
              <a:ea typeface="华文新魏" charset="-122"/>
            </a:endParaRPr>
          </a:p>
          <a:p>
            <a:pPr algn="l">
              <a:lnSpc>
                <a:spcPct val="100000"/>
              </a:lnSpc>
            </a:pPr>
            <a:r>
              <a:rPr kumimoji="1" lang="zh-CN" altLang="en-US" sz="2800">
                <a:latin typeface="华文新魏" charset="-122"/>
                <a:ea typeface="华文新魏" charset="-122"/>
              </a:rPr>
              <a:t>各个体轮流编址、并行工作</a:t>
            </a:r>
            <a:endParaRPr kumimoji="1" lang="en-US" altLang="zh-CN" sz="2800">
              <a:latin typeface="华文新魏" charset="-122"/>
              <a:ea typeface="华文新魏" charset="-122"/>
            </a:endParaRPr>
          </a:p>
          <a:p>
            <a:pPr marL="0" lvl="2" indent="0" algn="l">
              <a:lnSpc>
                <a:spcPct val="100000"/>
              </a:lnSpc>
            </a:pPr>
            <a:r>
              <a:rPr kumimoji="1" lang="zh-CN" altLang="en-US" sz="2800">
                <a:solidFill>
                  <a:schemeClr val="tx1"/>
                </a:solidFill>
                <a:latin typeface="华文新魏" charset="-122"/>
                <a:ea typeface="华文新魏" charset="-122"/>
              </a:rPr>
              <a:t>提高存储器访问速度</a:t>
            </a:r>
          </a:p>
          <a:p>
            <a:pPr algn="l">
              <a:lnSpc>
                <a:spcPct val="100000"/>
              </a:lnSpc>
            </a:pPr>
            <a:endParaRPr kumimoji="1" lang="zh-CN" altLang="en-US" sz="2800">
              <a:latin typeface="华文新魏" charset="-122"/>
              <a:ea typeface="华文新魏" charset="-122"/>
            </a:endParaRPr>
          </a:p>
        </p:txBody>
      </p:sp>
      <p:sp>
        <p:nvSpPr>
          <p:cNvPr id="118" name="椭圆 117"/>
          <p:cNvSpPr>
            <a:spLocks noChangeArrowheads="1"/>
          </p:cNvSpPr>
          <p:nvPr/>
        </p:nvSpPr>
        <p:spPr bwMode="auto">
          <a:xfrm>
            <a:off x="5965825" y="5368925"/>
            <a:ext cx="5715000" cy="1270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785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7" grpId="0" autoUpdateAnimBg="0"/>
      <p:bldP spid="1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75642" y="-15875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并行主存系统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765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765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765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7654" name="Rectangle 2"/>
          <p:cNvSpPr txBox="1">
            <a:spLocks noChangeArrowheads="1"/>
          </p:cNvSpPr>
          <p:nvPr/>
        </p:nvSpPr>
        <p:spPr bwMode="auto">
          <a:xfrm>
            <a:off x="788988" y="2089150"/>
            <a:ext cx="10333037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存储地址在同一存储体中不连续，以存储体个数（如：</a:t>
            </a:r>
            <a:r>
              <a:rPr kumimoji="1" lang="en-US" altLang="zh-CN" sz="2800" i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）为模交叉编址</a:t>
            </a: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连续的程序或数据将交叉存放在</a:t>
            </a:r>
            <a:r>
              <a:rPr kumimoji="1" lang="en-US" altLang="zh-CN" sz="2800" i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个存储体中，可实现以</a:t>
            </a:r>
            <a:r>
              <a:rPr kumimoji="1" lang="en-US" altLang="zh-CN" sz="2800" i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为模的交叉并行存取，访存冲突的概率很小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为充分发挥并行性，多数计算机都采用低位交叉编址方式</a:t>
            </a:r>
          </a:p>
        </p:txBody>
      </p:sp>
      <p:sp>
        <p:nvSpPr>
          <p:cNvPr id="10" name="五边形 9"/>
          <p:cNvSpPr>
            <a:spLocks noChangeArrowheads="1"/>
          </p:cNvSpPr>
          <p:nvPr/>
        </p:nvSpPr>
        <p:spPr bwMode="auto">
          <a:xfrm>
            <a:off x="1020763" y="819150"/>
            <a:ext cx="7677150" cy="749300"/>
          </a:xfrm>
          <a:prstGeom prst="homePlate">
            <a:avLst>
              <a:gd name="adj" fmla="val 49996"/>
            </a:avLst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  <a:latin typeface="Verdana" charset="0"/>
                <a:ea typeface="微软雅黑" charset="-122"/>
              </a:rPr>
              <a:t>交叉编址方式</a:t>
            </a:r>
            <a:r>
              <a:rPr lang="en-US" altLang="zh-CN" sz="2800">
                <a:solidFill>
                  <a:schemeClr val="bg1"/>
                </a:solidFill>
                <a:latin typeface="Verdana" charset="0"/>
                <a:ea typeface="微软雅黑" charset="-122"/>
              </a:rPr>
              <a:t>——</a:t>
            </a:r>
            <a:r>
              <a:rPr lang="zh-CN" altLang="en-US" sz="2800">
                <a:solidFill>
                  <a:srgbClr val="FFFF00"/>
                </a:solidFill>
                <a:latin typeface="Verdana" charset="0"/>
                <a:ea typeface="微软雅黑" charset="-122"/>
              </a:rPr>
              <a:t>低位交叉</a:t>
            </a:r>
            <a:r>
              <a:rPr lang="zh-CN" altLang="en-US" sz="2800">
                <a:solidFill>
                  <a:schemeClr val="bg1"/>
                </a:solidFill>
                <a:latin typeface="Verdana" charset="0"/>
                <a:ea typeface="微软雅黑" charset="-122"/>
              </a:rPr>
              <a:t>访问存储器</a:t>
            </a:r>
          </a:p>
        </p:txBody>
      </p:sp>
    </p:spTree>
    <p:extLst>
      <p:ext uri="{BB962C8B-B14F-4D97-AF65-F5344CB8AC3E}">
        <p14:creationId xmlns:p14="http://schemas.microsoft.com/office/powerpoint/2010/main" val="149526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6"/>
          <p:cNvSpPr txBox="1">
            <a:spLocks noChangeArrowheads="1"/>
          </p:cNvSpPr>
          <p:nvPr/>
        </p:nvSpPr>
        <p:spPr bwMode="auto">
          <a:xfrm>
            <a:off x="1019175" y="1603375"/>
            <a:ext cx="99107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buSzPct val="80000"/>
              <a:buFont typeface="Wingdings" charset="2"/>
              <a:buChar char="Ø"/>
            </a:pPr>
            <a:r>
              <a:rPr kumimoji="1" lang="en-US" altLang="zh-CN" i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个存储体分时启动：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一般采用流水线方式工作。每存储体的启动间隔为：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t＝</a:t>
            </a:r>
            <a:endParaRPr lang="zh-CN" altLang="en-US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20000"/>
              </a:lnSpc>
              <a:buSzPct val="80000"/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在不改变每个体的存取周期前提下，提高存储器的带宽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154363" y="2097088"/>
          <a:ext cx="11842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82600" imgH="241300" progId="Equation.3">
                  <p:embed/>
                </p:oleObj>
              </mc:Choice>
              <mc:Fallback>
                <p:oleObj name="公式" r:id="rId3" imgW="482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097088"/>
                        <a:ext cx="1184275" cy="474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" y="44693"/>
            <a:ext cx="10971213" cy="60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并行主存系统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970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970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970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10200" y="3462338"/>
            <a:ext cx="2590800" cy="2984500"/>
            <a:chOff x="2136" y="1824"/>
            <a:chExt cx="1632" cy="2208"/>
          </a:xfrm>
        </p:grpSpPr>
        <p:sp>
          <p:nvSpPr>
            <p:cNvPr id="29739" name="Line 3"/>
            <p:cNvSpPr>
              <a:spLocks noChangeShapeType="1"/>
            </p:cNvSpPr>
            <p:nvPr/>
          </p:nvSpPr>
          <p:spPr bwMode="auto">
            <a:xfrm>
              <a:off x="2136" y="1824"/>
              <a:ext cx="0" cy="220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0" name="Line 4"/>
            <p:cNvSpPr>
              <a:spLocks noChangeShapeType="1"/>
            </p:cNvSpPr>
            <p:nvPr/>
          </p:nvSpPr>
          <p:spPr bwMode="auto">
            <a:xfrm>
              <a:off x="3768" y="1824"/>
              <a:ext cx="0" cy="220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57900" y="3462338"/>
            <a:ext cx="2590800" cy="2984500"/>
            <a:chOff x="2544" y="1824"/>
            <a:chExt cx="1632" cy="2208"/>
          </a:xfrm>
        </p:grpSpPr>
        <p:sp>
          <p:nvSpPr>
            <p:cNvPr id="29737" name="Line 6"/>
            <p:cNvSpPr>
              <a:spLocks noChangeShapeType="1"/>
            </p:cNvSpPr>
            <p:nvPr/>
          </p:nvSpPr>
          <p:spPr bwMode="auto">
            <a:xfrm>
              <a:off x="2544" y="1824"/>
              <a:ext cx="0" cy="22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8" name="Line 7"/>
            <p:cNvSpPr>
              <a:spLocks noChangeShapeType="1"/>
            </p:cNvSpPr>
            <p:nvPr/>
          </p:nvSpPr>
          <p:spPr bwMode="auto">
            <a:xfrm>
              <a:off x="4176" y="1824"/>
              <a:ext cx="0" cy="22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705600" y="3462338"/>
            <a:ext cx="2590800" cy="3057525"/>
            <a:chOff x="2952" y="1824"/>
            <a:chExt cx="1632" cy="2208"/>
          </a:xfrm>
        </p:grpSpPr>
        <p:sp>
          <p:nvSpPr>
            <p:cNvPr id="29735" name="Line 9"/>
            <p:cNvSpPr>
              <a:spLocks noChangeShapeType="1"/>
            </p:cNvSpPr>
            <p:nvPr/>
          </p:nvSpPr>
          <p:spPr bwMode="auto">
            <a:xfrm>
              <a:off x="2952" y="1824"/>
              <a:ext cx="0" cy="220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6" name="Line 10"/>
            <p:cNvSpPr>
              <a:spLocks noChangeShapeType="1"/>
            </p:cNvSpPr>
            <p:nvPr/>
          </p:nvSpPr>
          <p:spPr bwMode="auto">
            <a:xfrm>
              <a:off x="4584" y="1824"/>
              <a:ext cx="0" cy="220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762500" y="3690938"/>
            <a:ext cx="5181600" cy="2755900"/>
            <a:chOff x="1728" y="1971"/>
            <a:chExt cx="3264" cy="2301"/>
          </a:xfrm>
        </p:grpSpPr>
        <p:sp>
          <p:nvSpPr>
            <p:cNvPr id="29732" name="Line 12"/>
            <p:cNvSpPr>
              <a:spLocks noChangeShapeType="1"/>
            </p:cNvSpPr>
            <p:nvPr/>
          </p:nvSpPr>
          <p:spPr bwMode="auto">
            <a:xfrm>
              <a:off x="1728" y="1971"/>
              <a:ext cx="0" cy="2301"/>
            </a:xfrm>
            <a:prstGeom prst="line">
              <a:avLst/>
            </a:prstGeom>
            <a:noFill/>
            <a:ln w="38100">
              <a:solidFill>
                <a:srgbClr val="D7150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3" name="Line 13"/>
            <p:cNvSpPr>
              <a:spLocks noChangeShapeType="1"/>
            </p:cNvSpPr>
            <p:nvPr/>
          </p:nvSpPr>
          <p:spPr bwMode="auto">
            <a:xfrm>
              <a:off x="3360" y="1971"/>
              <a:ext cx="0" cy="2301"/>
            </a:xfrm>
            <a:prstGeom prst="line">
              <a:avLst/>
            </a:prstGeom>
            <a:noFill/>
            <a:ln w="38100">
              <a:solidFill>
                <a:srgbClr val="D7150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4" name="Line 14"/>
            <p:cNvSpPr>
              <a:spLocks noChangeShapeType="1"/>
            </p:cNvSpPr>
            <p:nvPr/>
          </p:nvSpPr>
          <p:spPr bwMode="auto">
            <a:xfrm>
              <a:off x="4992" y="1971"/>
              <a:ext cx="0" cy="2301"/>
            </a:xfrm>
            <a:prstGeom prst="line">
              <a:avLst/>
            </a:prstGeom>
            <a:noFill/>
            <a:ln w="38100">
              <a:solidFill>
                <a:srgbClr val="D7150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781300" y="3814763"/>
            <a:ext cx="7772400" cy="476250"/>
            <a:chOff x="480" y="1762"/>
            <a:chExt cx="4896" cy="415"/>
          </a:xfrm>
        </p:grpSpPr>
        <p:sp>
          <p:nvSpPr>
            <p:cNvPr id="29730" name="Text Box 18"/>
            <p:cNvSpPr txBox="1">
              <a:spLocks noChangeArrowheads="1"/>
            </p:cNvSpPr>
            <p:nvPr/>
          </p:nvSpPr>
          <p:spPr bwMode="auto">
            <a:xfrm>
              <a:off x="480" y="1762"/>
              <a:ext cx="56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zh-CN" altLang="en-US" sz="2800">
                  <a:ea typeface="华文新魏" charset="-122"/>
                </a:rPr>
                <a:t>时间</a:t>
              </a:r>
            </a:p>
          </p:txBody>
        </p:sp>
        <p:sp>
          <p:nvSpPr>
            <p:cNvPr id="29731" name="Line 19"/>
            <p:cNvSpPr>
              <a:spLocks noChangeShapeType="1"/>
            </p:cNvSpPr>
            <p:nvPr/>
          </p:nvSpPr>
          <p:spPr bwMode="auto">
            <a:xfrm>
              <a:off x="1536" y="1968"/>
              <a:ext cx="38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" name="Freeform 20"/>
          <p:cNvSpPr>
            <a:spLocks/>
          </p:cNvSpPr>
          <p:nvPr/>
        </p:nvSpPr>
        <p:spPr bwMode="auto">
          <a:xfrm>
            <a:off x="4457700" y="4940300"/>
            <a:ext cx="6091238" cy="355600"/>
          </a:xfrm>
          <a:custGeom>
            <a:avLst/>
            <a:gdLst>
              <a:gd name="T0" fmla="*/ 0 w 3837"/>
              <a:gd name="T1" fmla="*/ 2147483647 h 310"/>
              <a:gd name="T2" fmla="*/ 2147483647 w 3837"/>
              <a:gd name="T3" fmla="*/ 2147483647 h 310"/>
              <a:gd name="T4" fmla="*/ 2147483647 w 3837"/>
              <a:gd name="T5" fmla="*/ 2147483647 h 310"/>
              <a:gd name="T6" fmla="*/ 2147483647 w 3837"/>
              <a:gd name="T7" fmla="*/ 2147483647 h 310"/>
              <a:gd name="T8" fmla="*/ 2147483647 w 3837"/>
              <a:gd name="T9" fmla="*/ 2147483647 h 310"/>
              <a:gd name="T10" fmla="*/ 2147483647 w 3837"/>
              <a:gd name="T11" fmla="*/ 2147483647 h 310"/>
              <a:gd name="T12" fmla="*/ 2147483647 w 3837"/>
              <a:gd name="T13" fmla="*/ 2147483647 h 310"/>
              <a:gd name="T14" fmla="*/ 2147483647 w 3837"/>
              <a:gd name="T15" fmla="*/ 2147483647 h 310"/>
              <a:gd name="T16" fmla="*/ 2147483647 w 3837"/>
              <a:gd name="T17" fmla="*/ 2147483647 h 310"/>
              <a:gd name="T18" fmla="*/ 2147483647 w 3837"/>
              <a:gd name="T19" fmla="*/ 0 h 310"/>
              <a:gd name="T20" fmla="*/ 2147483647 w 3837"/>
              <a:gd name="T21" fmla="*/ 2147483647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37"/>
              <a:gd name="T34" fmla="*/ 0 h 310"/>
              <a:gd name="T35" fmla="*/ 3837 w 3837"/>
              <a:gd name="T36" fmla="*/ 310 h 31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37" h="310">
                <a:moveTo>
                  <a:pt x="0" y="1"/>
                </a:moveTo>
                <a:lnTo>
                  <a:pt x="599" y="1"/>
                </a:lnTo>
                <a:lnTo>
                  <a:pt x="600" y="310"/>
                </a:lnTo>
                <a:lnTo>
                  <a:pt x="750" y="310"/>
                </a:lnTo>
                <a:lnTo>
                  <a:pt x="750" y="6"/>
                </a:lnTo>
                <a:lnTo>
                  <a:pt x="2231" y="4"/>
                </a:lnTo>
                <a:lnTo>
                  <a:pt x="2231" y="310"/>
                </a:lnTo>
                <a:lnTo>
                  <a:pt x="2385" y="310"/>
                </a:lnTo>
                <a:lnTo>
                  <a:pt x="2385" y="21"/>
                </a:lnTo>
                <a:lnTo>
                  <a:pt x="2385" y="0"/>
                </a:lnTo>
                <a:lnTo>
                  <a:pt x="3837" y="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Freeform 21"/>
          <p:cNvSpPr>
            <a:spLocks/>
          </p:cNvSpPr>
          <p:nvPr/>
        </p:nvSpPr>
        <p:spPr bwMode="auto">
          <a:xfrm>
            <a:off x="4457700" y="5502275"/>
            <a:ext cx="6086475" cy="349250"/>
          </a:xfrm>
          <a:custGeom>
            <a:avLst/>
            <a:gdLst>
              <a:gd name="T0" fmla="*/ 0 w 3834"/>
              <a:gd name="T1" fmla="*/ 2147483647 h 306"/>
              <a:gd name="T2" fmla="*/ 2147483647 w 3834"/>
              <a:gd name="T3" fmla="*/ 2147483647 h 306"/>
              <a:gd name="T4" fmla="*/ 2147483647 w 3834"/>
              <a:gd name="T5" fmla="*/ 2147483647 h 306"/>
              <a:gd name="T6" fmla="*/ 2147483647 w 3834"/>
              <a:gd name="T7" fmla="*/ 2147483647 h 306"/>
              <a:gd name="T8" fmla="*/ 2147483647 w 3834"/>
              <a:gd name="T9" fmla="*/ 2147483647 h 306"/>
              <a:gd name="T10" fmla="*/ 2147483647 w 3834"/>
              <a:gd name="T11" fmla="*/ 2147483647 h 306"/>
              <a:gd name="T12" fmla="*/ 2147483647 w 3834"/>
              <a:gd name="T13" fmla="*/ 2147483647 h 306"/>
              <a:gd name="T14" fmla="*/ 2147483647 w 3834"/>
              <a:gd name="T15" fmla="*/ 2147483647 h 306"/>
              <a:gd name="T16" fmla="*/ 2147483647 w 3834"/>
              <a:gd name="T17" fmla="*/ 2147483647 h 306"/>
              <a:gd name="T18" fmla="*/ 2147483647 w 3834"/>
              <a:gd name="T19" fmla="*/ 0 h 306"/>
              <a:gd name="T20" fmla="*/ 2147483647 w 3834"/>
              <a:gd name="T21" fmla="*/ 2147483647 h 3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34"/>
              <a:gd name="T34" fmla="*/ 0 h 306"/>
              <a:gd name="T35" fmla="*/ 3834 w 3834"/>
              <a:gd name="T36" fmla="*/ 306 h 3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34" h="306">
                <a:moveTo>
                  <a:pt x="0" y="5"/>
                </a:moveTo>
                <a:lnTo>
                  <a:pt x="1008" y="5"/>
                </a:lnTo>
                <a:lnTo>
                  <a:pt x="1008" y="305"/>
                </a:lnTo>
                <a:lnTo>
                  <a:pt x="1158" y="306"/>
                </a:lnTo>
                <a:lnTo>
                  <a:pt x="1158" y="6"/>
                </a:lnTo>
                <a:lnTo>
                  <a:pt x="2637" y="5"/>
                </a:lnTo>
                <a:lnTo>
                  <a:pt x="2640" y="305"/>
                </a:lnTo>
                <a:lnTo>
                  <a:pt x="2790" y="306"/>
                </a:lnTo>
                <a:lnTo>
                  <a:pt x="2790" y="23"/>
                </a:lnTo>
                <a:lnTo>
                  <a:pt x="2793" y="0"/>
                </a:lnTo>
                <a:lnTo>
                  <a:pt x="3834" y="5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Freeform 22"/>
          <p:cNvSpPr>
            <a:spLocks/>
          </p:cNvSpPr>
          <p:nvPr/>
        </p:nvSpPr>
        <p:spPr bwMode="auto">
          <a:xfrm>
            <a:off x="4448175" y="6088063"/>
            <a:ext cx="6105525" cy="360362"/>
          </a:xfrm>
          <a:custGeom>
            <a:avLst/>
            <a:gdLst>
              <a:gd name="T0" fmla="*/ 0 w 3846"/>
              <a:gd name="T1" fmla="*/ 2147483647 h 315"/>
              <a:gd name="T2" fmla="*/ 2147483647 w 3846"/>
              <a:gd name="T3" fmla="*/ 2147483647 h 315"/>
              <a:gd name="T4" fmla="*/ 2147483647 w 3846"/>
              <a:gd name="T5" fmla="*/ 2147483647 h 315"/>
              <a:gd name="T6" fmla="*/ 2147483647 w 3846"/>
              <a:gd name="T7" fmla="*/ 2147483647 h 315"/>
              <a:gd name="T8" fmla="*/ 2147483647 w 3846"/>
              <a:gd name="T9" fmla="*/ 2147483647 h 315"/>
              <a:gd name="T10" fmla="*/ 2147483647 w 3846"/>
              <a:gd name="T11" fmla="*/ 2147483647 h 315"/>
              <a:gd name="T12" fmla="*/ 2147483647 w 3846"/>
              <a:gd name="T13" fmla="*/ 2147483647 h 315"/>
              <a:gd name="T14" fmla="*/ 2147483647 w 3846"/>
              <a:gd name="T15" fmla="*/ 2147483647 h 315"/>
              <a:gd name="T16" fmla="*/ 2147483647 w 3846"/>
              <a:gd name="T17" fmla="*/ 0 h 315"/>
              <a:gd name="T18" fmla="*/ 2147483647 w 3846"/>
              <a:gd name="T19" fmla="*/ 2147483647 h 315"/>
              <a:gd name="T20" fmla="*/ 2147483647 w 3846"/>
              <a:gd name="T21" fmla="*/ 2147483647 h 31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46"/>
              <a:gd name="T34" fmla="*/ 0 h 315"/>
              <a:gd name="T35" fmla="*/ 3846 w 3846"/>
              <a:gd name="T36" fmla="*/ 315 h 31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46" h="315">
                <a:moveTo>
                  <a:pt x="0" y="3"/>
                </a:moveTo>
                <a:lnTo>
                  <a:pt x="1422" y="3"/>
                </a:lnTo>
                <a:lnTo>
                  <a:pt x="1422" y="315"/>
                </a:lnTo>
                <a:lnTo>
                  <a:pt x="1563" y="315"/>
                </a:lnTo>
                <a:lnTo>
                  <a:pt x="1563" y="6"/>
                </a:lnTo>
                <a:lnTo>
                  <a:pt x="3054" y="3"/>
                </a:lnTo>
                <a:lnTo>
                  <a:pt x="3054" y="306"/>
                </a:lnTo>
                <a:lnTo>
                  <a:pt x="3198" y="308"/>
                </a:lnTo>
                <a:lnTo>
                  <a:pt x="3198" y="0"/>
                </a:lnTo>
                <a:lnTo>
                  <a:pt x="3195" y="3"/>
                </a:lnTo>
                <a:lnTo>
                  <a:pt x="3846" y="3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457700" y="4359275"/>
            <a:ext cx="6096000" cy="360363"/>
            <a:chOff x="1536" y="2244"/>
            <a:chExt cx="3840" cy="315"/>
          </a:xfrm>
        </p:grpSpPr>
        <p:sp>
          <p:nvSpPr>
            <p:cNvPr id="29728" name="Freeform 24"/>
            <p:cNvSpPr>
              <a:spLocks/>
            </p:cNvSpPr>
            <p:nvPr/>
          </p:nvSpPr>
          <p:spPr bwMode="auto">
            <a:xfrm>
              <a:off x="1536" y="2247"/>
              <a:ext cx="3456" cy="312"/>
            </a:xfrm>
            <a:custGeom>
              <a:avLst/>
              <a:gdLst>
                <a:gd name="T0" fmla="*/ 0 w 3456"/>
                <a:gd name="T1" fmla="*/ 6 h 312"/>
                <a:gd name="T2" fmla="*/ 192 w 3456"/>
                <a:gd name="T3" fmla="*/ 6 h 312"/>
                <a:gd name="T4" fmla="*/ 192 w 3456"/>
                <a:gd name="T5" fmla="*/ 306 h 312"/>
                <a:gd name="T6" fmla="*/ 336 w 3456"/>
                <a:gd name="T7" fmla="*/ 309 h 312"/>
                <a:gd name="T8" fmla="*/ 336 w 3456"/>
                <a:gd name="T9" fmla="*/ 9 h 312"/>
                <a:gd name="T10" fmla="*/ 1824 w 3456"/>
                <a:gd name="T11" fmla="*/ 9 h 312"/>
                <a:gd name="T12" fmla="*/ 1824 w 3456"/>
                <a:gd name="T13" fmla="*/ 312 h 312"/>
                <a:gd name="T14" fmla="*/ 1968 w 3456"/>
                <a:gd name="T15" fmla="*/ 309 h 312"/>
                <a:gd name="T16" fmla="*/ 1971 w 3456"/>
                <a:gd name="T17" fmla="*/ 24 h 312"/>
                <a:gd name="T18" fmla="*/ 1971 w 3456"/>
                <a:gd name="T19" fmla="*/ 3 h 312"/>
                <a:gd name="T20" fmla="*/ 3456 w 3456"/>
                <a:gd name="T21" fmla="*/ 0 h 3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56"/>
                <a:gd name="T34" fmla="*/ 0 h 312"/>
                <a:gd name="T35" fmla="*/ 3456 w 3456"/>
                <a:gd name="T36" fmla="*/ 312 h 3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56" h="312">
                  <a:moveTo>
                    <a:pt x="0" y="6"/>
                  </a:moveTo>
                  <a:lnTo>
                    <a:pt x="192" y="6"/>
                  </a:lnTo>
                  <a:lnTo>
                    <a:pt x="192" y="306"/>
                  </a:lnTo>
                  <a:lnTo>
                    <a:pt x="336" y="309"/>
                  </a:lnTo>
                  <a:lnTo>
                    <a:pt x="336" y="9"/>
                  </a:lnTo>
                  <a:lnTo>
                    <a:pt x="1824" y="9"/>
                  </a:lnTo>
                  <a:lnTo>
                    <a:pt x="1824" y="312"/>
                  </a:lnTo>
                  <a:lnTo>
                    <a:pt x="1968" y="309"/>
                  </a:lnTo>
                  <a:lnTo>
                    <a:pt x="1971" y="24"/>
                  </a:lnTo>
                  <a:lnTo>
                    <a:pt x="1971" y="3"/>
                  </a:lnTo>
                  <a:lnTo>
                    <a:pt x="345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9" name="Freeform 25"/>
            <p:cNvSpPr>
              <a:spLocks/>
            </p:cNvSpPr>
            <p:nvPr/>
          </p:nvSpPr>
          <p:spPr bwMode="auto">
            <a:xfrm>
              <a:off x="4992" y="2244"/>
              <a:ext cx="384" cy="306"/>
            </a:xfrm>
            <a:custGeom>
              <a:avLst/>
              <a:gdLst>
                <a:gd name="T0" fmla="*/ 0 w 384"/>
                <a:gd name="T1" fmla="*/ 0 h 306"/>
                <a:gd name="T2" fmla="*/ 0 w 384"/>
                <a:gd name="T3" fmla="*/ 306 h 306"/>
                <a:gd name="T4" fmla="*/ 144 w 384"/>
                <a:gd name="T5" fmla="*/ 306 h 306"/>
                <a:gd name="T6" fmla="*/ 144 w 384"/>
                <a:gd name="T7" fmla="*/ 6 h 306"/>
                <a:gd name="T8" fmla="*/ 384 w 384"/>
                <a:gd name="T9" fmla="*/ 6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306"/>
                <a:gd name="T17" fmla="*/ 384 w 38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306">
                  <a:moveTo>
                    <a:pt x="0" y="0"/>
                  </a:moveTo>
                  <a:lnTo>
                    <a:pt x="0" y="306"/>
                  </a:lnTo>
                  <a:lnTo>
                    <a:pt x="144" y="306"/>
                  </a:lnTo>
                  <a:lnTo>
                    <a:pt x="144" y="6"/>
                  </a:lnTo>
                  <a:lnTo>
                    <a:pt x="384" y="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762500" y="2921000"/>
            <a:ext cx="5181600" cy="874713"/>
            <a:chOff x="1728" y="1089"/>
            <a:chExt cx="3264" cy="927"/>
          </a:xfrm>
        </p:grpSpPr>
        <p:sp>
          <p:nvSpPr>
            <p:cNvPr id="29719" name="Text Box 27"/>
            <p:cNvSpPr txBox="1">
              <a:spLocks noChangeArrowheads="1"/>
            </p:cNvSpPr>
            <p:nvPr/>
          </p:nvSpPr>
          <p:spPr bwMode="auto">
            <a:xfrm>
              <a:off x="2085" y="1089"/>
              <a:ext cx="892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kumimoji="1" lang="zh-CN" altLang="en-US" sz="2000">
                  <a:solidFill>
                    <a:srgbClr val="0000FF"/>
                  </a:solidFill>
                  <a:latin typeface="华文中宋" charset="-122"/>
                  <a:ea typeface="华文中宋" charset="-122"/>
                </a:rPr>
                <a:t>    </a:t>
              </a:r>
              <a:r>
                <a:rPr kumimoji="1" lang="zh-CN" altLang="en-US">
                  <a:solidFill>
                    <a:srgbClr val="0000FF"/>
                  </a:solidFill>
                  <a:ea typeface="华文新魏" charset="-122"/>
                </a:rPr>
                <a:t>单体</a:t>
              </a:r>
            </a:p>
            <a:p>
              <a:pPr>
                <a:lnSpc>
                  <a:spcPct val="80000"/>
                </a:lnSpc>
              </a:pPr>
              <a:r>
                <a:rPr kumimoji="1" lang="zh-CN" altLang="en-US">
                  <a:solidFill>
                    <a:srgbClr val="0000FF"/>
                  </a:solidFill>
                  <a:ea typeface="华文新魏" charset="-122"/>
                </a:rPr>
                <a:t>访存周期</a:t>
              </a:r>
            </a:p>
          </p:txBody>
        </p:sp>
        <p:sp>
          <p:nvSpPr>
            <p:cNvPr id="29720" name="Text Box 28"/>
            <p:cNvSpPr txBox="1">
              <a:spLocks noChangeArrowheads="1"/>
            </p:cNvSpPr>
            <p:nvPr/>
          </p:nvSpPr>
          <p:spPr bwMode="auto">
            <a:xfrm>
              <a:off x="3744" y="1094"/>
              <a:ext cx="892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kumimoji="1" lang="zh-CN" altLang="en-US">
                  <a:solidFill>
                    <a:srgbClr val="0000FF"/>
                  </a:solidFill>
                  <a:ea typeface="华文新魏" charset="-122"/>
                </a:rPr>
                <a:t>单体</a:t>
              </a:r>
            </a:p>
            <a:p>
              <a:pPr algn="ctr">
                <a:lnSpc>
                  <a:spcPct val="80000"/>
                </a:lnSpc>
              </a:pPr>
              <a:r>
                <a:rPr kumimoji="1" lang="zh-CN" altLang="en-US">
                  <a:solidFill>
                    <a:srgbClr val="0000FF"/>
                  </a:solidFill>
                  <a:ea typeface="华文新魏" charset="-122"/>
                </a:rPr>
                <a:t>访存周期</a:t>
              </a:r>
            </a:p>
          </p:txBody>
        </p:sp>
        <p:sp>
          <p:nvSpPr>
            <p:cNvPr id="29721" name="Line 29"/>
            <p:cNvSpPr>
              <a:spLocks noChangeShapeType="1"/>
            </p:cNvSpPr>
            <p:nvPr/>
          </p:nvSpPr>
          <p:spPr bwMode="auto">
            <a:xfrm>
              <a:off x="2976" y="1536"/>
              <a:ext cx="3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2" name="Line 30"/>
            <p:cNvSpPr>
              <a:spLocks noChangeShapeType="1"/>
            </p:cNvSpPr>
            <p:nvPr/>
          </p:nvSpPr>
          <p:spPr bwMode="auto">
            <a:xfrm>
              <a:off x="4613" y="1536"/>
              <a:ext cx="3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3" name="Line 31"/>
            <p:cNvSpPr>
              <a:spLocks noChangeShapeType="1"/>
            </p:cNvSpPr>
            <p:nvPr/>
          </p:nvSpPr>
          <p:spPr bwMode="auto">
            <a:xfrm rot="10800000">
              <a:off x="3360" y="1536"/>
              <a:ext cx="3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4" name="Line 32"/>
            <p:cNvSpPr>
              <a:spLocks noChangeShapeType="1"/>
            </p:cNvSpPr>
            <p:nvPr/>
          </p:nvSpPr>
          <p:spPr bwMode="auto">
            <a:xfrm rot="10800000">
              <a:off x="1733" y="1536"/>
              <a:ext cx="3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5" name="Line 33"/>
            <p:cNvSpPr>
              <a:spLocks noChangeShapeType="1"/>
            </p:cNvSpPr>
            <p:nvPr/>
          </p:nvSpPr>
          <p:spPr bwMode="auto">
            <a:xfrm>
              <a:off x="1728" y="1392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6" name="Line 34"/>
            <p:cNvSpPr>
              <a:spLocks noChangeShapeType="1"/>
            </p:cNvSpPr>
            <p:nvPr/>
          </p:nvSpPr>
          <p:spPr bwMode="auto">
            <a:xfrm>
              <a:off x="3360" y="1392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7" name="Line 35"/>
            <p:cNvSpPr>
              <a:spLocks noChangeShapeType="1"/>
            </p:cNvSpPr>
            <p:nvPr/>
          </p:nvSpPr>
          <p:spPr bwMode="auto">
            <a:xfrm>
              <a:off x="4992" y="1392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2305050" y="4287838"/>
            <a:ext cx="19351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>
                <a:solidFill>
                  <a:srgbClr val="0000FF"/>
                </a:solidFill>
                <a:latin typeface="华文新魏" charset="-122"/>
                <a:ea typeface="华文新魏" charset="-122"/>
              </a:rPr>
              <a:t>启动存储体 </a:t>
            </a:r>
            <a:r>
              <a:rPr kumimoji="1" lang="zh-CN" altLang="en-US">
                <a:solidFill>
                  <a:srgbClr val="0000FF"/>
                </a:solidFill>
                <a:ea typeface="华文新魏" charset="-122"/>
              </a:rPr>
              <a:t>0</a:t>
            </a:r>
          </a:p>
        </p:txBody>
      </p:sp>
      <p:sp>
        <p:nvSpPr>
          <p:cNvPr id="45" name="Text Box 37"/>
          <p:cNvSpPr txBox="1">
            <a:spLocks noChangeArrowheads="1"/>
          </p:cNvSpPr>
          <p:nvPr/>
        </p:nvSpPr>
        <p:spPr bwMode="auto">
          <a:xfrm>
            <a:off x="2284413" y="4864100"/>
            <a:ext cx="19351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>
                <a:solidFill>
                  <a:srgbClr val="0000FF"/>
                </a:solidFill>
                <a:latin typeface="华文新魏" charset="-122"/>
                <a:ea typeface="华文新魏" charset="-122"/>
              </a:rPr>
              <a:t>启动存储体 </a:t>
            </a:r>
            <a:r>
              <a:rPr kumimoji="1" lang="zh-CN" altLang="en-US">
                <a:solidFill>
                  <a:srgbClr val="0000FF"/>
                </a:solidFill>
                <a:ea typeface="华文新魏" charset="-122"/>
              </a:rPr>
              <a:t>1</a:t>
            </a:r>
          </a:p>
        </p:txBody>
      </p: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2284413" y="5451475"/>
            <a:ext cx="19351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>
                <a:solidFill>
                  <a:srgbClr val="0000FF"/>
                </a:solidFill>
                <a:latin typeface="华文新魏" charset="-122"/>
                <a:ea typeface="华文新魏" charset="-122"/>
              </a:rPr>
              <a:t>启动存储体 </a:t>
            </a:r>
            <a:r>
              <a:rPr kumimoji="1" lang="zh-CN" altLang="en-US">
                <a:solidFill>
                  <a:srgbClr val="0000FF"/>
                </a:solidFill>
                <a:ea typeface="华文新魏" charset="-122"/>
              </a:rPr>
              <a:t>2</a:t>
            </a:r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2284413" y="6015038"/>
            <a:ext cx="19351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>
                <a:solidFill>
                  <a:srgbClr val="0000FF"/>
                </a:solidFill>
                <a:latin typeface="华文新魏" charset="-122"/>
                <a:ea typeface="华文新魏" charset="-122"/>
              </a:rPr>
              <a:t>启动存储体 </a:t>
            </a:r>
            <a:r>
              <a:rPr kumimoji="1" lang="zh-CN" altLang="en-US">
                <a:solidFill>
                  <a:srgbClr val="0000FF"/>
                </a:solidFill>
                <a:ea typeface="华文新魏" charset="-122"/>
              </a:rPr>
              <a:t>3</a:t>
            </a:r>
          </a:p>
        </p:txBody>
      </p:sp>
      <p:sp>
        <p:nvSpPr>
          <p:cNvPr id="48" name="五边形 47"/>
          <p:cNvSpPr>
            <a:spLocks noChangeArrowheads="1"/>
          </p:cNvSpPr>
          <p:nvPr/>
        </p:nvSpPr>
        <p:spPr bwMode="auto">
          <a:xfrm>
            <a:off x="1020763" y="819150"/>
            <a:ext cx="7677150" cy="749300"/>
          </a:xfrm>
          <a:prstGeom prst="homePlate">
            <a:avLst>
              <a:gd name="adj" fmla="val 49996"/>
            </a:avLst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  <a:latin typeface="Verdana" charset="0"/>
                <a:ea typeface="微软雅黑" charset="-122"/>
              </a:rPr>
              <a:t>交叉编址方式</a:t>
            </a:r>
            <a:r>
              <a:rPr lang="en-US" altLang="zh-CN" sz="2800">
                <a:solidFill>
                  <a:schemeClr val="bg1"/>
                </a:solidFill>
                <a:latin typeface="Verdana" charset="0"/>
                <a:ea typeface="微软雅黑" charset="-122"/>
              </a:rPr>
              <a:t>——</a:t>
            </a:r>
            <a:r>
              <a:rPr lang="zh-CN" altLang="en-US" sz="2800">
                <a:solidFill>
                  <a:srgbClr val="FFFF00"/>
                </a:solidFill>
                <a:latin typeface="Verdana" charset="0"/>
                <a:ea typeface="微软雅黑" charset="-122"/>
              </a:rPr>
              <a:t>低位交叉</a:t>
            </a:r>
            <a:r>
              <a:rPr lang="zh-CN" altLang="en-US" sz="2800">
                <a:solidFill>
                  <a:schemeClr val="bg1"/>
                </a:solidFill>
                <a:latin typeface="Verdana" charset="0"/>
                <a:ea typeface="微软雅黑" charset="-122"/>
              </a:rPr>
              <a:t>访问存储器</a:t>
            </a:r>
          </a:p>
        </p:txBody>
      </p:sp>
    </p:spTree>
    <p:extLst>
      <p:ext uri="{BB962C8B-B14F-4D97-AF65-F5344CB8AC3E}">
        <p14:creationId xmlns:p14="http://schemas.microsoft.com/office/powerpoint/2010/main" val="177225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44" grpId="0" autoUpdateAnimBg="0"/>
      <p:bldP spid="45" grpId="0" autoUpdateAnimBg="0"/>
      <p:bldP spid="46" grpId="0" autoUpdateAnimBg="0"/>
      <p:bldP spid="4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18740" y="46831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并行主存系统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174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174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174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9" name="五边形 78"/>
          <p:cNvSpPr>
            <a:spLocks noChangeArrowheads="1"/>
          </p:cNvSpPr>
          <p:nvPr/>
        </p:nvSpPr>
        <p:spPr bwMode="auto">
          <a:xfrm>
            <a:off x="712788" y="3059113"/>
            <a:ext cx="4752975" cy="646112"/>
          </a:xfrm>
          <a:prstGeom prst="homePlate">
            <a:avLst>
              <a:gd name="adj" fmla="val 49995"/>
            </a:avLst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latin typeface="Verdana" charset="0"/>
                <a:ea typeface="微软雅黑" charset="0"/>
                <a:cs typeface="微软雅黑" charset="0"/>
              </a:rPr>
              <a:t>避免存储体访问冲突</a:t>
            </a:r>
          </a:p>
        </p:txBody>
      </p:sp>
      <p:sp>
        <p:nvSpPr>
          <p:cNvPr id="32775" name="Rectangle 2"/>
          <p:cNvSpPr txBox="1">
            <a:spLocks noChangeArrowheads="1"/>
          </p:cNvSpPr>
          <p:nvPr/>
        </p:nvSpPr>
        <p:spPr bwMode="auto">
          <a:xfrm>
            <a:off x="711200" y="3717925"/>
            <a:ext cx="10834688" cy="24018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5334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06045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软件通过编译程序做循环变换，可避免访问相同的存储体</a:t>
            </a:r>
          </a:p>
          <a:p>
            <a:pPr algn="l" eaLnBrk="1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硬件采用</a:t>
            </a:r>
            <a:r>
              <a:rPr kumimoji="1" lang="zh-CN" altLang="en-US" sz="2600" dirty="0">
                <a:latin typeface="微软雅黑" charset="-122"/>
                <a:ea typeface="微软雅黑" charset="-122"/>
              </a:rPr>
              <a:t>质数个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存储体的低位交叉并行主存系统</a:t>
            </a:r>
            <a:r>
              <a:rPr kumimoji="1" lang="zh-CN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一种无访问冲突的并行主存结构（实际带宽接近于最大带宽）</a:t>
            </a:r>
          </a:p>
          <a:p>
            <a:pPr lvl="2" algn="l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余数定律证明</a:t>
            </a:r>
          </a:p>
          <a:p>
            <a:pPr lvl="2" algn="l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Char char="l"/>
            </a:pPr>
            <a:r>
              <a:rPr kumimoji="1" lang="en-US" altLang="zh-CN" dirty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YH-1</a:t>
            </a:r>
            <a:r>
              <a:rPr kumimoji="1" lang="zh-CN" altLang="en-US" dirty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巨型机采用的是31个存储体构成的无冲突并行主存结构</a:t>
            </a:r>
          </a:p>
        </p:txBody>
      </p:sp>
      <p:pic>
        <p:nvPicPr>
          <p:cNvPr id="31752" name="图片 94" descr="20121221135452_zNUGC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5" y="842963"/>
            <a:ext cx="1227138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1077913" y="1047750"/>
            <a:ext cx="7650162" cy="785813"/>
          </a:xfrm>
          <a:prstGeom prst="wedgeRoundRectCallout">
            <a:avLst>
              <a:gd name="adj1" fmla="val 65900"/>
              <a:gd name="adj2" fmla="val -6729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309" tIns="44655" rIns="89309" bIns="44655"/>
          <a:lstStyle/>
          <a:p>
            <a:pPr defTabSz="1182688" eaLnBrk="1" hangingPunct="1">
              <a:lnSpc>
                <a:spcPct val="100000"/>
              </a:lnSpc>
              <a:spcBef>
                <a:spcPct val="25000"/>
              </a:spcBef>
              <a:buClr>
                <a:schemeClr val="tx2"/>
              </a:buClr>
              <a:buFont typeface="Wingdings" charset="0"/>
              <a:buNone/>
              <a:defRPr/>
            </a:pPr>
            <a:endParaRPr kumimoji="1" lang="zh-CN" altLang="en-US" sz="2300">
              <a:solidFill>
                <a:schemeClr val="accent3"/>
              </a:solidFill>
              <a:cs typeface="Times New Roman" charset="0"/>
            </a:endParaRPr>
          </a:p>
        </p:txBody>
      </p:sp>
      <p:sp>
        <p:nvSpPr>
          <p:cNvPr id="31754" name="矩形 1"/>
          <p:cNvSpPr>
            <a:spLocks noChangeArrowheads="1"/>
          </p:cNvSpPr>
          <p:nvPr/>
        </p:nvSpPr>
        <p:spPr bwMode="auto">
          <a:xfrm>
            <a:off x="1247775" y="1163638"/>
            <a:ext cx="7519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60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什么条件下，多体低位交叉编址可增加存储带宽？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77963" y="2124075"/>
            <a:ext cx="75295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访问主存的存储单元地址分布在不同存储体内</a:t>
            </a:r>
            <a:endParaRPr lang="zh-CN" altLang="en-US" sz="260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16" name="图片 12" descr="u=207606497,4036238559&amp;fm=21&amp;gp=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962150"/>
            <a:ext cx="77787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3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32775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2384" y="0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并行主存系统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379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379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379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3798" name="TextBox 12"/>
          <p:cNvSpPr txBox="1">
            <a:spLocks noChangeArrowheads="1"/>
          </p:cNvSpPr>
          <p:nvPr/>
        </p:nvSpPr>
        <p:spPr bwMode="auto">
          <a:xfrm>
            <a:off x="2903538" y="957263"/>
            <a:ext cx="6400800" cy="60960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支持</a:t>
            </a:r>
            <a:r>
              <a:rPr lang="en-US" altLang="zh-CN" sz="32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Cache</a:t>
            </a:r>
            <a:r>
              <a:rPr lang="zh-CN" altLang="en-US" sz="32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的存储器系统性能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904875" y="1820863"/>
            <a:ext cx="10691813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指令执行时发生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缺失，需到主存取数据或指令</a:t>
            </a:r>
          </a:p>
          <a:p>
            <a:pPr algn="l">
              <a:lnSpc>
                <a:spcPct val="100000"/>
              </a:lnSpc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在主存和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之间传输的单位是块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(Block)</a:t>
            </a:r>
          </a:p>
          <a:p>
            <a:pPr algn="l">
              <a:lnSpc>
                <a:spcPct val="100000"/>
              </a:lnSpc>
              <a:buFont typeface="Wingdings" charset="2"/>
              <a:buNone/>
            </a:pPr>
            <a:endParaRPr kumimoji="1" lang="en-US" altLang="zh-CN" sz="2800" dirty="0">
              <a:latin typeface="微软雅黑" charset="-122"/>
              <a:ea typeface="微软雅黑" charset="-122"/>
            </a:endParaRPr>
          </a:p>
          <a:p>
            <a:pPr algn="l">
              <a:lnSpc>
                <a:spcPct val="100000"/>
              </a:lnSpc>
              <a:buFont typeface="Wingdings" charset="2"/>
              <a:buNone/>
            </a:pPr>
            <a:r>
              <a:rPr kumimoji="1" lang="zh-CN" altLang="en-US" sz="2800" dirty="0">
                <a:latin typeface="微软雅黑" charset="-122"/>
                <a:ea typeface="微软雅黑" charset="-122"/>
              </a:rPr>
              <a:t>问题：何种存储器使</a:t>
            </a:r>
            <a:r>
              <a:rPr kumimoji="1" lang="en-US" altLang="zh-CN" sz="2800" dirty="0">
                <a:latin typeface="微软雅黑" charset="-122"/>
                <a:ea typeface="微软雅黑" charset="-122"/>
              </a:rPr>
              <a:t>Block</a:t>
            </a:r>
            <a:r>
              <a:rPr kumimoji="1" lang="zh-CN" altLang="en-US" sz="2800" dirty="0">
                <a:latin typeface="微软雅黑" charset="-122"/>
                <a:ea typeface="微软雅黑" charset="-122"/>
              </a:rPr>
              <a:t>传输最快</a:t>
            </a:r>
            <a:r>
              <a:rPr kumimoji="1" lang="en-US" altLang="zh-CN" sz="2800" dirty="0">
                <a:latin typeface="微软雅黑" charset="-122"/>
                <a:ea typeface="微软雅黑" charset="-122"/>
              </a:rPr>
              <a:t>(miss penalty</a:t>
            </a:r>
            <a:r>
              <a:rPr kumimoji="1" lang="zh-CN" altLang="en-US" sz="2800" dirty="0">
                <a:latin typeface="微软雅黑" charset="-122"/>
                <a:ea typeface="微软雅黑" charset="-122"/>
              </a:rPr>
              <a:t>最小</a:t>
            </a:r>
            <a:r>
              <a:rPr kumimoji="1" lang="en-US" altLang="zh-CN" sz="2800" dirty="0"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800" dirty="0">
                <a:latin typeface="微软雅黑" charset="-122"/>
                <a:ea typeface="微软雅黑" charset="-122"/>
              </a:rPr>
              <a:t>？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423988" y="3863975"/>
            <a:ext cx="9140825" cy="1563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buFont typeface="Wingdings" charset="2"/>
              <a:buChar char="l"/>
            </a:pPr>
            <a:r>
              <a:rPr kumimoji="1" lang="zh-CN" altLang="en-US" sz="2600">
                <a:latin typeface="微软雅黑" charset="-122"/>
                <a:ea typeface="微软雅黑" charset="-122"/>
              </a:rPr>
              <a:t>存储器访问过程：</a:t>
            </a:r>
          </a:p>
          <a:p>
            <a:pPr lvl="1" algn="l">
              <a:lnSpc>
                <a:spcPct val="100000"/>
              </a:lnSpc>
              <a:buClr>
                <a:schemeClr val="tx2"/>
              </a:buClr>
              <a:buSzPct val="80000"/>
              <a:buFont typeface="Wingdings" charset="2"/>
              <a:buChar char="l"/>
            </a:pP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发送地址到主存储器：</a:t>
            </a:r>
            <a:r>
              <a:rPr kumimoji="1" lang="en-US" altLang="zh-CN">
                <a:solidFill>
                  <a:srgbClr val="0000FF"/>
                </a:solidFill>
                <a:latin typeface="微软雅黑" charset="-122"/>
              </a:rPr>
              <a:t>1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个总线时钟</a:t>
            </a:r>
          </a:p>
          <a:p>
            <a:pPr lvl="1" algn="l">
              <a:lnSpc>
                <a:spcPct val="100000"/>
              </a:lnSpc>
              <a:buClr>
                <a:schemeClr val="tx2"/>
              </a:buClr>
              <a:buSzPct val="80000"/>
              <a:buFont typeface="Wingdings" charset="2"/>
              <a:buChar char="l"/>
            </a:pP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访问主存的时间：</a:t>
            </a:r>
            <a:r>
              <a:rPr kumimoji="1" lang="en-US" altLang="zh-CN">
                <a:solidFill>
                  <a:srgbClr val="0000FF"/>
                </a:solidFill>
                <a:latin typeface="微软雅黑" charset="-122"/>
              </a:rPr>
              <a:t>15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个总线时钟</a:t>
            </a:r>
          </a:p>
          <a:p>
            <a:pPr lvl="1" algn="l">
              <a:lnSpc>
                <a:spcPct val="100000"/>
              </a:lnSpc>
              <a:buClr>
                <a:schemeClr val="tx2"/>
              </a:buClr>
              <a:buSzPct val="80000"/>
              <a:buFont typeface="Wingdings" charset="2"/>
              <a:buChar char="l"/>
            </a:pP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从总线上传送一个字：</a:t>
            </a:r>
            <a:r>
              <a:rPr kumimoji="1" lang="en-US" altLang="zh-CN">
                <a:solidFill>
                  <a:srgbClr val="0000FF"/>
                </a:solidFill>
                <a:latin typeface="微软雅黑" charset="-122"/>
              </a:rPr>
              <a:t>1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个总线时钟</a:t>
            </a:r>
          </a:p>
        </p:txBody>
      </p:sp>
    </p:spTree>
    <p:extLst>
      <p:ext uri="{BB962C8B-B14F-4D97-AF65-F5344CB8AC3E}">
        <p14:creationId xmlns:p14="http://schemas.microsoft.com/office/powerpoint/2010/main" val="197012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 descr="one-word-wide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1557338"/>
            <a:ext cx="1781175" cy="505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69875" y="-22473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并行主存系统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3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5844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5845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5846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pic>
        <p:nvPicPr>
          <p:cNvPr id="35847" name="Picture 4" descr="interleaved mem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88" y="2255838"/>
            <a:ext cx="3062287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5" descr="wide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2443163"/>
            <a:ext cx="3035300" cy="30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31775" y="4008438"/>
            <a:ext cx="23708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1" lang="en-US" altLang="zh-CN">
                <a:solidFill>
                  <a:srgbClr val="0000CC"/>
                </a:solidFill>
                <a:ea typeface="华文新魏" charset="-122"/>
              </a:rPr>
              <a:t>1+4×15+4×1=65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354513" y="5603875"/>
            <a:ext cx="3051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en-US" altLang="zh-CN">
                <a:solidFill>
                  <a:srgbClr val="0000CC"/>
                </a:solidFill>
                <a:ea typeface="华文新魏" charset="-122"/>
              </a:rPr>
              <a:t>Four-word: 1+15+4=20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7866063" y="5602288"/>
            <a:ext cx="379911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en-US" altLang="zh-CN">
                <a:solidFill>
                  <a:srgbClr val="0000CC"/>
                </a:solidFill>
                <a:ea typeface="华文新魏" charset="-122"/>
              </a:rPr>
              <a:t>Interleaved four banks </a:t>
            </a:r>
          </a:p>
          <a:p>
            <a:pPr algn="l">
              <a:lnSpc>
                <a:spcPct val="100000"/>
              </a:lnSpc>
            </a:pPr>
            <a:r>
              <a:rPr kumimoji="1" lang="en-US" altLang="zh-CN">
                <a:solidFill>
                  <a:srgbClr val="0000CC"/>
                </a:solidFill>
                <a:ea typeface="华文新魏" charset="-122"/>
              </a:rPr>
              <a:t>one-word: 1+1×15+4×1=20</a:t>
            </a:r>
          </a:p>
        </p:txBody>
      </p:sp>
      <p:sp>
        <p:nvSpPr>
          <p:cNvPr id="35852" name="Rectangle 8"/>
          <p:cNvSpPr>
            <a:spLocks noChangeArrowheads="1"/>
          </p:cNvSpPr>
          <p:nvPr/>
        </p:nvSpPr>
        <p:spPr bwMode="auto">
          <a:xfrm>
            <a:off x="269875" y="708025"/>
            <a:ext cx="114681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zh-CN" altLang="en-US" sz="2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存储器访问：</a:t>
            </a:r>
            <a:r>
              <a:rPr kumimoji="1" lang="en-US" altLang="zh-CN">
                <a:solidFill>
                  <a:srgbClr val="0000FF"/>
                </a:solidFill>
                <a:latin typeface="微软雅黑" charset="-122"/>
                <a:ea typeface="微软雅黑" charset="-122"/>
              </a:rPr>
              <a:t>(1)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发送地址：</a:t>
            </a:r>
            <a:r>
              <a:rPr kumimoji="1" lang="en-US" altLang="zh-CN">
                <a:solidFill>
                  <a:srgbClr val="0000FF"/>
                </a:solidFill>
                <a:latin typeface="微软雅黑" charset="-122"/>
              </a:rPr>
              <a:t>1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个；</a:t>
            </a:r>
            <a:r>
              <a:rPr kumimoji="1" lang="en-US" altLang="zh-CN">
                <a:solidFill>
                  <a:srgbClr val="0000FF"/>
                </a:solidFill>
                <a:latin typeface="微软雅黑" charset="-122"/>
                <a:ea typeface="微软雅黑" charset="-122"/>
              </a:rPr>
              <a:t>(2)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访问主存：</a:t>
            </a:r>
            <a:r>
              <a:rPr kumimoji="1" lang="en-US" altLang="zh-CN">
                <a:solidFill>
                  <a:srgbClr val="0000FF"/>
                </a:solidFill>
                <a:latin typeface="微软雅黑" charset="-122"/>
              </a:rPr>
              <a:t>15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个；</a:t>
            </a:r>
            <a:r>
              <a:rPr kumimoji="1" lang="en-US" altLang="zh-CN">
                <a:solidFill>
                  <a:srgbClr val="0000FF"/>
                </a:solidFill>
                <a:latin typeface="微软雅黑" charset="-122"/>
                <a:ea typeface="微软雅黑" charset="-122"/>
              </a:rPr>
              <a:t>(3)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传送</a:t>
            </a:r>
            <a:r>
              <a:rPr kumimoji="1" lang="en-US" altLang="zh-CN">
                <a:solidFill>
                  <a:srgbClr val="0000FF"/>
                </a:solidFill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个字：</a:t>
            </a:r>
            <a:r>
              <a:rPr kumimoji="1" lang="en-US" altLang="zh-CN">
                <a:solidFill>
                  <a:srgbClr val="0000FF"/>
                </a:solidFill>
                <a:latin typeface="微软雅黑" charset="-122"/>
              </a:rPr>
              <a:t>1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个总线周期</a:t>
            </a:r>
          </a:p>
        </p:txBody>
      </p:sp>
      <p:sp>
        <p:nvSpPr>
          <p:cNvPr id="16" name="云形标注 15"/>
          <p:cNvSpPr/>
          <p:nvPr/>
        </p:nvSpPr>
        <p:spPr>
          <a:xfrm>
            <a:off x="7081838" y="1190625"/>
            <a:ext cx="4578350" cy="925513"/>
          </a:xfrm>
          <a:prstGeom prst="cloudCallout">
            <a:avLst>
              <a:gd name="adj1" fmla="val -78768"/>
              <a:gd name="adj2" fmla="val -4388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lang="zh-CN" alt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678738" y="1268413"/>
            <a:ext cx="37703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>
                <a:latin typeface="微软雅黑" charset="-122"/>
                <a:ea typeface="微软雅黑" charset="-122"/>
              </a:rPr>
              <a:t>假定一个</a:t>
            </a:r>
            <a:r>
              <a:rPr kumimoji="1" lang="en-US" altLang="zh-CN">
                <a:latin typeface="微软雅黑" charset="-122"/>
              </a:rPr>
              <a:t>Block</a:t>
            </a:r>
            <a:r>
              <a:rPr kumimoji="1" lang="zh-CN" altLang="en-US">
                <a:latin typeface="微软雅黑" charset="-122"/>
                <a:ea typeface="微软雅黑" charset="-122"/>
              </a:rPr>
              <a:t>有</a:t>
            </a:r>
            <a:r>
              <a:rPr kumimoji="1" lang="en-US" altLang="zh-CN">
                <a:latin typeface="微软雅黑" charset="-122"/>
              </a:rPr>
              <a:t>4</a:t>
            </a:r>
            <a:r>
              <a:rPr kumimoji="1" lang="zh-CN" altLang="en-US">
                <a:latin typeface="微软雅黑" charset="-122"/>
                <a:ea typeface="微软雅黑" charset="-122"/>
              </a:rPr>
              <a:t>个字，则缺失损失各为多少？</a:t>
            </a:r>
            <a:endParaRPr kumimoji="1" lang="en-US" altLang="zh-CN"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3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16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50590" y="70880"/>
            <a:ext cx="2952750" cy="5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上讲回顾</a:t>
            </a:r>
          </a:p>
        </p:txBody>
      </p:sp>
      <p:grpSp>
        <p:nvGrpSpPr>
          <p:cNvPr id="6147" name="Group 9"/>
          <p:cNvGrpSpPr>
            <a:grpSpLocks/>
          </p:cNvGrpSpPr>
          <p:nvPr/>
        </p:nvGrpSpPr>
        <p:grpSpPr bwMode="auto">
          <a:xfrm>
            <a:off x="1595339" y="892717"/>
            <a:ext cx="8332787" cy="6254751"/>
            <a:chOff x="171" y="517"/>
            <a:chExt cx="5249" cy="3940"/>
          </a:xfrm>
        </p:grpSpPr>
        <p:grpSp>
          <p:nvGrpSpPr>
            <p:cNvPr id="6148" name="Group 24"/>
            <p:cNvGrpSpPr>
              <a:grpSpLocks/>
            </p:cNvGrpSpPr>
            <p:nvPr/>
          </p:nvGrpSpPr>
          <p:grpSpPr bwMode="auto">
            <a:xfrm>
              <a:off x="295" y="517"/>
              <a:ext cx="5125" cy="3639"/>
              <a:chOff x="295" y="519"/>
              <a:chExt cx="5125" cy="3305"/>
            </a:xfrm>
          </p:grpSpPr>
          <p:sp>
            <p:nvSpPr>
              <p:cNvPr id="6151" name="Freeform 16"/>
              <p:cNvSpPr>
                <a:spLocks/>
              </p:cNvSpPr>
              <p:nvPr/>
            </p:nvSpPr>
            <p:spPr bwMode="auto">
              <a:xfrm>
                <a:off x="340" y="622"/>
                <a:ext cx="1542" cy="318"/>
              </a:xfrm>
              <a:custGeom>
                <a:avLst/>
                <a:gdLst>
                  <a:gd name="T0" fmla="*/ 0 w 1905"/>
                  <a:gd name="T1" fmla="*/ 0 h 544"/>
                  <a:gd name="T2" fmla="*/ 2 w 1905"/>
                  <a:gd name="T3" fmla="*/ 0 h 544"/>
                  <a:gd name="T4" fmla="*/ 2 w 1905"/>
                  <a:gd name="T5" fmla="*/ 1 h 544"/>
                  <a:gd name="T6" fmla="*/ 0 w 1905"/>
                  <a:gd name="T7" fmla="*/ 1 h 544"/>
                  <a:gd name="T8" fmla="*/ 0 w 1905"/>
                  <a:gd name="T9" fmla="*/ 0 h 5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5"/>
                  <a:gd name="T16" fmla="*/ 0 h 544"/>
                  <a:gd name="T17" fmla="*/ 1905 w 1905"/>
                  <a:gd name="T18" fmla="*/ 544 h 5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5" h="544">
                    <a:moveTo>
                      <a:pt x="0" y="0"/>
                    </a:moveTo>
                    <a:lnTo>
                      <a:pt x="1361" y="0"/>
                    </a:lnTo>
                    <a:lnTo>
                      <a:pt x="1905" y="544"/>
                    </a:lnTo>
                    <a:lnTo>
                      <a:pt x="0" y="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3600"/>
              </a:p>
            </p:txBody>
          </p:sp>
          <p:sp>
            <p:nvSpPr>
              <p:cNvPr id="6152" name="Rectangle 19"/>
              <p:cNvSpPr>
                <a:spLocks noChangeArrowheads="1"/>
              </p:cNvSpPr>
              <p:nvPr/>
            </p:nvSpPr>
            <p:spPr bwMode="auto">
              <a:xfrm>
                <a:off x="359" y="519"/>
                <a:ext cx="115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r>
                  <a:rPr lang="zh-CN" altLang="en-US" sz="3200" dirty="0">
                    <a:solidFill>
                      <a:schemeClr val="bg1"/>
                    </a:solidFill>
                    <a:ea typeface="楷体_GB2312" charset="0"/>
                  </a:rPr>
                  <a:t>回顾内容</a:t>
                </a:r>
              </a:p>
            </p:txBody>
          </p:sp>
          <p:sp>
            <p:nvSpPr>
              <p:cNvPr id="6153" name="AutoShape 6"/>
              <p:cNvSpPr>
                <a:spLocks noChangeArrowheads="1"/>
              </p:cNvSpPr>
              <p:nvPr/>
            </p:nvSpPr>
            <p:spPr bwMode="auto">
              <a:xfrm>
                <a:off x="295" y="958"/>
                <a:ext cx="5125" cy="2866"/>
              </a:xfrm>
              <a:prstGeom prst="roundRect">
                <a:avLst>
                  <a:gd name="adj" fmla="val 4231"/>
                </a:avLst>
              </a:prstGeom>
              <a:solidFill>
                <a:srgbClr val="EAEAEA"/>
              </a:solidFill>
              <a:ln w="25400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/>
                <a:endParaRPr lang="zh-CN" altLang="en-US" sz="5400"/>
              </a:p>
            </p:txBody>
          </p:sp>
        </p:grpSp>
        <p:sp>
          <p:nvSpPr>
            <p:cNvPr id="6149" name="Text Box 26"/>
            <p:cNvSpPr txBox="1">
              <a:spLocks noChangeArrowheads="1"/>
            </p:cNvSpPr>
            <p:nvPr/>
          </p:nvSpPr>
          <p:spPr bwMode="auto">
            <a:xfrm>
              <a:off x="171" y="1120"/>
              <a:ext cx="5249" cy="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1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100000"/>
                <a:buFont typeface="Wingdings" charset="2"/>
                <a:buChar char="n"/>
              </a:pPr>
              <a:r>
                <a:rPr kumimoji="1" lang="en-US" altLang="zh-CN" dirty="0">
                  <a:latin typeface="Times New Roman" charset="0"/>
                  <a:ea typeface="华文新魏" charset="-122"/>
                  <a:sym typeface="Symbol" charset="2"/>
                </a:rPr>
                <a:t>5.4</a:t>
              </a: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 虚拟存储器</a:t>
              </a:r>
              <a:endParaRPr kumimoji="1" lang="en-US" altLang="zh-CN" dirty="0">
                <a:latin typeface="Times New Roman" charset="0"/>
                <a:ea typeface="华文新魏" charset="-122"/>
                <a:sym typeface="Symbol" charset="2"/>
              </a:endParaRPr>
            </a:p>
            <a:p>
              <a:pPr lvl="2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charset="2"/>
                <a:buChar char="u"/>
              </a:pP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虚拟存储器的基本概念</a:t>
              </a:r>
            </a:p>
            <a:p>
              <a:pPr lvl="3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按需调页</a:t>
              </a:r>
            </a:p>
            <a:p>
              <a:pPr lvl="3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虚拟地址空间</a:t>
              </a:r>
            </a:p>
            <a:p>
              <a:pPr lvl="2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charset="2"/>
                <a:buChar char="u"/>
              </a:pP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虚拟存储器组织方式</a:t>
              </a:r>
            </a:p>
            <a:p>
              <a:pPr lvl="3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三种方式：页式、段式、段页式</a:t>
              </a:r>
            </a:p>
            <a:p>
              <a:pPr lvl="2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90000"/>
                <a:buFont typeface="Wingdings" charset="2"/>
                <a:buChar char="u"/>
              </a:pP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逻辑地址</a:t>
              </a:r>
              <a:r>
                <a:rPr kumimoji="1" lang="en-US" altLang="zh-CN" dirty="0">
                  <a:latin typeface="Times New Roman" charset="0"/>
                  <a:ea typeface="华文新魏" charset="-122"/>
                  <a:sym typeface="Symbol" charset="2"/>
                </a:rPr>
                <a:t>—</a:t>
              </a: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物理地址的转换</a:t>
              </a:r>
            </a:p>
            <a:p>
              <a:pPr lvl="3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页表</a:t>
              </a:r>
            </a:p>
            <a:p>
              <a:pPr lvl="3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缺页处理</a:t>
              </a:r>
            </a:p>
            <a:p>
              <a:pPr lvl="3" algn="l" eaLnBrk="1" hangingPunct="1">
                <a:lnSpc>
                  <a:spcPct val="100000"/>
                </a:lnSpc>
                <a:spcBef>
                  <a:spcPct val="10000"/>
                </a:spcBef>
                <a:buClr>
                  <a:srgbClr val="C00000"/>
                </a:buClr>
                <a:buSzPct val="80000"/>
                <a:buFont typeface="Wingdings" charset="2"/>
                <a:buChar char="l"/>
              </a:pPr>
              <a:r>
                <a:rPr kumimoji="1" lang="zh-CN" altLang="en-US" dirty="0">
                  <a:latin typeface="Times New Roman" charset="0"/>
                  <a:ea typeface="华文新魏" charset="-122"/>
                  <a:sym typeface="Symbol" charset="2"/>
                </a:rPr>
                <a:t>快表</a:t>
              </a:r>
            </a:p>
            <a:p>
              <a:pPr lvl="2" algn="l">
                <a:lnSpc>
                  <a:spcPct val="10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charset="2"/>
                <a:buChar char="l"/>
              </a:pPr>
              <a:endParaRPr kumimoji="1" lang="en-US" altLang="zh-CN" dirty="0">
                <a:latin typeface="Times New Roman" charset="0"/>
                <a:ea typeface="华文新魏" charset="-122"/>
                <a:sym typeface="Symbol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89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-30163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并行主存系统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78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78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78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7894" name="TextBox 12"/>
          <p:cNvSpPr txBox="1">
            <a:spLocks noChangeArrowheads="1"/>
          </p:cNvSpPr>
          <p:nvPr/>
        </p:nvSpPr>
        <p:spPr bwMode="auto">
          <a:xfrm>
            <a:off x="3208338" y="957263"/>
            <a:ext cx="5326062" cy="609600"/>
          </a:xfrm>
          <a:prstGeom prst="rect">
            <a:avLst/>
          </a:prstGeom>
          <a:solidFill>
            <a:srgbClr val="FF8601"/>
          </a:solidFill>
          <a:ln w="9525">
            <a:solidFill>
              <a:srgbClr val="FF860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并行计算机的访存模型</a:t>
            </a:r>
          </a:p>
        </p:txBody>
      </p:sp>
      <p:sp>
        <p:nvSpPr>
          <p:cNvPr id="38919" name="Rectangle 3"/>
          <p:cNvSpPr txBox="1">
            <a:spLocks noChangeArrowheads="1"/>
          </p:cNvSpPr>
          <p:nvPr/>
        </p:nvSpPr>
        <p:spPr bwMode="auto">
          <a:xfrm>
            <a:off x="269875" y="1951038"/>
            <a:ext cx="11314113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984250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0" lvl="1" indent="0" algn="l">
              <a:lnSpc>
                <a:spcPct val="100000"/>
              </a:lnSpc>
            </a:pPr>
            <a:r>
              <a:rPr kumimoji="1" lang="en-US" altLang="zh-CN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1</a:t>
            </a:r>
            <a:r>
              <a:rPr kumimoji="1" lang="zh-CN" altLang="en-US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UMA</a:t>
            </a:r>
            <a:r>
              <a:rPr kumimoji="1" lang="zh-CN" altLang="en-US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模型</a:t>
            </a:r>
            <a:r>
              <a:rPr kumimoji="1" lang="en-US" altLang="zh-CN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(Uniform Memory Access)</a:t>
            </a:r>
            <a:r>
              <a:rPr kumimoji="1" lang="zh-CN" altLang="en-US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均匀存储访问模型</a:t>
            </a:r>
          </a:p>
          <a:p>
            <a:pPr marL="0" lvl="1" indent="0" algn="l" eaLnBrk="1" hangingPunct="1">
              <a:lnSpc>
                <a:spcPct val="100000"/>
              </a:lnSpc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特点</a:t>
            </a:r>
          </a:p>
          <a:p>
            <a:pPr lvl="2" algn="l">
              <a:lnSpc>
                <a:spcPct val="100000"/>
              </a:lnSpc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物理存储器被所有处理器均匀共享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>
              <a:lnSpc>
                <a:spcPct val="100000"/>
              </a:lnSpc>
            </a:pPr>
            <a:r>
              <a:rPr kumimoji="1" lang="zh-CN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SM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Shared Memory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）</a:t>
            </a:r>
          </a:p>
          <a:p>
            <a:pPr lvl="2" algn="l">
              <a:lnSpc>
                <a:spcPct val="100000"/>
              </a:lnSpc>
              <a:buFont typeface="Wingdings" charset="2"/>
              <a:buChar char="l"/>
            </a:pPr>
            <a:r>
              <a:rPr kumimoji="1"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访问任何存储字的时间相同</a:t>
            </a:r>
          </a:p>
          <a:p>
            <a:pPr lvl="2" algn="l">
              <a:lnSpc>
                <a:spcPct val="100000"/>
              </a:lnSpc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每台处理器可带私有高速缓冲</a:t>
            </a:r>
          </a:p>
          <a:p>
            <a:pPr lvl="2" algn="l">
              <a:lnSpc>
                <a:spcPct val="100000"/>
              </a:lnSpc>
              <a:buFont typeface="Wingdings" charset="2"/>
              <a:buChar char="l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外围设备可以某种形式共享</a:t>
            </a:r>
          </a:p>
        </p:txBody>
      </p:sp>
      <p:grpSp>
        <p:nvGrpSpPr>
          <p:cNvPr id="37896" name="Group 4"/>
          <p:cNvGrpSpPr>
            <a:grpSpLocks/>
          </p:cNvGrpSpPr>
          <p:nvPr/>
        </p:nvGrpSpPr>
        <p:grpSpPr bwMode="auto">
          <a:xfrm>
            <a:off x="7008813" y="3175000"/>
            <a:ext cx="4352925" cy="2401888"/>
            <a:chOff x="1440" y="2714"/>
            <a:chExt cx="2742" cy="1513"/>
          </a:xfrm>
        </p:grpSpPr>
        <p:sp>
          <p:nvSpPr>
            <p:cNvPr id="37897" name="Rectangle 5"/>
            <p:cNvSpPr>
              <a:spLocks noChangeArrowheads="1"/>
            </p:cNvSpPr>
            <p:nvPr/>
          </p:nvSpPr>
          <p:spPr bwMode="auto">
            <a:xfrm>
              <a:off x="1440" y="3312"/>
              <a:ext cx="273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898" name="Text Box 6"/>
            <p:cNvSpPr txBox="1">
              <a:spLocks noChangeArrowheads="1"/>
            </p:cNvSpPr>
            <p:nvPr/>
          </p:nvSpPr>
          <p:spPr bwMode="auto">
            <a:xfrm>
              <a:off x="1978" y="3318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 sz="2800">
                  <a:solidFill>
                    <a:srgbClr val="0000FF"/>
                  </a:solidFill>
                  <a:ea typeface="华文新魏" charset="-122"/>
                </a:rPr>
                <a:t>系统互连网络</a:t>
              </a:r>
            </a:p>
          </p:txBody>
        </p:sp>
        <p:grpSp>
          <p:nvGrpSpPr>
            <p:cNvPr id="37899" name="Group 7"/>
            <p:cNvGrpSpPr>
              <a:grpSpLocks/>
            </p:cNvGrpSpPr>
            <p:nvPr/>
          </p:nvGrpSpPr>
          <p:grpSpPr bwMode="auto">
            <a:xfrm>
              <a:off x="1440" y="2736"/>
              <a:ext cx="576" cy="291"/>
              <a:chOff x="1440" y="2736"/>
              <a:chExt cx="576" cy="291"/>
            </a:xfrm>
          </p:grpSpPr>
          <p:sp>
            <p:nvSpPr>
              <p:cNvPr id="37921" name="Rectangle 8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576" cy="28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37922" name="Text Box 9"/>
              <p:cNvSpPr txBox="1">
                <a:spLocks noChangeArrowheads="1"/>
              </p:cNvSpPr>
              <p:nvPr/>
            </p:nvSpPr>
            <p:spPr bwMode="auto">
              <a:xfrm>
                <a:off x="1584" y="2736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en-US" altLang="zh-CN"/>
                  <a:t>P</a:t>
                </a:r>
                <a:r>
                  <a:rPr kumimoji="1" lang="en-US" altLang="zh-CN" baseline="-25000"/>
                  <a:t>1</a:t>
                </a:r>
              </a:p>
            </p:txBody>
          </p:sp>
        </p:grpSp>
        <p:grpSp>
          <p:nvGrpSpPr>
            <p:cNvPr id="37900" name="Group 10"/>
            <p:cNvGrpSpPr>
              <a:grpSpLocks/>
            </p:cNvGrpSpPr>
            <p:nvPr/>
          </p:nvGrpSpPr>
          <p:grpSpPr bwMode="auto">
            <a:xfrm>
              <a:off x="1440" y="3936"/>
              <a:ext cx="576" cy="291"/>
              <a:chOff x="1440" y="3936"/>
              <a:chExt cx="576" cy="291"/>
            </a:xfrm>
          </p:grpSpPr>
          <p:sp>
            <p:nvSpPr>
              <p:cNvPr id="37919" name="Rectangle 11"/>
              <p:cNvSpPr>
                <a:spLocks noChangeArrowheads="1"/>
              </p:cNvSpPr>
              <p:nvPr/>
            </p:nvSpPr>
            <p:spPr bwMode="auto">
              <a:xfrm>
                <a:off x="1440" y="3936"/>
                <a:ext cx="576" cy="288"/>
              </a:xfrm>
              <a:prstGeom prst="rect">
                <a:avLst/>
              </a:prstGeom>
              <a:noFill/>
              <a:ln w="2857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37920" name="Text Box 12"/>
              <p:cNvSpPr txBox="1">
                <a:spLocks noChangeArrowheads="1"/>
              </p:cNvSpPr>
              <p:nvPr/>
            </p:nvSpPr>
            <p:spPr bwMode="auto">
              <a:xfrm>
                <a:off x="1534" y="3936"/>
                <a:ext cx="39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en-US" altLang="zh-CN"/>
                  <a:t>I/O</a:t>
                </a:r>
                <a:endParaRPr kumimoji="1" lang="en-US" altLang="zh-CN" baseline="-25000"/>
              </a:p>
            </p:txBody>
          </p:sp>
        </p:grp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3600" y="3936"/>
              <a:ext cx="576" cy="28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3648" y="3936"/>
              <a:ext cx="4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en-US" altLang="zh-CN"/>
                <a:t>SM</a:t>
              </a:r>
              <a:r>
                <a:rPr kumimoji="1" lang="en-US" altLang="zh-CN" baseline="-25000"/>
                <a:t>n</a:t>
              </a:r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2208" y="3936"/>
              <a:ext cx="576" cy="28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>
              <a:off x="2256" y="3936"/>
              <a:ext cx="4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en-US" altLang="zh-CN"/>
                <a:t>SM</a:t>
              </a:r>
              <a:r>
                <a:rPr kumimoji="1" lang="en-US" altLang="zh-CN" baseline="-25000"/>
                <a:t>1</a:t>
              </a:r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>
              <a:off x="1728" y="3024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3888" y="3024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07" name="Line 19"/>
            <p:cNvSpPr>
              <a:spLocks noChangeShapeType="1"/>
            </p:cNvSpPr>
            <p:nvPr/>
          </p:nvSpPr>
          <p:spPr bwMode="auto">
            <a:xfrm>
              <a:off x="1776" y="3648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08" name="Line 20"/>
            <p:cNvSpPr>
              <a:spLocks noChangeShapeType="1"/>
            </p:cNvSpPr>
            <p:nvPr/>
          </p:nvSpPr>
          <p:spPr bwMode="auto">
            <a:xfrm>
              <a:off x="2496" y="3024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>
              <a:off x="2496" y="3648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>
              <a:off x="3888" y="3648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</a:pPr>
              <a:endParaRPr lang="zh-CN" altLang="en-US"/>
            </a:p>
          </p:txBody>
        </p:sp>
        <p:sp>
          <p:nvSpPr>
            <p:cNvPr id="37911" name="Text Box 23"/>
            <p:cNvSpPr txBox="1">
              <a:spLocks noChangeArrowheads="1"/>
            </p:cNvSpPr>
            <p:nvPr/>
          </p:nvSpPr>
          <p:spPr bwMode="auto">
            <a:xfrm>
              <a:off x="2908" y="2714"/>
              <a:ext cx="6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/>
                <a:t>……..</a:t>
              </a:r>
            </a:p>
          </p:txBody>
        </p:sp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2880" y="3888"/>
              <a:ext cx="6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kumimoji="1" lang="zh-CN" altLang="en-US"/>
                <a:t>……..</a:t>
              </a:r>
            </a:p>
          </p:txBody>
        </p:sp>
        <p:grpSp>
          <p:nvGrpSpPr>
            <p:cNvPr id="37913" name="Group 25"/>
            <p:cNvGrpSpPr>
              <a:grpSpLocks/>
            </p:cNvGrpSpPr>
            <p:nvPr/>
          </p:nvGrpSpPr>
          <p:grpSpPr bwMode="auto">
            <a:xfrm>
              <a:off x="2216" y="2742"/>
              <a:ext cx="576" cy="291"/>
              <a:chOff x="1440" y="2736"/>
              <a:chExt cx="576" cy="291"/>
            </a:xfrm>
          </p:grpSpPr>
          <p:sp>
            <p:nvSpPr>
              <p:cNvPr id="37917" name="Rectangle 26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576" cy="28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37918" name="Text Box 27"/>
              <p:cNvSpPr txBox="1">
                <a:spLocks noChangeArrowheads="1"/>
              </p:cNvSpPr>
              <p:nvPr/>
            </p:nvSpPr>
            <p:spPr bwMode="auto">
              <a:xfrm>
                <a:off x="1584" y="2736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en-US" altLang="zh-CN"/>
                  <a:t>P</a:t>
                </a:r>
                <a:r>
                  <a:rPr kumimoji="1" lang="en-US" altLang="zh-CN" baseline="-25000"/>
                  <a:t>2</a:t>
                </a:r>
              </a:p>
            </p:txBody>
          </p:sp>
        </p:grpSp>
        <p:grpSp>
          <p:nvGrpSpPr>
            <p:cNvPr id="37914" name="Group 28"/>
            <p:cNvGrpSpPr>
              <a:grpSpLocks/>
            </p:cNvGrpSpPr>
            <p:nvPr/>
          </p:nvGrpSpPr>
          <p:grpSpPr bwMode="auto">
            <a:xfrm>
              <a:off x="3606" y="2742"/>
              <a:ext cx="576" cy="291"/>
              <a:chOff x="1440" y="2736"/>
              <a:chExt cx="576" cy="291"/>
            </a:xfrm>
          </p:grpSpPr>
          <p:sp>
            <p:nvSpPr>
              <p:cNvPr id="37915" name="Rectangle 29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576" cy="28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endParaRPr lang="zh-CN" altLang="en-US"/>
              </a:p>
            </p:txBody>
          </p:sp>
          <p:sp>
            <p:nvSpPr>
              <p:cNvPr id="37916" name="Text Box 30"/>
              <p:cNvSpPr txBox="1">
                <a:spLocks noChangeArrowheads="1"/>
              </p:cNvSpPr>
              <p:nvPr/>
            </p:nvSpPr>
            <p:spPr bwMode="auto">
              <a:xfrm>
                <a:off x="1584" y="2736"/>
                <a:ext cx="30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kumimoji="1" lang="en-US" altLang="zh-CN"/>
                  <a:t>P</a:t>
                </a:r>
                <a:r>
                  <a:rPr kumimoji="1" lang="en-US" altLang="zh-CN" baseline="-25000"/>
                  <a:t>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10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5508" y="31465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并行主存系统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993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994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994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9942" name="TextBox 12"/>
          <p:cNvSpPr txBox="1">
            <a:spLocks noChangeArrowheads="1"/>
          </p:cNvSpPr>
          <p:nvPr/>
        </p:nvSpPr>
        <p:spPr bwMode="auto">
          <a:xfrm>
            <a:off x="3208338" y="957263"/>
            <a:ext cx="5326062" cy="609600"/>
          </a:xfrm>
          <a:prstGeom prst="rect">
            <a:avLst/>
          </a:prstGeom>
          <a:solidFill>
            <a:srgbClr val="FF8601"/>
          </a:solidFill>
          <a:ln w="9525">
            <a:solidFill>
              <a:srgbClr val="FF860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并行计算机的访存模型</a:t>
            </a:r>
          </a:p>
        </p:txBody>
      </p:sp>
      <p:sp>
        <p:nvSpPr>
          <p:cNvPr id="39944" name="Rectangle 3"/>
          <p:cNvSpPr txBox="1">
            <a:spLocks noChangeArrowheads="1"/>
          </p:cNvSpPr>
          <p:nvPr/>
        </p:nvSpPr>
        <p:spPr bwMode="auto">
          <a:xfrm>
            <a:off x="203200" y="1700808"/>
            <a:ext cx="11477625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6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marL="533400" indent="-457200" algn="l" eaLnBrk="1" hangingPunct="1">
              <a:lnSpc>
                <a:spcPct val="100000"/>
              </a:lnSpc>
              <a:buFont typeface="Arial" charset="0"/>
              <a:buChar char="•"/>
            </a:pPr>
            <a:r>
              <a:rPr kumimoji="1" lang="en-US" altLang="zh-CN" sz="3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lang="zh-CN" altLang="en-US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NUMA</a:t>
            </a:r>
            <a:r>
              <a:rPr kumimoji="1" lang="zh-CN" altLang="en-US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模型</a:t>
            </a:r>
            <a:r>
              <a:rPr kumimoji="1" lang="en-US" altLang="zh-CN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(Non-Uniform Memory Access)</a:t>
            </a:r>
            <a:r>
              <a:rPr kumimoji="1" lang="zh-CN" altLang="en-US" sz="3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非均匀存储访问</a:t>
            </a:r>
          </a:p>
        </p:txBody>
      </p:sp>
      <p:sp>
        <p:nvSpPr>
          <p:cNvPr id="38921" name="Rectangle 3"/>
          <p:cNvSpPr txBox="1">
            <a:spLocks noChangeArrowheads="1"/>
          </p:cNvSpPr>
          <p:nvPr/>
        </p:nvSpPr>
        <p:spPr bwMode="auto">
          <a:xfrm>
            <a:off x="346075" y="2776562"/>
            <a:ext cx="567690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984250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lvl="1" algn="l" eaLnBrk="1" hangingPunct="1">
              <a:lnSpc>
                <a:spcPct val="100000"/>
              </a:lnSpc>
              <a:buFont typeface="Wingdings" charset="0"/>
              <a:buChar char="Ø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特点</a:t>
            </a:r>
          </a:p>
          <a:p>
            <a:pPr lvl="2" algn="l">
              <a:lnSpc>
                <a:spcPct val="100000"/>
              </a:lnSpc>
              <a:buFont typeface="Wingdings" charset="0"/>
              <a:buChar char="l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被共享的存储器在物理上分布于各个处理器</a:t>
            </a:r>
          </a:p>
          <a:p>
            <a:pPr lvl="2" algn="l">
              <a:lnSpc>
                <a:spcPct val="100000"/>
              </a:lnSpc>
              <a:buFont typeface="Wingdings" charset="0"/>
              <a:buChar char="l"/>
              <a:defRPr/>
            </a:pPr>
            <a:r>
              <a:rPr kumimoji="1" lang="zh-CN" altLang="en-US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处理器访问不同存储器的时间不一样</a:t>
            </a:r>
          </a:p>
          <a:p>
            <a:pPr lvl="2" algn="l">
              <a:lnSpc>
                <a:spcPct val="100000"/>
              </a:lnSpc>
              <a:buFont typeface="Wingdings" charset="0"/>
              <a:buChar char="l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每台处理器带私有高速缓冲</a:t>
            </a:r>
          </a:p>
          <a:p>
            <a:pPr lvl="2" algn="l">
              <a:lnSpc>
                <a:spcPct val="100000"/>
              </a:lnSpc>
              <a:buFont typeface="Wingdings" charset="0"/>
              <a:buChar char="l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外围设备可以某种形式共享</a:t>
            </a:r>
          </a:p>
        </p:txBody>
      </p:sp>
      <p:pic>
        <p:nvPicPr>
          <p:cNvPr id="11" name="Screen Shot 2021-12-01 at 3.24.01 PM.png" descr="Screen Shot 2021-12-01 at 3.24.01 PM.png">
            <a:extLst>
              <a:ext uri="{FF2B5EF4-FFF2-40B4-BE49-F238E27FC236}">
                <a16:creationId xmlns:a16="http://schemas.microsoft.com/office/drawing/2014/main" id="{26C05165-5677-45F7-81DA-1F6AF39F8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855" y="3689248"/>
            <a:ext cx="6304558" cy="25480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741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7963" y="-14250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多处理机的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17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1200" y="1184275"/>
            <a:ext cx="10699750" cy="1112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cs typeface="微软雅黑" charset="0"/>
              </a:rPr>
              <a:t>多核处理器：在单芯片上的多个处理器，可能会共享主存中的一个公共的物理地址空间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0"/>
                <a:cs typeface="微软雅黑" charset="0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731838" y="2927350"/>
            <a:ext cx="10660062" cy="2708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01675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Font typeface="Wingdings" charset="2"/>
              <a:buChar char="Ø"/>
            </a:pP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提供共享数据的迁移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(migration)</a:t>
            </a:r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和复制</a:t>
            </a: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(replication)</a:t>
            </a:r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  <a:buFont typeface="Wingdings" charset="2"/>
              <a:buChar char="l"/>
            </a:pP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迁移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：数据项可以移入本地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并以透明的方式使用。迁移减少访问远程共享数据项的延迟和对共享存储器带宽的需求</a:t>
            </a:r>
            <a:endParaRPr kumimoji="1"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  <a:buFont typeface="Wingdings" charset="2"/>
              <a:buChar char="l"/>
            </a:pP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复制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：当共享数据被同时读取时，</a:t>
            </a:r>
            <a:r>
              <a:rPr kumimoji="1"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在本地对数据项做了备份。复制减少了访问延迟和读取共享数据时的竞争现象</a:t>
            </a:r>
            <a:endParaRPr kumimoji="1" lang="en-US" altLang="zh-CN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6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0675" y="22224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多处理机的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21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22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22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222" name="文本占位符 2"/>
          <p:cNvSpPr txBox="1">
            <a:spLocks/>
          </p:cNvSpPr>
          <p:nvPr/>
        </p:nvSpPr>
        <p:spPr bwMode="auto">
          <a:xfrm>
            <a:off x="673100" y="1193800"/>
            <a:ext cx="1094898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01675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共享数据带来新的问题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——Cache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一致性问题</a:t>
            </a: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marL="358775" lvl="1" indent="0" algn="l" eaLnBrk="1" hangingPunct="1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两个不同处理器所保存的存储器视图是通过各自的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得到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采用写直达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cache)</a:t>
            </a:r>
          </a:p>
          <a:p>
            <a:pPr marL="358775" lvl="1" indent="0" algn="l" eaLnBrk="1" hangingPunct="1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两个处理器可能分别得到两个不同的值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54050" y="3687763"/>
          <a:ext cx="7927975" cy="2286000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时间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事件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CPU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cache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内容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CPU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cache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内容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存储器位置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的内容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CPU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读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X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CPU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读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X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CPU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向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写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图片 94" descr="20121221135452_zNUGC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038" y="5249863"/>
            <a:ext cx="1227137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8870950" y="2395538"/>
            <a:ext cx="2963863" cy="2646362"/>
          </a:xfrm>
          <a:prstGeom prst="wedgeRoundRectCallout">
            <a:avLst>
              <a:gd name="adj1" fmla="val 19008"/>
              <a:gd name="adj2" fmla="val 72476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309" tIns="44655" rIns="89309" bIns="44655"/>
          <a:lstStyle/>
          <a:p>
            <a:pPr defTabSz="1182688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0"/>
              <a:buNone/>
              <a:defRPr/>
            </a:pPr>
            <a:endParaRPr kumimoji="1" lang="zh-CN" altLang="en-US" sz="2300">
              <a:solidFill>
                <a:schemeClr val="accent3"/>
              </a:solidFill>
              <a:cs typeface="Times New Roman" charset="0"/>
            </a:endParaRP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8870950" y="2644775"/>
            <a:ext cx="2982913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 b="0">
                <a:solidFill>
                  <a:srgbClr val="0000FF"/>
                </a:solidFill>
                <a:latin typeface="黑体" charset="-122"/>
              </a:rPr>
              <a:t>多处理机系统中，由于多个处理器异步地相互操作，因此多个高速缓存中的同一副本可能不同</a:t>
            </a:r>
            <a:endParaRPr lang="en-US" altLang="zh-CN" b="0">
              <a:solidFill>
                <a:srgbClr val="0000FF"/>
              </a:solidFill>
              <a:latin typeface="黑体" charset="-122"/>
            </a:endParaRPr>
          </a:p>
        </p:txBody>
      </p:sp>
      <p:sp>
        <p:nvSpPr>
          <p:cNvPr id="9264" name="文本框 1"/>
          <p:cNvSpPr txBox="1">
            <a:spLocks noChangeArrowheads="1"/>
          </p:cNvSpPr>
          <p:nvPr/>
        </p:nvSpPr>
        <p:spPr bwMode="auto">
          <a:xfrm>
            <a:off x="14201775" y="34639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6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0713" y="0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多处理机的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62150" y="995363"/>
            <a:ext cx="8659813" cy="609600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多处理机系统的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</a:rPr>
              <a:t>Cache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</a:rPr>
              <a:t>一致性的解决方法</a:t>
            </a:r>
          </a:p>
        </p:txBody>
      </p:sp>
      <p:sp>
        <p:nvSpPr>
          <p:cNvPr id="11271" name="文本占位符 2"/>
          <p:cNvSpPr txBox="1">
            <a:spLocks/>
          </p:cNvSpPr>
          <p:nvPr/>
        </p:nvSpPr>
        <p:spPr bwMode="auto">
          <a:xfrm>
            <a:off x="1019174" y="1924050"/>
            <a:ext cx="10656651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marL="457200" lvl="1" indent="-457200" algn="l">
              <a:lnSpc>
                <a:spcPct val="120000"/>
              </a:lnSpc>
              <a:spcBef>
                <a:spcPts val="600"/>
              </a:spcBef>
              <a:buFont typeface="Wingdings" charset="0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两种一致性维护的方法</a:t>
            </a:r>
            <a:r>
              <a:rPr lang="zh-CN" altLang="zh-CN" sz="28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  <a:cs typeface="微软雅黑" charset="0"/>
              </a:rPr>
              <a:t>关键在于跟踪所有共享数据块的状态</a:t>
            </a:r>
            <a:endParaRPr kumimoji="1" lang="en-US" altLang="zh-CN" sz="2800" dirty="0">
              <a:solidFill>
                <a:schemeClr val="tx1"/>
              </a:solidFill>
              <a:latin typeface="+mn-ea"/>
              <a:ea typeface="+mn-ea"/>
              <a:cs typeface="微软雅黑" charset="0"/>
            </a:endParaRPr>
          </a:p>
          <a:p>
            <a:pPr marL="701675" lvl="1" indent="-342900" algn="l" eaLnBrk="1" hangingPunct="1">
              <a:lnSpc>
                <a:spcPct val="12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kumimoji="1" lang="zh-CN" altLang="en-US" sz="2600" dirty="0">
                <a:solidFill>
                  <a:schemeClr val="tx1"/>
                </a:solidFill>
                <a:latin typeface="+mn-ea"/>
                <a:ea typeface="+mn-ea"/>
                <a:cs typeface="微软雅黑" charset="0"/>
              </a:rPr>
              <a:t>侦听协议</a:t>
            </a:r>
            <a:r>
              <a:rPr kumimoji="1" lang="en-US" altLang="zh-CN" sz="2600" dirty="0">
                <a:solidFill>
                  <a:schemeClr val="tx1"/>
                </a:solidFill>
                <a:latin typeface="+mn-ea"/>
                <a:ea typeface="+mn-ea"/>
                <a:cs typeface="微软雅黑" charset="0"/>
              </a:rPr>
              <a:t>(snooping)</a:t>
            </a:r>
          </a:p>
          <a:p>
            <a:pPr marL="701675" lvl="1" indent="-342900" algn="l" eaLnBrk="1" hangingPunct="1">
              <a:lnSpc>
                <a:spcPct val="120000"/>
              </a:lnSpc>
              <a:spcBef>
                <a:spcPts val="600"/>
              </a:spcBef>
              <a:buFont typeface="Wingdings" charset="2"/>
              <a:buChar char="l"/>
              <a:defRPr/>
            </a:pPr>
            <a:r>
              <a:rPr kumimoji="1" lang="zh-CN" altLang="en-US" sz="2600" dirty="0">
                <a:solidFill>
                  <a:schemeClr val="tx1"/>
                </a:solidFill>
                <a:latin typeface="+mn-ea"/>
                <a:ea typeface="+mn-ea"/>
                <a:cs typeface="微软雅黑" charset="0"/>
              </a:rPr>
              <a:t>目录协议</a:t>
            </a:r>
          </a:p>
        </p:txBody>
      </p:sp>
    </p:spTree>
    <p:extLst>
      <p:ext uri="{BB962C8B-B14F-4D97-AF65-F5344CB8AC3E}">
        <p14:creationId xmlns:p14="http://schemas.microsoft.com/office/powerpoint/2010/main" val="138388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24607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多处理机的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5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6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317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7913" y="1033463"/>
            <a:ext cx="3430587" cy="609600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侦听协议</a:t>
            </a:r>
          </a:p>
        </p:txBody>
      </p:sp>
      <p:sp>
        <p:nvSpPr>
          <p:cNvPr id="13319" name="文本占位符 2"/>
          <p:cNvSpPr txBox="1">
            <a:spLocks/>
          </p:cNvSpPr>
          <p:nvPr/>
        </p:nvSpPr>
        <p:spPr bwMode="auto">
          <a:xfrm>
            <a:off x="370570" y="1809750"/>
            <a:ext cx="10585450" cy="43291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marL="533400" lvl="1" indent="-457200" algn="l" eaLnBrk="1" hangingPunct="1">
              <a:lnSpc>
                <a:spcPct val="120000"/>
              </a:lnSpc>
              <a:buFont typeface="Wingdings" charset="2"/>
              <a:buChar char="Ø"/>
              <a:defRPr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基于总线连接的多处理机系统中，每个处理器的高速缓存设置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个侦听部件，侦听总线上的事务活动</a:t>
            </a:r>
            <a:endParaRPr kumimoji="1" lang="en-US" altLang="zh-CN" sz="26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533400" lvl="1" indent="-457200" algn="l" eaLnBrk="1" hangingPunct="1">
              <a:lnSpc>
                <a:spcPct val="120000"/>
              </a:lnSpc>
              <a:buFont typeface="Wingdings" charset="2"/>
              <a:buChar char="Ø"/>
              <a:defRPr/>
            </a:pPr>
            <a:endParaRPr kumimoji="1" lang="en-US" altLang="zh-CN" sz="26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533400" indent="-457200" algn="l" eaLnBrk="1" hangingPunct="1">
              <a:lnSpc>
                <a:spcPct val="120000"/>
              </a:lnSpc>
              <a:buFont typeface="Wingdings" charset="2"/>
              <a:buChar char="Ø"/>
              <a:defRPr/>
            </a:pPr>
            <a:endParaRPr kumimoji="1" lang="en-US" altLang="zh-CN" sz="26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332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78" y="2886075"/>
            <a:ext cx="6324600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28277" y="2863850"/>
            <a:ext cx="5522913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20000"/>
              </a:lnSpc>
              <a:buFont typeface="Wingdings" charset="2"/>
              <a:buChar char="Ø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若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侦听到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主存中有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个单元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被其它处理器修改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，而在自己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中有该单元的副本时，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则将自己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Cache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中的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副本置为无效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</a:t>
            </a:r>
            <a:r>
              <a:rPr kumimoji="1" lang="zh-CN" altLang="en-US" sz="2600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或把该副本更新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，保持与主存中相应单元的内容一致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57863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Line 4"/>
          <p:cNvSpPr>
            <a:spLocks noChangeShapeType="1"/>
          </p:cNvSpPr>
          <p:nvPr/>
        </p:nvSpPr>
        <p:spPr bwMode="auto">
          <a:xfrm>
            <a:off x="2352675" y="4135438"/>
            <a:ext cx="7170738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45" name="Line 5"/>
          <p:cNvSpPr>
            <a:spLocks noChangeShapeType="1"/>
          </p:cNvSpPr>
          <p:nvPr/>
        </p:nvSpPr>
        <p:spPr bwMode="auto">
          <a:xfrm>
            <a:off x="4378325" y="4135438"/>
            <a:ext cx="3175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3251200" y="4445000"/>
            <a:ext cx="2241550" cy="995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3251200" y="4470400"/>
            <a:ext cx="2241550" cy="1008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7331575" y="4548188"/>
            <a:ext cx="17023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I/O devices</a:t>
            </a:r>
            <a:endParaRPr lang="en-US" altLang="zh-CN" sz="4000"/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3783801" y="4967324"/>
            <a:ext cx="1314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Memory</a:t>
            </a:r>
            <a:endParaRPr lang="en-US" altLang="zh-CN" sz="4000"/>
          </a:p>
        </p:txBody>
      </p:sp>
      <p:sp>
        <p:nvSpPr>
          <p:cNvPr id="291850" name="Line 10"/>
          <p:cNvSpPr>
            <a:spLocks noChangeShapeType="1"/>
          </p:cNvSpPr>
          <p:nvPr/>
        </p:nvSpPr>
        <p:spPr bwMode="auto">
          <a:xfrm>
            <a:off x="3028950" y="3798888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51" name="Line 11"/>
          <p:cNvSpPr>
            <a:spLocks noChangeShapeType="1"/>
          </p:cNvSpPr>
          <p:nvPr/>
        </p:nvSpPr>
        <p:spPr bwMode="auto">
          <a:xfrm>
            <a:off x="3028950" y="2960688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52" name="Freeform 12"/>
          <p:cNvSpPr>
            <a:spLocks/>
          </p:cNvSpPr>
          <p:nvPr/>
        </p:nvSpPr>
        <p:spPr bwMode="auto">
          <a:xfrm>
            <a:off x="2581275" y="2289175"/>
            <a:ext cx="895350" cy="671513"/>
          </a:xfrm>
          <a:custGeom>
            <a:avLst/>
            <a:gdLst>
              <a:gd name="T0" fmla="*/ 420 w 423"/>
              <a:gd name="T1" fmla="*/ 209 h 423"/>
              <a:gd name="T2" fmla="*/ 420 w 423"/>
              <a:gd name="T3" fmla="*/ 245 h 423"/>
              <a:gd name="T4" fmla="*/ 412 w 423"/>
              <a:gd name="T5" fmla="*/ 276 h 423"/>
              <a:gd name="T6" fmla="*/ 398 w 423"/>
              <a:gd name="T7" fmla="*/ 307 h 423"/>
              <a:gd name="T8" fmla="*/ 381 w 423"/>
              <a:gd name="T9" fmla="*/ 336 h 423"/>
              <a:gd name="T10" fmla="*/ 361 w 423"/>
              <a:gd name="T11" fmla="*/ 361 h 423"/>
              <a:gd name="T12" fmla="*/ 336 w 423"/>
              <a:gd name="T13" fmla="*/ 381 h 423"/>
              <a:gd name="T14" fmla="*/ 307 w 423"/>
              <a:gd name="T15" fmla="*/ 398 h 423"/>
              <a:gd name="T16" fmla="*/ 279 w 423"/>
              <a:gd name="T17" fmla="*/ 412 h 423"/>
              <a:gd name="T18" fmla="*/ 245 w 423"/>
              <a:gd name="T19" fmla="*/ 420 h 423"/>
              <a:gd name="T20" fmla="*/ 211 w 423"/>
              <a:gd name="T21" fmla="*/ 423 h 423"/>
              <a:gd name="T22" fmla="*/ 178 w 423"/>
              <a:gd name="T23" fmla="*/ 420 h 423"/>
              <a:gd name="T24" fmla="*/ 144 w 423"/>
              <a:gd name="T25" fmla="*/ 412 h 423"/>
              <a:gd name="T26" fmla="*/ 113 w 423"/>
              <a:gd name="T27" fmla="*/ 398 h 423"/>
              <a:gd name="T28" fmla="*/ 87 w 423"/>
              <a:gd name="T29" fmla="*/ 381 h 423"/>
              <a:gd name="T30" fmla="*/ 62 w 423"/>
              <a:gd name="T31" fmla="*/ 361 h 423"/>
              <a:gd name="T32" fmla="*/ 39 w 423"/>
              <a:gd name="T33" fmla="*/ 336 h 423"/>
              <a:gd name="T34" fmla="*/ 22 w 423"/>
              <a:gd name="T35" fmla="*/ 307 h 423"/>
              <a:gd name="T36" fmla="*/ 11 w 423"/>
              <a:gd name="T37" fmla="*/ 276 h 423"/>
              <a:gd name="T38" fmla="*/ 3 w 423"/>
              <a:gd name="T39" fmla="*/ 245 h 423"/>
              <a:gd name="T40" fmla="*/ 0 w 423"/>
              <a:gd name="T41" fmla="*/ 212 h 423"/>
              <a:gd name="T42" fmla="*/ 3 w 423"/>
              <a:gd name="T43" fmla="*/ 178 h 423"/>
              <a:gd name="T44" fmla="*/ 11 w 423"/>
              <a:gd name="T45" fmla="*/ 144 h 423"/>
              <a:gd name="T46" fmla="*/ 22 w 423"/>
              <a:gd name="T47" fmla="*/ 113 h 423"/>
              <a:gd name="T48" fmla="*/ 39 w 423"/>
              <a:gd name="T49" fmla="*/ 85 h 423"/>
              <a:gd name="T50" fmla="*/ 62 w 423"/>
              <a:gd name="T51" fmla="*/ 62 h 423"/>
              <a:gd name="T52" fmla="*/ 87 w 423"/>
              <a:gd name="T53" fmla="*/ 39 h 423"/>
              <a:gd name="T54" fmla="*/ 113 w 423"/>
              <a:gd name="T55" fmla="*/ 22 h 423"/>
              <a:gd name="T56" fmla="*/ 144 w 423"/>
              <a:gd name="T57" fmla="*/ 11 h 423"/>
              <a:gd name="T58" fmla="*/ 178 w 423"/>
              <a:gd name="T59" fmla="*/ 3 h 423"/>
              <a:gd name="T60" fmla="*/ 211 w 423"/>
              <a:gd name="T61" fmla="*/ 0 h 423"/>
              <a:gd name="T62" fmla="*/ 245 w 423"/>
              <a:gd name="T63" fmla="*/ 3 h 423"/>
              <a:gd name="T64" fmla="*/ 279 w 423"/>
              <a:gd name="T65" fmla="*/ 11 h 423"/>
              <a:gd name="T66" fmla="*/ 307 w 423"/>
              <a:gd name="T67" fmla="*/ 22 h 423"/>
              <a:gd name="T68" fmla="*/ 336 w 423"/>
              <a:gd name="T69" fmla="*/ 39 h 423"/>
              <a:gd name="T70" fmla="*/ 361 w 423"/>
              <a:gd name="T71" fmla="*/ 62 h 423"/>
              <a:gd name="T72" fmla="*/ 381 w 423"/>
              <a:gd name="T73" fmla="*/ 85 h 423"/>
              <a:gd name="T74" fmla="*/ 398 w 423"/>
              <a:gd name="T75" fmla="*/ 113 h 423"/>
              <a:gd name="T76" fmla="*/ 412 w 423"/>
              <a:gd name="T77" fmla="*/ 144 h 423"/>
              <a:gd name="T78" fmla="*/ 420 w 423"/>
              <a:gd name="T79" fmla="*/ 178 h 423"/>
              <a:gd name="T80" fmla="*/ 423 w 423"/>
              <a:gd name="T81" fmla="*/ 212 h 423"/>
              <a:gd name="T82" fmla="*/ 420 w 423"/>
              <a:gd name="T83" fmla="*/ 209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3" h="423">
                <a:moveTo>
                  <a:pt x="420" y="209"/>
                </a:moveTo>
                <a:lnTo>
                  <a:pt x="420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1" y="361"/>
                </a:lnTo>
                <a:lnTo>
                  <a:pt x="336" y="381"/>
                </a:lnTo>
                <a:lnTo>
                  <a:pt x="307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7" y="381"/>
                </a:lnTo>
                <a:lnTo>
                  <a:pt x="62" y="361"/>
                </a:lnTo>
                <a:lnTo>
                  <a:pt x="39" y="336"/>
                </a:lnTo>
                <a:lnTo>
                  <a:pt x="22" y="307"/>
                </a:lnTo>
                <a:lnTo>
                  <a:pt x="11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1" y="144"/>
                </a:lnTo>
                <a:lnTo>
                  <a:pt x="22" y="113"/>
                </a:lnTo>
                <a:lnTo>
                  <a:pt x="39" y="85"/>
                </a:lnTo>
                <a:lnTo>
                  <a:pt x="62" y="62"/>
                </a:lnTo>
                <a:lnTo>
                  <a:pt x="87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07" y="22"/>
                </a:lnTo>
                <a:lnTo>
                  <a:pt x="336" y="39"/>
                </a:lnTo>
                <a:lnTo>
                  <a:pt x="361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0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53" name="Freeform 13"/>
          <p:cNvSpPr>
            <a:spLocks/>
          </p:cNvSpPr>
          <p:nvPr/>
        </p:nvSpPr>
        <p:spPr bwMode="auto">
          <a:xfrm>
            <a:off x="2581275" y="2289175"/>
            <a:ext cx="895350" cy="671513"/>
          </a:xfrm>
          <a:custGeom>
            <a:avLst/>
            <a:gdLst>
              <a:gd name="T0" fmla="*/ 420 w 423"/>
              <a:gd name="T1" fmla="*/ 209 h 423"/>
              <a:gd name="T2" fmla="*/ 420 w 423"/>
              <a:gd name="T3" fmla="*/ 178 h 423"/>
              <a:gd name="T4" fmla="*/ 412 w 423"/>
              <a:gd name="T5" fmla="*/ 144 h 423"/>
              <a:gd name="T6" fmla="*/ 398 w 423"/>
              <a:gd name="T7" fmla="*/ 113 h 423"/>
              <a:gd name="T8" fmla="*/ 381 w 423"/>
              <a:gd name="T9" fmla="*/ 85 h 423"/>
              <a:gd name="T10" fmla="*/ 361 w 423"/>
              <a:gd name="T11" fmla="*/ 62 h 423"/>
              <a:gd name="T12" fmla="*/ 336 w 423"/>
              <a:gd name="T13" fmla="*/ 39 h 423"/>
              <a:gd name="T14" fmla="*/ 307 w 423"/>
              <a:gd name="T15" fmla="*/ 22 h 423"/>
              <a:gd name="T16" fmla="*/ 279 w 423"/>
              <a:gd name="T17" fmla="*/ 11 h 423"/>
              <a:gd name="T18" fmla="*/ 245 w 423"/>
              <a:gd name="T19" fmla="*/ 3 h 423"/>
              <a:gd name="T20" fmla="*/ 211 w 423"/>
              <a:gd name="T21" fmla="*/ 0 h 423"/>
              <a:gd name="T22" fmla="*/ 178 w 423"/>
              <a:gd name="T23" fmla="*/ 3 h 423"/>
              <a:gd name="T24" fmla="*/ 144 w 423"/>
              <a:gd name="T25" fmla="*/ 11 h 423"/>
              <a:gd name="T26" fmla="*/ 113 w 423"/>
              <a:gd name="T27" fmla="*/ 22 h 423"/>
              <a:gd name="T28" fmla="*/ 87 w 423"/>
              <a:gd name="T29" fmla="*/ 39 h 423"/>
              <a:gd name="T30" fmla="*/ 62 w 423"/>
              <a:gd name="T31" fmla="*/ 62 h 423"/>
              <a:gd name="T32" fmla="*/ 39 w 423"/>
              <a:gd name="T33" fmla="*/ 85 h 423"/>
              <a:gd name="T34" fmla="*/ 22 w 423"/>
              <a:gd name="T35" fmla="*/ 113 h 423"/>
              <a:gd name="T36" fmla="*/ 11 w 423"/>
              <a:gd name="T37" fmla="*/ 144 h 423"/>
              <a:gd name="T38" fmla="*/ 3 w 423"/>
              <a:gd name="T39" fmla="*/ 178 h 423"/>
              <a:gd name="T40" fmla="*/ 0 w 423"/>
              <a:gd name="T41" fmla="*/ 212 h 423"/>
              <a:gd name="T42" fmla="*/ 3 w 423"/>
              <a:gd name="T43" fmla="*/ 245 h 423"/>
              <a:gd name="T44" fmla="*/ 11 w 423"/>
              <a:gd name="T45" fmla="*/ 276 h 423"/>
              <a:gd name="T46" fmla="*/ 22 w 423"/>
              <a:gd name="T47" fmla="*/ 307 h 423"/>
              <a:gd name="T48" fmla="*/ 39 w 423"/>
              <a:gd name="T49" fmla="*/ 336 h 423"/>
              <a:gd name="T50" fmla="*/ 62 w 423"/>
              <a:gd name="T51" fmla="*/ 361 h 423"/>
              <a:gd name="T52" fmla="*/ 87 w 423"/>
              <a:gd name="T53" fmla="*/ 381 h 423"/>
              <a:gd name="T54" fmla="*/ 113 w 423"/>
              <a:gd name="T55" fmla="*/ 398 h 423"/>
              <a:gd name="T56" fmla="*/ 144 w 423"/>
              <a:gd name="T57" fmla="*/ 412 h 423"/>
              <a:gd name="T58" fmla="*/ 178 w 423"/>
              <a:gd name="T59" fmla="*/ 420 h 423"/>
              <a:gd name="T60" fmla="*/ 211 w 423"/>
              <a:gd name="T61" fmla="*/ 423 h 423"/>
              <a:gd name="T62" fmla="*/ 245 w 423"/>
              <a:gd name="T63" fmla="*/ 420 h 423"/>
              <a:gd name="T64" fmla="*/ 279 w 423"/>
              <a:gd name="T65" fmla="*/ 412 h 423"/>
              <a:gd name="T66" fmla="*/ 307 w 423"/>
              <a:gd name="T67" fmla="*/ 398 h 423"/>
              <a:gd name="T68" fmla="*/ 336 w 423"/>
              <a:gd name="T69" fmla="*/ 381 h 423"/>
              <a:gd name="T70" fmla="*/ 361 w 423"/>
              <a:gd name="T71" fmla="*/ 361 h 423"/>
              <a:gd name="T72" fmla="*/ 381 w 423"/>
              <a:gd name="T73" fmla="*/ 336 h 423"/>
              <a:gd name="T74" fmla="*/ 398 w 423"/>
              <a:gd name="T75" fmla="*/ 307 h 423"/>
              <a:gd name="T76" fmla="*/ 412 w 423"/>
              <a:gd name="T77" fmla="*/ 276 h 423"/>
              <a:gd name="T78" fmla="*/ 420 w 423"/>
              <a:gd name="T79" fmla="*/ 245 h 423"/>
              <a:gd name="T80" fmla="*/ 423 w 423"/>
              <a:gd name="T81" fmla="*/ 212 h 423"/>
              <a:gd name="T82" fmla="*/ 423 w 423"/>
              <a:gd name="T83" fmla="*/ 21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3" h="423">
                <a:moveTo>
                  <a:pt x="420" y="209"/>
                </a:moveTo>
                <a:lnTo>
                  <a:pt x="420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1" y="62"/>
                </a:lnTo>
                <a:lnTo>
                  <a:pt x="336" y="39"/>
                </a:lnTo>
                <a:lnTo>
                  <a:pt x="307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7" y="39"/>
                </a:lnTo>
                <a:lnTo>
                  <a:pt x="62" y="62"/>
                </a:lnTo>
                <a:lnTo>
                  <a:pt x="39" y="85"/>
                </a:lnTo>
                <a:lnTo>
                  <a:pt x="22" y="113"/>
                </a:lnTo>
                <a:lnTo>
                  <a:pt x="11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1" y="276"/>
                </a:lnTo>
                <a:lnTo>
                  <a:pt x="22" y="307"/>
                </a:lnTo>
                <a:lnTo>
                  <a:pt x="39" y="336"/>
                </a:lnTo>
                <a:lnTo>
                  <a:pt x="62" y="361"/>
                </a:lnTo>
                <a:lnTo>
                  <a:pt x="87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07" y="398"/>
                </a:lnTo>
                <a:lnTo>
                  <a:pt x="336" y="381"/>
                </a:lnTo>
                <a:lnTo>
                  <a:pt x="361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  <a:lnTo>
                  <a:pt x="423" y="212"/>
                </a:lnTo>
              </a:path>
            </a:pathLst>
          </a:custGeom>
          <a:noFill/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54" name="Rectangle 14"/>
          <p:cNvSpPr>
            <a:spLocks noChangeArrowheads="1"/>
          </p:cNvSpPr>
          <p:nvPr/>
        </p:nvSpPr>
        <p:spPr bwMode="auto">
          <a:xfrm>
            <a:off x="2352675" y="3127375"/>
            <a:ext cx="1346200" cy="6715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55" name="Rectangle 15"/>
          <p:cNvSpPr>
            <a:spLocks noChangeArrowheads="1"/>
          </p:cNvSpPr>
          <p:nvPr/>
        </p:nvSpPr>
        <p:spPr bwMode="auto">
          <a:xfrm>
            <a:off x="2352675" y="3127375"/>
            <a:ext cx="1346200" cy="671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15373" name="Rectangle 16"/>
          <p:cNvSpPr>
            <a:spLocks noChangeArrowheads="1"/>
          </p:cNvSpPr>
          <p:nvPr/>
        </p:nvSpPr>
        <p:spPr bwMode="auto">
          <a:xfrm>
            <a:off x="2850088" y="2466975"/>
            <a:ext cx="2196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P</a:t>
            </a:r>
            <a:endParaRPr lang="en-US" altLang="zh-CN" sz="4000"/>
          </a:p>
        </p:txBody>
      </p:sp>
      <p:sp>
        <p:nvSpPr>
          <p:cNvPr id="15374" name="Rectangle 17"/>
          <p:cNvSpPr>
            <a:spLocks noChangeArrowheads="1"/>
          </p:cNvSpPr>
          <p:nvPr/>
        </p:nvSpPr>
        <p:spPr bwMode="auto">
          <a:xfrm>
            <a:off x="3079425" y="2598738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050">
                <a:solidFill>
                  <a:srgbClr val="000000"/>
                </a:solidFill>
              </a:rPr>
              <a:t>1</a:t>
            </a:r>
            <a:endParaRPr lang="en-US" altLang="zh-CN" sz="2800"/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2655888" y="3213100"/>
            <a:ext cx="814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</a:rPr>
              <a:t>Cache</a:t>
            </a:r>
            <a:endParaRPr lang="en-US" altLang="zh-CN" sz="4400"/>
          </a:p>
        </p:txBody>
      </p:sp>
      <p:sp>
        <p:nvSpPr>
          <p:cNvPr id="291859" name="Line 19"/>
          <p:cNvSpPr>
            <a:spLocks noChangeShapeType="1"/>
          </p:cNvSpPr>
          <p:nvPr/>
        </p:nvSpPr>
        <p:spPr bwMode="auto">
          <a:xfrm>
            <a:off x="8180388" y="4135438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60" name="Line 20"/>
          <p:cNvSpPr>
            <a:spLocks noChangeShapeType="1"/>
          </p:cNvSpPr>
          <p:nvPr/>
        </p:nvSpPr>
        <p:spPr bwMode="auto">
          <a:xfrm>
            <a:off x="5938838" y="3798888"/>
            <a:ext cx="1587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61" name="Line 21"/>
          <p:cNvSpPr>
            <a:spLocks noChangeShapeType="1"/>
          </p:cNvSpPr>
          <p:nvPr/>
        </p:nvSpPr>
        <p:spPr bwMode="auto">
          <a:xfrm>
            <a:off x="5938838" y="2960688"/>
            <a:ext cx="1587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62" name="Freeform 22"/>
          <p:cNvSpPr>
            <a:spLocks/>
          </p:cNvSpPr>
          <p:nvPr/>
        </p:nvSpPr>
        <p:spPr bwMode="auto">
          <a:xfrm>
            <a:off x="5492750" y="2289175"/>
            <a:ext cx="893763" cy="671513"/>
          </a:xfrm>
          <a:custGeom>
            <a:avLst/>
            <a:gdLst>
              <a:gd name="T0" fmla="*/ 423 w 423"/>
              <a:gd name="T1" fmla="*/ 209 h 423"/>
              <a:gd name="T2" fmla="*/ 420 w 423"/>
              <a:gd name="T3" fmla="*/ 245 h 423"/>
              <a:gd name="T4" fmla="*/ 412 w 423"/>
              <a:gd name="T5" fmla="*/ 276 h 423"/>
              <a:gd name="T6" fmla="*/ 400 w 423"/>
              <a:gd name="T7" fmla="*/ 307 h 423"/>
              <a:gd name="T8" fmla="*/ 384 w 423"/>
              <a:gd name="T9" fmla="*/ 336 h 423"/>
              <a:gd name="T10" fmla="*/ 361 w 423"/>
              <a:gd name="T11" fmla="*/ 361 h 423"/>
              <a:gd name="T12" fmla="*/ 338 w 423"/>
              <a:gd name="T13" fmla="*/ 381 h 423"/>
              <a:gd name="T14" fmla="*/ 310 w 423"/>
              <a:gd name="T15" fmla="*/ 398 h 423"/>
              <a:gd name="T16" fmla="*/ 279 w 423"/>
              <a:gd name="T17" fmla="*/ 412 h 423"/>
              <a:gd name="T18" fmla="*/ 245 w 423"/>
              <a:gd name="T19" fmla="*/ 420 h 423"/>
              <a:gd name="T20" fmla="*/ 211 w 423"/>
              <a:gd name="T21" fmla="*/ 423 h 423"/>
              <a:gd name="T22" fmla="*/ 177 w 423"/>
              <a:gd name="T23" fmla="*/ 420 h 423"/>
              <a:gd name="T24" fmla="*/ 146 w 423"/>
              <a:gd name="T25" fmla="*/ 412 h 423"/>
              <a:gd name="T26" fmla="*/ 115 w 423"/>
              <a:gd name="T27" fmla="*/ 398 h 423"/>
              <a:gd name="T28" fmla="*/ 87 w 423"/>
              <a:gd name="T29" fmla="*/ 381 h 423"/>
              <a:gd name="T30" fmla="*/ 62 w 423"/>
              <a:gd name="T31" fmla="*/ 361 h 423"/>
              <a:gd name="T32" fmla="*/ 42 w 423"/>
              <a:gd name="T33" fmla="*/ 336 h 423"/>
              <a:gd name="T34" fmla="*/ 25 w 423"/>
              <a:gd name="T35" fmla="*/ 307 h 423"/>
              <a:gd name="T36" fmla="*/ 11 w 423"/>
              <a:gd name="T37" fmla="*/ 276 h 423"/>
              <a:gd name="T38" fmla="*/ 2 w 423"/>
              <a:gd name="T39" fmla="*/ 245 h 423"/>
              <a:gd name="T40" fmla="*/ 0 w 423"/>
              <a:gd name="T41" fmla="*/ 212 h 423"/>
              <a:gd name="T42" fmla="*/ 2 w 423"/>
              <a:gd name="T43" fmla="*/ 178 h 423"/>
              <a:gd name="T44" fmla="*/ 11 w 423"/>
              <a:gd name="T45" fmla="*/ 144 h 423"/>
              <a:gd name="T46" fmla="*/ 25 w 423"/>
              <a:gd name="T47" fmla="*/ 113 h 423"/>
              <a:gd name="T48" fmla="*/ 42 w 423"/>
              <a:gd name="T49" fmla="*/ 85 h 423"/>
              <a:gd name="T50" fmla="*/ 62 w 423"/>
              <a:gd name="T51" fmla="*/ 62 h 423"/>
              <a:gd name="T52" fmla="*/ 87 w 423"/>
              <a:gd name="T53" fmla="*/ 39 h 423"/>
              <a:gd name="T54" fmla="*/ 115 w 423"/>
              <a:gd name="T55" fmla="*/ 22 h 423"/>
              <a:gd name="T56" fmla="*/ 146 w 423"/>
              <a:gd name="T57" fmla="*/ 11 h 423"/>
              <a:gd name="T58" fmla="*/ 177 w 423"/>
              <a:gd name="T59" fmla="*/ 3 h 423"/>
              <a:gd name="T60" fmla="*/ 211 w 423"/>
              <a:gd name="T61" fmla="*/ 0 h 423"/>
              <a:gd name="T62" fmla="*/ 245 w 423"/>
              <a:gd name="T63" fmla="*/ 3 h 423"/>
              <a:gd name="T64" fmla="*/ 279 w 423"/>
              <a:gd name="T65" fmla="*/ 11 h 423"/>
              <a:gd name="T66" fmla="*/ 310 w 423"/>
              <a:gd name="T67" fmla="*/ 22 h 423"/>
              <a:gd name="T68" fmla="*/ 338 w 423"/>
              <a:gd name="T69" fmla="*/ 39 h 423"/>
              <a:gd name="T70" fmla="*/ 361 w 423"/>
              <a:gd name="T71" fmla="*/ 62 h 423"/>
              <a:gd name="T72" fmla="*/ 384 w 423"/>
              <a:gd name="T73" fmla="*/ 85 h 423"/>
              <a:gd name="T74" fmla="*/ 400 w 423"/>
              <a:gd name="T75" fmla="*/ 113 h 423"/>
              <a:gd name="T76" fmla="*/ 412 w 423"/>
              <a:gd name="T77" fmla="*/ 144 h 423"/>
              <a:gd name="T78" fmla="*/ 420 w 423"/>
              <a:gd name="T79" fmla="*/ 178 h 423"/>
              <a:gd name="T80" fmla="*/ 423 w 423"/>
              <a:gd name="T81" fmla="*/ 212 h 423"/>
              <a:gd name="T82" fmla="*/ 423 w 423"/>
              <a:gd name="T83" fmla="*/ 209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3" h="423">
                <a:moveTo>
                  <a:pt x="423" y="209"/>
                </a:moveTo>
                <a:lnTo>
                  <a:pt x="420" y="245"/>
                </a:lnTo>
                <a:lnTo>
                  <a:pt x="412" y="276"/>
                </a:lnTo>
                <a:lnTo>
                  <a:pt x="400" y="307"/>
                </a:lnTo>
                <a:lnTo>
                  <a:pt x="384" y="336"/>
                </a:lnTo>
                <a:lnTo>
                  <a:pt x="361" y="361"/>
                </a:lnTo>
                <a:lnTo>
                  <a:pt x="338" y="381"/>
                </a:lnTo>
                <a:lnTo>
                  <a:pt x="310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7" y="420"/>
                </a:lnTo>
                <a:lnTo>
                  <a:pt x="146" y="412"/>
                </a:lnTo>
                <a:lnTo>
                  <a:pt x="115" y="398"/>
                </a:lnTo>
                <a:lnTo>
                  <a:pt x="87" y="381"/>
                </a:lnTo>
                <a:lnTo>
                  <a:pt x="62" y="361"/>
                </a:lnTo>
                <a:lnTo>
                  <a:pt x="42" y="336"/>
                </a:lnTo>
                <a:lnTo>
                  <a:pt x="25" y="307"/>
                </a:lnTo>
                <a:lnTo>
                  <a:pt x="11" y="276"/>
                </a:lnTo>
                <a:lnTo>
                  <a:pt x="2" y="245"/>
                </a:lnTo>
                <a:lnTo>
                  <a:pt x="0" y="212"/>
                </a:lnTo>
                <a:lnTo>
                  <a:pt x="2" y="178"/>
                </a:lnTo>
                <a:lnTo>
                  <a:pt x="11" y="144"/>
                </a:lnTo>
                <a:lnTo>
                  <a:pt x="25" y="113"/>
                </a:lnTo>
                <a:lnTo>
                  <a:pt x="42" y="85"/>
                </a:lnTo>
                <a:lnTo>
                  <a:pt x="62" y="62"/>
                </a:lnTo>
                <a:lnTo>
                  <a:pt x="87" y="39"/>
                </a:lnTo>
                <a:lnTo>
                  <a:pt x="115" y="22"/>
                </a:lnTo>
                <a:lnTo>
                  <a:pt x="146" y="11"/>
                </a:lnTo>
                <a:lnTo>
                  <a:pt x="177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10" y="22"/>
                </a:lnTo>
                <a:lnTo>
                  <a:pt x="338" y="39"/>
                </a:lnTo>
                <a:lnTo>
                  <a:pt x="361" y="62"/>
                </a:lnTo>
                <a:lnTo>
                  <a:pt x="384" y="85"/>
                </a:lnTo>
                <a:lnTo>
                  <a:pt x="400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3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63" name="Freeform 23"/>
          <p:cNvSpPr>
            <a:spLocks/>
          </p:cNvSpPr>
          <p:nvPr/>
        </p:nvSpPr>
        <p:spPr bwMode="auto">
          <a:xfrm>
            <a:off x="5492750" y="2289175"/>
            <a:ext cx="893763" cy="671513"/>
          </a:xfrm>
          <a:custGeom>
            <a:avLst/>
            <a:gdLst>
              <a:gd name="T0" fmla="*/ 423 w 423"/>
              <a:gd name="T1" fmla="*/ 209 h 423"/>
              <a:gd name="T2" fmla="*/ 420 w 423"/>
              <a:gd name="T3" fmla="*/ 178 h 423"/>
              <a:gd name="T4" fmla="*/ 412 w 423"/>
              <a:gd name="T5" fmla="*/ 144 h 423"/>
              <a:gd name="T6" fmla="*/ 400 w 423"/>
              <a:gd name="T7" fmla="*/ 113 h 423"/>
              <a:gd name="T8" fmla="*/ 384 w 423"/>
              <a:gd name="T9" fmla="*/ 85 h 423"/>
              <a:gd name="T10" fmla="*/ 361 w 423"/>
              <a:gd name="T11" fmla="*/ 62 h 423"/>
              <a:gd name="T12" fmla="*/ 338 w 423"/>
              <a:gd name="T13" fmla="*/ 39 h 423"/>
              <a:gd name="T14" fmla="*/ 310 w 423"/>
              <a:gd name="T15" fmla="*/ 22 h 423"/>
              <a:gd name="T16" fmla="*/ 279 w 423"/>
              <a:gd name="T17" fmla="*/ 11 h 423"/>
              <a:gd name="T18" fmla="*/ 245 w 423"/>
              <a:gd name="T19" fmla="*/ 3 h 423"/>
              <a:gd name="T20" fmla="*/ 211 w 423"/>
              <a:gd name="T21" fmla="*/ 0 h 423"/>
              <a:gd name="T22" fmla="*/ 177 w 423"/>
              <a:gd name="T23" fmla="*/ 3 h 423"/>
              <a:gd name="T24" fmla="*/ 146 w 423"/>
              <a:gd name="T25" fmla="*/ 11 h 423"/>
              <a:gd name="T26" fmla="*/ 115 w 423"/>
              <a:gd name="T27" fmla="*/ 22 h 423"/>
              <a:gd name="T28" fmla="*/ 87 w 423"/>
              <a:gd name="T29" fmla="*/ 39 h 423"/>
              <a:gd name="T30" fmla="*/ 62 w 423"/>
              <a:gd name="T31" fmla="*/ 62 h 423"/>
              <a:gd name="T32" fmla="*/ 42 w 423"/>
              <a:gd name="T33" fmla="*/ 85 h 423"/>
              <a:gd name="T34" fmla="*/ 25 w 423"/>
              <a:gd name="T35" fmla="*/ 113 h 423"/>
              <a:gd name="T36" fmla="*/ 11 w 423"/>
              <a:gd name="T37" fmla="*/ 144 h 423"/>
              <a:gd name="T38" fmla="*/ 2 w 423"/>
              <a:gd name="T39" fmla="*/ 178 h 423"/>
              <a:gd name="T40" fmla="*/ 0 w 423"/>
              <a:gd name="T41" fmla="*/ 212 h 423"/>
              <a:gd name="T42" fmla="*/ 2 w 423"/>
              <a:gd name="T43" fmla="*/ 245 h 423"/>
              <a:gd name="T44" fmla="*/ 11 w 423"/>
              <a:gd name="T45" fmla="*/ 276 h 423"/>
              <a:gd name="T46" fmla="*/ 25 w 423"/>
              <a:gd name="T47" fmla="*/ 307 h 423"/>
              <a:gd name="T48" fmla="*/ 42 w 423"/>
              <a:gd name="T49" fmla="*/ 336 h 423"/>
              <a:gd name="T50" fmla="*/ 62 w 423"/>
              <a:gd name="T51" fmla="*/ 361 h 423"/>
              <a:gd name="T52" fmla="*/ 87 w 423"/>
              <a:gd name="T53" fmla="*/ 381 h 423"/>
              <a:gd name="T54" fmla="*/ 115 w 423"/>
              <a:gd name="T55" fmla="*/ 398 h 423"/>
              <a:gd name="T56" fmla="*/ 146 w 423"/>
              <a:gd name="T57" fmla="*/ 412 h 423"/>
              <a:gd name="T58" fmla="*/ 177 w 423"/>
              <a:gd name="T59" fmla="*/ 420 h 423"/>
              <a:gd name="T60" fmla="*/ 211 w 423"/>
              <a:gd name="T61" fmla="*/ 423 h 423"/>
              <a:gd name="T62" fmla="*/ 245 w 423"/>
              <a:gd name="T63" fmla="*/ 420 h 423"/>
              <a:gd name="T64" fmla="*/ 279 w 423"/>
              <a:gd name="T65" fmla="*/ 412 h 423"/>
              <a:gd name="T66" fmla="*/ 310 w 423"/>
              <a:gd name="T67" fmla="*/ 398 h 423"/>
              <a:gd name="T68" fmla="*/ 338 w 423"/>
              <a:gd name="T69" fmla="*/ 381 h 423"/>
              <a:gd name="T70" fmla="*/ 361 w 423"/>
              <a:gd name="T71" fmla="*/ 361 h 423"/>
              <a:gd name="T72" fmla="*/ 384 w 423"/>
              <a:gd name="T73" fmla="*/ 336 h 423"/>
              <a:gd name="T74" fmla="*/ 400 w 423"/>
              <a:gd name="T75" fmla="*/ 307 h 423"/>
              <a:gd name="T76" fmla="*/ 412 w 423"/>
              <a:gd name="T77" fmla="*/ 276 h 423"/>
              <a:gd name="T78" fmla="*/ 420 w 423"/>
              <a:gd name="T79" fmla="*/ 245 h 423"/>
              <a:gd name="T80" fmla="*/ 423 w 423"/>
              <a:gd name="T81" fmla="*/ 212 h 423"/>
              <a:gd name="T82" fmla="*/ 423 w 423"/>
              <a:gd name="T83" fmla="*/ 21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3" h="423">
                <a:moveTo>
                  <a:pt x="423" y="209"/>
                </a:moveTo>
                <a:lnTo>
                  <a:pt x="420" y="178"/>
                </a:lnTo>
                <a:lnTo>
                  <a:pt x="412" y="144"/>
                </a:lnTo>
                <a:lnTo>
                  <a:pt x="400" y="113"/>
                </a:lnTo>
                <a:lnTo>
                  <a:pt x="384" y="85"/>
                </a:lnTo>
                <a:lnTo>
                  <a:pt x="361" y="62"/>
                </a:lnTo>
                <a:lnTo>
                  <a:pt x="338" y="39"/>
                </a:lnTo>
                <a:lnTo>
                  <a:pt x="310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7" y="3"/>
                </a:lnTo>
                <a:lnTo>
                  <a:pt x="146" y="11"/>
                </a:lnTo>
                <a:lnTo>
                  <a:pt x="115" y="22"/>
                </a:lnTo>
                <a:lnTo>
                  <a:pt x="87" y="39"/>
                </a:lnTo>
                <a:lnTo>
                  <a:pt x="62" y="62"/>
                </a:lnTo>
                <a:lnTo>
                  <a:pt x="42" y="85"/>
                </a:lnTo>
                <a:lnTo>
                  <a:pt x="25" y="113"/>
                </a:lnTo>
                <a:lnTo>
                  <a:pt x="11" y="144"/>
                </a:lnTo>
                <a:lnTo>
                  <a:pt x="2" y="178"/>
                </a:lnTo>
                <a:lnTo>
                  <a:pt x="0" y="212"/>
                </a:lnTo>
                <a:lnTo>
                  <a:pt x="2" y="245"/>
                </a:lnTo>
                <a:lnTo>
                  <a:pt x="11" y="276"/>
                </a:lnTo>
                <a:lnTo>
                  <a:pt x="25" y="307"/>
                </a:lnTo>
                <a:lnTo>
                  <a:pt x="42" y="336"/>
                </a:lnTo>
                <a:lnTo>
                  <a:pt x="62" y="361"/>
                </a:lnTo>
                <a:lnTo>
                  <a:pt x="87" y="381"/>
                </a:lnTo>
                <a:lnTo>
                  <a:pt x="115" y="398"/>
                </a:lnTo>
                <a:lnTo>
                  <a:pt x="146" y="412"/>
                </a:lnTo>
                <a:lnTo>
                  <a:pt x="177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10" y="398"/>
                </a:lnTo>
                <a:lnTo>
                  <a:pt x="338" y="381"/>
                </a:lnTo>
                <a:lnTo>
                  <a:pt x="361" y="361"/>
                </a:lnTo>
                <a:lnTo>
                  <a:pt x="384" y="336"/>
                </a:lnTo>
                <a:lnTo>
                  <a:pt x="400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  <a:lnTo>
                  <a:pt x="423" y="212"/>
                </a:lnTo>
              </a:path>
            </a:pathLst>
          </a:custGeom>
          <a:noFill/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64" name="Rectangle 24"/>
          <p:cNvSpPr>
            <a:spLocks noChangeArrowheads="1"/>
          </p:cNvSpPr>
          <p:nvPr/>
        </p:nvSpPr>
        <p:spPr bwMode="auto">
          <a:xfrm>
            <a:off x="5270500" y="3127375"/>
            <a:ext cx="1343025" cy="6715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65" name="Rectangle 25"/>
          <p:cNvSpPr>
            <a:spLocks noChangeArrowheads="1"/>
          </p:cNvSpPr>
          <p:nvPr/>
        </p:nvSpPr>
        <p:spPr bwMode="auto">
          <a:xfrm>
            <a:off x="5270500" y="3127375"/>
            <a:ext cx="1343025" cy="671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67" name="Line 27"/>
          <p:cNvSpPr>
            <a:spLocks noChangeShapeType="1"/>
          </p:cNvSpPr>
          <p:nvPr/>
        </p:nvSpPr>
        <p:spPr bwMode="auto">
          <a:xfrm>
            <a:off x="8855075" y="3798888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68" name="Line 28"/>
          <p:cNvSpPr>
            <a:spLocks noChangeShapeType="1"/>
          </p:cNvSpPr>
          <p:nvPr/>
        </p:nvSpPr>
        <p:spPr bwMode="auto">
          <a:xfrm>
            <a:off x="8855075" y="2960688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69" name="Freeform 29"/>
          <p:cNvSpPr>
            <a:spLocks/>
          </p:cNvSpPr>
          <p:nvPr/>
        </p:nvSpPr>
        <p:spPr bwMode="auto">
          <a:xfrm>
            <a:off x="8405813" y="2289175"/>
            <a:ext cx="898525" cy="671513"/>
          </a:xfrm>
          <a:custGeom>
            <a:avLst/>
            <a:gdLst>
              <a:gd name="T0" fmla="*/ 421 w 424"/>
              <a:gd name="T1" fmla="*/ 209 h 423"/>
              <a:gd name="T2" fmla="*/ 421 w 424"/>
              <a:gd name="T3" fmla="*/ 245 h 423"/>
              <a:gd name="T4" fmla="*/ 412 w 424"/>
              <a:gd name="T5" fmla="*/ 276 h 423"/>
              <a:gd name="T6" fmla="*/ 398 w 424"/>
              <a:gd name="T7" fmla="*/ 307 h 423"/>
              <a:gd name="T8" fmla="*/ 381 w 424"/>
              <a:gd name="T9" fmla="*/ 336 h 423"/>
              <a:gd name="T10" fmla="*/ 362 w 424"/>
              <a:gd name="T11" fmla="*/ 361 h 423"/>
              <a:gd name="T12" fmla="*/ 336 w 424"/>
              <a:gd name="T13" fmla="*/ 381 h 423"/>
              <a:gd name="T14" fmla="*/ 308 w 424"/>
              <a:gd name="T15" fmla="*/ 398 h 423"/>
              <a:gd name="T16" fmla="*/ 280 w 424"/>
              <a:gd name="T17" fmla="*/ 412 h 423"/>
              <a:gd name="T18" fmla="*/ 246 w 424"/>
              <a:gd name="T19" fmla="*/ 420 h 423"/>
              <a:gd name="T20" fmla="*/ 212 w 424"/>
              <a:gd name="T21" fmla="*/ 423 h 423"/>
              <a:gd name="T22" fmla="*/ 178 w 424"/>
              <a:gd name="T23" fmla="*/ 420 h 423"/>
              <a:gd name="T24" fmla="*/ 144 w 424"/>
              <a:gd name="T25" fmla="*/ 412 h 423"/>
              <a:gd name="T26" fmla="*/ 113 w 424"/>
              <a:gd name="T27" fmla="*/ 398 h 423"/>
              <a:gd name="T28" fmla="*/ 88 w 424"/>
              <a:gd name="T29" fmla="*/ 381 h 423"/>
              <a:gd name="T30" fmla="*/ 62 w 424"/>
              <a:gd name="T31" fmla="*/ 361 h 423"/>
              <a:gd name="T32" fmla="*/ 40 w 424"/>
              <a:gd name="T33" fmla="*/ 336 h 423"/>
              <a:gd name="T34" fmla="*/ 23 w 424"/>
              <a:gd name="T35" fmla="*/ 307 h 423"/>
              <a:gd name="T36" fmla="*/ 12 w 424"/>
              <a:gd name="T37" fmla="*/ 276 h 423"/>
              <a:gd name="T38" fmla="*/ 3 w 424"/>
              <a:gd name="T39" fmla="*/ 245 h 423"/>
              <a:gd name="T40" fmla="*/ 0 w 424"/>
              <a:gd name="T41" fmla="*/ 212 h 423"/>
              <a:gd name="T42" fmla="*/ 3 w 424"/>
              <a:gd name="T43" fmla="*/ 178 h 423"/>
              <a:gd name="T44" fmla="*/ 12 w 424"/>
              <a:gd name="T45" fmla="*/ 144 h 423"/>
              <a:gd name="T46" fmla="*/ 23 w 424"/>
              <a:gd name="T47" fmla="*/ 113 h 423"/>
              <a:gd name="T48" fmla="*/ 40 w 424"/>
              <a:gd name="T49" fmla="*/ 85 h 423"/>
              <a:gd name="T50" fmla="*/ 62 w 424"/>
              <a:gd name="T51" fmla="*/ 62 h 423"/>
              <a:gd name="T52" fmla="*/ 88 w 424"/>
              <a:gd name="T53" fmla="*/ 39 h 423"/>
              <a:gd name="T54" fmla="*/ 113 w 424"/>
              <a:gd name="T55" fmla="*/ 22 h 423"/>
              <a:gd name="T56" fmla="*/ 144 w 424"/>
              <a:gd name="T57" fmla="*/ 11 h 423"/>
              <a:gd name="T58" fmla="*/ 178 w 424"/>
              <a:gd name="T59" fmla="*/ 3 h 423"/>
              <a:gd name="T60" fmla="*/ 212 w 424"/>
              <a:gd name="T61" fmla="*/ 0 h 423"/>
              <a:gd name="T62" fmla="*/ 246 w 424"/>
              <a:gd name="T63" fmla="*/ 3 h 423"/>
              <a:gd name="T64" fmla="*/ 280 w 424"/>
              <a:gd name="T65" fmla="*/ 11 h 423"/>
              <a:gd name="T66" fmla="*/ 308 w 424"/>
              <a:gd name="T67" fmla="*/ 22 h 423"/>
              <a:gd name="T68" fmla="*/ 336 w 424"/>
              <a:gd name="T69" fmla="*/ 39 h 423"/>
              <a:gd name="T70" fmla="*/ 362 w 424"/>
              <a:gd name="T71" fmla="*/ 62 h 423"/>
              <a:gd name="T72" fmla="*/ 381 w 424"/>
              <a:gd name="T73" fmla="*/ 85 h 423"/>
              <a:gd name="T74" fmla="*/ 398 w 424"/>
              <a:gd name="T75" fmla="*/ 113 h 423"/>
              <a:gd name="T76" fmla="*/ 412 w 424"/>
              <a:gd name="T77" fmla="*/ 144 h 423"/>
              <a:gd name="T78" fmla="*/ 421 w 424"/>
              <a:gd name="T79" fmla="*/ 178 h 423"/>
              <a:gd name="T80" fmla="*/ 424 w 424"/>
              <a:gd name="T81" fmla="*/ 212 h 423"/>
              <a:gd name="T82" fmla="*/ 421 w 424"/>
              <a:gd name="T83" fmla="*/ 209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4" h="423">
                <a:moveTo>
                  <a:pt x="421" y="209"/>
                </a:moveTo>
                <a:lnTo>
                  <a:pt x="421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2" y="361"/>
                </a:lnTo>
                <a:lnTo>
                  <a:pt x="336" y="381"/>
                </a:lnTo>
                <a:lnTo>
                  <a:pt x="308" y="398"/>
                </a:lnTo>
                <a:lnTo>
                  <a:pt x="280" y="412"/>
                </a:lnTo>
                <a:lnTo>
                  <a:pt x="246" y="420"/>
                </a:lnTo>
                <a:lnTo>
                  <a:pt x="212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8" y="381"/>
                </a:lnTo>
                <a:lnTo>
                  <a:pt x="62" y="361"/>
                </a:lnTo>
                <a:lnTo>
                  <a:pt x="40" y="336"/>
                </a:lnTo>
                <a:lnTo>
                  <a:pt x="23" y="307"/>
                </a:lnTo>
                <a:lnTo>
                  <a:pt x="12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2" y="144"/>
                </a:lnTo>
                <a:lnTo>
                  <a:pt x="23" y="113"/>
                </a:lnTo>
                <a:lnTo>
                  <a:pt x="40" y="85"/>
                </a:lnTo>
                <a:lnTo>
                  <a:pt x="62" y="62"/>
                </a:lnTo>
                <a:lnTo>
                  <a:pt x="88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2" y="0"/>
                </a:lnTo>
                <a:lnTo>
                  <a:pt x="246" y="3"/>
                </a:lnTo>
                <a:lnTo>
                  <a:pt x="280" y="11"/>
                </a:lnTo>
                <a:lnTo>
                  <a:pt x="308" y="22"/>
                </a:lnTo>
                <a:lnTo>
                  <a:pt x="336" y="39"/>
                </a:lnTo>
                <a:lnTo>
                  <a:pt x="362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1" y="178"/>
                </a:lnTo>
                <a:lnTo>
                  <a:pt x="424" y="212"/>
                </a:lnTo>
                <a:lnTo>
                  <a:pt x="421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70" name="Freeform 30"/>
          <p:cNvSpPr>
            <a:spLocks/>
          </p:cNvSpPr>
          <p:nvPr/>
        </p:nvSpPr>
        <p:spPr bwMode="auto">
          <a:xfrm>
            <a:off x="8405813" y="2289175"/>
            <a:ext cx="898525" cy="671513"/>
          </a:xfrm>
          <a:custGeom>
            <a:avLst/>
            <a:gdLst>
              <a:gd name="T0" fmla="*/ 421 w 424"/>
              <a:gd name="T1" fmla="*/ 209 h 423"/>
              <a:gd name="T2" fmla="*/ 421 w 424"/>
              <a:gd name="T3" fmla="*/ 178 h 423"/>
              <a:gd name="T4" fmla="*/ 412 w 424"/>
              <a:gd name="T5" fmla="*/ 144 h 423"/>
              <a:gd name="T6" fmla="*/ 398 w 424"/>
              <a:gd name="T7" fmla="*/ 113 h 423"/>
              <a:gd name="T8" fmla="*/ 381 w 424"/>
              <a:gd name="T9" fmla="*/ 85 h 423"/>
              <a:gd name="T10" fmla="*/ 362 w 424"/>
              <a:gd name="T11" fmla="*/ 62 h 423"/>
              <a:gd name="T12" fmla="*/ 336 w 424"/>
              <a:gd name="T13" fmla="*/ 39 h 423"/>
              <a:gd name="T14" fmla="*/ 308 w 424"/>
              <a:gd name="T15" fmla="*/ 22 h 423"/>
              <a:gd name="T16" fmla="*/ 280 w 424"/>
              <a:gd name="T17" fmla="*/ 11 h 423"/>
              <a:gd name="T18" fmla="*/ 246 w 424"/>
              <a:gd name="T19" fmla="*/ 3 h 423"/>
              <a:gd name="T20" fmla="*/ 212 w 424"/>
              <a:gd name="T21" fmla="*/ 0 h 423"/>
              <a:gd name="T22" fmla="*/ 178 w 424"/>
              <a:gd name="T23" fmla="*/ 3 h 423"/>
              <a:gd name="T24" fmla="*/ 144 w 424"/>
              <a:gd name="T25" fmla="*/ 11 h 423"/>
              <a:gd name="T26" fmla="*/ 113 w 424"/>
              <a:gd name="T27" fmla="*/ 22 h 423"/>
              <a:gd name="T28" fmla="*/ 88 w 424"/>
              <a:gd name="T29" fmla="*/ 39 h 423"/>
              <a:gd name="T30" fmla="*/ 62 w 424"/>
              <a:gd name="T31" fmla="*/ 62 h 423"/>
              <a:gd name="T32" fmla="*/ 40 w 424"/>
              <a:gd name="T33" fmla="*/ 85 h 423"/>
              <a:gd name="T34" fmla="*/ 23 w 424"/>
              <a:gd name="T35" fmla="*/ 113 h 423"/>
              <a:gd name="T36" fmla="*/ 12 w 424"/>
              <a:gd name="T37" fmla="*/ 144 h 423"/>
              <a:gd name="T38" fmla="*/ 3 w 424"/>
              <a:gd name="T39" fmla="*/ 178 h 423"/>
              <a:gd name="T40" fmla="*/ 0 w 424"/>
              <a:gd name="T41" fmla="*/ 212 h 423"/>
              <a:gd name="T42" fmla="*/ 3 w 424"/>
              <a:gd name="T43" fmla="*/ 245 h 423"/>
              <a:gd name="T44" fmla="*/ 12 w 424"/>
              <a:gd name="T45" fmla="*/ 276 h 423"/>
              <a:gd name="T46" fmla="*/ 23 w 424"/>
              <a:gd name="T47" fmla="*/ 307 h 423"/>
              <a:gd name="T48" fmla="*/ 40 w 424"/>
              <a:gd name="T49" fmla="*/ 336 h 423"/>
              <a:gd name="T50" fmla="*/ 62 w 424"/>
              <a:gd name="T51" fmla="*/ 361 h 423"/>
              <a:gd name="T52" fmla="*/ 88 w 424"/>
              <a:gd name="T53" fmla="*/ 381 h 423"/>
              <a:gd name="T54" fmla="*/ 113 w 424"/>
              <a:gd name="T55" fmla="*/ 398 h 423"/>
              <a:gd name="T56" fmla="*/ 144 w 424"/>
              <a:gd name="T57" fmla="*/ 412 h 423"/>
              <a:gd name="T58" fmla="*/ 178 w 424"/>
              <a:gd name="T59" fmla="*/ 420 h 423"/>
              <a:gd name="T60" fmla="*/ 212 w 424"/>
              <a:gd name="T61" fmla="*/ 423 h 423"/>
              <a:gd name="T62" fmla="*/ 246 w 424"/>
              <a:gd name="T63" fmla="*/ 420 h 423"/>
              <a:gd name="T64" fmla="*/ 280 w 424"/>
              <a:gd name="T65" fmla="*/ 412 h 423"/>
              <a:gd name="T66" fmla="*/ 308 w 424"/>
              <a:gd name="T67" fmla="*/ 398 h 423"/>
              <a:gd name="T68" fmla="*/ 336 w 424"/>
              <a:gd name="T69" fmla="*/ 381 h 423"/>
              <a:gd name="T70" fmla="*/ 362 w 424"/>
              <a:gd name="T71" fmla="*/ 361 h 423"/>
              <a:gd name="T72" fmla="*/ 381 w 424"/>
              <a:gd name="T73" fmla="*/ 336 h 423"/>
              <a:gd name="T74" fmla="*/ 398 w 424"/>
              <a:gd name="T75" fmla="*/ 307 h 423"/>
              <a:gd name="T76" fmla="*/ 412 w 424"/>
              <a:gd name="T77" fmla="*/ 276 h 423"/>
              <a:gd name="T78" fmla="*/ 421 w 424"/>
              <a:gd name="T79" fmla="*/ 245 h 423"/>
              <a:gd name="T80" fmla="*/ 424 w 424"/>
              <a:gd name="T81" fmla="*/ 212 h 423"/>
              <a:gd name="T82" fmla="*/ 424 w 424"/>
              <a:gd name="T83" fmla="*/ 21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24" h="423">
                <a:moveTo>
                  <a:pt x="421" y="209"/>
                </a:moveTo>
                <a:lnTo>
                  <a:pt x="421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2" y="62"/>
                </a:lnTo>
                <a:lnTo>
                  <a:pt x="336" y="39"/>
                </a:lnTo>
                <a:lnTo>
                  <a:pt x="308" y="22"/>
                </a:lnTo>
                <a:lnTo>
                  <a:pt x="280" y="11"/>
                </a:lnTo>
                <a:lnTo>
                  <a:pt x="246" y="3"/>
                </a:lnTo>
                <a:lnTo>
                  <a:pt x="212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8" y="39"/>
                </a:lnTo>
                <a:lnTo>
                  <a:pt x="62" y="62"/>
                </a:lnTo>
                <a:lnTo>
                  <a:pt x="40" y="85"/>
                </a:lnTo>
                <a:lnTo>
                  <a:pt x="23" y="113"/>
                </a:lnTo>
                <a:lnTo>
                  <a:pt x="12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2" y="276"/>
                </a:lnTo>
                <a:lnTo>
                  <a:pt x="23" y="307"/>
                </a:lnTo>
                <a:lnTo>
                  <a:pt x="40" y="336"/>
                </a:lnTo>
                <a:lnTo>
                  <a:pt x="62" y="361"/>
                </a:lnTo>
                <a:lnTo>
                  <a:pt x="88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2" y="423"/>
                </a:lnTo>
                <a:lnTo>
                  <a:pt x="246" y="420"/>
                </a:lnTo>
                <a:lnTo>
                  <a:pt x="280" y="412"/>
                </a:lnTo>
                <a:lnTo>
                  <a:pt x="308" y="398"/>
                </a:lnTo>
                <a:lnTo>
                  <a:pt x="336" y="381"/>
                </a:lnTo>
                <a:lnTo>
                  <a:pt x="362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1" y="245"/>
                </a:lnTo>
                <a:lnTo>
                  <a:pt x="424" y="212"/>
                </a:lnTo>
                <a:lnTo>
                  <a:pt x="424" y="212"/>
                </a:lnTo>
              </a:path>
            </a:pathLst>
          </a:custGeom>
          <a:noFill/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71" name="Rectangle 31"/>
          <p:cNvSpPr>
            <a:spLocks noChangeArrowheads="1"/>
          </p:cNvSpPr>
          <p:nvPr/>
        </p:nvSpPr>
        <p:spPr bwMode="auto">
          <a:xfrm>
            <a:off x="8228013" y="3149600"/>
            <a:ext cx="1344612" cy="6715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72" name="Rectangle 32"/>
          <p:cNvSpPr>
            <a:spLocks noChangeArrowheads="1"/>
          </p:cNvSpPr>
          <p:nvPr/>
        </p:nvSpPr>
        <p:spPr bwMode="auto">
          <a:xfrm>
            <a:off x="8180388" y="3127375"/>
            <a:ext cx="1343025" cy="671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15389" name="Rectangle 34"/>
          <p:cNvSpPr>
            <a:spLocks noChangeArrowheads="1"/>
          </p:cNvSpPr>
          <p:nvPr/>
        </p:nvSpPr>
        <p:spPr bwMode="auto">
          <a:xfrm>
            <a:off x="5806807" y="2452688"/>
            <a:ext cx="2196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P</a:t>
            </a:r>
            <a:endParaRPr lang="en-US" altLang="zh-CN" sz="4000"/>
          </a:p>
        </p:txBody>
      </p:sp>
      <p:sp>
        <p:nvSpPr>
          <p:cNvPr id="15390" name="Rectangle 35"/>
          <p:cNvSpPr>
            <a:spLocks noChangeArrowheads="1"/>
          </p:cNvSpPr>
          <p:nvPr/>
        </p:nvSpPr>
        <p:spPr bwMode="auto">
          <a:xfrm>
            <a:off x="6013125" y="2586038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050">
                <a:solidFill>
                  <a:srgbClr val="000000"/>
                </a:solidFill>
              </a:rPr>
              <a:t>2</a:t>
            </a:r>
            <a:endParaRPr lang="en-US" altLang="zh-CN" sz="2800"/>
          </a:p>
        </p:txBody>
      </p:sp>
      <p:sp>
        <p:nvSpPr>
          <p:cNvPr id="15391" name="Rectangle 36"/>
          <p:cNvSpPr>
            <a:spLocks noChangeArrowheads="1"/>
          </p:cNvSpPr>
          <p:nvPr/>
        </p:nvSpPr>
        <p:spPr bwMode="auto">
          <a:xfrm>
            <a:off x="8686532" y="2466975"/>
            <a:ext cx="2196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P</a:t>
            </a:r>
            <a:endParaRPr lang="en-US" altLang="zh-CN" sz="4000"/>
          </a:p>
        </p:txBody>
      </p:sp>
      <p:sp>
        <p:nvSpPr>
          <p:cNvPr id="15392" name="Rectangle 37"/>
          <p:cNvSpPr>
            <a:spLocks noChangeArrowheads="1"/>
          </p:cNvSpPr>
          <p:nvPr/>
        </p:nvSpPr>
        <p:spPr bwMode="auto">
          <a:xfrm>
            <a:off x="8887293" y="2598738"/>
            <a:ext cx="673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050">
                <a:solidFill>
                  <a:srgbClr val="000000"/>
                </a:solidFill>
              </a:rPr>
              <a:t>3</a:t>
            </a:r>
            <a:endParaRPr lang="en-US" altLang="zh-CN" sz="2800"/>
          </a:p>
        </p:txBody>
      </p:sp>
      <p:sp>
        <p:nvSpPr>
          <p:cNvPr id="291878" name="Freeform 38"/>
          <p:cNvSpPr>
            <a:spLocks/>
          </p:cNvSpPr>
          <p:nvPr/>
        </p:nvSpPr>
        <p:spPr bwMode="auto">
          <a:xfrm>
            <a:off x="2724150" y="3678238"/>
            <a:ext cx="107950" cy="142875"/>
          </a:xfrm>
          <a:custGeom>
            <a:avLst/>
            <a:gdLst>
              <a:gd name="T0" fmla="*/ 23 w 51"/>
              <a:gd name="T1" fmla="*/ 87 h 90"/>
              <a:gd name="T2" fmla="*/ 0 w 51"/>
              <a:gd name="T3" fmla="*/ 90 h 90"/>
              <a:gd name="T4" fmla="*/ 20 w 51"/>
              <a:gd name="T5" fmla="*/ 0 h 90"/>
              <a:gd name="T6" fmla="*/ 51 w 51"/>
              <a:gd name="T7" fmla="*/ 87 h 90"/>
              <a:gd name="T8" fmla="*/ 26 w 51"/>
              <a:gd name="T9" fmla="*/ 8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90">
                <a:moveTo>
                  <a:pt x="23" y="87"/>
                </a:moveTo>
                <a:lnTo>
                  <a:pt x="0" y="90"/>
                </a:lnTo>
                <a:lnTo>
                  <a:pt x="20" y="0"/>
                </a:lnTo>
                <a:lnTo>
                  <a:pt x="51" y="87"/>
                </a:lnTo>
                <a:lnTo>
                  <a:pt x="26" y="87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sp>
        <p:nvSpPr>
          <p:cNvPr id="291879" name="Freeform 39"/>
          <p:cNvSpPr>
            <a:spLocks/>
          </p:cNvSpPr>
          <p:nvPr/>
        </p:nvSpPr>
        <p:spPr bwMode="auto">
          <a:xfrm>
            <a:off x="2724150" y="3678238"/>
            <a:ext cx="107950" cy="142875"/>
          </a:xfrm>
          <a:custGeom>
            <a:avLst/>
            <a:gdLst>
              <a:gd name="T0" fmla="*/ 23 w 51"/>
              <a:gd name="T1" fmla="*/ 87 h 90"/>
              <a:gd name="T2" fmla="*/ 0 w 51"/>
              <a:gd name="T3" fmla="*/ 90 h 90"/>
              <a:gd name="T4" fmla="*/ 20 w 51"/>
              <a:gd name="T5" fmla="*/ 0 h 90"/>
              <a:gd name="T6" fmla="*/ 51 w 51"/>
              <a:gd name="T7" fmla="*/ 87 h 90"/>
              <a:gd name="T8" fmla="*/ 23 w 51"/>
              <a:gd name="T9" fmla="*/ 8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90">
                <a:moveTo>
                  <a:pt x="23" y="87"/>
                </a:moveTo>
                <a:lnTo>
                  <a:pt x="0" y="90"/>
                </a:lnTo>
                <a:lnTo>
                  <a:pt x="20" y="0"/>
                </a:lnTo>
                <a:lnTo>
                  <a:pt x="51" y="87"/>
                </a:lnTo>
                <a:lnTo>
                  <a:pt x="23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zh-CN" altLang="en-US" sz="3200">
              <a:latin typeface="+mj-lt"/>
              <a:ea typeface="宋体" pitchFamily="2" charset="-122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046532" y="2709939"/>
            <a:ext cx="1073073" cy="782637"/>
            <a:chOff x="2794" y="1155"/>
            <a:chExt cx="496" cy="585"/>
          </a:xfrm>
          <a:noFill/>
        </p:grpSpPr>
        <p:sp>
          <p:nvSpPr>
            <p:cNvPr id="291882" name="Freeform 42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124 h 211"/>
                <a:gd name="T4" fmla="*/ 206 w 211"/>
                <a:gd name="T5" fmla="*/ 141 h 211"/>
                <a:gd name="T6" fmla="*/ 200 w 211"/>
                <a:gd name="T7" fmla="*/ 155 h 211"/>
                <a:gd name="T8" fmla="*/ 192 w 211"/>
                <a:gd name="T9" fmla="*/ 169 h 211"/>
                <a:gd name="T10" fmla="*/ 180 w 211"/>
                <a:gd name="T11" fmla="*/ 180 h 211"/>
                <a:gd name="T12" fmla="*/ 169 w 211"/>
                <a:gd name="T13" fmla="*/ 192 h 211"/>
                <a:gd name="T14" fmla="*/ 155 w 211"/>
                <a:gd name="T15" fmla="*/ 200 h 211"/>
                <a:gd name="T16" fmla="*/ 141 w 211"/>
                <a:gd name="T17" fmla="*/ 206 h 211"/>
                <a:gd name="T18" fmla="*/ 124 w 211"/>
                <a:gd name="T19" fmla="*/ 211 h 211"/>
                <a:gd name="T20" fmla="*/ 107 w 211"/>
                <a:gd name="T21" fmla="*/ 211 h 211"/>
                <a:gd name="T22" fmla="*/ 90 w 211"/>
                <a:gd name="T23" fmla="*/ 211 h 211"/>
                <a:gd name="T24" fmla="*/ 73 w 211"/>
                <a:gd name="T25" fmla="*/ 206 h 211"/>
                <a:gd name="T26" fmla="*/ 59 w 211"/>
                <a:gd name="T27" fmla="*/ 200 h 211"/>
                <a:gd name="T28" fmla="*/ 45 w 211"/>
                <a:gd name="T29" fmla="*/ 192 h 211"/>
                <a:gd name="T30" fmla="*/ 31 w 211"/>
                <a:gd name="T31" fmla="*/ 180 h 211"/>
                <a:gd name="T32" fmla="*/ 22 w 211"/>
                <a:gd name="T33" fmla="*/ 169 h 211"/>
                <a:gd name="T34" fmla="*/ 14 w 211"/>
                <a:gd name="T35" fmla="*/ 155 h 211"/>
                <a:gd name="T36" fmla="*/ 5 w 211"/>
                <a:gd name="T37" fmla="*/ 141 h 211"/>
                <a:gd name="T38" fmla="*/ 2 w 211"/>
                <a:gd name="T39" fmla="*/ 124 h 211"/>
                <a:gd name="T40" fmla="*/ 0 w 211"/>
                <a:gd name="T41" fmla="*/ 107 h 211"/>
                <a:gd name="T42" fmla="*/ 2 w 211"/>
                <a:gd name="T43" fmla="*/ 90 h 211"/>
                <a:gd name="T44" fmla="*/ 5 w 211"/>
                <a:gd name="T45" fmla="*/ 73 h 211"/>
                <a:gd name="T46" fmla="*/ 14 w 211"/>
                <a:gd name="T47" fmla="*/ 59 h 211"/>
                <a:gd name="T48" fmla="*/ 22 w 211"/>
                <a:gd name="T49" fmla="*/ 45 h 211"/>
                <a:gd name="T50" fmla="*/ 31 w 211"/>
                <a:gd name="T51" fmla="*/ 31 h 211"/>
                <a:gd name="T52" fmla="*/ 45 w 211"/>
                <a:gd name="T53" fmla="*/ 19 h 211"/>
                <a:gd name="T54" fmla="*/ 59 w 211"/>
                <a:gd name="T55" fmla="*/ 11 h 211"/>
                <a:gd name="T56" fmla="*/ 73 w 211"/>
                <a:gd name="T57" fmla="*/ 5 h 211"/>
                <a:gd name="T58" fmla="*/ 90 w 211"/>
                <a:gd name="T59" fmla="*/ 3 h 211"/>
                <a:gd name="T60" fmla="*/ 107 w 211"/>
                <a:gd name="T61" fmla="*/ 0 h 211"/>
                <a:gd name="T62" fmla="*/ 124 w 211"/>
                <a:gd name="T63" fmla="*/ 3 h 211"/>
                <a:gd name="T64" fmla="*/ 141 w 211"/>
                <a:gd name="T65" fmla="*/ 5 h 211"/>
                <a:gd name="T66" fmla="*/ 155 w 211"/>
                <a:gd name="T67" fmla="*/ 11 h 211"/>
                <a:gd name="T68" fmla="*/ 169 w 211"/>
                <a:gd name="T69" fmla="*/ 19 h 211"/>
                <a:gd name="T70" fmla="*/ 180 w 211"/>
                <a:gd name="T71" fmla="*/ 31 h 211"/>
                <a:gd name="T72" fmla="*/ 192 w 211"/>
                <a:gd name="T73" fmla="*/ 45 h 211"/>
                <a:gd name="T74" fmla="*/ 200 w 211"/>
                <a:gd name="T75" fmla="*/ 59 h 211"/>
                <a:gd name="T76" fmla="*/ 206 w 211"/>
                <a:gd name="T77" fmla="*/ 73 h 211"/>
                <a:gd name="T78" fmla="*/ 211 w 211"/>
                <a:gd name="T79" fmla="*/ 90 h 211"/>
                <a:gd name="T80" fmla="*/ 211 w 211"/>
                <a:gd name="T81" fmla="*/ 107 h 211"/>
                <a:gd name="T82" fmla="*/ 211 w 211"/>
                <a:gd name="T83" fmla="*/ 10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211">
                  <a:moveTo>
                    <a:pt x="211" y="104"/>
                  </a:moveTo>
                  <a:lnTo>
                    <a:pt x="211" y="124"/>
                  </a:lnTo>
                  <a:lnTo>
                    <a:pt x="206" y="141"/>
                  </a:lnTo>
                  <a:lnTo>
                    <a:pt x="200" y="155"/>
                  </a:lnTo>
                  <a:lnTo>
                    <a:pt x="192" y="169"/>
                  </a:lnTo>
                  <a:lnTo>
                    <a:pt x="180" y="180"/>
                  </a:lnTo>
                  <a:lnTo>
                    <a:pt x="169" y="192"/>
                  </a:lnTo>
                  <a:lnTo>
                    <a:pt x="155" y="200"/>
                  </a:lnTo>
                  <a:lnTo>
                    <a:pt x="141" y="206"/>
                  </a:lnTo>
                  <a:lnTo>
                    <a:pt x="124" y="211"/>
                  </a:lnTo>
                  <a:lnTo>
                    <a:pt x="107" y="211"/>
                  </a:lnTo>
                  <a:lnTo>
                    <a:pt x="90" y="211"/>
                  </a:lnTo>
                  <a:lnTo>
                    <a:pt x="73" y="206"/>
                  </a:lnTo>
                  <a:lnTo>
                    <a:pt x="59" y="200"/>
                  </a:lnTo>
                  <a:lnTo>
                    <a:pt x="45" y="192"/>
                  </a:lnTo>
                  <a:lnTo>
                    <a:pt x="31" y="180"/>
                  </a:lnTo>
                  <a:lnTo>
                    <a:pt x="22" y="169"/>
                  </a:lnTo>
                  <a:lnTo>
                    <a:pt x="14" y="155"/>
                  </a:lnTo>
                  <a:lnTo>
                    <a:pt x="5" y="141"/>
                  </a:lnTo>
                  <a:lnTo>
                    <a:pt x="2" y="124"/>
                  </a:lnTo>
                  <a:lnTo>
                    <a:pt x="0" y="107"/>
                  </a:lnTo>
                  <a:lnTo>
                    <a:pt x="2" y="90"/>
                  </a:lnTo>
                  <a:lnTo>
                    <a:pt x="5" y="73"/>
                  </a:lnTo>
                  <a:lnTo>
                    <a:pt x="14" y="59"/>
                  </a:lnTo>
                  <a:lnTo>
                    <a:pt x="22" y="45"/>
                  </a:lnTo>
                  <a:lnTo>
                    <a:pt x="31" y="31"/>
                  </a:lnTo>
                  <a:lnTo>
                    <a:pt x="45" y="19"/>
                  </a:lnTo>
                  <a:lnTo>
                    <a:pt x="59" y="11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7" y="0"/>
                  </a:lnTo>
                  <a:lnTo>
                    <a:pt x="124" y="3"/>
                  </a:lnTo>
                  <a:lnTo>
                    <a:pt x="141" y="5"/>
                  </a:lnTo>
                  <a:lnTo>
                    <a:pt x="155" y="11"/>
                  </a:lnTo>
                  <a:lnTo>
                    <a:pt x="169" y="19"/>
                  </a:lnTo>
                  <a:lnTo>
                    <a:pt x="180" y="31"/>
                  </a:lnTo>
                  <a:lnTo>
                    <a:pt x="192" y="45"/>
                  </a:lnTo>
                  <a:lnTo>
                    <a:pt x="200" y="59"/>
                  </a:lnTo>
                  <a:lnTo>
                    <a:pt x="206" y="73"/>
                  </a:lnTo>
                  <a:lnTo>
                    <a:pt x="211" y="90"/>
                  </a:lnTo>
                  <a:lnTo>
                    <a:pt x="211" y="107"/>
                  </a:lnTo>
                  <a:lnTo>
                    <a:pt x="211" y="1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3200">
                <a:latin typeface="+mj-lt"/>
                <a:ea typeface="宋体" pitchFamily="2" charset="-122"/>
              </a:endParaRPr>
            </a:p>
          </p:txBody>
        </p:sp>
        <p:sp>
          <p:nvSpPr>
            <p:cNvPr id="291883" name="Freeform 43"/>
            <p:cNvSpPr>
              <a:spLocks/>
            </p:cNvSpPr>
            <p:nvPr/>
          </p:nvSpPr>
          <p:spPr bwMode="auto">
            <a:xfrm>
              <a:off x="3019" y="1358"/>
              <a:ext cx="225" cy="273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90 h 211"/>
                <a:gd name="T4" fmla="*/ 206 w 211"/>
                <a:gd name="T5" fmla="*/ 73 h 211"/>
                <a:gd name="T6" fmla="*/ 200 w 211"/>
                <a:gd name="T7" fmla="*/ 59 h 211"/>
                <a:gd name="T8" fmla="*/ 192 w 211"/>
                <a:gd name="T9" fmla="*/ 45 h 211"/>
                <a:gd name="T10" fmla="*/ 180 w 211"/>
                <a:gd name="T11" fmla="*/ 31 h 211"/>
                <a:gd name="T12" fmla="*/ 169 w 211"/>
                <a:gd name="T13" fmla="*/ 19 h 211"/>
                <a:gd name="T14" fmla="*/ 155 w 211"/>
                <a:gd name="T15" fmla="*/ 11 h 211"/>
                <a:gd name="T16" fmla="*/ 141 w 211"/>
                <a:gd name="T17" fmla="*/ 5 h 211"/>
                <a:gd name="T18" fmla="*/ 124 w 211"/>
                <a:gd name="T19" fmla="*/ 3 h 211"/>
                <a:gd name="T20" fmla="*/ 107 w 211"/>
                <a:gd name="T21" fmla="*/ 0 h 211"/>
                <a:gd name="T22" fmla="*/ 90 w 211"/>
                <a:gd name="T23" fmla="*/ 3 h 211"/>
                <a:gd name="T24" fmla="*/ 73 w 211"/>
                <a:gd name="T25" fmla="*/ 5 h 211"/>
                <a:gd name="T26" fmla="*/ 59 w 211"/>
                <a:gd name="T27" fmla="*/ 11 h 211"/>
                <a:gd name="T28" fmla="*/ 45 w 211"/>
                <a:gd name="T29" fmla="*/ 19 h 211"/>
                <a:gd name="T30" fmla="*/ 31 w 211"/>
                <a:gd name="T31" fmla="*/ 31 h 211"/>
                <a:gd name="T32" fmla="*/ 22 w 211"/>
                <a:gd name="T33" fmla="*/ 45 h 211"/>
                <a:gd name="T34" fmla="*/ 14 w 211"/>
                <a:gd name="T35" fmla="*/ 59 h 211"/>
                <a:gd name="T36" fmla="*/ 5 w 211"/>
                <a:gd name="T37" fmla="*/ 73 h 211"/>
                <a:gd name="T38" fmla="*/ 2 w 211"/>
                <a:gd name="T39" fmla="*/ 90 h 211"/>
                <a:gd name="T40" fmla="*/ 0 w 211"/>
                <a:gd name="T41" fmla="*/ 107 h 211"/>
                <a:gd name="T42" fmla="*/ 2 w 211"/>
                <a:gd name="T43" fmla="*/ 124 h 211"/>
                <a:gd name="T44" fmla="*/ 5 w 211"/>
                <a:gd name="T45" fmla="*/ 141 h 211"/>
                <a:gd name="T46" fmla="*/ 14 w 211"/>
                <a:gd name="T47" fmla="*/ 155 h 211"/>
                <a:gd name="T48" fmla="*/ 22 w 211"/>
                <a:gd name="T49" fmla="*/ 169 h 211"/>
                <a:gd name="T50" fmla="*/ 31 w 211"/>
                <a:gd name="T51" fmla="*/ 180 h 211"/>
                <a:gd name="T52" fmla="*/ 45 w 211"/>
                <a:gd name="T53" fmla="*/ 192 h 211"/>
                <a:gd name="T54" fmla="*/ 59 w 211"/>
                <a:gd name="T55" fmla="*/ 200 h 211"/>
                <a:gd name="T56" fmla="*/ 73 w 211"/>
                <a:gd name="T57" fmla="*/ 206 h 211"/>
                <a:gd name="T58" fmla="*/ 90 w 211"/>
                <a:gd name="T59" fmla="*/ 211 h 211"/>
                <a:gd name="T60" fmla="*/ 107 w 211"/>
                <a:gd name="T61" fmla="*/ 211 h 211"/>
                <a:gd name="T62" fmla="*/ 124 w 211"/>
                <a:gd name="T63" fmla="*/ 211 h 211"/>
                <a:gd name="T64" fmla="*/ 141 w 211"/>
                <a:gd name="T65" fmla="*/ 206 h 211"/>
                <a:gd name="T66" fmla="*/ 155 w 211"/>
                <a:gd name="T67" fmla="*/ 200 h 211"/>
                <a:gd name="T68" fmla="*/ 169 w 211"/>
                <a:gd name="T69" fmla="*/ 192 h 211"/>
                <a:gd name="T70" fmla="*/ 180 w 211"/>
                <a:gd name="T71" fmla="*/ 180 h 211"/>
                <a:gd name="T72" fmla="*/ 192 w 211"/>
                <a:gd name="T73" fmla="*/ 169 h 211"/>
                <a:gd name="T74" fmla="*/ 200 w 211"/>
                <a:gd name="T75" fmla="*/ 155 h 211"/>
                <a:gd name="T76" fmla="*/ 206 w 211"/>
                <a:gd name="T77" fmla="*/ 141 h 211"/>
                <a:gd name="T78" fmla="*/ 211 w 211"/>
                <a:gd name="T79" fmla="*/ 124 h 211"/>
                <a:gd name="T80" fmla="*/ 211 w 211"/>
                <a:gd name="T81" fmla="*/ 107 h 211"/>
                <a:gd name="T82" fmla="*/ 211 w 211"/>
                <a:gd name="T83" fmla="*/ 10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211">
                  <a:moveTo>
                    <a:pt x="211" y="104"/>
                  </a:moveTo>
                  <a:lnTo>
                    <a:pt x="211" y="90"/>
                  </a:lnTo>
                  <a:lnTo>
                    <a:pt x="206" y="73"/>
                  </a:lnTo>
                  <a:lnTo>
                    <a:pt x="200" y="59"/>
                  </a:lnTo>
                  <a:lnTo>
                    <a:pt x="192" y="45"/>
                  </a:lnTo>
                  <a:lnTo>
                    <a:pt x="180" y="31"/>
                  </a:lnTo>
                  <a:lnTo>
                    <a:pt x="169" y="19"/>
                  </a:lnTo>
                  <a:lnTo>
                    <a:pt x="155" y="11"/>
                  </a:lnTo>
                  <a:lnTo>
                    <a:pt x="141" y="5"/>
                  </a:lnTo>
                  <a:lnTo>
                    <a:pt x="124" y="3"/>
                  </a:lnTo>
                  <a:lnTo>
                    <a:pt x="107" y="0"/>
                  </a:lnTo>
                  <a:lnTo>
                    <a:pt x="90" y="3"/>
                  </a:lnTo>
                  <a:lnTo>
                    <a:pt x="73" y="5"/>
                  </a:lnTo>
                  <a:lnTo>
                    <a:pt x="59" y="11"/>
                  </a:lnTo>
                  <a:lnTo>
                    <a:pt x="45" y="19"/>
                  </a:lnTo>
                  <a:lnTo>
                    <a:pt x="31" y="31"/>
                  </a:lnTo>
                  <a:lnTo>
                    <a:pt x="22" y="45"/>
                  </a:lnTo>
                  <a:lnTo>
                    <a:pt x="14" y="59"/>
                  </a:lnTo>
                  <a:lnTo>
                    <a:pt x="5" y="73"/>
                  </a:lnTo>
                  <a:lnTo>
                    <a:pt x="2" y="90"/>
                  </a:lnTo>
                  <a:lnTo>
                    <a:pt x="0" y="107"/>
                  </a:lnTo>
                  <a:lnTo>
                    <a:pt x="2" y="124"/>
                  </a:lnTo>
                  <a:lnTo>
                    <a:pt x="5" y="141"/>
                  </a:lnTo>
                  <a:lnTo>
                    <a:pt x="14" y="155"/>
                  </a:lnTo>
                  <a:lnTo>
                    <a:pt x="22" y="169"/>
                  </a:lnTo>
                  <a:lnTo>
                    <a:pt x="31" y="180"/>
                  </a:lnTo>
                  <a:lnTo>
                    <a:pt x="45" y="192"/>
                  </a:lnTo>
                  <a:lnTo>
                    <a:pt x="59" y="200"/>
                  </a:lnTo>
                  <a:lnTo>
                    <a:pt x="73" y="206"/>
                  </a:lnTo>
                  <a:lnTo>
                    <a:pt x="90" y="211"/>
                  </a:lnTo>
                  <a:lnTo>
                    <a:pt x="107" y="211"/>
                  </a:lnTo>
                  <a:lnTo>
                    <a:pt x="124" y="211"/>
                  </a:lnTo>
                  <a:lnTo>
                    <a:pt x="141" y="206"/>
                  </a:lnTo>
                  <a:lnTo>
                    <a:pt x="155" y="200"/>
                  </a:lnTo>
                  <a:lnTo>
                    <a:pt x="169" y="192"/>
                  </a:lnTo>
                  <a:lnTo>
                    <a:pt x="180" y="180"/>
                  </a:lnTo>
                  <a:lnTo>
                    <a:pt x="192" y="169"/>
                  </a:lnTo>
                  <a:lnTo>
                    <a:pt x="200" y="155"/>
                  </a:lnTo>
                  <a:lnTo>
                    <a:pt x="206" y="141"/>
                  </a:lnTo>
                  <a:lnTo>
                    <a:pt x="211" y="124"/>
                  </a:lnTo>
                  <a:lnTo>
                    <a:pt x="211" y="107"/>
                  </a:lnTo>
                  <a:lnTo>
                    <a:pt x="211" y="107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3200">
                <a:latin typeface="+mj-lt"/>
                <a:ea typeface="宋体" pitchFamily="2" charset="-122"/>
              </a:endParaRPr>
            </a:p>
          </p:txBody>
        </p:sp>
        <p:sp>
          <p:nvSpPr>
            <p:cNvPr id="291884" name="Rectangle 44"/>
            <p:cNvSpPr>
              <a:spLocks noChangeArrowheads="1"/>
            </p:cNvSpPr>
            <p:nvPr/>
          </p:nvSpPr>
          <p:spPr bwMode="auto">
            <a:xfrm>
              <a:off x="3104" y="1389"/>
              <a:ext cx="53" cy="20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+mj-lt"/>
                  <a:ea typeface="宋体" charset="-122"/>
                </a:rPr>
                <a:t>5</a:t>
              </a:r>
              <a:endParaRPr lang="en-US" altLang="zh-CN" sz="3600" dirty="0">
                <a:latin typeface="+mj-lt"/>
                <a:ea typeface="宋体" charset="-122"/>
              </a:endParaRPr>
            </a:p>
          </p:txBody>
        </p:sp>
        <p:sp>
          <p:nvSpPr>
            <p:cNvPr id="291885" name="Freeform 45"/>
            <p:cNvSpPr>
              <a:spLocks/>
            </p:cNvSpPr>
            <p:nvPr/>
          </p:nvSpPr>
          <p:spPr bwMode="auto">
            <a:xfrm>
              <a:off x="2839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8 w 51"/>
                <a:gd name="T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8" y="82"/>
                  </a:lnTo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3200">
                <a:latin typeface="+mj-lt"/>
                <a:ea typeface="宋体" pitchFamily="2" charset="-122"/>
              </a:endParaRPr>
            </a:p>
          </p:txBody>
        </p:sp>
        <p:sp>
          <p:nvSpPr>
            <p:cNvPr id="291886" name="Freeform 46"/>
            <p:cNvSpPr>
              <a:spLocks/>
            </p:cNvSpPr>
            <p:nvPr/>
          </p:nvSpPr>
          <p:spPr bwMode="auto">
            <a:xfrm>
              <a:off x="2794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6 w 51"/>
                <a:gd name="T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6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3200">
                <a:latin typeface="+mj-lt"/>
                <a:ea typeface="宋体" pitchFamily="2" charset="-122"/>
              </a:endParaRPr>
            </a:p>
          </p:txBody>
        </p:sp>
        <p:sp>
          <p:nvSpPr>
            <p:cNvPr id="291887" name="Freeform 47"/>
            <p:cNvSpPr>
              <a:spLocks/>
            </p:cNvSpPr>
            <p:nvPr/>
          </p:nvSpPr>
          <p:spPr bwMode="auto">
            <a:xfrm>
              <a:off x="2871" y="1239"/>
              <a:ext cx="58" cy="501"/>
            </a:xfrm>
            <a:custGeom>
              <a:avLst/>
              <a:gdLst>
                <a:gd name="T0" fmla="*/ 34 w 48"/>
                <a:gd name="T1" fmla="*/ 700 h 700"/>
                <a:gd name="T2" fmla="*/ 40 w 48"/>
                <a:gd name="T3" fmla="*/ 633 h 700"/>
                <a:gd name="T4" fmla="*/ 43 w 48"/>
                <a:gd name="T5" fmla="*/ 562 h 700"/>
                <a:gd name="T6" fmla="*/ 46 w 48"/>
                <a:gd name="T7" fmla="*/ 491 h 700"/>
                <a:gd name="T8" fmla="*/ 48 w 48"/>
                <a:gd name="T9" fmla="*/ 421 h 700"/>
                <a:gd name="T10" fmla="*/ 48 w 48"/>
                <a:gd name="T11" fmla="*/ 348 h 700"/>
                <a:gd name="T12" fmla="*/ 46 w 48"/>
                <a:gd name="T13" fmla="*/ 277 h 700"/>
                <a:gd name="T14" fmla="*/ 40 w 48"/>
                <a:gd name="T15" fmla="*/ 206 h 700"/>
                <a:gd name="T16" fmla="*/ 31 w 48"/>
                <a:gd name="T17" fmla="*/ 136 h 700"/>
                <a:gd name="T18" fmla="*/ 17 w 48"/>
                <a:gd name="T19" fmla="*/ 68 h 700"/>
                <a:gd name="T20" fmla="*/ 0 w 48"/>
                <a:gd name="T21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700">
                  <a:moveTo>
                    <a:pt x="34" y="700"/>
                  </a:moveTo>
                  <a:lnTo>
                    <a:pt x="40" y="633"/>
                  </a:lnTo>
                  <a:lnTo>
                    <a:pt x="43" y="562"/>
                  </a:lnTo>
                  <a:lnTo>
                    <a:pt x="46" y="491"/>
                  </a:lnTo>
                  <a:lnTo>
                    <a:pt x="48" y="421"/>
                  </a:lnTo>
                  <a:lnTo>
                    <a:pt x="48" y="348"/>
                  </a:lnTo>
                  <a:lnTo>
                    <a:pt x="46" y="277"/>
                  </a:lnTo>
                  <a:lnTo>
                    <a:pt x="40" y="206"/>
                  </a:lnTo>
                  <a:lnTo>
                    <a:pt x="31" y="136"/>
                  </a:lnTo>
                  <a:lnTo>
                    <a:pt x="17" y="68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3200">
                <a:latin typeface="+mj-lt"/>
                <a:ea typeface="宋体" pitchFamily="2" charset="-122"/>
              </a:endParaRPr>
            </a:p>
          </p:txBody>
        </p:sp>
        <p:sp>
          <p:nvSpPr>
            <p:cNvPr id="291888" name="Rectangle 48"/>
            <p:cNvSpPr>
              <a:spLocks noChangeArrowheads="1"/>
            </p:cNvSpPr>
            <p:nvPr/>
          </p:nvSpPr>
          <p:spPr bwMode="auto">
            <a:xfrm>
              <a:off x="3009" y="1163"/>
              <a:ext cx="79" cy="27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+mj-lt"/>
                  <a:ea typeface="宋体" charset="-122"/>
                </a:rPr>
                <a:t>u</a:t>
              </a:r>
              <a:endParaRPr lang="en-US" altLang="zh-CN" sz="4400" dirty="0">
                <a:latin typeface="+mj-lt"/>
                <a:ea typeface="宋体" charset="-122"/>
              </a:endParaRPr>
            </a:p>
          </p:txBody>
        </p:sp>
        <p:sp>
          <p:nvSpPr>
            <p:cNvPr id="291889" name="Rectangle 49"/>
            <p:cNvSpPr>
              <a:spLocks noChangeArrowheads="1"/>
            </p:cNvSpPr>
            <p:nvPr/>
          </p:nvSpPr>
          <p:spPr bwMode="auto">
            <a:xfrm>
              <a:off x="3067" y="1177"/>
              <a:ext cx="223" cy="27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+mj-lt"/>
                  <a:ea typeface="宋体" charset="-122"/>
                </a:rPr>
                <a:t> = ?</a:t>
              </a:r>
              <a:endParaRPr lang="en-US" altLang="zh-CN" sz="4400" dirty="0">
                <a:latin typeface="+mj-lt"/>
                <a:ea typeface="宋体" charset="-122"/>
              </a:endParaRP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182005" y="2654375"/>
            <a:ext cx="1020548" cy="717550"/>
            <a:chOff x="1496" y="1160"/>
            <a:chExt cx="337" cy="452"/>
          </a:xfrm>
          <a:noFill/>
        </p:grpSpPr>
        <p:sp>
          <p:nvSpPr>
            <p:cNvPr id="291891" name="Freeform 51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3600">
                <a:latin typeface="+mj-lt"/>
                <a:ea typeface="宋体" pitchFamily="2" charset="-122"/>
              </a:endParaRPr>
            </a:p>
          </p:txBody>
        </p:sp>
        <p:sp>
          <p:nvSpPr>
            <p:cNvPr id="291892" name="Freeform 52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3600">
                <a:latin typeface="+mj-lt"/>
                <a:ea typeface="宋体" pitchFamily="2" charset="-122"/>
              </a:endParaRPr>
            </a:p>
          </p:txBody>
        </p:sp>
        <p:sp>
          <p:nvSpPr>
            <p:cNvPr id="291893" name="Freeform 53"/>
            <p:cNvSpPr>
              <a:spLocks/>
            </p:cNvSpPr>
            <p:nvPr/>
          </p:nvSpPr>
          <p:spPr bwMode="auto">
            <a:xfrm>
              <a:off x="1550" y="1234"/>
              <a:ext cx="40" cy="378"/>
            </a:xfrm>
            <a:custGeom>
              <a:avLst/>
              <a:gdLst>
                <a:gd name="T0" fmla="*/ 14 w 40"/>
                <a:gd name="T1" fmla="*/ 378 h 378"/>
                <a:gd name="T2" fmla="*/ 20 w 40"/>
                <a:gd name="T3" fmla="*/ 344 h 378"/>
                <a:gd name="T4" fmla="*/ 25 w 40"/>
                <a:gd name="T5" fmla="*/ 305 h 378"/>
                <a:gd name="T6" fmla="*/ 28 w 40"/>
                <a:gd name="T7" fmla="*/ 265 h 378"/>
                <a:gd name="T8" fmla="*/ 34 w 40"/>
                <a:gd name="T9" fmla="*/ 226 h 378"/>
                <a:gd name="T10" fmla="*/ 37 w 40"/>
                <a:gd name="T11" fmla="*/ 183 h 378"/>
                <a:gd name="T12" fmla="*/ 40 w 40"/>
                <a:gd name="T13" fmla="*/ 144 h 378"/>
                <a:gd name="T14" fmla="*/ 37 w 40"/>
                <a:gd name="T15" fmla="*/ 104 h 378"/>
                <a:gd name="T16" fmla="*/ 28 w 40"/>
                <a:gd name="T17" fmla="*/ 67 h 378"/>
                <a:gd name="T18" fmla="*/ 17 w 40"/>
                <a:gd name="T19" fmla="*/ 34 h 378"/>
                <a:gd name="T20" fmla="*/ 0 w 40"/>
                <a:gd name="T2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78">
                  <a:moveTo>
                    <a:pt x="14" y="378"/>
                  </a:moveTo>
                  <a:lnTo>
                    <a:pt x="20" y="344"/>
                  </a:lnTo>
                  <a:lnTo>
                    <a:pt x="25" y="305"/>
                  </a:lnTo>
                  <a:lnTo>
                    <a:pt x="28" y="265"/>
                  </a:lnTo>
                  <a:lnTo>
                    <a:pt x="34" y="226"/>
                  </a:lnTo>
                  <a:lnTo>
                    <a:pt x="37" y="183"/>
                  </a:lnTo>
                  <a:lnTo>
                    <a:pt x="40" y="144"/>
                  </a:lnTo>
                  <a:lnTo>
                    <a:pt x="37" y="104"/>
                  </a:lnTo>
                  <a:lnTo>
                    <a:pt x="28" y="67"/>
                  </a:lnTo>
                  <a:lnTo>
                    <a:pt x="17" y="34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3600">
                <a:latin typeface="+mj-lt"/>
                <a:ea typeface="宋体" pitchFamily="2" charset="-122"/>
              </a:endParaRPr>
            </a:p>
          </p:txBody>
        </p:sp>
        <p:sp>
          <p:nvSpPr>
            <p:cNvPr id="291894" name="Freeform 54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124 h 212"/>
                <a:gd name="T4" fmla="*/ 206 w 212"/>
                <a:gd name="T5" fmla="*/ 141 h 212"/>
                <a:gd name="T6" fmla="*/ 201 w 212"/>
                <a:gd name="T7" fmla="*/ 155 h 212"/>
                <a:gd name="T8" fmla="*/ 192 w 212"/>
                <a:gd name="T9" fmla="*/ 170 h 212"/>
                <a:gd name="T10" fmla="*/ 181 w 212"/>
                <a:gd name="T11" fmla="*/ 181 h 212"/>
                <a:gd name="T12" fmla="*/ 167 w 212"/>
                <a:gd name="T13" fmla="*/ 192 h 212"/>
                <a:gd name="T14" fmla="*/ 156 w 212"/>
                <a:gd name="T15" fmla="*/ 201 h 212"/>
                <a:gd name="T16" fmla="*/ 139 w 212"/>
                <a:gd name="T17" fmla="*/ 206 h 212"/>
                <a:gd name="T18" fmla="*/ 122 w 212"/>
                <a:gd name="T19" fmla="*/ 212 h 212"/>
                <a:gd name="T20" fmla="*/ 105 w 212"/>
                <a:gd name="T21" fmla="*/ 212 h 212"/>
                <a:gd name="T22" fmla="*/ 88 w 212"/>
                <a:gd name="T23" fmla="*/ 212 h 212"/>
                <a:gd name="T24" fmla="*/ 71 w 212"/>
                <a:gd name="T25" fmla="*/ 206 h 212"/>
                <a:gd name="T26" fmla="*/ 57 w 212"/>
                <a:gd name="T27" fmla="*/ 201 h 212"/>
                <a:gd name="T28" fmla="*/ 43 w 212"/>
                <a:gd name="T29" fmla="*/ 192 h 212"/>
                <a:gd name="T30" fmla="*/ 31 w 212"/>
                <a:gd name="T31" fmla="*/ 181 h 212"/>
                <a:gd name="T32" fmla="*/ 20 w 212"/>
                <a:gd name="T33" fmla="*/ 170 h 212"/>
                <a:gd name="T34" fmla="*/ 12 w 212"/>
                <a:gd name="T35" fmla="*/ 155 h 212"/>
                <a:gd name="T36" fmla="*/ 6 w 212"/>
                <a:gd name="T37" fmla="*/ 141 h 212"/>
                <a:gd name="T38" fmla="*/ 0 w 212"/>
                <a:gd name="T39" fmla="*/ 124 h 212"/>
                <a:gd name="T40" fmla="*/ 0 w 212"/>
                <a:gd name="T41" fmla="*/ 107 h 212"/>
                <a:gd name="T42" fmla="*/ 0 w 212"/>
                <a:gd name="T43" fmla="*/ 91 h 212"/>
                <a:gd name="T44" fmla="*/ 6 w 212"/>
                <a:gd name="T45" fmla="*/ 74 h 212"/>
                <a:gd name="T46" fmla="*/ 12 w 212"/>
                <a:gd name="T47" fmla="*/ 59 h 212"/>
                <a:gd name="T48" fmla="*/ 20 w 212"/>
                <a:gd name="T49" fmla="*/ 45 h 212"/>
                <a:gd name="T50" fmla="*/ 31 w 212"/>
                <a:gd name="T51" fmla="*/ 31 h 212"/>
                <a:gd name="T52" fmla="*/ 43 w 212"/>
                <a:gd name="T53" fmla="*/ 20 h 212"/>
                <a:gd name="T54" fmla="*/ 57 w 212"/>
                <a:gd name="T55" fmla="*/ 11 h 212"/>
                <a:gd name="T56" fmla="*/ 71 w 212"/>
                <a:gd name="T57" fmla="*/ 6 h 212"/>
                <a:gd name="T58" fmla="*/ 88 w 212"/>
                <a:gd name="T59" fmla="*/ 3 h 212"/>
                <a:gd name="T60" fmla="*/ 105 w 212"/>
                <a:gd name="T61" fmla="*/ 0 h 212"/>
                <a:gd name="T62" fmla="*/ 122 w 212"/>
                <a:gd name="T63" fmla="*/ 3 h 212"/>
                <a:gd name="T64" fmla="*/ 139 w 212"/>
                <a:gd name="T65" fmla="*/ 6 h 212"/>
                <a:gd name="T66" fmla="*/ 156 w 212"/>
                <a:gd name="T67" fmla="*/ 11 h 212"/>
                <a:gd name="T68" fmla="*/ 167 w 212"/>
                <a:gd name="T69" fmla="*/ 20 h 212"/>
                <a:gd name="T70" fmla="*/ 181 w 212"/>
                <a:gd name="T71" fmla="*/ 31 h 212"/>
                <a:gd name="T72" fmla="*/ 192 w 212"/>
                <a:gd name="T73" fmla="*/ 45 h 212"/>
                <a:gd name="T74" fmla="*/ 201 w 212"/>
                <a:gd name="T75" fmla="*/ 59 h 212"/>
                <a:gd name="T76" fmla="*/ 206 w 212"/>
                <a:gd name="T77" fmla="*/ 74 h 212"/>
                <a:gd name="T78" fmla="*/ 209 w 212"/>
                <a:gd name="T79" fmla="*/ 91 h 212"/>
                <a:gd name="T80" fmla="*/ 212 w 212"/>
                <a:gd name="T81" fmla="*/ 107 h 212"/>
                <a:gd name="T82" fmla="*/ 209 w 212"/>
                <a:gd name="T83" fmla="*/ 1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212">
                  <a:moveTo>
                    <a:pt x="209" y="105"/>
                  </a:moveTo>
                  <a:lnTo>
                    <a:pt x="209" y="124"/>
                  </a:lnTo>
                  <a:lnTo>
                    <a:pt x="206" y="141"/>
                  </a:lnTo>
                  <a:lnTo>
                    <a:pt x="201" y="155"/>
                  </a:lnTo>
                  <a:lnTo>
                    <a:pt x="192" y="170"/>
                  </a:lnTo>
                  <a:lnTo>
                    <a:pt x="181" y="181"/>
                  </a:lnTo>
                  <a:lnTo>
                    <a:pt x="167" y="192"/>
                  </a:lnTo>
                  <a:lnTo>
                    <a:pt x="156" y="201"/>
                  </a:lnTo>
                  <a:lnTo>
                    <a:pt x="139" y="206"/>
                  </a:lnTo>
                  <a:lnTo>
                    <a:pt x="122" y="212"/>
                  </a:lnTo>
                  <a:lnTo>
                    <a:pt x="105" y="212"/>
                  </a:lnTo>
                  <a:lnTo>
                    <a:pt x="88" y="212"/>
                  </a:lnTo>
                  <a:lnTo>
                    <a:pt x="71" y="206"/>
                  </a:lnTo>
                  <a:lnTo>
                    <a:pt x="57" y="201"/>
                  </a:lnTo>
                  <a:lnTo>
                    <a:pt x="43" y="192"/>
                  </a:lnTo>
                  <a:lnTo>
                    <a:pt x="31" y="181"/>
                  </a:lnTo>
                  <a:lnTo>
                    <a:pt x="20" y="170"/>
                  </a:lnTo>
                  <a:lnTo>
                    <a:pt x="12" y="155"/>
                  </a:lnTo>
                  <a:lnTo>
                    <a:pt x="6" y="141"/>
                  </a:lnTo>
                  <a:lnTo>
                    <a:pt x="0" y="124"/>
                  </a:lnTo>
                  <a:lnTo>
                    <a:pt x="0" y="107"/>
                  </a:lnTo>
                  <a:lnTo>
                    <a:pt x="0" y="91"/>
                  </a:lnTo>
                  <a:lnTo>
                    <a:pt x="6" y="74"/>
                  </a:lnTo>
                  <a:lnTo>
                    <a:pt x="12" y="59"/>
                  </a:lnTo>
                  <a:lnTo>
                    <a:pt x="20" y="45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7" y="11"/>
                  </a:lnTo>
                  <a:lnTo>
                    <a:pt x="71" y="6"/>
                  </a:lnTo>
                  <a:lnTo>
                    <a:pt x="88" y="3"/>
                  </a:lnTo>
                  <a:lnTo>
                    <a:pt x="105" y="0"/>
                  </a:lnTo>
                  <a:lnTo>
                    <a:pt x="122" y="3"/>
                  </a:lnTo>
                  <a:lnTo>
                    <a:pt x="139" y="6"/>
                  </a:lnTo>
                  <a:lnTo>
                    <a:pt x="156" y="11"/>
                  </a:lnTo>
                  <a:lnTo>
                    <a:pt x="167" y="20"/>
                  </a:lnTo>
                  <a:lnTo>
                    <a:pt x="181" y="31"/>
                  </a:lnTo>
                  <a:lnTo>
                    <a:pt x="192" y="45"/>
                  </a:lnTo>
                  <a:lnTo>
                    <a:pt x="201" y="59"/>
                  </a:lnTo>
                  <a:lnTo>
                    <a:pt x="206" y="74"/>
                  </a:lnTo>
                  <a:lnTo>
                    <a:pt x="209" y="91"/>
                  </a:lnTo>
                  <a:lnTo>
                    <a:pt x="212" y="107"/>
                  </a:lnTo>
                  <a:lnTo>
                    <a:pt x="20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3600">
                <a:latin typeface="+mj-lt"/>
                <a:ea typeface="宋体" pitchFamily="2" charset="-122"/>
              </a:endParaRPr>
            </a:p>
          </p:txBody>
        </p:sp>
        <p:sp>
          <p:nvSpPr>
            <p:cNvPr id="291895" name="Freeform 55"/>
            <p:cNvSpPr>
              <a:spLocks/>
            </p:cNvSpPr>
            <p:nvPr/>
          </p:nvSpPr>
          <p:spPr bwMode="auto">
            <a:xfrm>
              <a:off x="1631" y="1369"/>
              <a:ext cx="150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91 h 212"/>
                <a:gd name="T4" fmla="*/ 206 w 212"/>
                <a:gd name="T5" fmla="*/ 74 h 212"/>
                <a:gd name="T6" fmla="*/ 201 w 212"/>
                <a:gd name="T7" fmla="*/ 59 h 212"/>
                <a:gd name="T8" fmla="*/ 192 w 212"/>
                <a:gd name="T9" fmla="*/ 45 h 212"/>
                <a:gd name="T10" fmla="*/ 181 w 212"/>
                <a:gd name="T11" fmla="*/ 31 h 212"/>
                <a:gd name="T12" fmla="*/ 167 w 212"/>
                <a:gd name="T13" fmla="*/ 20 h 212"/>
                <a:gd name="T14" fmla="*/ 156 w 212"/>
                <a:gd name="T15" fmla="*/ 11 h 212"/>
                <a:gd name="T16" fmla="*/ 139 w 212"/>
                <a:gd name="T17" fmla="*/ 6 h 212"/>
                <a:gd name="T18" fmla="*/ 122 w 212"/>
                <a:gd name="T19" fmla="*/ 3 h 212"/>
                <a:gd name="T20" fmla="*/ 105 w 212"/>
                <a:gd name="T21" fmla="*/ 0 h 212"/>
                <a:gd name="T22" fmla="*/ 88 w 212"/>
                <a:gd name="T23" fmla="*/ 3 h 212"/>
                <a:gd name="T24" fmla="*/ 71 w 212"/>
                <a:gd name="T25" fmla="*/ 6 h 212"/>
                <a:gd name="T26" fmla="*/ 57 w 212"/>
                <a:gd name="T27" fmla="*/ 11 h 212"/>
                <a:gd name="T28" fmla="*/ 43 w 212"/>
                <a:gd name="T29" fmla="*/ 20 h 212"/>
                <a:gd name="T30" fmla="*/ 31 w 212"/>
                <a:gd name="T31" fmla="*/ 31 h 212"/>
                <a:gd name="T32" fmla="*/ 20 w 212"/>
                <a:gd name="T33" fmla="*/ 45 h 212"/>
                <a:gd name="T34" fmla="*/ 12 w 212"/>
                <a:gd name="T35" fmla="*/ 59 h 212"/>
                <a:gd name="T36" fmla="*/ 6 w 212"/>
                <a:gd name="T37" fmla="*/ 74 h 212"/>
                <a:gd name="T38" fmla="*/ 0 w 212"/>
                <a:gd name="T39" fmla="*/ 91 h 212"/>
                <a:gd name="T40" fmla="*/ 0 w 212"/>
                <a:gd name="T41" fmla="*/ 107 h 212"/>
                <a:gd name="T42" fmla="*/ 0 w 212"/>
                <a:gd name="T43" fmla="*/ 124 h 212"/>
                <a:gd name="T44" fmla="*/ 6 w 212"/>
                <a:gd name="T45" fmla="*/ 141 h 212"/>
                <a:gd name="T46" fmla="*/ 12 w 212"/>
                <a:gd name="T47" fmla="*/ 155 h 212"/>
                <a:gd name="T48" fmla="*/ 20 w 212"/>
                <a:gd name="T49" fmla="*/ 170 h 212"/>
                <a:gd name="T50" fmla="*/ 31 w 212"/>
                <a:gd name="T51" fmla="*/ 181 h 212"/>
                <a:gd name="T52" fmla="*/ 43 w 212"/>
                <a:gd name="T53" fmla="*/ 192 h 212"/>
                <a:gd name="T54" fmla="*/ 57 w 212"/>
                <a:gd name="T55" fmla="*/ 201 h 212"/>
                <a:gd name="T56" fmla="*/ 71 w 212"/>
                <a:gd name="T57" fmla="*/ 206 h 212"/>
                <a:gd name="T58" fmla="*/ 88 w 212"/>
                <a:gd name="T59" fmla="*/ 212 h 212"/>
                <a:gd name="T60" fmla="*/ 105 w 212"/>
                <a:gd name="T61" fmla="*/ 212 h 212"/>
                <a:gd name="T62" fmla="*/ 122 w 212"/>
                <a:gd name="T63" fmla="*/ 212 h 212"/>
                <a:gd name="T64" fmla="*/ 139 w 212"/>
                <a:gd name="T65" fmla="*/ 206 h 212"/>
                <a:gd name="T66" fmla="*/ 156 w 212"/>
                <a:gd name="T67" fmla="*/ 201 h 212"/>
                <a:gd name="T68" fmla="*/ 167 w 212"/>
                <a:gd name="T69" fmla="*/ 192 h 212"/>
                <a:gd name="T70" fmla="*/ 181 w 212"/>
                <a:gd name="T71" fmla="*/ 181 h 212"/>
                <a:gd name="T72" fmla="*/ 192 w 212"/>
                <a:gd name="T73" fmla="*/ 170 h 212"/>
                <a:gd name="T74" fmla="*/ 201 w 212"/>
                <a:gd name="T75" fmla="*/ 155 h 212"/>
                <a:gd name="T76" fmla="*/ 206 w 212"/>
                <a:gd name="T77" fmla="*/ 141 h 212"/>
                <a:gd name="T78" fmla="*/ 209 w 212"/>
                <a:gd name="T79" fmla="*/ 124 h 212"/>
                <a:gd name="T80" fmla="*/ 212 w 212"/>
                <a:gd name="T81" fmla="*/ 107 h 212"/>
                <a:gd name="T82" fmla="*/ 212 w 212"/>
                <a:gd name="T83" fmla="*/ 10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212">
                  <a:moveTo>
                    <a:pt x="209" y="105"/>
                  </a:moveTo>
                  <a:lnTo>
                    <a:pt x="209" y="91"/>
                  </a:lnTo>
                  <a:lnTo>
                    <a:pt x="206" y="74"/>
                  </a:lnTo>
                  <a:lnTo>
                    <a:pt x="201" y="59"/>
                  </a:lnTo>
                  <a:lnTo>
                    <a:pt x="192" y="45"/>
                  </a:lnTo>
                  <a:lnTo>
                    <a:pt x="181" y="31"/>
                  </a:lnTo>
                  <a:lnTo>
                    <a:pt x="167" y="20"/>
                  </a:lnTo>
                  <a:lnTo>
                    <a:pt x="156" y="11"/>
                  </a:lnTo>
                  <a:lnTo>
                    <a:pt x="139" y="6"/>
                  </a:lnTo>
                  <a:lnTo>
                    <a:pt x="122" y="3"/>
                  </a:lnTo>
                  <a:lnTo>
                    <a:pt x="105" y="0"/>
                  </a:lnTo>
                  <a:lnTo>
                    <a:pt x="88" y="3"/>
                  </a:lnTo>
                  <a:lnTo>
                    <a:pt x="71" y="6"/>
                  </a:lnTo>
                  <a:lnTo>
                    <a:pt x="57" y="11"/>
                  </a:lnTo>
                  <a:lnTo>
                    <a:pt x="43" y="20"/>
                  </a:lnTo>
                  <a:lnTo>
                    <a:pt x="31" y="31"/>
                  </a:lnTo>
                  <a:lnTo>
                    <a:pt x="20" y="45"/>
                  </a:lnTo>
                  <a:lnTo>
                    <a:pt x="12" y="59"/>
                  </a:lnTo>
                  <a:lnTo>
                    <a:pt x="6" y="74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0" y="124"/>
                  </a:lnTo>
                  <a:lnTo>
                    <a:pt x="6" y="141"/>
                  </a:lnTo>
                  <a:lnTo>
                    <a:pt x="12" y="155"/>
                  </a:lnTo>
                  <a:lnTo>
                    <a:pt x="20" y="170"/>
                  </a:lnTo>
                  <a:lnTo>
                    <a:pt x="31" y="181"/>
                  </a:lnTo>
                  <a:lnTo>
                    <a:pt x="43" y="192"/>
                  </a:lnTo>
                  <a:lnTo>
                    <a:pt x="57" y="201"/>
                  </a:lnTo>
                  <a:lnTo>
                    <a:pt x="71" y="206"/>
                  </a:lnTo>
                  <a:lnTo>
                    <a:pt x="88" y="212"/>
                  </a:lnTo>
                  <a:lnTo>
                    <a:pt x="105" y="212"/>
                  </a:lnTo>
                  <a:lnTo>
                    <a:pt x="122" y="212"/>
                  </a:lnTo>
                  <a:lnTo>
                    <a:pt x="139" y="206"/>
                  </a:lnTo>
                  <a:lnTo>
                    <a:pt x="156" y="201"/>
                  </a:lnTo>
                  <a:lnTo>
                    <a:pt x="167" y="192"/>
                  </a:lnTo>
                  <a:lnTo>
                    <a:pt x="181" y="181"/>
                  </a:lnTo>
                  <a:lnTo>
                    <a:pt x="192" y="170"/>
                  </a:lnTo>
                  <a:lnTo>
                    <a:pt x="201" y="155"/>
                  </a:lnTo>
                  <a:lnTo>
                    <a:pt x="206" y="141"/>
                  </a:lnTo>
                  <a:lnTo>
                    <a:pt x="209" y="124"/>
                  </a:lnTo>
                  <a:lnTo>
                    <a:pt x="212" y="107"/>
                  </a:lnTo>
                  <a:lnTo>
                    <a:pt x="212" y="107"/>
                  </a:lnTo>
                </a:path>
              </a:pathLst>
            </a:custGeom>
            <a:grp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3600">
                <a:latin typeface="+mj-lt"/>
                <a:ea typeface="宋体" pitchFamily="2" charset="-122"/>
              </a:endParaRPr>
            </a:p>
          </p:txBody>
        </p:sp>
        <p:sp>
          <p:nvSpPr>
            <p:cNvPr id="291896" name="Rectangle 56"/>
            <p:cNvSpPr>
              <a:spLocks noChangeArrowheads="1"/>
            </p:cNvSpPr>
            <p:nvPr/>
          </p:nvSpPr>
          <p:spPr bwMode="auto">
            <a:xfrm>
              <a:off x="1680" y="1400"/>
              <a:ext cx="38" cy="17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+mj-lt"/>
                  <a:ea typeface="宋体" charset="-122"/>
                </a:rPr>
                <a:t>4</a:t>
              </a:r>
              <a:endParaRPr lang="en-US" altLang="zh-CN" sz="3600" dirty="0">
                <a:latin typeface="+mj-lt"/>
                <a:ea typeface="宋体" charset="-122"/>
              </a:endParaRPr>
            </a:p>
          </p:txBody>
        </p:sp>
        <p:sp>
          <p:nvSpPr>
            <p:cNvPr id="291897" name="Rectangle 57"/>
            <p:cNvSpPr>
              <a:spLocks noChangeArrowheads="1"/>
            </p:cNvSpPr>
            <p:nvPr/>
          </p:nvSpPr>
          <p:spPr bwMode="auto">
            <a:xfrm>
              <a:off x="1630" y="1199"/>
              <a:ext cx="57" cy="23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+mj-lt"/>
                  <a:ea typeface="宋体" charset="-122"/>
                </a:rPr>
                <a:t>u</a:t>
              </a:r>
              <a:endParaRPr lang="en-US" altLang="zh-CN" sz="4400" dirty="0">
                <a:latin typeface="+mj-lt"/>
                <a:ea typeface="宋体" charset="-122"/>
              </a:endParaRPr>
            </a:p>
          </p:txBody>
        </p:sp>
        <p:sp>
          <p:nvSpPr>
            <p:cNvPr id="291898" name="Rectangle 58"/>
            <p:cNvSpPr>
              <a:spLocks noChangeArrowheads="1"/>
            </p:cNvSpPr>
            <p:nvPr/>
          </p:nvSpPr>
          <p:spPr bwMode="auto">
            <a:xfrm>
              <a:off x="1699" y="1209"/>
              <a:ext cx="134" cy="23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+mj-lt"/>
                  <a:ea typeface="宋体" charset="-122"/>
                </a:rPr>
                <a:t>= ?</a:t>
              </a:r>
              <a:endParaRPr lang="en-US" altLang="zh-CN" sz="4400" dirty="0">
                <a:latin typeface="+mj-lt"/>
                <a:ea typeface="宋体" charset="-122"/>
              </a:endParaRPr>
            </a:p>
          </p:txBody>
        </p:sp>
      </p:grpSp>
      <p:grpSp>
        <p:nvGrpSpPr>
          <p:cNvPr id="15397" name="Group 59"/>
          <p:cNvGrpSpPr>
            <a:grpSpLocks/>
          </p:cNvGrpSpPr>
          <p:nvPr/>
        </p:nvGrpSpPr>
        <p:grpSpPr bwMode="auto">
          <a:xfrm>
            <a:off x="3585633" y="4729168"/>
            <a:ext cx="425450" cy="369888"/>
            <a:chOff x="1767" y="2425"/>
            <a:chExt cx="201" cy="233"/>
          </a:xfrm>
        </p:grpSpPr>
        <p:sp>
          <p:nvSpPr>
            <p:cNvPr id="15439" name="Rectangle 60"/>
            <p:cNvSpPr>
              <a:spLocks noChangeArrowheads="1"/>
            </p:cNvSpPr>
            <p:nvPr/>
          </p:nvSpPr>
          <p:spPr bwMode="auto">
            <a:xfrm>
              <a:off x="1767" y="2425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/>
                <a:t>u</a:t>
              </a:r>
              <a:endParaRPr lang="en-US" altLang="zh-CN" sz="2800"/>
            </a:p>
          </p:txBody>
        </p:sp>
        <p:sp>
          <p:nvSpPr>
            <p:cNvPr id="15440" name="Rectangle 61"/>
            <p:cNvSpPr>
              <a:spLocks noChangeArrowheads="1"/>
            </p:cNvSpPr>
            <p:nvPr/>
          </p:nvSpPr>
          <p:spPr bwMode="auto">
            <a:xfrm>
              <a:off x="1810" y="2425"/>
              <a:ext cx="15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/>
                <a:t> :5</a:t>
              </a:r>
              <a:endParaRPr lang="en-US" altLang="zh-CN" sz="2800"/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2444224" y="3432176"/>
            <a:ext cx="1057799" cy="1446213"/>
            <a:chOff x="1140" y="1536"/>
            <a:chExt cx="500" cy="911"/>
          </a:xfrm>
        </p:grpSpPr>
        <p:sp>
          <p:nvSpPr>
            <p:cNvPr id="15431" name="Rectangle 63"/>
            <p:cNvSpPr>
              <a:spLocks noChangeArrowheads="1"/>
            </p:cNvSpPr>
            <p:nvPr/>
          </p:nvSpPr>
          <p:spPr bwMode="auto">
            <a:xfrm>
              <a:off x="1284" y="2273"/>
              <a:ext cx="5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800"/>
                <a:t>1</a:t>
              </a:r>
              <a:endParaRPr lang="en-US" altLang="zh-CN" sz="3600"/>
            </a:p>
          </p:txBody>
        </p:sp>
        <p:grpSp>
          <p:nvGrpSpPr>
            <p:cNvPr id="15432" name="Group 64"/>
            <p:cNvGrpSpPr>
              <a:grpSpLocks/>
            </p:cNvGrpSpPr>
            <p:nvPr/>
          </p:nvGrpSpPr>
          <p:grpSpPr bwMode="auto">
            <a:xfrm>
              <a:off x="1140" y="1536"/>
              <a:ext cx="500" cy="900"/>
              <a:chOff x="1140" y="1536"/>
              <a:chExt cx="500" cy="900"/>
            </a:xfrm>
          </p:grpSpPr>
          <p:grpSp>
            <p:nvGrpSpPr>
              <p:cNvPr id="15433" name="Group 65"/>
              <p:cNvGrpSpPr>
                <a:grpSpLocks/>
              </p:cNvGrpSpPr>
              <p:nvPr/>
            </p:nvGrpSpPr>
            <p:grpSpPr bwMode="auto">
              <a:xfrm>
                <a:off x="1220" y="1790"/>
                <a:ext cx="420" cy="646"/>
                <a:chOff x="1220" y="1790"/>
                <a:chExt cx="420" cy="646"/>
              </a:xfrm>
            </p:grpSpPr>
            <p:sp>
              <p:nvSpPr>
                <p:cNvPr id="291906" name="Freeform 66"/>
                <p:cNvSpPr>
                  <a:spLocks/>
                </p:cNvSpPr>
                <p:nvPr/>
              </p:nvSpPr>
              <p:spPr bwMode="auto">
                <a:xfrm>
                  <a:off x="1301" y="1790"/>
                  <a:ext cx="339" cy="646"/>
                </a:xfrm>
                <a:custGeom>
                  <a:avLst/>
                  <a:gdLst>
                    <a:gd name="T0" fmla="*/ 0 w 339"/>
                    <a:gd name="T1" fmla="*/ 0 h 646"/>
                    <a:gd name="T2" fmla="*/ 11 w 339"/>
                    <a:gd name="T3" fmla="*/ 76 h 646"/>
                    <a:gd name="T4" fmla="*/ 23 w 339"/>
                    <a:gd name="T5" fmla="*/ 153 h 646"/>
                    <a:gd name="T6" fmla="*/ 40 w 339"/>
                    <a:gd name="T7" fmla="*/ 226 h 646"/>
                    <a:gd name="T8" fmla="*/ 62 w 339"/>
                    <a:gd name="T9" fmla="*/ 297 h 646"/>
                    <a:gd name="T10" fmla="*/ 93 w 339"/>
                    <a:gd name="T11" fmla="*/ 367 h 646"/>
                    <a:gd name="T12" fmla="*/ 127 w 339"/>
                    <a:gd name="T13" fmla="*/ 432 h 646"/>
                    <a:gd name="T14" fmla="*/ 169 w 339"/>
                    <a:gd name="T15" fmla="*/ 494 h 646"/>
                    <a:gd name="T16" fmla="*/ 217 w 339"/>
                    <a:gd name="T17" fmla="*/ 551 h 646"/>
                    <a:gd name="T18" fmla="*/ 277 w 339"/>
                    <a:gd name="T19" fmla="*/ 601 h 646"/>
                    <a:gd name="T20" fmla="*/ 339 w 339"/>
                    <a:gd name="T21" fmla="*/ 646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9" h="646">
                      <a:moveTo>
                        <a:pt x="0" y="0"/>
                      </a:moveTo>
                      <a:lnTo>
                        <a:pt x="11" y="76"/>
                      </a:lnTo>
                      <a:lnTo>
                        <a:pt x="23" y="153"/>
                      </a:lnTo>
                      <a:lnTo>
                        <a:pt x="40" y="226"/>
                      </a:lnTo>
                      <a:lnTo>
                        <a:pt x="62" y="297"/>
                      </a:lnTo>
                      <a:lnTo>
                        <a:pt x="93" y="367"/>
                      </a:lnTo>
                      <a:lnTo>
                        <a:pt x="127" y="432"/>
                      </a:lnTo>
                      <a:lnTo>
                        <a:pt x="169" y="494"/>
                      </a:lnTo>
                      <a:lnTo>
                        <a:pt x="217" y="551"/>
                      </a:lnTo>
                      <a:lnTo>
                        <a:pt x="277" y="601"/>
                      </a:lnTo>
                      <a:lnTo>
                        <a:pt x="339" y="64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defRPr/>
                  </a:pPr>
                  <a:endParaRPr lang="zh-CN" altLang="en-US" sz="3200">
                    <a:latin typeface="+mj-lt"/>
                    <a:ea typeface="宋体" pitchFamily="2" charset="-122"/>
                  </a:endParaRPr>
                </a:p>
              </p:txBody>
            </p:sp>
            <p:sp>
              <p:nvSpPr>
                <p:cNvPr id="291907" name="Freeform 67"/>
                <p:cNvSpPr>
                  <a:spLocks/>
                </p:cNvSpPr>
                <p:nvPr/>
              </p:nvSpPr>
              <p:spPr bwMode="auto">
                <a:xfrm>
                  <a:off x="1220" y="2224"/>
                  <a:ext cx="211" cy="212"/>
                </a:xfrm>
                <a:custGeom>
                  <a:avLst/>
                  <a:gdLst>
                    <a:gd name="T0" fmla="*/ 209 w 211"/>
                    <a:gd name="T1" fmla="*/ 105 h 212"/>
                    <a:gd name="T2" fmla="*/ 209 w 211"/>
                    <a:gd name="T3" fmla="*/ 91 h 212"/>
                    <a:gd name="T4" fmla="*/ 206 w 211"/>
                    <a:gd name="T5" fmla="*/ 74 h 212"/>
                    <a:gd name="T6" fmla="*/ 200 w 211"/>
                    <a:gd name="T7" fmla="*/ 60 h 212"/>
                    <a:gd name="T8" fmla="*/ 192 w 211"/>
                    <a:gd name="T9" fmla="*/ 46 h 212"/>
                    <a:gd name="T10" fmla="*/ 180 w 211"/>
                    <a:gd name="T11" fmla="*/ 31 h 212"/>
                    <a:gd name="T12" fmla="*/ 166 w 211"/>
                    <a:gd name="T13" fmla="*/ 20 h 212"/>
                    <a:gd name="T14" fmla="*/ 155 w 211"/>
                    <a:gd name="T15" fmla="*/ 12 h 212"/>
                    <a:gd name="T16" fmla="*/ 138 w 211"/>
                    <a:gd name="T17" fmla="*/ 6 h 212"/>
                    <a:gd name="T18" fmla="*/ 121 w 211"/>
                    <a:gd name="T19" fmla="*/ 3 h 212"/>
                    <a:gd name="T20" fmla="*/ 104 w 211"/>
                    <a:gd name="T21" fmla="*/ 0 h 212"/>
                    <a:gd name="T22" fmla="*/ 87 w 211"/>
                    <a:gd name="T23" fmla="*/ 3 h 212"/>
                    <a:gd name="T24" fmla="*/ 70 w 211"/>
                    <a:gd name="T25" fmla="*/ 6 h 212"/>
                    <a:gd name="T26" fmla="*/ 56 w 211"/>
                    <a:gd name="T27" fmla="*/ 12 h 212"/>
                    <a:gd name="T28" fmla="*/ 42 w 211"/>
                    <a:gd name="T29" fmla="*/ 20 h 212"/>
                    <a:gd name="T30" fmla="*/ 31 w 211"/>
                    <a:gd name="T31" fmla="*/ 31 h 212"/>
                    <a:gd name="T32" fmla="*/ 19 w 211"/>
                    <a:gd name="T33" fmla="*/ 46 h 212"/>
                    <a:gd name="T34" fmla="*/ 11 w 211"/>
                    <a:gd name="T35" fmla="*/ 60 h 212"/>
                    <a:gd name="T36" fmla="*/ 5 w 211"/>
                    <a:gd name="T37" fmla="*/ 74 h 212"/>
                    <a:gd name="T38" fmla="*/ 0 w 211"/>
                    <a:gd name="T39" fmla="*/ 91 h 212"/>
                    <a:gd name="T40" fmla="*/ 0 w 211"/>
                    <a:gd name="T41" fmla="*/ 108 h 212"/>
                    <a:gd name="T42" fmla="*/ 0 w 211"/>
                    <a:gd name="T43" fmla="*/ 125 h 212"/>
                    <a:gd name="T44" fmla="*/ 5 w 211"/>
                    <a:gd name="T45" fmla="*/ 142 h 212"/>
                    <a:gd name="T46" fmla="*/ 11 w 211"/>
                    <a:gd name="T47" fmla="*/ 156 h 212"/>
                    <a:gd name="T48" fmla="*/ 19 w 211"/>
                    <a:gd name="T49" fmla="*/ 170 h 212"/>
                    <a:gd name="T50" fmla="*/ 31 w 211"/>
                    <a:gd name="T51" fmla="*/ 181 h 212"/>
                    <a:gd name="T52" fmla="*/ 42 w 211"/>
                    <a:gd name="T53" fmla="*/ 192 h 212"/>
                    <a:gd name="T54" fmla="*/ 56 w 211"/>
                    <a:gd name="T55" fmla="*/ 201 h 212"/>
                    <a:gd name="T56" fmla="*/ 70 w 211"/>
                    <a:gd name="T57" fmla="*/ 206 h 212"/>
                    <a:gd name="T58" fmla="*/ 87 w 211"/>
                    <a:gd name="T59" fmla="*/ 212 h 212"/>
                    <a:gd name="T60" fmla="*/ 104 w 211"/>
                    <a:gd name="T61" fmla="*/ 212 h 212"/>
                    <a:gd name="T62" fmla="*/ 121 w 211"/>
                    <a:gd name="T63" fmla="*/ 212 h 212"/>
                    <a:gd name="T64" fmla="*/ 138 w 211"/>
                    <a:gd name="T65" fmla="*/ 206 h 212"/>
                    <a:gd name="T66" fmla="*/ 155 w 211"/>
                    <a:gd name="T67" fmla="*/ 201 h 212"/>
                    <a:gd name="T68" fmla="*/ 166 w 211"/>
                    <a:gd name="T69" fmla="*/ 192 h 212"/>
                    <a:gd name="T70" fmla="*/ 180 w 211"/>
                    <a:gd name="T71" fmla="*/ 181 h 212"/>
                    <a:gd name="T72" fmla="*/ 192 w 211"/>
                    <a:gd name="T73" fmla="*/ 170 h 212"/>
                    <a:gd name="T74" fmla="*/ 200 w 211"/>
                    <a:gd name="T75" fmla="*/ 156 h 212"/>
                    <a:gd name="T76" fmla="*/ 206 w 211"/>
                    <a:gd name="T77" fmla="*/ 142 h 212"/>
                    <a:gd name="T78" fmla="*/ 209 w 211"/>
                    <a:gd name="T79" fmla="*/ 125 h 212"/>
                    <a:gd name="T80" fmla="*/ 211 w 211"/>
                    <a:gd name="T81" fmla="*/ 108 h 212"/>
                    <a:gd name="T82" fmla="*/ 211 w 211"/>
                    <a:gd name="T8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11" h="212">
                      <a:moveTo>
                        <a:pt x="209" y="105"/>
                      </a:moveTo>
                      <a:lnTo>
                        <a:pt x="209" y="91"/>
                      </a:lnTo>
                      <a:lnTo>
                        <a:pt x="206" y="74"/>
                      </a:lnTo>
                      <a:lnTo>
                        <a:pt x="200" y="60"/>
                      </a:lnTo>
                      <a:lnTo>
                        <a:pt x="192" y="46"/>
                      </a:lnTo>
                      <a:lnTo>
                        <a:pt x="180" y="31"/>
                      </a:lnTo>
                      <a:lnTo>
                        <a:pt x="166" y="20"/>
                      </a:lnTo>
                      <a:lnTo>
                        <a:pt x="155" y="12"/>
                      </a:lnTo>
                      <a:lnTo>
                        <a:pt x="138" y="6"/>
                      </a:lnTo>
                      <a:lnTo>
                        <a:pt x="121" y="3"/>
                      </a:lnTo>
                      <a:lnTo>
                        <a:pt x="104" y="0"/>
                      </a:lnTo>
                      <a:lnTo>
                        <a:pt x="87" y="3"/>
                      </a:lnTo>
                      <a:lnTo>
                        <a:pt x="70" y="6"/>
                      </a:lnTo>
                      <a:lnTo>
                        <a:pt x="56" y="12"/>
                      </a:lnTo>
                      <a:lnTo>
                        <a:pt x="42" y="20"/>
                      </a:lnTo>
                      <a:lnTo>
                        <a:pt x="31" y="31"/>
                      </a:lnTo>
                      <a:lnTo>
                        <a:pt x="19" y="46"/>
                      </a:lnTo>
                      <a:lnTo>
                        <a:pt x="11" y="60"/>
                      </a:lnTo>
                      <a:lnTo>
                        <a:pt x="5" y="74"/>
                      </a:lnTo>
                      <a:lnTo>
                        <a:pt x="0" y="91"/>
                      </a:lnTo>
                      <a:lnTo>
                        <a:pt x="0" y="108"/>
                      </a:lnTo>
                      <a:lnTo>
                        <a:pt x="0" y="125"/>
                      </a:lnTo>
                      <a:lnTo>
                        <a:pt x="5" y="142"/>
                      </a:lnTo>
                      <a:lnTo>
                        <a:pt x="11" y="156"/>
                      </a:lnTo>
                      <a:lnTo>
                        <a:pt x="19" y="170"/>
                      </a:lnTo>
                      <a:lnTo>
                        <a:pt x="31" y="181"/>
                      </a:lnTo>
                      <a:lnTo>
                        <a:pt x="42" y="192"/>
                      </a:lnTo>
                      <a:lnTo>
                        <a:pt x="56" y="201"/>
                      </a:lnTo>
                      <a:lnTo>
                        <a:pt x="70" y="206"/>
                      </a:lnTo>
                      <a:lnTo>
                        <a:pt x="87" y="212"/>
                      </a:lnTo>
                      <a:lnTo>
                        <a:pt x="104" y="212"/>
                      </a:lnTo>
                      <a:lnTo>
                        <a:pt x="121" y="212"/>
                      </a:lnTo>
                      <a:lnTo>
                        <a:pt x="138" y="206"/>
                      </a:lnTo>
                      <a:lnTo>
                        <a:pt x="155" y="201"/>
                      </a:lnTo>
                      <a:lnTo>
                        <a:pt x="166" y="192"/>
                      </a:lnTo>
                      <a:lnTo>
                        <a:pt x="180" y="181"/>
                      </a:lnTo>
                      <a:lnTo>
                        <a:pt x="192" y="170"/>
                      </a:lnTo>
                      <a:lnTo>
                        <a:pt x="200" y="156"/>
                      </a:lnTo>
                      <a:lnTo>
                        <a:pt x="206" y="142"/>
                      </a:lnTo>
                      <a:lnTo>
                        <a:pt x="209" y="125"/>
                      </a:lnTo>
                      <a:lnTo>
                        <a:pt x="211" y="108"/>
                      </a:lnTo>
                      <a:lnTo>
                        <a:pt x="211" y="10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defRPr/>
                  </a:pPr>
                  <a:endParaRPr lang="zh-CN" altLang="en-US" sz="3200">
                    <a:latin typeface="+mj-lt"/>
                    <a:ea typeface="宋体" pitchFamily="2" charset="-122"/>
                  </a:endParaRPr>
                </a:p>
              </p:txBody>
            </p:sp>
          </p:grpSp>
          <p:grpSp>
            <p:nvGrpSpPr>
              <p:cNvPr id="15434" name="Group 68"/>
              <p:cNvGrpSpPr>
                <a:grpSpLocks/>
              </p:cNvGrpSpPr>
              <p:nvPr/>
            </p:nvGrpSpPr>
            <p:grpSpPr bwMode="auto">
              <a:xfrm>
                <a:off x="1140" y="1536"/>
                <a:ext cx="217" cy="233"/>
                <a:chOff x="1772" y="2425"/>
                <a:chExt cx="165" cy="233"/>
              </a:xfrm>
            </p:grpSpPr>
            <p:sp>
              <p:nvSpPr>
                <p:cNvPr id="15435" name="Rectangle 69"/>
                <p:cNvSpPr>
                  <a:spLocks noChangeArrowheads="1"/>
                </p:cNvSpPr>
                <p:nvPr/>
              </p:nvSpPr>
              <p:spPr bwMode="auto">
                <a:xfrm>
                  <a:off x="1772" y="2425"/>
                  <a:ext cx="6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altLang="zh-CN"/>
                    <a:t>u</a:t>
                  </a:r>
                  <a:endParaRPr lang="en-US" altLang="zh-CN" sz="2800"/>
                </a:p>
              </p:txBody>
            </p:sp>
            <p:sp>
              <p:nvSpPr>
                <p:cNvPr id="15436" name="Rectangle 70"/>
                <p:cNvSpPr>
                  <a:spLocks noChangeArrowheads="1"/>
                </p:cNvSpPr>
                <p:nvPr/>
              </p:nvSpPr>
              <p:spPr bwMode="auto">
                <a:xfrm>
                  <a:off x="1817" y="2425"/>
                  <a:ext cx="12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altLang="zh-CN"/>
                    <a:t> :5</a:t>
                  </a:r>
                  <a:endParaRPr lang="en-US" altLang="zh-CN" sz="2800"/>
                </a:p>
              </p:txBody>
            </p:sp>
          </p:grpSp>
        </p:grp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4098925" y="3454399"/>
            <a:ext cx="4687885" cy="1527175"/>
            <a:chOff x="1985" y="1584"/>
            <a:chExt cx="2215" cy="962"/>
          </a:xfrm>
        </p:grpSpPr>
        <p:sp>
          <p:nvSpPr>
            <p:cNvPr id="291912" name="Freeform 72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6 w 81"/>
                <a:gd name="T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6" y="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3200">
                <a:latin typeface="+mj-lt"/>
                <a:ea typeface="宋体" pitchFamily="2" charset="-122"/>
              </a:endParaRPr>
            </a:p>
          </p:txBody>
        </p:sp>
        <p:sp>
          <p:nvSpPr>
            <p:cNvPr id="291913" name="Freeform 73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4 w 81"/>
                <a:gd name="T9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4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3200">
                <a:latin typeface="+mj-lt"/>
                <a:ea typeface="宋体" pitchFamily="2" charset="-122"/>
              </a:endParaRPr>
            </a:p>
          </p:txBody>
        </p:sp>
        <p:grpSp>
          <p:nvGrpSpPr>
            <p:cNvPr id="15423" name="Group 74"/>
            <p:cNvGrpSpPr>
              <a:grpSpLocks/>
            </p:cNvGrpSpPr>
            <p:nvPr/>
          </p:nvGrpSpPr>
          <p:grpSpPr bwMode="auto">
            <a:xfrm>
              <a:off x="1985" y="1584"/>
              <a:ext cx="2215" cy="962"/>
              <a:chOff x="1985" y="1584"/>
              <a:chExt cx="2215" cy="962"/>
            </a:xfrm>
          </p:grpSpPr>
          <p:grpSp>
            <p:nvGrpSpPr>
              <p:cNvPr id="15424" name="Group 75"/>
              <p:cNvGrpSpPr>
                <a:grpSpLocks/>
              </p:cNvGrpSpPr>
              <p:nvPr/>
            </p:nvGrpSpPr>
            <p:grpSpPr bwMode="auto">
              <a:xfrm>
                <a:off x="1985" y="1776"/>
                <a:ext cx="1931" cy="767"/>
                <a:chOff x="1971" y="1776"/>
                <a:chExt cx="1931" cy="767"/>
              </a:xfrm>
            </p:grpSpPr>
            <p:sp>
              <p:nvSpPr>
                <p:cNvPr id="291916" name="Freeform 76"/>
                <p:cNvSpPr>
                  <a:spLocks/>
                </p:cNvSpPr>
                <p:nvPr/>
              </p:nvSpPr>
              <p:spPr bwMode="auto">
                <a:xfrm>
                  <a:off x="1971" y="1776"/>
                  <a:ext cx="1931" cy="759"/>
                </a:xfrm>
                <a:custGeom>
                  <a:avLst/>
                  <a:gdLst>
                    <a:gd name="T0" fmla="*/ 0 w 1900"/>
                    <a:gd name="T1" fmla="*/ 728 h 728"/>
                    <a:gd name="T2" fmla="*/ 149 w 1900"/>
                    <a:gd name="T3" fmla="*/ 702 h 728"/>
                    <a:gd name="T4" fmla="*/ 299 w 1900"/>
                    <a:gd name="T5" fmla="*/ 685 h 728"/>
                    <a:gd name="T6" fmla="*/ 451 w 1900"/>
                    <a:gd name="T7" fmla="*/ 669 h 728"/>
                    <a:gd name="T8" fmla="*/ 607 w 1900"/>
                    <a:gd name="T9" fmla="*/ 654 h 728"/>
                    <a:gd name="T10" fmla="*/ 759 w 1900"/>
                    <a:gd name="T11" fmla="*/ 638 h 728"/>
                    <a:gd name="T12" fmla="*/ 912 w 1900"/>
                    <a:gd name="T13" fmla="*/ 615 h 728"/>
                    <a:gd name="T14" fmla="*/ 1061 w 1900"/>
                    <a:gd name="T15" fmla="*/ 581 h 728"/>
                    <a:gd name="T16" fmla="*/ 1202 w 1900"/>
                    <a:gd name="T17" fmla="*/ 536 h 728"/>
                    <a:gd name="T18" fmla="*/ 1341 w 1900"/>
                    <a:gd name="T19" fmla="*/ 477 h 728"/>
                    <a:gd name="T20" fmla="*/ 1471 w 1900"/>
                    <a:gd name="T21" fmla="*/ 398 h 728"/>
                    <a:gd name="T22" fmla="*/ 1519 w 1900"/>
                    <a:gd name="T23" fmla="*/ 361 h 728"/>
                    <a:gd name="T24" fmla="*/ 1564 w 1900"/>
                    <a:gd name="T25" fmla="*/ 324 h 728"/>
                    <a:gd name="T26" fmla="*/ 1606 w 1900"/>
                    <a:gd name="T27" fmla="*/ 285 h 728"/>
                    <a:gd name="T28" fmla="*/ 1648 w 1900"/>
                    <a:gd name="T29" fmla="*/ 245 h 728"/>
                    <a:gd name="T30" fmla="*/ 1691 w 1900"/>
                    <a:gd name="T31" fmla="*/ 203 h 728"/>
                    <a:gd name="T32" fmla="*/ 1733 w 1900"/>
                    <a:gd name="T33" fmla="*/ 161 h 728"/>
                    <a:gd name="T34" fmla="*/ 1773 w 1900"/>
                    <a:gd name="T35" fmla="*/ 121 h 728"/>
                    <a:gd name="T36" fmla="*/ 1815 w 1900"/>
                    <a:gd name="T37" fmla="*/ 79 h 728"/>
                    <a:gd name="T38" fmla="*/ 1857 w 1900"/>
                    <a:gd name="T39" fmla="*/ 39 h 728"/>
                    <a:gd name="T40" fmla="*/ 1900 w 1900"/>
                    <a:gd name="T41" fmla="*/ 0 h 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0" h="728">
                      <a:moveTo>
                        <a:pt x="0" y="728"/>
                      </a:moveTo>
                      <a:lnTo>
                        <a:pt x="149" y="702"/>
                      </a:lnTo>
                      <a:lnTo>
                        <a:pt x="299" y="685"/>
                      </a:lnTo>
                      <a:lnTo>
                        <a:pt x="451" y="669"/>
                      </a:lnTo>
                      <a:lnTo>
                        <a:pt x="607" y="654"/>
                      </a:lnTo>
                      <a:lnTo>
                        <a:pt x="759" y="638"/>
                      </a:lnTo>
                      <a:lnTo>
                        <a:pt x="912" y="615"/>
                      </a:lnTo>
                      <a:lnTo>
                        <a:pt x="1061" y="581"/>
                      </a:lnTo>
                      <a:lnTo>
                        <a:pt x="1202" y="536"/>
                      </a:lnTo>
                      <a:lnTo>
                        <a:pt x="1341" y="477"/>
                      </a:lnTo>
                      <a:lnTo>
                        <a:pt x="1471" y="398"/>
                      </a:lnTo>
                      <a:lnTo>
                        <a:pt x="1519" y="361"/>
                      </a:lnTo>
                      <a:lnTo>
                        <a:pt x="1564" y="324"/>
                      </a:lnTo>
                      <a:lnTo>
                        <a:pt x="1606" y="285"/>
                      </a:lnTo>
                      <a:lnTo>
                        <a:pt x="1648" y="245"/>
                      </a:lnTo>
                      <a:lnTo>
                        <a:pt x="1691" y="203"/>
                      </a:lnTo>
                      <a:lnTo>
                        <a:pt x="1733" y="161"/>
                      </a:lnTo>
                      <a:lnTo>
                        <a:pt x="1773" y="121"/>
                      </a:lnTo>
                      <a:lnTo>
                        <a:pt x="1815" y="79"/>
                      </a:lnTo>
                      <a:lnTo>
                        <a:pt x="1857" y="39"/>
                      </a:lnTo>
                      <a:lnTo>
                        <a:pt x="19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defRPr/>
                  </a:pPr>
                  <a:endParaRPr lang="zh-CN" altLang="en-US" sz="3200">
                    <a:latin typeface="+mj-lt"/>
                    <a:ea typeface="宋体" pitchFamily="2" charset="-122"/>
                  </a:endParaRPr>
                </a:p>
              </p:txBody>
            </p:sp>
            <p:sp>
              <p:nvSpPr>
                <p:cNvPr id="291917" name="Freeform 77"/>
                <p:cNvSpPr>
                  <a:spLocks/>
                </p:cNvSpPr>
                <p:nvPr/>
              </p:nvSpPr>
              <p:spPr bwMode="auto">
                <a:xfrm>
                  <a:off x="3125" y="2332"/>
                  <a:ext cx="212" cy="211"/>
                </a:xfrm>
                <a:custGeom>
                  <a:avLst/>
                  <a:gdLst>
                    <a:gd name="T0" fmla="*/ 212 w 212"/>
                    <a:gd name="T1" fmla="*/ 104 h 211"/>
                    <a:gd name="T2" fmla="*/ 209 w 212"/>
                    <a:gd name="T3" fmla="*/ 87 h 211"/>
                    <a:gd name="T4" fmla="*/ 206 w 212"/>
                    <a:gd name="T5" fmla="*/ 70 h 211"/>
                    <a:gd name="T6" fmla="*/ 201 w 212"/>
                    <a:gd name="T7" fmla="*/ 56 h 211"/>
                    <a:gd name="T8" fmla="*/ 192 w 212"/>
                    <a:gd name="T9" fmla="*/ 42 h 211"/>
                    <a:gd name="T10" fmla="*/ 181 w 212"/>
                    <a:gd name="T11" fmla="*/ 31 h 211"/>
                    <a:gd name="T12" fmla="*/ 167 w 212"/>
                    <a:gd name="T13" fmla="*/ 19 h 211"/>
                    <a:gd name="T14" fmla="*/ 156 w 212"/>
                    <a:gd name="T15" fmla="*/ 11 h 211"/>
                    <a:gd name="T16" fmla="*/ 139 w 212"/>
                    <a:gd name="T17" fmla="*/ 5 h 211"/>
                    <a:gd name="T18" fmla="*/ 122 w 212"/>
                    <a:gd name="T19" fmla="*/ 0 h 211"/>
                    <a:gd name="T20" fmla="*/ 105 w 212"/>
                    <a:gd name="T21" fmla="*/ 0 h 211"/>
                    <a:gd name="T22" fmla="*/ 88 w 212"/>
                    <a:gd name="T23" fmla="*/ 0 h 211"/>
                    <a:gd name="T24" fmla="*/ 71 w 212"/>
                    <a:gd name="T25" fmla="*/ 5 h 211"/>
                    <a:gd name="T26" fmla="*/ 57 w 212"/>
                    <a:gd name="T27" fmla="*/ 11 h 211"/>
                    <a:gd name="T28" fmla="*/ 43 w 212"/>
                    <a:gd name="T29" fmla="*/ 19 h 211"/>
                    <a:gd name="T30" fmla="*/ 31 w 212"/>
                    <a:gd name="T31" fmla="*/ 31 h 211"/>
                    <a:gd name="T32" fmla="*/ 20 w 212"/>
                    <a:gd name="T33" fmla="*/ 42 h 211"/>
                    <a:gd name="T34" fmla="*/ 12 w 212"/>
                    <a:gd name="T35" fmla="*/ 56 h 211"/>
                    <a:gd name="T36" fmla="*/ 6 w 212"/>
                    <a:gd name="T37" fmla="*/ 70 h 211"/>
                    <a:gd name="T38" fmla="*/ 0 w 212"/>
                    <a:gd name="T39" fmla="*/ 87 h 211"/>
                    <a:gd name="T40" fmla="*/ 0 w 212"/>
                    <a:gd name="T41" fmla="*/ 104 h 211"/>
                    <a:gd name="T42" fmla="*/ 0 w 212"/>
                    <a:gd name="T43" fmla="*/ 121 h 211"/>
                    <a:gd name="T44" fmla="*/ 6 w 212"/>
                    <a:gd name="T45" fmla="*/ 138 h 211"/>
                    <a:gd name="T46" fmla="*/ 12 w 212"/>
                    <a:gd name="T47" fmla="*/ 152 h 211"/>
                    <a:gd name="T48" fmla="*/ 20 w 212"/>
                    <a:gd name="T49" fmla="*/ 166 h 211"/>
                    <a:gd name="T50" fmla="*/ 31 w 212"/>
                    <a:gd name="T51" fmla="*/ 180 h 211"/>
                    <a:gd name="T52" fmla="*/ 43 w 212"/>
                    <a:gd name="T53" fmla="*/ 189 h 211"/>
                    <a:gd name="T54" fmla="*/ 57 w 212"/>
                    <a:gd name="T55" fmla="*/ 200 h 211"/>
                    <a:gd name="T56" fmla="*/ 71 w 212"/>
                    <a:gd name="T57" fmla="*/ 206 h 211"/>
                    <a:gd name="T58" fmla="*/ 88 w 212"/>
                    <a:gd name="T59" fmla="*/ 209 h 211"/>
                    <a:gd name="T60" fmla="*/ 105 w 212"/>
                    <a:gd name="T61" fmla="*/ 211 h 211"/>
                    <a:gd name="T62" fmla="*/ 122 w 212"/>
                    <a:gd name="T63" fmla="*/ 209 h 211"/>
                    <a:gd name="T64" fmla="*/ 139 w 212"/>
                    <a:gd name="T65" fmla="*/ 206 h 211"/>
                    <a:gd name="T66" fmla="*/ 156 w 212"/>
                    <a:gd name="T67" fmla="*/ 200 h 211"/>
                    <a:gd name="T68" fmla="*/ 167 w 212"/>
                    <a:gd name="T69" fmla="*/ 189 h 211"/>
                    <a:gd name="T70" fmla="*/ 181 w 212"/>
                    <a:gd name="T71" fmla="*/ 180 h 211"/>
                    <a:gd name="T72" fmla="*/ 192 w 212"/>
                    <a:gd name="T73" fmla="*/ 166 h 211"/>
                    <a:gd name="T74" fmla="*/ 201 w 212"/>
                    <a:gd name="T75" fmla="*/ 152 h 211"/>
                    <a:gd name="T76" fmla="*/ 206 w 212"/>
                    <a:gd name="T77" fmla="*/ 138 h 211"/>
                    <a:gd name="T78" fmla="*/ 209 w 212"/>
                    <a:gd name="T79" fmla="*/ 121 h 211"/>
                    <a:gd name="T80" fmla="*/ 212 w 212"/>
                    <a:gd name="T81" fmla="*/ 104 h 211"/>
                    <a:gd name="T82" fmla="*/ 212 w 212"/>
                    <a:gd name="T83" fmla="*/ 104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12" h="211">
                      <a:moveTo>
                        <a:pt x="212" y="104"/>
                      </a:moveTo>
                      <a:lnTo>
                        <a:pt x="209" y="87"/>
                      </a:lnTo>
                      <a:lnTo>
                        <a:pt x="206" y="70"/>
                      </a:lnTo>
                      <a:lnTo>
                        <a:pt x="201" y="56"/>
                      </a:lnTo>
                      <a:lnTo>
                        <a:pt x="192" y="42"/>
                      </a:lnTo>
                      <a:lnTo>
                        <a:pt x="181" y="31"/>
                      </a:lnTo>
                      <a:lnTo>
                        <a:pt x="167" y="19"/>
                      </a:lnTo>
                      <a:lnTo>
                        <a:pt x="156" y="11"/>
                      </a:lnTo>
                      <a:lnTo>
                        <a:pt x="139" y="5"/>
                      </a:lnTo>
                      <a:lnTo>
                        <a:pt x="122" y="0"/>
                      </a:lnTo>
                      <a:lnTo>
                        <a:pt x="105" y="0"/>
                      </a:lnTo>
                      <a:lnTo>
                        <a:pt x="88" y="0"/>
                      </a:lnTo>
                      <a:lnTo>
                        <a:pt x="71" y="5"/>
                      </a:lnTo>
                      <a:lnTo>
                        <a:pt x="57" y="11"/>
                      </a:lnTo>
                      <a:lnTo>
                        <a:pt x="43" y="19"/>
                      </a:lnTo>
                      <a:lnTo>
                        <a:pt x="31" y="31"/>
                      </a:lnTo>
                      <a:lnTo>
                        <a:pt x="20" y="42"/>
                      </a:lnTo>
                      <a:lnTo>
                        <a:pt x="12" y="56"/>
                      </a:lnTo>
                      <a:lnTo>
                        <a:pt x="6" y="70"/>
                      </a:lnTo>
                      <a:lnTo>
                        <a:pt x="0" y="87"/>
                      </a:lnTo>
                      <a:lnTo>
                        <a:pt x="0" y="104"/>
                      </a:lnTo>
                      <a:lnTo>
                        <a:pt x="0" y="121"/>
                      </a:lnTo>
                      <a:lnTo>
                        <a:pt x="6" y="138"/>
                      </a:lnTo>
                      <a:lnTo>
                        <a:pt x="12" y="152"/>
                      </a:lnTo>
                      <a:lnTo>
                        <a:pt x="20" y="166"/>
                      </a:lnTo>
                      <a:lnTo>
                        <a:pt x="31" y="180"/>
                      </a:lnTo>
                      <a:lnTo>
                        <a:pt x="43" y="189"/>
                      </a:lnTo>
                      <a:lnTo>
                        <a:pt x="57" y="200"/>
                      </a:lnTo>
                      <a:lnTo>
                        <a:pt x="71" y="206"/>
                      </a:lnTo>
                      <a:lnTo>
                        <a:pt x="88" y="209"/>
                      </a:lnTo>
                      <a:lnTo>
                        <a:pt x="105" y="211"/>
                      </a:lnTo>
                      <a:lnTo>
                        <a:pt x="122" y="209"/>
                      </a:lnTo>
                      <a:lnTo>
                        <a:pt x="139" y="206"/>
                      </a:lnTo>
                      <a:lnTo>
                        <a:pt x="156" y="200"/>
                      </a:lnTo>
                      <a:lnTo>
                        <a:pt x="167" y="189"/>
                      </a:lnTo>
                      <a:lnTo>
                        <a:pt x="181" y="180"/>
                      </a:lnTo>
                      <a:lnTo>
                        <a:pt x="192" y="166"/>
                      </a:lnTo>
                      <a:lnTo>
                        <a:pt x="201" y="152"/>
                      </a:lnTo>
                      <a:lnTo>
                        <a:pt x="206" y="138"/>
                      </a:lnTo>
                      <a:lnTo>
                        <a:pt x="209" y="121"/>
                      </a:lnTo>
                      <a:lnTo>
                        <a:pt x="212" y="104"/>
                      </a:lnTo>
                      <a:lnTo>
                        <a:pt x="212" y="1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defRPr/>
                  </a:pPr>
                  <a:endParaRPr lang="zh-CN" altLang="en-US" sz="3200">
                    <a:latin typeface="+mj-lt"/>
                    <a:ea typeface="宋体" pitchFamily="2" charset="-122"/>
                  </a:endParaRPr>
                </a:p>
              </p:txBody>
            </p:sp>
          </p:grpSp>
          <p:sp>
            <p:nvSpPr>
              <p:cNvPr id="15425" name="Rectangle 78"/>
              <p:cNvSpPr>
                <a:spLocks noChangeArrowheads="1"/>
              </p:cNvSpPr>
              <p:nvPr/>
            </p:nvSpPr>
            <p:spPr bwMode="auto">
              <a:xfrm>
                <a:off x="3212" y="2372"/>
                <a:ext cx="5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2</a:t>
                </a:r>
                <a:endParaRPr lang="en-US" altLang="zh-CN" sz="3600"/>
              </a:p>
            </p:txBody>
          </p:sp>
          <p:grpSp>
            <p:nvGrpSpPr>
              <p:cNvPr id="15426" name="Group 79"/>
              <p:cNvGrpSpPr>
                <a:grpSpLocks/>
              </p:cNvGrpSpPr>
              <p:nvPr/>
            </p:nvGrpSpPr>
            <p:grpSpPr bwMode="auto">
              <a:xfrm>
                <a:off x="3970" y="1584"/>
                <a:ext cx="230" cy="278"/>
                <a:chOff x="1779" y="2425"/>
                <a:chExt cx="153" cy="278"/>
              </a:xfrm>
            </p:grpSpPr>
            <p:sp>
              <p:nvSpPr>
                <p:cNvPr id="15427" name="Rectangle 80"/>
                <p:cNvSpPr>
                  <a:spLocks noChangeArrowheads="1"/>
                </p:cNvSpPr>
                <p:nvPr/>
              </p:nvSpPr>
              <p:spPr bwMode="auto">
                <a:xfrm>
                  <a:off x="1779" y="2425"/>
                  <a:ext cx="63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altLang="zh-CN" sz="2800"/>
                    <a:t>u</a:t>
                  </a:r>
                  <a:endParaRPr lang="en-US" altLang="zh-CN"/>
                </a:p>
              </p:txBody>
            </p:sp>
            <p:sp>
              <p:nvSpPr>
                <p:cNvPr id="15428" name="Rectangle 81"/>
                <p:cNvSpPr>
                  <a:spLocks noChangeArrowheads="1"/>
                </p:cNvSpPr>
                <p:nvPr/>
              </p:nvSpPr>
              <p:spPr bwMode="auto">
                <a:xfrm>
                  <a:off x="1810" y="2432"/>
                  <a:ext cx="122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1pPr>
                  <a:lvl2pPr marL="742950" indent="-28575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2pPr>
                  <a:lvl3pPr marL="11430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3pPr>
                  <a:lvl4pPr marL="16002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4pPr>
                  <a:lvl5pPr marL="2057400" indent="-228600"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Times New Roman" charset="0"/>
                      <a:ea typeface="黑体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altLang="zh-CN" sz="2800"/>
                    <a:t> :5</a:t>
                  </a:r>
                  <a:endParaRPr lang="en-US" altLang="zh-CN"/>
                </a:p>
              </p:txBody>
            </p:sp>
          </p:grpSp>
        </p:grpSp>
      </p:grpSp>
      <p:grpSp>
        <p:nvGrpSpPr>
          <p:cNvPr id="13" name="Group 82"/>
          <p:cNvGrpSpPr>
            <a:grpSpLocks/>
          </p:cNvGrpSpPr>
          <p:nvPr/>
        </p:nvGrpSpPr>
        <p:grpSpPr bwMode="auto">
          <a:xfrm>
            <a:off x="8903766" y="2597152"/>
            <a:ext cx="835545" cy="1289051"/>
            <a:chOff x="4207" y="1058"/>
            <a:chExt cx="395" cy="812"/>
          </a:xfrm>
        </p:grpSpPr>
        <p:sp>
          <p:nvSpPr>
            <p:cNvPr id="291923" name="Freeform 83"/>
            <p:cNvSpPr>
              <a:spLocks/>
            </p:cNvSpPr>
            <p:nvPr/>
          </p:nvSpPr>
          <p:spPr bwMode="auto">
            <a:xfrm>
              <a:off x="4255" y="1522"/>
              <a:ext cx="81" cy="76"/>
            </a:xfrm>
            <a:custGeom>
              <a:avLst/>
              <a:gdLst>
                <a:gd name="T0" fmla="*/ 62 w 81"/>
                <a:gd name="T1" fmla="*/ 17 h 76"/>
                <a:gd name="T2" fmla="*/ 81 w 81"/>
                <a:gd name="T3" fmla="*/ 36 h 76"/>
                <a:gd name="T4" fmla="*/ 0 w 81"/>
                <a:gd name="T5" fmla="*/ 76 h 76"/>
                <a:gd name="T6" fmla="*/ 48 w 81"/>
                <a:gd name="T7" fmla="*/ 0 h 76"/>
                <a:gd name="T8" fmla="*/ 62 w 81"/>
                <a:gd name="T9" fmla="*/ 1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76">
                  <a:moveTo>
                    <a:pt x="62" y="17"/>
                  </a:moveTo>
                  <a:lnTo>
                    <a:pt x="81" y="36"/>
                  </a:lnTo>
                  <a:lnTo>
                    <a:pt x="0" y="76"/>
                  </a:lnTo>
                  <a:lnTo>
                    <a:pt x="48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3200">
                <a:latin typeface="+mj-lt"/>
                <a:ea typeface="宋体" pitchFamily="2" charset="-122"/>
              </a:endParaRPr>
            </a:p>
          </p:txBody>
        </p:sp>
        <p:sp>
          <p:nvSpPr>
            <p:cNvPr id="291924" name="Freeform 84"/>
            <p:cNvSpPr>
              <a:spLocks/>
            </p:cNvSpPr>
            <p:nvPr/>
          </p:nvSpPr>
          <p:spPr bwMode="auto">
            <a:xfrm>
              <a:off x="4255" y="1058"/>
              <a:ext cx="112" cy="421"/>
            </a:xfrm>
            <a:custGeom>
              <a:avLst/>
              <a:gdLst>
                <a:gd name="T0" fmla="*/ 0 w 112"/>
                <a:gd name="T1" fmla="*/ 0 h 421"/>
                <a:gd name="T2" fmla="*/ 22 w 112"/>
                <a:gd name="T3" fmla="*/ 37 h 421"/>
                <a:gd name="T4" fmla="*/ 45 w 112"/>
                <a:gd name="T5" fmla="*/ 79 h 421"/>
                <a:gd name="T6" fmla="*/ 67 w 112"/>
                <a:gd name="T7" fmla="*/ 124 h 421"/>
                <a:gd name="T8" fmla="*/ 84 w 112"/>
                <a:gd name="T9" fmla="*/ 169 h 421"/>
                <a:gd name="T10" fmla="*/ 101 w 112"/>
                <a:gd name="T11" fmla="*/ 217 h 421"/>
                <a:gd name="T12" fmla="*/ 110 w 112"/>
                <a:gd name="T13" fmla="*/ 262 h 421"/>
                <a:gd name="T14" fmla="*/ 112 w 112"/>
                <a:gd name="T15" fmla="*/ 308 h 421"/>
                <a:gd name="T16" fmla="*/ 107 w 112"/>
                <a:gd name="T17" fmla="*/ 350 h 421"/>
                <a:gd name="T18" fmla="*/ 93 w 112"/>
                <a:gd name="T19" fmla="*/ 387 h 421"/>
                <a:gd name="T20" fmla="*/ 67 w 112"/>
                <a:gd name="T21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421">
                  <a:moveTo>
                    <a:pt x="0" y="0"/>
                  </a:moveTo>
                  <a:lnTo>
                    <a:pt x="22" y="37"/>
                  </a:lnTo>
                  <a:lnTo>
                    <a:pt x="45" y="79"/>
                  </a:lnTo>
                  <a:lnTo>
                    <a:pt x="67" y="124"/>
                  </a:lnTo>
                  <a:lnTo>
                    <a:pt x="84" y="169"/>
                  </a:lnTo>
                  <a:lnTo>
                    <a:pt x="101" y="217"/>
                  </a:lnTo>
                  <a:lnTo>
                    <a:pt x="110" y="262"/>
                  </a:lnTo>
                  <a:lnTo>
                    <a:pt x="112" y="308"/>
                  </a:lnTo>
                  <a:lnTo>
                    <a:pt x="107" y="350"/>
                  </a:lnTo>
                  <a:lnTo>
                    <a:pt x="93" y="387"/>
                  </a:lnTo>
                  <a:lnTo>
                    <a:pt x="67" y="421"/>
                  </a:lnTo>
                </a:path>
              </a:pathLst>
            </a:custGeom>
            <a:noFill/>
            <a:ln w="28575" cmpd="sng">
              <a:solidFill>
                <a:srgbClr val="114FFB"/>
              </a:solidFill>
              <a:prstDash val="solid"/>
              <a:round/>
              <a:headEnd type="none"/>
              <a:tailEnd type="arrow"/>
            </a:ln>
          </p:spPr>
          <p:txBody>
            <a:bodyPr/>
            <a:lstStyle/>
            <a:p>
              <a:pPr>
                <a:lnSpc>
                  <a:spcPct val="100000"/>
                </a:lnSpc>
                <a:defRPr/>
              </a:pPr>
              <a:endParaRPr lang="zh-CN" altLang="en-US" sz="3200">
                <a:latin typeface="+mj-lt"/>
                <a:ea typeface="宋体" pitchFamily="2" charset="-122"/>
              </a:endParaRPr>
            </a:p>
          </p:txBody>
        </p:sp>
        <p:grpSp>
          <p:nvGrpSpPr>
            <p:cNvPr id="15414" name="Group 85"/>
            <p:cNvGrpSpPr>
              <a:grpSpLocks/>
            </p:cNvGrpSpPr>
            <p:nvPr/>
          </p:nvGrpSpPr>
          <p:grpSpPr bwMode="auto">
            <a:xfrm>
              <a:off x="4368" y="1152"/>
              <a:ext cx="234" cy="218"/>
              <a:chOff x="4704" y="1389"/>
              <a:chExt cx="234" cy="218"/>
            </a:xfrm>
          </p:grpSpPr>
          <p:sp>
            <p:nvSpPr>
              <p:cNvPr id="291926" name="Freeform 86"/>
              <p:cNvSpPr>
                <a:spLocks/>
              </p:cNvSpPr>
              <p:nvPr/>
            </p:nvSpPr>
            <p:spPr bwMode="auto">
              <a:xfrm>
                <a:off x="4726" y="1389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124 h 211"/>
                  <a:gd name="T4" fmla="*/ 206 w 212"/>
                  <a:gd name="T5" fmla="*/ 141 h 211"/>
                  <a:gd name="T6" fmla="*/ 201 w 212"/>
                  <a:gd name="T7" fmla="*/ 155 h 211"/>
                  <a:gd name="T8" fmla="*/ 192 w 212"/>
                  <a:gd name="T9" fmla="*/ 169 h 211"/>
                  <a:gd name="T10" fmla="*/ 181 w 212"/>
                  <a:gd name="T11" fmla="*/ 180 h 211"/>
                  <a:gd name="T12" fmla="*/ 167 w 212"/>
                  <a:gd name="T13" fmla="*/ 192 h 211"/>
                  <a:gd name="T14" fmla="*/ 155 w 212"/>
                  <a:gd name="T15" fmla="*/ 200 h 211"/>
                  <a:gd name="T16" fmla="*/ 138 w 212"/>
                  <a:gd name="T17" fmla="*/ 206 h 211"/>
                  <a:gd name="T18" fmla="*/ 122 w 212"/>
                  <a:gd name="T19" fmla="*/ 211 h 211"/>
                  <a:gd name="T20" fmla="*/ 105 w 212"/>
                  <a:gd name="T21" fmla="*/ 211 h 211"/>
                  <a:gd name="T22" fmla="*/ 88 w 212"/>
                  <a:gd name="T23" fmla="*/ 211 h 211"/>
                  <a:gd name="T24" fmla="*/ 71 w 212"/>
                  <a:gd name="T25" fmla="*/ 206 h 211"/>
                  <a:gd name="T26" fmla="*/ 57 w 212"/>
                  <a:gd name="T27" fmla="*/ 200 h 211"/>
                  <a:gd name="T28" fmla="*/ 42 w 212"/>
                  <a:gd name="T29" fmla="*/ 192 h 211"/>
                  <a:gd name="T30" fmla="*/ 31 w 212"/>
                  <a:gd name="T31" fmla="*/ 180 h 211"/>
                  <a:gd name="T32" fmla="*/ 20 w 212"/>
                  <a:gd name="T33" fmla="*/ 169 h 211"/>
                  <a:gd name="T34" fmla="*/ 11 w 212"/>
                  <a:gd name="T35" fmla="*/ 155 h 211"/>
                  <a:gd name="T36" fmla="*/ 6 w 212"/>
                  <a:gd name="T37" fmla="*/ 141 h 211"/>
                  <a:gd name="T38" fmla="*/ 0 w 212"/>
                  <a:gd name="T39" fmla="*/ 124 h 211"/>
                  <a:gd name="T40" fmla="*/ 0 w 212"/>
                  <a:gd name="T41" fmla="*/ 107 h 211"/>
                  <a:gd name="T42" fmla="*/ 0 w 212"/>
                  <a:gd name="T43" fmla="*/ 90 h 211"/>
                  <a:gd name="T44" fmla="*/ 6 w 212"/>
                  <a:gd name="T45" fmla="*/ 73 h 211"/>
                  <a:gd name="T46" fmla="*/ 11 w 212"/>
                  <a:gd name="T47" fmla="*/ 59 h 211"/>
                  <a:gd name="T48" fmla="*/ 20 w 212"/>
                  <a:gd name="T49" fmla="*/ 45 h 211"/>
                  <a:gd name="T50" fmla="*/ 31 w 212"/>
                  <a:gd name="T51" fmla="*/ 31 h 211"/>
                  <a:gd name="T52" fmla="*/ 42 w 212"/>
                  <a:gd name="T53" fmla="*/ 19 h 211"/>
                  <a:gd name="T54" fmla="*/ 57 w 212"/>
                  <a:gd name="T55" fmla="*/ 11 h 211"/>
                  <a:gd name="T56" fmla="*/ 71 w 212"/>
                  <a:gd name="T57" fmla="*/ 5 h 211"/>
                  <a:gd name="T58" fmla="*/ 88 w 212"/>
                  <a:gd name="T59" fmla="*/ 3 h 211"/>
                  <a:gd name="T60" fmla="*/ 105 w 212"/>
                  <a:gd name="T61" fmla="*/ 0 h 211"/>
                  <a:gd name="T62" fmla="*/ 122 w 212"/>
                  <a:gd name="T63" fmla="*/ 3 h 211"/>
                  <a:gd name="T64" fmla="*/ 138 w 212"/>
                  <a:gd name="T65" fmla="*/ 5 h 211"/>
                  <a:gd name="T66" fmla="*/ 155 w 212"/>
                  <a:gd name="T67" fmla="*/ 11 h 211"/>
                  <a:gd name="T68" fmla="*/ 167 w 212"/>
                  <a:gd name="T69" fmla="*/ 19 h 211"/>
                  <a:gd name="T70" fmla="*/ 181 w 212"/>
                  <a:gd name="T71" fmla="*/ 31 h 211"/>
                  <a:gd name="T72" fmla="*/ 192 w 212"/>
                  <a:gd name="T73" fmla="*/ 45 h 211"/>
                  <a:gd name="T74" fmla="*/ 201 w 212"/>
                  <a:gd name="T75" fmla="*/ 59 h 211"/>
                  <a:gd name="T76" fmla="*/ 206 w 212"/>
                  <a:gd name="T77" fmla="*/ 73 h 211"/>
                  <a:gd name="T78" fmla="*/ 209 w 212"/>
                  <a:gd name="T79" fmla="*/ 90 h 211"/>
                  <a:gd name="T80" fmla="*/ 212 w 212"/>
                  <a:gd name="T81" fmla="*/ 107 h 211"/>
                  <a:gd name="T82" fmla="*/ 209 w 212"/>
                  <a:gd name="T83" fmla="*/ 104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2" h="211">
                    <a:moveTo>
                      <a:pt x="209" y="104"/>
                    </a:moveTo>
                    <a:lnTo>
                      <a:pt x="209" y="124"/>
                    </a:lnTo>
                    <a:lnTo>
                      <a:pt x="206" y="141"/>
                    </a:lnTo>
                    <a:lnTo>
                      <a:pt x="201" y="155"/>
                    </a:lnTo>
                    <a:lnTo>
                      <a:pt x="192" y="169"/>
                    </a:lnTo>
                    <a:lnTo>
                      <a:pt x="181" y="180"/>
                    </a:lnTo>
                    <a:lnTo>
                      <a:pt x="167" y="192"/>
                    </a:lnTo>
                    <a:lnTo>
                      <a:pt x="155" y="200"/>
                    </a:lnTo>
                    <a:lnTo>
                      <a:pt x="138" y="206"/>
                    </a:lnTo>
                    <a:lnTo>
                      <a:pt x="122" y="211"/>
                    </a:lnTo>
                    <a:lnTo>
                      <a:pt x="105" y="211"/>
                    </a:lnTo>
                    <a:lnTo>
                      <a:pt x="88" y="211"/>
                    </a:lnTo>
                    <a:lnTo>
                      <a:pt x="71" y="206"/>
                    </a:lnTo>
                    <a:lnTo>
                      <a:pt x="57" y="200"/>
                    </a:lnTo>
                    <a:lnTo>
                      <a:pt x="42" y="192"/>
                    </a:lnTo>
                    <a:lnTo>
                      <a:pt x="31" y="180"/>
                    </a:lnTo>
                    <a:lnTo>
                      <a:pt x="20" y="169"/>
                    </a:lnTo>
                    <a:lnTo>
                      <a:pt x="11" y="155"/>
                    </a:lnTo>
                    <a:lnTo>
                      <a:pt x="6" y="141"/>
                    </a:lnTo>
                    <a:lnTo>
                      <a:pt x="0" y="124"/>
                    </a:lnTo>
                    <a:lnTo>
                      <a:pt x="0" y="107"/>
                    </a:lnTo>
                    <a:lnTo>
                      <a:pt x="0" y="90"/>
                    </a:lnTo>
                    <a:lnTo>
                      <a:pt x="6" y="73"/>
                    </a:lnTo>
                    <a:lnTo>
                      <a:pt x="11" y="59"/>
                    </a:lnTo>
                    <a:lnTo>
                      <a:pt x="20" y="45"/>
                    </a:lnTo>
                    <a:lnTo>
                      <a:pt x="31" y="31"/>
                    </a:lnTo>
                    <a:lnTo>
                      <a:pt x="42" y="19"/>
                    </a:lnTo>
                    <a:lnTo>
                      <a:pt x="57" y="11"/>
                    </a:lnTo>
                    <a:lnTo>
                      <a:pt x="71" y="5"/>
                    </a:lnTo>
                    <a:lnTo>
                      <a:pt x="88" y="3"/>
                    </a:lnTo>
                    <a:lnTo>
                      <a:pt x="105" y="0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11"/>
                    </a:lnTo>
                    <a:lnTo>
                      <a:pt x="167" y="19"/>
                    </a:lnTo>
                    <a:lnTo>
                      <a:pt x="181" y="31"/>
                    </a:lnTo>
                    <a:lnTo>
                      <a:pt x="192" y="45"/>
                    </a:lnTo>
                    <a:lnTo>
                      <a:pt x="201" y="59"/>
                    </a:lnTo>
                    <a:lnTo>
                      <a:pt x="206" y="73"/>
                    </a:lnTo>
                    <a:lnTo>
                      <a:pt x="209" y="90"/>
                    </a:lnTo>
                    <a:lnTo>
                      <a:pt x="212" y="107"/>
                    </a:lnTo>
                    <a:lnTo>
                      <a:pt x="209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defRPr/>
                </a:pPr>
                <a:endParaRPr lang="zh-CN" altLang="en-US" sz="3200">
                  <a:latin typeface="+mj-lt"/>
                  <a:ea typeface="宋体" pitchFamily="2" charset="-122"/>
                </a:endParaRPr>
              </a:p>
            </p:txBody>
          </p:sp>
          <p:sp>
            <p:nvSpPr>
              <p:cNvPr id="291927" name="Freeform 87"/>
              <p:cNvSpPr>
                <a:spLocks/>
              </p:cNvSpPr>
              <p:nvPr/>
            </p:nvSpPr>
            <p:spPr bwMode="auto">
              <a:xfrm>
                <a:off x="4704" y="1392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90 h 211"/>
                  <a:gd name="T4" fmla="*/ 206 w 212"/>
                  <a:gd name="T5" fmla="*/ 73 h 211"/>
                  <a:gd name="T6" fmla="*/ 201 w 212"/>
                  <a:gd name="T7" fmla="*/ 59 h 211"/>
                  <a:gd name="T8" fmla="*/ 192 w 212"/>
                  <a:gd name="T9" fmla="*/ 45 h 211"/>
                  <a:gd name="T10" fmla="*/ 181 w 212"/>
                  <a:gd name="T11" fmla="*/ 31 h 211"/>
                  <a:gd name="T12" fmla="*/ 167 w 212"/>
                  <a:gd name="T13" fmla="*/ 19 h 211"/>
                  <a:gd name="T14" fmla="*/ 155 w 212"/>
                  <a:gd name="T15" fmla="*/ 11 h 211"/>
                  <a:gd name="T16" fmla="*/ 138 w 212"/>
                  <a:gd name="T17" fmla="*/ 5 h 211"/>
                  <a:gd name="T18" fmla="*/ 122 w 212"/>
                  <a:gd name="T19" fmla="*/ 3 h 211"/>
                  <a:gd name="T20" fmla="*/ 105 w 212"/>
                  <a:gd name="T21" fmla="*/ 0 h 211"/>
                  <a:gd name="T22" fmla="*/ 88 w 212"/>
                  <a:gd name="T23" fmla="*/ 3 h 211"/>
                  <a:gd name="T24" fmla="*/ 71 w 212"/>
                  <a:gd name="T25" fmla="*/ 5 h 211"/>
                  <a:gd name="T26" fmla="*/ 57 w 212"/>
                  <a:gd name="T27" fmla="*/ 11 h 211"/>
                  <a:gd name="T28" fmla="*/ 42 w 212"/>
                  <a:gd name="T29" fmla="*/ 19 h 211"/>
                  <a:gd name="T30" fmla="*/ 31 w 212"/>
                  <a:gd name="T31" fmla="*/ 31 h 211"/>
                  <a:gd name="T32" fmla="*/ 20 w 212"/>
                  <a:gd name="T33" fmla="*/ 45 h 211"/>
                  <a:gd name="T34" fmla="*/ 11 w 212"/>
                  <a:gd name="T35" fmla="*/ 59 h 211"/>
                  <a:gd name="T36" fmla="*/ 6 w 212"/>
                  <a:gd name="T37" fmla="*/ 73 h 211"/>
                  <a:gd name="T38" fmla="*/ 0 w 212"/>
                  <a:gd name="T39" fmla="*/ 90 h 211"/>
                  <a:gd name="T40" fmla="*/ 0 w 212"/>
                  <a:gd name="T41" fmla="*/ 107 h 211"/>
                  <a:gd name="T42" fmla="*/ 0 w 212"/>
                  <a:gd name="T43" fmla="*/ 124 h 211"/>
                  <a:gd name="T44" fmla="*/ 6 w 212"/>
                  <a:gd name="T45" fmla="*/ 141 h 211"/>
                  <a:gd name="T46" fmla="*/ 11 w 212"/>
                  <a:gd name="T47" fmla="*/ 155 h 211"/>
                  <a:gd name="T48" fmla="*/ 20 w 212"/>
                  <a:gd name="T49" fmla="*/ 169 h 211"/>
                  <a:gd name="T50" fmla="*/ 31 w 212"/>
                  <a:gd name="T51" fmla="*/ 180 h 211"/>
                  <a:gd name="T52" fmla="*/ 42 w 212"/>
                  <a:gd name="T53" fmla="*/ 192 h 211"/>
                  <a:gd name="T54" fmla="*/ 57 w 212"/>
                  <a:gd name="T55" fmla="*/ 200 h 211"/>
                  <a:gd name="T56" fmla="*/ 71 w 212"/>
                  <a:gd name="T57" fmla="*/ 206 h 211"/>
                  <a:gd name="T58" fmla="*/ 88 w 212"/>
                  <a:gd name="T59" fmla="*/ 211 h 211"/>
                  <a:gd name="T60" fmla="*/ 105 w 212"/>
                  <a:gd name="T61" fmla="*/ 211 h 211"/>
                  <a:gd name="T62" fmla="*/ 122 w 212"/>
                  <a:gd name="T63" fmla="*/ 211 h 211"/>
                  <a:gd name="T64" fmla="*/ 138 w 212"/>
                  <a:gd name="T65" fmla="*/ 206 h 211"/>
                  <a:gd name="T66" fmla="*/ 155 w 212"/>
                  <a:gd name="T67" fmla="*/ 200 h 211"/>
                  <a:gd name="T68" fmla="*/ 167 w 212"/>
                  <a:gd name="T69" fmla="*/ 192 h 211"/>
                  <a:gd name="T70" fmla="*/ 181 w 212"/>
                  <a:gd name="T71" fmla="*/ 180 h 211"/>
                  <a:gd name="T72" fmla="*/ 192 w 212"/>
                  <a:gd name="T73" fmla="*/ 169 h 211"/>
                  <a:gd name="T74" fmla="*/ 201 w 212"/>
                  <a:gd name="T75" fmla="*/ 155 h 211"/>
                  <a:gd name="T76" fmla="*/ 206 w 212"/>
                  <a:gd name="T77" fmla="*/ 141 h 211"/>
                  <a:gd name="T78" fmla="*/ 209 w 212"/>
                  <a:gd name="T79" fmla="*/ 124 h 211"/>
                  <a:gd name="T80" fmla="*/ 212 w 212"/>
                  <a:gd name="T81" fmla="*/ 107 h 211"/>
                  <a:gd name="T82" fmla="*/ 212 w 212"/>
                  <a:gd name="T83" fmla="*/ 10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2" h="211">
                    <a:moveTo>
                      <a:pt x="209" y="104"/>
                    </a:moveTo>
                    <a:lnTo>
                      <a:pt x="209" y="90"/>
                    </a:lnTo>
                    <a:lnTo>
                      <a:pt x="206" y="73"/>
                    </a:lnTo>
                    <a:lnTo>
                      <a:pt x="201" y="59"/>
                    </a:lnTo>
                    <a:lnTo>
                      <a:pt x="192" y="45"/>
                    </a:lnTo>
                    <a:lnTo>
                      <a:pt x="181" y="31"/>
                    </a:lnTo>
                    <a:lnTo>
                      <a:pt x="167" y="19"/>
                    </a:lnTo>
                    <a:lnTo>
                      <a:pt x="155" y="11"/>
                    </a:lnTo>
                    <a:lnTo>
                      <a:pt x="138" y="5"/>
                    </a:lnTo>
                    <a:lnTo>
                      <a:pt x="122" y="3"/>
                    </a:lnTo>
                    <a:lnTo>
                      <a:pt x="105" y="0"/>
                    </a:lnTo>
                    <a:lnTo>
                      <a:pt x="88" y="3"/>
                    </a:lnTo>
                    <a:lnTo>
                      <a:pt x="71" y="5"/>
                    </a:lnTo>
                    <a:lnTo>
                      <a:pt x="57" y="11"/>
                    </a:lnTo>
                    <a:lnTo>
                      <a:pt x="42" y="19"/>
                    </a:lnTo>
                    <a:lnTo>
                      <a:pt x="31" y="31"/>
                    </a:lnTo>
                    <a:lnTo>
                      <a:pt x="20" y="45"/>
                    </a:lnTo>
                    <a:lnTo>
                      <a:pt x="11" y="59"/>
                    </a:lnTo>
                    <a:lnTo>
                      <a:pt x="6" y="73"/>
                    </a:lnTo>
                    <a:lnTo>
                      <a:pt x="0" y="90"/>
                    </a:lnTo>
                    <a:lnTo>
                      <a:pt x="0" y="107"/>
                    </a:lnTo>
                    <a:lnTo>
                      <a:pt x="0" y="124"/>
                    </a:lnTo>
                    <a:lnTo>
                      <a:pt x="6" y="141"/>
                    </a:lnTo>
                    <a:lnTo>
                      <a:pt x="11" y="155"/>
                    </a:lnTo>
                    <a:lnTo>
                      <a:pt x="20" y="169"/>
                    </a:lnTo>
                    <a:lnTo>
                      <a:pt x="31" y="180"/>
                    </a:lnTo>
                    <a:lnTo>
                      <a:pt x="42" y="192"/>
                    </a:lnTo>
                    <a:lnTo>
                      <a:pt x="57" y="200"/>
                    </a:lnTo>
                    <a:lnTo>
                      <a:pt x="71" y="206"/>
                    </a:lnTo>
                    <a:lnTo>
                      <a:pt x="88" y="211"/>
                    </a:lnTo>
                    <a:lnTo>
                      <a:pt x="105" y="211"/>
                    </a:lnTo>
                    <a:lnTo>
                      <a:pt x="122" y="211"/>
                    </a:lnTo>
                    <a:lnTo>
                      <a:pt x="138" y="206"/>
                    </a:lnTo>
                    <a:lnTo>
                      <a:pt x="155" y="200"/>
                    </a:lnTo>
                    <a:lnTo>
                      <a:pt x="167" y="192"/>
                    </a:lnTo>
                    <a:lnTo>
                      <a:pt x="181" y="180"/>
                    </a:lnTo>
                    <a:lnTo>
                      <a:pt x="192" y="169"/>
                    </a:lnTo>
                    <a:lnTo>
                      <a:pt x="201" y="155"/>
                    </a:lnTo>
                    <a:lnTo>
                      <a:pt x="206" y="141"/>
                    </a:lnTo>
                    <a:lnTo>
                      <a:pt x="209" y="124"/>
                    </a:lnTo>
                    <a:lnTo>
                      <a:pt x="212" y="107"/>
                    </a:lnTo>
                    <a:lnTo>
                      <a:pt x="212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defRPr/>
                </a:pPr>
                <a:endParaRPr lang="zh-CN" altLang="en-US" sz="3200">
                  <a:latin typeface="+mj-lt"/>
                  <a:ea typeface="宋体" pitchFamily="2" charset="-122"/>
                </a:endParaRPr>
              </a:p>
            </p:txBody>
          </p:sp>
          <p:sp>
            <p:nvSpPr>
              <p:cNvPr id="15420" name="Rectangle 88"/>
              <p:cNvSpPr>
                <a:spLocks noChangeArrowheads="1"/>
              </p:cNvSpPr>
              <p:nvPr/>
            </p:nvSpPr>
            <p:spPr bwMode="auto">
              <a:xfrm>
                <a:off x="4785" y="1433"/>
                <a:ext cx="5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1800">
                    <a:solidFill>
                      <a:srgbClr val="000000"/>
                    </a:solidFill>
                  </a:rPr>
                  <a:t>3</a:t>
                </a:r>
                <a:endParaRPr lang="en-US" altLang="zh-CN" sz="3600"/>
              </a:p>
            </p:txBody>
          </p:sp>
        </p:grpSp>
        <p:grpSp>
          <p:nvGrpSpPr>
            <p:cNvPr id="15415" name="Group 89"/>
            <p:cNvGrpSpPr>
              <a:grpSpLocks/>
            </p:cNvGrpSpPr>
            <p:nvPr/>
          </p:nvGrpSpPr>
          <p:grpSpPr bwMode="auto">
            <a:xfrm>
              <a:off x="4207" y="1584"/>
              <a:ext cx="242" cy="286"/>
              <a:chOff x="4373" y="1234"/>
              <a:chExt cx="242" cy="286"/>
            </a:xfrm>
          </p:grpSpPr>
          <p:sp>
            <p:nvSpPr>
              <p:cNvPr id="15416" name="Rectangle 90"/>
              <p:cNvSpPr>
                <a:spLocks noChangeArrowheads="1"/>
              </p:cNvSpPr>
              <p:nvPr/>
            </p:nvSpPr>
            <p:spPr bwMode="auto">
              <a:xfrm>
                <a:off x="4373" y="1234"/>
                <a:ext cx="9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3333FF"/>
                    </a:solidFill>
                  </a:rPr>
                  <a:t>u</a:t>
                </a:r>
                <a:endParaRPr lang="en-US" altLang="zh-CN">
                  <a:solidFill>
                    <a:srgbClr val="3333FF"/>
                  </a:solidFill>
                </a:endParaRPr>
              </a:p>
            </p:txBody>
          </p:sp>
          <p:sp>
            <p:nvSpPr>
              <p:cNvPr id="15417" name="Rectangle 91"/>
              <p:cNvSpPr>
                <a:spLocks noChangeArrowheads="1"/>
              </p:cNvSpPr>
              <p:nvPr/>
            </p:nvSpPr>
            <p:spPr bwMode="auto">
              <a:xfrm>
                <a:off x="4431" y="1249"/>
                <a:ext cx="18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1pPr>
                <a:lvl2pPr marL="742950" indent="-28575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2pPr>
                <a:lvl3pPr marL="11430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3pPr>
                <a:lvl4pPr marL="16002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4pPr>
                <a:lvl5pPr marL="2057400" indent="-228600"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Times New Roman" charset="0"/>
                    <a:ea typeface="黑体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3333FF"/>
                    </a:solidFill>
                  </a:rPr>
                  <a:t> :7</a:t>
                </a:r>
                <a:endParaRPr lang="en-US" altLang="zh-CN">
                  <a:solidFill>
                    <a:srgbClr val="3333FF"/>
                  </a:solidFill>
                </a:endParaRPr>
              </a:p>
            </p:txBody>
          </p:sp>
        </p:grpSp>
      </p:grpSp>
      <p:grpSp>
        <p:nvGrpSpPr>
          <p:cNvPr id="16" name="Group 95"/>
          <p:cNvGrpSpPr>
            <a:grpSpLocks/>
          </p:cNvGrpSpPr>
          <p:nvPr/>
        </p:nvGrpSpPr>
        <p:grpSpPr bwMode="auto">
          <a:xfrm>
            <a:off x="2235200" y="2844800"/>
            <a:ext cx="6704013" cy="1282700"/>
            <a:chOff x="1056" y="1200"/>
            <a:chExt cx="3168" cy="808"/>
          </a:xfrm>
        </p:grpSpPr>
        <p:sp>
          <p:nvSpPr>
            <p:cNvPr id="291932" name="Freeform 92"/>
            <p:cNvSpPr>
              <a:spLocks/>
            </p:cNvSpPr>
            <p:nvPr/>
          </p:nvSpPr>
          <p:spPr bwMode="auto">
            <a:xfrm>
              <a:off x="1280" y="1200"/>
              <a:ext cx="2944" cy="808"/>
            </a:xfrm>
            <a:custGeom>
              <a:avLst/>
              <a:gdLst>
                <a:gd name="T0" fmla="*/ 2848 w 2944"/>
                <a:gd name="T1" fmla="*/ 0 h 808"/>
                <a:gd name="T2" fmla="*/ 2800 w 2944"/>
                <a:gd name="T3" fmla="*/ 672 h 808"/>
                <a:gd name="T4" fmla="*/ 1984 w 2944"/>
                <a:gd name="T5" fmla="*/ 768 h 808"/>
                <a:gd name="T6" fmla="*/ 304 w 2944"/>
                <a:gd name="T7" fmla="*/ 768 h 808"/>
                <a:gd name="T8" fmla="*/ 160 w 2944"/>
                <a:gd name="T9" fmla="*/ 52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4" h="808">
                  <a:moveTo>
                    <a:pt x="2848" y="0"/>
                  </a:moveTo>
                  <a:cubicBezTo>
                    <a:pt x="2896" y="272"/>
                    <a:pt x="2944" y="544"/>
                    <a:pt x="2800" y="672"/>
                  </a:cubicBezTo>
                  <a:cubicBezTo>
                    <a:pt x="2656" y="800"/>
                    <a:pt x="2400" y="752"/>
                    <a:pt x="1984" y="768"/>
                  </a:cubicBezTo>
                  <a:cubicBezTo>
                    <a:pt x="1568" y="784"/>
                    <a:pt x="608" y="808"/>
                    <a:pt x="304" y="768"/>
                  </a:cubicBezTo>
                  <a:cubicBezTo>
                    <a:pt x="0" y="728"/>
                    <a:pt x="80" y="628"/>
                    <a:pt x="160" y="528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bIns="0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3200">
                <a:latin typeface="+mj-lt"/>
                <a:ea typeface="宋体" pitchFamily="2" charset="-122"/>
              </a:endParaRPr>
            </a:p>
          </p:txBody>
        </p:sp>
        <p:sp>
          <p:nvSpPr>
            <p:cNvPr id="291933" name="Line 93"/>
            <p:cNvSpPr>
              <a:spLocks noChangeShapeType="1"/>
            </p:cNvSpPr>
            <p:nvPr/>
          </p:nvSpPr>
          <p:spPr bwMode="auto">
            <a:xfrm flipV="1">
              <a:off x="1056" y="1632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0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3200">
                <a:latin typeface="+mj-lt"/>
                <a:ea typeface="宋体" pitchFamily="2" charset="-122"/>
              </a:endParaRPr>
            </a:p>
          </p:txBody>
        </p:sp>
        <p:sp>
          <p:nvSpPr>
            <p:cNvPr id="291934" name="Line 94"/>
            <p:cNvSpPr>
              <a:spLocks noChangeShapeType="1"/>
            </p:cNvSpPr>
            <p:nvPr/>
          </p:nvSpPr>
          <p:spPr bwMode="auto">
            <a:xfrm flipV="1">
              <a:off x="3792" y="1632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0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3200">
                <a:latin typeface="+mj-lt"/>
                <a:ea typeface="宋体" pitchFamily="2" charset="-122"/>
              </a:endParaRPr>
            </a:p>
          </p:txBody>
        </p:sp>
      </p:grpSp>
      <p:grpSp>
        <p:nvGrpSpPr>
          <p:cNvPr id="17" name="组合 96"/>
          <p:cNvGrpSpPr>
            <a:grpSpLocks/>
          </p:cNvGrpSpPr>
          <p:nvPr/>
        </p:nvGrpSpPr>
        <p:grpSpPr bwMode="auto">
          <a:xfrm>
            <a:off x="3454401" y="4514851"/>
            <a:ext cx="1385722" cy="430887"/>
            <a:chOff x="2590564" y="4822175"/>
            <a:chExt cx="1039409" cy="431596"/>
          </a:xfrm>
        </p:grpSpPr>
        <p:sp>
          <p:nvSpPr>
            <p:cNvPr id="15407" name="Rectangle 91"/>
            <p:cNvSpPr>
              <a:spLocks noChangeArrowheads="1"/>
            </p:cNvSpPr>
            <p:nvPr/>
          </p:nvSpPr>
          <p:spPr bwMode="auto">
            <a:xfrm>
              <a:off x="3187494" y="4822175"/>
              <a:ext cx="442479" cy="43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2800">
                  <a:solidFill>
                    <a:srgbClr val="3333FF"/>
                  </a:solidFill>
                </a:rPr>
                <a:t> u:7</a:t>
              </a:r>
              <a:endParaRPr lang="en-US" altLang="zh-CN">
                <a:solidFill>
                  <a:srgbClr val="3333FF"/>
                </a:solidFill>
              </a:endParaRPr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 flipV="1">
              <a:off x="2590564" y="5071823"/>
              <a:ext cx="609669" cy="152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0" anchor="ctr"/>
            <a:lstStyle/>
            <a:p>
              <a:pPr>
                <a:lnSpc>
                  <a:spcPct val="100000"/>
                </a:lnSpc>
                <a:defRPr/>
              </a:pPr>
              <a:endParaRPr lang="zh-CN" altLang="en-US" sz="3200">
                <a:latin typeface="+mj-lt"/>
                <a:ea typeface="宋体" pitchFamily="2" charset="-122"/>
              </a:endParaRPr>
            </a:p>
          </p:txBody>
        </p:sp>
      </p:grpSp>
      <p:sp>
        <p:nvSpPr>
          <p:cNvPr id="15403" name="Rectangle 2"/>
          <p:cNvSpPr txBox="1">
            <a:spLocks noChangeArrowheads="1"/>
          </p:cNvSpPr>
          <p:nvPr/>
        </p:nvSpPr>
        <p:spPr bwMode="auto">
          <a:xfrm>
            <a:off x="226554" y="7963"/>
            <a:ext cx="10971213" cy="60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4400" eaLnBrk="0" latinLnBrk="0" hangingPunct="0">
              <a:spcBef>
                <a:spcPct val="0"/>
              </a:spcBef>
              <a:buNone/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5.5.2 </a:t>
            </a:r>
            <a:r>
              <a:rPr lang="zh-CN" altLang="en-US" dirty="0"/>
              <a:t>多处理机的</a:t>
            </a:r>
            <a:r>
              <a:rPr lang="en-US" altLang="zh-CN" dirty="0"/>
              <a:t>Cache</a:t>
            </a:r>
            <a:r>
              <a:rPr lang="zh-CN" altLang="en-US" dirty="0"/>
              <a:t>一致性</a:t>
            </a:r>
            <a:endParaRPr lang="en-US" altLang="zh-CN" dirty="0"/>
          </a:p>
        </p:txBody>
      </p:sp>
      <p:sp>
        <p:nvSpPr>
          <p:cNvPr id="15404" name="矩形 6"/>
          <p:cNvSpPr>
            <a:spLocks noChangeArrowheads="1"/>
          </p:cNvSpPr>
          <p:nvPr/>
        </p:nvSpPr>
        <p:spPr bwMode="auto">
          <a:xfrm>
            <a:off x="835025" y="1050925"/>
            <a:ext cx="1135538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3200">
                <a:solidFill>
                  <a:schemeClr val="tx1"/>
                </a:solidFill>
                <a:ea typeface="华文新魏" charset="-122"/>
              </a:rPr>
              <a:t>一个基于总线侦听的写失效协议的例子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(cache</a:t>
            </a:r>
            <a:r>
              <a:rPr lang="zh-CN" altLang="en-US" sz="3200" dirty="0">
                <a:solidFill>
                  <a:schemeClr val="tx1"/>
                </a:solidFill>
                <a:ea typeface="华文新魏" charset="-122"/>
              </a:rPr>
              <a:t>采用写直达机制</a:t>
            </a:r>
            <a:r>
              <a:rPr lang="en-US" altLang="zh-CN" sz="3200" dirty="0">
                <a:solidFill>
                  <a:schemeClr val="tx1"/>
                </a:solidFill>
                <a:ea typeface="华文新魏" charset="-122"/>
              </a:rPr>
              <a:t>)</a:t>
            </a:r>
          </a:p>
        </p:txBody>
      </p:sp>
      <p:sp>
        <p:nvSpPr>
          <p:cNvPr id="15405" name="Rectangle 18"/>
          <p:cNvSpPr>
            <a:spLocks noChangeArrowheads="1"/>
          </p:cNvSpPr>
          <p:nvPr/>
        </p:nvSpPr>
        <p:spPr bwMode="auto">
          <a:xfrm>
            <a:off x="5559425" y="3232150"/>
            <a:ext cx="815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</a:rPr>
              <a:t>Cache</a:t>
            </a:r>
            <a:endParaRPr lang="en-US" altLang="zh-CN" sz="4400"/>
          </a:p>
        </p:txBody>
      </p:sp>
      <p:sp>
        <p:nvSpPr>
          <p:cNvPr id="15406" name="Rectangle 18"/>
          <p:cNvSpPr>
            <a:spLocks noChangeArrowheads="1"/>
          </p:cNvSpPr>
          <p:nvPr/>
        </p:nvSpPr>
        <p:spPr bwMode="auto">
          <a:xfrm>
            <a:off x="8445500" y="3192463"/>
            <a:ext cx="815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</a:rPr>
              <a:t>Cache</a:t>
            </a:r>
            <a:endParaRPr lang="en-US" altLang="zh-CN" sz="4400"/>
          </a:p>
        </p:txBody>
      </p:sp>
    </p:spTree>
    <p:extLst>
      <p:ext uri="{BB962C8B-B14F-4D97-AF65-F5344CB8AC3E}">
        <p14:creationId xmlns:p14="http://schemas.microsoft.com/office/powerpoint/2010/main" val="43318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/>
          <p:cNvSpPr>
            <a:spLocks noGrp="1"/>
          </p:cNvSpPr>
          <p:nvPr>
            <p:ph idx="1"/>
          </p:nvPr>
        </p:nvSpPr>
        <p:spPr bwMode="auto">
          <a:xfrm>
            <a:off x="827088" y="1616075"/>
            <a:ext cx="10633075" cy="388778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1" indent="-363538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 typeface="Wingdings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Arial" charset="0"/>
                <a:ea typeface="华文新魏" charset="-122"/>
              </a:rPr>
              <a:t>在主存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华文新魏" charset="-122"/>
              </a:rPr>
              <a:t>中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华文新魏" charset="-122"/>
              </a:rPr>
              <a:t>设置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华文新魏" charset="-122"/>
              </a:rPr>
              <a:t>一个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华文新魏" charset="-122"/>
              </a:rPr>
              <a:t>目录表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华文新魏" charset="-122"/>
              </a:rPr>
              <a:t>，表中每一项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华文新魏" charset="-122"/>
              </a:rPr>
              <a:t>记录共享数据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华文新魏" charset="-122"/>
              </a:rPr>
              <a:t>的所有高速缓存行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华文新魏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华文新魏" charset="-122"/>
              </a:rPr>
              <a:t>数据块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华文新魏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华文新魏" charset="-122"/>
              </a:rPr>
              <a:t>的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华文新魏" charset="-122"/>
              </a:rPr>
              <a:t>位置和状态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华文新魏" charset="-122"/>
              </a:rPr>
              <a:t>，包括几个指示器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华文新魏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华文新魏" charset="-122"/>
              </a:rPr>
              <a:t>指示数据块的副本放在哪些处理器的高速缓存中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华文新魏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华文新魏" charset="-122"/>
              </a:rPr>
              <a:t>和指示位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华文新魏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Arial" charset="0"/>
                <a:ea typeface="华文新魏" charset="-122"/>
              </a:rPr>
              <a:t>指示是否已有高速缓存更新过此数据块的内容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华文新魏" charset="-122"/>
              </a:rPr>
              <a:t>)</a:t>
            </a:r>
          </a:p>
          <a:p>
            <a:pPr marL="363538" lvl="1" indent="-363538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 typeface="Wingdings" charset="2"/>
              <a:buChar char="n"/>
            </a:pPr>
            <a:r>
              <a:rPr lang="zh-CN" altLang="en-US">
                <a:solidFill>
                  <a:srgbClr val="000000"/>
                </a:solidFill>
                <a:latin typeface="Arial" charset="0"/>
                <a:ea typeface="华文新魏" charset="-122"/>
              </a:rPr>
              <a:t>当一个处理器写入自己的高速缓存时，基于目录表，只需有选择地通知存有该数据块的处理器中的高速缓存，使相应副本被废弃或被更新</a:t>
            </a:r>
          </a:p>
        </p:txBody>
      </p:sp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262558" y="1563"/>
            <a:ext cx="10971213" cy="60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4400" eaLnBrk="0" latinLnBrk="0" hangingPunct="0">
              <a:spcBef>
                <a:spcPct val="0"/>
              </a:spcBef>
              <a:buNone/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5.5.2 </a:t>
            </a:r>
            <a:r>
              <a:rPr lang="zh-CN" altLang="en-US" dirty="0"/>
              <a:t>多处理机的</a:t>
            </a:r>
            <a:r>
              <a:rPr lang="en-US" altLang="zh-CN" dirty="0"/>
              <a:t>Cache</a:t>
            </a:r>
            <a:r>
              <a:rPr lang="zh-CN" altLang="en-US" dirty="0"/>
              <a:t>一致性</a:t>
            </a:r>
            <a:endParaRPr lang="en-US" altLang="zh-CN" dirty="0"/>
          </a:p>
        </p:txBody>
      </p:sp>
      <p:sp>
        <p:nvSpPr>
          <p:cNvPr id="6" name="TextBox 8"/>
          <p:cNvSpPr txBox="1"/>
          <p:nvPr/>
        </p:nvSpPr>
        <p:spPr>
          <a:xfrm>
            <a:off x="828675" y="995363"/>
            <a:ext cx="6618288" cy="609600"/>
          </a:xfrm>
          <a:prstGeom prst="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marL="0" lvl="1" indent="0" 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  <a:cs typeface="华文新魏" charset="0"/>
              </a:rPr>
              <a:t>目录协议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  <a:cs typeface="华文新魏" charset="0"/>
              </a:rPr>
              <a:t>(Directory Protocol)</a:t>
            </a:r>
          </a:p>
        </p:txBody>
      </p:sp>
    </p:spTree>
    <p:extLst>
      <p:ext uri="{BB962C8B-B14F-4D97-AF65-F5344CB8AC3E}">
        <p14:creationId xmlns:p14="http://schemas.microsoft.com/office/powerpoint/2010/main" val="1156185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262558" y="1563"/>
            <a:ext cx="10971213" cy="60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4400" eaLnBrk="0" latinLnBrk="0" hangingPunct="0">
              <a:spcBef>
                <a:spcPct val="0"/>
              </a:spcBef>
              <a:buNone/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5.5.2 </a:t>
            </a:r>
            <a:r>
              <a:rPr lang="zh-CN" altLang="en-US" dirty="0"/>
              <a:t>多处理机的</a:t>
            </a:r>
            <a:r>
              <a:rPr lang="en-US" altLang="zh-CN" dirty="0"/>
              <a:t>Cache</a:t>
            </a:r>
            <a:r>
              <a:rPr lang="zh-CN" altLang="en-US" dirty="0"/>
              <a:t>一致性</a:t>
            </a:r>
            <a:endParaRPr lang="en-US" altLang="zh-CN" dirty="0"/>
          </a:p>
        </p:txBody>
      </p:sp>
      <p:pic>
        <p:nvPicPr>
          <p:cNvPr id="7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374" y="2564905"/>
            <a:ext cx="6131164" cy="302452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94606" y="944724"/>
            <a:ext cx="8784976" cy="194421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读取远程内存的数据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61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262558" y="1563"/>
            <a:ext cx="10971213" cy="60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4400" eaLnBrk="0" latinLnBrk="0" hangingPunct="0">
              <a:spcBef>
                <a:spcPct val="0"/>
              </a:spcBef>
              <a:buNone/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5.5.2 </a:t>
            </a:r>
            <a:r>
              <a:rPr lang="zh-CN" altLang="en-US" dirty="0"/>
              <a:t>多处理机的</a:t>
            </a:r>
            <a:r>
              <a:rPr lang="en-US" altLang="zh-CN" dirty="0"/>
              <a:t>Cache</a:t>
            </a:r>
            <a:r>
              <a:rPr lang="zh-CN" altLang="en-US" dirty="0"/>
              <a:t>一致性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7468" y="836712"/>
            <a:ext cx="8784976" cy="194421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读取远程内存的数据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但是该数据被另一个处理器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更新了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Screen Shot 2021-12-01 at 3.37.49 PM.png" descr="Screen Shot 2021-12-01 at 3.37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678" y="2116601"/>
            <a:ext cx="6899056" cy="38100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104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70570" y="17344"/>
            <a:ext cx="2952750" cy="67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本节概要</a:t>
            </a:r>
          </a:p>
        </p:txBody>
      </p:sp>
      <p:sp>
        <p:nvSpPr>
          <p:cNvPr id="7171" name="Freeform 16"/>
          <p:cNvSpPr>
            <a:spLocks/>
          </p:cNvSpPr>
          <p:nvPr/>
        </p:nvSpPr>
        <p:spPr bwMode="auto">
          <a:xfrm>
            <a:off x="1378111" y="905430"/>
            <a:ext cx="2447925" cy="604838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3200"/>
          </a:p>
        </p:txBody>
      </p:sp>
      <p:sp>
        <p:nvSpPr>
          <p:cNvPr id="7172" name="Rectangle 19"/>
          <p:cNvSpPr>
            <a:spLocks noChangeArrowheads="1"/>
          </p:cNvSpPr>
          <p:nvPr/>
        </p:nvSpPr>
        <p:spPr bwMode="auto">
          <a:xfrm>
            <a:off x="1492411" y="783168"/>
            <a:ext cx="2405062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bg1"/>
                </a:solidFill>
                <a:ea typeface="楷体_GB2312" charset="0"/>
              </a:rPr>
              <a:t>重点内容</a:t>
            </a: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1306674" y="1539251"/>
            <a:ext cx="9288262" cy="1781737"/>
          </a:xfrm>
          <a:prstGeom prst="roundRect">
            <a:avLst>
              <a:gd name="adj" fmla="val 4231"/>
            </a:avLst>
          </a:prstGeom>
          <a:solidFill>
            <a:srgbClr val="EAEAEA"/>
          </a:solidFill>
          <a:ln w="254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4000"/>
          </a:p>
        </p:txBody>
      </p:sp>
      <p:sp>
        <p:nvSpPr>
          <p:cNvPr id="7174" name="Rectangle 28"/>
          <p:cNvSpPr>
            <a:spLocks noChangeArrowheads="1"/>
          </p:cNvSpPr>
          <p:nvPr/>
        </p:nvSpPr>
        <p:spPr bwMode="auto">
          <a:xfrm>
            <a:off x="1486061" y="1183741"/>
            <a:ext cx="7781925" cy="100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 eaLnBrk="1" hangingPunct="1">
              <a:lnSpc>
                <a:spcPct val="10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pitchFamily="2" charset="2"/>
              <a:buChar char="n"/>
              <a:defRPr/>
            </a:pPr>
            <a:endParaRPr kumimoji="1" lang="en-US" altLang="zh-CN" sz="2400" dirty="0">
              <a:latin typeface="+mn-lt"/>
              <a:ea typeface="+mn-ea"/>
              <a:sym typeface="Symbol" pitchFamily="18" charset="2"/>
            </a:endParaRPr>
          </a:p>
          <a:p>
            <a:pPr lvl="1" algn="l" eaLnBrk="1" hangingPunct="1">
              <a:lnSpc>
                <a:spcPct val="100000"/>
              </a:lnSpc>
              <a:spcBef>
                <a:spcPct val="10000"/>
              </a:spcBef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kumimoji="1" lang="en-US" altLang="zh-CN" sz="3200" dirty="0">
                <a:latin typeface="Times New Roman" charset="0"/>
                <a:ea typeface="华文新魏" charset="-122"/>
                <a:sym typeface="Symbol" charset="2"/>
              </a:rPr>
              <a:t>5.5</a:t>
            </a:r>
            <a:r>
              <a:rPr kumimoji="1" lang="zh-CN" altLang="en-US" sz="3200" dirty="0">
                <a:latin typeface="Times New Roman" charset="0"/>
                <a:ea typeface="华文新魏" charset="-122"/>
                <a:sym typeface="Symbol" charset="2"/>
              </a:rPr>
              <a:t> 并行主存系统</a:t>
            </a:r>
            <a:endParaRPr kumimoji="1" lang="en-US" altLang="zh-CN" sz="3200" dirty="0">
              <a:latin typeface="Times New Roman" charset="0"/>
              <a:ea typeface="华文新魏" charset="-122"/>
              <a:sym typeface="Symbol" charset="2"/>
            </a:endParaRPr>
          </a:p>
        </p:txBody>
      </p:sp>
      <p:sp>
        <p:nvSpPr>
          <p:cNvPr id="7175" name="Freeform 22"/>
          <p:cNvSpPr>
            <a:spLocks/>
          </p:cNvSpPr>
          <p:nvPr/>
        </p:nvSpPr>
        <p:spPr bwMode="auto">
          <a:xfrm>
            <a:off x="1449549" y="3570672"/>
            <a:ext cx="2447925" cy="539750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3200"/>
          </a:p>
        </p:txBody>
      </p:sp>
      <p:sp>
        <p:nvSpPr>
          <p:cNvPr id="7176" name="Rectangle 23"/>
          <p:cNvSpPr>
            <a:spLocks noChangeArrowheads="1"/>
          </p:cNvSpPr>
          <p:nvPr/>
        </p:nvSpPr>
        <p:spPr bwMode="auto">
          <a:xfrm>
            <a:off x="1563848" y="3356992"/>
            <a:ext cx="226218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200" dirty="0">
                <a:solidFill>
                  <a:schemeClr val="bg1"/>
                </a:solidFill>
                <a:ea typeface="楷体_GB2312" charset="0"/>
              </a:rPr>
              <a:t>基本要求</a:t>
            </a:r>
          </a:p>
        </p:txBody>
      </p:sp>
      <p:sp>
        <p:nvSpPr>
          <p:cNvPr id="7177" name="AutoShape 12"/>
          <p:cNvSpPr>
            <a:spLocks noChangeArrowheads="1"/>
          </p:cNvSpPr>
          <p:nvPr/>
        </p:nvSpPr>
        <p:spPr bwMode="auto">
          <a:xfrm>
            <a:off x="1363824" y="4078673"/>
            <a:ext cx="9231112" cy="2230647"/>
          </a:xfrm>
          <a:prstGeom prst="roundRect">
            <a:avLst>
              <a:gd name="adj" fmla="val 4296"/>
            </a:avLst>
          </a:prstGeom>
          <a:solidFill>
            <a:srgbClr val="EAEAEA"/>
          </a:solidFill>
          <a:ln w="254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endParaRPr lang="zh-CN" altLang="en-US" sz="4800"/>
          </a:p>
        </p:txBody>
      </p:sp>
      <p:sp>
        <p:nvSpPr>
          <p:cNvPr id="7178" name="Rectangle 31"/>
          <p:cNvSpPr>
            <a:spLocks noChangeArrowheads="1"/>
          </p:cNvSpPr>
          <p:nvPr/>
        </p:nvSpPr>
        <p:spPr bwMode="auto">
          <a:xfrm>
            <a:off x="1695811" y="4407958"/>
            <a:ext cx="8323831" cy="139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  <a:buSzPct val="90000"/>
              <a:buFont typeface="Wingdings" charset="2"/>
              <a:buChar char="n"/>
            </a:pPr>
            <a:r>
              <a:rPr kumimoji="1" lang="zh-CN" altLang="en-US" sz="3200" dirty="0">
                <a:latin typeface="华文新魏" charset="-122"/>
                <a:ea typeface="华文新魏" charset="-122"/>
              </a:rPr>
              <a:t>掌握并行主存系统</a:t>
            </a:r>
            <a:endParaRPr kumimoji="1" lang="en-US" altLang="zh-CN" sz="3200" dirty="0">
              <a:latin typeface="华文新魏" charset="-122"/>
              <a:ea typeface="华文新魏" charset="-122"/>
            </a:endParaRPr>
          </a:p>
          <a:p>
            <a:pPr algn="l" eaLnBrk="1" hangingPunct="1">
              <a:lnSpc>
                <a:spcPct val="130000"/>
              </a:lnSpc>
              <a:buSzPct val="90000"/>
              <a:buFont typeface="Wingdings" charset="2"/>
              <a:buChar char="n"/>
            </a:pPr>
            <a:r>
              <a:rPr kumimoji="1" lang="zh-CN" altLang="en-US" sz="3200" dirty="0">
                <a:latin typeface="华文新魏" charset="-122"/>
                <a:ea typeface="华文新魏" charset="-122"/>
              </a:rPr>
              <a:t>理解</a:t>
            </a:r>
            <a:r>
              <a:rPr kumimoji="1" lang="en-US" altLang="zh-CN" sz="3200" dirty="0">
                <a:latin typeface="Times New Roman" charset="0"/>
                <a:ea typeface="华文新魏" charset="-122"/>
              </a:rPr>
              <a:t>cache</a:t>
            </a:r>
            <a:r>
              <a:rPr kumimoji="1" lang="zh-CN" altLang="en-US" sz="3200" dirty="0">
                <a:latin typeface="Times New Roman" charset="0"/>
                <a:ea typeface="华文新魏" charset="-122"/>
              </a:rPr>
              <a:t>一致性</a:t>
            </a:r>
            <a:endParaRPr kumimoji="1" lang="en-US" altLang="zh-CN" sz="3200" dirty="0">
              <a:latin typeface="Times New Roman" charset="0"/>
              <a:ea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77136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262558" y="1563"/>
            <a:ext cx="10971213" cy="60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914400" eaLnBrk="0" latinLnBrk="0" hangingPunct="0">
              <a:spcBef>
                <a:spcPct val="0"/>
              </a:spcBef>
              <a:buNone/>
              <a:defRPr sz="32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5.5.2 </a:t>
            </a:r>
            <a:r>
              <a:rPr lang="zh-CN" altLang="en-US" dirty="0"/>
              <a:t>多处理机的</a:t>
            </a:r>
            <a:r>
              <a:rPr lang="en-US" altLang="zh-CN" dirty="0"/>
              <a:t>Cache</a:t>
            </a:r>
            <a:r>
              <a:rPr lang="zh-CN" altLang="en-US" dirty="0"/>
              <a:t>一致性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7468" y="836712"/>
            <a:ext cx="8784976" cy="194421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写远程内存的数据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该数据也同时存在于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的缓存中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343" y="2056200"/>
            <a:ext cx="6811726" cy="42235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55705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2505"/>
            <a:ext cx="10631711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sz="3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60"/>
              </a:lnSpc>
              <a:spcBef>
                <a:spcPts val="0"/>
              </a:spcBef>
            </a:pPr>
            <a:r>
              <a:rPr lang="zh-CN" altLang="en-US" sz="2800" dirty="0"/>
              <a:t>多体交叉编址存储器</a:t>
            </a:r>
            <a:endParaRPr lang="zh-CN" altLang="en-US" dirty="0"/>
          </a:p>
          <a:p>
            <a:pPr marL="358775" lvl="1" indent="0">
              <a:lnSpc>
                <a:spcPts val="366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/>
              <a:t>包含多个小体，每个体有自己的</a:t>
            </a:r>
            <a:r>
              <a:rPr lang="en-US" altLang="zh-CN" sz="2400" dirty="0"/>
              <a:t>MAR、MBR</a:t>
            </a:r>
            <a:r>
              <a:rPr lang="zh-CN" altLang="en-US" sz="2400" dirty="0"/>
              <a:t>和读写电路，可独立组成一个存储模块，能提高数据访问速度</a:t>
            </a:r>
          </a:p>
          <a:p>
            <a:pPr marL="358775" lvl="1" indent="0">
              <a:lnSpc>
                <a:spcPts val="3660"/>
              </a:lnSpc>
              <a:spcBef>
                <a:spcPts val="0"/>
              </a:spcBef>
              <a:buClr>
                <a:schemeClr val="tx2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连续编址：</a:t>
            </a:r>
            <a:r>
              <a:rPr lang="zh-CN" altLang="en-US" sz="2400" dirty="0"/>
              <a:t>按高位地址划分模块</a:t>
            </a:r>
          </a:p>
          <a:p>
            <a:pPr marL="358775" lvl="1" indent="0">
              <a:lnSpc>
                <a:spcPts val="3660"/>
              </a:lnSpc>
              <a:spcBef>
                <a:spcPts val="0"/>
              </a:spcBef>
              <a:buClr>
                <a:schemeClr val="tx2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交叉编址：</a:t>
            </a:r>
            <a:r>
              <a:rPr lang="zh-CN" altLang="en-US" sz="2400" dirty="0"/>
              <a:t>按低位地址划分模块</a:t>
            </a:r>
          </a:p>
          <a:p>
            <a:pPr>
              <a:lnSpc>
                <a:spcPts val="3660"/>
              </a:lnSpc>
              <a:spcBef>
                <a:spcPts val="0"/>
              </a:spcBef>
              <a:buClr>
                <a:schemeClr val="tx2"/>
              </a:buClr>
            </a:pPr>
            <a:r>
              <a:rPr lang="zh-CN" altLang="en-US" sz="2800" dirty="0"/>
              <a:t>双端口存储器</a:t>
            </a:r>
          </a:p>
          <a:p>
            <a:pPr marL="358775" lvl="1" indent="0">
              <a:lnSpc>
                <a:spcPts val="366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r>
              <a:rPr lang="zh-CN" altLang="en-US" sz="2400" dirty="0"/>
              <a:t>两套独立的读</a:t>
            </a:r>
            <a:r>
              <a:rPr lang="en-US" altLang="zh-CN" sz="2400" dirty="0"/>
              <a:t>/</a:t>
            </a:r>
            <a:r>
              <a:rPr lang="zh-CN" altLang="en-US" sz="2400" dirty="0"/>
              <a:t>写控制电路、地址缓存、地址译码及地址线和数据线，能同时进行两个数据的读</a:t>
            </a:r>
            <a:r>
              <a:rPr lang="en-US" altLang="zh-CN" sz="2400" dirty="0"/>
              <a:t>/</a:t>
            </a:r>
            <a:r>
              <a:rPr lang="zh-CN" altLang="en-US" sz="2400" dirty="0"/>
              <a:t>写</a:t>
            </a:r>
          </a:p>
          <a:p>
            <a:pPr>
              <a:lnSpc>
                <a:spcPts val="3660"/>
              </a:lnSpc>
              <a:spcBef>
                <a:spcPts val="0"/>
              </a:spcBef>
              <a:buClr>
                <a:schemeClr val="tx2"/>
              </a:buClr>
            </a:pPr>
            <a:r>
              <a:rPr lang="zh-CN" altLang="en-US" sz="2800" dirty="0"/>
              <a:t>并行计算机访存模型</a:t>
            </a:r>
          </a:p>
          <a:p>
            <a:pPr marL="358775" lvl="1" indent="0">
              <a:lnSpc>
                <a:spcPts val="3660"/>
              </a:lnSpc>
              <a:spcBef>
                <a:spcPts val="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rgbClr val="FF0000"/>
                </a:solidFill>
              </a:rPr>
              <a:t>UMA</a:t>
            </a:r>
            <a:r>
              <a:rPr lang="zh-CN" altLang="en-US" sz="2400" dirty="0">
                <a:solidFill>
                  <a:srgbClr val="FF0000"/>
                </a:solidFill>
              </a:rPr>
              <a:t>模型：</a:t>
            </a:r>
            <a:r>
              <a:rPr lang="zh-CN" altLang="en-US" sz="2400" dirty="0"/>
              <a:t>均匀存储访问模型</a:t>
            </a:r>
          </a:p>
          <a:p>
            <a:pPr marL="358775" lvl="1" indent="0">
              <a:lnSpc>
                <a:spcPts val="3660"/>
              </a:lnSpc>
              <a:spcBef>
                <a:spcPts val="0"/>
              </a:spcBef>
              <a:buClr>
                <a:schemeClr val="tx2"/>
              </a:buClr>
            </a:pPr>
            <a:r>
              <a:rPr lang="en-US" altLang="zh-CN" sz="2400" dirty="0">
                <a:solidFill>
                  <a:srgbClr val="FF0000"/>
                </a:solidFill>
              </a:rPr>
              <a:t>NUMA</a:t>
            </a:r>
            <a:r>
              <a:rPr lang="zh-CN" altLang="en-US" sz="2400" dirty="0">
                <a:solidFill>
                  <a:srgbClr val="FF0000"/>
                </a:solidFill>
              </a:rPr>
              <a:t>模型：</a:t>
            </a:r>
            <a:r>
              <a:rPr lang="zh-CN" altLang="en-US" sz="2400" dirty="0"/>
              <a:t>非均匀存储访问模型</a:t>
            </a:r>
          </a:p>
        </p:txBody>
      </p:sp>
    </p:spTree>
    <p:extLst>
      <p:ext uri="{BB962C8B-B14F-4D97-AF65-F5344CB8AC3E}">
        <p14:creationId xmlns:p14="http://schemas.microsoft.com/office/powerpoint/2010/main" val="197974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2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2505"/>
            <a:ext cx="10631711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174531" name="Rectangle 3"/>
          <p:cNvSpPr>
            <a:spLocks noChangeArrowheads="1"/>
          </p:cNvSpPr>
          <p:nvPr/>
        </p:nvSpPr>
        <p:spPr bwMode="auto">
          <a:xfrm>
            <a:off x="374074" y="728700"/>
            <a:ext cx="11672324" cy="60889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marL="266700" indent="-2667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625475" indent="-2667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984250" indent="-2667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chemeClr val="tx2"/>
              </a:buClr>
              <a:buFont typeface="Wingdings" charset="2"/>
              <a:buChar char="p"/>
            </a:pPr>
            <a:r>
              <a:rPr lang="zh-CN" altLang="en-US" sz="3200" b="0" dirty="0">
                <a:latin typeface="+mn-ea"/>
                <a:ea typeface="+mn-ea"/>
                <a:cs typeface="Arial" charset="0"/>
              </a:rPr>
              <a:t>存储器的分类</a:t>
            </a:r>
          </a:p>
          <a:p>
            <a:pPr lvl="1" algn="l" eaLnBrk="1" hangingPunct="1">
              <a:lnSpc>
                <a:spcPct val="110000"/>
              </a:lnSpc>
              <a:buClr>
                <a:schemeClr val="tx2"/>
              </a:buClr>
              <a:buFont typeface="Wingdings" charset="2"/>
              <a:buChar char="n"/>
            </a:pP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按存取方式分：</a:t>
            </a:r>
            <a:r>
              <a:rPr lang="zh-CN" altLang="en-US" b="0" dirty="0">
                <a:latin typeface="+mn-ea"/>
                <a:ea typeface="+mn-ea"/>
                <a:cs typeface="Arial" charset="0"/>
              </a:rPr>
              <a:t>随机、顺序、直接、相联</a:t>
            </a:r>
          </a:p>
          <a:p>
            <a:pPr lvl="1" algn="l" eaLnBrk="1" hangingPunct="1">
              <a:lnSpc>
                <a:spcPct val="110000"/>
              </a:lnSpc>
              <a:buClr>
                <a:schemeClr val="tx2"/>
              </a:buClr>
              <a:buFont typeface="Wingdings" charset="2"/>
              <a:buChar char="n"/>
            </a:pP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按存储介质分：</a:t>
            </a:r>
            <a:r>
              <a:rPr lang="zh-CN" altLang="en-US" b="0" dirty="0">
                <a:latin typeface="+mn-ea"/>
                <a:ea typeface="+mn-ea"/>
                <a:cs typeface="Arial" charset="0"/>
              </a:rPr>
              <a:t>半导体、磁表面、激光盘</a:t>
            </a:r>
          </a:p>
          <a:p>
            <a:pPr lvl="1" algn="l" eaLnBrk="1" hangingPunct="1">
              <a:lnSpc>
                <a:spcPct val="110000"/>
              </a:lnSpc>
              <a:buClr>
                <a:schemeClr val="tx2"/>
              </a:buClr>
              <a:buFont typeface="Wingdings" charset="2"/>
              <a:buChar char="n"/>
            </a:pP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按信息可更改性：</a:t>
            </a:r>
            <a:r>
              <a:rPr lang="zh-CN" altLang="en-US" b="0" dirty="0">
                <a:latin typeface="+mn-ea"/>
                <a:ea typeface="+mn-ea"/>
                <a:cs typeface="Arial" charset="0"/>
              </a:rPr>
              <a:t>可读可写、只读</a:t>
            </a:r>
          </a:p>
          <a:p>
            <a:pPr lvl="1" algn="l" eaLnBrk="1" hangingPunct="1">
              <a:lnSpc>
                <a:spcPct val="110000"/>
              </a:lnSpc>
              <a:buClr>
                <a:schemeClr val="tx2"/>
              </a:buClr>
              <a:buFont typeface="Wingdings" charset="2"/>
              <a:buChar char="n"/>
            </a:pP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按断电后可否保存：</a:t>
            </a:r>
            <a:r>
              <a:rPr lang="zh-CN" altLang="en-US" b="0" dirty="0">
                <a:latin typeface="+mn-ea"/>
                <a:ea typeface="+mn-ea"/>
                <a:cs typeface="Arial" charset="0"/>
              </a:rPr>
              <a:t>易失、非易失</a:t>
            </a:r>
          </a:p>
          <a:p>
            <a:pPr lvl="1" algn="l" eaLnBrk="1" hangingPunct="1">
              <a:lnSpc>
                <a:spcPct val="110000"/>
              </a:lnSpc>
              <a:buClr>
                <a:schemeClr val="tx2"/>
              </a:buClr>
              <a:buFont typeface="Wingdings" charset="2"/>
              <a:buChar char="n"/>
            </a:pP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按功能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/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容量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/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速度分：</a:t>
            </a:r>
            <a:r>
              <a:rPr lang="zh-CN" altLang="en-US" b="0" dirty="0">
                <a:latin typeface="+mn-ea"/>
                <a:ea typeface="+mn-ea"/>
                <a:cs typeface="Arial" charset="0"/>
              </a:rPr>
              <a:t>寄存器、</a:t>
            </a:r>
            <a:r>
              <a:rPr lang="en-US" altLang="zh-CN" b="0" dirty="0">
                <a:latin typeface="+mn-ea"/>
                <a:ea typeface="+mn-ea"/>
                <a:cs typeface="Arial" charset="0"/>
              </a:rPr>
              <a:t>Cache</a:t>
            </a:r>
            <a:r>
              <a:rPr lang="zh-CN" altLang="en-US" b="0" dirty="0">
                <a:latin typeface="+mn-ea"/>
                <a:ea typeface="+mn-ea"/>
                <a:cs typeface="Arial" charset="0"/>
              </a:rPr>
              <a:t>、主存</a:t>
            </a:r>
            <a:r>
              <a:rPr lang="en-US" altLang="zh-CN" b="0" dirty="0">
                <a:latin typeface="+mn-ea"/>
                <a:ea typeface="+mn-ea"/>
                <a:cs typeface="Arial" charset="0"/>
              </a:rPr>
              <a:t>(</a:t>
            </a:r>
            <a:r>
              <a:rPr lang="zh-CN" altLang="en-US" b="0" dirty="0">
                <a:latin typeface="+mn-ea"/>
                <a:ea typeface="+mn-ea"/>
                <a:cs typeface="Arial" charset="0"/>
              </a:rPr>
              <a:t>内存</a:t>
            </a:r>
            <a:r>
              <a:rPr lang="en-US" altLang="zh-CN" b="0" dirty="0">
                <a:latin typeface="+mn-ea"/>
                <a:ea typeface="+mn-ea"/>
                <a:cs typeface="Arial" charset="0"/>
              </a:rPr>
              <a:t>)</a:t>
            </a:r>
            <a:r>
              <a:rPr lang="zh-CN" altLang="en-US" b="0" dirty="0">
                <a:latin typeface="+mn-ea"/>
                <a:ea typeface="+mn-ea"/>
                <a:cs typeface="Arial" charset="0"/>
              </a:rPr>
              <a:t>、辅存</a:t>
            </a:r>
            <a:r>
              <a:rPr lang="en-US" altLang="zh-CN" b="0" dirty="0">
                <a:latin typeface="+mn-ea"/>
                <a:ea typeface="+mn-ea"/>
                <a:cs typeface="Arial" charset="0"/>
              </a:rPr>
              <a:t>(</a:t>
            </a:r>
            <a:r>
              <a:rPr lang="zh-CN" altLang="en-US" b="0" dirty="0">
                <a:latin typeface="+mn-ea"/>
                <a:ea typeface="+mn-ea"/>
                <a:cs typeface="Arial" charset="0"/>
              </a:rPr>
              <a:t>外存</a:t>
            </a:r>
            <a:r>
              <a:rPr lang="en-US" altLang="zh-CN" b="0" dirty="0">
                <a:latin typeface="+mn-ea"/>
                <a:ea typeface="+mn-ea"/>
                <a:cs typeface="Arial" charset="0"/>
              </a:rPr>
              <a:t>)</a:t>
            </a:r>
          </a:p>
          <a:p>
            <a:pPr algn="l" eaLnBrk="1" hangingPunct="1">
              <a:lnSpc>
                <a:spcPct val="110000"/>
              </a:lnSpc>
              <a:buClr>
                <a:schemeClr val="tx2"/>
              </a:buClr>
              <a:buFont typeface="Wingdings" charset="2"/>
              <a:buChar char="p"/>
            </a:pPr>
            <a:r>
              <a:rPr lang="zh-CN" altLang="en-US" sz="3200" b="0" dirty="0">
                <a:latin typeface="+mn-ea"/>
                <a:ea typeface="+mn-ea"/>
                <a:cs typeface="Arial" charset="0"/>
              </a:rPr>
              <a:t>存储器的分层结构</a:t>
            </a:r>
            <a:endParaRPr lang="zh-CN" altLang="en-US" sz="3200" b="0" dirty="0">
              <a:solidFill>
                <a:srgbClr val="006600"/>
              </a:solidFill>
              <a:latin typeface="+mn-ea"/>
              <a:ea typeface="+mn-ea"/>
              <a:cs typeface="Arial" charset="0"/>
            </a:endParaRPr>
          </a:p>
          <a:p>
            <a:pPr lvl="1" algn="l" eaLnBrk="1" hangingPunct="1">
              <a:lnSpc>
                <a:spcPct val="110000"/>
              </a:lnSpc>
              <a:buClr>
                <a:schemeClr val="tx2"/>
              </a:buClr>
              <a:buSzPct val="100000"/>
              <a:buFont typeface="Wingdings" charset="2"/>
              <a:buChar char="n"/>
            </a:pPr>
            <a:r>
              <a:rPr lang="zh-CN" altLang="en-US" b="0" dirty="0">
                <a:solidFill>
                  <a:srgbClr val="0000FF"/>
                </a:solidFill>
                <a:latin typeface="+mn-ea"/>
                <a:ea typeface="+mn-ea"/>
                <a:cs typeface="Arial" charset="0"/>
              </a:rPr>
              <a:t>速度从快到慢、容量从小到大、价格从贵到便宜，按与</a:t>
            </a:r>
            <a:r>
              <a:rPr lang="en-US" altLang="zh-CN" b="0" dirty="0">
                <a:solidFill>
                  <a:srgbClr val="0000FF"/>
                </a:solidFill>
                <a:latin typeface="+mn-ea"/>
                <a:ea typeface="+mn-ea"/>
                <a:cs typeface="Arial" charset="0"/>
              </a:rPr>
              <a:t>CPU</a:t>
            </a:r>
            <a:r>
              <a:rPr lang="zh-CN" altLang="en-US" b="0" dirty="0">
                <a:solidFill>
                  <a:srgbClr val="0000FF"/>
                </a:solidFill>
                <a:latin typeface="+mn-ea"/>
                <a:ea typeface="+mn-ea"/>
                <a:cs typeface="Arial" charset="0"/>
              </a:rPr>
              <a:t>连接的距离由近到远的顺序，构成的分层次结构为：</a:t>
            </a:r>
          </a:p>
          <a:p>
            <a:pPr lvl="1" algn="l" eaLnBrk="1" hangingPunct="1">
              <a:lnSpc>
                <a:spcPct val="110000"/>
              </a:lnSpc>
              <a:buClr>
                <a:schemeClr val="accent1"/>
              </a:buClr>
              <a:buSzPct val="80000"/>
            </a:pPr>
            <a:r>
              <a:rPr lang="zh-CN" altLang="en-US" b="0" dirty="0">
                <a:solidFill>
                  <a:srgbClr val="0000FF"/>
                </a:solidFill>
                <a:latin typeface="+mn-ea"/>
                <a:ea typeface="+mn-ea"/>
                <a:cs typeface="Arial" charset="0"/>
              </a:rPr>
              <a:t>      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寄存器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→Cache→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主存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→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磁盘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→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光盘、磁带</a:t>
            </a:r>
            <a:endParaRPr lang="en-US" altLang="zh-CN" b="0" dirty="0">
              <a:solidFill>
                <a:srgbClr val="FF0000"/>
              </a:solidFill>
              <a:latin typeface="+mn-ea"/>
              <a:ea typeface="+mn-ea"/>
              <a:cs typeface="Arial" charset="0"/>
            </a:endParaRPr>
          </a:p>
          <a:p>
            <a:pPr lvl="1" algn="l" eaLnBrk="1" hangingPunct="1">
              <a:lnSpc>
                <a:spcPct val="110000"/>
              </a:lnSpc>
              <a:buClr>
                <a:schemeClr val="tx1"/>
              </a:buClr>
              <a:buSzPct val="100000"/>
              <a:buFont typeface="Wingdings" charset="2"/>
              <a:buChar char="n"/>
            </a:pP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多体交叉编址存储器</a:t>
            </a:r>
          </a:p>
          <a:p>
            <a:pPr lvl="2" algn="l" eaLnBrk="1" hangingPunct="1">
              <a:lnSpc>
                <a:spcPct val="110000"/>
              </a:lnSpc>
              <a:buClr>
                <a:schemeClr val="tx2"/>
              </a:buClr>
              <a:buSzPct val="80000"/>
              <a:buFont typeface="Wingdings" charset="2"/>
              <a:buChar char="u"/>
            </a:pP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  <a:cs typeface="Arial" charset="0"/>
              </a:rPr>
              <a:t>连续编址、交叉编址</a:t>
            </a:r>
            <a:endParaRPr lang="zh-CN" altLang="en-US" b="0" dirty="0">
              <a:solidFill>
                <a:srgbClr val="FF0000"/>
              </a:solidFill>
              <a:latin typeface="+mn-ea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4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74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74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74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4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2505"/>
            <a:ext cx="10631711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  <a:r>
              <a:rPr lang="en-US" altLang="zh-CN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6700" indent="-26670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半导体随机存取存储器的组织</a:t>
            </a:r>
          </a:p>
          <a:p>
            <a:pPr marL="625475" lvl="1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400" dirty="0">
                <a:solidFill>
                  <a:srgbClr val="0000FF"/>
                </a:solidFill>
              </a:rPr>
              <a:t>存储元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记忆单元</a:t>
            </a:r>
            <a:r>
              <a:rPr lang="en-US" altLang="zh-CN" sz="2400" dirty="0">
                <a:solidFill>
                  <a:srgbClr val="0000FF"/>
                </a:solidFill>
              </a:rPr>
              <a:t>)→</a:t>
            </a:r>
            <a:r>
              <a:rPr lang="zh-CN" altLang="en-US" sz="2400" dirty="0">
                <a:solidFill>
                  <a:srgbClr val="0000FF"/>
                </a:solidFill>
              </a:rPr>
              <a:t>存储芯片</a:t>
            </a:r>
            <a:r>
              <a:rPr lang="en-US" altLang="zh-CN" sz="2400" dirty="0">
                <a:solidFill>
                  <a:srgbClr val="0000FF"/>
                </a:solidFill>
              </a:rPr>
              <a:t>→</a:t>
            </a:r>
            <a:r>
              <a:rPr lang="zh-CN" altLang="en-US" sz="2400" dirty="0">
                <a:solidFill>
                  <a:srgbClr val="0000FF"/>
                </a:solidFill>
              </a:rPr>
              <a:t>存储模块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内存条</a:t>
            </a:r>
            <a:r>
              <a:rPr lang="en-US" altLang="zh-CN" sz="2400" dirty="0">
                <a:solidFill>
                  <a:srgbClr val="0000FF"/>
                </a:solidFill>
              </a:rPr>
              <a:t>)→</a:t>
            </a:r>
            <a:r>
              <a:rPr lang="zh-CN" altLang="en-US" sz="2400" dirty="0">
                <a:solidFill>
                  <a:srgbClr val="0000FF"/>
                </a:solidFill>
              </a:rPr>
              <a:t>存储器</a:t>
            </a:r>
          </a:p>
          <a:p>
            <a:pPr marL="266700" indent="-26670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存储器芯片与</a:t>
            </a:r>
            <a:r>
              <a:rPr lang="en-US" altLang="zh-CN" sz="2800" dirty="0"/>
              <a:t>CPU</a:t>
            </a:r>
            <a:r>
              <a:rPr lang="zh-CN" altLang="en-US" sz="2800" dirty="0"/>
              <a:t>的连接</a:t>
            </a:r>
          </a:p>
          <a:p>
            <a:pPr marL="625475" lvl="1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地址线的连接：</a:t>
            </a:r>
            <a:r>
              <a:rPr lang="zh-CN" altLang="en-US" sz="2400" dirty="0"/>
              <a:t>芯片在字方向上扩展，低位用于芯片内地址、高位用于片选逻辑，送到片选信号译码器，译码输出连到芯片的片选信号引脚上</a:t>
            </a:r>
          </a:p>
          <a:p>
            <a:pPr marL="625475" lvl="1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数据线的连接：</a:t>
            </a:r>
            <a:r>
              <a:rPr lang="zh-CN" altLang="en-US" sz="2400" dirty="0"/>
              <a:t>芯片在位方向上扩展，分别连到位扩展的芯片上</a:t>
            </a:r>
          </a:p>
          <a:p>
            <a:pPr marL="625475" lvl="1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控制线的连接：</a:t>
            </a:r>
            <a:r>
              <a:rPr lang="zh-CN" altLang="en-US" sz="2400" dirty="0"/>
              <a:t>读</a:t>
            </a:r>
            <a:r>
              <a:rPr lang="en-US" altLang="zh-CN" sz="2400" dirty="0"/>
              <a:t>/</a:t>
            </a:r>
            <a:r>
              <a:rPr lang="zh-CN" altLang="en-US" sz="2400" dirty="0"/>
              <a:t>写信号、主存</a:t>
            </a:r>
            <a:r>
              <a:rPr lang="en-US" altLang="zh-CN" sz="2400" dirty="0"/>
              <a:t>/IO</a:t>
            </a:r>
            <a:r>
              <a:rPr lang="zh-CN" altLang="en-US" sz="2400" dirty="0"/>
              <a:t>访问信号等经过组合连到芯片相应的引脚</a:t>
            </a:r>
          </a:p>
          <a:p>
            <a:pPr marL="266700" indent="-26670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只读存储器：</a:t>
            </a:r>
            <a:r>
              <a:rPr lang="en-US" altLang="zh-CN" sz="2800" dirty="0"/>
              <a:t>MROM</a:t>
            </a:r>
            <a:r>
              <a:rPr lang="zh-CN" altLang="en-US" sz="2800" dirty="0"/>
              <a:t>、</a:t>
            </a:r>
            <a:r>
              <a:rPr lang="en-US" altLang="zh-CN" sz="2800" dirty="0"/>
              <a:t>PROM</a:t>
            </a:r>
            <a:r>
              <a:rPr lang="zh-CN" altLang="en-US" sz="2800" dirty="0"/>
              <a:t>、</a:t>
            </a:r>
            <a:r>
              <a:rPr lang="en-US" altLang="zh-CN" sz="2800" dirty="0"/>
              <a:t>EPROM</a:t>
            </a:r>
            <a:r>
              <a:rPr lang="zh-CN" altLang="en-US" sz="2800" dirty="0"/>
              <a:t>、</a:t>
            </a:r>
            <a:r>
              <a:rPr lang="en-US" altLang="zh-CN" sz="2800" dirty="0"/>
              <a:t>EEPROM</a:t>
            </a:r>
            <a:r>
              <a:rPr lang="zh-CN" altLang="en-US" sz="2800" dirty="0"/>
              <a:t>、</a:t>
            </a:r>
            <a:r>
              <a:rPr lang="en-US" altLang="zh-CN" sz="2800" dirty="0"/>
              <a:t>Flash ROM</a:t>
            </a:r>
          </a:p>
        </p:txBody>
      </p:sp>
    </p:spTree>
    <p:extLst>
      <p:ext uri="{BB962C8B-B14F-4D97-AF65-F5344CB8AC3E}">
        <p14:creationId xmlns:p14="http://schemas.microsoft.com/office/powerpoint/2010/main" val="169561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46596" y="-4030"/>
            <a:ext cx="10971213" cy="66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快表（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7" name="TextBox 11"/>
          <p:cNvSpPr txBox="1">
            <a:spLocks noChangeArrowheads="1"/>
          </p:cNvSpPr>
          <p:nvPr/>
        </p:nvSpPr>
        <p:spPr bwMode="auto">
          <a:xfrm>
            <a:off x="262558" y="656692"/>
            <a:ext cx="11452225" cy="347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某计算机系统有一个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和一个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。该系统按字节编址，虚拟地址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位，物理地址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12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位，页大小为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128B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采用四路组相联方式，共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个页表项， 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采用直接映射方式，块大小为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，共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行。系统运行到某一时刻时，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、页表和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中部分内容如图示。请问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:</a:t>
            </a:r>
          </a:p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(1)</a:t>
            </a:r>
            <a:r>
              <a:rPr lang="zh-CN" altLang="en-US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虚拟地址中哪几位表示虚拟页号？哪几位表示页内偏移？虚拟页号中哪几位表示</a:t>
            </a: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标记？哪几位表示</a:t>
            </a: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索引</a:t>
            </a: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?</a:t>
            </a:r>
          </a:p>
        </p:txBody>
      </p:sp>
      <p:sp>
        <p:nvSpPr>
          <p:cNvPr id="2" name="矩形 1"/>
          <p:cNvSpPr/>
          <p:nvPr/>
        </p:nvSpPr>
        <p:spPr>
          <a:xfrm>
            <a:off x="736079" y="3871385"/>
            <a:ext cx="10718254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虚拟地址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中第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15~7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位表示虚拟页号，第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6~0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位表示页内偏移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17229" y="5011249"/>
          <a:ext cx="9469052" cy="577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991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 flipH="1">
            <a:off x="346596" y="4401109"/>
            <a:ext cx="11107737" cy="6894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15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            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7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6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0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13840" y="5841268"/>
            <a:ext cx="1620957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虚拟页号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615486" y="603812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页内偏移</a:t>
            </a:r>
            <a:endParaRPr lang="zh-CN" altLang="en-US" dirty="0"/>
          </a:p>
        </p:txBody>
      </p:sp>
      <p:sp>
        <p:nvSpPr>
          <p:cNvPr id="11" name="右大括号 10"/>
          <p:cNvSpPr/>
          <p:nvPr/>
        </p:nvSpPr>
        <p:spPr>
          <a:xfrm rot="5400000">
            <a:off x="4526297" y="2688183"/>
            <a:ext cx="396043" cy="6342173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8" name="右大括号 17"/>
          <p:cNvSpPr/>
          <p:nvPr/>
        </p:nvSpPr>
        <p:spPr>
          <a:xfrm rot="5400000">
            <a:off x="9289302" y="4341149"/>
            <a:ext cx="381072" cy="3012885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  <p:bldP spid="11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4857" y="-8846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快表（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7" name="TextBox 11"/>
          <p:cNvSpPr txBox="1">
            <a:spLocks noChangeArrowheads="1"/>
          </p:cNvSpPr>
          <p:nvPr/>
        </p:nvSpPr>
        <p:spPr bwMode="auto">
          <a:xfrm>
            <a:off x="262558" y="656692"/>
            <a:ext cx="11452225" cy="347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某计算机系统有一个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和一个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。该系统按字节编址，虚拟地址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位，物理地址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12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位，页大小为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128B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采用四路组相联方式，共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个页表项， 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采用直接映射方式，块大小为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，共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行。系统运行到某一时刻时，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、页表和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中部分内容如图示。请问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:</a:t>
            </a:r>
          </a:p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(1)</a:t>
            </a:r>
            <a:r>
              <a:rPr lang="zh-CN" altLang="en-US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虚拟地址中哪几位表示虚拟页号？哪几位表示页内偏移？虚拟页号中哪几位表示</a:t>
            </a: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标记？哪几位表示</a:t>
            </a: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索引</a:t>
            </a: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?</a:t>
            </a:r>
          </a:p>
        </p:txBody>
      </p:sp>
      <p:sp>
        <p:nvSpPr>
          <p:cNvPr id="3" name="矩形 2"/>
          <p:cNvSpPr/>
          <p:nvPr/>
        </p:nvSpPr>
        <p:spPr>
          <a:xfrm>
            <a:off x="694606" y="3951057"/>
            <a:ext cx="111252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 由于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TLB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共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16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个页表项，采用四路组相联方式， 即分为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4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组（需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位索引），第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8~7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位表示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TLB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索引；虚拟页号中第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15~9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位表示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TLB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标记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22698" y="5206964"/>
          <a:ext cx="9469052" cy="77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991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lang="en-US" altLang="zh-CN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en-US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标记</a:t>
                      </a: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en-US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索引</a:t>
                      </a: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页内偏移</a:t>
                      </a:r>
                    </a:p>
                  </a:txBody>
                  <a:tcPr marT="46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 flipH="1">
            <a:off x="346596" y="4647792"/>
            <a:ext cx="11107737" cy="6894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15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  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9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8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7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6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0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13840" y="6139636"/>
            <a:ext cx="1620957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虚拟页号</a:t>
            </a:r>
          </a:p>
        </p:txBody>
      </p:sp>
      <p:sp>
        <p:nvSpPr>
          <p:cNvPr id="13" name="矩形 12"/>
          <p:cNvSpPr/>
          <p:nvPr/>
        </p:nvSpPr>
        <p:spPr>
          <a:xfrm>
            <a:off x="8615486" y="633649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页内偏移</a:t>
            </a:r>
            <a:endParaRPr lang="zh-CN" altLang="en-US" dirty="0"/>
          </a:p>
        </p:txBody>
      </p:sp>
      <p:sp>
        <p:nvSpPr>
          <p:cNvPr id="14" name="右大括号 13"/>
          <p:cNvSpPr/>
          <p:nvPr/>
        </p:nvSpPr>
        <p:spPr>
          <a:xfrm rot="5400000">
            <a:off x="4587707" y="2950809"/>
            <a:ext cx="351212" cy="6420163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大括号 14"/>
          <p:cNvSpPr/>
          <p:nvPr/>
        </p:nvSpPr>
        <p:spPr>
          <a:xfrm rot="5400000">
            <a:off x="9289302" y="4665185"/>
            <a:ext cx="381072" cy="3012885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29371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快表（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7" name="TextBox 11"/>
          <p:cNvSpPr txBox="1">
            <a:spLocks noChangeArrowheads="1"/>
          </p:cNvSpPr>
          <p:nvPr/>
        </p:nvSpPr>
        <p:spPr bwMode="auto">
          <a:xfrm>
            <a:off x="320675" y="692696"/>
            <a:ext cx="11452225" cy="299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某计算机系统有一个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和一个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。该系统按字节编址，虚拟地址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位，物理地址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12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位，页大小为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128B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采用四路组相联方式，共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个页表项， 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采用直接映射方式，块大小为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，共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行。系统运行到某一时刻时，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、页表和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中部分内容如图示。请问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:</a:t>
            </a:r>
          </a:p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(2)</a:t>
            </a:r>
            <a:r>
              <a:rPr lang="zh-CN" altLang="en-US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物理地址中哪几位表示物理页号？哪几位表示页内偏移</a:t>
            </a: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?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1487" y="5211615"/>
          <a:ext cx="5796644" cy="577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991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 flipH="1">
            <a:off x="1704299" y="4399779"/>
            <a:ext cx="9876514" cy="6894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11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7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6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0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3583352"/>
            <a:ext cx="10490163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主存物理地址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中第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11~7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位表示物理页号，第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6~0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位表示页内偏移</a:t>
            </a:r>
          </a:p>
        </p:txBody>
      </p:sp>
      <p:sp>
        <p:nvSpPr>
          <p:cNvPr id="13" name="矩形 12"/>
          <p:cNvSpPr/>
          <p:nvPr/>
        </p:nvSpPr>
        <p:spPr>
          <a:xfrm>
            <a:off x="4817146" y="5940049"/>
            <a:ext cx="1620957" cy="712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物理页号</a:t>
            </a:r>
          </a:p>
        </p:txBody>
      </p:sp>
      <p:sp>
        <p:nvSpPr>
          <p:cNvPr id="14" name="矩形 13"/>
          <p:cNvSpPr/>
          <p:nvPr/>
        </p:nvSpPr>
        <p:spPr>
          <a:xfrm>
            <a:off x="7593356" y="615514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页内偏移</a:t>
            </a:r>
            <a:endParaRPr lang="zh-CN" altLang="en-US" dirty="0"/>
          </a:p>
        </p:txBody>
      </p:sp>
      <p:sp>
        <p:nvSpPr>
          <p:cNvPr id="15" name="右大括号 14"/>
          <p:cNvSpPr/>
          <p:nvPr/>
        </p:nvSpPr>
        <p:spPr>
          <a:xfrm rot="5400000">
            <a:off x="5458940" y="4740814"/>
            <a:ext cx="376880" cy="2451788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6" name="右大括号 15"/>
          <p:cNvSpPr/>
          <p:nvPr/>
        </p:nvSpPr>
        <p:spPr>
          <a:xfrm rot="5400000">
            <a:off x="8346707" y="4376009"/>
            <a:ext cx="381074" cy="3266865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52722" y="5295684"/>
            <a:ext cx="2719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主存页／辅存页</a:t>
            </a:r>
          </a:p>
        </p:txBody>
      </p:sp>
    </p:spTree>
    <p:extLst>
      <p:ext uri="{BB962C8B-B14F-4D97-AF65-F5344CB8AC3E}">
        <p14:creationId xmlns:p14="http://schemas.microsoft.com/office/powerpoint/2010/main" val="33026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3" grpId="0"/>
      <p:bldP spid="14" grpId="0"/>
      <p:bldP spid="15" grpId="0" animBg="1"/>
      <p:bldP spid="16" grpId="0" animBg="1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1455" y="46474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快表（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7" name="TextBox 11"/>
          <p:cNvSpPr txBox="1">
            <a:spLocks noChangeArrowheads="1"/>
          </p:cNvSpPr>
          <p:nvPr/>
        </p:nvSpPr>
        <p:spPr bwMode="auto">
          <a:xfrm>
            <a:off x="320675" y="692696"/>
            <a:ext cx="11452225" cy="299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某计算机系统有一个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和一个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。该系统按字节编址，虚拟地址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位，物理地址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12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位，页大小为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128B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采用四路组相联方式，共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个页表项， 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采用直接映射方式，块大小为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，共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行。系统运行到某一时刻时，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、页表和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中部分内容如图示。请问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:</a:t>
            </a:r>
          </a:p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(3)</a:t>
            </a:r>
            <a:r>
              <a:rPr lang="zh-CN" altLang="en-US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主存物理地址是如何划分标记字段、行索引字段和块地址字段的</a:t>
            </a: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?</a:t>
            </a:r>
          </a:p>
        </p:txBody>
      </p:sp>
      <p:sp>
        <p:nvSpPr>
          <p:cNvPr id="2" name="矩形 1"/>
          <p:cNvSpPr/>
          <p:nvPr/>
        </p:nvSpPr>
        <p:spPr>
          <a:xfrm>
            <a:off x="473075" y="3686991"/>
            <a:ext cx="11526787" cy="97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由于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Cache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采用直接映射方式，块大小为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4B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，共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16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行，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主存物理地址：</a:t>
            </a:r>
            <a:endParaRPr lang="en-US" altLang="zh-CN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第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11~6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位为标记字段、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5~2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位为行索引字段、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1~0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位为块地址字段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540105" y="5117385"/>
          <a:ext cx="5508611" cy="77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991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lang="en-US" altLang="zh-CN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CN" altLang="en-US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标记</a:t>
                      </a: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r>
                        <a:rPr lang="zh-CN" altLang="en-US" sz="24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endParaRPr lang="en-US" altLang="zh-CN" sz="24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索引</a:t>
                      </a: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块内偏移</a:t>
                      </a:r>
                    </a:p>
                  </a:txBody>
                  <a:tcPr marT="46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 flipH="1">
            <a:off x="3370932" y="4437112"/>
            <a:ext cx="6684714" cy="6894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11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6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5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2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</a:t>
            </a:r>
            <a:r>
              <a:rPr kumimoji="1"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</a:t>
            </a:r>
            <a:r>
              <a:rPr kumimoji="1" lang="en-US" altLang="zh-CN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0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1624" y="6075058"/>
            <a:ext cx="1620957" cy="712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物理块号</a:t>
            </a:r>
          </a:p>
        </p:txBody>
      </p:sp>
      <p:sp>
        <p:nvSpPr>
          <p:cNvPr id="14" name="矩形 13"/>
          <p:cNvSpPr/>
          <p:nvPr/>
        </p:nvSpPr>
        <p:spPr>
          <a:xfrm>
            <a:off x="8758725" y="629015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块内偏移</a:t>
            </a:r>
          </a:p>
        </p:txBody>
      </p:sp>
      <p:sp>
        <p:nvSpPr>
          <p:cNvPr id="15" name="右大括号 14"/>
          <p:cNvSpPr/>
          <p:nvPr/>
        </p:nvSpPr>
        <p:spPr>
          <a:xfrm rot="5400000">
            <a:off x="6493636" y="3977347"/>
            <a:ext cx="509178" cy="4381038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6" name="右大括号 15"/>
          <p:cNvSpPr/>
          <p:nvPr/>
        </p:nvSpPr>
        <p:spPr>
          <a:xfrm rot="5400000">
            <a:off x="9336559" y="5556099"/>
            <a:ext cx="336242" cy="1131871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9573" y="5337212"/>
            <a:ext cx="2919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主存块</a:t>
            </a:r>
            <a:r>
              <a:rPr lang="en-US" altLang="zh-CN" dirty="0"/>
              <a:t>/Cache</a:t>
            </a:r>
            <a:r>
              <a:rPr lang="zh-CN" altLang="en-US" dirty="0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162857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 animBg="1"/>
      <p:bldP spid="16" grpId="0" animBg="1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3075" y="47700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快表（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3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4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5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47" name="TextBox 11"/>
          <p:cNvSpPr txBox="1">
            <a:spLocks noChangeArrowheads="1"/>
          </p:cNvSpPr>
          <p:nvPr/>
        </p:nvSpPr>
        <p:spPr bwMode="auto">
          <a:xfrm>
            <a:off x="320675" y="692696"/>
            <a:ext cx="11452225" cy="347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某计算机系统有一个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和一个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。该系统按字节编址，虚拟地址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位，物理地址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12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位，页大小为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128B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采用四路组相联方式，共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个页表项， 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采用直接映射方式，块大小为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，共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行。系统运行到某一时刻时，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TLB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、页表和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L1 Data Cache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中部分内容如图示。请问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:</a:t>
            </a:r>
          </a:p>
          <a:p>
            <a:pPr lvl="1" algn="l">
              <a:lnSpc>
                <a:spcPct val="120000"/>
              </a:lnSpc>
            </a:pP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(4)CPU</a:t>
            </a:r>
            <a:r>
              <a:rPr lang="zh-CN" altLang="en-US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从地址</a:t>
            </a: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067AH</a:t>
            </a:r>
            <a:r>
              <a:rPr lang="zh-CN" altLang="en-US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中取出的值是多少？说明</a:t>
            </a: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读取地址</a:t>
            </a:r>
            <a:r>
              <a:rPr lang="en-US" altLang="zh-CN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067AH</a:t>
            </a:r>
            <a:r>
              <a:rPr lang="zh-CN" altLang="en-US" sz="2600" dirty="0">
                <a:solidFill>
                  <a:srgbClr val="005BE2"/>
                </a:solidFill>
                <a:latin typeface="微软雅黑" charset="-122"/>
                <a:ea typeface="微软雅黑" charset="-122"/>
              </a:rPr>
              <a:t>中内容的过程。</a:t>
            </a:r>
          </a:p>
        </p:txBody>
      </p:sp>
    </p:spTree>
    <p:extLst>
      <p:ext uri="{BB962C8B-B14F-4D97-AF65-F5344CB8AC3E}">
        <p14:creationId xmlns:p14="http://schemas.microsoft.com/office/powerpoint/2010/main" val="1151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0675" y="7993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快表（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6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46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46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46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9" name="Group 167"/>
          <p:cNvGraphicFramePr>
            <a:graphicFrameLocks noGrp="1"/>
          </p:cNvGraphicFramePr>
          <p:nvPr>
            <p:ph sz="quarter" idx="4294967295"/>
          </p:nvPr>
        </p:nvGraphicFramePr>
        <p:xfrm>
          <a:off x="1767148" y="2024844"/>
          <a:ext cx="6164262" cy="2387642"/>
        </p:xfrm>
        <a:graphic>
          <a:graphicData uri="http://schemas.openxmlformats.org/drawingml/2006/table">
            <a:tbl>
              <a:tblPr/>
              <a:tblGrid>
                <a:gridCol w="474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组号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标记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页框号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有效位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标记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页框号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有效位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标记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页框号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有效位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标记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页框号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有效位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03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09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0D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07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03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2D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04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0A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2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08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06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03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3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07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63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0D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0A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34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72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4780" name="Text Box 89"/>
          <p:cNvSpPr txBox="1">
            <a:spLocks noChangeArrowheads="1"/>
          </p:cNvSpPr>
          <p:nvPr/>
        </p:nvSpPr>
        <p:spPr bwMode="auto">
          <a:xfrm>
            <a:off x="1595777" y="4437112"/>
            <a:ext cx="6216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(a) TLB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：四路组相联，四组，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个页表项</a:t>
            </a:r>
          </a:p>
        </p:txBody>
      </p:sp>
      <p:sp>
        <p:nvSpPr>
          <p:cNvPr id="114781" name="Text Box 164"/>
          <p:cNvSpPr txBox="1">
            <a:spLocks noChangeArrowheads="1"/>
          </p:cNvSpPr>
          <p:nvPr/>
        </p:nvSpPr>
        <p:spPr bwMode="auto">
          <a:xfrm>
            <a:off x="6026150" y="822325"/>
            <a:ext cx="2232025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(b) 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部分页表</a:t>
            </a:r>
            <a:endParaRPr lang="en-US" altLang="zh-CN" dirty="0">
              <a:solidFill>
                <a:srgbClr val="0000FF"/>
              </a:solidFill>
              <a:latin typeface="Verdana" charset="0"/>
              <a:ea typeface="微软雅黑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开始的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项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)</a:t>
            </a:r>
            <a:endParaRPr lang="zh-CN" altLang="en-US" dirty="0">
              <a:solidFill>
                <a:srgbClr val="0000FF"/>
              </a:solidFill>
              <a:latin typeface="Verdana" charset="0"/>
              <a:ea typeface="微软雅黑" charset="-122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auto">
          <a:xfrm>
            <a:off x="766614" y="980728"/>
            <a:ext cx="6981664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>
                <a:latin typeface="Verdana" charset="0"/>
                <a:ea typeface="微软雅黑" charset="-122"/>
              </a:rPr>
              <a:t>虚拟地址</a:t>
            </a:r>
            <a:r>
              <a:rPr lang="en-US" altLang="zh-CN" dirty="0">
                <a:latin typeface="Verdana" charset="0"/>
                <a:ea typeface="微软雅黑" charset="-122"/>
              </a:rPr>
              <a:t>067AH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Verdana" charset="0"/>
                <a:ea typeface="微软雅黑" charset="-122"/>
              </a:rPr>
              <a:t>=</a:t>
            </a:r>
            <a:r>
              <a:rPr lang="en-US" altLang="zh-CN" dirty="0">
                <a:solidFill>
                  <a:srgbClr val="FF00FF"/>
                </a:solidFill>
                <a:latin typeface="Verdana" charset="0"/>
                <a:ea typeface="微软雅黑" charset="-122"/>
              </a:rPr>
              <a:t>0000011</a:t>
            </a:r>
            <a:r>
              <a:rPr lang="en-US" altLang="zh-CN" dirty="0">
                <a:solidFill>
                  <a:srgbClr val="6600CC"/>
                </a:solidFill>
                <a:latin typeface="Verdana" charset="0"/>
                <a:ea typeface="微软雅黑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00 </a:t>
            </a:r>
            <a:r>
              <a:rPr lang="en-US" altLang="zh-CN" dirty="0">
                <a:latin typeface="Verdana" charset="0"/>
                <a:ea typeface="微软雅黑" charset="-122"/>
              </a:rPr>
              <a:t>1111010B</a:t>
            </a:r>
            <a:endParaRPr lang="zh-CN" altLang="en-US" dirty="0">
              <a:latin typeface="Verdana" charset="0"/>
              <a:ea typeface="微软雅黑" charset="-122"/>
            </a:endParaRPr>
          </a:p>
        </p:txBody>
      </p:sp>
      <p:pic>
        <p:nvPicPr>
          <p:cNvPr id="1147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8620"/>
            <a:ext cx="3019425" cy="680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22598" y="5431862"/>
          <a:ext cx="7484069" cy="553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0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422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lang="en-US" altLang="zh-CN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en-US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标记</a:t>
                      </a: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en-US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索引</a:t>
                      </a: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页内偏移</a:t>
                      </a:r>
                    </a:p>
                  </a:txBody>
                  <a:tcPr marT="46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 flipH="1">
            <a:off x="-201636" y="4964125"/>
            <a:ext cx="8429648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15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              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9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8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7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6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0</a:t>
            </a:r>
            <a:endParaRPr kumimoji="1" lang="zh-CN" altLang="en-US" sz="20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0790" y="6139636"/>
            <a:ext cx="1415772" cy="624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虚拟页号</a:t>
            </a:r>
          </a:p>
        </p:txBody>
      </p:sp>
      <p:sp>
        <p:nvSpPr>
          <p:cNvPr id="18" name="矩形 17"/>
          <p:cNvSpPr/>
          <p:nvPr/>
        </p:nvSpPr>
        <p:spPr>
          <a:xfrm>
            <a:off x="6154412" y="632498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/>
              <a:t>页内偏移</a:t>
            </a:r>
            <a:endParaRPr lang="zh-CN" altLang="en-US" sz="2400" dirty="0"/>
          </a:p>
        </p:txBody>
      </p:sp>
      <p:sp>
        <p:nvSpPr>
          <p:cNvPr id="19" name="右大括号 18"/>
          <p:cNvSpPr/>
          <p:nvPr/>
        </p:nvSpPr>
        <p:spPr>
          <a:xfrm rot="5400000">
            <a:off x="2981463" y="3663630"/>
            <a:ext cx="383385" cy="5052011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右大括号 19"/>
          <p:cNvSpPr/>
          <p:nvPr/>
        </p:nvSpPr>
        <p:spPr>
          <a:xfrm rot="5400000">
            <a:off x="6695446" y="4989001"/>
            <a:ext cx="414936" cy="2407506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10530" y="2168860"/>
            <a:ext cx="1629852" cy="1790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STXinwei" charset="-122"/>
              </a:rPr>
              <a:t>(1)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STXinwei" charset="-122"/>
              </a:rPr>
              <a:t>查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STXinwei" charset="-122"/>
              </a:rPr>
              <a:t>TLB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STXinwei" charset="-122"/>
              </a:rPr>
              <a:t>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STXinwei" charset="-122"/>
              </a:rPr>
              <a:t>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STXinwei" charset="-122"/>
              </a:rPr>
              <a:t>组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STXinwei" charset="-122"/>
              </a:rPr>
              <a:t>TLB Miss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3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7" grpId="0"/>
      <p:bldP spid="18" grpId="0"/>
      <p:bldP spid="19" grpId="0" animBg="1"/>
      <p:bldP spid="20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363" y="-182563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——5.4.1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虚拟存储器的基本概念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686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686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686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36870" name="TextBox 7"/>
          <p:cNvSpPr txBox="1">
            <a:spLocks noChangeArrowheads="1"/>
          </p:cNvSpPr>
          <p:nvPr/>
        </p:nvSpPr>
        <p:spPr bwMode="auto">
          <a:xfrm>
            <a:off x="3757613" y="879475"/>
            <a:ext cx="4225925" cy="57150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分页（</a:t>
            </a:r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Paging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）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564034" y="1700808"/>
            <a:ext cx="11062344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815975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 eaLnBrk="1" hangingPunct="1">
              <a:lnSpc>
                <a:spcPct val="125000"/>
              </a:lnSpc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基本思想</a:t>
            </a:r>
          </a:p>
          <a:p>
            <a:pPr lvl="1" algn="l" eaLnBrk="1" hangingPunct="1">
              <a:lnSpc>
                <a:spcPct val="125000"/>
              </a:lnSpc>
              <a:buFont typeface="Wingdings" charset="2"/>
              <a:buChar char="p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内存分成固定长且较小的存储块，每个进程也划分成固定长的程序块</a:t>
            </a:r>
          </a:p>
          <a:p>
            <a:pPr lvl="1" algn="l" eaLnBrk="1" hangingPunct="1">
              <a:lnSpc>
                <a:spcPct val="125000"/>
              </a:lnSpc>
              <a:buFont typeface="Wingdings" charset="2"/>
              <a:buChar char="p"/>
            </a:pPr>
            <a:r>
              <a:rPr kumimoji="1" lang="zh-CN" altLang="en-US" sz="2600" dirty="0">
                <a:latin typeface="微软雅黑" charset="-122"/>
                <a:ea typeface="微软雅黑" charset="-122"/>
              </a:rPr>
              <a:t>程序块</a:t>
            </a:r>
            <a:r>
              <a:rPr kumimoji="1" lang="en-US" altLang="zh-CN" sz="2600" dirty="0"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600" dirty="0">
                <a:latin typeface="微软雅黑" charset="-122"/>
                <a:ea typeface="微软雅黑" charset="-122"/>
              </a:rPr>
              <a:t>页</a:t>
            </a:r>
            <a:r>
              <a:rPr kumimoji="1" lang="en-US" altLang="zh-CN" sz="2600" dirty="0">
                <a:latin typeface="微软雅黑" charset="-122"/>
                <a:ea typeface="微软雅黑" charset="-122"/>
              </a:rPr>
              <a:t>/page)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可装到主存可用的</a:t>
            </a:r>
            <a:r>
              <a:rPr kumimoji="1" lang="zh-CN" altLang="en-US" sz="2600" dirty="0">
                <a:latin typeface="微软雅黑" charset="-122"/>
                <a:ea typeface="微软雅黑" charset="-122"/>
              </a:rPr>
              <a:t>存储块</a:t>
            </a:r>
            <a:r>
              <a:rPr kumimoji="1" lang="en-US" altLang="zh-CN" sz="2600" dirty="0"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600" dirty="0">
                <a:latin typeface="微软雅黑" charset="-122"/>
                <a:ea typeface="微软雅黑" charset="-122"/>
              </a:rPr>
              <a:t>页框</a:t>
            </a:r>
            <a:r>
              <a:rPr kumimoji="1" lang="en-US" altLang="zh-CN" sz="2600" dirty="0">
                <a:latin typeface="微软雅黑" charset="-122"/>
                <a:ea typeface="微软雅黑" charset="-122"/>
              </a:rPr>
              <a:t>/page frame)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</a:t>
            </a:r>
          </a:p>
          <a:p>
            <a:pPr lvl="1" algn="l" eaLnBrk="1" hangingPunct="1">
              <a:lnSpc>
                <a:spcPct val="125000"/>
              </a:lnSpc>
              <a:buFont typeface="Wingdings" charset="2"/>
              <a:buChar char="p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无需用连续页框来存放一个进程</a:t>
            </a:r>
          </a:p>
          <a:p>
            <a:pPr lvl="1" algn="l" eaLnBrk="1" hangingPunct="1">
              <a:lnSpc>
                <a:spcPct val="125000"/>
              </a:lnSpc>
              <a:buFont typeface="Wingdings" charset="2"/>
              <a:buChar char="p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操作系统为每个进程生成一个页表</a:t>
            </a:r>
          </a:p>
          <a:p>
            <a:pPr lvl="1" algn="l" eaLnBrk="1" hangingPunct="1">
              <a:lnSpc>
                <a:spcPct val="125000"/>
              </a:lnSpc>
              <a:buFont typeface="Wingdings" charset="2"/>
              <a:buChar char="p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通过</a:t>
            </a:r>
            <a:r>
              <a:rPr kumimoji="1" lang="zh-CN" altLang="en-US" sz="2600" dirty="0">
                <a:latin typeface="微软雅黑" charset="-122"/>
                <a:ea typeface="微软雅黑" charset="-122"/>
              </a:rPr>
              <a:t>页表</a:t>
            </a:r>
            <a:r>
              <a:rPr kumimoji="1" lang="en-US" altLang="zh-CN" sz="2600" dirty="0">
                <a:latin typeface="微软雅黑" charset="-122"/>
                <a:ea typeface="微软雅黑" charset="-122"/>
              </a:rPr>
              <a:t>(page table)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实现逻辑地址向物理地址转换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en-US" altLang="zh-CN" sz="2600" dirty="0">
                <a:latin typeface="微软雅黑" charset="-122"/>
                <a:ea typeface="微软雅黑" charset="-122"/>
              </a:rPr>
              <a:t>Address Mapping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982638" y="5472681"/>
            <a:ext cx="10045116" cy="10166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815975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273175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l" eaLnBrk="1" hangingPunct="1">
              <a:lnSpc>
                <a:spcPct val="100000"/>
              </a:lnSpc>
              <a:buFont typeface="Wingdings" charset="2"/>
              <a:buChar char="Ø"/>
            </a:pPr>
            <a:r>
              <a:rPr kumimoji="1" lang="zh-CN" altLang="en-US" sz="2600" dirty="0">
                <a:solidFill>
                  <a:srgbClr val="0000BF"/>
                </a:solidFill>
                <a:latin typeface="STXinwei" charset="-122"/>
                <a:ea typeface="STXinwei" charset="-122"/>
                <a:cs typeface="STXinwei" charset="-122"/>
              </a:rPr>
              <a:t>逻辑地址</a:t>
            </a:r>
            <a:r>
              <a:rPr kumimoji="1" lang="en-US" altLang="zh-CN" sz="2600" dirty="0">
                <a:solidFill>
                  <a:srgbClr val="0000BF"/>
                </a:solidFill>
                <a:latin typeface="STXinwei" charset="-122"/>
                <a:ea typeface="STXinwei" charset="-122"/>
                <a:cs typeface="STXinwei" charset="-122"/>
              </a:rPr>
              <a:t>(Logical Address)</a:t>
            </a:r>
            <a:r>
              <a:rPr kumimoji="1" lang="zh-CN" altLang="en-US" sz="2600" dirty="0">
                <a:solidFill>
                  <a:srgbClr val="0000BF"/>
                </a:solidFill>
                <a:latin typeface="STXinwei" charset="-122"/>
                <a:ea typeface="STXinwei" charset="-122"/>
                <a:cs typeface="STXinwei" charset="-122"/>
              </a:rPr>
              <a:t>：</a:t>
            </a:r>
            <a:r>
              <a:rPr kumimoji="1" lang="zh-CN" altLang="en-US" sz="2600" dirty="0">
                <a:solidFill>
                  <a:schemeClr val="tx1"/>
                </a:solidFill>
                <a:latin typeface="STXinwei" charset="-122"/>
                <a:ea typeface="STXinwei" charset="-122"/>
                <a:cs typeface="STXinwei" charset="-122"/>
              </a:rPr>
              <a:t>程序中的指令所用的地址</a:t>
            </a:r>
          </a:p>
          <a:p>
            <a:pPr lvl="1" algn="l" eaLnBrk="1" hangingPunct="1">
              <a:lnSpc>
                <a:spcPct val="100000"/>
              </a:lnSpc>
              <a:buFont typeface="Wingdings" charset="2"/>
              <a:buChar char="Ø"/>
            </a:pPr>
            <a:r>
              <a:rPr kumimoji="1" lang="zh-CN" altLang="en-US" sz="2600" dirty="0">
                <a:solidFill>
                  <a:srgbClr val="0000BF"/>
                </a:solidFill>
                <a:latin typeface="STXinwei" charset="-122"/>
                <a:ea typeface="STXinwei" charset="-122"/>
                <a:cs typeface="STXinwei" charset="-122"/>
              </a:rPr>
              <a:t>物理地址</a:t>
            </a:r>
            <a:r>
              <a:rPr kumimoji="1" lang="en-US" altLang="zh-CN" sz="2600" dirty="0">
                <a:solidFill>
                  <a:srgbClr val="0000BF"/>
                </a:solidFill>
                <a:latin typeface="STXinwei" charset="-122"/>
                <a:ea typeface="STXinwei" charset="-122"/>
                <a:cs typeface="STXinwei" charset="-122"/>
              </a:rPr>
              <a:t>(physical  Address)</a:t>
            </a:r>
            <a:r>
              <a:rPr kumimoji="1" lang="zh-CN" altLang="en-US" sz="2600" dirty="0">
                <a:solidFill>
                  <a:srgbClr val="0000BF"/>
                </a:solidFill>
                <a:latin typeface="STXinwei" charset="-122"/>
                <a:ea typeface="STXinwei" charset="-122"/>
                <a:cs typeface="STXinwei" charset="-122"/>
              </a:rPr>
              <a:t>：</a:t>
            </a:r>
            <a:r>
              <a:rPr kumimoji="1" lang="zh-CN" altLang="en-US" sz="2600" dirty="0">
                <a:solidFill>
                  <a:schemeClr val="tx1"/>
                </a:solidFill>
                <a:latin typeface="STXinwei" charset="-122"/>
                <a:ea typeface="STXinwei" charset="-122"/>
                <a:cs typeface="STXinwei" charset="-122"/>
              </a:rPr>
              <a:t>存放指令或数据的实际内存地址</a:t>
            </a:r>
            <a:endParaRPr kumimoji="1" lang="en-US" altLang="zh-CN" sz="2600" dirty="0">
              <a:solidFill>
                <a:schemeClr val="tx1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65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4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0675" y="17147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快表（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6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46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46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46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9" name="Group 167"/>
          <p:cNvGraphicFramePr>
            <a:graphicFrameLocks noGrp="1"/>
          </p:cNvGraphicFramePr>
          <p:nvPr>
            <p:ph sz="quarter" idx="4294967295"/>
          </p:nvPr>
        </p:nvGraphicFramePr>
        <p:xfrm>
          <a:off x="1803152" y="2024844"/>
          <a:ext cx="6164262" cy="2387642"/>
        </p:xfrm>
        <a:graphic>
          <a:graphicData uri="http://schemas.openxmlformats.org/drawingml/2006/table">
            <a:tbl>
              <a:tblPr/>
              <a:tblGrid>
                <a:gridCol w="474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组号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标记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页框号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有效位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标记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页框号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有效位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标记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页框号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有效位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标记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页框号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有效位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03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09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0D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07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03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2D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04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0A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2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08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06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03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3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07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63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0D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0A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34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72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4780" name="Text Box 89"/>
          <p:cNvSpPr txBox="1">
            <a:spLocks noChangeArrowheads="1"/>
          </p:cNvSpPr>
          <p:nvPr/>
        </p:nvSpPr>
        <p:spPr bwMode="auto">
          <a:xfrm>
            <a:off x="1595777" y="4437112"/>
            <a:ext cx="6216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(a) TLB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：四路组相联，四组，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个页表项</a:t>
            </a:r>
          </a:p>
        </p:txBody>
      </p:sp>
      <p:sp>
        <p:nvSpPr>
          <p:cNvPr id="114781" name="Text Box 164"/>
          <p:cNvSpPr txBox="1">
            <a:spLocks noChangeArrowheads="1"/>
          </p:cNvSpPr>
          <p:nvPr/>
        </p:nvSpPr>
        <p:spPr bwMode="auto">
          <a:xfrm>
            <a:off x="6026150" y="822325"/>
            <a:ext cx="2232025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(b) 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部分页表</a:t>
            </a:r>
            <a:endParaRPr lang="en-US" altLang="zh-CN" dirty="0">
              <a:solidFill>
                <a:srgbClr val="0000FF"/>
              </a:solidFill>
              <a:latin typeface="Verdana" charset="0"/>
              <a:ea typeface="微软雅黑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开始的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项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)</a:t>
            </a:r>
            <a:endParaRPr lang="zh-CN" altLang="en-US" dirty="0">
              <a:solidFill>
                <a:srgbClr val="0000FF"/>
              </a:solidFill>
              <a:latin typeface="Verdana" charset="0"/>
              <a:ea typeface="微软雅黑" charset="-122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auto">
          <a:xfrm>
            <a:off x="766614" y="980728"/>
            <a:ext cx="6981664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>
                <a:latin typeface="Verdana" charset="0"/>
                <a:ea typeface="微软雅黑" charset="-122"/>
              </a:rPr>
              <a:t>虚拟地址</a:t>
            </a:r>
            <a:r>
              <a:rPr lang="en-US" altLang="zh-CN" dirty="0">
                <a:latin typeface="Verdana" charset="0"/>
                <a:ea typeface="微软雅黑" charset="-122"/>
              </a:rPr>
              <a:t>067AH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Verdana" charset="0"/>
                <a:ea typeface="微软雅黑" charset="-122"/>
              </a:rPr>
              <a:t>=</a:t>
            </a:r>
            <a:r>
              <a:rPr lang="en-US" altLang="zh-CN" dirty="0">
                <a:solidFill>
                  <a:srgbClr val="FF00FF"/>
                </a:solidFill>
                <a:latin typeface="Verdana" charset="0"/>
                <a:ea typeface="微软雅黑" charset="-122"/>
              </a:rPr>
              <a:t>0000011</a:t>
            </a:r>
            <a:r>
              <a:rPr lang="en-US" altLang="zh-CN" dirty="0">
                <a:solidFill>
                  <a:srgbClr val="6600CC"/>
                </a:solidFill>
                <a:latin typeface="Verdana" charset="0"/>
                <a:ea typeface="微软雅黑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00 </a:t>
            </a:r>
            <a:r>
              <a:rPr lang="en-US" altLang="zh-CN" dirty="0">
                <a:latin typeface="Verdana" charset="0"/>
                <a:ea typeface="微软雅黑" charset="-122"/>
              </a:rPr>
              <a:t>1111010B</a:t>
            </a:r>
            <a:endParaRPr lang="zh-CN" altLang="en-US" dirty="0">
              <a:latin typeface="Verdana" charset="0"/>
              <a:ea typeface="微软雅黑" charset="-122"/>
            </a:endParaRPr>
          </a:p>
        </p:txBody>
      </p:sp>
      <p:pic>
        <p:nvPicPr>
          <p:cNvPr id="1147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8620"/>
            <a:ext cx="3019425" cy="680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22598" y="5431862"/>
          <a:ext cx="7484069" cy="553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0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422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lang="en-US" altLang="zh-CN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en-US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标记</a:t>
                      </a: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en-US" sz="20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索引</a:t>
                      </a: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页内偏移</a:t>
                      </a:r>
                    </a:p>
                  </a:txBody>
                  <a:tcPr marT="46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 flipH="1">
            <a:off x="-201636" y="4964125"/>
            <a:ext cx="8429648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15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              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9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8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7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6</a:t>
            </a:r>
            <a:r>
              <a:rPr kumimoji="1" lang="zh-CN" altLang="en-US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                          </a:t>
            </a:r>
            <a:r>
              <a:rPr kumimoji="1" lang="en-US" altLang="zh-CN" sz="2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0</a:t>
            </a:r>
            <a:endParaRPr kumimoji="1" lang="zh-CN" altLang="en-US" sz="20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0790" y="6139636"/>
            <a:ext cx="1415772" cy="624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虚拟页号</a:t>
            </a:r>
          </a:p>
        </p:txBody>
      </p:sp>
      <p:sp>
        <p:nvSpPr>
          <p:cNvPr id="18" name="矩形 17"/>
          <p:cNvSpPr/>
          <p:nvPr/>
        </p:nvSpPr>
        <p:spPr>
          <a:xfrm>
            <a:off x="6154412" y="632498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/>
              <a:t>页内偏移</a:t>
            </a:r>
            <a:endParaRPr lang="zh-CN" altLang="en-US" sz="2400" dirty="0"/>
          </a:p>
        </p:txBody>
      </p:sp>
      <p:sp>
        <p:nvSpPr>
          <p:cNvPr id="19" name="右大括号 18"/>
          <p:cNvSpPr/>
          <p:nvPr/>
        </p:nvSpPr>
        <p:spPr>
          <a:xfrm rot="5400000">
            <a:off x="2981463" y="3663630"/>
            <a:ext cx="383385" cy="5052011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右大括号 19"/>
          <p:cNvSpPr/>
          <p:nvPr/>
        </p:nvSpPr>
        <p:spPr>
          <a:xfrm rot="5400000">
            <a:off x="6695446" y="4989001"/>
            <a:ext cx="414936" cy="2407506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10530" y="2168860"/>
            <a:ext cx="1629852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STXinwei" charset="-122"/>
              </a:rPr>
              <a:t>(2)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STXinwei" charset="-122"/>
              </a:rPr>
              <a:t>查页表：虚页号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STXinwei" charset="-122"/>
              </a:rPr>
              <a:t>0CH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STXinwei" charset="-122"/>
              </a:rPr>
              <a:t>，页框号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STXinwei" charset="-122"/>
              </a:rPr>
              <a:t>19H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6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-381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快表（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69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469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469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469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9" name="Group 167"/>
          <p:cNvGraphicFramePr>
            <a:graphicFrameLocks noGrp="1"/>
          </p:cNvGraphicFramePr>
          <p:nvPr>
            <p:ph sz="quarter" idx="4294967295"/>
          </p:nvPr>
        </p:nvGraphicFramePr>
        <p:xfrm>
          <a:off x="1630363" y="1877294"/>
          <a:ext cx="6164262" cy="2387642"/>
        </p:xfrm>
        <a:graphic>
          <a:graphicData uri="http://schemas.openxmlformats.org/drawingml/2006/table">
            <a:tbl>
              <a:tblPr/>
              <a:tblGrid>
                <a:gridCol w="474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组号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标记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页框号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有效位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标记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页框号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有效位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标记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页框号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有效位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标记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页框号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有效位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03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09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0D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07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03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2D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04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0A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2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08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06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03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3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07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63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0D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0A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34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72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0"/>
                        <a:cs typeface="华文新魏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4780" name="Text Box 89"/>
          <p:cNvSpPr txBox="1">
            <a:spLocks noChangeArrowheads="1"/>
          </p:cNvSpPr>
          <p:nvPr/>
        </p:nvSpPr>
        <p:spPr bwMode="auto">
          <a:xfrm>
            <a:off x="1630363" y="4305572"/>
            <a:ext cx="6216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(a) TLB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：四路组相联，四组，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个页表项</a:t>
            </a:r>
          </a:p>
        </p:txBody>
      </p:sp>
      <p:sp>
        <p:nvSpPr>
          <p:cNvPr id="114781" name="Text Box 164"/>
          <p:cNvSpPr txBox="1">
            <a:spLocks noChangeArrowheads="1"/>
          </p:cNvSpPr>
          <p:nvPr/>
        </p:nvSpPr>
        <p:spPr bwMode="auto">
          <a:xfrm>
            <a:off x="6003212" y="762873"/>
            <a:ext cx="2232025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(b) 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部分页表</a:t>
            </a:r>
            <a:endParaRPr lang="en-US" altLang="zh-CN" dirty="0">
              <a:solidFill>
                <a:srgbClr val="0000FF"/>
              </a:solidFill>
              <a:latin typeface="Verdana" charset="0"/>
              <a:ea typeface="微软雅黑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开始的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项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)</a:t>
            </a:r>
            <a:endParaRPr lang="zh-CN" altLang="en-US" dirty="0">
              <a:solidFill>
                <a:srgbClr val="0000FF"/>
              </a:solidFill>
              <a:latin typeface="Verdana" charset="0"/>
              <a:ea typeface="微软雅黑" charset="-122"/>
            </a:endParaRPr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auto">
          <a:xfrm>
            <a:off x="1024973" y="828824"/>
            <a:ext cx="6981664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>
                <a:latin typeface="Verdana" charset="0"/>
                <a:ea typeface="微软雅黑" charset="-122"/>
              </a:rPr>
              <a:t>虚拟地址</a:t>
            </a:r>
            <a:r>
              <a:rPr lang="en-US" altLang="zh-CN" dirty="0">
                <a:latin typeface="Verdana" charset="0"/>
                <a:ea typeface="微软雅黑" charset="-122"/>
              </a:rPr>
              <a:t>067AH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Verdana" charset="0"/>
                <a:ea typeface="微软雅黑" charset="-122"/>
              </a:rPr>
              <a:t>=</a:t>
            </a:r>
            <a:r>
              <a:rPr lang="en-US" altLang="zh-CN" dirty="0">
                <a:solidFill>
                  <a:srgbClr val="FF00FF"/>
                </a:solidFill>
                <a:latin typeface="Verdana" charset="0"/>
                <a:ea typeface="微软雅黑" charset="-122"/>
              </a:rPr>
              <a:t>0000011</a:t>
            </a:r>
            <a:r>
              <a:rPr lang="en-US" altLang="zh-CN" dirty="0">
                <a:solidFill>
                  <a:srgbClr val="6600CC"/>
                </a:solidFill>
                <a:latin typeface="Verdana" charset="0"/>
                <a:ea typeface="微软雅黑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00 </a:t>
            </a:r>
            <a:r>
              <a:rPr lang="en-US" altLang="zh-CN" dirty="0">
                <a:latin typeface="Verdana" charset="0"/>
                <a:ea typeface="微软雅黑" charset="-122"/>
              </a:rPr>
              <a:t>1111010B</a:t>
            </a:r>
            <a:endParaRPr lang="zh-CN" altLang="en-US" dirty="0">
              <a:latin typeface="Verdana" charset="0"/>
              <a:ea typeface="微软雅黑" charset="-122"/>
            </a:endParaRPr>
          </a:p>
        </p:txBody>
      </p:sp>
      <p:sp>
        <p:nvSpPr>
          <p:cNvPr id="16" name="Rectangle 166"/>
          <p:cNvSpPr>
            <a:spLocks noChangeArrowheads="1"/>
          </p:cNvSpPr>
          <p:nvPr/>
        </p:nvSpPr>
        <p:spPr bwMode="auto">
          <a:xfrm>
            <a:off x="1162658" y="4761148"/>
            <a:ext cx="6196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>
                <a:latin typeface="Verdana" charset="0"/>
                <a:ea typeface="微软雅黑" charset="-122"/>
              </a:rPr>
              <a:t>物理地址</a:t>
            </a:r>
            <a:r>
              <a:rPr lang="en-US" altLang="zh-CN" dirty="0">
                <a:latin typeface="Verdana" charset="0"/>
                <a:ea typeface="微软雅黑" charset="-122"/>
              </a:rPr>
              <a:t>0CFAH</a:t>
            </a:r>
            <a:r>
              <a:rPr lang="zh-CN" altLang="en-US" dirty="0">
                <a:latin typeface="Verdana" charset="0"/>
                <a:ea typeface="微软雅黑" charset="-122"/>
              </a:rPr>
              <a:t>   </a:t>
            </a:r>
            <a:r>
              <a:rPr lang="en-US" altLang="zh-CN" dirty="0">
                <a:latin typeface="Verdana" charset="0"/>
                <a:ea typeface="微软雅黑" charset="-122"/>
              </a:rPr>
              <a:t>=</a:t>
            </a:r>
            <a:r>
              <a:rPr lang="en-US" altLang="zh-CN" dirty="0">
                <a:solidFill>
                  <a:srgbClr val="FF00FF"/>
                </a:solidFill>
                <a:latin typeface="Verdana" charset="0"/>
                <a:ea typeface="微软雅黑" charset="-122"/>
              </a:rPr>
              <a:t>11001 1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1110</a:t>
            </a:r>
            <a:r>
              <a:rPr lang="en-US" altLang="zh-CN" dirty="0">
                <a:latin typeface="Verdana" charset="0"/>
                <a:ea typeface="微软雅黑" charset="-122"/>
              </a:rPr>
              <a:t>10B</a:t>
            </a:r>
            <a:endParaRPr lang="zh-CN" altLang="en-US" dirty="0">
              <a:latin typeface="Verdana" charset="0"/>
              <a:ea typeface="微软雅黑" charset="-122"/>
            </a:endParaRPr>
          </a:p>
        </p:txBody>
      </p:sp>
      <p:pic>
        <p:nvPicPr>
          <p:cNvPr id="1147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8620"/>
            <a:ext cx="3019425" cy="680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42678" y="5343755"/>
          <a:ext cx="5508611" cy="77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991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lang="en-US" altLang="zh-CN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CN" altLang="en-US" sz="2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标记</a:t>
                      </a: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r>
                        <a:rPr lang="zh-CN" altLang="en-US" sz="24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endParaRPr lang="en-US" altLang="zh-CN" sz="24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索引</a:t>
                      </a:r>
                    </a:p>
                  </a:txBody>
                  <a:tcPr marT="46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块内偏移</a:t>
                      </a:r>
                    </a:p>
                  </a:txBody>
                  <a:tcPr marT="46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2644197" y="6136556"/>
            <a:ext cx="1620957" cy="712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物理块号</a:t>
            </a:r>
          </a:p>
        </p:txBody>
      </p:sp>
      <p:sp>
        <p:nvSpPr>
          <p:cNvPr id="17" name="矩形 16"/>
          <p:cNvSpPr/>
          <p:nvPr/>
        </p:nvSpPr>
        <p:spPr>
          <a:xfrm>
            <a:off x="5561298" y="632616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块内偏移</a:t>
            </a:r>
          </a:p>
        </p:txBody>
      </p:sp>
      <p:sp>
        <p:nvSpPr>
          <p:cNvPr id="18" name="右大括号 17"/>
          <p:cNvSpPr/>
          <p:nvPr/>
        </p:nvSpPr>
        <p:spPr>
          <a:xfrm rot="5400000">
            <a:off x="3296209" y="4203717"/>
            <a:ext cx="509178" cy="4381038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9" name="右大括号 18"/>
          <p:cNvSpPr/>
          <p:nvPr/>
        </p:nvSpPr>
        <p:spPr>
          <a:xfrm rot="5400000">
            <a:off x="6139132" y="5782469"/>
            <a:ext cx="336242" cy="1131871"/>
          </a:xfrm>
          <a:prstGeom prst="rightBrace">
            <a:avLst>
              <a:gd name="adj1" fmla="val 8333"/>
              <a:gd name="adj2" fmla="val 519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0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6566" y="2699"/>
            <a:ext cx="109712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快表（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7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6739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6740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6741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pic>
        <p:nvPicPr>
          <p:cNvPr id="1167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659" y="740417"/>
            <a:ext cx="6892143" cy="604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Text Box 156"/>
          <p:cNvSpPr txBox="1">
            <a:spLocks noChangeArrowheads="1"/>
          </p:cNvSpPr>
          <p:nvPr/>
        </p:nvSpPr>
        <p:spPr bwMode="auto">
          <a:xfrm>
            <a:off x="302479" y="1314485"/>
            <a:ext cx="4028531" cy="188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(C) L1 Data Cache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：</a:t>
            </a:r>
            <a:endParaRPr lang="en-US" altLang="zh-CN" dirty="0">
              <a:solidFill>
                <a:srgbClr val="0000FF"/>
              </a:solidFill>
              <a:latin typeface="Verdana" charset="0"/>
              <a:ea typeface="微软雅黑" charset="-122"/>
            </a:endParaRPr>
          </a:p>
          <a:p>
            <a:pPr algn="l"/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直接映射方式，块大小为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4B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，共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行</a:t>
            </a:r>
          </a:p>
        </p:txBody>
      </p:sp>
      <p:sp>
        <p:nvSpPr>
          <p:cNvPr id="2" name="矩形 1"/>
          <p:cNvSpPr/>
          <p:nvPr/>
        </p:nvSpPr>
        <p:spPr>
          <a:xfrm>
            <a:off x="249581" y="4730136"/>
            <a:ext cx="3685386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(3)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查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cache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0E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Hit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：值为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2D4A4555H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0" name="Rectangle 166"/>
          <p:cNvSpPr>
            <a:spLocks noChangeArrowheads="1"/>
          </p:cNvSpPr>
          <p:nvPr/>
        </p:nvSpPr>
        <p:spPr bwMode="auto">
          <a:xfrm>
            <a:off x="285585" y="3587649"/>
            <a:ext cx="4081429" cy="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dirty="0">
                <a:latin typeface="Verdana" charset="0"/>
                <a:ea typeface="微软雅黑" charset="-122"/>
              </a:rPr>
              <a:t>物理地址</a:t>
            </a:r>
            <a:r>
              <a:rPr lang="en-US" altLang="zh-CN" dirty="0">
                <a:latin typeface="Verdana" charset="0"/>
                <a:ea typeface="微软雅黑" charset="-122"/>
              </a:rPr>
              <a:t>0CFAH</a:t>
            </a:r>
            <a:r>
              <a:rPr lang="zh-CN" altLang="en-US" dirty="0">
                <a:latin typeface="Verdana" charset="0"/>
                <a:ea typeface="微软雅黑" charset="-122"/>
              </a:rPr>
              <a:t> </a:t>
            </a:r>
            <a:endParaRPr lang="en-US" altLang="zh-CN" dirty="0">
              <a:latin typeface="Verdana" charset="0"/>
              <a:ea typeface="微软雅黑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Verdana" charset="0"/>
                <a:ea typeface="微软雅黑" charset="-122"/>
              </a:rPr>
              <a:t>=</a:t>
            </a:r>
            <a:r>
              <a:rPr lang="en-US" altLang="zh-CN" dirty="0">
                <a:solidFill>
                  <a:srgbClr val="FF00FF"/>
                </a:solidFill>
                <a:latin typeface="Verdana" charset="0"/>
                <a:ea typeface="微软雅黑" charset="-122"/>
              </a:rPr>
              <a:t>11001 1</a:t>
            </a:r>
            <a:r>
              <a:rPr lang="en-US" altLang="zh-CN" dirty="0">
                <a:solidFill>
                  <a:srgbClr val="0000FF"/>
                </a:solidFill>
                <a:latin typeface="Verdana" charset="0"/>
                <a:ea typeface="微软雅黑" charset="-122"/>
              </a:rPr>
              <a:t>1110</a:t>
            </a:r>
            <a:r>
              <a:rPr lang="en-US" altLang="zh-CN" dirty="0">
                <a:latin typeface="Verdana" charset="0"/>
                <a:ea typeface="微软雅黑" charset="-122"/>
              </a:rPr>
              <a:t>10B</a:t>
            </a:r>
            <a:endParaRPr lang="zh-CN" altLang="en-US" dirty="0">
              <a:latin typeface="Verdana" charset="0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49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2505"/>
            <a:ext cx="10631711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>
              <a:spcAft>
                <a:spcPct val="0"/>
              </a:spcAft>
            </a:pPr>
            <a:r>
              <a:rPr lang="zh-CN" altLang="en-US" sz="32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b="0" dirty="0"/>
              <a:t>假定某计算机中主存采用</a:t>
            </a:r>
            <a:r>
              <a:rPr lang="en-US" altLang="zh-CN" sz="2800" b="0" dirty="0"/>
              <a:t>8 </a:t>
            </a:r>
            <a:r>
              <a:rPr lang="zh-CN" altLang="en-US" sz="2800" b="0" dirty="0"/>
              <a:t>体交叉存储方式，每个体一次能读出</a:t>
            </a:r>
            <a:r>
              <a:rPr lang="en-US" altLang="zh-CN" sz="2800" b="0" dirty="0"/>
              <a:t>128 </a:t>
            </a:r>
            <a:r>
              <a:rPr lang="zh-CN" altLang="en-US" sz="2800" b="0" dirty="0"/>
              <a:t>位，每个</a:t>
            </a:r>
            <a:r>
              <a:rPr lang="en-US" altLang="zh-CN" sz="2800" b="0" dirty="0"/>
              <a:t>Cache </a:t>
            </a:r>
            <a:r>
              <a:rPr lang="zh-CN" altLang="en-US" sz="2800" b="0" dirty="0"/>
              <a:t>行中主存块大小为</a:t>
            </a:r>
            <a:r>
              <a:rPr lang="en-US" altLang="zh-CN" sz="2800" b="0" dirty="0"/>
              <a:t>128B</a:t>
            </a:r>
            <a:r>
              <a:rPr lang="zh-CN" altLang="en-US" sz="2800" b="0" dirty="0"/>
              <a:t>。</a:t>
            </a:r>
            <a:r>
              <a:rPr lang="en-US" altLang="zh-CN" sz="2800" b="0" dirty="0"/>
              <a:t>CPU </a:t>
            </a:r>
            <a:r>
              <a:rPr lang="zh-CN" altLang="en-US" sz="2800" b="0" dirty="0"/>
              <a:t>和主存之间采用同步总线，总线宽度为</a:t>
            </a:r>
            <a:r>
              <a:rPr lang="en-US" altLang="zh-CN" sz="2800" b="0" dirty="0"/>
              <a:t>128 </a:t>
            </a:r>
            <a:r>
              <a:rPr lang="zh-CN" altLang="en-US" sz="2800" b="0" dirty="0"/>
              <a:t>位，一次</a:t>
            </a:r>
            <a:r>
              <a:rPr lang="en-US" altLang="zh-CN" sz="2800" b="0" dirty="0"/>
              <a:t>Cache </a:t>
            </a:r>
            <a:r>
              <a:rPr lang="zh-CN" altLang="en-US" sz="2800" b="0" dirty="0"/>
              <a:t>行读</a:t>
            </a:r>
            <a:r>
              <a:rPr lang="en-US" altLang="zh-CN" sz="2800" b="0" dirty="0"/>
              <a:t>(</a:t>
            </a:r>
            <a:r>
              <a:rPr lang="zh-CN" altLang="en-US" sz="2800" b="0" dirty="0"/>
              <a:t>即从主存读一个主存块</a:t>
            </a:r>
            <a:r>
              <a:rPr lang="en-US" altLang="zh-CN" sz="2800" b="0" dirty="0"/>
              <a:t>)</a:t>
            </a:r>
            <a:r>
              <a:rPr lang="zh-CN" altLang="en-US" sz="2800" b="0" dirty="0"/>
              <a:t>的过程如下：</a:t>
            </a:r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0" dirty="0"/>
              <a:t>a)</a:t>
            </a:r>
            <a:r>
              <a:rPr lang="zh-CN" altLang="en-US" sz="2800" b="0" dirty="0"/>
              <a:t>花一个总线时钟周期发送首地址到主存；</a:t>
            </a:r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0" dirty="0"/>
              <a:t>b)</a:t>
            </a:r>
            <a:r>
              <a:rPr lang="zh-CN" altLang="en-US" sz="2800" b="0" dirty="0"/>
              <a:t>主存控制器接受到地址后，启动第一个模块准备数据，并每隔一个总线时钟启动下一个模块准备数据。每个存储模块花</a:t>
            </a:r>
            <a:r>
              <a:rPr lang="en-US" altLang="zh-CN" sz="2800" b="0" dirty="0"/>
              <a:t>10 </a:t>
            </a:r>
            <a:r>
              <a:rPr lang="zh-CN" altLang="en-US" sz="2800" b="0" dirty="0"/>
              <a:t>个总线时钟准备好</a:t>
            </a:r>
            <a:r>
              <a:rPr lang="en-US" altLang="zh-CN" sz="2800" b="0" dirty="0"/>
              <a:t>128 </a:t>
            </a:r>
            <a:r>
              <a:rPr lang="zh-CN" altLang="en-US" sz="2800" b="0" dirty="0"/>
              <a:t>位数据，总线上传输一个</a:t>
            </a:r>
            <a:r>
              <a:rPr lang="en-US" altLang="zh-CN" sz="2800" b="0" dirty="0"/>
              <a:t>128 </a:t>
            </a:r>
            <a:r>
              <a:rPr lang="zh-CN" altLang="en-US" sz="2800" b="0" dirty="0"/>
              <a:t>位数据花一个总线时钟；</a:t>
            </a:r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b="0" dirty="0"/>
              <a:t>请问：该计算机的</a:t>
            </a:r>
            <a:r>
              <a:rPr lang="en-US" altLang="zh-CN" sz="2800" b="0" dirty="0"/>
              <a:t>Cache </a:t>
            </a:r>
            <a:r>
              <a:rPr lang="zh-CN" altLang="en-US" sz="2800" b="0" dirty="0"/>
              <a:t>缺失损失至少为多少总线时钟周期？</a:t>
            </a:r>
          </a:p>
        </p:txBody>
      </p:sp>
    </p:spTree>
    <p:extLst>
      <p:ext uri="{BB962C8B-B14F-4D97-AF65-F5344CB8AC3E}">
        <p14:creationId xmlns:p14="http://schemas.microsoft.com/office/powerpoint/2010/main" val="108201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Placeholder 5"/>
          <p:cNvSpPr>
            <a:spLocks noGrp="1" noChangeArrowheads="1"/>
          </p:cNvSpPr>
          <p:nvPr/>
        </p:nvSpPr>
        <p:spPr bwMode="auto">
          <a:xfrm>
            <a:off x="3828256" y="1844676"/>
            <a:ext cx="48720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charset="0"/>
              <a:buNone/>
            </a:pPr>
            <a:r>
              <a:rPr lang="zh-CN" altLang="en-US" sz="4800">
                <a:latin typeface="微软雅黑" charset="-122"/>
                <a:ea typeface="微软雅黑" charset="-122"/>
              </a:rPr>
              <a:t>谢  谢！</a:t>
            </a:r>
          </a:p>
        </p:txBody>
      </p:sp>
      <p:pic>
        <p:nvPicPr>
          <p:cNvPr id="86018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" y="3681028"/>
            <a:ext cx="4255058" cy="274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76" y="3681026"/>
            <a:ext cx="4139943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19" y="3681026"/>
            <a:ext cx="3763204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9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6283" y="-182563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——5.4.1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虚拟存储器的基本概念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3011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3012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43013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02618" y="872716"/>
            <a:ext cx="10434824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625475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p"/>
            </a:pPr>
            <a:r>
              <a:rPr kumimoji="1"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虚拟存储技术的实质</a:t>
            </a:r>
          </a:p>
          <a:p>
            <a:pPr lvl="1" algn="l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Ø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程序员</a:t>
            </a:r>
            <a:r>
              <a:rPr kumimoji="1" lang="zh-CN" altLang="en-US" sz="2600" dirty="0">
                <a:solidFill>
                  <a:srgbClr val="001D96"/>
                </a:solidFill>
                <a:latin typeface="微软雅黑" charset="-122"/>
                <a:ea typeface="微软雅黑" charset="-122"/>
              </a:rPr>
              <a:t>在比实际主存空间大得多的逻辑地址空间编写程序</a:t>
            </a:r>
          </a:p>
          <a:p>
            <a:pPr lvl="1" algn="l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Ø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程序执行时，</a:t>
            </a:r>
            <a:r>
              <a:rPr kumimoji="1" lang="zh-CN" altLang="en-US" sz="2600" dirty="0">
                <a:solidFill>
                  <a:srgbClr val="001D96"/>
                </a:solidFill>
                <a:latin typeface="微软雅黑" charset="-122"/>
                <a:ea typeface="微软雅黑" charset="-122"/>
              </a:rPr>
              <a:t>把当前需要的程序段和相应的数据块调入主存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，其他暂不用的部分存放在磁盘上</a:t>
            </a:r>
          </a:p>
          <a:p>
            <a:pPr lvl="1" algn="l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Ø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指令执行时，</a:t>
            </a:r>
            <a:r>
              <a:rPr kumimoji="1" lang="zh-CN" altLang="en-US" sz="2600" dirty="0">
                <a:solidFill>
                  <a:srgbClr val="001D96"/>
                </a:solidFill>
                <a:latin typeface="微软雅黑" charset="-122"/>
                <a:ea typeface="微软雅黑" charset="-122"/>
              </a:rPr>
              <a:t>通过硬件将逻辑地址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亦称虚拟地址或虚地址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 sz="2600" dirty="0">
                <a:solidFill>
                  <a:srgbClr val="001D96"/>
                </a:solidFill>
                <a:latin typeface="微软雅黑" charset="-122"/>
                <a:ea typeface="微软雅黑" charset="-122"/>
              </a:rPr>
              <a:t>转化为物理地址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亦称主存地址或实地址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endParaRPr kumimoji="1" lang="zh-CN" altLang="en-US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 algn="l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Ø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在发生指令或数据访问失效时，由操作系统进行主存和磁盘之间的信息交换</a:t>
            </a:r>
          </a:p>
        </p:txBody>
      </p:sp>
    </p:spTree>
    <p:extLst>
      <p:ext uri="{BB962C8B-B14F-4D97-AF65-F5344CB8AC3E}">
        <p14:creationId xmlns:p14="http://schemas.microsoft.com/office/powerpoint/2010/main" val="11207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7963" y="-170334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——5.4.3 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快表（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82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782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782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7782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46634" y="1100559"/>
            <a:ext cx="10866438" cy="481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266700" indent="-2667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01675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Verdana" charset="0"/>
                <a:ea typeface="微软雅黑" charset="-122"/>
              </a:rPr>
              <a:t> 转换后备缓冲器</a:t>
            </a:r>
            <a:r>
              <a:rPr lang="en-US" altLang="zh-CN" sz="2800" dirty="0">
                <a:latin typeface="Verdana" charset="0"/>
                <a:ea typeface="微软雅黑" charset="-122"/>
              </a:rPr>
              <a:t>TLB(Translation Lookaside Buffer)</a:t>
            </a:r>
          </a:p>
          <a:p>
            <a:pPr lvl="1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每次虚拟存储器的访问带来两次存储器访问：一次访问页表，</a:t>
            </a:r>
            <a:endParaRPr lang="en-US" altLang="zh-CN" sz="2800" dirty="0">
              <a:solidFill>
                <a:schemeClr val="tx1"/>
              </a:solidFill>
              <a:ea typeface="华文新魏" charset="-122"/>
            </a:endParaRPr>
          </a:p>
          <a:p>
            <a:pPr lvl="1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一次访问所需的数据（或指令），速度太慢</a:t>
            </a:r>
            <a:endParaRPr lang="en-US" altLang="zh-CN" sz="2800" dirty="0">
              <a:solidFill>
                <a:schemeClr val="tx1"/>
              </a:solidFill>
              <a:ea typeface="华文新魏" charset="-122"/>
            </a:endParaRPr>
          </a:p>
          <a:p>
            <a:pPr lvl="1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依靠页表的访问局部性，提高访问页表的性能</a:t>
            </a:r>
            <a:endParaRPr lang="zh-CN" altLang="en-US" sz="2800" dirty="0">
              <a:solidFill>
                <a:schemeClr val="tx1"/>
              </a:solidFill>
              <a:latin typeface="Verdana" charset="0"/>
              <a:ea typeface="微软雅黑" charset="-122"/>
            </a:endParaRPr>
          </a:p>
          <a:p>
            <a:pPr lvl="1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解决办法：使用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Cache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来存储最近使用的页表项，称为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TLB</a:t>
            </a:r>
          </a:p>
        </p:txBody>
      </p:sp>
    </p:spTree>
    <p:extLst>
      <p:ext uri="{BB962C8B-B14F-4D97-AF65-F5344CB8AC3E}">
        <p14:creationId xmlns:p14="http://schemas.microsoft.com/office/powerpoint/2010/main" val="1863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30045" y="2388907"/>
            <a:ext cx="9537669" cy="96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47" tIns="53149" rIns="80147" bIns="53149">
            <a:spAutoFit/>
          </a:bodyPr>
          <a:lstStyle>
            <a:lvl1pPr marL="719138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211263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5.5</a:t>
            </a: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并行主存系统</a:t>
            </a:r>
            <a:endParaRPr lang="en-US" altLang="zh-CN" sz="4000" dirty="0">
              <a:solidFill>
                <a:schemeClr val="bg1"/>
              </a:solidFill>
              <a:latin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55514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187260"/>
              </p:ext>
            </p:extLst>
          </p:nvPr>
        </p:nvGraphicFramePr>
        <p:xfrm>
          <a:off x="2247900" y="2646363"/>
          <a:ext cx="230346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556500" imgH="4000500" progId="Excel.Chart.8">
                  <p:embed/>
                </p:oleObj>
              </mc:Choice>
              <mc:Fallback>
                <p:oleObj name="Chart" r:id="rId3" imgW="7556500" imgH="40005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9288" t="23434" r="19524" b="54164"/>
                      <a:stretch>
                        <a:fillRect/>
                      </a:stretch>
                    </p:blipFill>
                    <p:spPr bwMode="auto">
                      <a:xfrm>
                        <a:off x="2247900" y="2646363"/>
                        <a:ext cx="2303463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-155397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并行主存系统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6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7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8198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57250" y="1189038"/>
            <a:ext cx="6384925" cy="737831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/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存储器与</a:t>
            </a:r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速度差距愈来愈大</a:t>
            </a:r>
            <a:r>
              <a:rPr lang="en-US" altLang="zh-CN" sz="30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!!!</a:t>
            </a:r>
            <a:endParaRPr lang="zh-CN" altLang="en-US" sz="30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616456"/>
              </p:ext>
            </p:extLst>
          </p:nvPr>
        </p:nvGraphicFramePr>
        <p:xfrm>
          <a:off x="173038" y="2149475"/>
          <a:ext cx="6450012" cy="410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5" imgW="7569200" imgH="4127500" progId="Excel.Chart.8">
                  <p:embed/>
                </p:oleObj>
              </mc:Choice>
              <mc:Fallback>
                <p:oleObj name="图表" r:id="rId5" imgW="7569200" imgH="41275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536" r="43370" b="39417"/>
                      <a:stretch>
                        <a:fillRect/>
                      </a:stretch>
                    </p:blipFill>
                    <p:spPr bwMode="auto">
                      <a:xfrm>
                        <a:off x="173038" y="2149475"/>
                        <a:ext cx="6450012" cy="410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/>
          <p:cNvSpPr>
            <a:spLocks noChangeArrowheads="1"/>
          </p:cNvSpPr>
          <p:nvPr/>
        </p:nvSpPr>
        <p:spPr bwMode="auto">
          <a:xfrm flipH="1">
            <a:off x="7138988" y="2801938"/>
            <a:ext cx="473392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3" tIns="45046" rIns="90083" bIns="45046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kumimoji="1" lang="en-US" altLang="zh-CN">
                <a:solidFill>
                  <a:srgbClr val="0000FF"/>
                </a:solidFill>
                <a:latin typeface="微软雅黑" charset="-122"/>
                <a:ea typeface="微软雅黑" charset="-122"/>
              </a:rPr>
              <a:t>CPU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工作速度很快，主存速度比较慢</a:t>
            </a:r>
            <a:r>
              <a:rPr kumimoji="1" lang="en-US" altLang="zh-CN">
                <a:solidFill>
                  <a:srgbClr val="0000FF"/>
                </a:solidFill>
                <a:latin typeface="微软雅黑" charset="-122"/>
                <a:ea typeface="微软雅黑" charset="-122"/>
              </a:rPr>
              <a:t>(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差</a:t>
            </a:r>
            <a:r>
              <a:rPr kumimoji="1" lang="en-US" altLang="zh-CN">
                <a:solidFill>
                  <a:srgbClr val="0000FF"/>
                </a:solidFill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～</a:t>
            </a:r>
            <a:r>
              <a:rPr kumimoji="1" lang="en-US" altLang="zh-CN">
                <a:solidFill>
                  <a:srgbClr val="0000FF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个数量级</a:t>
            </a:r>
            <a:r>
              <a:rPr kumimoji="1" lang="en-US" altLang="zh-CN">
                <a:solidFill>
                  <a:srgbClr val="0000FF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，</a:t>
            </a:r>
            <a:r>
              <a:rPr kumimoji="1" lang="en-US" altLang="zh-CN">
                <a:solidFill>
                  <a:srgbClr val="0000FF"/>
                </a:solidFill>
                <a:latin typeface="微软雅黑" charset="-122"/>
                <a:ea typeface="微软雅黑" charset="-122"/>
              </a:rPr>
              <a:t>CPU</a:t>
            </a:r>
            <a:r>
              <a:rPr kumimoji="1" lang="zh-CN" altLang="en-US">
                <a:solidFill>
                  <a:srgbClr val="0000FF"/>
                </a:solidFill>
                <a:latin typeface="微软雅黑" charset="-122"/>
                <a:ea typeface="微软雅黑" charset="-122"/>
              </a:rPr>
              <a:t>访问主存时，往往需要等待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938963" y="4278313"/>
            <a:ext cx="5005387" cy="179061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l">
              <a:lnSpc>
                <a:spcPct val="120000"/>
              </a:lnSpc>
              <a:buClr>
                <a:schemeClr val="tx2"/>
              </a:buClr>
              <a:defRPr/>
            </a:pP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  解决内存访问速度慢的措施：</a:t>
            </a:r>
          </a:p>
          <a:p>
            <a:pPr lvl="1" algn="l">
              <a:lnSpc>
                <a:spcPct val="120000"/>
              </a:lnSpc>
              <a:buFont typeface="Wingdings" charset="0"/>
              <a:buChar char="p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提高主存芯片本身的速度</a:t>
            </a:r>
          </a:p>
          <a:p>
            <a:pPr lvl="1" algn="l">
              <a:lnSpc>
                <a:spcPct val="120000"/>
              </a:lnSpc>
              <a:buFont typeface="Wingdings" charset="0"/>
              <a:buChar char="p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在主存和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cs typeface="Arial" charset="0"/>
              </a:rPr>
              <a:t>CPU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之间加入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cs typeface="Arial" charset="0"/>
              </a:rPr>
              <a:t>Cache</a:t>
            </a:r>
          </a:p>
          <a:p>
            <a:pPr lvl="1" algn="l">
              <a:lnSpc>
                <a:spcPct val="120000"/>
              </a:lnSpc>
              <a:buFont typeface="Wingdings" charset="0"/>
              <a:buChar char="p"/>
              <a:defRPr/>
            </a:pP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采用并行结构技术</a:t>
            </a:r>
          </a:p>
        </p:txBody>
      </p:sp>
    </p:spTree>
    <p:extLst>
      <p:ext uri="{BB962C8B-B14F-4D97-AF65-F5344CB8AC3E}">
        <p14:creationId xmlns:p14="http://schemas.microsoft.com/office/powerpoint/2010/main" val="7790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9746" y="-182563"/>
            <a:ext cx="10971213" cy="7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fontAlgn="base" hangingPunct="0">
              <a:spcAft>
                <a:spcPct val="0"/>
              </a:spcAft>
            </a:pP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并行主存系统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96838" y="-817563"/>
            <a:ext cx="3048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7" name="AutoShape 6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8" name="AutoShape 8" descr="http://img4.imgtn.bdimg.com/it/u=462712236,1737773812&amp;fm=21&amp;gp=0.jp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1269" name="AutoShape 15" descr="http://static.freepik.com/free-photo/cassette-tape_2965831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981075" y="1025525"/>
            <a:ext cx="104870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  <a:buFont typeface="Wingdings" charset="2"/>
              <a:buChar char="p"/>
            </a:pPr>
            <a:r>
              <a:rPr kumimoji="1" lang="zh-CN" altLang="en-US" sz="3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主存性能一直是计算机的重要性能指标之一，决定着计算机系统的整体性能</a:t>
            </a:r>
          </a:p>
          <a:p>
            <a:pPr lvl="1" algn="l" eaLnBrk="1" hangingPunct="1">
              <a:lnSpc>
                <a:spcPct val="11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计算机系统期望主存：速度快、容量大、可靠性高、成本低</a:t>
            </a:r>
          </a:p>
          <a:p>
            <a:pPr lvl="1" algn="l" eaLnBrk="1" hangingPunct="1">
              <a:lnSpc>
                <a:spcPct val="110000"/>
              </a:lnSpc>
              <a:spcBef>
                <a:spcPct val="20000"/>
              </a:spcBef>
              <a:buFont typeface="Wingdings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但从计算机实现技术来看，存在两个现实：</a:t>
            </a:r>
          </a:p>
          <a:p>
            <a:pPr lvl="2" algn="l">
              <a:lnSpc>
                <a:spcPct val="11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主存速度的提高总是远远落后于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CPU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速度的增长</a:t>
            </a:r>
            <a:endParaRPr kumimoji="1" lang="en-US" altLang="zh-CN" sz="2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2" algn="l">
              <a:lnSpc>
                <a:spcPct val="110000"/>
              </a:lnSpc>
              <a:spcBef>
                <a:spcPct val="20000"/>
              </a:spcBef>
              <a:buFont typeface="Wingdings" charset="2"/>
              <a:buChar char="l"/>
            </a:pPr>
            <a:r>
              <a:rPr kumimoji="1"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主存容量的扩大总是远远满足不了软件的日益膨胀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239838" y="4695825"/>
            <a:ext cx="9998075" cy="1033463"/>
          </a:xfrm>
          <a:prstGeom prst="rect">
            <a:avLst/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457200" lvl="1" indent="0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结论：</a:t>
            </a:r>
            <a:r>
              <a:rPr kumimoji="1" lang="zh-CN" altLang="en-US" sz="2800" dirty="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</a:rPr>
              <a:t>单从存储技术本身提高主存速度和容量，已经很难满足计算机系统的实际需求</a:t>
            </a:r>
          </a:p>
        </p:txBody>
      </p:sp>
    </p:spTree>
    <p:extLst>
      <p:ext uri="{BB962C8B-B14F-4D97-AF65-F5344CB8AC3E}">
        <p14:creationId xmlns:p14="http://schemas.microsoft.com/office/powerpoint/2010/main" val="122516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33327</TotalTime>
  <Words>3935</Words>
  <Application>Microsoft Office PowerPoint</Application>
  <PresentationFormat>自定义</PresentationFormat>
  <Paragraphs>648</Paragraphs>
  <Slides>44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64" baseType="lpstr">
      <vt:lpstr>DengXian</vt:lpstr>
      <vt:lpstr>DengXian Light</vt:lpstr>
      <vt:lpstr>黑体</vt:lpstr>
      <vt:lpstr>华文新魏</vt:lpstr>
      <vt:lpstr>华文新魏</vt:lpstr>
      <vt:lpstr>华文中宋</vt:lpstr>
      <vt:lpstr>楷体</vt:lpstr>
      <vt:lpstr>微软雅黑</vt:lpstr>
      <vt:lpstr>微软雅黑</vt:lpstr>
      <vt:lpstr>Arial</vt:lpstr>
      <vt:lpstr>Calibri</vt:lpstr>
      <vt:lpstr>Times New Roman</vt:lpstr>
      <vt:lpstr>Verdana</vt:lpstr>
      <vt:lpstr>Wingdings</vt:lpstr>
      <vt:lpstr>自定义设计方案</vt:lpstr>
      <vt:lpstr>2_自定义设计方案</vt:lpstr>
      <vt:lpstr>1_自定义设计方案</vt:lpstr>
      <vt:lpstr>Chart</vt:lpstr>
      <vt:lpstr>图表</vt:lpstr>
      <vt:lpstr>公式</vt:lpstr>
      <vt:lpstr>PowerPoint 演示文稿</vt:lpstr>
      <vt:lpstr>PowerPoint 演示文稿</vt:lpstr>
      <vt:lpstr>PowerPoint 演示文稿</vt:lpstr>
      <vt:lpstr>回顾——5.4.1  虚拟存储器的基本概念</vt:lpstr>
      <vt:lpstr>回顾——5.4.1  虚拟存储器的基本概念</vt:lpstr>
      <vt:lpstr>回顾——5.4.3  快表（TLB）</vt:lpstr>
      <vt:lpstr>PowerPoint 演示文稿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5.5.1 并行主存系统</vt:lpstr>
      <vt:lpstr>5.5.2 多处理机的Cache一致性</vt:lpstr>
      <vt:lpstr>5.5.2 多处理机的Cache一致性</vt:lpstr>
      <vt:lpstr>5.5.2 多处理机的Cache一致性</vt:lpstr>
      <vt:lpstr>5.5.2 多处理机的Cache一致性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本章总结1</vt:lpstr>
      <vt:lpstr>本章总结2</vt:lpstr>
      <vt:lpstr>5.4.3  快表（TLB）</vt:lpstr>
      <vt:lpstr>5.4.3  快表（TLB）</vt:lpstr>
      <vt:lpstr>5.4.3  快表（TLB）</vt:lpstr>
      <vt:lpstr>5.4.3  快表（TLB）</vt:lpstr>
      <vt:lpstr>5.4.3  快表（TLB）</vt:lpstr>
      <vt:lpstr>5.4.3  快表（TLB）</vt:lpstr>
      <vt:lpstr>5.4.3  快表（TLB）</vt:lpstr>
      <vt:lpstr>5.4.3  快表（TLB）</vt:lpstr>
      <vt:lpstr>5.4.3  快表（TLB）</vt:lpstr>
      <vt:lpstr>补充题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镜霖 陈</cp:lastModifiedBy>
  <cp:revision>3204</cp:revision>
  <cp:lastPrinted>2018-12-06T03:42:04Z</cp:lastPrinted>
  <dcterms:created xsi:type="dcterms:W3CDTF">1601-01-01T00:00:00Z</dcterms:created>
  <dcterms:modified xsi:type="dcterms:W3CDTF">2023-11-22T10:02:37Z</dcterms:modified>
</cp:coreProperties>
</file>