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8" r:id="rId2"/>
    <p:sldMasterId id="2147483695" r:id="rId3"/>
  </p:sldMasterIdLst>
  <p:notesMasterIdLst>
    <p:notesMasterId r:id="rId50"/>
  </p:notesMasterIdLst>
  <p:handoutMasterIdLst>
    <p:handoutMasterId r:id="rId51"/>
  </p:handoutMasterIdLst>
  <p:sldIdLst>
    <p:sldId id="1052" r:id="rId4"/>
    <p:sldId id="1625" r:id="rId5"/>
    <p:sldId id="1629" r:id="rId6"/>
    <p:sldId id="1628" r:id="rId7"/>
    <p:sldId id="1627" r:id="rId8"/>
    <p:sldId id="1573" r:id="rId9"/>
    <p:sldId id="1633" r:id="rId10"/>
    <p:sldId id="1634" r:id="rId11"/>
    <p:sldId id="1635" r:id="rId12"/>
    <p:sldId id="1636" r:id="rId13"/>
    <p:sldId id="1637" r:id="rId14"/>
    <p:sldId id="1638" r:id="rId15"/>
    <p:sldId id="1639" r:id="rId16"/>
    <p:sldId id="1640" r:id="rId17"/>
    <p:sldId id="1641" r:id="rId18"/>
    <p:sldId id="1642" r:id="rId19"/>
    <p:sldId id="1684" r:id="rId20"/>
    <p:sldId id="1656" r:id="rId21"/>
    <p:sldId id="1646" r:id="rId22"/>
    <p:sldId id="1647" r:id="rId23"/>
    <p:sldId id="1648" r:id="rId24"/>
    <p:sldId id="1652" r:id="rId25"/>
    <p:sldId id="1653" r:id="rId26"/>
    <p:sldId id="1654" r:id="rId27"/>
    <p:sldId id="1655" r:id="rId28"/>
    <p:sldId id="1661" r:id="rId29"/>
    <p:sldId id="1662" r:id="rId30"/>
    <p:sldId id="1663" r:id="rId31"/>
    <p:sldId id="1664" r:id="rId32"/>
    <p:sldId id="1665" r:id="rId33"/>
    <p:sldId id="1666" r:id="rId34"/>
    <p:sldId id="1667" r:id="rId35"/>
    <p:sldId id="1668" r:id="rId36"/>
    <p:sldId id="1670" r:id="rId37"/>
    <p:sldId id="1671" r:id="rId38"/>
    <p:sldId id="1672" r:id="rId39"/>
    <p:sldId id="1677" r:id="rId40"/>
    <p:sldId id="1678" r:id="rId41"/>
    <p:sldId id="1674" r:id="rId42"/>
    <p:sldId id="1679" r:id="rId43"/>
    <p:sldId id="1673" r:id="rId44"/>
    <p:sldId id="1680" r:id="rId45"/>
    <p:sldId id="1681" r:id="rId46"/>
    <p:sldId id="1682" r:id="rId47"/>
    <p:sldId id="1683" r:id="rId48"/>
    <p:sldId id="1147" r:id="rId49"/>
  </p:sldIdLst>
  <p:sldSz cx="12190413" cy="6858000"/>
  <p:notesSz cx="7099300" cy="10234613"/>
  <p:defaultTextStyle>
    <a:defPPr>
      <a:defRPr lang="en-US"/>
    </a:defPPr>
    <a:lvl1pPr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1pPr>
    <a:lvl2pPr marL="457154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2pPr>
    <a:lvl3pPr marL="914309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3pPr>
    <a:lvl4pPr marL="1371463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4pPr>
    <a:lvl5pPr marL="1828617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5pPr>
    <a:lvl6pPr marL="2285771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6pPr>
    <a:lvl7pPr marL="2742926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7pPr>
    <a:lvl8pPr marL="3200080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8pPr>
    <a:lvl9pPr marL="3657234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E2"/>
    <a:srgbClr val="001D96"/>
    <a:srgbClr val="FF40FF"/>
    <a:srgbClr val="941651"/>
    <a:srgbClr val="FF8601"/>
    <a:srgbClr val="89D2FF"/>
    <a:srgbClr val="B9E1FF"/>
    <a:srgbClr val="FFFFCC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8" autoAdjust="0"/>
    <p:restoredTop sz="90613" autoAdjust="0"/>
  </p:normalViewPr>
  <p:slideViewPr>
    <p:cSldViewPr>
      <p:cViewPr varScale="1">
        <p:scale>
          <a:sx n="103" d="100"/>
          <a:sy n="103" d="100"/>
        </p:scale>
        <p:origin x="20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5472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fld id="{D9614F34-BD34-48EB-9DA6-41AB144CD2D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0543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fld id="{3B9DEE87-D8F0-46A4-83B5-4812EC0DF53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656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15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3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46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6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7170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19C5F57F-8E08-A342-85D5-80A6E86B8E06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1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05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一般能读</a:t>
            </a:r>
            <a:r>
              <a:rPr lang="en-US" altLang="zh-CN" dirty="0"/>
              <a:t>60</a:t>
            </a:r>
            <a:r>
              <a:rPr lang="zh-CN" altLang="en-US" dirty="0"/>
              <a:t>多次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193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擦除很难精确到一个</a:t>
            </a:r>
            <a:r>
              <a:rPr lang="en-US" altLang="zh-CN" dirty="0"/>
              <a:t>bit</a:t>
            </a:r>
            <a:r>
              <a:rPr lang="zh-CN" altLang="en-US" dirty="0"/>
              <a:t>，所以一般是擦一大片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1062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804763" indent="-309524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38098" indent="-24762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733337" indent="-24762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228576" indent="-24762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773136C-62AC-4541-8483-3E79F69F2C2E}" type="slidenum">
              <a:rPr lang="en-US" altLang="ko-KR" sz="1300">
                <a:ea typeface="Gulim" charset="0"/>
                <a:cs typeface="Gulim" charset="0"/>
              </a:rPr>
              <a:pPr eaLnBrk="1" hangingPunct="1"/>
              <a:t>13</a:t>
            </a:fld>
            <a:endParaRPr lang="en-US" altLang="ko-KR" sz="1300">
              <a:ea typeface="Gulim" charset="0"/>
              <a:cs typeface="Gulim" charset="0"/>
            </a:endParaRPr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5137" cy="3835400"/>
          </a:xfrm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dirty="0"/>
              <a:t>NAND</a:t>
            </a:r>
            <a:r>
              <a:rPr lang="zh-CN" altLang="en-US" dirty="0"/>
              <a:t>更广泛使用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614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SSD</a:t>
            </a:r>
            <a:r>
              <a:rPr lang="zh-CN" altLang="en-US" dirty="0"/>
              <a:t>中会有计数器，记录擦除次数，如果某个位置擦除次数过多，就会在该位置存储一些很少改变的数据</a:t>
            </a:r>
          </a:p>
        </p:txBody>
      </p:sp>
      <p:sp>
        <p:nvSpPr>
          <p:cNvPr id="18841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804763" indent="-309524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38098" indent="-24762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733337" indent="-24762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228576" indent="-24762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723815" indent="-24762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219054" indent="-24762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714293" indent="-24762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4209532" indent="-24762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8791C40-3B9E-FA4B-9CC6-29F245B5AAEB}" type="slidenum">
              <a:rPr kumimoji="0" lang="en-US" altLang="zh-CN" sz="1300"/>
              <a:pPr/>
              <a:t>14</a:t>
            </a:fld>
            <a:endParaRPr kumimoji="0"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69924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186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6504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1965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87012" y="10225848"/>
            <a:ext cx="260945" cy="186504"/>
          </a:xfrm>
        </p:spPr>
        <p:txBody>
          <a:bodyPr/>
          <a:lstStyle/>
          <a:p>
            <a:fld id="{91F8D952-5980-4392-9E15-C9E56253261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294653" y="10226645"/>
            <a:ext cx="1294881" cy="186504"/>
          </a:xfrm>
        </p:spPr>
        <p:txBody>
          <a:bodyPr/>
          <a:lstStyle/>
          <a:p>
            <a:fld id="{F2899B2E-2E40-48B9-A969-5EB57C38B591}" type="datetime3">
              <a:rPr lang="en-US" smtClean="0"/>
              <a:pPr/>
              <a:t>4 December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HP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27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18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41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027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666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DDC32B4-60BF-514F-A882-A4386C62C801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600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574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753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5128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950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7831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1194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26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99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北桥芯片的速度很快，和</a:t>
            </a:r>
            <a:r>
              <a:rPr lang="en-US" altLang="zh-CN" dirty="0"/>
              <a:t>CPU</a:t>
            </a:r>
            <a:r>
              <a:rPr lang="zh-CN" altLang="en-US" dirty="0"/>
              <a:t>基本一致</a:t>
            </a:r>
            <a:endParaRPr lang="en-US" altLang="zh-CN" dirty="0"/>
          </a:p>
          <a:p>
            <a:r>
              <a:rPr lang="zh-CN" altLang="en-US" dirty="0"/>
              <a:t>北桥芯片一般在</a:t>
            </a:r>
            <a:r>
              <a:rPr lang="en-US" altLang="zh-CN" dirty="0"/>
              <a:t>CPU</a:t>
            </a:r>
            <a:r>
              <a:rPr lang="zh-CN" altLang="en-US" dirty="0"/>
              <a:t>内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109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038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66D9433-2ADC-EB4C-A0D7-72AD71915580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702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FD4657A-BFAF-2B4C-A613-C64B2CC20CA8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8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2AE062C-206A-ED41-9153-28C459A01090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743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9C7FE21-1A36-1D4F-B7E7-2B18CF4B120B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707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E52B526-A3B4-784C-8484-11735A48AA73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520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EDF8F64-E0DD-4646-B7D1-0863D6EBE7AD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799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5F1EF9D-A432-DD4B-B1CD-B4E469913D03}" type="slidenum">
              <a:rPr kumimoji="0" lang="en-US" altLang="zh-CN" sz="1200"/>
              <a:pPr/>
              <a:t>37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071666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782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789740D-D2E7-8044-99D4-72D10946B71C}" type="slidenum">
              <a:rPr kumimoji="0" lang="en-US" altLang="zh-CN" sz="1200"/>
              <a:pPr/>
              <a:t>38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957189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6B31707-615E-C146-8E1A-D45FD3F488F3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9506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zh-CN" altLang="en-US" dirty="0"/>
              <a:t>近十几年考研都没考过</a:t>
            </a: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241DECF-CB40-7142-9FF2-4FFE26B197FF}" type="slidenum">
              <a:rPr kumimoji="0" lang="en-US" altLang="zh-CN" sz="1200"/>
              <a:pPr/>
              <a:t>40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56243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B9DB551-3295-EF4D-BD18-7506E98DC391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4574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E9A6786-183F-EF42-973E-4F9FF89F64BC}" type="slidenum">
              <a:rPr kumimoji="0" lang="en-US" altLang="zh-CN" sz="1200"/>
              <a:pPr/>
              <a:t>43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4130335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806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22BD01A-149E-9940-93C7-047CF0B40534}" type="slidenum">
              <a:rPr kumimoji="0" lang="en-US" altLang="zh-CN" sz="1200"/>
              <a:pPr/>
              <a:t>44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3079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50006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28B4D99-54AC-754A-8C08-2B4901191D16}" type="slidenum">
              <a:rPr lang="en-US" altLang="zh-CN"/>
              <a:pPr eaLnBrk="1" hangingPunct="1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0670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205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6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1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194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6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主要是用</a:t>
            </a:r>
            <a:r>
              <a:rPr lang="en-US" altLang="zh-CN" dirty="0"/>
              <a:t>NAND</a:t>
            </a:r>
            <a:endParaRPr lang="zh-CN" altLang="en-US" dirty="0"/>
          </a:p>
        </p:txBody>
      </p:sp>
      <p:sp>
        <p:nvSpPr>
          <p:cNvPr id="226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804763" indent="-309524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38098" indent="-24762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733337" indent="-24762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228576" indent="-24762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B035DB9-7418-E84B-8CC7-5C8C5C94CB0A}" type="slidenum">
              <a:rPr lang="en-US" altLang="zh-CN" sz="1300"/>
              <a:pPr eaLnBrk="1" hangingPunct="1"/>
              <a:t>8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04495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02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1802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804763" indent="-309524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38098" indent="-24762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733337" indent="-24762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228576" indent="-24762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723815" indent="-24762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219054" indent="-24762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714293" indent="-24762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4209532" indent="-24762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8FC12B6-1B65-6446-BE2A-4AFC7A85BF27}" type="slidenum">
              <a:rPr kumimoji="0" lang="en-US" altLang="zh-CN" sz="1300"/>
              <a:pPr/>
              <a:t>9</a:t>
            </a:fld>
            <a:endParaRPr kumimoji="0"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40065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02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一个存储单元可以存</a:t>
            </a:r>
            <a:r>
              <a:rPr lang="en-US" altLang="zh-CN" dirty="0"/>
              <a:t>3bit</a:t>
            </a:r>
            <a:r>
              <a:rPr lang="zh-CN" altLang="en-US" dirty="0"/>
              <a:t>，例如根据浮空栅中的电子个数分类得到不同的二进制编码</a:t>
            </a:r>
          </a:p>
        </p:txBody>
      </p:sp>
      <p:sp>
        <p:nvSpPr>
          <p:cNvPr id="1802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804763" indent="-309524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38098" indent="-24762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733337" indent="-24762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228576" indent="-24762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723815" indent="-24762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219054" indent="-24762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714293" indent="-24762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4209532" indent="-24762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8FC12B6-1B65-6446-BE2A-4AFC7A85BF27}" type="slidenum">
              <a:rPr kumimoji="0" lang="en-US" altLang="zh-CN" sz="1300"/>
              <a:pPr/>
              <a:t>10</a:t>
            </a:fld>
            <a:endParaRPr kumimoji="0"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98196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39750" y="82505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052736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92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6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9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474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637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8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031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0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4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9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4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052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60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1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5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3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4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2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8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49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23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50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535" y="116633"/>
            <a:ext cx="6946601" cy="432048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785" y="836713"/>
            <a:ext cx="11630310" cy="47016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Clr>
                <a:srgbClr val="0070C0"/>
              </a:buClr>
              <a:buSzPct val="120000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2311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2413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2413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10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6482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401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258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3647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4391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852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12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320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7797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33681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6292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90650" y="80628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28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307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21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67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50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65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10" r:id="rId2"/>
    <p:sldLayoutId id="2147483711" r:id="rId3"/>
    <p:sldLayoutId id="2147483714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0" r:id="rId29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3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Relationship Id="rId1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773361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146" name="文本框 10"/>
          <p:cNvSpPr txBox="1">
            <a:spLocks noChangeArrowheads="1"/>
          </p:cNvSpPr>
          <p:nvPr/>
        </p:nvSpPr>
        <p:spPr bwMode="auto">
          <a:xfrm>
            <a:off x="1515566" y="2103875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计算机组成原理</a:t>
            </a:r>
            <a:endParaRPr lang="en-US" altLang="zh-CN" sz="9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39220" y="4653250"/>
            <a:ext cx="7272337" cy="11880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en-US" altLang="zh-CN" sz="3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2400" dirty="0"/>
              <a:t>chenzhg29@mail.sysu.edu.cn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文本框 14"/>
          <p:cNvSpPr txBox="1">
            <a:spLocks noChangeArrowheads="1"/>
          </p:cNvSpPr>
          <p:nvPr/>
        </p:nvSpPr>
        <p:spPr bwMode="auto">
          <a:xfrm>
            <a:off x="3791744" y="5732463"/>
            <a:ext cx="5238750" cy="121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charset="-122"/>
                <a:ea typeface="微软雅黑" charset="-122"/>
              </a:rPr>
              <a:t>计算机学院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algn="ctr"/>
            <a:endParaRPr lang="en-US" altLang="zh-CN" sz="2400" dirty="0">
              <a:latin typeface="微软雅黑" charset="-122"/>
              <a:ea typeface="微软雅黑" charset="-122"/>
            </a:endParaRP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7" y="336550"/>
            <a:ext cx="30702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2"/>
          <p:cNvSpPr txBox="1">
            <a:spLocks noChangeArrowheads="1"/>
          </p:cNvSpPr>
          <p:nvPr/>
        </p:nvSpPr>
        <p:spPr bwMode="auto">
          <a:xfrm>
            <a:off x="1523206" y="3398568"/>
            <a:ext cx="91440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第六章   输入输出系统（二）</a:t>
            </a:r>
            <a:endPara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05427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9217" y="836613"/>
            <a:ext cx="4378220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>
              <a:defRPr/>
            </a:pPr>
            <a:r>
              <a:rPr lang="zh-CN" altLang="en-US" sz="2800" dirty="0">
                <a:latin typeface="+mn-ea"/>
                <a:cs typeface="+mj-cs"/>
              </a:rPr>
              <a:t>闪存芯片</a:t>
            </a:r>
            <a:r>
              <a:rPr sz="2800" dirty="0">
                <a:latin typeface="+mn-ea"/>
                <a:cs typeface="+mj-cs"/>
              </a:rPr>
              <a:t>的单元电路结构</a:t>
            </a:r>
          </a:p>
        </p:txBody>
      </p:sp>
      <p:sp>
        <p:nvSpPr>
          <p:cNvPr id="179202" name="内容占位符 1"/>
          <p:cNvSpPr>
            <a:spLocks noGrp="1"/>
          </p:cNvSpPr>
          <p:nvPr>
            <p:ph idx="4294967295"/>
          </p:nvPr>
        </p:nvSpPr>
        <p:spPr>
          <a:xfrm>
            <a:off x="1198661" y="1341438"/>
            <a:ext cx="10107513" cy="2087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闪存单元由一个带浮栅的晶体管构成，该晶体管的阈值电压可通过在其栅极上施加电场而被反复改变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编程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CC3300"/>
                </a:solidFill>
                <a:latin typeface="+mn-ea"/>
                <a:cs typeface="Arial" charset="0"/>
              </a:rPr>
              <a:t>若浮空栅上保存有电荷，</a:t>
            </a:r>
            <a:r>
              <a:rPr lang="zh-CN" altLang="en-US" sz="2400" dirty="0">
                <a:latin typeface="+mn-ea"/>
                <a:cs typeface="Arial" charset="0"/>
              </a:rPr>
              <a:t>源</a:t>
            </a:r>
            <a:r>
              <a:rPr lang="en-US" altLang="zh-CN" sz="2400" dirty="0">
                <a:latin typeface="+mn-ea"/>
                <a:cs typeface="Arial" charset="0"/>
              </a:rPr>
              <a:t>(S)</a:t>
            </a:r>
            <a:r>
              <a:rPr lang="zh-CN" altLang="en-US" sz="2400" dirty="0">
                <a:latin typeface="+mn-ea"/>
                <a:cs typeface="Arial" charset="0"/>
              </a:rPr>
              <a:t>、漏</a:t>
            </a:r>
            <a:r>
              <a:rPr lang="en-US" altLang="zh-CN" sz="2400" dirty="0">
                <a:latin typeface="+mn-ea"/>
                <a:cs typeface="Arial" charset="0"/>
              </a:rPr>
              <a:t>(D)</a:t>
            </a:r>
            <a:r>
              <a:rPr lang="zh-CN" altLang="en-US" sz="2400" dirty="0">
                <a:latin typeface="+mn-ea"/>
                <a:cs typeface="Arial" charset="0"/>
              </a:rPr>
              <a:t>极间形成导电沟道：</a:t>
            </a:r>
            <a:r>
              <a:rPr lang="zh-CN" altLang="en-US" sz="2400" dirty="0">
                <a:solidFill>
                  <a:srgbClr val="CC3300"/>
                </a:solidFill>
                <a:latin typeface="+mn-ea"/>
                <a:cs typeface="Arial" charset="0"/>
              </a:rPr>
              <a:t>信息“</a:t>
            </a:r>
            <a:r>
              <a:rPr lang="en-US" altLang="zh-CN" sz="2400" dirty="0">
                <a:solidFill>
                  <a:srgbClr val="CC3300"/>
                </a:solidFill>
                <a:latin typeface="+mn-ea"/>
                <a:cs typeface="Arial" charset="0"/>
              </a:rPr>
              <a:t>0”</a:t>
            </a:r>
            <a:endParaRPr lang="zh-CN" altLang="en-US" sz="2400" dirty="0">
              <a:solidFill>
                <a:srgbClr val="CC3300"/>
              </a:solidFill>
              <a:latin typeface="+mn-ea"/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CC3300"/>
                </a:solidFill>
                <a:latin typeface="+mn-ea"/>
                <a:cs typeface="Arial" charset="0"/>
              </a:rPr>
              <a:t>若浮空栅上没有电荷，</a:t>
            </a:r>
            <a:r>
              <a:rPr lang="zh-CN" altLang="en-US" sz="2400" dirty="0">
                <a:latin typeface="+mn-ea"/>
                <a:cs typeface="Arial" charset="0"/>
              </a:rPr>
              <a:t>源、漏之间无法形成导电沟道：</a:t>
            </a:r>
            <a:r>
              <a:rPr lang="zh-CN" altLang="en-US" sz="2400" dirty="0">
                <a:solidFill>
                  <a:srgbClr val="CC3300"/>
                </a:solidFill>
                <a:latin typeface="+mn-ea"/>
                <a:cs typeface="Arial" charset="0"/>
              </a:rPr>
              <a:t>信息“</a:t>
            </a:r>
            <a:r>
              <a:rPr lang="en-US" altLang="zh-CN" sz="2400" dirty="0">
                <a:solidFill>
                  <a:srgbClr val="CC3300"/>
                </a:solidFill>
                <a:latin typeface="+mn-ea"/>
                <a:cs typeface="Arial" charset="0"/>
              </a:rPr>
              <a:t>1”</a:t>
            </a:r>
            <a:endParaRPr lang="zh-CN" altLang="en-US" sz="2400" dirty="0">
              <a:solidFill>
                <a:srgbClr val="CC3300"/>
              </a:solidFill>
              <a:latin typeface="+mn-ea"/>
              <a:cs typeface="Arial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 dirty="0">
              <a:latin typeface="+mn-ea"/>
              <a:cs typeface="Arial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838622" y="119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hr-HR" altLang="zh-CN" dirty="0"/>
              <a:t>6.4</a:t>
            </a:r>
            <a:r>
              <a:rPr lang="zh-CN" altLang="en-US" dirty="0"/>
              <a:t>闪存存储器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468698"/>
              </p:ext>
            </p:extLst>
          </p:nvPr>
        </p:nvGraphicFramePr>
        <p:xfrm>
          <a:off x="802618" y="3933056"/>
          <a:ext cx="4253158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218992" imgH="1175092" progId="Visio.Drawing.11">
                  <p:embed/>
                </p:oleObj>
              </mc:Choice>
              <mc:Fallback>
                <p:oleObj name="Visio" r:id="rId3" imgW="2218992" imgH="1175092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18" y="3933056"/>
                        <a:ext cx="4253158" cy="2304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06185" y="6237312"/>
            <a:ext cx="39364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  <a:cs typeface="华文中宋" charset="0"/>
              </a:rPr>
              <a:t>向浮空栅增加电荷</a:t>
            </a:r>
            <a:r>
              <a:rPr lang="en-US" altLang="zh-CN" sz="2000" dirty="0">
                <a:latin typeface="+mn-ea"/>
                <a:ea typeface="+mn-ea"/>
                <a:cs typeface="华文中宋" charset="0"/>
              </a:rPr>
              <a:t>——&gt;</a:t>
            </a:r>
            <a:r>
              <a:rPr lang="zh-CN" altLang="en-US" sz="2000" dirty="0">
                <a:latin typeface="+mn-ea"/>
                <a:ea typeface="+mn-ea"/>
                <a:cs typeface="华文中宋" charset="0"/>
              </a:rPr>
              <a:t>“</a:t>
            </a:r>
            <a:r>
              <a:rPr lang="en-US" altLang="zh-CN" sz="2000" dirty="0">
                <a:latin typeface="+mn-ea"/>
                <a:ea typeface="+mn-ea"/>
                <a:cs typeface="华文中宋" charset="0"/>
              </a:rPr>
              <a:t>0</a:t>
            </a:r>
            <a:r>
              <a:rPr lang="zh-CN" altLang="en-US" sz="2000" dirty="0">
                <a:latin typeface="+mn-ea"/>
                <a:ea typeface="+mn-ea"/>
                <a:cs typeface="华文中宋" charset="0"/>
              </a:rPr>
              <a:t>”</a:t>
            </a:r>
            <a:endParaRPr lang="zh-CN" altLang="en-US" sz="2000" b="1" dirty="0">
              <a:solidFill>
                <a:srgbClr val="000000"/>
              </a:solidFill>
              <a:latin typeface="+mn-ea"/>
              <a:ea typeface="+mn-ea"/>
              <a:cs typeface="华文中宋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196573"/>
              </p:ext>
            </p:extLst>
          </p:nvPr>
        </p:nvGraphicFramePr>
        <p:xfrm>
          <a:off x="5287097" y="3356992"/>
          <a:ext cx="6388729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641073" imgH="1499168" progId="Visio.Drawing.11">
                  <p:embed/>
                </p:oleObj>
              </mc:Choice>
              <mc:Fallback>
                <p:oleObj name="Visio" r:id="rId5" imgW="3641073" imgH="149916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097" y="3356992"/>
                        <a:ext cx="6388729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046745" y="6237312"/>
            <a:ext cx="3360829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 dirty="0">
                <a:latin typeface="+mn-ea"/>
                <a:ea typeface="+mn-ea"/>
                <a:cs typeface="华文中宋" charset="0"/>
              </a:rPr>
              <a:t>从浮空栅移走电荷</a:t>
            </a:r>
            <a:r>
              <a:rPr lang="en-US" altLang="zh-CN" sz="2000" b="1" dirty="0">
                <a:latin typeface="+mn-ea"/>
                <a:ea typeface="+mn-ea"/>
                <a:cs typeface="华文中宋" charset="0"/>
              </a:rPr>
              <a:t>——&gt;</a:t>
            </a:r>
            <a:r>
              <a:rPr lang="zh-CN" altLang="en-US" sz="2000" b="1" dirty="0">
                <a:latin typeface="+mn-ea"/>
                <a:ea typeface="+mn-ea"/>
                <a:cs typeface="华文中宋" charset="0"/>
              </a:rPr>
              <a:t>“</a:t>
            </a:r>
            <a:r>
              <a:rPr lang="en-US" altLang="zh-CN" sz="2000" b="1" dirty="0">
                <a:latin typeface="+mn-ea"/>
                <a:ea typeface="+mn-ea"/>
                <a:cs typeface="华文中宋" charset="0"/>
              </a:rPr>
              <a:t>1</a:t>
            </a:r>
            <a:r>
              <a:rPr lang="zh-CN" altLang="en-US" sz="2000" b="1" dirty="0">
                <a:latin typeface="+mn-ea"/>
                <a:ea typeface="+mn-ea"/>
                <a:cs typeface="华文中宋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426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622" y="119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hr-HR" altLang="zh-CN" dirty="0"/>
              <a:t>6.4</a:t>
            </a:r>
            <a:r>
              <a:rPr lang="zh-CN" altLang="en-US" dirty="0"/>
              <a:t>闪存存储器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6574" y="1412349"/>
            <a:ext cx="11557284" cy="9541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marL="252000" lvl="1" indent="-252000" algn="l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kumimoji="1"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读出：控制栅加正电压，若状态为</a:t>
            </a:r>
            <a:r>
              <a:rPr kumimoji="1"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kumimoji="1"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，则读出电路检测到较大电流；若状态为</a:t>
            </a:r>
            <a:r>
              <a:rPr kumimoji="1"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1"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，则检测到很小电流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66614" y="6187370"/>
            <a:ext cx="38884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0" hangingPunct="0"/>
            <a:r>
              <a:rPr lang="zh-CN" altLang="en-US" sz="2000" b="1" dirty="0">
                <a:latin typeface="Times New Roman" pitchFamily="18" charset="0"/>
                <a:ea typeface="华文新魏" pitchFamily="2" charset="-122"/>
              </a:rPr>
              <a:t> </a:t>
            </a:r>
            <a:r>
              <a:rPr lang="zh-CN" altLang="en-US" sz="1600" b="1" dirty="0">
                <a:latin typeface="Times New Roman" pitchFamily="18" charset="0"/>
                <a:ea typeface="华文新魏" pitchFamily="2" charset="-122"/>
              </a:rPr>
              <a:t>   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(a) 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读“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0” 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  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  (b) 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读“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1” 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06574" y="836712"/>
            <a:ext cx="4896544" cy="5760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dirty="0">
                <a:latin typeface="+mn-ea"/>
                <a:cs typeface="+mj-cs"/>
              </a:rPr>
              <a:t>闪存的工作原理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DEB7F33-464C-4F7D-B745-1BA841D6F56C}"/>
              </a:ext>
            </a:extLst>
          </p:cNvPr>
          <p:cNvGrpSpPr/>
          <p:nvPr/>
        </p:nvGrpSpPr>
        <p:grpSpPr>
          <a:xfrm>
            <a:off x="1234666" y="2924944"/>
            <a:ext cx="3685815" cy="3429208"/>
            <a:chOff x="1234666" y="2924944"/>
            <a:chExt cx="3685815" cy="3429208"/>
          </a:xfrm>
        </p:grpSpPr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42B26E3C-56E2-4DA7-A706-C21A609E3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666" y="2924944"/>
              <a:ext cx="3685815" cy="3429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4636DD5-E786-459B-916F-C3664C30FF29}"/>
                </a:ext>
              </a:extLst>
            </p:cNvPr>
            <p:cNvCxnSpPr>
              <a:cxnSpLocks/>
            </p:cNvCxnSpPr>
            <p:nvPr/>
          </p:nvCxnSpPr>
          <p:spPr>
            <a:xfrm>
              <a:off x="2710830" y="3212976"/>
              <a:ext cx="0" cy="1116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4217F9D-7CD7-424F-B471-5BC2FEF861CD}"/>
                </a:ext>
              </a:extLst>
            </p:cNvPr>
            <p:cNvCxnSpPr/>
            <p:nvPr/>
          </p:nvCxnSpPr>
          <p:spPr>
            <a:xfrm flipH="1">
              <a:off x="2530810" y="4329100"/>
              <a:ext cx="1800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077E153-8464-4833-988B-01B43B67AB39}"/>
                </a:ext>
              </a:extLst>
            </p:cNvPr>
            <p:cNvCxnSpPr/>
            <p:nvPr/>
          </p:nvCxnSpPr>
          <p:spPr>
            <a:xfrm>
              <a:off x="2530810" y="4329100"/>
              <a:ext cx="0" cy="612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8A8396F-40F5-4766-B0A3-B86B70936460}"/>
                </a:ext>
              </a:extLst>
            </p:cNvPr>
            <p:cNvCxnSpPr/>
            <p:nvPr/>
          </p:nvCxnSpPr>
          <p:spPr>
            <a:xfrm flipH="1">
              <a:off x="2530810" y="4941168"/>
              <a:ext cx="1800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946913A-FA38-424B-85C4-906EAF1C11B2}"/>
                </a:ext>
              </a:extLst>
            </p:cNvPr>
            <p:cNvCxnSpPr>
              <a:cxnSpLocks/>
            </p:cNvCxnSpPr>
            <p:nvPr/>
          </p:nvCxnSpPr>
          <p:spPr>
            <a:xfrm>
              <a:off x="2710830" y="4941168"/>
              <a:ext cx="0" cy="972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308632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622" y="119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hr-HR" altLang="zh-CN" dirty="0"/>
              <a:t>6.4</a:t>
            </a:r>
            <a:r>
              <a:rPr lang="zh-CN" altLang="en-US" dirty="0"/>
              <a:t>闪存存储器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34566" y="1376345"/>
            <a:ext cx="11501563" cy="148758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marL="252000" lvl="1" indent="-252000" algn="l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kumimoji="1" lang="zh-CN" altLang="en-US" sz="2800" b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读出：控制栅加正电压，若状态为</a:t>
            </a:r>
            <a:r>
              <a:rPr kumimoji="1" lang="en-US" altLang="zh-CN" sz="2800" b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0</a:t>
            </a:r>
            <a:r>
              <a:rPr kumimoji="1" lang="zh-CN" altLang="en-US" sz="2800" b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，则读出电路检测到较大电流；若状态为</a:t>
            </a:r>
            <a:r>
              <a:rPr kumimoji="1" lang="en-US" altLang="zh-CN" sz="2800" b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</a:t>
            </a:r>
            <a:r>
              <a:rPr kumimoji="1" lang="zh-CN" altLang="en-US" sz="2800" b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，则检测到很小电流</a:t>
            </a:r>
            <a:endParaRPr kumimoji="1" lang="zh-CN" altLang="en-US" sz="2000" b="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252000" lvl="1" indent="-252000" algn="l" eaLnBrk="1" hangingPunct="1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kumimoji="1"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写入：编程</a:t>
            </a:r>
            <a:r>
              <a:rPr kumimoji="1"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1"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需要之处写</a:t>
            </a:r>
            <a:r>
              <a:rPr kumimoji="1"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0)</a:t>
            </a:r>
            <a:r>
              <a:rPr kumimoji="1"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；块擦</a:t>
            </a:r>
            <a:r>
              <a:rPr kumimoji="1"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1"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所有单元为</a:t>
            </a:r>
            <a:r>
              <a:rPr kumimoji="1"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1)</a:t>
            </a:r>
            <a:endParaRPr kumimoji="1" lang="zh-CN" altLang="en-US" sz="2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435" y="2851682"/>
            <a:ext cx="3960275" cy="3502470"/>
          </a:xfrm>
          <a:prstGeom prst="rect">
            <a:avLst/>
          </a:prstGeom>
          <a:solidFill>
            <a:srgbClr val="00CC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048891" y="6252677"/>
            <a:ext cx="3888432" cy="52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0" hangingPunct="0"/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(a) 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读“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0” 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  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  (b) 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读“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1” 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183439" y="728700"/>
            <a:ext cx="2886075" cy="60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读快、写慢！</a:t>
            </a:r>
          </a:p>
        </p:txBody>
      </p:sp>
      <p:sp>
        <p:nvSpPr>
          <p:cNvPr id="3" name="矩形 2"/>
          <p:cNvSpPr/>
          <p:nvPr/>
        </p:nvSpPr>
        <p:spPr>
          <a:xfrm>
            <a:off x="6279774" y="6193013"/>
            <a:ext cx="4742004" cy="620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新魏" pitchFamily="2" charset="-122"/>
              </a:rPr>
              <a:t>(a) 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</a:rPr>
              <a:t>编程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</a:rPr>
              <a:t>: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</a:rPr>
              <a:t>写“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</a:rPr>
              <a:t>0”    (b) 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</a:rPr>
              <a:t>擦除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</a:rPr>
              <a:t>: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</a:rPr>
              <a:t>写“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</a:rPr>
              <a:t>1” </a:t>
            </a:r>
            <a:endParaRPr lang="zh-CN" altLang="en-US" sz="24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34567" y="800708"/>
            <a:ext cx="4896544" cy="5760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dirty="0">
                <a:latin typeface="+mn-ea"/>
                <a:cs typeface="+mj-cs"/>
              </a:rPr>
              <a:t>闪存的工作原理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11166A-FAA9-4CC9-AE9A-7D0DFE440C3A}"/>
              </a:ext>
            </a:extLst>
          </p:cNvPr>
          <p:cNvSpPr/>
          <p:nvPr/>
        </p:nvSpPr>
        <p:spPr>
          <a:xfrm>
            <a:off x="8291450" y="2021939"/>
            <a:ext cx="378042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各单元的源极联在一起，所以闪存以块为单位擦除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65EB23A-F128-486A-BA81-BAC37EE0B43D}"/>
              </a:ext>
            </a:extLst>
          </p:cNvPr>
          <p:cNvGrpSpPr/>
          <p:nvPr/>
        </p:nvGrpSpPr>
        <p:grpSpPr>
          <a:xfrm>
            <a:off x="1234666" y="2924944"/>
            <a:ext cx="3685815" cy="3429208"/>
            <a:chOff x="1234666" y="2924944"/>
            <a:chExt cx="3685815" cy="3429208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666" y="2924944"/>
              <a:ext cx="3685815" cy="3429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829228F-B420-48A1-AF8B-4FD0973844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0830" y="3212976"/>
              <a:ext cx="0" cy="1116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DEEAB75-1C09-4A7B-BED5-70601F956512}"/>
                </a:ext>
              </a:extLst>
            </p:cNvPr>
            <p:cNvCxnSpPr/>
            <p:nvPr/>
          </p:nvCxnSpPr>
          <p:spPr>
            <a:xfrm flipH="1">
              <a:off x="2530810" y="4329100"/>
              <a:ext cx="1800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64F3789-DAB8-46D2-A181-D83140922C2C}"/>
                </a:ext>
              </a:extLst>
            </p:cNvPr>
            <p:cNvCxnSpPr/>
            <p:nvPr/>
          </p:nvCxnSpPr>
          <p:spPr>
            <a:xfrm>
              <a:off x="2530810" y="4329100"/>
              <a:ext cx="0" cy="612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F22B211-115E-4495-B8F0-7D4B395870A2}"/>
                </a:ext>
              </a:extLst>
            </p:cNvPr>
            <p:cNvCxnSpPr/>
            <p:nvPr/>
          </p:nvCxnSpPr>
          <p:spPr>
            <a:xfrm flipH="1">
              <a:off x="2530810" y="4941168"/>
              <a:ext cx="1800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B902155-275C-4ED6-82E4-38D60F46C206}"/>
                </a:ext>
              </a:extLst>
            </p:cNvPr>
            <p:cNvCxnSpPr>
              <a:cxnSpLocks/>
            </p:cNvCxnSpPr>
            <p:nvPr/>
          </p:nvCxnSpPr>
          <p:spPr>
            <a:xfrm>
              <a:off x="2710830" y="4941168"/>
              <a:ext cx="0" cy="972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8829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95325" y="1130957"/>
            <a:ext cx="11495088" cy="52863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Arial" charset="0"/>
                <a:ea typeface="华文中宋" charset="0"/>
                <a:cs typeface="Arial" charset="0"/>
              </a:rPr>
              <a:t>访问性能比较</a:t>
            </a:r>
            <a:endParaRPr lang="en-US" altLang="ko-KR" sz="2800" dirty="0">
              <a:latin typeface="Arial" charset="0"/>
              <a:ea typeface="华文中宋" charset="0"/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ko-KR" sz="2800" dirty="0">
              <a:latin typeface="Arial" charset="0"/>
              <a:ea typeface="华文中宋" charset="0"/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ko-KR" sz="2800" dirty="0">
              <a:latin typeface="Arial" charset="0"/>
              <a:ea typeface="华文中宋" charset="0"/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ko-KR" sz="2800" dirty="0">
              <a:latin typeface="Arial" charset="0"/>
              <a:ea typeface="华文中宋" charset="0"/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ko-KR" sz="2800" dirty="0">
              <a:latin typeface="Arial" charset="0"/>
              <a:ea typeface="华文中宋" charset="0"/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ko-KR" sz="2800" dirty="0">
              <a:latin typeface="Arial" charset="0"/>
              <a:ea typeface="华文中宋" charset="0"/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ko-KR" sz="2800" dirty="0">
              <a:latin typeface="Arial" charset="0"/>
              <a:ea typeface="华文中宋" charset="0"/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ko-KR" sz="2800" dirty="0">
              <a:latin typeface="Arial" charset="0"/>
              <a:ea typeface="华文中宋" charset="0"/>
              <a:cs typeface="Arial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2400" dirty="0">
              <a:latin typeface="Arial" charset="0"/>
              <a:ea typeface="휴먼견출새내기체" charset="0"/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Calibri" charset="0"/>
                <a:ea typeface="华文中宋" charset="0"/>
                <a:cs typeface="Arial" charset="0"/>
              </a:rPr>
              <a:t>价格比较：</a:t>
            </a:r>
            <a:r>
              <a:rPr lang="en-US" altLang="ko-KR" sz="2800" dirty="0">
                <a:latin typeface="Calibri" charset="0"/>
                <a:ea typeface="华文中宋" charset="0"/>
                <a:cs typeface="Arial" charset="0"/>
              </a:rPr>
              <a:t>HDD</a:t>
            </a:r>
            <a:r>
              <a:rPr lang="zh-CN" altLang="en-US" sz="2800" dirty="0">
                <a:latin typeface="Calibri" charset="0"/>
                <a:ea typeface="华文中宋" charset="0"/>
                <a:cs typeface="Arial" charset="0"/>
              </a:rPr>
              <a:t>磁盘</a:t>
            </a:r>
            <a:r>
              <a:rPr lang="en-US" altLang="ko-KR" sz="2800" dirty="0">
                <a:latin typeface="Calibri" charset="0"/>
                <a:ea typeface="华文中宋" charset="0"/>
                <a:cs typeface="Arial" charset="0"/>
              </a:rPr>
              <a:t>&lt;&lt;NAND</a:t>
            </a:r>
            <a:r>
              <a:rPr lang="zh-CN" altLang="en-US" sz="2800" dirty="0">
                <a:latin typeface="Calibri" charset="0"/>
                <a:ea typeface="华文中宋" charset="0"/>
                <a:cs typeface="Arial" charset="0"/>
              </a:rPr>
              <a:t>闪存</a:t>
            </a:r>
            <a:r>
              <a:rPr lang="en-US" altLang="ko-KR" sz="2800" dirty="0">
                <a:latin typeface="Calibri" charset="0"/>
                <a:ea typeface="华文中宋" charset="0"/>
                <a:cs typeface="Arial" charset="0"/>
              </a:rPr>
              <a:t>&lt;DRAM</a:t>
            </a:r>
            <a:r>
              <a:rPr lang="zh-CN" altLang="en-US" sz="2800" dirty="0">
                <a:latin typeface="Calibri" charset="0"/>
                <a:ea typeface="华文中宋" charset="0"/>
                <a:cs typeface="Arial" charset="0"/>
              </a:rPr>
              <a:t>内存</a:t>
            </a:r>
            <a:r>
              <a:rPr lang="en-US" altLang="ko-KR" sz="2800" dirty="0">
                <a:latin typeface="Calibri" charset="0"/>
                <a:ea typeface="华文中宋" charset="0"/>
                <a:cs typeface="Arial" charset="0"/>
              </a:rPr>
              <a:t>&lt;NOR</a:t>
            </a:r>
            <a:r>
              <a:rPr lang="zh-CN" altLang="en-US" sz="2800" dirty="0">
                <a:latin typeface="Calibri" charset="0"/>
                <a:ea typeface="华文中宋" charset="0"/>
                <a:cs typeface="Arial" charset="0"/>
              </a:rPr>
              <a:t>闪存</a:t>
            </a:r>
            <a:endParaRPr lang="en-US" altLang="ko-KR" sz="2800" dirty="0">
              <a:latin typeface="Calibri" charset="0"/>
              <a:ea typeface="华文中宋" charset="0"/>
              <a:cs typeface="Arial" charset="0"/>
            </a:endParaRPr>
          </a:p>
        </p:txBody>
      </p:sp>
      <p:pic>
        <p:nvPicPr>
          <p:cNvPr id="11469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80" y="1736267"/>
            <a:ext cx="9821030" cy="415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/>
          <p:nvPr/>
        </p:nvSpPr>
        <p:spPr>
          <a:xfrm>
            <a:off x="810680" y="0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hr-HR" altLang="zh-CN" dirty="0"/>
              <a:t>6.4</a:t>
            </a:r>
            <a:r>
              <a:rPr lang="zh-CN" altLang="en-US" dirty="0"/>
              <a:t>闪存存储器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456D29-48EB-4F3C-9982-D597FC653491}"/>
              </a:ext>
            </a:extLst>
          </p:cNvPr>
          <p:cNvSpPr/>
          <p:nvPr/>
        </p:nvSpPr>
        <p:spPr>
          <a:xfrm>
            <a:off x="5578876" y="800708"/>
            <a:ext cx="4512774" cy="6900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ea typeface="宋体" charset="0"/>
              </a:rPr>
              <a:t>闪存的读写访问速度不对称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883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内容占位符 2"/>
          <p:cNvSpPr>
            <a:spLocks noGrp="1"/>
          </p:cNvSpPr>
          <p:nvPr>
            <p:ph sz="half" idx="4294967295"/>
          </p:nvPr>
        </p:nvSpPr>
        <p:spPr>
          <a:xfrm>
            <a:off x="191120" y="4005263"/>
            <a:ext cx="4679950" cy="172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r>
              <a:rPr lang="zh-CN" altLang="en-US" sz="2800" dirty="0">
                <a:latin typeface="+mn-ea"/>
                <a:cs typeface="Arial" charset="0"/>
              </a:rPr>
              <a:t>反复的擦写，</a:t>
            </a:r>
            <a:r>
              <a:rPr lang="zh-CN" altLang="en-US" sz="2800" dirty="0">
                <a:latin typeface="+mn-ea"/>
              </a:rPr>
              <a:t>浮栅中的</a:t>
            </a:r>
            <a:r>
              <a:rPr lang="zh-CN" altLang="en-US" sz="2800" dirty="0">
                <a:latin typeface="+mn-ea"/>
                <a:cs typeface="Arial" charset="0"/>
              </a:rPr>
              <a:t>电子可能泄漏</a:t>
            </a:r>
            <a:r>
              <a:rPr lang="zh-CN" altLang="zh-CN" sz="2800" dirty="0">
                <a:latin typeface="+mn-ea"/>
                <a:cs typeface="Arial" charset="0"/>
              </a:rPr>
              <a:t>，</a:t>
            </a:r>
            <a:r>
              <a:rPr lang="zh-CN" altLang="en-US" sz="2800" dirty="0">
                <a:latin typeface="+mn-ea"/>
                <a:cs typeface="Arial" charset="0"/>
              </a:rPr>
              <a:t>从而无法可靠的区分“</a:t>
            </a:r>
            <a:r>
              <a:rPr lang="en-US" altLang="zh-CN" sz="2800" dirty="0">
                <a:latin typeface="+mn-ea"/>
                <a:cs typeface="Arial" charset="0"/>
              </a:rPr>
              <a:t>1</a:t>
            </a:r>
            <a:r>
              <a:rPr lang="zh-CN" altLang="en-US" sz="2800" dirty="0">
                <a:latin typeface="+mn-ea"/>
                <a:cs typeface="Arial" charset="0"/>
              </a:rPr>
              <a:t>”和“</a:t>
            </a:r>
            <a:r>
              <a:rPr lang="en-US" altLang="zh-CN" sz="2800" dirty="0">
                <a:latin typeface="+mn-ea"/>
                <a:cs typeface="Arial" charset="0"/>
              </a:rPr>
              <a:t>0</a:t>
            </a:r>
            <a:r>
              <a:rPr lang="zh-CN" altLang="en-US" sz="2800" dirty="0">
                <a:latin typeface="+mn-ea"/>
                <a:cs typeface="Arial" charset="0"/>
              </a:rPr>
              <a:t>”两种状态</a:t>
            </a:r>
          </a:p>
        </p:txBody>
      </p:sp>
      <p:pic>
        <p:nvPicPr>
          <p:cNvPr id="1873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118" y="764704"/>
            <a:ext cx="6048672" cy="583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/>
          <p:cNvSpPr txBox="1"/>
          <p:nvPr/>
        </p:nvSpPr>
        <p:spPr>
          <a:xfrm>
            <a:off x="838622" y="119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hr-HR" altLang="zh-CN" dirty="0"/>
              <a:t>6.4</a:t>
            </a:r>
            <a:r>
              <a:rPr lang="zh-CN" altLang="en-US" dirty="0"/>
              <a:t>闪存存储器</a:t>
            </a:r>
          </a:p>
        </p:txBody>
      </p:sp>
      <p:pic>
        <p:nvPicPr>
          <p:cNvPr id="8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2" y="1820813"/>
            <a:ext cx="1392163" cy="13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2205239" y="1484784"/>
            <a:ext cx="2521815" cy="1055564"/>
          </a:xfrm>
          <a:prstGeom prst="wedgeRoundRectCallout">
            <a:avLst>
              <a:gd name="adj1" fmla="val -63306"/>
              <a:gd name="adj2" fmla="val 44463"/>
              <a:gd name="adj3" fmla="val 1666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9309" tIns="44655" rIns="89309" bIns="44655"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+mn-ea"/>
              </a:rPr>
              <a:t>为什么闪存使用寿命有限？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8841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622" y="119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hr-HR" altLang="zh-CN" dirty="0"/>
              <a:t>6.4</a:t>
            </a:r>
            <a:r>
              <a:rPr lang="zh-CN" altLang="en-US" dirty="0"/>
              <a:t>闪存存储器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39782" y="1906199"/>
            <a:ext cx="10728032" cy="4115090"/>
          </a:xfrm>
          <a:prstGeom prst="rect">
            <a:avLst/>
          </a:prstGeom>
          <a:solidFill>
            <a:srgbClr val="EFFBFF"/>
          </a:solidFill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2800" b="0" dirty="0"/>
              <a:t>损耗均衡</a:t>
            </a:r>
            <a:r>
              <a:rPr lang="en-US" altLang="zh-CN" sz="2800" b="0" dirty="0"/>
              <a:t>(wear leveling)</a:t>
            </a:r>
            <a:r>
              <a:rPr lang="zh-CN" altLang="en-US" sz="2800" b="0" dirty="0"/>
              <a:t>技术</a:t>
            </a:r>
            <a:endParaRPr lang="en-US" altLang="zh-CN" sz="2800" b="0" dirty="0"/>
          </a:p>
          <a:p>
            <a:pPr marL="431800">
              <a:lnSpc>
                <a:spcPct val="100000"/>
              </a:lnSpc>
              <a:spcBef>
                <a:spcPts val="2000"/>
              </a:spcBef>
            </a:pPr>
            <a:r>
              <a:rPr lang="zh-CN" altLang="en-US" sz="2800" b="0" dirty="0">
                <a:latin typeface="+mj-lt"/>
                <a:ea typeface="+mj-ea"/>
              </a:rPr>
              <a:t>通过重映射，将写操作从擦写次数多的块转移到擦写次数较少的块，以均衡对芯片内存储位元的擦写次数</a:t>
            </a:r>
            <a:r>
              <a:rPr lang="en-US" altLang="zh-CN" sz="2800" b="0" dirty="0">
                <a:latin typeface="+mj-lt"/>
                <a:ea typeface="+mj-ea"/>
              </a:rPr>
              <a:t>/</a:t>
            </a:r>
            <a:r>
              <a:rPr lang="zh-CN" altLang="en-US" sz="2800" b="0" dirty="0">
                <a:latin typeface="+mj-lt"/>
                <a:ea typeface="+mj-ea"/>
              </a:rPr>
              <a:t>磨损程度</a:t>
            </a:r>
            <a:endParaRPr lang="en-US" altLang="zh-CN" sz="2800" b="0" dirty="0">
              <a:latin typeface="+mj-lt"/>
              <a:ea typeface="+mj-ea"/>
            </a:endParaRPr>
          </a:p>
          <a:p>
            <a:pPr marL="431800">
              <a:lnSpc>
                <a:spcPct val="100000"/>
              </a:lnSpc>
              <a:spcBef>
                <a:spcPts val="2000"/>
              </a:spcBef>
            </a:pPr>
            <a:r>
              <a:rPr lang="zh-CN" altLang="en-US" sz="2800" b="0" dirty="0">
                <a:latin typeface="+mj-lt"/>
                <a:ea typeface="+mj-ea"/>
              </a:rPr>
              <a:t>虽然损耗均衡降低了闪存的性能，但可以减少块的损耗，提高闪存的可靠性</a:t>
            </a:r>
            <a:endParaRPr lang="en-US" altLang="zh-CN" sz="2800" b="0" dirty="0"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9149" y="1196752"/>
            <a:ext cx="4320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88900" indent="0">
              <a:lnSpc>
                <a:spcPct val="12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闪存的损耗均衡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9362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622" y="119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hr-HR" altLang="zh-CN" dirty="0"/>
              <a:t>6.4</a:t>
            </a:r>
            <a:r>
              <a:rPr lang="zh-CN" altLang="en-US" dirty="0"/>
              <a:t>闪存存储器</a:t>
            </a:r>
          </a:p>
        </p:txBody>
      </p:sp>
      <p:sp>
        <p:nvSpPr>
          <p:cNvPr id="5" name="矩形 4"/>
          <p:cNvSpPr/>
          <p:nvPr/>
        </p:nvSpPr>
        <p:spPr>
          <a:xfrm>
            <a:off x="839022" y="1265505"/>
            <a:ext cx="3600000" cy="6479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88900" indent="0">
              <a:lnSpc>
                <a:spcPct val="12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优盘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8622" y="1913497"/>
            <a:ext cx="10098088" cy="42555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marL="0" lvl="1" indent="0" algn="l" eaLnBrk="1" hangingPunct="1">
              <a:lnSpc>
                <a:spcPct val="120000"/>
              </a:lnSpc>
              <a:spcBef>
                <a:spcPts val="2000"/>
              </a:spcBef>
              <a:defRPr/>
            </a:pPr>
            <a:r>
              <a:rPr kumimoji="1"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一种基于通用串行总线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(USB)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接口的微型高容量移动存储设备，采用闪存（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Flash Memory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）作为存储芯片</a:t>
            </a:r>
            <a:endParaRPr kumimoji="1" lang="en-US" altLang="zh-CN" sz="28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algn="l">
              <a:lnSpc>
                <a:spcPct val="100000"/>
              </a:lnSpc>
              <a:spcBef>
                <a:spcPts val="2000"/>
              </a:spcBef>
              <a:buFont typeface="Arial"/>
              <a:buChar char="•"/>
              <a:defRPr/>
            </a:pPr>
            <a:r>
              <a:rPr kumimoji="1" lang="zh-CN" altLang="en-US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体积小、重量轻、容量较大</a:t>
            </a:r>
            <a:endParaRPr kumimoji="1" lang="en-US" altLang="zh-CN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algn="l">
              <a:lnSpc>
                <a:spcPct val="100000"/>
              </a:lnSpc>
              <a:spcBef>
                <a:spcPts val="2000"/>
              </a:spcBef>
              <a:buFont typeface="Arial"/>
              <a:buChar char="•"/>
              <a:defRPr/>
            </a:pPr>
            <a:r>
              <a:rPr kumimoji="1" lang="zh-CN" altLang="en-US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无外接电源、使用简便，即插即用</a:t>
            </a:r>
            <a:endParaRPr kumimoji="1" lang="en-US" altLang="zh-CN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algn="l">
              <a:lnSpc>
                <a:spcPct val="100000"/>
              </a:lnSpc>
              <a:spcBef>
                <a:spcPts val="2000"/>
              </a:spcBef>
              <a:buFont typeface="Arial"/>
              <a:buChar char="•"/>
              <a:defRPr/>
            </a:pPr>
            <a:r>
              <a:rPr kumimoji="1" lang="zh-CN" altLang="en-US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存取速度快、可靠性好</a:t>
            </a:r>
            <a:endParaRPr kumimoji="1" lang="en-US" altLang="zh-CN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algn="l">
              <a:lnSpc>
                <a:spcPct val="100000"/>
              </a:lnSpc>
              <a:spcBef>
                <a:spcPts val="2000"/>
              </a:spcBef>
              <a:buFont typeface="Arial"/>
              <a:buChar char="•"/>
              <a:defRPr/>
            </a:pPr>
            <a:r>
              <a:rPr kumimoji="1" lang="zh-CN" altLang="en-US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携带方便，抗震，防潮</a:t>
            </a:r>
            <a:endParaRPr kumimoji="1" lang="en-US" altLang="zh-CN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algn="l">
              <a:lnSpc>
                <a:spcPct val="100000"/>
              </a:lnSpc>
              <a:spcBef>
                <a:spcPts val="2000"/>
              </a:spcBef>
              <a:buFont typeface="Arial"/>
              <a:buChar char="•"/>
              <a:defRPr/>
            </a:pPr>
            <a:r>
              <a:rPr kumimoji="1" lang="zh-CN" altLang="en-US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kumimoji="1" lang="en-US" altLang="zh-CN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kumimoji="1" lang="zh-CN" altLang="en-US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接口，通常都带有写保护功能</a:t>
            </a:r>
          </a:p>
        </p:txBody>
      </p:sp>
      <p:pic>
        <p:nvPicPr>
          <p:cNvPr id="19" name="Picture 6" descr="flash-memory-explod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318" y="3088292"/>
            <a:ext cx="4464497" cy="297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498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http://www.eteknix.com/wp-content/uploads/2012/01/ramb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1071" y="5712937"/>
            <a:ext cx="1650785" cy="41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6193" y="954244"/>
            <a:ext cx="8238207" cy="568960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zh-CN" altLang="en-US" sz="4266" dirty="0">
                <a:latin typeface="+mn-ea"/>
                <a:ea typeface="+mn-ea"/>
              </a:rPr>
              <a:t>自旋力矩磁存储器（</a:t>
            </a:r>
            <a:r>
              <a:rPr lang="en-US" altLang="zh-CN" sz="4266" dirty="0">
                <a:latin typeface="+mn-ea"/>
                <a:ea typeface="+mn-ea"/>
              </a:rPr>
              <a:t>STT-RAM</a:t>
            </a:r>
            <a:r>
              <a:rPr lang="zh-CN" altLang="en-US" sz="4266" dirty="0">
                <a:latin typeface="+mn-ea"/>
                <a:ea typeface="+mn-ea"/>
              </a:rPr>
              <a:t>）</a:t>
            </a:r>
            <a:r>
              <a:rPr lang="en-US" altLang="zh-CN" sz="4266" dirty="0">
                <a:latin typeface="+mn-ea"/>
                <a:ea typeface="+mn-ea"/>
              </a:rPr>
              <a:t>(</a:t>
            </a:r>
            <a:r>
              <a:rPr lang="zh-CN" altLang="en-US" sz="4266" dirty="0">
                <a:latin typeface="+mn-ea"/>
                <a:ea typeface="+mn-ea"/>
              </a:rPr>
              <a:t>可以代替</a:t>
            </a:r>
            <a:r>
              <a:rPr lang="en-US" altLang="zh-CN" sz="4266" dirty="0">
                <a:latin typeface="+mn-ea"/>
                <a:ea typeface="+mn-ea"/>
              </a:rPr>
              <a:t>SRAM,</a:t>
            </a:r>
            <a:r>
              <a:rPr lang="zh-CN" altLang="en-US" sz="4266" dirty="0">
                <a:latin typeface="+mn-ea"/>
                <a:ea typeface="+mn-ea"/>
              </a:rPr>
              <a:t>用于</a:t>
            </a:r>
            <a:r>
              <a:rPr lang="en-US" altLang="zh-CN" sz="4266" dirty="0">
                <a:latin typeface="+mn-ea"/>
                <a:ea typeface="+mn-ea"/>
              </a:rPr>
              <a:t>GPU)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altLang="zh-CN" sz="3866" dirty="0" err="1">
                <a:latin typeface="+mn-ea"/>
                <a:ea typeface="+mn-ea"/>
              </a:rPr>
              <a:t>Hynix&amp;Toshiba</a:t>
            </a:r>
            <a:r>
              <a:rPr lang="en-US" altLang="zh-CN" sz="3866" dirty="0">
                <a:latin typeface="+mn-ea"/>
                <a:ea typeface="+mn-ea"/>
              </a:rPr>
              <a:t>(4Gb</a:t>
            </a:r>
            <a:r>
              <a:rPr lang="zh-CN" altLang="en-US" sz="3866" dirty="0">
                <a:latin typeface="+mn-ea"/>
                <a:ea typeface="+mn-ea"/>
              </a:rPr>
              <a:t>原型产品</a:t>
            </a:r>
            <a:r>
              <a:rPr lang="en-US" altLang="zh-CN" sz="3866" dirty="0">
                <a:latin typeface="+mn-ea"/>
                <a:ea typeface="+mn-ea"/>
              </a:rPr>
              <a:t>, </a:t>
            </a:r>
            <a:r>
              <a:rPr lang="en-US" sz="3866" dirty="0">
                <a:latin typeface="+mn-ea"/>
                <a:ea typeface="+mn-ea"/>
              </a:rPr>
              <a:t>9F</a:t>
            </a:r>
            <a:r>
              <a:rPr lang="en-US" sz="3866" baseline="30000" dirty="0">
                <a:latin typeface="+mn-ea"/>
                <a:ea typeface="+mn-ea"/>
              </a:rPr>
              <a:t>2</a:t>
            </a:r>
            <a:r>
              <a:rPr lang="en-US" altLang="zh-CN" sz="3866" dirty="0">
                <a:latin typeface="+mn-ea"/>
                <a:ea typeface="+mn-ea"/>
              </a:rPr>
              <a:t>, 2016)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altLang="zh-CN" sz="3866" dirty="0">
                <a:latin typeface="+mn-ea"/>
                <a:ea typeface="+mn-ea"/>
              </a:rPr>
              <a:t>Samsung (8Mb</a:t>
            </a:r>
            <a:r>
              <a:rPr lang="zh-CN" altLang="en-US" sz="3866" dirty="0">
                <a:latin typeface="+mn-ea"/>
                <a:ea typeface="+mn-ea"/>
              </a:rPr>
              <a:t>芯片嵌入</a:t>
            </a:r>
            <a:r>
              <a:rPr lang="en-US" altLang="zh-CN" sz="3866" dirty="0">
                <a:latin typeface="+mn-ea"/>
                <a:ea typeface="+mn-ea"/>
              </a:rPr>
              <a:t>28nm</a:t>
            </a:r>
            <a:r>
              <a:rPr lang="zh-CN" altLang="en-US" sz="3866" dirty="0">
                <a:latin typeface="+mn-ea"/>
                <a:ea typeface="+mn-ea"/>
              </a:rPr>
              <a:t>制程</a:t>
            </a:r>
            <a:r>
              <a:rPr lang="en-US" altLang="zh-CN" sz="3866" dirty="0">
                <a:latin typeface="+mn-ea"/>
                <a:ea typeface="+mn-ea"/>
              </a:rPr>
              <a:t>, 2016)</a:t>
            </a:r>
            <a:endParaRPr lang="en-US" sz="3866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zh-CN" altLang="en-US" sz="4266" dirty="0">
                <a:latin typeface="+mn-ea"/>
                <a:ea typeface="+mn-ea"/>
              </a:rPr>
              <a:t>阻变存储器</a:t>
            </a:r>
            <a:r>
              <a:rPr lang="en-US" altLang="zh-CN" sz="4266" dirty="0">
                <a:latin typeface="+mn-ea"/>
                <a:ea typeface="+mn-ea"/>
              </a:rPr>
              <a:t>(ReRAM, Memristor)(</a:t>
            </a:r>
            <a:r>
              <a:rPr lang="zh-CN" altLang="en-US" sz="4266" dirty="0">
                <a:latin typeface="+mn-ea"/>
                <a:ea typeface="+mn-ea"/>
              </a:rPr>
              <a:t>可以存储</a:t>
            </a:r>
            <a:r>
              <a:rPr lang="en-US" altLang="zh-CN" sz="4266" dirty="0">
                <a:latin typeface="+mn-ea"/>
                <a:ea typeface="+mn-ea"/>
              </a:rPr>
              <a:t>+</a:t>
            </a:r>
            <a:r>
              <a:rPr lang="zh-CN" altLang="en-US" sz="4266" dirty="0">
                <a:latin typeface="+mn-ea"/>
                <a:ea typeface="+mn-ea"/>
              </a:rPr>
              <a:t>计算，突破冯诺依曼体系结构</a:t>
            </a:r>
            <a:r>
              <a:rPr lang="en-US" altLang="zh-CN" sz="4266" dirty="0">
                <a:latin typeface="+mn-ea"/>
                <a:ea typeface="+mn-ea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zh-CN" altLang="en-US" sz="3866" dirty="0">
                <a:latin typeface="+mn-ea"/>
                <a:ea typeface="+mn-ea"/>
              </a:rPr>
              <a:t>中芯国际</a:t>
            </a:r>
            <a:r>
              <a:rPr lang="en-US" altLang="zh-CN" sz="3866" dirty="0">
                <a:latin typeface="+mn-ea"/>
                <a:ea typeface="+mn-ea"/>
              </a:rPr>
              <a:t>(40nm</a:t>
            </a:r>
            <a:r>
              <a:rPr lang="zh-CN" altLang="en-US" sz="3866" dirty="0">
                <a:latin typeface="+mn-ea"/>
                <a:ea typeface="+mn-ea"/>
              </a:rPr>
              <a:t>样品</a:t>
            </a:r>
            <a:r>
              <a:rPr lang="en-US" altLang="zh-CN" sz="3866" dirty="0">
                <a:latin typeface="+mn-ea"/>
                <a:ea typeface="+mn-ea"/>
              </a:rPr>
              <a:t>, up to TB, 2016)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altLang="zh-CN" sz="3866" dirty="0">
                <a:latin typeface="+mn-ea"/>
                <a:ea typeface="+mn-ea"/>
              </a:rPr>
              <a:t>Fujitsu (4Mb</a:t>
            </a:r>
            <a:r>
              <a:rPr lang="zh-CN" altLang="en-US" sz="3866" dirty="0">
                <a:latin typeface="+mn-ea"/>
                <a:ea typeface="+mn-ea"/>
              </a:rPr>
              <a:t>量产</a:t>
            </a:r>
            <a:r>
              <a:rPr lang="en-US" altLang="zh-CN" sz="3866" dirty="0">
                <a:latin typeface="+mn-ea"/>
                <a:ea typeface="+mn-ea"/>
              </a:rPr>
              <a:t>, SPI</a:t>
            </a:r>
            <a:r>
              <a:rPr lang="zh-CN" altLang="en-US" sz="3866" dirty="0">
                <a:latin typeface="+mn-ea"/>
                <a:ea typeface="+mn-ea"/>
              </a:rPr>
              <a:t>接口</a:t>
            </a:r>
            <a:r>
              <a:rPr lang="en-US" altLang="zh-CN" sz="3866" dirty="0">
                <a:latin typeface="+mn-ea"/>
                <a:ea typeface="+mn-ea"/>
              </a:rPr>
              <a:t>, 2016)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zh-CN" altLang="en-US" sz="4266" dirty="0">
                <a:latin typeface="+mn-ea"/>
                <a:ea typeface="+mn-ea"/>
              </a:rPr>
              <a:t>相变存储器</a:t>
            </a:r>
            <a:r>
              <a:rPr lang="en-US" altLang="zh-CN" sz="4266" dirty="0">
                <a:latin typeface="+mn-ea"/>
                <a:ea typeface="+mn-ea"/>
              </a:rPr>
              <a:t>(PCM)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altLang="zh-CN" sz="3866" dirty="0">
                <a:latin typeface="+mn-ea"/>
                <a:ea typeface="+mn-ea"/>
              </a:rPr>
              <a:t>IBM(90nm</a:t>
            </a:r>
            <a:r>
              <a:rPr lang="zh-CN" altLang="en-US" sz="3866" dirty="0">
                <a:latin typeface="+mn-ea"/>
                <a:ea typeface="+mn-ea"/>
              </a:rPr>
              <a:t>样品首次实现</a:t>
            </a:r>
            <a:r>
              <a:rPr lang="en-US" altLang="zh-CN" sz="3866" dirty="0">
                <a:latin typeface="+mn-ea"/>
                <a:ea typeface="+mn-ea"/>
              </a:rPr>
              <a:t>TLC, </a:t>
            </a:r>
            <a:r>
              <a:rPr lang="zh-CN" altLang="en-US" sz="3866" dirty="0">
                <a:latin typeface="+mn-ea"/>
                <a:ea typeface="+mn-ea"/>
              </a:rPr>
              <a:t>擦写次数</a:t>
            </a:r>
            <a:r>
              <a:rPr lang="en-US" altLang="zh-CN" sz="3866" dirty="0">
                <a:latin typeface="+mn-ea"/>
                <a:ea typeface="+mn-ea"/>
              </a:rPr>
              <a:t>10</a:t>
            </a:r>
            <a:r>
              <a:rPr lang="en-US" altLang="zh-CN" sz="3866" baseline="30000" dirty="0">
                <a:latin typeface="+mn-ea"/>
                <a:ea typeface="+mn-ea"/>
              </a:rPr>
              <a:t>7</a:t>
            </a:r>
            <a:r>
              <a:rPr lang="en-US" altLang="zh-CN" sz="3866" dirty="0">
                <a:latin typeface="+mn-ea"/>
                <a:ea typeface="+mn-ea"/>
              </a:rPr>
              <a:t>, 2016)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altLang="zh-CN" sz="3866" dirty="0">
                <a:latin typeface="+mn-ea"/>
                <a:ea typeface="+mn-ea"/>
              </a:rPr>
              <a:t>Micron(45nm</a:t>
            </a:r>
            <a:r>
              <a:rPr lang="zh-CN" altLang="en-US" sz="3866" dirty="0">
                <a:latin typeface="+mn-ea"/>
                <a:ea typeface="+mn-ea"/>
              </a:rPr>
              <a:t>量产</a:t>
            </a:r>
            <a:r>
              <a:rPr lang="en-US" altLang="zh-CN" sz="3866" dirty="0">
                <a:latin typeface="+mn-ea"/>
                <a:ea typeface="+mn-ea"/>
              </a:rPr>
              <a:t>, 1Gb, 2013)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US" altLang="zh-CN" sz="4266" dirty="0">
                <a:latin typeface="+mn-ea"/>
                <a:ea typeface="+mn-ea"/>
              </a:rPr>
              <a:t>3D-Xpoint</a:t>
            </a:r>
            <a:r>
              <a:rPr lang="zh-CN" altLang="en-US" sz="4266" dirty="0">
                <a:latin typeface="+mn-ea"/>
                <a:ea typeface="+mn-ea"/>
              </a:rPr>
              <a:t>（延迟是</a:t>
            </a:r>
            <a:r>
              <a:rPr lang="en-US" altLang="zh-CN" sz="4266" dirty="0">
                <a:latin typeface="+mn-ea"/>
                <a:ea typeface="+mn-ea"/>
              </a:rPr>
              <a:t>DRAM</a:t>
            </a:r>
            <a:r>
              <a:rPr lang="zh-CN" altLang="en-US" sz="4266" dirty="0">
                <a:latin typeface="+mn-ea"/>
                <a:ea typeface="+mn-ea"/>
              </a:rPr>
              <a:t>两倍，但容量大，掉电不丢失数据）</a:t>
            </a:r>
            <a:endParaRPr lang="en-US" altLang="zh-CN" sz="4266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altLang="zh-CN" sz="3866" dirty="0" err="1">
                <a:latin typeface="+mn-ea"/>
                <a:ea typeface="+mn-ea"/>
              </a:rPr>
              <a:t>Intel&amp;Micron</a:t>
            </a:r>
            <a:r>
              <a:rPr lang="en-US" altLang="zh-CN" sz="3866" dirty="0">
                <a:latin typeface="+mn-ea"/>
                <a:ea typeface="+mn-ea"/>
              </a:rPr>
              <a:t>(</a:t>
            </a:r>
            <a:r>
              <a:rPr lang="zh-CN" altLang="en-US" sz="3866" dirty="0">
                <a:latin typeface="+mn-ea"/>
                <a:ea typeface="+mn-ea"/>
              </a:rPr>
              <a:t>商业产品</a:t>
            </a:r>
            <a:r>
              <a:rPr lang="en-US" altLang="zh-CN" sz="3866" dirty="0" err="1">
                <a:latin typeface="+mn-ea"/>
                <a:ea typeface="+mn-ea"/>
              </a:rPr>
              <a:t>optane</a:t>
            </a:r>
            <a:r>
              <a:rPr lang="zh-CN" altLang="zh-CN" sz="3866" dirty="0">
                <a:latin typeface="+mn-ea"/>
                <a:ea typeface="+mn-ea"/>
              </a:rPr>
              <a:t>,</a:t>
            </a:r>
            <a:r>
              <a:rPr lang="zh-CN" altLang="en-US" sz="3866" dirty="0">
                <a:latin typeface="+mn-ea"/>
                <a:ea typeface="+mn-ea"/>
              </a:rPr>
              <a:t> </a:t>
            </a:r>
            <a:r>
              <a:rPr lang="en-US" altLang="zh-CN" sz="3866" dirty="0">
                <a:latin typeface="+mn-ea"/>
                <a:ea typeface="+mn-ea"/>
              </a:rPr>
              <a:t>20nm</a:t>
            </a:r>
            <a:r>
              <a:rPr lang="zh-CN" altLang="en-US" sz="3866" dirty="0">
                <a:latin typeface="+mn-ea"/>
                <a:ea typeface="+mn-ea"/>
              </a:rPr>
              <a:t>工艺, </a:t>
            </a:r>
            <a:r>
              <a:rPr lang="en-US" altLang="zh-CN" sz="3866" dirty="0">
                <a:latin typeface="+mn-ea"/>
                <a:ea typeface="+mn-ea"/>
              </a:rPr>
              <a:t>375GB</a:t>
            </a:r>
            <a:r>
              <a:rPr lang="zh-CN" altLang="zh-CN" sz="3866" dirty="0">
                <a:latin typeface="+mn-ea"/>
                <a:ea typeface="+mn-ea"/>
              </a:rPr>
              <a:t>,</a:t>
            </a:r>
            <a:r>
              <a:rPr lang="zh-CN" altLang="en-US" sz="3866" dirty="0">
                <a:latin typeface="+mn-ea"/>
                <a:ea typeface="+mn-ea"/>
              </a:rPr>
              <a:t> </a:t>
            </a:r>
            <a:r>
              <a:rPr lang="en-US" altLang="zh-CN" sz="3866" dirty="0">
                <a:latin typeface="+mn-ea"/>
                <a:ea typeface="+mn-ea"/>
              </a:rPr>
              <a:t>2017)</a:t>
            </a:r>
            <a:r>
              <a:rPr lang="en-US" altLang="zh-CN" sz="3466" dirty="0">
                <a:latin typeface="+mn-ea"/>
                <a:ea typeface="+mn-ea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8661" y="187261"/>
            <a:ext cx="10564813" cy="4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工业界广泛研制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NVM(Non-Volatile Memory)</a:t>
            </a:r>
            <a:endParaRPr lang="en-US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8" descr="http://www.incubic.com/portfolio/images/logo-grandi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81098" y="3559618"/>
            <a:ext cx="2119575" cy="57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8"/>
          <p:cNvGrpSpPr/>
          <p:nvPr/>
        </p:nvGrpSpPr>
        <p:grpSpPr bwMode="auto">
          <a:xfrm>
            <a:off x="8940566" y="1821860"/>
            <a:ext cx="2974987" cy="938091"/>
            <a:chOff x="6324600" y="3657600"/>
            <a:chExt cx="2286000" cy="938116"/>
          </a:xfrm>
        </p:grpSpPr>
        <p:pic>
          <p:nvPicPr>
            <p:cNvPr id="7" name="Picture 12" descr="PRAM"/>
            <p:cNvPicPr>
              <a:picLocks noChangeAspect="1" noChangeArrowheads="1"/>
            </p:cNvPicPr>
            <p:nvPr/>
          </p:nvPicPr>
          <p:blipFill>
            <a:blip r:embed="rId5" cstate="print"/>
            <a:srcRect l="64233"/>
            <a:stretch>
              <a:fillRect/>
            </a:stretch>
          </p:blipFill>
          <p:spPr bwMode="auto">
            <a:xfrm>
              <a:off x="7162800" y="3657600"/>
              <a:ext cx="1447800" cy="938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4" descr="http://upload.wikimedia.org/wikipedia/commons/thumb/2/24/Samsung_Logo.svg/698px-Samsung_Logo.svg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4600" y="3733800"/>
              <a:ext cx="1066800" cy="360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16" descr="http://success2.liquidagency.com/images/uploads/Numonyx_Logo_2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63" t="20895" r="3381" b="22388"/>
          <a:stretch>
            <a:fillRect/>
          </a:stretch>
        </p:blipFill>
        <p:spPr bwMode="auto">
          <a:xfrm>
            <a:off x="8333217" y="6339084"/>
            <a:ext cx="1989408" cy="30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2"/>
          <p:cNvGrpSpPr/>
          <p:nvPr/>
        </p:nvGrpSpPr>
        <p:grpSpPr bwMode="auto">
          <a:xfrm>
            <a:off x="8902451" y="2495257"/>
            <a:ext cx="3353707" cy="1235088"/>
            <a:chOff x="6019800" y="903351"/>
            <a:chExt cx="2743200" cy="1253109"/>
          </a:xfrm>
        </p:grpSpPr>
        <p:pic>
          <p:nvPicPr>
            <p:cNvPr id="11" name="Picture 4" descr="http://www.epn-online.com/lib/image.php?uri=/content/USER/jhappich/.bin.WEB.1202467508555.jp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010400" y="903351"/>
              <a:ext cx="1752600" cy="1253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8" descr="EverSpin logo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019800" y="1143000"/>
              <a:ext cx="121920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5"/>
          <p:cNvGrpSpPr/>
          <p:nvPr/>
        </p:nvGrpSpPr>
        <p:grpSpPr bwMode="auto">
          <a:xfrm>
            <a:off x="9342960" y="1179194"/>
            <a:ext cx="2275612" cy="564757"/>
            <a:chOff x="5486401" y="5029200"/>
            <a:chExt cx="2285999" cy="838200"/>
          </a:xfrm>
        </p:grpSpPr>
        <p:pic>
          <p:nvPicPr>
            <p:cNvPr id="14" name="Picture 20" descr="http://www.prophecy.co.za/images/hynix.png?osCsid=1ceeaf36a0176282848fb7b34e5f629c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486401" y="5257799"/>
              <a:ext cx="1227191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2" descr="http://t0.gstatic.com/images?q=tbn:ANd9GcRKIPWY4fPEwIXu5skwfJ_H6i7dnIsJA19AtV9cix8UExrCgI94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934202" y="5029200"/>
              <a:ext cx="838198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" name="Picture 2" descr="https://encrypted-tbn3.google.com/images?q=tbn:ANd9GcQjtQmR5UgErdiH5rOCo4-NHbc67kKwjGi5jHrx2N7Vm7d-5uhu"/>
          <p:cNvPicPr>
            <a:picLocks noChangeAspect="1" noChangeArrowheads="1"/>
          </p:cNvPicPr>
          <p:nvPr/>
        </p:nvPicPr>
        <p:blipFill>
          <a:blip r:embed="rId12" cstate="print"/>
          <a:srcRect l="10417" t="30534" r="10417" b="32825"/>
          <a:stretch>
            <a:fillRect/>
          </a:stretch>
        </p:blipFill>
        <p:spPr bwMode="auto">
          <a:xfrm>
            <a:off x="10289440" y="4755659"/>
            <a:ext cx="1917408" cy="22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G:\download\558235126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32014" y="4107593"/>
            <a:ext cx="1925071" cy="1239865"/>
          </a:xfrm>
          <a:prstGeom prst="rect">
            <a:avLst/>
          </a:prstGeom>
          <a:noFill/>
        </p:spPr>
      </p:pic>
      <p:pic>
        <p:nvPicPr>
          <p:cNvPr id="21" name="Picture 2" descr="http://images.techhive.com/images/article/2015/07/intel-micron-3d-xpoint-100598951-primary.idge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297" y="5252706"/>
            <a:ext cx="2207115" cy="110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4248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30045" y="2526091"/>
            <a:ext cx="9537669" cy="72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53149" rIns="80147" bIns="53149">
            <a:spAutoFit/>
          </a:bodyPr>
          <a:lstStyle>
            <a:lvl1pPr marL="719138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720000" lvl="1" indent="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spc="300" dirty="0">
                <a:solidFill>
                  <a:schemeClr val="bg1"/>
                </a:solidFill>
                <a:latin typeface="+mn-ea"/>
                <a:sym typeface="Symbol" charset="2"/>
              </a:rPr>
              <a:t>6.5</a:t>
            </a:r>
            <a:r>
              <a:rPr lang="zh-CN" altLang="en-US" sz="4000" spc="300" dirty="0">
                <a:solidFill>
                  <a:schemeClr val="bg1"/>
                </a:solidFill>
                <a:latin typeface="+mn-ea"/>
                <a:sym typeface="Symbol" charset="2"/>
              </a:rPr>
              <a:t> 光存储器</a:t>
            </a:r>
            <a:endParaRPr lang="en-US" altLang="zh-CN" sz="4000" spc="300" dirty="0">
              <a:solidFill>
                <a:schemeClr val="bg1"/>
              </a:solidFill>
              <a:latin typeface="+mn-ea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3952453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622" y="119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6.5 </a:t>
            </a:r>
            <a:r>
              <a:rPr lang="zh-CN" altLang="en-US" dirty="0"/>
              <a:t>光存储器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5766" y="1762102"/>
            <a:ext cx="11088072" cy="4547138"/>
          </a:xfrm>
          <a:prstGeom prst="rect">
            <a:avLst/>
          </a:prstGeom>
          <a:solidFill>
            <a:srgbClr val="EFFBFF"/>
          </a:solidFill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0" rIns="360000"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3250" indent="-514350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+mj-lt"/>
                <a:ea typeface="+mj-ea"/>
              </a:rPr>
              <a:t>通过激光手段对存储介质进行读写操作</a:t>
            </a:r>
            <a:endParaRPr lang="zh-CN" altLang="en-US" sz="2200" dirty="0">
              <a:latin typeface="+mj-lt"/>
              <a:ea typeface="+mj-ea"/>
            </a:endParaRPr>
          </a:p>
          <a:p>
            <a:pPr marL="900000" indent="-25200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B0F0"/>
                </a:solidFill>
                <a:latin typeface="STHeiti" charset="-122"/>
                <a:ea typeface="STHeiti" charset="-122"/>
                <a:cs typeface="STHeiti" charset="-122"/>
              </a:rPr>
              <a:t>工作原理</a:t>
            </a:r>
            <a:r>
              <a:rPr lang="zh-CN" altLang="en-US" sz="2400" dirty="0">
                <a:latin typeface="STHeiti" charset="-122"/>
                <a:ea typeface="STHeiti" charset="-122"/>
                <a:cs typeface="STHeiti" charset="-122"/>
              </a:rPr>
              <a:t>：将激光聚焦成极细光束在存储介质上存储信息，根据激光束和反射光的强弱不同，实现信息读写</a:t>
            </a:r>
            <a:endParaRPr lang="en-US" altLang="zh-CN" sz="2400" dirty="0">
              <a:latin typeface="STHeiti" charset="-122"/>
              <a:ea typeface="STHeiti" charset="-122"/>
              <a:cs typeface="STHeiti" charset="-122"/>
            </a:endParaRPr>
          </a:p>
          <a:p>
            <a:pPr marL="900000" indent="-25200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B0F0"/>
                </a:solidFill>
                <a:latin typeface="STHeiti" charset="-122"/>
                <a:ea typeface="STHeiti" charset="-122"/>
                <a:cs typeface="STHeiti" charset="-122"/>
              </a:rPr>
              <a:t>优点</a:t>
            </a:r>
            <a:r>
              <a:rPr lang="zh-CN" altLang="en-US" sz="2400" dirty="0">
                <a:latin typeface="STHeiti" charset="-122"/>
                <a:ea typeface="STHeiti" charset="-122"/>
                <a:cs typeface="STHeiti" charset="-122"/>
              </a:rPr>
              <a:t>：光盘存储器记录密度高，单片盘存储容量大，非接触式读写，光盘易于更换、便于保管，对环境条件没有苛求</a:t>
            </a:r>
            <a:endParaRPr lang="en-US" altLang="zh-CN" sz="2400" dirty="0">
              <a:latin typeface="STHeiti" charset="-122"/>
              <a:ea typeface="STHeiti" charset="-122"/>
              <a:cs typeface="STHeiti" charset="-122"/>
            </a:endParaRPr>
          </a:p>
          <a:p>
            <a:pPr marL="900000" indent="-25200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B0F0"/>
                </a:solidFill>
                <a:latin typeface="STHeiti" charset="-122"/>
                <a:ea typeface="STHeiti" charset="-122"/>
                <a:cs typeface="STHeiti" charset="-122"/>
              </a:rPr>
              <a:t>缺点</a:t>
            </a:r>
            <a:r>
              <a:rPr lang="zh-CN" altLang="en-US" sz="2400" dirty="0">
                <a:latin typeface="STHeiti" charset="-122"/>
                <a:ea typeface="STHeiti" charset="-122"/>
                <a:cs typeface="STHeiti" charset="-122"/>
              </a:rPr>
              <a:t>：光盘机寻道时间长，可擦写性能不如磁盘快</a:t>
            </a:r>
          </a:p>
          <a:p>
            <a:pPr marL="603250" indent="-514350">
              <a:lnSpc>
                <a:spcPct val="130000"/>
              </a:lnSpc>
              <a:spcBef>
                <a:spcPts val="2000"/>
              </a:spcBef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+mj-lt"/>
                <a:ea typeface="+mj-ea"/>
              </a:rPr>
              <a:t>光盘的诞生</a:t>
            </a:r>
            <a:r>
              <a:rPr lang="zh-CN" altLang="en-US" sz="2200" dirty="0">
                <a:latin typeface="+mj-lt"/>
                <a:ea typeface="+mj-ea"/>
              </a:rPr>
              <a:t> </a:t>
            </a:r>
          </a:p>
          <a:p>
            <a:pPr marL="900000" indent="-25200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最早追溯到</a:t>
            </a:r>
            <a:r>
              <a:rPr lang="en-US" altLang="zh-CN" sz="2400" dirty="0">
                <a:latin typeface="STHeiti Light" charset="-122"/>
                <a:ea typeface="STHeiti Light" charset="-122"/>
                <a:cs typeface="STHeiti Light" charset="-122"/>
              </a:rPr>
              <a:t>1980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年</a:t>
            </a:r>
            <a:r>
              <a:rPr lang="en-US" altLang="zh-CN" sz="2400" dirty="0">
                <a:latin typeface="STHeiti Light" charset="-122"/>
                <a:ea typeface="STHeiti Light" charset="-122"/>
                <a:cs typeface="STHeiti Light" charset="-122"/>
              </a:rPr>
              <a:t>SONY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及</a:t>
            </a:r>
            <a:r>
              <a:rPr lang="en-US" altLang="zh-CN" sz="2400" dirty="0">
                <a:latin typeface="STHeiti Light" charset="-122"/>
                <a:ea typeface="STHeiti Light" charset="-122"/>
                <a:cs typeface="STHeiti Light" charset="-122"/>
              </a:rPr>
              <a:t>Philips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两家公司共同推出的</a:t>
            </a:r>
            <a:r>
              <a:rPr lang="en-US" altLang="zh-CN" sz="2400" dirty="0">
                <a:latin typeface="STHeiti Light" charset="-122"/>
                <a:ea typeface="STHeiti Light" charset="-122"/>
                <a:cs typeface="STHeiti Light" charset="-122"/>
              </a:rPr>
              <a:t>CD-DA(Compact Disc-Digital Audio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、</a:t>
            </a:r>
            <a:r>
              <a:rPr lang="en-US" altLang="zh-CN" sz="2400" dirty="0">
                <a:latin typeface="STHeiti Light" charset="-122"/>
                <a:ea typeface="STHeiti Light" charset="-122"/>
                <a:cs typeface="STHeiti Light" charset="-122"/>
              </a:rPr>
              <a:t>30cm)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光碟。用以存储电影</a:t>
            </a:r>
            <a:endParaRPr lang="en-US" altLang="zh-CN" sz="24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132" y="1052736"/>
            <a:ext cx="7570314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88900" indent="0">
              <a:lnSpc>
                <a:spcPct val="120000"/>
              </a:lnSpc>
              <a:buNone/>
            </a:pPr>
            <a:r>
              <a:rPr lang="zh-CN" altLang="en-US" dirty="0"/>
              <a:t>光存储器</a:t>
            </a:r>
            <a:r>
              <a:rPr lang="en-US" altLang="zh-CN" dirty="0"/>
              <a:t>ODM (Optical Disk Memory</a:t>
            </a:r>
            <a:r>
              <a:rPr lang="zh-CN" altLang="en-US" dirty="0"/>
              <a:t>）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61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3"/>
          <p:cNvGrpSpPr>
            <a:grpSpLocks/>
          </p:cNvGrpSpPr>
          <p:nvPr/>
        </p:nvGrpSpPr>
        <p:grpSpPr bwMode="auto">
          <a:xfrm>
            <a:off x="1306301" y="901477"/>
            <a:ext cx="9901239" cy="5098877"/>
            <a:chOff x="385" y="436"/>
            <a:chExt cx="6237" cy="4330"/>
          </a:xfrm>
        </p:grpSpPr>
        <p:sp>
          <p:nvSpPr>
            <p:cNvPr id="5125" name="Freeform 8"/>
            <p:cNvSpPr>
              <a:spLocks/>
            </p:cNvSpPr>
            <p:nvPr/>
          </p:nvSpPr>
          <p:spPr bwMode="auto">
            <a:xfrm>
              <a:off x="385" y="467"/>
              <a:ext cx="1542" cy="366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" name="Rectangle 9"/>
            <p:cNvSpPr>
              <a:spLocks noChangeArrowheads="1"/>
            </p:cNvSpPr>
            <p:nvPr/>
          </p:nvSpPr>
          <p:spPr bwMode="auto">
            <a:xfrm>
              <a:off x="457" y="436"/>
              <a:ext cx="115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Arial" charset="0"/>
                  <a:ea typeface="楷体_GB2312" charset="0"/>
                </a:rPr>
                <a:t>回顾内容</a:t>
              </a:r>
            </a:p>
          </p:txBody>
        </p:sp>
        <p:sp>
          <p:nvSpPr>
            <p:cNvPr id="5127" name="AutoShape 10"/>
            <p:cNvSpPr>
              <a:spLocks noChangeArrowheads="1"/>
            </p:cNvSpPr>
            <p:nvPr/>
          </p:nvSpPr>
          <p:spPr bwMode="auto">
            <a:xfrm>
              <a:off x="385" y="828"/>
              <a:ext cx="6237" cy="3938"/>
            </a:xfrm>
            <a:prstGeom prst="roundRect">
              <a:avLst>
                <a:gd name="adj" fmla="val 4231"/>
              </a:avLst>
            </a:prstGeom>
            <a:solidFill>
              <a:srgbClr val="EAEAEA"/>
            </a:solidFill>
            <a:ln w="254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300"/>
                </a:spcBef>
                <a:buNone/>
              </a:pPr>
              <a:endParaRPr lang="zh-CN" altLang="en-US" sz="4400" b="0">
                <a:latin typeface="Arial" charset="0"/>
                <a:ea typeface="宋体" charset="-122"/>
              </a:endParaRPr>
            </a:p>
          </p:txBody>
        </p:sp>
        <p:sp>
          <p:nvSpPr>
            <p:cNvPr id="5128" name="Rectangle 12"/>
            <p:cNvSpPr>
              <a:spLocks noChangeArrowheads="1"/>
            </p:cNvSpPr>
            <p:nvPr/>
          </p:nvSpPr>
          <p:spPr bwMode="auto">
            <a:xfrm>
              <a:off x="405" y="906"/>
              <a:ext cx="499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90000"/>
              </a:pPr>
              <a:endParaRPr kumimoji="1" lang="en-US" altLang="zh-CN" sz="2000"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78582" y="82150"/>
            <a:ext cx="2952750" cy="57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上节回顾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1342815" y="2224806"/>
            <a:ext cx="9864959" cy="41565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l" eaLnBrk="1" hangingPunct="1">
              <a:lnSpc>
                <a:spcPct val="100000"/>
              </a:lnSpc>
              <a:spcBef>
                <a:spcPts val="888"/>
              </a:spcBef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6.1 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概述</a:t>
            </a:r>
            <a:endParaRPr kumimoji="1" lang="en-US" altLang="zh-CN" dirty="0">
              <a:latin typeface="Times New Roman" charset="0"/>
              <a:ea typeface="华文新魏" charset="-122"/>
              <a:sym typeface="Symbol" charset="2"/>
            </a:endParaRPr>
          </a:p>
          <a:p>
            <a:pPr lvl="2" algn="l" eaLnBrk="1" hangingPunct="1">
              <a:lnSpc>
                <a:spcPct val="10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charset="2"/>
              <a:buChar char="u"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I/O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系统的基本知识</a:t>
            </a:r>
          </a:p>
          <a:p>
            <a:pPr lvl="2" algn="l" eaLnBrk="1" hangingPunct="1">
              <a:lnSpc>
                <a:spcPct val="10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charset="2"/>
              <a:buChar char="u"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I/O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设备的通用模型</a:t>
            </a:r>
            <a:endParaRPr kumimoji="1" lang="en-US" altLang="zh-CN" sz="3200" dirty="0">
              <a:latin typeface="Times New Roman" charset="0"/>
              <a:ea typeface="华文新魏" charset="-122"/>
              <a:sym typeface="Symbol" charset="2"/>
            </a:endParaRPr>
          </a:p>
          <a:p>
            <a:pPr lvl="1" algn="l" eaLnBrk="1" hangingPunct="1">
              <a:lnSpc>
                <a:spcPct val="100000"/>
              </a:lnSpc>
              <a:spcBef>
                <a:spcPts val="888"/>
              </a:spcBef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6.2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  </a:t>
            </a: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I/O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接口</a:t>
            </a:r>
            <a:endParaRPr kumimoji="1" lang="en-US" altLang="zh-CN" dirty="0">
              <a:latin typeface="Times New Roman" charset="0"/>
              <a:ea typeface="华文新魏" charset="-122"/>
              <a:sym typeface="Symbol" charset="2"/>
            </a:endParaRPr>
          </a:p>
          <a:p>
            <a:pPr lvl="1" algn="l" eaLnBrk="1" hangingPunct="1">
              <a:lnSpc>
                <a:spcPct val="100000"/>
              </a:lnSpc>
              <a:spcBef>
                <a:spcPts val="888"/>
              </a:spcBef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6.3 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磁盘存储器</a:t>
            </a:r>
            <a:endParaRPr kumimoji="1" lang="en-US" altLang="zh-CN" dirty="0">
              <a:latin typeface="Times New Roman" charset="0"/>
              <a:ea typeface="华文新魏" charset="-122"/>
              <a:sym typeface="Symbol" charset="2"/>
            </a:endParaRPr>
          </a:p>
          <a:p>
            <a:pPr lvl="2" algn="l" eaLnBrk="1" hangingPunct="1">
              <a:lnSpc>
                <a:spcPct val="10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charset="2"/>
              <a:buChar char="u"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磁盘存储器的读写原理</a:t>
            </a:r>
          </a:p>
          <a:p>
            <a:pPr lvl="2" algn="l" eaLnBrk="1" hangingPunct="1">
              <a:lnSpc>
                <a:spcPct val="10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charset="2"/>
              <a:buChar char="u"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磁盘存储器的性能指标：记录密度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(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位密度、道密度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、磁盘容量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(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格式化、非格式化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、平均访问速度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(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寻道、旋转和传输时间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)</a:t>
            </a:r>
          </a:p>
          <a:p>
            <a:pPr lvl="1" algn="l" eaLnBrk="1" hangingPunct="1">
              <a:lnSpc>
                <a:spcPct val="100000"/>
              </a:lnSpc>
              <a:spcBef>
                <a:spcPts val="888"/>
              </a:spcBef>
              <a:buClr>
                <a:srgbClr val="C00000"/>
              </a:buClr>
              <a:buSzPct val="90000"/>
              <a:buFont typeface="Wingdings" charset="2"/>
              <a:buChar char="n"/>
            </a:pPr>
            <a:endParaRPr kumimoji="1" lang="en-US" altLang="zh-CN" dirty="0">
              <a:latin typeface="Times New Roman" charset="0"/>
              <a:ea typeface="华文新魏" charset="-122"/>
              <a:sym typeface="Symbol" charset="2"/>
            </a:endParaRP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1542169" y="1533531"/>
            <a:ext cx="6245225" cy="54290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/>
              <a:t>第六章  外存和</a:t>
            </a:r>
            <a:r>
              <a:rPr kumimoji="1" lang="en-US" altLang="zh-CN" sz="2800" dirty="0"/>
              <a:t>I/O</a:t>
            </a:r>
            <a:r>
              <a:rPr kumimoji="1" lang="zh-CN" altLang="en-US" sz="2800" dirty="0"/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14446681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622" y="119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6.5 </a:t>
            </a:r>
            <a:r>
              <a:rPr lang="zh-CN" altLang="en-US" dirty="0"/>
              <a:t>光存储器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45198" y="1772736"/>
            <a:ext cx="8198279" cy="4320560"/>
          </a:xfrm>
          <a:prstGeom prst="rect">
            <a:avLst/>
          </a:prstGeom>
          <a:solidFill>
            <a:srgbClr val="EFFBFF"/>
          </a:solidFill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0" rIns="360000"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3250" indent="-514350">
              <a:lnSpc>
                <a:spcPct val="100000"/>
              </a:lnSpc>
              <a:spcBef>
                <a:spcPts val="0"/>
              </a:spcBef>
              <a:buFont typeface="隶书" charset="0"/>
              <a:buAutoNum type="circleNumDbPlain"/>
            </a:pPr>
            <a:r>
              <a:rPr lang="zh-CN" altLang="en-US" sz="2400" dirty="0">
                <a:solidFill>
                  <a:srgbClr val="C00000"/>
                </a:solidFill>
                <a:latin typeface="+mj-lt"/>
                <a:ea typeface="+mj-ea"/>
              </a:rPr>
              <a:t>形变型光盘</a:t>
            </a:r>
            <a:endParaRPr lang="zh-CN" altLang="en-US" sz="2400" dirty="0">
              <a:latin typeface="+mj-lt"/>
              <a:ea typeface="+mj-ea"/>
            </a:endParaRPr>
          </a:p>
          <a:p>
            <a:pPr marL="900000" indent="-252000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0" dirty="0">
                <a:latin typeface="+mj-lt"/>
                <a:ea typeface="+mj-ea"/>
              </a:rPr>
              <a:t>记录层表面形状发生变化，如凹凸、发泡与否等</a:t>
            </a:r>
          </a:p>
          <a:p>
            <a:pPr marL="900000" indent="-252000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0" dirty="0">
                <a:latin typeface="+mj-lt"/>
                <a:ea typeface="+mj-ea"/>
              </a:rPr>
              <a:t>形变型光盘是不可逆的</a:t>
            </a:r>
            <a:endParaRPr lang="en-US" altLang="zh-CN" sz="2400" b="0" dirty="0">
              <a:latin typeface="+mj-lt"/>
              <a:ea typeface="+mj-ea"/>
            </a:endParaRPr>
          </a:p>
          <a:p>
            <a:pPr marL="900000" indent="-252000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0" dirty="0">
                <a:latin typeface="+mj-lt"/>
                <a:ea typeface="+mj-ea"/>
              </a:rPr>
              <a:t>如：</a:t>
            </a:r>
            <a:r>
              <a:rPr lang="en-US" altLang="zh-CN" sz="2400" b="0" dirty="0">
                <a:latin typeface="+mj-lt"/>
                <a:ea typeface="+mj-ea"/>
              </a:rPr>
              <a:t>CD-ROM</a:t>
            </a:r>
            <a:r>
              <a:rPr lang="zh-CN" altLang="en-US" sz="2400" b="0" dirty="0">
                <a:latin typeface="+mj-lt"/>
                <a:ea typeface="+mj-ea"/>
              </a:rPr>
              <a:t>、</a:t>
            </a:r>
            <a:r>
              <a:rPr lang="en-US" altLang="zh-CN" sz="2400" b="0" dirty="0">
                <a:latin typeface="+mj-lt"/>
                <a:ea typeface="+mj-ea"/>
              </a:rPr>
              <a:t>VCD </a:t>
            </a:r>
            <a:r>
              <a:rPr lang="zh-CN" altLang="en-US" sz="2400" b="0" dirty="0">
                <a:latin typeface="+mj-lt"/>
                <a:ea typeface="+mj-ea"/>
              </a:rPr>
              <a:t>、</a:t>
            </a:r>
            <a:r>
              <a:rPr lang="en-US" altLang="zh-CN" sz="2400" b="0" dirty="0">
                <a:latin typeface="+mj-lt"/>
                <a:ea typeface="+mj-ea"/>
              </a:rPr>
              <a:t>DVD-ROM</a:t>
            </a:r>
            <a:r>
              <a:rPr lang="zh-CN" altLang="en-US" sz="2400" b="0" dirty="0">
                <a:latin typeface="+mj-lt"/>
                <a:ea typeface="+mj-ea"/>
              </a:rPr>
              <a:t> </a:t>
            </a:r>
          </a:p>
          <a:p>
            <a:pPr marL="603250" indent="-514350">
              <a:lnSpc>
                <a:spcPct val="110000"/>
              </a:lnSpc>
              <a:spcBef>
                <a:spcPts val="2000"/>
              </a:spcBef>
              <a:buFont typeface="+mj-ea"/>
              <a:buAutoNum type="circleNumDbPlain" startAt="2"/>
            </a:pPr>
            <a:r>
              <a:rPr lang="zh-CN" altLang="en-US" sz="2400" dirty="0">
                <a:solidFill>
                  <a:srgbClr val="C00000"/>
                </a:solidFill>
                <a:latin typeface="+mj-lt"/>
                <a:ea typeface="+mj-ea"/>
              </a:rPr>
              <a:t>相变型光盘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+mj-ea"/>
              </a:rPr>
              <a:t>PCD (Phase Change Disc)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</a:p>
          <a:p>
            <a:pPr marL="900000" indent="-252000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0" dirty="0">
                <a:latin typeface="+mj-lt"/>
                <a:ea typeface="+mj-ea"/>
              </a:rPr>
              <a:t>记录层发生相变，光学特性发生改变</a:t>
            </a:r>
            <a:endParaRPr lang="en-US" altLang="zh-CN" sz="2400" b="0" dirty="0">
              <a:latin typeface="+mj-lt"/>
              <a:ea typeface="+mj-ea"/>
            </a:endParaRPr>
          </a:p>
          <a:p>
            <a:pPr marL="900000" indent="-252000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0" dirty="0">
                <a:latin typeface="+mj-lt"/>
                <a:ea typeface="+mj-ea"/>
              </a:rPr>
              <a:t>不可逆相变：晶态非晶态，只能写一次</a:t>
            </a:r>
          </a:p>
          <a:p>
            <a:pPr marL="900000" indent="-252000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0" dirty="0">
                <a:latin typeface="+mj-lt"/>
                <a:ea typeface="+mj-ea"/>
              </a:rPr>
              <a:t>可逆相变：晶态非晶态，可写多次</a:t>
            </a:r>
            <a:endParaRPr lang="en-US" altLang="zh-CN" sz="2400" b="0" dirty="0">
              <a:latin typeface="+mj-lt"/>
              <a:ea typeface="+mj-ea"/>
            </a:endParaRPr>
          </a:p>
          <a:p>
            <a:pPr marL="603250" indent="-514350">
              <a:lnSpc>
                <a:spcPct val="110000"/>
              </a:lnSpc>
              <a:spcBef>
                <a:spcPts val="2000"/>
              </a:spcBef>
              <a:buFont typeface="+mj-ea"/>
              <a:buAutoNum type="circleNumDbPlain" startAt="2"/>
            </a:pPr>
            <a:r>
              <a:rPr lang="zh-CN" altLang="en-US" sz="2400" dirty="0">
                <a:solidFill>
                  <a:srgbClr val="C00000"/>
                </a:solidFill>
                <a:latin typeface="+mj-lt"/>
                <a:ea typeface="+mj-ea"/>
              </a:rPr>
              <a:t>磁光型光盘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+mj-ea"/>
              </a:rPr>
              <a:t>MOD(Magneto Optical Disc)</a:t>
            </a:r>
          </a:p>
          <a:p>
            <a:pPr marL="900000" indent="-252000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0" dirty="0">
                <a:latin typeface="+mj-lt"/>
                <a:ea typeface="+mj-ea"/>
              </a:rPr>
              <a:t>磁记录层的两种剩磁状态记录信息，可多次读写</a:t>
            </a:r>
            <a:endParaRPr lang="en-US" altLang="zh-CN" sz="2400" b="0" dirty="0"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4566" y="1052736"/>
            <a:ext cx="4320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88900" indent="0">
              <a:lnSpc>
                <a:spcPct val="120000"/>
              </a:lnSpc>
              <a:buNone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、按记录介质分类</a:t>
            </a:r>
            <a:endParaRPr lang="en-US" altLang="zh-CN" dirty="0">
              <a:latin typeface="+mn-ea"/>
              <a:ea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126" y="1301018"/>
            <a:ext cx="3265732" cy="511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360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622" y="119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6.5 </a:t>
            </a:r>
            <a:r>
              <a:rPr lang="zh-CN" altLang="en-US" dirty="0"/>
              <a:t>光存储器</a:t>
            </a:r>
          </a:p>
        </p:txBody>
      </p:sp>
      <p:sp>
        <p:nvSpPr>
          <p:cNvPr id="5" name="矩形 4"/>
          <p:cNvSpPr/>
          <p:nvPr/>
        </p:nvSpPr>
        <p:spPr>
          <a:xfrm>
            <a:off x="622998" y="1052816"/>
            <a:ext cx="3888032" cy="72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88900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光盘存储器的构成</a:t>
            </a:r>
            <a:endParaRPr lang="en-US" altLang="zh-CN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8622" y="2152020"/>
            <a:ext cx="10098088" cy="247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marL="342900" lvl="1" indent="-342900" algn="l" eaLnBrk="1" hangingPunct="1">
              <a:lnSpc>
                <a:spcPct val="100000"/>
              </a:lnSpc>
              <a:spcBef>
                <a:spcPts val="1400"/>
              </a:spcBef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光盘盘片：记录信息的基体</a:t>
            </a:r>
            <a:endParaRPr lang="en-US" altLang="zh-CN" dirty="0">
              <a:solidFill>
                <a:srgbClr val="C00000"/>
              </a:solidFill>
              <a:latin typeface="+mj-lt"/>
              <a:ea typeface="+mj-ea"/>
            </a:endParaRPr>
          </a:p>
          <a:p>
            <a:pPr marL="342900" lvl="1" indent="-342900" algn="l" eaLnBrk="1" hangingPunct="1">
              <a:lnSpc>
                <a:spcPct val="100000"/>
              </a:lnSpc>
              <a:spcBef>
                <a:spcPts val="1400"/>
              </a:spcBef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光盘驱动器</a:t>
            </a:r>
            <a:r>
              <a:rPr lang="en-US" altLang="zh-CN" dirty="0">
                <a:solidFill>
                  <a:srgbClr val="C00000"/>
                </a:solidFill>
                <a:latin typeface="+mj-lt"/>
                <a:ea typeface="+mj-ea"/>
              </a:rPr>
              <a:t>ODD (Optical Disk Driver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）</a:t>
            </a:r>
            <a:endParaRPr lang="en-US" altLang="zh-CN" b="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742950" lvl="2" indent="-342900" algn="l">
              <a:lnSpc>
                <a:spcPct val="100000"/>
              </a:lnSpc>
              <a:spcBef>
                <a:spcPts val="1400"/>
              </a:spcBef>
              <a:buFont typeface="Arial" pitchFamily="34" charset="0"/>
              <a:buChar char="•"/>
              <a:defRPr/>
            </a:pPr>
            <a:r>
              <a:rPr lang="zh-CN" altLang="en-US" b="0" dirty="0">
                <a:solidFill>
                  <a:schemeClr val="tx1"/>
                </a:solidFill>
                <a:latin typeface="+mj-lt"/>
                <a:ea typeface="+mj-ea"/>
              </a:rPr>
              <a:t>组成：电机驱动机构、定位机构、光头装置及其逻辑电路</a:t>
            </a:r>
            <a:endParaRPr lang="en-US" altLang="zh-CN" b="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742950" lvl="2" indent="-342900" algn="l">
              <a:lnSpc>
                <a:spcPct val="100000"/>
              </a:lnSpc>
              <a:spcBef>
                <a:spcPts val="1400"/>
              </a:spcBef>
              <a:buFont typeface="Arial" pitchFamily="34" charset="0"/>
              <a:buChar char="•"/>
              <a:defRPr/>
            </a:pPr>
            <a:r>
              <a:rPr lang="zh-CN" altLang="en-US" b="0" dirty="0">
                <a:solidFill>
                  <a:schemeClr val="tx1"/>
                </a:solidFill>
                <a:latin typeface="+mj-lt"/>
                <a:ea typeface="+mj-ea"/>
              </a:rPr>
              <a:t>功能：驱动光盘转稳、转准，寻找光道并借助光头和激光器完成读写操作</a:t>
            </a:r>
            <a:endParaRPr lang="en-US" altLang="zh-CN" b="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21654" y="4596611"/>
            <a:ext cx="10098088" cy="192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marL="342900" lvl="1" indent="-342900" algn="l" eaLnBrk="1" hangingPunct="1">
              <a:lnSpc>
                <a:spcPct val="100000"/>
              </a:lnSpc>
              <a:spcBef>
                <a:spcPts val="1400"/>
              </a:spcBef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光盘控制器</a:t>
            </a:r>
            <a:r>
              <a:rPr lang="en-US" altLang="zh-CN" dirty="0">
                <a:solidFill>
                  <a:srgbClr val="C00000"/>
                </a:solidFill>
                <a:latin typeface="+mj-lt"/>
                <a:ea typeface="+mj-ea"/>
              </a:rPr>
              <a:t>ODC (Optical Disk Controller)</a:t>
            </a:r>
            <a:endParaRPr lang="en-US" altLang="zh-CN" b="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742950" lvl="2" indent="-342900" algn="l">
              <a:lnSpc>
                <a:spcPct val="100000"/>
              </a:lnSpc>
              <a:spcBef>
                <a:spcPts val="1400"/>
              </a:spcBef>
              <a:buFont typeface="Arial" pitchFamily="34" charset="0"/>
              <a:buChar char="•"/>
              <a:defRPr/>
            </a:pPr>
            <a:r>
              <a:rPr lang="zh-CN" altLang="en-US" b="0" dirty="0">
                <a:solidFill>
                  <a:schemeClr val="tx1"/>
                </a:solidFill>
                <a:latin typeface="+mj-lt"/>
                <a:ea typeface="+mj-ea"/>
              </a:rPr>
              <a:t>组成：数据输入输出缓冲器、编码器、译码器和并</a:t>
            </a:r>
            <a:r>
              <a:rPr lang="en-US" altLang="zh-CN" b="0" dirty="0">
                <a:solidFill>
                  <a:schemeClr val="tx1"/>
                </a:solidFill>
                <a:latin typeface="+mj-lt"/>
                <a:ea typeface="+mj-ea"/>
              </a:rPr>
              <a:t>/</a:t>
            </a:r>
            <a:r>
              <a:rPr lang="zh-CN" altLang="en-US" b="0" dirty="0">
                <a:solidFill>
                  <a:schemeClr val="tx1"/>
                </a:solidFill>
                <a:latin typeface="+mj-lt"/>
                <a:ea typeface="+mj-ea"/>
              </a:rPr>
              <a:t>串转换电路等</a:t>
            </a:r>
            <a:endParaRPr lang="en-US" altLang="zh-CN" b="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742950" lvl="2" indent="-342900" algn="l">
              <a:lnSpc>
                <a:spcPct val="100000"/>
              </a:lnSpc>
              <a:spcBef>
                <a:spcPts val="1400"/>
              </a:spcBef>
              <a:buFont typeface="Arial" pitchFamily="34" charset="0"/>
              <a:buChar char="•"/>
              <a:defRPr/>
            </a:pPr>
            <a:r>
              <a:rPr lang="zh-CN" altLang="en-US" b="0" dirty="0">
                <a:solidFill>
                  <a:schemeClr val="tx1"/>
                </a:solidFill>
                <a:latin typeface="+mj-lt"/>
                <a:ea typeface="+mj-ea"/>
              </a:rPr>
              <a:t>功能：通过</a:t>
            </a:r>
            <a:r>
              <a:rPr lang="en-US" altLang="zh-CN" b="0" dirty="0">
                <a:solidFill>
                  <a:schemeClr val="tx1"/>
                </a:solidFill>
                <a:latin typeface="+mj-lt"/>
                <a:ea typeface="+mj-ea"/>
              </a:rPr>
              <a:t>I/O</a:t>
            </a:r>
            <a:r>
              <a:rPr lang="zh-CN" altLang="en-US" b="0" dirty="0">
                <a:solidFill>
                  <a:schemeClr val="tx1"/>
                </a:solidFill>
                <a:latin typeface="+mj-lt"/>
                <a:ea typeface="+mj-ea"/>
              </a:rPr>
              <a:t>接口实现主机与</a:t>
            </a:r>
            <a:r>
              <a:rPr lang="en-US" altLang="zh-CN" b="0" dirty="0">
                <a:solidFill>
                  <a:schemeClr val="tx1"/>
                </a:solidFill>
                <a:latin typeface="+mj-lt"/>
                <a:ea typeface="+mj-ea"/>
              </a:rPr>
              <a:t>ODD</a:t>
            </a:r>
            <a:r>
              <a:rPr lang="zh-CN" altLang="en-US" b="0" dirty="0">
                <a:solidFill>
                  <a:schemeClr val="tx1"/>
                </a:solidFill>
                <a:latin typeface="+mj-lt"/>
                <a:ea typeface="+mj-ea"/>
              </a:rPr>
              <a:t>信息交换，控制</a:t>
            </a:r>
            <a:r>
              <a:rPr lang="en-US" altLang="zh-CN" b="0" dirty="0">
                <a:solidFill>
                  <a:schemeClr val="tx1"/>
                </a:solidFill>
                <a:latin typeface="+mj-lt"/>
                <a:ea typeface="+mj-ea"/>
              </a:rPr>
              <a:t>ODD</a:t>
            </a:r>
            <a:r>
              <a:rPr lang="zh-CN" altLang="en-US" b="0" dirty="0">
                <a:solidFill>
                  <a:schemeClr val="tx1"/>
                </a:solidFill>
                <a:latin typeface="+mj-lt"/>
                <a:ea typeface="+mj-ea"/>
              </a:rPr>
              <a:t>驱动盘片旋转、寻道和进行读写操作</a:t>
            </a:r>
            <a:endParaRPr lang="en-US" altLang="zh-CN" b="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6815131" y="440665"/>
            <a:ext cx="4959269" cy="2543905"/>
            <a:chOff x="6815131" y="440665"/>
            <a:chExt cx="4959269" cy="2543905"/>
          </a:xfrm>
        </p:grpSpPr>
        <p:grpSp>
          <p:nvGrpSpPr>
            <p:cNvPr id="27" name="Group 29"/>
            <p:cNvGrpSpPr>
              <a:grpSpLocks/>
            </p:cNvGrpSpPr>
            <p:nvPr/>
          </p:nvGrpSpPr>
          <p:grpSpPr bwMode="auto">
            <a:xfrm>
              <a:off x="6815131" y="440665"/>
              <a:ext cx="4959269" cy="2543905"/>
              <a:chOff x="-252" y="635"/>
              <a:chExt cx="5480" cy="2924"/>
            </a:xfrm>
          </p:grpSpPr>
          <p:sp>
            <p:nvSpPr>
              <p:cNvPr id="28" name="Rectangle 16"/>
              <p:cNvSpPr>
                <a:spLocks noChangeArrowheads="1"/>
              </p:cNvSpPr>
              <p:nvPr/>
            </p:nvSpPr>
            <p:spPr bwMode="auto">
              <a:xfrm>
                <a:off x="-252" y="759"/>
                <a:ext cx="3650" cy="2800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rgbClr val="000000"/>
                </a:solidFill>
                <a:prstDash val="dashDot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30" name="Text Box 18"/>
              <p:cNvSpPr txBox="1">
                <a:spLocks noChangeArrowheads="1"/>
              </p:cNvSpPr>
              <p:nvPr/>
            </p:nvSpPr>
            <p:spPr bwMode="auto">
              <a:xfrm>
                <a:off x="1340" y="1412"/>
                <a:ext cx="559" cy="199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kumimoji="0" lang="zh-CN" altLang="en-US" b="1" dirty="0">
                    <a:latin typeface="Times New Roman" pitchFamily="18" charset="0"/>
                    <a:ea typeface="华文新魏" pitchFamily="2" charset="-122"/>
                  </a:rPr>
                  <a:t>光盘驱动器</a:t>
                </a:r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/>
            </p:nvSpPr>
            <p:spPr bwMode="auto">
              <a:xfrm>
                <a:off x="2652" y="1463"/>
                <a:ext cx="538" cy="19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kumimoji="0" lang="zh-CN" altLang="en-US" b="1" dirty="0">
                    <a:latin typeface="Times New Roman" pitchFamily="18" charset="0"/>
                    <a:ea typeface="华文新魏" pitchFamily="2" charset="-122"/>
                  </a:rPr>
                  <a:t>光盘控制器</a:t>
                </a:r>
              </a:p>
            </p:txBody>
          </p:sp>
          <p:sp>
            <p:nvSpPr>
              <p:cNvPr id="32" name="Text Box 20"/>
              <p:cNvSpPr txBox="1">
                <a:spLocks noChangeArrowheads="1"/>
              </p:cNvSpPr>
              <p:nvPr/>
            </p:nvSpPr>
            <p:spPr bwMode="auto">
              <a:xfrm>
                <a:off x="4298" y="759"/>
                <a:ext cx="930" cy="2800"/>
              </a:xfrm>
              <a:prstGeom prst="rect">
                <a:avLst/>
              </a:prstGeom>
              <a:solidFill>
                <a:srgbClr val="FFCC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defRPr/>
                </a:pPr>
                <a:endParaRPr lang="en-US" altLang="zh-CN" sz="2400" b="1" dirty="0">
                  <a:latin typeface="STXinwei" charset="-122"/>
                  <a:ea typeface="STXinwei" charset="-122"/>
                  <a:cs typeface="STXinwei" charset="-122"/>
                </a:endParaRPr>
              </a:p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defRPr/>
                </a:pPr>
                <a:r>
                  <a:rPr lang="zh-CN" altLang="en-US" sz="2400" b="1" dirty="0">
                    <a:latin typeface="STXinwei" charset="-122"/>
                    <a:ea typeface="STXinwei" charset="-122"/>
                    <a:cs typeface="STXinwei" charset="-122"/>
                  </a:rPr>
                  <a:t>主</a:t>
                </a:r>
                <a:endParaRPr lang="en-US" altLang="zh-CN" sz="2400" b="1" dirty="0">
                  <a:latin typeface="STXinwei" charset="-122"/>
                  <a:ea typeface="STXinwei" charset="-122"/>
                  <a:cs typeface="STXinwei" charset="-122"/>
                </a:endParaRPr>
              </a:p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defRPr/>
                </a:pPr>
                <a:r>
                  <a:rPr lang="zh-CN" altLang="en-US" sz="2400" b="1" dirty="0">
                    <a:latin typeface="STXinwei" charset="-122"/>
                    <a:ea typeface="STXinwei" charset="-122"/>
                    <a:cs typeface="STXinwei" charset="-122"/>
                  </a:rPr>
                  <a:t>机</a:t>
                </a:r>
              </a:p>
            </p:txBody>
          </p:sp>
          <p:sp>
            <p:nvSpPr>
              <p:cNvPr id="33" name="AutoShape 21"/>
              <p:cNvSpPr>
                <a:spLocks noChangeArrowheads="1"/>
              </p:cNvSpPr>
              <p:nvPr/>
            </p:nvSpPr>
            <p:spPr bwMode="auto">
              <a:xfrm>
                <a:off x="663" y="2285"/>
                <a:ext cx="636" cy="414"/>
              </a:xfrm>
              <a:prstGeom prst="leftRightArrow">
                <a:avLst>
                  <a:gd name="adj1" fmla="val 50000"/>
                  <a:gd name="adj2" fmla="val 43293"/>
                </a:avLst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34" name="AutoShape 22"/>
              <p:cNvSpPr>
                <a:spLocks noChangeArrowheads="1"/>
              </p:cNvSpPr>
              <p:nvPr/>
            </p:nvSpPr>
            <p:spPr bwMode="auto">
              <a:xfrm>
                <a:off x="1936" y="2285"/>
                <a:ext cx="676" cy="414"/>
              </a:xfrm>
              <a:prstGeom prst="leftRightArrow">
                <a:avLst>
                  <a:gd name="adj1" fmla="val 50000"/>
                  <a:gd name="adj2" fmla="val 43213"/>
                </a:avLst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35" name="AutoShape 23"/>
              <p:cNvSpPr>
                <a:spLocks noChangeArrowheads="1"/>
              </p:cNvSpPr>
              <p:nvPr/>
            </p:nvSpPr>
            <p:spPr bwMode="auto">
              <a:xfrm>
                <a:off x="3417" y="2285"/>
                <a:ext cx="881" cy="414"/>
              </a:xfrm>
              <a:prstGeom prst="leftRightArrow">
                <a:avLst>
                  <a:gd name="adj1" fmla="val 50000"/>
                  <a:gd name="adj2" fmla="val 57751"/>
                </a:avLst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36" name="Line 24"/>
              <p:cNvSpPr>
                <a:spLocks noChangeShapeType="1"/>
              </p:cNvSpPr>
              <p:nvPr/>
            </p:nvSpPr>
            <p:spPr bwMode="auto">
              <a:xfrm flipH="1">
                <a:off x="3806" y="1884"/>
                <a:ext cx="179" cy="4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37" name="Text Box 25"/>
              <p:cNvSpPr txBox="1">
                <a:spLocks noChangeArrowheads="1"/>
              </p:cNvSpPr>
              <p:nvPr/>
            </p:nvSpPr>
            <p:spPr bwMode="auto">
              <a:xfrm>
                <a:off x="703" y="635"/>
                <a:ext cx="2068" cy="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0"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华文新魏" pitchFamily="2" charset="-122"/>
                  </a:rPr>
                  <a:t>光盘存储器</a:t>
                </a:r>
              </a:p>
            </p:txBody>
          </p:sp>
          <p:sp>
            <p:nvSpPr>
              <p:cNvPr id="38" name="Text Box 26"/>
              <p:cNvSpPr txBox="1">
                <a:spLocks noChangeArrowheads="1"/>
              </p:cNvSpPr>
              <p:nvPr/>
            </p:nvSpPr>
            <p:spPr bwMode="auto">
              <a:xfrm>
                <a:off x="3303" y="1049"/>
                <a:ext cx="1100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b="1" dirty="0">
                    <a:solidFill>
                      <a:srgbClr val="FF0000"/>
                    </a:solidFill>
                    <a:latin typeface="Times New Roman" pitchFamily="18" charset="0"/>
                    <a:ea typeface="华文新魏" pitchFamily="2" charset="-122"/>
                  </a:rPr>
                  <a:t>系统总线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043025" y="1307629"/>
              <a:ext cx="709361" cy="135285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  <a:ea typeface="华文新魏" pitchFamily="2" charset="-122"/>
                </a:rPr>
                <a:t>光盘盘片</a:t>
              </a: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7022567" y="1076635"/>
              <a:ext cx="628761" cy="17722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kumimoji="0" lang="zh-CN" altLang="en-US" sz="1800" b="1" dirty="0">
                <a:latin typeface="Times New Roman" pitchFamily="18" charset="0"/>
                <a:ea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016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622" y="119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6.5 </a:t>
            </a:r>
            <a:r>
              <a:rPr lang="zh-CN" altLang="en-US" dirty="0"/>
              <a:t>光存储器</a:t>
            </a:r>
          </a:p>
        </p:txBody>
      </p:sp>
      <p:sp>
        <p:nvSpPr>
          <p:cNvPr id="5" name="矩形 4"/>
          <p:cNvSpPr/>
          <p:nvPr/>
        </p:nvSpPr>
        <p:spPr>
          <a:xfrm>
            <a:off x="406574" y="1268840"/>
            <a:ext cx="3888032" cy="72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88900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光存储器的发展</a:t>
            </a:r>
            <a:endParaRPr lang="en-US" altLang="zh-CN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4" y="2132856"/>
            <a:ext cx="8027256" cy="428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7967414" y="1340768"/>
            <a:ext cx="4032448" cy="2160000"/>
          </a:xfrm>
          <a:prstGeom prst="wedgeRoundRectCallout">
            <a:avLst>
              <a:gd name="adj1" fmla="val -42747"/>
              <a:gd name="adj2" fmla="val 96457"/>
              <a:gd name="adj3" fmla="val 16667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288000" rIns="288000" anchor="ctr" anchorCtr="0"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  <a:cs typeface="华文新魏" charset="0"/>
              </a:rPr>
              <a:t>红光光盘的存储密度和容量已基本达到极限，蓝光的光波比红光短，存储密度可达到更高</a:t>
            </a:r>
          </a:p>
        </p:txBody>
      </p:sp>
    </p:spTree>
    <p:extLst>
      <p:ext uri="{BB962C8B-B14F-4D97-AF65-F5344CB8AC3E}">
        <p14:creationId xmlns:p14="http://schemas.microsoft.com/office/powerpoint/2010/main" val="1247484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622" y="119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6.5 </a:t>
            </a:r>
            <a:r>
              <a:rPr lang="zh-CN" altLang="en-US" dirty="0"/>
              <a:t>光存储器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839782" y="1808740"/>
            <a:ext cx="10692028" cy="4644596"/>
          </a:xfrm>
          <a:prstGeom prst="rect">
            <a:avLst/>
          </a:prstGeom>
          <a:solidFill>
            <a:srgbClr val="EFFBFF"/>
          </a:solidFill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000" indent="-252000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2004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年，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HP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推出用蓝光技术的</a:t>
            </a:r>
            <a:r>
              <a:rPr lang="en-US" altLang="zh-CN" sz="2400" b="0" dirty="0" err="1">
                <a:solidFill>
                  <a:schemeClr val="tx1"/>
                </a:solidFill>
                <a:latin typeface="+mj-lt"/>
                <a:ea typeface="+mj-ea"/>
              </a:rPr>
              <a:t>StorageWorks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超密度光盘库 ，存储容量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7.1TB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，与磁光技术相比，容量是三倍，成本下降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75%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，开创了一个归档存储的新时代。读传输率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8MB/s 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、写传输率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4MB/s 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、支持可重写格式</a:t>
            </a:r>
          </a:p>
          <a:p>
            <a:pPr marL="900000" indent="-252000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同年，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Sony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发表了最新的蓝光光盘技术，单层容量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25GB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、双层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50GB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，允许单面记录层扩充到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8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层，记录容量有望提高到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200GB </a:t>
            </a:r>
          </a:p>
          <a:p>
            <a:pPr marL="900000" indent="-252000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同年，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TDK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公司宣布研发出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层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100GB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的蓝光光盘 </a:t>
            </a:r>
          </a:p>
          <a:p>
            <a:pPr marL="900000" indent="-252000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同年，日立公司已研发了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12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倍速的追记型蓝光光盘：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12cm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直径、旋转速度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10000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转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/min——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已达极限</a:t>
            </a:r>
          </a:p>
          <a:p>
            <a:pPr marL="900000" indent="-252000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蓝光光盘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倍速刻录时的数据传输率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4.5MB/s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，用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倍速的刻录机录制一个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128GB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的蓝色光盘需要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小时</a:t>
            </a:r>
          </a:p>
        </p:txBody>
      </p:sp>
      <p:sp>
        <p:nvSpPr>
          <p:cNvPr id="20" name="矩形 19"/>
          <p:cNvSpPr/>
          <p:nvPr/>
        </p:nvSpPr>
        <p:spPr>
          <a:xfrm>
            <a:off x="829149" y="1088740"/>
            <a:ext cx="4320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88900" indent="0">
              <a:lnSpc>
                <a:spcPct val="120000"/>
              </a:lnSpc>
              <a:buNone/>
            </a:pPr>
            <a:r>
              <a:rPr lang="zh-CN" altLang="en-US" dirty="0">
                <a:latin typeface="+mn-ea"/>
              </a:rPr>
              <a:t>蓝色光盘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4765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622" y="119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6.5 </a:t>
            </a:r>
            <a:r>
              <a:rPr lang="zh-CN" altLang="en-US" dirty="0"/>
              <a:t>光存储器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839782" y="1484704"/>
            <a:ext cx="10584016" cy="4824616"/>
          </a:xfrm>
          <a:prstGeom prst="rect">
            <a:avLst/>
          </a:prstGeom>
          <a:solidFill>
            <a:srgbClr val="EFFBFF"/>
          </a:solidFill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0" rIns="360000"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325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</a:rPr>
              <a:t>读写用的激光是一种十分精确的光，可以精确到光波长的一半</a:t>
            </a:r>
            <a:endParaRPr lang="zh-CN" altLang="en-US" sz="2200" dirty="0"/>
          </a:p>
          <a:p>
            <a:pPr marL="900000" indent="-252000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0" dirty="0"/>
              <a:t>光红光波长</a:t>
            </a:r>
            <a:r>
              <a:rPr lang="en-US" altLang="zh-CN" sz="2400" b="0" dirty="0"/>
              <a:t>700nm</a:t>
            </a:r>
            <a:r>
              <a:rPr lang="zh-CN" altLang="en-US" sz="2400" b="0" dirty="0"/>
              <a:t>，而蓝光波长</a:t>
            </a:r>
            <a:r>
              <a:rPr lang="en-US" altLang="zh-CN" sz="2400" b="0" dirty="0"/>
              <a:t>400nm</a:t>
            </a:r>
            <a:r>
              <a:rPr lang="zh-CN" altLang="en-US" sz="2400" b="0" dirty="0"/>
              <a:t>。蓝色激光能够读写一个只有</a:t>
            </a:r>
            <a:r>
              <a:rPr lang="en-US" altLang="zh-CN" sz="2400" b="0" dirty="0"/>
              <a:t>200nm</a:t>
            </a:r>
            <a:r>
              <a:rPr lang="zh-CN" altLang="en-US" sz="2400" b="0" dirty="0"/>
              <a:t>的点，而红色激光只能读写</a:t>
            </a:r>
            <a:r>
              <a:rPr lang="en-US" altLang="zh-CN" sz="2400" b="0" dirty="0"/>
              <a:t>350nm</a:t>
            </a:r>
            <a:r>
              <a:rPr lang="zh-CN" altLang="en-US" sz="2400" b="0" dirty="0"/>
              <a:t>的点</a:t>
            </a:r>
            <a:endParaRPr lang="en-US" altLang="zh-CN" sz="2400" b="0" dirty="0"/>
          </a:p>
          <a:p>
            <a:pPr marL="603250" indent="-514350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C00000"/>
                </a:solidFill>
              </a:rPr>
              <a:t>CD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DVD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BD</a:t>
            </a:r>
            <a:r>
              <a:rPr lang="zh-CN" altLang="en-US" sz="2400" dirty="0">
                <a:solidFill>
                  <a:srgbClr val="C00000"/>
                </a:solidFill>
              </a:rPr>
              <a:t>光盘结构和读取方式比较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pPr marL="603250" indent="-514350">
              <a:lnSpc>
                <a:spcPct val="100000"/>
              </a:lnSpc>
              <a:spcBef>
                <a:spcPts val="2000"/>
              </a:spcBef>
              <a:buFont typeface="Wingdings" pitchFamily="2" charset="2"/>
              <a:buChar char="n"/>
            </a:pPr>
            <a:endParaRPr lang="en-US" altLang="zh-CN" sz="2200" dirty="0"/>
          </a:p>
          <a:p>
            <a:pPr marL="603250" indent="-514350">
              <a:lnSpc>
                <a:spcPct val="100000"/>
              </a:lnSpc>
              <a:spcBef>
                <a:spcPts val="2000"/>
              </a:spcBef>
              <a:buFont typeface="Wingdings" pitchFamily="2" charset="2"/>
              <a:buChar char="n"/>
            </a:pPr>
            <a:endParaRPr lang="en-US" altLang="zh-CN" sz="2200" dirty="0"/>
          </a:p>
          <a:p>
            <a:pPr marL="603250" indent="-514350">
              <a:lnSpc>
                <a:spcPct val="100000"/>
              </a:lnSpc>
              <a:spcBef>
                <a:spcPts val="2000"/>
              </a:spcBef>
              <a:buFont typeface="Wingdings" pitchFamily="2" charset="2"/>
              <a:buChar char="n"/>
            </a:pPr>
            <a:endParaRPr lang="en-US" altLang="zh-CN" sz="2200" dirty="0"/>
          </a:p>
          <a:p>
            <a:pPr marL="603250" indent="-514350">
              <a:lnSpc>
                <a:spcPct val="100000"/>
              </a:lnSpc>
              <a:spcBef>
                <a:spcPts val="2000"/>
              </a:spcBef>
              <a:buFont typeface="Wingdings" pitchFamily="2" charset="2"/>
              <a:buChar char="n"/>
            </a:pPr>
            <a:endParaRPr lang="en-US" altLang="zh-CN" sz="2200" dirty="0"/>
          </a:p>
          <a:p>
            <a:pPr marL="603250" indent="-514350">
              <a:lnSpc>
                <a:spcPct val="100000"/>
              </a:lnSpc>
              <a:spcBef>
                <a:spcPts val="2000"/>
              </a:spcBef>
              <a:buFont typeface="Wingdings" pitchFamily="2" charset="2"/>
              <a:buChar char="n"/>
            </a:pPr>
            <a:endParaRPr lang="zh-CN" altLang="en-US" sz="2200" dirty="0"/>
          </a:p>
        </p:txBody>
      </p:sp>
      <p:sp>
        <p:nvSpPr>
          <p:cNvPr id="20" name="矩形 19"/>
          <p:cNvSpPr/>
          <p:nvPr/>
        </p:nvSpPr>
        <p:spPr>
          <a:xfrm>
            <a:off x="829149" y="764704"/>
            <a:ext cx="4320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88900" indent="0">
              <a:lnSpc>
                <a:spcPct val="120000"/>
              </a:lnSpc>
              <a:buNone/>
            </a:pPr>
            <a:r>
              <a:rPr lang="zh-CN" altLang="en-US" dirty="0">
                <a:latin typeface="+mn-ea"/>
              </a:rPr>
              <a:t>蓝色光盘</a:t>
            </a:r>
            <a:endParaRPr lang="en-US" altLang="zh-CN" dirty="0">
              <a:latin typeface="+mn-ea"/>
              <a:ea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08" y="3465004"/>
            <a:ext cx="7296646" cy="335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99461" y="3429000"/>
            <a:ext cx="3790951" cy="1792434"/>
          </a:xfrm>
          <a:prstGeom prst="wedgeRoundRectCallout">
            <a:avLst>
              <a:gd name="adj1" fmla="val -39241"/>
              <a:gd name="adj2" fmla="val -87124"/>
              <a:gd name="adj3" fmla="val 16667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0" rIns="504000" anchor="ctr" anchorCtr="0"/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  <a:cs typeface="华文新魏" charset="0"/>
              </a:rPr>
              <a:t>同样一张光盘，点多了，记录的信息自然就多！</a:t>
            </a:r>
          </a:p>
        </p:txBody>
      </p:sp>
    </p:spTree>
    <p:extLst>
      <p:ext uri="{BB962C8B-B14F-4D97-AF65-F5344CB8AC3E}">
        <p14:creationId xmlns:p14="http://schemas.microsoft.com/office/powerpoint/2010/main" val="1601290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622" y="119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6.5 </a:t>
            </a:r>
            <a:r>
              <a:rPr lang="zh-CN" altLang="en-US" dirty="0"/>
              <a:t>光存储器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89214" y="1916752"/>
            <a:ext cx="11350631" cy="4608592"/>
          </a:xfrm>
          <a:prstGeom prst="rect">
            <a:avLst/>
          </a:prstGeom>
          <a:solidFill>
            <a:srgbClr val="EFFBFF"/>
          </a:solidFill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325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  <a:ea typeface="+mj-ea"/>
              </a:rPr>
              <a:t>诞生及原理</a:t>
            </a:r>
            <a:endParaRPr lang="en-US" altLang="zh-CN" sz="2800" dirty="0">
              <a:solidFill>
                <a:srgbClr val="C00000"/>
              </a:solidFill>
              <a:latin typeface="+mj-lt"/>
              <a:ea typeface="+mj-ea"/>
            </a:endParaRPr>
          </a:p>
          <a:p>
            <a:pPr marL="900000" indent="-252000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50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年前匈牙利物理学家发明</a:t>
            </a:r>
            <a:endParaRPr lang="en-US" altLang="zh-CN" sz="2400" b="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900000" indent="-252000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全息光存储原理：数据以全息图形式记录在存储材料中</a:t>
            </a:r>
          </a:p>
          <a:p>
            <a:pPr marL="900000" indent="-252000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全息图：物光、参考光相遇产生干涉，使存储材料的化学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/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物理特性发生改变</a:t>
            </a:r>
            <a:endParaRPr lang="en-US" altLang="zh-CN" sz="2400" b="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900000" indent="-252000">
              <a:lnSpc>
                <a:spcPct val="100000"/>
              </a:lnSpc>
              <a:spcBef>
                <a:spcPts val="0"/>
              </a:spcBef>
            </a:pPr>
            <a:endParaRPr lang="en-US" altLang="zh-CN" sz="2400" b="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60325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  <a:ea typeface="+mj-ea"/>
              </a:rPr>
              <a:t>全息光盘容量可高达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+mj-ea"/>
              </a:rPr>
              <a:t>200GB(﹩100)</a:t>
            </a:r>
            <a:r>
              <a:rPr lang="zh-CN" altLang="en-US" sz="2800" dirty="0">
                <a:solidFill>
                  <a:srgbClr val="C00000"/>
                </a:solidFill>
                <a:latin typeface="+mj-lt"/>
                <a:ea typeface="+mj-ea"/>
              </a:rPr>
              <a:t>～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+mj-ea"/>
              </a:rPr>
              <a:t>1TB</a:t>
            </a:r>
            <a:r>
              <a:rPr lang="zh-CN" altLang="en-US" sz="2800" dirty="0">
                <a:solidFill>
                  <a:srgbClr val="C00000"/>
                </a:solidFill>
                <a:latin typeface="+mj-lt"/>
                <a:ea typeface="+mj-ea"/>
              </a:rPr>
              <a:t>，其驱动器﹩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+mj-ea"/>
              </a:rPr>
              <a:t>20000 → ﹩2700</a:t>
            </a:r>
          </a:p>
          <a:p>
            <a:pPr marL="900000" lvl="1" indent="-2520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2006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年日本</a:t>
            </a:r>
            <a:r>
              <a:rPr lang="en-US" altLang="zh-CN" sz="2400" b="0" dirty="0" err="1">
                <a:solidFill>
                  <a:schemeClr val="tx1"/>
                </a:solidFill>
                <a:latin typeface="+mj-lt"/>
                <a:ea typeface="+mj-ea"/>
              </a:rPr>
              <a:t>Optware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公司研发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200GB</a:t>
            </a:r>
          </a:p>
          <a:p>
            <a:pPr marL="900000" lvl="1" indent="-2520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2007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年美国</a:t>
            </a:r>
            <a:r>
              <a:rPr lang="en-US" altLang="zh-CN" sz="2400" b="0" dirty="0" err="1">
                <a:solidFill>
                  <a:schemeClr val="tx1"/>
                </a:solidFill>
                <a:latin typeface="+mj-lt"/>
                <a:ea typeface="+mj-ea"/>
              </a:rPr>
              <a:t>Inphase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公司研发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300GB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20MHz/s</a:t>
            </a:r>
            <a:r>
              <a:rPr lang="zh-CN" altLang="en-US" sz="2400" b="0" dirty="0">
                <a:solidFill>
                  <a:schemeClr val="tx1"/>
                </a:solidFill>
                <a:latin typeface="+mj-lt"/>
                <a:ea typeface="+mj-ea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+mj-ea"/>
              </a:rPr>
              <a:t>5.25in</a:t>
            </a:r>
          </a:p>
          <a:p>
            <a:pPr marL="900000" lvl="1" indent="-2520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2400" b="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60325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  <a:ea typeface="+mj-ea"/>
              </a:rPr>
              <a:t>全息光存储、蓝色光盘是目前最有希望的两种新型存储技术</a:t>
            </a:r>
          </a:p>
        </p:txBody>
      </p:sp>
      <p:sp>
        <p:nvSpPr>
          <p:cNvPr id="11" name="矩形 10"/>
          <p:cNvSpPr/>
          <p:nvPr/>
        </p:nvSpPr>
        <p:spPr>
          <a:xfrm>
            <a:off x="478582" y="1196752"/>
            <a:ext cx="4320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88900" indent="0">
              <a:lnSpc>
                <a:spcPct val="120000"/>
              </a:lnSpc>
              <a:buNone/>
            </a:pPr>
            <a:r>
              <a:rPr lang="zh-CN" altLang="en-US" dirty="0">
                <a:latin typeface="+mn-ea"/>
              </a:rPr>
              <a:t>全息光存储技术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3239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8542" y="2526091"/>
            <a:ext cx="11809311" cy="133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53149" rIns="80147" bIns="53149">
            <a:spAutoFit/>
          </a:bodyPr>
          <a:lstStyle>
            <a:lvl1pPr marL="719138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720000" lvl="1" indent="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spc="300" dirty="0">
                <a:solidFill>
                  <a:schemeClr val="bg1"/>
                </a:solidFill>
                <a:latin typeface="+mn-ea"/>
                <a:sym typeface="Symbol" charset="2"/>
              </a:rPr>
              <a:t>6.6 </a:t>
            </a:r>
            <a:r>
              <a:rPr lang="zh-CN" altLang="en-US" sz="4000" spc="300" dirty="0">
                <a:solidFill>
                  <a:schemeClr val="bg1"/>
                </a:solidFill>
                <a:latin typeface="+mn-ea"/>
                <a:sym typeface="Symbol" charset="2"/>
              </a:rPr>
              <a:t>处理器、存储器和</a:t>
            </a:r>
            <a:r>
              <a:rPr lang="en-US" altLang="zh-CN" sz="4000" spc="300" dirty="0">
                <a:solidFill>
                  <a:schemeClr val="bg1"/>
                </a:solidFill>
                <a:latin typeface="+mn-ea"/>
                <a:sym typeface="Symbol" charset="2"/>
              </a:rPr>
              <a:t>I/O</a:t>
            </a:r>
            <a:r>
              <a:rPr lang="zh-CN" altLang="en-US" sz="4000" spc="300" dirty="0">
                <a:solidFill>
                  <a:schemeClr val="bg1"/>
                </a:solidFill>
                <a:latin typeface="+mn-ea"/>
                <a:sym typeface="Symbol" charset="2"/>
              </a:rPr>
              <a:t>设备的连接和接口</a:t>
            </a:r>
          </a:p>
          <a:p>
            <a:pPr marL="720000" lvl="1" indent="0">
              <a:lnSpc>
                <a:spcPct val="100000"/>
              </a:lnSpc>
              <a:spcBef>
                <a:spcPts val="0"/>
              </a:spcBef>
            </a:pPr>
            <a:endParaRPr lang="en-US" altLang="zh-CN" sz="4000" spc="300" dirty="0">
              <a:solidFill>
                <a:schemeClr val="bg1"/>
              </a:solidFill>
              <a:latin typeface="+mn-ea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6205004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906" y="0"/>
            <a:ext cx="7019925" cy="55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设备的通用模型</a:t>
            </a:r>
          </a:p>
        </p:txBody>
      </p:sp>
      <p:sp>
        <p:nvSpPr>
          <p:cNvPr id="1148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09625"/>
            <a:ext cx="6394599" cy="56435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800" dirty="0"/>
              <a:t>I/O</a:t>
            </a:r>
            <a:r>
              <a:rPr lang="zh-CN" altLang="en-US" sz="2800" dirty="0"/>
              <a:t>设备通过</a:t>
            </a:r>
            <a:r>
              <a:rPr lang="zh-CN" altLang="en-US" sz="2800" dirty="0">
                <a:solidFill>
                  <a:srgbClr val="FF0000"/>
                </a:solidFill>
              </a:rPr>
              <a:t>电缆</a:t>
            </a:r>
            <a:r>
              <a:rPr lang="zh-CN" altLang="en-US" sz="2800" dirty="0"/>
              <a:t>与计算机内部</a:t>
            </a:r>
            <a:r>
              <a:rPr lang="en-US" altLang="zh-CN" sz="2800" dirty="0"/>
              <a:t>I/O</a:t>
            </a:r>
            <a:r>
              <a:rPr lang="zh-CN" altLang="en-US" sz="2800" dirty="0"/>
              <a:t>接口进行数据、状态和控制信息的传送</a:t>
            </a:r>
          </a:p>
          <a:p>
            <a:pPr>
              <a:spcBef>
                <a:spcPts val="600"/>
              </a:spcBef>
              <a:buClr>
                <a:schemeClr val="tx2"/>
              </a:buClr>
            </a:pPr>
            <a:r>
              <a:rPr lang="zh-CN" altLang="en-US" sz="2800" dirty="0">
                <a:solidFill>
                  <a:srgbClr val="FF0000"/>
                </a:solidFill>
              </a:rPr>
              <a:t>控制逻辑</a:t>
            </a:r>
            <a:r>
              <a:rPr lang="zh-CN" altLang="en-US" sz="2800" dirty="0"/>
              <a:t>根据相关信息控制设备的操作，检测设备状态</a:t>
            </a:r>
            <a:endParaRPr lang="en-US" altLang="zh-CN" sz="2800" dirty="0"/>
          </a:p>
          <a:p>
            <a:pPr>
              <a:spcBef>
                <a:spcPts val="600"/>
              </a:spcBef>
              <a:buClr>
                <a:schemeClr val="tx2"/>
              </a:buClr>
            </a:pPr>
            <a:r>
              <a:rPr lang="zh-CN" altLang="en-US" sz="2800" dirty="0">
                <a:solidFill>
                  <a:srgbClr val="FF0000"/>
                </a:solidFill>
              </a:rPr>
              <a:t>缓冲器</a:t>
            </a:r>
            <a:r>
              <a:rPr lang="zh-CN" altLang="en-US" sz="2800" dirty="0"/>
              <a:t>用于保存交换的数据信息，解决速度不匹配问题</a:t>
            </a:r>
          </a:p>
          <a:p>
            <a:pPr>
              <a:spcBef>
                <a:spcPts val="600"/>
              </a:spcBef>
              <a:buClr>
                <a:schemeClr val="tx2"/>
              </a:buClr>
            </a:pPr>
            <a:r>
              <a:rPr lang="zh-CN" altLang="en-US" sz="2800" dirty="0">
                <a:solidFill>
                  <a:srgbClr val="FF0000"/>
                </a:solidFill>
              </a:rPr>
              <a:t>变换器</a:t>
            </a:r>
            <a:r>
              <a:rPr lang="zh-CN" altLang="en-US" sz="2800" dirty="0"/>
              <a:t>用于在电信号形式</a:t>
            </a:r>
            <a:r>
              <a:rPr lang="en-US" altLang="zh-CN" sz="2800" dirty="0"/>
              <a:t>(</a:t>
            </a:r>
            <a:r>
              <a:rPr lang="zh-CN" altLang="en-US" sz="2800" dirty="0"/>
              <a:t>内部数据</a:t>
            </a:r>
            <a:r>
              <a:rPr lang="en-US" altLang="zh-CN" sz="2800" dirty="0"/>
              <a:t>)</a:t>
            </a:r>
            <a:r>
              <a:rPr lang="zh-CN" altLang="en-US" sz="2800" dirty="0"/>
              <a:t>和其他形式的设备数据之间进行转换</a:t>
            </a:r>
          </a:p>
          <a:p>
            <a:pPr>
              <a:spcBef>
                <a:spcPts val="600"/>
              </a:spcBef>
            </a:pPr>
            <a:endParaRPr lang="zh-CN" altLang="en-US" sz="2800" dirty="0"/>
          </a:p>
        </p:txBody>
      </p:sp>
      <p:sp>
        <p:nvSpPr>
          <p:cNvPr id="1148932" name="Rectangle 4"/>
          <p:cNvSpPr>
            <a:spLocks noChangeArrowheads="1"/>
          </p:cNvSpPr>
          <p:nvPr/>
        </p:nvSpPr>
        <p:spPr bwMode="auto">
          <a:xfrm>
            <a:off x="7232798" y="2263109"/>
            <a:ext cx="4191000" cy="2286000"/>
          </a:xfrm>
          <a:prstGeom prst="rect">
            <a:avLst/>
          </a:prstGeom>
          <a:noFill/>
          <a:ln w="9525">
            <a:solidFill>
              <a:srgbClr val="D1390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latin typeface="+mn-lt"/>
              <a:ea typeface="宋体" pitchFamily="2" charset="-122"/>
            </a:endParaRPr>
          </a:p>
        </p:txBody>
      </p:sp>
      <p:sp>
        <p:nvSpPr>
          <p:cNvPr id="1148933" name="Text Box 5"/>
          <p:cNvSpPr txBox="1">
            <a:spLocks noChangeArrowheads="1"/>
          </p:cNvSpPr>
          <p:nvPr/>
        </p:nvSpPr>
        <p:spPr bwMode="auto">
          <a:xfrm>
            <a:off x="7385198" y="3101309"/>
            <a:ext cx="1295400" cy="522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charset="0"/>
                <a:ea typeface="华文新魏" charset="-122"/>
              </a:rPr>
              <a:t>控制逻辑</a:t>
            </a:r>
          </a:p>
        </p:txBody>
      </p:sp>
      <p:sp>
        <p:nvSpPr>
          <p:cNvPr id="1148934" name="Text Box 6"/>
          <p:cNvSpPr txBox="1">
            <a:spLocks noChangeArrowheads="1"/>
          </p:cNvSpPr>
          <p:nvPr/>
        </p:nvSpPr>
        <p:spPr bwMode="auto">
          <a:xfrm>
            <a:off x="9290198" y="2948910"/>
            <a:ext cx="1600200" cy="11508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charset="0"/>
                <a:ea typeface="华文新魏" charset="-122"/>
              </a:rPr>
              <a:t>缓冲器</a:t>
            </a: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charset="0"/>
                <a:ea typeface="华文新魏" charset="-122"/>
              </a:rPr>
              <a:t>变换器</a:t>
            </a:r>
          </a:p>
        </p:txBody>
      </p:sp>
      <p:sp>
        <p:nvSpPr>
          <p:cNvPr id="1148935" name="Line 7"/>
          <p:cNvSpPr>
            <a:spLocks noChangeShapeType="1"/>
          </p:cNvSpPr>
          <p:nvPr/>
        </p:nvSpPr>
        <p:spPr bwMode="auto">
          <a:xfrm>
            <a:off x="9290198" y="3406109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3200">
              <a:latin typeface="+mn-lt"/>
              <a:ea typeface="宋体" pitchFamily="2" charset="-122"/>
            </a:endParaRPr>
          </a:p>
        </p:txBody>
      </p:sp>
      <p:sp>
        <p:nvSpPr>
          <p:cNvPr id="1148936" name="Line 8"/>
          <p:cNvSpPr>
            <a:spLocks noChangeShapeType="1"/>
          </p:cNvSpPr>
          <p:nvPr/>
        </p:nvSpPr>
        <p:spPr bwMode="auto">
          <a:xfrm>
            <a:off x="8680598" y="325370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3200">
              <a:latin typeface="+mn-lt"/>
              <a:ea typeface="宋体" pitchFamily="2" charset="-122"/>
            </a:endParaRPr>
          </a:p>
        </p:txBody>
      </p:sp>
      <p:sp>
        <p:nvSpPr>
          <p:cNvPr id="1148937" name="Line 9"/>
          <p:cNvSpPr>
            <a:spLocks noChangeShapeType="1"/>
          </p:cNvSpPr>
          <p:nvPr/>
        </p:nvSpPr>
        <p:spPr bwMode="auto">
          <a:xfrm>
            <a:off x="7537598" y="1805909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3200">
              <a:latin typeface="+mn-lt"/>
              <a:ea typeface="宋体" pitchFamily="2" charset="-122"/>
            </a:endParaRPr>
          </a:p>
        </p:txBody>
      </p:sp>
      <p:sp>
        <p:nvSpPr>
          <p:cNvPr id="1148938" name="Line 10"/>
          <p:cNvSpPr>
            <a:spLocks noChangeShapeType="1"/>
          </p:cNvSpPr>
          <p:nvPr/>
        </p:nvSpPr>
        <p:spPr bwMode="auto">
          <a:xfrm>
            <a:off x="8451998" y="1805909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3200">
              <a:latin typeface="+mn-lt"/>
              <a:ea typeface="宋体" pitchFamily="2" charset="-122"/>
            </a:endParaRPr>
          </a:p>
        </p:txBody>
      </p:sp>
      <p:sp>
        <p:nvSpPr>
          <p:cNvPr id="1148939" name="Line 11"/>
          <p:cNvSpPr>
            <a:spLocks noChangeShapeType="1"/>
          </p:cNvSpPr>
          <p:nvPr/>
        </p:nvSpPr>
        <p:spPr bwMode="auto">
          <a:xfrm>
            <a:off x="10128398" y="1729709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3200">
              <a:latin typeface="+mn-lt"/>
              <a:ea typeface="宋体" pitchFamily="2" charset="-122"/>
            </a:endParaRPr>
          </a:p>
        </p:txBody>
      </p:sp>
      <p:sp>
        <p:nvSpPr>
          <p:cNvPr id="1148940" name="Line 12"/>
          <p:cNvSpPr>
            <a:spLocks noChangeShapeType="1"/>
          </p:cNvSpPr>
          <p:nvPr/>
        </p:nvSpPr>
        <p:spPr bwMode="auto">
          <a:xfrm>
            <a:off x="10128398" y="3939509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3200">
              <a:latin typeface="+mn-lt"/>
              <a:ea typeface="宋体" pitchFamily="2" charset="-122"/>
            </a:endParaRPr>
          </a:p>
        </p:txBody>
      </p:sp>
      <p:sp>
        <p:nvSpPr>
          <p:cNvPr id="1148941" name="Rectangle 13"/>
          <p:cNvSpPr>
            <a:spLocks noChangeArrowheads="1"/>
          </p:cNvSpPr>
          <p:nvPr/>
        </p:nvSpPr>
        <p:spPr bwMode="auto">
          <a:xfrm>
            <a:off x="7502615" y="1660839"/>
            <a:ext cx="800219" cy="61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rgbClr val="CC0000"/>
                </a:solidFill>
                <a:latin typeface="+mn-lt"/>
                <a:ea typeface="华文新魏" pitchFamily="2" charset="-122"/>
              </a:rPr>
              <a:t>控制</a:t>
            </a:r>
          </a:p>
        </p:txBody>
      </p:sp>
      <p:sp>
        <p:nvSpPr>
          <p:cNvPr id="1148942" name="Rectangle 14"/>
          <p:cNvSpPr>
            <a:spLocks noChangeArrowheads="1"/>
          </p:cNvSpPr>
          <p:nvPr/>
        </p:nvSpPr>
        <p:spPr bwMode="auto">
          <a:xfrm>
            <a:off x="8423365" y="1660839"/>
            <a:ext cx="800219" cy="61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CC0000"/>
                </a:solidFill>
                <a:latin typeface="Times New Roman" charset="0"/>
                <a:ea typeface="华文新魏" charset="-122"/>
              </a:rPr>
              <a:t>状态</a:t>
            </a:r>
          </a:p>
        </p:txBody>
      </p:sp>
      <p:sp>
        <p:nvSpPr>
          <p:cNvPr id="1148943" name="Rectangle 15"/>
          <p:cNvSpPr>
            <a:spLocks noChangeArrowheads="1"/>
          </p:cNvSpPr>
          <p:nvPr/>
        </p:nvSpPr>
        <p:spPr bwMode="auto">
          <a:xfrm>
            <a:off x="10099765" y="1660839"/>
            <a:ext cx="800219" cy="61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rgbClr val="CC0000"/>
                </a:solidFill>
                <a:latin typeface="+mn-lt"/>
                <a:ea typeface="华文新魏" pitchFamily="2" charset="-122"/>
              </a:rPr>
              <a:t>数据</a:t>
            </a:r>
          </a:p>
        </p:txBody>
      </p:sp>
      <p:sp>
        <p:nvSpPr>
          <p:cNvPr id="1148944" name="AutoShape 16"/>
          <p:cNvSpPr>
            <a:spLocks/>
          </p:cNvSpPr>
          <p:nvPr/>
        </p:nvSpPr>
        <p:spPr bwMode="auto">
          <a:xfrm rot="5426823">
            <a:off x="8983811" y="-22891"/>
            <a:ext cx="228600" cy="3276600"/>
          </a:xfrm>
          <a:prstGeom prst="leftBrace">
            <a:avLst>
              <a:gd name="adj1" fmla="val 119444"/>
              <a:gd name="adj2" fmla="val 5066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latin typeface="+mn-lt"/>
              <a:ea typeface="宋体" pitchFamily="2" charset="-122"/>
            </a:endParaRPr>
          </a:p>
        </p:txBody>
      </p:sp>
      <p:sp>
        <p:nvSpPr>
          <p:cNvPr id="1148945" name="Text Box 17"/>
          <p:cNvSpPr txBox="1">
            <a:spLocks noChangeArrowheads="1"/>
          </p:cNvSpPr>
          <p:nvPr/>
        </p:nvSpPr>
        <p:spPr bwMode="auto">
          <a:xfrm>
            <a:off x="7787288" y="812192"/>
            <a:ext cx="2644775" cy="70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latin typeface="Times New Roman" charset="0"/>
                <a:ea typeface="华文新魏" charset="-122"/>
              </a:rPr>
              <a:t>I/O</a:t>
            </a:r>
            <a:r>
              <a:rPr kumimoji="1" lang="zh-CN" altLang="en-US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接口</a:t>
            </a:r>
            <a:r>
              <a:rPr kumimoji="1" lang="en-US" altLang="zh-CN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(</a:t>
            </a:r>
            <a:r>
              <a:rPr kumimoji="1" lang="zh-CN" altLang="en-US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电缆</a:t>
            </a:r>
            <a:r>
              <a:rPr kumimoji="1" lang="en-US" altLang="zh-CN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)</a:t>
            </a:r>
            <a:endParaRPr kumimoji="1" lang="zh-CN" altLang="en-US" dirty="0">
              <a:solidFill>
                <a:srgbClr val="0000FF"/>
              </a:solidFill>
              <a:latin typeface="Times New Roman" charset="0"/>
              <a:ea typeface="华文新魏" charset="-122"/>
            </a:endParaRPr>
          </a:p>
        </p:txBody>
      </p:sp>
      <p:sp>
        <p:nvSpPr>
          <p:cNvPr id="1148946" name="Rectangle 18"/>
          <p:cNvSpPr>
            <a:spLocks noChangeArrowheads="1"/>
          </p:cNvSpPr>
          <p:nvPr/>
        </p:nvSpPr>
        <p:spPr bwMode="auto">
          <a:xfrm>
            <a:off x="8663275" y="4660234"/>
            <a:ext cx="1415772" cy="61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CC0000"/>
                </a:solidFill>
                <a:latin typeface="Times New Roman" charset="0"/>
                <a:ea typeface="华文新魏" charset="-122"/>
              </a:rPr>
              <a:t>设备数据</a:t>
            </a:r>
          </a:p>
        </p:txBody>
      </p:sp>
      <p:sp>
        <p:nvSpPr>
          <p:cNvPr id="1148947" name="Rectangle 19"/>
          <p:cNvSpPr>
            <a:spLocks noChangeArrowheads="1"/>
          </p:cNvSpPr>
          <p:nvPr/>
        </p:nvSpPr>
        <p:spPr bwMode="auto">
          <a:xfrm>
            <a:off x="10065492" y="4994816"/>
            <a:ext cx="1649812" cy="70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FF"/>
                </a:solidFill>
                <a:latin typeface="+mn-lt"/>
                <a:ea typeface="华文新魏" pitchFamily="2" charset="-122"/>
              </a:rPr>
              <a:t>I/O</a:t>
            </a:r>
            <a:r>
              <a:rPr kumimoji="1" lang="zh-CN" altLang="en-US" dirty="0">
                <a:solidFill>
                  <a:srgbClr val="0000FF"/>
                </a:solidFill>
                <a:latin typeface="+mn-lt"/>
                <a:ea typeface="华文新魏" pitchFamily="2" charset="-122"/>
              </a:rPr>
              <a:t>设备</a:t>
            </a:r>
          </a:p>
        </p:txBody>
      </p:sp>
      <p:sp>
        <p:nvSpPr>
          <p:cNvPr id="1148948" name="Line 20"/>
          <p:cNvSpPr>
            <a:spLocks noChangeShapeType="1"/>
          </p:cNvSpPr>
          <p:nvPr/>
        </p:nvSpPr>
        <p:spPr bwMode="auto">
          <a:xfrm>
            <a:off x="7439174" y="2378389"/>
            <a:ext cx="1889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3200">
              <a:latin typeface="+mn-lt"/>
              <a:ea typeface="宋体" pitchFamily="2" charset="-122"/>
            </a:endParaRPr>
          </a:p>
        </p:txBody>
      </p:sp>
      <p:sp>
        <p:nvSpPr>
          <p:cNvPr id="1148949" name="Line 21"/>
          <p:cNvSpPr>
            <a:spLocks noChangeShapeType="1"/>
          </p:cNvSpPr>
          <p:nvPr/>
        </p:nvSpPr>
        <p:spPr bwMode="auto">
          <a:xfrm>
            <a:off x="8351986" y="2464114"/>
            <a:ext cx="188912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3200">
              <a:latin typeface="+mn-lt"/>
              <a:ea typeface="宋体" pitchFamily="2" charset="-122"/>
            </a:endParaRPr>
          </a:p>
        </p:txBody>
      </p:sp>
      <p:sp>
        <p:nvSpPr>
          <p:cNvPr id="1148950" name="Line 22"/>
          <p:cNvSpPr>
            <a:spLocks noChangeShapeType="1"/>
          </p:cNvSpPr>
          <p:nvPr/>
        </p:nvSpPr>
        <p:spPr bwMode="auto">
          <a:xfrm>
            <a:off x="10034736" y="2405377"/>
            <a:ext cx="18891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3200">
              <a:latin typeface="+mn-lt"/>
              <a:ea typeface="宋体" pitchFamily="2" charset="-122"/>
            </a:endParaRPr>
          </a:p>
        </p:txBody>
      </p:sp>
      <p:sp>
        <p:nvSpPr>
          <p:cNvPr id="1148951" name="Line 23"/>
          <p:cNvSpPr>
            <a:spLocks noChangeShapeType="1"/>
          </p:cNvSpPr>
          <p:nvPr/>
        </p:nvSpPr>
        <p:spPr bwMode="auto">
          <a:xfrm>
            <a:off x="10022036" y="4282410"/>
            <a:ext cx="18891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3200">
              <a:latin typeface="+mn-lt"/>
              <a:ea typeface="宋体" pitchFamily="2" charset="-122"/>
            </a:endParaRPr>
          </a:p>
        </p:txBody>
      </p:sp>
      <p:sp>
        <p:nvSpPr>
          <p:cNvPr id="1148952" name="Text Box 24"/>
          <p:cNvSpPr txBox="1">
            <a:spLocks noChangeArrowheads="1"/>
          </p:cNvSpPr>
          <p:nvPr/>
        </p:nvSpPr>
        <p:spPr bwMode="auto">
          <a:xfrm>
            <a:off x="334566" y="4628704"/>
            <a:ext cx="7168049" cy="1557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所有设备都可以抽象成这个通用模型！</a:t>
            </a:r>
          </a:p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设备所用的电缆线中有以下三种信号线：</a:t>
            </a:r>
          </a:p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控制信号、状态信号、数据信号</a:t>
            </a:r>
          </a:p>
        </p:txBody>
      </p:sp>
    </p:spTree>
    <p:extLst>
      <p:ext uri="{BB962C8B-B14F-4D97-AF65-F5344CB8AC3E}">
        <p14:creationId xmlns:p14="http://schemas.microsoft.com/office/powerpoint/2010/main" val="1478223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组合 70"/>
          <p:cNvGrpSpPr>
            <a:grpSpLocks/>
          </p:cNvGrpSpPr>
          <p:nvPr/>
        </p:nvGrpSpPr>
        <p:grpSpPr bwMode="auto">
          <a:xfrm>
            <a:off x="1234666" y="584684"/>
            <a:ext cx="8280920" cy="4859716"/>
            <a:chOff x="584200" y="258118"/>
            <a:chExt cx="8112070" cy="4122367"/>
          </a:xfrm>
        </p:grpSpPr>
        <p:grpSp>
          <p:nvGrpSpPr>
            <p:cNvPr id="35845" name="Group 2"/>
            <p:cNvGrpSpPr>
              <a:grpSpLocks/>
            </p:cNvGrpSpPr>
            <p:nvPr/>
          </p:nvGrpSpPr>
          <p:grpSpPr bwMode="auto">
            <a:xfrm>
              <a:off x="690563" y="258118"/>
              <a:ext cx="3822947" cy="1827494"/>
              <a:chOff x="551" y="593"/>
              <a:chExt cx="1704" cy="1222"/>
            </a:xfrm>
          </p:grpSpPr>
          <p:sp>
            <p:nvSpPr>
              <p:cNvPr id="19512" name="AutoShape 3"/>
              <p:cNvSpPr>
                <a:spLocks noChangeArrowheads="1"/>
              </p:cNvSpPr>
              <p:nvPr/>
            </p:nvSpPr>
            <p:spPr bwMode="auto">
              <a:xfrm>
                <a:off x="1490" y="1516"/>
                <a:ext cx="717" cy="263"/>
              </a:xfrm>
              <a:prstGeom prst="leftRightArrow">
                <a:avLst>
                  <a:gd name="adj1" fmla="val 50000"/>
                  <a:gd name="adj2" fmla="val 54525"/>
                </a:avLst>
              </a:prstGeom>
              <a:solidFill>
                <a:srgbClr val="FED6D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13" name="Rectangle 4"/>
              <p:cNvSpPr>
                <a:spLocks noChangeArrowheads="1"/>
              </p:cNvSpPr>
              <p:nvPr/>
            </p:nvSpPr>
            <p:spPr bwMode="auto">
              <a:xfrm>
                <a:off x="1003" y="874"/>
                <a:ext cx="338" cy="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14" name="Rectangle 5"/>
              <p:cNvSpPr>
                <a:spLocks noChangeArrowheads="1"/>
              </p:cNvSpPr>
              <p:nvPr/>
            </p:nvSpPr>
            <p:spPr bwMode="auto">
              <a:xfrm>
                <a:off x="1003" y="949"/>
                <a:ext cx="338" cy="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15" name="Rectangle 6"/>
              <p:cNvSpPr>
                <a:spLocks noChangeArrowheads="1"/>
              </p:cNvSpPr>
              <p:nvPr/>
            </p:nvSpPr>
            <p:spPr bwMode="auto">
              <a:xfrm>
                <a:off x="1003" y="1025"/>
                <a:ext cx="338" cy="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16" name="Rectangle 7"/>
              <p:cNvSpPr>
                <a:spLocks noChangeArrowheads="1"/>
              </p:cNvSpPr>
              <p:nvPr/>
            </p:nvSpPr>
            <p:spPr bwMode="auto">
              <a:xfrm>
                <a:off x="1003" y="1100"/>
                <a:ext cx="338" cy="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83" tIns="45046" rIns="90083" bIns="45046" anchor="ctr"/>
              <a:lstStyle/>
              <a:p>
                <a:pPr algn="ctr" eaLnBrk="0" hangingPunct="0">
                  <a:defRPr/>
                </a:pPr>
                <a:r>
                  <a:rPr lang="en-US" altLang="zh-CN" sz="2000" dirty="0">
                    <a:latin typeface="+mn-ea"/>
                    <a:ea typeface="+mn-ea"/>
                  </a:rPr>
                  <a:t>y</a:t>
                </a:r>
              </a:p>
            </p:txBody>
          </p:sp>
          <p:sp>
            <p:nvSpPr>
              <p:cNvPr id="19517" name="Rectangle 8"/>
              <p:cNvSpPr>
                <a:spLocks noChangeArrowheads="1"/>
              </p:cNvSpPr>
              <p:nvPr/>
            </p:nvSpPr>
            <p:spPr bwMode="auto">
              <a:xfrm>
                <a:off x="1003" y="1175"/>
                <a:ext cx="338" cy="7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18" name="AutoShape 9"/>
              <p:cNvSpPr>
                <a:spLocks noChangeArrowheads="1"/>
              </p:cNvSpPr>
              <p:nvPr/>
            </p:nvSpPr>
            <p:spPr bwMode="auto">
              <a:xfrm>
                <a:off x="1385" y="874"/>
                <a:ext cx="220" cy="185"/>
              </a:xfrm>
              <a:prstGeom prst="rightArrow">
                <a:avLst>
                  <a:gd name="adj1" fmla="val 50000"/>
                  <a:gd name="adj2" fmla="val 29255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19" name="AutoShape 10"/>
              <p:cNvSpPr>
                <a:spLocks noChangeArrowheads="1"/>
              </p:cNvSpPr>
              <p:nvPr/>
            </p:nvSpPr>
            <p:spPr bwMode="auto">
              <a:xfrm flipH="1">
                <a:off x="1341" y="1063"/>
                <a:ext cx="220" cy="185"/>
              </a:xfrm>
              <a:prstGeom prst="rightArrow">
                <a:avLst>
                  <a:gd name="adj1" fmla="val 50000"/>
                  <a:gd name="adj2" fmla="val 29255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20" name="Rectangle 11"/>
              <p:cNvSpPr>
                <a:spLocks noChangeArrowheads="1"/>
              </p:cNvSpPr>
              <p:nvPr/>
            </p:nvSpPr>
            <p:spPr bwMode="auto">
              <a:xfrm>
                <a:off x="1605" y="799"/>
                <a:ext cx="263" cy="5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83" tIns="45046" rIns="90083" bIns="45046" anchor="ctr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+mn-ea"/>
                    <a:ea typeface="+mn-ea"/>
                  </a:rPr>
                  <a:t>ALU</a:t>
                </a:r>
              </a:p>
            </p:txBody>
          </p:sp>
          <p:sp>
            <p:nvSpPr>
              <p:cNvPr id="19521" name="Text Box 12"/>
              <p:cNvSpPr txBox="1">
                <a:spLocks noChangeArrowheads="1"/>
              </p:cNvSpPr>
              <p:nvPr/>
            </p:nvSpPr>
            <p:spPr bwMode="auto">
              <a:xfrm>
                <a:off x="900" y="593"/>
                <a:ext cx="538" cy="3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83" tIns="45046" rIns="90083" bIns="45046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rgbClr val="CC0000"/>
                    </a:solidFill>
                    <a:latin typeface="+mn-ea"/>
                    <a:ea typeface="+mn-ea"/>
                  </a:rPr>
                  <a:t>寄存器组</a:t>
                </a:r>
              </a:p>
            </p:txBody>
          </p:sp>
          <p:sp>
            <p:nvSpPr>
              <p:cNvPr id="19522" name="AutoShape 13"/>
              <p:cNvSpPr>
                <a:spLocks noChangeArrowheads="1"/>
              </p:cNvSpPr>
              <p:nvPr/>
            </p:nvSpPr>
            <p:spPr bwMode="auto">
              <a:xfrm>
                <a:off x="1040" y="1281"/>
                <a:ext cx="301" cy="226"/>
              </a:xfrm>
              <a:prstGeom prst="upDownArrow">
                <a:avLst>
                  <a:gd name="adj1" fmla="val 50000"/>
                  <a:gd name="adj2" fmla="val 2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23" name="Rectangle 14"/>
              <p:cNvSpPr>
                <a:spLocks noChangeArrowheads="1"/>
              </p:cNvSpPr>
              <p:nvPr/>
            </p:nvSpPr>
            <p:spPr bwMode="auto">
              <a:xfrm>
                <a:off x="551" y="1530"/>
                <a:ext cx="925" cy="28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83" tIns="45046" rIns="90083" bIns="45046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CPU</a:t>
                </a:r>
                <a:r>
                  <a:rPr lang="zh-CN" altLang="en-US" sz="2000">
                    <a:latin typeface="+mn-ea"/>
                    <a:ea typeface="+mn-ea"/>
                  </a:rPr>
                  <a:t>总线接口</a:t>
                </a:r>
              </a:p>
            </p:txBody>
          </p:sp>
          <p:sp>
            <p:nvSpPr>
              <p:cNvPr id="19524" name="Text Box 15"/>
              <p:cNvSpPr txBox="1">
                <a:spLocks noChangeArrowheads="1"/>
              </p:cNvSpPr>
              <p:nvPr/>
            </p:nvSpPr>
            <p:spPr bwMode="auto">
              <a:xfrm>
                <a:off x="800" y="1068"/>
                <a:ext cx="249" cy="29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83" tIns="45046" rIns="90083" bIns="45046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000">
                    <a:latin typeface="+mn-ea"/>
                    <a:ea typeface="+mn-ea"/>
                  </a:rPr>
                  <a:t>R6</a:t>
                </a: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25" name="Text Box 16"/>
              <p:cNvSpPr txBox="1">
                <a:spLocks noChangeArrowheads="1"/>
              </p:cNvSpPr>
              <p:nvPr/>
            </p:nvSpPr>
            <p:spPr bwMode="auto">
              <a:xfrm>
                <a:off x="1418" y="1491"/>
                <a:ext cx="837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83" tIns="45046" rIns="90083" bIns="45046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+mn-ea"/>
                    <a:ea typeface="+mn-ea"/>
                  </a:rPr>
                  <a:t>CPU(</a:t>
                </a:r>
                <a:r>
                  <a:rPr kumimoji="1" lang="zh-CN" altLang="en-US" sz="1800" dirty="0">
                    <a:latin typeface="+mn-ea"/>
                    <a:ea typeface="+mn-ea"/>
                  </a:rPr>
                  <a:t>前端</a:t>
                </a:r>
                <a:r>
                  <a:rPr kumimoji="1" lang="en-US" altLang="zh-CN" sz="1800" dirty="0">
                    <a:latin typeface="+mn-ea"/>
                    <a:ea typeface="+mn-ea"/>
                  </a:rPr>
                  <a:t>)</a:t>
                </a:r>
                <a:r>
                  <a:rPr kumimoji="1" lang="zh-CN" altLang="en-US" sz="1800" dirty="0">
                    <a:latin typeface="+mn-ea"/>
                    <a:ea typeface="+mn-ea"/>
                  </a:rPr>
                  <a:t>总线</a:t>
                </a:r>
              </a:p>
            </p:txBody>
          </p:sp>
        </p:grpSp>
        <p:grpSp>
          <p:nvGrpSpPr>
            <p:cNvPr id="35846" name="Group 17"/>
            <p:cNvGrpSpPr>
              <a:grpSpLocks/>
            </p:cNvGrpSpPr>
            <p:nvPr/>
          </p:nvGrpSpPr>
          <p:grpSpPr bwMode="auto">
            <a:xfrm>
              <a:off x="584200" y="2107132"/>
              <a:ext cx="7804150" cy="1388429"/>
              <a:chOff x="423" y="1835"/>
              <a:chExt cx="3594" cy="790"/>
            </a:xfrm>
          </p:grpSpPr>
          <p:sp>
            <p:nvSpPr>
              <p:cNvPr id="19495" name="AutoShape 18"/>
              <p:cNvSpPr>
                <a:spLocks noChangeArrowheads="1"/>
              </p:cNvSpPr>
              <p:nvPr/>
            </p:nvSpPr>
            <p:spPr bwMode="auto">
              <a:xfrm>
                <a:off x="2305" y="1835"/>
                <a:ext cx="244" cy="339"/>
              </a:xfrm>
              <a:prstGeom prst="upArrow">
                <a:avLst>
                  <a:gd name="adj1" fmla="val 36667"/>
                  <a:gd name="adj2" fmla="val 45025"/>
                </a:avLst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496" name="AutoShape 19"/>
              <p:cNvSpPr>
                <a:spLocks noChangeArrowheads="1"/>
              </p:cNvSpPr>
              <p:nvPr/>
            </p:nvSpPr>
            <p:spPr bwMode="auto">
              <a:xfrm flipV="1">
                <a:off x="2850" y="2199"/>
                <a:ext cx="245" cy="339"/>
              </a:xfrm>
              <a:prstGeom prst="upArrow">
                <a:avLst>
                  <a:gd name="adj1" fmla="val 36667"/>
                  <a:gd name="adj2" fmla="val 44841"/>
                </a:avLst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497" name="AutoShape 20"/>
              <p:cNvSpPr>
                <a:spLocks noChangeArrowheads="1"/>
              </p:cNvSpPr>
              <p:nvPr/>
            </p:nvSpPr>
            <p:spPr bwMode="auto">
              <a:xfrm flipV="1">
                <a:off x="1699" y="2199"/>
                <a:ext cx="245" cy="339"/>
              </a:xfrm>
              <a:prstGeom prst="upArrow">
                <a:avLst>
                  <a:gd name="adj1" fmla="val 36667"/>
                  <a:gd name="adj2" fmla="val 44841"/>
                </a:avLst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498" name="AutoShape 21"/>
              <p:cNvSpPr>
                <a:spLocks noChangeArrowheads="1"/>
              </p:cNvSpPr>
              <p:nvPr/>
            </p:nvSpPr>
            <p:spPr bwMode="auto">
              <a:xfrm flipV="1">
                <a:off x="871" y="2199"/>
                <a:ext cx="245" cy="339"/>
              </a:xfrm>
              <a:prstGeom prst="upArrow">
                <a:avLst>
                  <a:gd name="adj1" fmla="val 36667"/>
                  <a:gd name="adj2" fmla="val 44841"/>
                </a:avLst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499" name="AutoShape 22"/>
              <p:cNvSpPr>
                <a:spLocks noChangeArrowheads="1"/>
              </p:cNvSpPr>
              <p:nvPr/>
            </p:nvSpPr>
            <p:spPr bwMode="auto">
              <a:xfrm>
                <a:off x="423" y="2063"/>
                <a:ext cx="3594" cy="267"/>
              </a:xfrm>
              <a:prstGeom prst="leftRightArrow">
                <a:avLst>
                  <a:gd name="adj1" fmla="val 48611"/>
                  <a:gd name="adj2" fmla="val 69808"/>
                </a:avLst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00" name="Rectangle 23"/>
              <p:cNvSpPr>
                <a:spLocks noChangeArrowheads="1"/>
              </p:cNvSpPr>
              <p:nvPr/>
            </p:nvSpPr>
            <p:spPr bwMode="auto">
              <a:xfrm>
                <a:off x="955" y="2176"/>
                <a:ext cx="82" cy="75"/>
              </a:xfrm>
              <a:prstGeom prst="rect">
                <a:avLst/>
              </a:prstGeom>
              <a:solidFill>
                <a:srgbClr val="00FF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01" name="Rectangle 24"/>
              <p:cNvSpPr>
                <a:spLocks noChangeArrowheads="1"/>
              </p:cNvSpPr>
              <p:nvPr/>
            </p:nvSpPr>
            <p:spPr bwMode="auto">
              <a:xfrm>
                <a:off x="1783" y="2171"/>
                <a:ext cx="82" cy="75"/>
              </a:xfrm>
              <a:prstGeom prst="rect">
                <a:avLst/>
              </a:prstGeom>
              <a:solidFill>
                <a:srgbClr val="00FF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02" name="Rectangle 25"/>
              <p:cNvSpPr>
                <a:spLocks noChangeArrowheads="1"/>
              </p:cNvSpPr>
              <p:nvPr/>
            </p:nvSpPr>
            <p:spPr bwMode="auto">
              <a:xfrm>
                <a:off x="2935" y="2167"/>
                <a:ext cx="80" cy="75"/>
              </a:xfrm>
              <a:prstGeom prst="rect">
                <a:avLst/>
              </a:prstGeom>
              <a:solidFill>
                <a:srgbClr val="00FF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03" name="Text Box 26"/>
              <p:cNvSpPr txBox="1">
                <a:spLocks noChangeArrowheads="1"/>
              </p:cNvSpPr>
              <p:nvPr/>
            </p:nvSpPr>
            <p:spPr bwMode="auto">
              <a:xfrm>
                <a:off x="1349" y="2073"/>
                <a:ext cx="548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83" tIns="45046" rIns="90083" bIns="45046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+mn-ea"/>
                    <a:ea typeface="+mn-ea"/>
                  </a:rPr>
                  <a:t>I/O </a:t>
                </a:r>
                <a:r>
                  <a:rPr lang="zh-CN" altLang="en-US" sz="2000">
                    <a:latin typeface="+mn-ea"/>
                    <a:ea typeface="+mn-ea"/>
                  </a:rPr>
                  <a:t>总线</a:t>
                </a:r>
              </a:p>
            </p:txBody>
          </p:sp>
          <p:sp>
            <p:nvSpPr>
              <p:cNvPr id="19504" name="Rectangle 27"/>
              <p:cNvSpPr>
                <a:spLocks noChangeArrowheads="1"/>
              </p:cNvSpPr>
              <p:nvPr/>
            </p:nvSpPr>
            <p:spPr bwMode="auto">
              <a:xfrm>
                <a:off x="2387" y="2136"/>
                <a:ext cx="80" cy="74"/>
              </a:xfrm>
              <a:prstGeom prst="rect">
                <a:avLst/>
              </a:prstGeom>
              <a:solidFill>
                <a:srgbClr val="00FF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05" name="Rectangle 28"/>
              <p:cNvSpPr>
                <a:spLocks noChangeArrowheads="1"/>
              </p:cNvSpPr>
              <p:nvPr/>
            </p:nvSpPr>
            <p:spPr bwMode="auto">
              <a:xfrm>
                <a:off x="3321" y="2098"/>
                <a:ext cx="63" cy="20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06" name="Rectangle 29"/>
              <p:cNvSpPr>
                <a:spLocks noChangeArrowheads="1"/>
              </p:cNvSpPr>
              <p:nvPr/>
            </p:nvSpPr>
            <p:spPr bwMode="auto">
              <a:xfrm>
                <a:off x="3471" y="2098"/>
                <a:ext cx="63" cy="20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07" name="Rectangle 30"/>
              <p:cNvSpPr>
                <a:spLocks noChangeArrowheads="1"/>
              </p:cNvSpPr>
              <p:nvPr/>
            </p:nvSpPr>
            <p:spPr bwMode="auto">
              <a:xfrm>
                <a:off x="3622" y="2098"/>
                <a:ext cx="63" cy="20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508" name="Text Box 31"/>
              <p:cNvSpPr txBox="1">
                <a:spLocks noChangeArrowheads="1"/>
              </p:cNvSpPr>
              <p:nvPr/>
            </p:nvSpPr>
            <p:spPr bwMode="auto">
              <a:xfrm>
                <a:off x="3225" y="2277"/>
                <a:ext cx="773" cy="3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083" tIns="45046" rIns="90083" bIns="45046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latin typeface="+mn-ea"/>
                    <a:ea typeface="+mn-ea"/>
                  </a:rPr>
                  <a:t>主板扩展槽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 dirty="0">
                    <a:latin typeface="+mn-ea"/>
                    <a:ea typeface="+mn-ea"/>
                  </a:rPr>
                  <a:t>PCI</a:t>
                </a:r>
                <a:r>
                  <a:rPr lang="zh-CN" altLang="en-US" sz="2000" dirty="0">
                    <a:latin typeface="+mn-ea"/>
                    <a:ea typeface="+mn-ea"/>
                  </a:rPr>
                  <a:t>接口</a:t>
                </a:r>
              </a:p>
            </p:txBody>
          </p:sp>
          <p:sp>
            <p:nvSpPr>
              <p:cNvPr id="19509" name="Rectangle 32"/>
              <p:cNvSpPr>
                <a:spLocks noChangeArrowheads="1"/>
              </p:cNvSpPr>
              <p:nvPr/>
            </p:nvSpPr>
            <p:spPr bwMode="auto">
              <a:xfrm>
                <a:off x="2205" y="2051"/>
                <a:ext cx="450" cy="28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83" tIns="45046" rIns="90083" bIns="45046" anchor="ctr"/>
              <a:lstStyle/>
              <a:p>
                <a:pPr algn="ctr" eaLnBrk="0" hangingPunct="0">
                  <a:defRPr/>
                </a:pPr>
                <a:endParaRPr lang="zh-CN" altLang="en-US" sz="200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510" name="Text Box 33"/>
              <p:cNvSpPr txBox="1">
                <a:spLocks noChangeArrowheads="1"/>
              </p:cNvSpPr>
              <p:nvPr/>
            </p:nvSpPr>
            <p:spPr bwMode="auto">
              <a:xfrm>
                <a:off x="2157" y="2048"/>
                <a:ext cx="556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83" tIns="45046" rIns="90083" bIns="45046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 dirty="0">
                    <a:solidFill>
                      <a:schemeClr val="tx2"/>
                    </a:solidFill>
                    <a:latin typeface="+mn-ea"/>
                    <a:ea typeface="+mn-ea"/>
                  </a:rPr>
                  <a:t>南桥芯片</a:t>
                </a:r>
              </a:p>
            </p:txBody>
          </p:sp>
          <p:sp>
            <p:nvSpPr>
              <p:cNvPr id="19511" name="Text Box 34"/>
              <p:cNvSpPr txBox="1">
                <a:spLocks noChangeArrowheads="1"/>
              </p:cNvSpPr>
              <p:nvPr/>
            </p:nvSpPr>
            <p:spPr bwMode="auto">
              <a:xfrm>
                <a:off x="2771" y="2073"/>
                <a:ext cx="548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83" tIns="45046" rIns="90083" bIns="45046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altLang="zh-CN" sz="2000" dirty="0">
                    <a:latin typeface="+mn-ea"/>
                    <a:ea typeface="+mn-ea"/>
                  </a:rPr>
                  <a:t>I/O </a:t>
                </a:r>
                <a:r>
                  <a:rPr lang="zh-CN" altLang="en-US" sz="2000" dirty="0">
                    <a:latin typeface="+mn-ea"/>
                    <a:ea typeface="+mn-ea"/>
                  </a:rPr>
                  <a:t>总线</a:t>
                </a:r>
              </a:p>
            </p:txBody>
          </p:sp>
        </p:grpSp>
        <p:grpSp>
          <p:nvGrpSpPr>
            <p:cNvPr id="35847" name="Group 35"/>
            <p:cNvGrpSpPr>
              <a:grpSpLocks/>
            </p:cNvGrpSpPr>
            <p:nvPr/>
          </p:nvGrpSpPr>
          <p:grpSpPr bwMode="auto">
            <a:xfrm>
              <a:off x="1100244" y="3357564"/>
              <a:ext cx="7360742" cy="1022921"/>
              <a:chOff x="582" y="2547"/>
              <a:chExt cx="3497" cy="541"/>
            </a:xfrm>
          </p:grpSpPr>
          <p:sp>
            <p:nvSpPr>
              <p:cNvPr id="19476" name="Rectangle 36"/>
              <p:cNvSpPr>
                <a:spLocks noChangeArrowheads="1"/>
              </p:cNvSpPr>
              <p:nvPr/>
            </p:nvSpPr>
            <p:spPr bwMode="auto">
              <a:xfrm>
                <a:off x="2684" y="2547"/>
                <a:ext cx="557" cy="25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83" tIns="45046" rIns="90083" bIns="45046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 dirty="0">
                    <a:latin typeface="+mn-ea"/>
                    <a:ea typeface="+mn-ea"/>
                  </a:rPr>
                  <a:t>磁盘控制器</a:t>
                </a:r>
              </a:p>
            </p:txBody>
          </p:sp>
          <p:sp>
            <p:nvSpPr>
              <p:cNvPr id="19477" name="Rectangle 37"/>
              <p:cNvSpPr>
                <a:spLocks noChangeArrowheads="1"/>
              </p:cNvSpPr>
              <p:nvPr/>
            </p:nvSpPr>
            <p:spPr bwMode="auto">
              <a:xfrm>
                <a:off x="1492" y="2547"/>
                <a:ext cx="640" cy="25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83" tIns="45046" rIns="90083" bIns="45046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 dirty="0">
                    <a:latin typeface="+mn-ea"/>
                    <a:ea typeface="+mn-ea"/>
                  </a:rPr>
                  <a:t>网卡</a:t>
                </a:r>
              </a:p>
            </p:txBody>
          </p:sp>
          <p:sp>
            <p:nvSpPr>
              <p:cNvPr id="19478" name="Rectangle 38"/>
              <p:cNvSpPr>
                <a:spLocks noChangeArrowheads="1"/>
              </p:cNvSpPr>
              <p:nvPr/>
            </p:nvSpPr>
            <p:spPr bwMode="auto">
              <a:xfrm>
                <a:off x="582" y="2547"/>
                <a:ext cx="728" cy="2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83" tIns="45046" rIns="90083" bIns="45046" anchor="ctr"/>
              <a:lstStyle/>
              <a:p>
                <a:pPr algn="ctr" eaLnBrk="0" hangingPunct="0">
                  <a:lnSpc>
                    <a:spcPct val="100000"/>
                  </a:lnSpc>
                  <a:defRPr/>
                </a:pPr>
                <a:r>
                  <a:rPr lang="en-US" altLang="zh-CN" sz="2000">
                    <a:latin typeface="+mn-ea"/>
                    <a:ea typeface="+mn-ea"/>
                  </a:rPr>
                  <a:t>USB</a:t>
                </a:r>
              </a:p>
              <a:p>
                <a:pPr algn="ctr" eaLnBrk="0" hangingPunct="0">
                  <a:lnSpc>
                    <a:spcPct val="100000"/>
                  </a:lnSpc>
                  <a:defRPr/>
                </a:pPr>
                <a:r>
                  <a:rPr lang="zh-CN" altLang="en-US" sz="2000" dirty="0">
                    <a:latin typeface="+mn-ea"/>
                    <a:ea typeface="+mn-ea"/>
                  </a:rPr>
                  <a:t>控制器和接口</a:t>
                </a:r>
              </a:p>
            </p:txBody>
          </p:sp>
          <p:grpSp>
            <p:nvGrpSpPr>
              <p:cNvPr id="35864" name="Group 39"/>
              <p:cNvGrpSpPr>
                <a:grpSpLocks/>
              </p:cNvGrpSpPr>
              <p:nvPr/>
            </p:nvGrpSpPr>
            <p:grpSpPr bwMode="auto">
              <a:xfrm>
                <a:off x="814" y="2813"/>
                <a:ext cx="377" cy="89"/>
                <a:chOff x="1039" y="3588"/>
                <a:chExt cx="480" cy="192"/>
              </a:xfrm>
            </p:grpSpPr>
            <p:sp>
              <p:nvSpPr>
                <p:cNvPr id="19493" name="Line 40"/>
                <p:cNvSpPr>
                  <a:spLocks noChangeShapeType="1"/>
                </p:cNvSpPr>
                <p:nvPr/>
              </p:nvSpPr>
              <p:spPr bwMode="auto">
                <a:xfrm>
                  <a:off x="1039" y="3588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000">
                    <a:latin typeface="+mn-ea"/>
                    <a:ea typeface="+mn-ea"/>
                  </a:endParaRPr>
                </a:p>
              </p:txBody>
            </p:sp>
            <p:sp>
              <p:nvSpPr>
                <p:cNvPr id="19494" name="Line 41"/>
                <p:cNvSpPr>
                  <a:spLocks noChangeShapeType="1"/>
                </p:cNvSpPr>
                <p:nvPr/>
              </p:nvSpPr>
              <p:spPr bwMode="auto">
                <a:xfrm>
                  <a:off x="1519" y="3588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0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9480" name="Text Box 42"/>
              <p:cNvSpPr txBox="1">
                <a:spLocks noChangeArrowheads="1"/>
              </p:cNvSpPr>
              <p:nvPr/>
            </p:nvSpPr>
            <p:spPr bwMode="auto">
              <a:xfrm>
                <a:off x="582" y="2846"/>
                <a:ext cx="452" cy="23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83" tIns="45046" rIns="90083" bIns="45046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rgbClr val="CC0000"/>
                    </a:solidFill>
                    <a:latin typeface="+mn-ea"/>
                    <a:ea typeface="+mn-ea"/>
                  </a:rPr>
                  <a:t>鼠标器</a:t>
                </a:r>
              </a:p>
            </p:txBody>
          </p:sp>
          <p:sp>
            <p:nvSpPr>
              <p:cNvPr id="19481" name="Text Box 43"/>
              <p:cNvSpPr txBox="1">
                <a:spLocks noChangeArrowheads="1"/>
              </p:cNvSpPr>
              <p:nvPr/>
            </p:nvSpPr>
            <p:spPr bwMode="auto">
              <a:xfrm>
                <a:off x="1039" y="2852"/>
                <a:ext cx="330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83" tIns="45046" rIns="90083" bIns="45046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000" dirty="0">
                    <a:solidFill>
                      <a:srgbClr val="CC0000"/>
                    </a:solidFill>
                    <a:latin typeface="+mn-ea"/>
                    <a:ea typeface="+mn-ea"/>
                  </a:rPr>
                  <a:t>键盘</a:t>
                </a:r>
              </a:p>
            </p:txBody>
          </p:sp>
          <p:sp>
            <p:nvSpPr>
              <p:cNvPr id="19482" name="Line 44"/>
              <p:cNvSpPr>
                <a:spLocks noChangeShapeType="1"/>
              </p:cNvSpPr>
              <p:nvPr/>
            </p:nvSpPr>
            <p:spPr bwMode="auto">
              <a:xfrm>
                <a:off x="1830" y="2813"/>
                <a:ext cx="1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483" name="Text Box 45"/>
              <p:cNvSpPr txBox="1">
                <a:spLocks noChangeArrowheads="1"/>
              </p:cNvSpPr>
              <p:nvPr/>
            </p:nvSpPr>
            <p:spPr bwMode="auto">
              <a:xfrm>
                <a:off x="1654" y="2832"/>
                <a:ext cx="407" cy="23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083" tIns="45046" rIns="90083" bIns="45046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rgbClr val="CC0000"/>
                    </a:solidFill>
                    <a:latin typeface="+mn-ea"/>
                    <a:ea typeface="+mn-ea"/>
                  </a:rPr>
                  <a:t>网线</a:t>
                </a:r>
              </a:p>
            </p:txBody>
          </p:sp>
          <p:sp>
            <p:nvSpPr>
              <p:cNvPr id="19484" name="Line 46"/>
              <p:cNvSpPr>
                <a:spLocks noChangeShapeType="1"/>
              </p:cNvSpPr>
              <p:nvPr/>
            </p:nvSpPr>
            <p:spPr bwMode="auto">
              <a:xfrm rot="10800000">
                <a:off x="3130" y="2796"/>
                <a:ext cx="0" cy="1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485" name="AutoShape 47"/>
              <p:cNvSpPr>
                <a:spLocks noChangeArrowheads="1"/>
              </p:cNvSpPr>
              <p:nvPr/>
            </p:nvSpPr>
            <p:spPr bwMode="auto">
              <a:xfrm>
                <a:off x="2988" y="2885"/>
                <a:ext cx="301" cy="196"/>
              </a:xfrm>
              <a:prstGeom prst="can">
                <a:avLst>
                  <a:gd name="adj" fmla="val 25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83" tIns="45046" rIns="90083" bIns="45046" anchor="ctr"/>
              <a:lstStyle/>
              <a:p>
                <a:pPr algn="ctr" eaLnBrk="0" hangingPunct="0">
                  <a:defRPr/>
                </a:pPr>
                <a:r>
                  <a:rPr lang="en-US" altLang="zh-CN" sz="2000" dirty="0">
                    <a:solidFill>
                      <a:srgbClr val="CC0000"/>
                    </a:solidFill>
                    <a:latin typeface="+mn-ea"/>
                    <a:ea typeface="+mn-ea"/>
                  </a:rPr>
                  <a:t>disk</a:t>
                </a:r>
              </a:p>
            </p:txBody>
          </p:sp>
          <p:sp>
            <p:nvSpPr>
              <p:cNvPr id="19486" name="Text Box 48"/>
              <p:cNvSpPr txBox="1">
                <a:spLocks noChangeArrowheads="1"/>
              </p:cNvSpPr>
              <p:nvPr/>
            </p:nvSpPr>
            <p:spPr bwMode="auto">
              <a:xfrm>
                <a:off x="3324" y="2632"/>
                <a:ext cx="330" cy="23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83" tIns="45046" rIns="90083" bIns="45046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sz="2000">
                    <a:solidFill>
                      <a:srgbClr val="CC0000"/>
                    </a:solidFill>
                    <a:latin typeface="+mn-ea"/>
                    <a:ea typeface="+mn-ea"/>
                  </a:rPr>
                  <a:t>声卡</a:t>
                </a:r>
              </a:p>
            </p:txBody>
          </p:sp>
          <p:sp>
            <p:nvSpPr>
              <p:cNvPr id="19487" name="Text Box 49"/>
              <p:cNvSpPr txBox="1">
                <a:spLocks noChangeArrowheads="1"/>
              </p:cNvSpPr>
              <p:nvPr/>
            </p:nvSpPr>
            <p:spPr bwMode="auto">
              <a:xfrm>
                <a:off x="3627" y="2632"/>
                <a:ext cx="452" cy="23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83" tIns="45046" rIns="90083" bIns="45046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rgbClr val="CC0000"/>
                    </a:solidFill>
                    <a:latin typeface="+mn-ea"/>
                    <a:ea typeface="+mn-ea"/>
                  </a:rPr>
                  <a:t>视频卡</a:t>
                </a:r>
              </a:p>
            </p:txBody>
          </p:sp>
          <p:grpSp>
            <p:nvGrpSpPr>
              <p:cNvPr id="35873" name="Group 50"/>
              <p:cNvGrpSpPr>
                <a:grpSpLocks/>
              </p:cNvGrpSpPr>
              <p:nvPr/>
            </p:nvGrpSpPr>
            <p:grpSpPr bwMode="auto">
              <a:xfrm>
                <a:off x="3510" y="2582"/>
                <a:ext cx="259" cy="106"/>
                <a:chOff x="1039" y="3588"/>
                <a:chExt cx="480" cy="192"/>
              </a:xfrm>
            </p:grpSpPr>
            <p:sp>
              <p:nvSpPr>
                <p:cNvPr id="19491" name="Line 51"/>
                <p:cNvSpPr>
                  <a:spLocks noChangeShapeType="1"/>
                </p:cNvSpPr>
                <p:nvPr/>
              </p:nvSpPr>
              <p:spPr bwMode="auto">
                <a:xfrm>
                  <a:off x="1041" y="358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000">
                    <a:latin typeface="+mn-ea"/>
                    <a:ea typeface="+mn-ea"/>
                  </a:endParaRPr>
                </a:p>
              </p:txBody>
            </p:sp>
            <p:sp>
              <p:nvSpPr>
                <p:cNvPr id="19492" name="Line 52"/>
                <p:cNvSpPr>
                  <a:spLocks noChangeShapeType="1"/>
                </p:cNvSpPr>
                <p:nvPr/>
              </p:nvSpPr>
              <p:spPr bwMode="auto">
                <a:xfrm>
                  <a:off x="1519" y="358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0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9489" name="Line 53"/>
              <p:cNvSpPr>
                <a:spLocks noChangeShapeType="1"/>
              </p:cNvSpPr>
              <p:nvPr/>
            </p:nvSpPr>
            <p:spPr bwMode="auto">
              <a:xfrm rot="10800000">
                <a:off x="2792" y="2796"/>
                <a:ext cx="0" cy="1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490" name="AutoShape 54"/>
              <p:cNvSpPr>
                <a:spLocks noChangeArrowheads="1"/>
              </p:cNvSpPr>
              <p:nvPr/>
            </p:nvSpPr>
            <p:spPr bwMode="auto">
              <a:xfrm>
                <a:off x="2650" y="2885"/>
                <a:ext cx="301" cy="196"/>
              </a:xfrm>
              <a:prstGeom prst="can">
                <a:avLst>
                  <a:gd name="adj" fmla="val 25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83" tIns="45046" rIns="90083" bIns="45046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rgbClr val="CC0000"/>
                    </a:solidFill>
                    <a:latin typeface="+mn-ea"/>
                    <a:ea typeface="+mn-ea"/>
                  </a:rPr>
                  <a:t>光驱</a:t>
                </a:r>
              </a:p>
            </p:txBody>
          </p:sp>
        </p:grpSp>
        <p:grpSp>
          <p:nvGrpSpPr>
            <p:cNvPr id="35848" name="Group 55"/>
            <p:cNvGrpSpPr>
              <a:grpSpLocks/>
            </p:cNvGrpSpPr>
            <p:nvPr/>
          </p:nvGrpSpPr>
          <p:grpSpPr bwMode="auto">
            <a:xfrm>
              <a:off x="4352923" y="1000109"/>
              <a:ext cx="4343347" cy="1266424"/>
              <a:chOff x="2187" y="1104"/>
              <a:chExt cx="1829" cy="833"/>
            </a:xfrm>
          </p:grpSpPr>
          <p:sp>
            <p:nvSpPr>
              <p:cNvPr id="19464" name="AutoShape 56"/>
              <p:cNvSpPr>
                <a:spLocks noChangeArrowheads="1"/>
              </p:cNvSpPr>
              <p:nvPr/>
            </p:nvSpPr>
            <p:spPr bwMode="auto">
              <a:xfrm>
                <a:off x="2661" y="1514"/>
                <a:ext cx="737" cy="260"/>
              </a:xfrm>
              <a:prstGeom prst="leftRightArrow">
                <a:avLst>
                  <a:gd name="adj1" fmla="val 50000"/>
                  <a:gd name="adj2" fmla="val 56046"/>
                </a:avLst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83" tIns="45046" rIns="90083" bIns="45046" anchor="ctr"/>
              <a:lstStyle/>
              <a:p>
                <a:pPr algn="ctr" eaLnBrk="0" hangingPunct="0"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465" name="Rectangle 57"/>
              <p:cNvSpPr>
                <a:spLocks noChangeArrowheads="1"/>
              </p:cNvSpPr>
              <p:nvPr/>
            </p:nvSpPr>
            <p:spPr bwMode="auto">
              <a:xfrm>
                <a:off x="2209" y="1530"/>
                <a:ext cx="449" cy="28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83" tIns="45046" rIns="90083" bIns="45046" anchor="ctr"/>
              <a:lstStyle/>
              <a:p>
                <a:pPr algn="ctr" eaLnBrk="0" hangingPunct="0">
                  <a:defRPr/>
                </a:pPr>
                <a:endParaRPr lang="zh-CN" altLang="en-US" sz="200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466" name="Rectangle 58"/>
              <p:cNvSpPr>
                <a:spLocks noChangeArrowheads="1"/>
              </p:cNvSpPr>
              <p:nvPr/>
            </p:nvSpPr>
            <p:spPr bwMode="auto">
              <a:xfrm>
                <a:off x="3414" y="1438"/>
                <a:ext cx="449" cy="4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83" tIns="45046" rIns="90083" bIns="45046" anchor="ctr"/>
              <a:lstStyle/>
              <a:p>
                <a:pPr algn="ctr" eaLnBrk="0" hangingPunct="0"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467" name="Text Box 59"/>
              <p:cNvSpPr txBox="1">
                <a:spLocks noChangeArrowheads="1"/>
              </p:cNvSpPr>
              <p:nvPr/>
            </p:nvSpPr>
            <p:spPr bwMode="auto">
              <a:xfrm>
                <a:off x="3280" y="1160"/>
                <a:ext cx="677" cy="2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083" tIns="45046" rIns="90083" bIns="45046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rgbClr val="CC0000"/>
                    </a:solidFill>
                    <a:latin typeface="+mn-ea"/>
                    <a:ea typeface="+mn-ea"/>
                  </a:rPr>
                  <a:t>主存储器</a:t>
                </a:r>
              </a:p>
            </p:txBody>
          </p:sp>
          <p:sp>
            <p:nvSpPr>
              <p:cNvPr id="35853" name="Text Box 60"/>
              <p:cNvSpPr txBox="1">
                <a:spLocks noChangeArrowheads="1"/>
              </p:cNvSpPr>
              <p:nvPr/>
            </p:nvSpPr>
            <p:spPr bwMode="auto">
              <a:xfrm>
                <a:off x="3864" y="1308"/>
                <a:ext cx="14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83" tIns="45046" rIns="90083" bIns="45046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35854" name="Text Box 61"/>
              <p:cNvSpPr txBox="1">
                <a:spLocks noChangeArrowheads="1"/>
              </p:cNvSpPr>
              <p:nvPr/>
            </p:nvSpPr>
            <p:spPr bwMode="auto">
              <a:xfrm>
                <a:off x="3858" y="1558"/>
                <a:ext cx="15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83" tIns="45046" rIns="90083" bIns="45046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19470" name="Text Box 62"/>
              <p:cNvSpPr txBox="1">
                <a:spLocks noChangeArrowheads="1"/>
              </p:cNvSpPr>
              <p:nvPr/>
            </p:nvSpPr>
            <p:spPr bwMode="auto">
              <a:xfrm>
                <a:off x="2187" y="1368"/>
                <a:ext cx="499" cy="5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083" tIns="45046" rIns="90083" bIns="45046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chemeClr val="tx2"/>
                    </a:solidFill>
                    <a:latin typeface="+mn-ea"/>
                    <a:ea typeface="+mn-ea"/>
                  </a:rPr>
                  <a:t>北桥芯片</a:t>
                </a:r>
              </a:p>
            </p:txBody>
          </p:sp>
          <p:sp>
            <p:nvSpPr>
              <p:cNvPr id="19471" name="Rectangle 63"/>
              <p:cNvSpPr>
                <a:spLocks noChangeArrowheads="1"/>
              </p:cNvSpPr>
              <p:nvPr/>
            </p:nvSpPr>
            <p:spPr bwMode="auto">
              <a:xfrm>
                <a:off x="3414" y="1636"/>
                <a:ext cx="449" cy="1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83" tIns="45046" rIns="90083" bIns="45046" anchor="ctr"/>
              <a:lstStyle/>
              <a:p>
                <a:pPr algn="ctr" eaLnBrk="0" hangingPunct="0"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472" name="Rectangle 64"/>
              <p:cNvSpPr>
                <a:spLocks noChangeArrowheads="1"/>
              </p:cNvSpPr>
              <p:nvPr/>
            </p:nvSpPr>
            <p:spPr bwMode="auto">
              <a:xfrm>
                <a:off x="3450" y="1619"/>
                <a:ext cx="338" cy="1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83" tIns="45046" rIns="90083" bIns="45046" anchor="ctr"/>
              <a:lstStyle/>
              <a:p>
                <a:pPr algn="ctr" eaLnBrk="0" hangingPunct="0">
                  <a:defRPr/>
                </a:pPr>
                <a:r>
                  <a:rPr lang="en-US" altLang="zh-CN" sz="2000">
                    <a:latin typeface="+mn-ea"/>
                    <a:ea typeface="+mn-ea"/>
                  </a:rPr>
                  <a:t>y</a:t>
                </a:r>
              </a:p>
            </p:txBody>
          </p:sp>
          <p:sp>
            <p:nvSpPr>
              <p:cNvPr id="19473" name="Text Box 65"/>
              <p:cNvSpPr txBox="1">
                <a:spLocks noChangeArrowheads="1"/>
              </p:cNvSpPr>
              <p:nvPr/>
            </p:nvSpPr>
            <p:spPr bwMode="auto">
              <a:xfrm>
                <a:off x="2720" y="1479"/>
                <a:ext cx="62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83" tIns="45046" rIns="90083" bIns="45046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1800">
                    <a:latin typeface="+mn-ea"/>
                    <a:ea typeface="+mn-ea"/>
                  </a:rPr>
                  <a:t>存储器总线</a:t>
                </a:r>
              </a:p>
            </p:txBody>
          </p:sp>
          <p:sp>
            <p:nvSpPr>
              <p:cNvPr id="19474" name="AutoShape 66"/>
              <p:cNvSpPr>
                <a:spLocks noChangeArrowheads="1"/>
              </p:cNvSpPr>
              <p:nvPr/>
            </p:nvSpPr>
            <p:spPr bwMode="auto">
              <a:xfrm>
                <a:off x="2349" y="1306"/>
                <a:ext cx="159" cy="205"/>
              </a:xfrm>
              <a:prstGeom prst="upDownArrow">
                <a:avLst>
                  <a:gd name="adj1" fmla="val 50000"/>
                  <a:gd name="adj2" fmla="val 25660"/>
                </a:avLst>
              </a:prstGeom>
              <a:solidFill>
                <a:srgbClr val="00FF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ea"/>
                  <a:ea typeface="+mn-ea"/>
                </a:endParaRPr>
              </a:p>
            </p:txBody>
          </p:sp>
          <p:sp>
            <p:nvSpPr>
              <p:cNvPr id="19475" name="Rectangle 67"/>
              <p:cNvSpPr>
                <a:spLocks noChangeArrowheads="1"/>
              </p:cNvSpPr>
              <p:nvPr/>
            </p:nvSpPr>
            <p:spPr bwMode="auto">
              <a:xfrm>
                <a:off x="2235" y="1104"/>
                <a:ext cx="386" cy="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16623" tIns="58311" rIns="116623" bIns="58311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>
                    <a:latin typeface="+mn-ea"/>
                    <a:ea typeface="+mn-ea"/>
                  </a:rPr>
                  <a:t>显卡</a:t>
                </a:r>
              </a:p>
            </p:txBody>
          </p:sp>
        </p:grpSp>
      </p:grpSp>
      <p:sp>
        <p:nvSpPr>
          <p:cNvPr id="1178692" name="Rectangle 68"/>
          <p:cNvSpPr>
            <a:spLocks noGrp="1" noChangeArrowheads="1"/>
          </p:cNvSpPr>
          <p:nvPr>
            <p:ph type="title" idx="4294967295"/>
          </p:nvPr>
        </p:nvSpPr>
        <p:spPr>
          <a:xfrm>
            <a:off x="396547" y="81194"/>
            <a:ext cx="9128630" cy="52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,I/O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,I/O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设备的关系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 bwMode="auto">
          <a:xfrm>
            <a:off x="478582" y="5517083"/>
            <a:ext cx="11125911" cy="1340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>
            <a:lvl1pPr marL="268288" indent="-268288" defTabSz="7175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175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175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175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175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l">
              <a:lnSpc>
                <a:spcPct val="1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I/O</a:t>
            </a:r>
            <a:r>
              <a:rPr lang="zh-CN" altLang="en-US" sz="24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设备</a:t>
            </a:r>
            <a:r>
              <a:rPr lang="zh-CN" altLang="en-US" sz="2400" dirty="0">
                <a:latin typeface="Times New Roman" charset="0"/>
                <a:ea typeface="华文新魏" charset="-122"/>
              </a:rPr>
              <a:t>通常都是物理上相互独立的设备，一般通过</a:t>
            </a:r>
            <a:r>
              <a:rPr lang="en-US" altLang="zh-CN" sz="24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I/O</a:t>
            </a:r>
            <a:r>
              <a:rPr lang="zh-CN" altLang="en-US" sz="24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接口</a:t>
            </a:r>
            <a:r>
              <a:rPr lang="zh-CN" altLang="en-US" sz="2400" dirty="0">
                <a:latin typeface="Times New Roman" charset="0"/>
                <a:ea typeface="华文新魏" charset="-122"/>
              </a:rPr>
              <a:t>与</a:t>
            </a:r>
            <a:r>
              <a:rPr lang="en-US" altLang="zh-CN" sz="2400" dirty="0">
                <a:latin typeface="Times New Roman" charset="0"/>
                <a:ea typeface="华文新魏" charset="-122"/>
              </a:rPr>
              <a:t>I/O</a:t>
            </a:r>
            <a:r>
              <a:rPr lang="zh-CN" altLang="en-US" sz="2400" dirty="0">
                <a:latin typeface="Times New Roman" charset="0"/>
                <a:ea typeface="华文新魏" charset="-122"/>
              </a:rPr>
              <a:t>控制器连接</a:t>
            </a:r>
          </a:p>
          <a:p>
            <a:pPr marL="342900" indent="-342900" algn="l">
              <a:lnSpc>
                <a:spcPct val="1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I/O</a:t>
            </a:r>
            <a:r>
              <a:rPr lang="zh-CN" altLang="en-US" sz="24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控制器</a:t>
            </a:r>
            <a:r>
              <a:rPr lang="zh-CN" altLang="en-US" sz="2400" dirty="0">
                <a:latin typeface="Times New Roman" charset="0"/>
                <a:ea typeface="华文新魏" charset="-122"/>
              </a:rPr>
              <a:t>通过</a:t>
            </a:r>
            <a:r>
              <a:rPr lang="zh-CN" altLang="en-US" sz="24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南桥芯片或</a:t>
            </a:r>
            <a:r>
              <a:rPr lang="en-US" altLang="zh-CN" sz="24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PCH(</a:t>
            </a:r>
            <a:r>
              <a:rPr lang="zh-CN" altLang="en-US" sz="24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平台控制器中心</a:t>
            </a:r>
            <a:r>
              <a:rPr lang="en-US" altLang="zh-CN" sz="24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)</a:t>
            </a:r>
            <a:r>
              <a:rPr lang="zh-CN" altLang="en-US" sz="2400" dirty="0">
                <a:latin typeface="Times New Roman" charset="0"/>
                <a:ea typeface="华文新魏" charset="-122"/>
              </a:rPr>
              <a:t>与</a:t>
            </a:r>
            <a:r>
              <a:rPr lang="en-US" altLang="zh-CN" sz="2400" dirty="0">
                <a:latin typeface="Times New Roman" charset="0"/>
                <a:ea typeface="华文新魏" charset="-122"/>
              </a:rPr>
              <a:t>I/O</a:t>
            </a:r>
            <a:r>
              <a:rPr lang="zh-CN" altLang="en-US" sz="2400" dirty="0">
                <a:latin typeface="Times New Roman" charset="0"/>
                <a:ea typeface="华文新魏" charset="-122"/>
              </a:rPr>
              <a:t>总线连接</a:t>
            </a:r>
          </a:p>
          <a:p>
            <a:pPr marL="342900" indent="-342900" algn="l">
              <a:lnSpc>
                <a:spcPct val="1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I/O</a:t>
            </a:r>
            <a:r>
              <a:rPr lang="zh-CN" altLang="en-US" sz="24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总线</a:t>
            </a:r>
            <a:r>
              <a:rPr lang="zh-CN" altLang="en-US" sz="2400" dirty="0">
                <a:latin typeface="Times New Roman" charset="0"/>
                <a:ea typeface="华文新魏" charset="-122"/>
              </a:rPr>
              <a:t>经过</a:t>
            </a:r>
            <a:r>
              <a:rPr lang="zh-CN" altLang="en-US" sz="24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北桥芯片</a:t>
            </a:r>
            <a:r>
              <a:rPr lang="zh-CN" altLang="en-US" sz="2400" dirty="0">
                <a:latin typeface="Times New Roman" charset="0"/>
                <a:ea typeface="华文新魏" charset="-122"/>
              </a:rPr>
              <a:t>与内存、</a:t>
            </a:r>
            <a:r>
              <a:rPr lang="en-US" altLang="zh-CN" sz="2400" dirty="0">
                <a:latin typeface="Times New Roman" charset="0"/>
                <a:ea typeface="华文新魏" charset="-122"/>
              </a:rPr>
              <a:t>CPU</a:t>
            </a:r>
            <a:r>
              <a:rPr lang="zh-CN" altLang="en-US" sz="2400" dirty="0">
                <a:latin typeface="Times New Roman" charset="0"/>
                <a:ea typeface="华文新魏" charset="-122"/>
              </a:rPr>
              <a:t>连接，当前北桥的功能集成在</a:t>
            </a:r>
            <a:r>
              <a:rPr lang="en-US" altLang="zh-CN" sz="2400" dirty="0">
                <a:latin typeface="Times New Roman" charset="0"/>
                <a:ea typeface="华文新魏" charset="-122"/>
              </a:rPr>
              <a:t>CPU</a:t>
            </a:r>
            <a:r>
              <a:rPr lang="zh-CN" altLang="en-US" sz="2400" dirty="0">
                <a:latin typeface="Times New Roman" charset="0"/>
                <a:ea typeface="华文新魏" charset="-122"/>
              </a:rPr>
              <a:t>里</a:t>
            </a:r>
          </a:p>
        </p:txBody>
      </p:sp>
    </p:spTree>
    <p:extLst>
      <p:ext uri="{BB962C8B-B14F-4D97-AF65-F5344CB8AC3E}">
        <p14:creationId xmlns:p14="http://schemas.microsoft.com/office/powerpoint/2010/main" val="1748960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838622" y="908720"/>
            <a:ext cx="10225136" cy="2591573"/>
          </a:xfrm>
          <a:prstGeom prst="rect">
            <a:avLst/>
          </a:prstGeom>
          <a:solidFill>
            <a:schemeClr val="accent6">
              <a:alpha val="1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40000" rIns="432000"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/>
              <a:t>统一编址</a:t>
            </a:r>
            <a:endParaRPr lang="en-US" altLang="zh-CN" sz="2800" dirty="0"/>
          </a:p>
          <a:p>
            <a:pPr marL="324000" lvl="1" indent="-324000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zh-CN" sz="2400" dirty="0">
                <a:solidFill>
                  <a:srgbClr val="0070C0"/>
                </a:solidFill>
                <a:latin typeface="+mj-lt"/>
              </a:rPr>
              <a:t>将</a:t>
            </a:r>
            <a:r>
              <a:rPr lang="en-US" altLang="zh-CN" sz="2400" dirty="0">
                <a:solidFill>
                  <a:srgbClr val="0070C0"/>
                </a:solidFill>
                <a:latin typeface="+mj-lt"/>
              </a:rPr>
              <a:t>I/O</a:t>
            </a:r>
            <a:r>
              <a:rPr lang="zh-CN" altLang="zh-CN" sz="2400" dirty="0">
                <a:solidFill>
                  <a:srgbClr val="0070C0"/>
                </a:solidFill>
                <a:latin typeface="+mj-lt"/>
              </a:rPr>
              <a:t>端口</a:t>
            </a:r>
            <a:r>
              <a:rPr lang="zh-CN" altLang="zh-CN" sz="2400" b="0" dirty="0">
                <a:latin typeface="+mj-lt"/>
              </a:rPr>
              <a:t>映射到主存空间的某区，</a:t>
            </a:r>
            <a:r>
              <a:rPr lang="zh-CN" altLang="zh-CN" sz="2400" dirty="0">
                <a:solidFill>
                  <a:srgbClr val="0070C0"/>
                </a:solidFill>
                <a:latin typeface="+mj-lt"/>
              </a:rPr>
              <a:t>与主存统一编址</a:t>
            </a:r>
            <a:r>
              <a:rPr lang="zh-CN" altLang="zh-CN" sz="2400" b="0" dirty="0">
                <a:latin typeface="+mj-lt"/>
              </a:rPr>
              <a:t>，将主存空间分出一部分地址给</a:t>
            </a:r>
            <a:r>
              <a:rPr lang="en-US" altLang="zh-CN" sz="2400" b="0" dirty="0">
                <a:latin typeface="+mj-lt"/>
              </a:rPr>
              <a:t>I/O</a:t>
            </a:r>
            <a:r>
              <a:rPr lang="zh-CN" altLang="zh-CN" sz="2400" b="0" dirty="0">
                <a:latin typeface="+mj-lt"/>
              </a:rPr>
              <a:t>端口进行编号，也被称为“存储器映射方式”</a:t>
            </a:r>
            <a:endParaRPr lang="en-US" altLang="zh-CN" sz="2400" b="0" dirty="0">
              <a:latin typeface="+mj-lt"/>
            </a:endParaRPr>
          </a:p>
          <a:p>
            <a:pPr marL="324000" lvl="1" indent="-324000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zh-CN" sz="2400" b="0" dirty="0">
                <a:latin typeface="+mj-lt"/>
              </a:rPr>
              <a:t>将外设接口中</a:t>
            </a:r>
            <a:r>
              <a:rPr lang="zh-CN" altLang="en-US" sz="2400" b="0" dirty="0">
                <a:latin typeface="+mj-lt"/>
              </a:rPr>
              <a:t>可</a:t>
            </a:r>
            <a:r>
              <a:rPr lang="zh-CN" altLang="zh-CN" sz="2400" b="0" dirty="0">
                <a:latin typeface="+mj-lt"/>
              </a:rPr>
              <a:t>访问的寄存器和存储器的存储单元</a:t>
            </a:r>
            <a:r>
              <a:rPr lang="zh-CN" altLang="en-US" sz="2400" b="0" dirty="0">
                <a:latin typeface="+mj-lt"/>
              </a:rPr>
              <a:t>同等</a:t>
            </a:r>
            <a:r>
              <a:rPr lang="zh-CN" altLang="zh-CN" sz="2400" b="0" dirty="0">
                <a:latin typeface="+mj-lt"/>
              </a:rPr>
              <a:t>对待</a:t>
            </a:r>
            <a:r>
              <a:rPr lang="zh-CN" altLang="en-US" sz="2400" b="0" dirty="0">
                <a:latin typeface="+mj-lt"/>
              </a:rPr>
              <a:t>，</a:t>
            </a:r>
            <a:r>
              <a:rPr lang="zh-CN" altLang="zh-CN" sz="2400" dirty="0">
                <a:solidFill>
                  <a:srgbClr val="0070C0"/>
                </a:solidFill>
                <a:latin typeface="+mj-lt"/>
              </a:rPr>
              <a:t>可用访存指令去访问</a:t>
            </a:r>
            <a:r>
              <a:rPr lang="zh-CN" altLang="zh-CN" sz="2400" b="0" dirty="0">
                <a:latin typeface="+mj-lt"/>
              </a:rPr>
              <a:t>外设中的</a:t>
            </a:r>
            <a:r>
              <a:rPr lang="zh-CN" altLang="en-US" sz="2400" b="0" dirty="0">
                <a:latin typeface="+mj-lt"/>
              </a:rPr>
              <a:t>寄存器</a:t>
            </a:r>
            <a:endParaRPr lang="en-US" altLang="zh-CN" sz="2400" b="0" dirty="0">
              <a:latin typeface="+mj-lt"/>
            </a:endParaRPr>
          </a:p>
          <a:p>
            <a:pPr marL="324000" lvl="1" indent="-324000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b="0" dirty="0">
                <a:latin typeface="+mj-lt"/>
              </a:rPr>
              <a:t>例如：</a:t>
            </a:r>
            <a:r>
              <a:rPr lang="en-US" altLang="zh-CN" sz="2400" b="0" dirty="0">
                <a:latin typeface="+mj-lt"/>
              </a:rPr>
              <a:t>IBM</a:t>
            </a:r>
            <a:r>
              <a:rPr lang="zh-CN" altLang="zh-CN" sz="2400" b="0" dirty="0">
                <a:latin typeface="+mj-lt"/>
              </a:rPr>
              <a:t>公司的处理器采用统一编址方式</a:t>
            </a:r>
            <a:endParaRPr lang="en-US" altLang="zh-CN" sz="2400" b="0" dirty="0">
              <a:latin typeface="+mj-lt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38622" y="3753284"/>
            <a:ext cx="10225136" cy="2340012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>
            <a:solidFill>
              <a:srgbClr val="89D2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40000" rIns="432000" anchor="ctr" anchorCtr="0"/>
          <a:lstStyle>
            <a:defPPr>
              <a:defRPr lang="en-US"/>
            </a:defPPr>
            <a:lvl1pPr marL="3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sz="2400"/>
            </a:lvl1pPr>
            <a:lvl2pPr marL="36000" lvl="1" indent="0" algn="l" defTabSz="91440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–"/>
              <a:defRPr sz="2400"/>
            </a:lvl2pPr>
            <a:lvl3pPr marL="1143000" indent="-228600" algn="l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 algn="l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 algn="l" defTabSz="91440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just">
              <a:buNone/>
            </a:pPr>
            <a:r>
              <a:rPr lang="zh-CN" altLang="en-US" sz="2800" dirty="0"/>
              <a:t>独立编址</a:t>
            </a:r>
            <a:endParaRPr lang="en-US" altLang="zh-CN" sz="2800" dirty="0"/>
          </a:p>
          <a:p>
            <a:pPr marL="324000" lvl="1" indent="-324000" algn="just">
              <a:buFont typeface="Arial" pitchFamily="34" charset="0"/>
              <a:buChar char="•"/>
            </a:pPr>
            <a:r>
              <a:rPr lang="zh-CN" altLang="zh-CN" dirty="0">
                <a:solidFill>
                  <a:srgbClr val="0070C0"/>
                </a:solidFill>
                <a:latin typeface="+mj-lt"/>
              </a:rPr>
              <a:t>对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I/O</a:t>
            </a:r>
            <a:r>
              <a:rPr lang="zh-CN" altLang="zh-CN" dirty="0">
                <a:solidFill>
                  <a:srgbClr val="0070C0"/>
                </a:solidFill>
                <a:latin typeface="+mj-lt"/>
              </a:rPr>
              <a:t>端口单独编号</a:t>
            </a:r>
            <a:r>
              <a:rPr lang="zh-CN" altLang="zh-CN" b="0" dirty="0">
                <a:latin typeface="+mj-lt"/>
              </a:rPr>
              <a:t>，使之成为独立的</a:t>
            </a:r>
            <a:r>
              <a:rPr lang="en-US" altLang="zh-CN" b="0" dirty="0">
                <a:latin typeface="+mj-lt"/>
              </a:rPr>
              <a:t>I/O</a:t>
            </a:r>
            <a:r>
              <a:rPr lang="zh-CN" altLang="zh-CN" b="0" dirty="0">
                <a:latin typeface="+mj-lt"/>
              </a:rPr>
              <a:t>地址空间</a:t>
            </a:r>
            <a:r>
              <a:rPr lang="zh-CN" altLang="en-US" b="0" dirty="0">
                <a:latin typeface="+mj-lt"/>
              </a:rPr>
              <a:t>，</a:t>
            </a:r>
            <a:r>
              <a:rPr lang="zh-CN" altLang="zh-CN" b="0" dirty="0">
                <a:latin typeface="+mj-lt"/>
              </a:rPr>
              <a:t>存储单元地址和外设地址毫无关系</a:t>
            </a:r>
            <a:endParaRPr lang="en-US" altLang="zh-CN" b="0" dirty="0">
              <a:latin typeface="+mj-lt"/>
            </a:endParaRPr>
          </a:p>
          <a:p>
            <a:pPr marL="324000" lvl="1" indent="-324000" algn="just">
              <a:buFont typeface="Arial" pitchFamily="34" charset="0"/>
              <a:buChar char="•"/>
            </a:pPr>
            <a:r>
              <a:rPr lang="zh-CN" altLang="zh-CN" dirty="0">
                <a:solidFill>
                  <a:srgbClr val="0070C0"/>
                </a:solidFill>
                <a:latin typeface="+mj-lt"/>
              </a:rPr>
              <a:t>需要专门的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I/O</a:t>
            </a:r>
            <a:r>
              <a:rPr lang="zh-CN" altLang="zh-CN" dirty="0">
                <a:solidFill>
                  <a:srgbClr val="0070C0"/>
                </a:solidFill>
                <a:latin typeface="+mj-lt"/>
              </a:rPr>
              <a:t>指令</a:t>
            </a:r>
            <a:r>
              <a:rPr lang="zh-CN" altLang="zh-CN" b="0" dirty="0">
                <a:latin typeface="+mj-lt"/>
              </a:rPr>
              <a:t>，把</a:t>
            </a:r>
            <a:r>
              <a:rPr lang="en-US" altLang="zh-CN" b="0" dirty="0">
                <a:latin typeface="+mj-lt"/>
              </a:rPr>
              <a:t>I/O</a:t>
            </a:r>
            <a:r>
              <a:rPr lang="zh-CN" altLang="zh-CN" b="0" dirty="0">
                <a:latin typeface="+mj-lt"/>
              </a:rPr>
              <a:t>操作和存储器读写截然分开</a:t>
            </a:r>
            <a:endParaRPr lang="en-US" altLang="zh-CN" b="0" dirty="0">
              <a:latin typeface="+mj-lt"/>
            </a:endParaRPr>
          </a:p>
          <a:p>
            <a:pPr marL="324000" lvl="1" indent="-324000" algn="just">
              <a:buFont typeface="Arial" pitchFamily="34" charset="0"/>
              <a:buChar char="•"/>
            </a:pPr>
            <a:r>
              <a:rPr lang="zh-CN" altLang="en-US" b="0" dirty="0">
                <a:latin typeface="+mj-lt"/>
              </a:rPr>
              <a:t>例如</a:t>
            </a:r>
            <a:r>
              <a:rPr lang="en-US" altLang="zh-CN" b="0" dirty="0">
                <a:latin typeface="+mj-lt"/>
              </a:rPr>
              <a:t>Intel</a:t>
            </a:r>
            <a:r>
              <a:rPr lang="zh-CN" altLang="zh-CN" b="0" dirty="0">
                <a:latin typeface="+mj-lt"/>
              </a:rPr>
              <a:t>公司的处理器采用独立编址方式</a:t>
            </a:r>
            <a:endParaRPr lang="zh-CN" altLang="en-US" b="0" dirty="0">
              <a:latin typeface="+mj-lt"/>
            </a:endParaRPr>
          </a:p>
        </p:txBody>
      </p:sp>
      <p:sp>
        <p:nvSpPr>
          <p:cNvPr id="4" name="Rectangle 51"/>
          <p:cNvSpPr txBox="1">
            <a:spLocks noChangeArrowheads="1"/>
          </p:cNvSpPr>
          <p:nvPr/>
        </p:nvSpPr>
        <p:spPr>
          <a:xfrm>
            <a:off x="478582" y="139046"/>
            <a:ext cx="9447469" cy="51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回顾</a:t>
            </a:r>
            <a:r>
              <a:rPr lang="en-US" altLang="zh-CN" dirty="0"/>
              <a:t>——I/O</a:t>
            </a:r>
            <a:r>
              <a:rPr lang="zh-CN" altLang="en-US" dirty="0"/>
              <a:t>编址方式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3634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019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458530" y="0"/>
            <a:ext cx="8391525" cy="58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磁表面存储器的性能指标 </a:t>
            </a:r>
          </a:p>
        </p:txBody>
      </p:sp>
      <p:sp>
        <p:nvSpPr>
          <p:cNvPr id="2056" name="Rectangle 52"/>
          <p:cNvSpPr>
            <a:spLocks noChangeArrowheads="1"/>
          </p:cNvSpPr>
          <p:nvPr/>
        </p:nvSpPr>
        <p:spPr bwMode="auto">
          <a:xfrm>
            <a:off x="442578" y="1144588"/>
            <a:ext cx="11557283" cy="307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200" dirty="0">
                <a:latin typeface="Times New Roman" charset="0"/>
                <a:ea typeface="华文新魏" charset="-122"/>
              </a:rPr>
              <a:t>硬盘的操作流程： </a:t>
            </a: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        所有磁头同步寻道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(</a:t>
            </a:r>
            <a:r>
              <a:rPr lang="zh-CN" altLang="en-US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由柱面号控制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)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  <a:sym typeface="Wingdings" charset="2"/>
              </a:rPr>
              <a:t>→ </a:t>
            </a:r>
            <a:r>
              <a:rPr lang="zh-CN" altLang="en-US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选择磁头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(</a:t>
            </a:r>
            <a:r>
              <a:rPr lang="zh-CN" altLang="en-US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由磁头号控制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) 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  <a:sym typeface="Wingdings" charset="2"/>
              </a:rPr>
              <a:t>→ </a:t>
            </a:r>
            <a:r>
              <a:rPr lang="zh-CN" altLang="en-US" sz="3200" dirty="0">
                <a:solidFill>
                  <a:srgbClr val="0000CC"/>
                </a:solidFill>
                <a:latin typeface="Times New Roman" charset="0"/>
                <a:ea typeface="华文新魏" charset="-122"/>
                <a:sym typeface="Wingdings" charset="2"/>
              </a:rPr>
              <a:t>被选中的磁头</a:t>
            </a:r>
            <a:r>
              <a:rPr lang="zh-CN" altLang="en-US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等待扇区到达磁头下方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(</a:t>
            </a:r>
            <a:r>
              <a:rPr lang="zh-CN" altLang="en-US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由扇区号控制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)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  <a:sym typeface="Wingdings" charset="2"/>
              </a:rPr>
              <a:t>→ </a:t>
            </a:r>
            <a:r>
              <a:rPr lang="zh-CN" altLang="en-US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读写该扇区中的数据</a:t>
            </a:r>
          </a:p>
        </p:txBody>
      </p:sp>
    </p:spTree>
    <p:extLst>
      <p:ext uri="{BB962C8B-B14F-4D97-AF65-F5344CB8AC3E}">
        <p14:creationId xmlns:p14="http://schemas.microsoft.com/office/powerpoint/2010/main" val="1926236125"/>
      </p:ext>
    </p:extLst>
  </p:cSld>
  <p:clrMapOvr>
    <a:masterClrMapping/>
  </p:clrMapOvr>
  <p:transition spd="slow">
    <p:pull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31" name="Text Box 11"/>
          <p:cNvSpPr txBox="1">
            <a:spLocks noChangeArrowheads="1"/>
          </p:cNvSpPr>
          <p:nvPr/>
        </p:nvSpPr>
        <p:spPr bwMode="auto">
          <a:xfrm>
            <a:off x="2062957" y="5357814"/>
            <a:ext cx="3317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>
                <a:solidFill>
                  <a:srgbClr val="FF0000"/>
                </a:solidFill>
                <a:ea typeface="华文新魏" charset="-122"/>
              </a:rPr>
              <a:t>也是访存指令，只是访问的地址范围不同！</a:t>
            </a:r>
          </a:p>
        </p:txBody>
      </p:sp>
      <p:sp>
        <p:nvSpPr>
          <p:cNvPr id="1182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6594" y="0"/>
            <a:ext cx="4483100" cy="61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统一编址方式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81050"/>
            <a:ext cx="4779170" cy="3511550"/>
          </a:xfrm>
          <a:prstGeom prst="rect">
            <a:avLst/>
          </a:prstGeom>
        </p:spPr>
        <p:txBody>
          <a:bodyPr/>
          <a:lstStyle/>
          <a:p>
            <a:pPr marL="266700" indent="-266700">
              <a:spcBef>
                <a:spcPct val="0"/>
              </a:spcBef>
            </a:pPr>
            <a:r>
              <a:rPr lang="en-US" altLang="zh-CN" sz="2800" dirty="0"/>
              <a:t>CPU</a:t>
            </a:r>
            <a:r>
              <a:rPr lang="zh-CN" altLang="en-US" sz="2800" dirty="0"/>
              <a:t>不直接通过读写控制信号</a:t>
            </a:r>
            <a:r>
              <a:rPr lang="en-US" altLang="zh-CN" sz="2800" dirty="0"/>
              <a:t>IOR#</a:t>
            </a:r>
            <a:r>
              <a:rPr lang="zh-CN" altLang="en-US" sz="2800" dirty="0"/>
              <a:t>、 </a:t>
            </a:r>
            <a:r>
              <a:rPr lang="en-US" altLang="zh-CN" sz="2800" dirty="0"/>
              <a:t>IOW#</a:t>
            </a:r>
            <a:r>
              <a:rPr lang="zh-CN" altLang="en-US" sz="2800" dirty="0"/>
              <a:t>对</a:t>
            </a:r>
            <a:r>
              <a:rPr lang="en-US" altLang="zh-CN" sz="2800" dirty="0"/>
              <a:t>I/O</a:t>
            </a:r>
            <a:r>
              <a:rPr lang="zh-CN" altLang="en-US" sz="2800" dirty="0"/>
              <a:t>端口读写，而是根据</a:t>
            </a:r>
            <a:r>
              <a:rPr lang="en-US" altLang="zh-CN" sz="2800" dirty="0"/>
              <a:t>I/O</a:t>
            </a:r>
            <a:r>
              <a:rPr lang="zh-CN" altLang="en-US" sz="2800" dirty="0"/>
              <a:t>端口在地址空间的位置，通过地址译码来实现</a:t>
            </a:r>
          </a:p>
          <a:p>
            <a:pPr marL="266700" indent="-266700">
              <a:spcBef>
                <a:spcPct val="0"/>
              </a:spcBef>
            </a:pPr>
            <a:r>
              <a:rPr lang="zh-CN" altLang="en-US" sz="2800" dirty="0"/>
              <a:t>地址线的高位参与片选控制逻辑</a:t>
            </a:r>
          </a:p>
          <a:p>
            <a:pPr marL="266700" indent="-266700">
              <a:spcBef>
                <a:spcPct val="0"/>
              </a:spcBef>
            </a:pPr>
            <a:r>
              <a:rPr lang="zh-CN" altLang="en-US" sz="2800" dirty="0"/>
              <a:t>无需设置专门</a:t>
            </a:r>
            <a:r>
              <a:rPr lang="en-US" altLang="zh-CN" sz="2800" dirty="0"/>
              <a:t>I/O</a:t>
            </a:r>
            <a:r>
              <a:rPr lang="zh-CN" altLang="en-US" sz="2800" dirty="0"/>
              <a:t>指令，只要用一般访存指令就可存取</a:t>
            </a:r>
            <a:r>
              <a:rPr lang="en-US" altLang="zh-CN" sz="2800" dirty="0"/>
              <a:t>I/O</a:t>
            </a:r>
            <a:r>
              <a:rPr lang="zh-CN" altLang="en-US" sz="2800" dirty="0"/>
              <a:t>端口</a:t>
            </a:r>
          </a:p>
        </p:txBody>
      </p:sp>
      <p:pic>
        <p:nvPicPr>
          <p:cNvPr id="41989" name="Picture 4" descr="统一编址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94" y="642937"/>
            <a:ext cx="5786176" cy="627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6326981" y="3555510"/>
            <a:ext cx="4021138" cy="278606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6544469" y="5770072"/>
            <a:ext cx="1757362" cy="6832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I/O</a:t>
            </a:r>
            <a:r>
              <a:rPr lang="zh-CN" altLang="en-US" sz="240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模块</a:t>
            </a:r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6275530" y="2492896"/>
            <a:ext cx="273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2730" name="AutoShape 10"/>
          <p:cNvSpPr>
            <a:spLocks noChangeArrowheads="1"/>
          </p:cNvSpPr>
          <p:nvPr/>
        </p:nvSpPr>
        <p:spPr bwMode="auto">
          <a:xfrm>
            <a:off x="838622" y="5000626"/>
            <a:ext cx="5110535" cy="1755775"/>
          </a:xfrm>
          <a:prstGeom prst="cloudCallout">
            <a:avLst>
              <a:gd name="adj1" fmla="val -43731"/>
              <a:gd name="adj2" fmla="val 25227"/>
            </a:avLst>
          </a:prstGeom>
          <a:solidFill>
            <a:srgbClr val="FFFF00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72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2400" dirty="0" err="1">
                <a:solidFill>
                  <a:schemeClr val="tx2"/>
                </a:solidFill>
                <a:latin typeface="Times New Roman" charset="0"/>
                <a:ea typeface="华文新魏" charset="-122"/>
              </a:rPr>
              <a:t>MemR</a:t>
            </a:r>
            <a:r>
              <a:rPr lang="en-US" altLang="zh-CN" sz="2400" dirty="0">
                <a:solidFill>
                  <a:schemeClr val="tx2"/>
                </a:solidFill>
                <a:latin typeface="Times New Roman" charset="0"/>
                <a:ea typeface="华文新魏" charset="-122"/>
              </a:rPr>
              <a:t>#</a:t>
            </a:r>
            <a:r>
              <a:rPr lang="zh-CN" altLang="en-US" sz="2400" dirty="0">
                <a:solidFill>
                  <a:schemeClr val="tx2"/>
                </a:solidFill>
                <a:latin typeface="Times New Roman" charset="0"/>
                <a:ea typeface="华文新魏" charset="-122"/>
              </a:rPr>
              <a:t>或</a:t>
            </a:r>
            <a:r>
              <a:rPr lang="en-US" altLang="zh-CN" sz="2400" dirty="0" err="1">
                <a:solidFill>
                  <a:schemeClr val="tx2"/>
                </a:solidFill>
                <a:latin typeface="Times New Roman" charset="0"/>
                <a:ea typeface="华文新魏" charset="-122"/>
              </a:rPr>
              <a:t>MemW</a:t>
            </a:r>
            <a:r>
              <a:rPr lang="en-US" altLang="zh-CN" sz="2400" dirty="0">
                <a:solidFill>
                  <a:schemeClr val="tx2"/>
                </a:solidFill>
                <a:latin typeface="Times New Roman" charset="0"/>
                <a:ea typeface="华文新魏" charset="-122"/>
              </a:rPr>
              <a:t>#</a:t>
            </a:r>
            <a:r>
              <a:rPr lang="zh-CN" altLang="en-US" sz="2400" dirty="0">
                <a:solidFill>
                  <a:schemeClr val="tx2"/>
                </a:solidFill>
                <a:latin typeface="Times New Roman" charset="0"/>
                <a:ea typeface="华文新魏" charset="-122"/>
              </a:rPr>
              <a:t>命令由访存指令发出，</a:t>
            </a:r>
            <a:r>
              <a:rPr lang="en-US" altLang="zh-CN" sz="2400" dirty="0">
                <a:solidFill>
                  <a:schemeClr val="tx2"/>
                </a:solidFill>
                <a:latin typeface="Times New Roman" charset="0"/>
                <a:ea typeface="华文新魏" charset="-122"/>
              </a:rPr>
              <a:t>IOR#</a:t>
            </a:r>
            <a:r>
              <a:rPr lang="zh-CN" altLang="en-US" sz="2400" dirty="0">
                <a:solidFill>
                  <a:schemeClr val="tx2"/>
                </a:solidFill>
                <a:latin typeface="Times New Roman" charset="0"/>
                <a:ea typeface="华文新魏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Times New Roman" charset="0"/>
                <a:ea typeface="华文新魏" charset="-122"/>
              </a:rPr>
              <a:t>IOW#</a:t>
            </a:r>
            <a:r>
              <a:rPr lang="zh-CN" altLang="en-US" sz="2400" dirty="0">
                <a:solidFill>
                  <a:schemeClr val="tx2"/>
                </a:solidFill>
                <a:latin typeface="Times New Roman" charset="0"/>
                <a:ea typeface="华文新魏" charset="-122"/>
              </a:rPr>
              <a:t>命令怎样呢？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970167" y="2542685"/>
            <a:ext cx="25139" cy="1749917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883427" y="2555385"/>
            <a:ext cx="11979" cy="1197653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82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731" grpId="0"/>
      <p:bldP spid="11827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0020" y="734107"/>
            <a:ext cx="5051090" cy="3883025"/>
          </a:xfrm>
          <a:prstGeom prst="rect">
            <a:avLst/>
          </a:prstGeom>
        </p:spPr>
        <p:txBody>
          <a:bodyPr/>
          <a:lstStyle/>
          <a:p>
            <a:pPr marL="266700" indent="-266700">
              <a:spcBef>
                <a:spcPct val="0"/>
              </a:spcBef>
            </a:pPr>
            <a:r>
              <a:rPr lang="zh-CN" altLang="en-US" sz="2800" dirty="0"/>
              <a:t>通过不同的读写控制信号</a:t>
            </a:r>
            <a:r>
              <a:rPr lang="en-US" altLang="zh-CN" sz="2800" dirty="0"/>
              <a:t>IOR#</a:t>
            </a:r>
            <a:r>
              <a:rPr lang="zh-CN" altLang="en-US" sz="2800" dirty="0"/>
              <a:t>、 </a:t>
            </a:r>
            <a:r>
              <a:rPr lang="en-US" altLang="zh-CN" sz="2800" dirty="0"/>
              <a:t>IOW#</a:t>
            </a:r>
            <a:r>
              <a:rPr lang="zh-CN" altLang="en-US" sz="2800" dirty="0"/>
              <a:t>和 </a:t>
            </a:r>
            <a:r>
              <a:rPr lang="en-US" altLang="zh-CN" sz="2800" dirty="0"/>
              <a:t>MEMR#</a:t>
            </a:r>
            <a:r>
              <a:rPr lang="zh-CN" altLang="en-US" sz="2800" dirty="0"/>
              <a:t>、 </a:t>
            </a:r>
            <a:r>
              <a:rPr lang="en-US" altLang="zh-CN" sz="2800" dirty="0"/>
              <a:t>MEMW#</a:t>
            </a:r>
            <a:r>
              <a:rPr lang="zh-CN" altLang="en-US" sz="2800" dirty="0"/>
              <a:t>来实现对</a:t>
            </a:r>
            <a:r>
              <a:rPr lang="en-US" altLang="zh-CN" sz="2800" dirty="0"/>
              <a:t>I/O </a:t>
            </a:r>
            <a:r>
              <a:rPr lang="zh-CN" altLang="en-US" sz="2800" dirty="0"/>
              <a:t>端口和存储器的读写</a:t>
            </a:r>
          </a:p>
          <a:p>
            <a:pPr marL="266700" indent="-266700">
              <a:spcBef>
                <a:spcPct val="0"/>
              </a:spcBef>
            </a:pPr>
            <a:r>
              <a:rPr lang="zh-CN" altLang="en-US" sz="2800" dirty="0"/>
              <a:t>一般</a:t>
            </a:r>
            <a:r>
              <a:rPr lang="en-US" altLang="zh-CN" sz="2800" dirty="0"/>
              <a:t>I/O</a:t>
            </a:r>
            <a:r>
              <a:rPr lang="zh-CN" altLang="en-US" sz="2800" dirty="0"/>
              <a:t>端口比存储器单元少，选择</a:t>
            </a:r>
            <a:r>
              <a:rPr lang="en-US" altLang="zh-CN" sz="2800" dirty="0"/>
              <a:t>I/O</a:t>
            </a:r>
            <a:r>
              <a:rPr lang="zh-CN" altLang="en-US" sz="2800" dirty="0"/>
              <a:t>端口时，只需少量地址线</a:t>
            </a:r>
          </a:p>
          <a:p>
            <a:pPr marL="266700" indent="-266700">
              <a:spcBef>
                <a:spcPct val="0"/>
              </a:spcBef>
            </a:pPr>
            <a:r>
              <a:rPr lang="zh-CN" altLang="en-US" sz="2800" dirty="0"/>
              <a:t>指令系统必须设计专门的</a:t>
            </a:r>
            <a:r>
              <a:rPr lang="en-US" altLang="zh-CN" sz="2800" dirty="0"/>
              <a:t>I/O</a:t>
            </a:r>
            <a:r>
              <a:rPr lang="zh-CN" altLang="en-US" sz="2800" dirty="0"/>
              <a:t>指令</a:t>
            </a:r>
          </a:p>
        </p:txBody>
      </p:sp>
      <p:pic>
        <p:nvPicPr>
          <p:cNvPr id="44036" name="Picture 4" descr="独立编址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506" y="733424"/>
            <a:ext cx="5525256" cy="6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4773" name="Text Box 5"/>
          <p:cNvSpPr txBox="1">
            <a:spLocks noChangeArrowheads="1"/>
          </p:cNvSpPr>
          <p:nvPr/>
        </p:nvSpPr>
        <p:spPr bwMode="auto">
          <a:xfrm>
            <a:off x="1234666" y="4928963"/>
            <a:ext cx="3532187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是专门的</a:t>
            </a:r>
            <a:r>
              <a:rPr lang="en-US" altLang="zh-CN" sz="24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I/O</a:t>
            </a:r>
            <a:r>
              <a:rPr lang="zh-CN" altLang="en-US" sz="24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指令，指令中给的地址可能相同，但操作命令不同！</a:t>
            </a:r>
          </a:p>
        </p:txBody>
      </p:sp>
      <p:sp>
        <p:nvSpPr>
          <p:cNvPr id="1184774" name="AutoShape 6"/>
          <p:cNvSpPr>
            <a:spLocks noChangeArrowheads="1"/>
          </p:cNvSpPr>
          <p:nvPr/>
        </p:nvSpPr>
        <p:spPr bwMode="auto">
          <a:xfrm>
            <a:off x="261987" y="4649562"/>
            <a:ext cx="5140821" cy="1870075"/>
          </a:xfrm>
          <a:prstGeom prst="cloudCallout">
            <a:avLst>
              <a:gd name="adj1" fmla="val -43731"/>
              <a:gd name="adj2" fmla="val 15583"/>
            </a:avLst>
          </a:prstGeom>
          <a:solidFill>
            <a:srgbClr val="FFFF00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2400" dirty="0" err="1">
                <a:latin typeface="Times New Roman" charset="0"/>
                <a:ea typeface="华文新魏" charset="-122"/>
              </a:rPr>
              <a:t>MemR</a:t>
            </a:r>
            <a:r>
              <a:rPr lang="en-US" altLang="zh-CN" sz="2400" dirty="0">
                <a:latin typeface="Times New Roman" charset="0"/>
                <a:ea typeface="华文新魏" charset="-122"/>
              </a:rPr>
              <a:t>#</a:t>
            </a:r>
            <a:r>
              <a:rPr lang="zh-CN" altLang="en-US" sz="2400" dirty="0">
                <a:latin typeface="Times New Roman" charset="0"/>
                <a:ea typeface="华文新魏" charset="-122"/>
              </a:rPr>
              <a:t>或</a:t>
            </a:r>
            <a:r>
              <a:rPr lang="en-US" altLang="zh-CN" sz="2400" dirty="0" err="1">
                <a:latin typeface="Times New Roman" charset="0"/>
                <a:ea typeface="华文新魏" charset="-122"/>
              </a:rPr>
              <a:t>MemW</a:t>
            </a:r>
            <a:r>
              <a:rPr lang="en-US" altLang="zh-CN" sz="2400" dirty="0">
                <a:latin typeface="Times New Roman" charset="0"/>
                <a:ea typeface="华文新魏" charset="-122"/>
              </a:rPr>
              <a:t>#</a:t>
            </a:r>
            <a:r>
              <a:rPr lang="zh-CN" altLang="en-US" sz="2400" dirty="0">
                <a:latin typeface="Times New Roman" charset="0"/>
                <a:ea typeface="华文新魏" charset="-122"/>
              </a:rPr>
              <a:t>命令由访存指令发出，</a:t>
            </a:r>
            <a:r>
              <a:rPr lang="en-US" altLang="zh-CN" sz="2400" dirty="0">
                <a:latin typeface="Times New Roman" charset="0"/>
                <a:ea typeface="华文新魏" charset="-122"/>
              </a:rPr>
              <a:t>IOR#</a:t>
            </a:r>
            <a:r>
              <a:rPr lang="zh-CN" altLang="en-US" sz="2400" dirty="0">
                <a:latin typeface="Times New Roman" charset="0"/>
                <a:ea typeface="华文新魏" charset="-122"/>
              </a:rPr>
              <a:t>和</a:t>
            </a:r>
            <a:r>
              <a:rPr lang="en-US" altLang="zh-CN" sz="2400" dirty="0">
                <a:latin typeface="Times New Roman" charset="0"/>
                <a:ea typeface="华文新魏" charset="-122"/>
              </a:rPr>
              <a:t>IOW#</a:t>
            </a:r>
            <a:r>
              <a:rPr lang="zh-CN" altLang="en-US" sz="2400" dirty="0">
                <a:latin typeface="Times New Roman" charset="0"/>
                <a:ea typeface="华文新魏" charset="-122"/>
              </a:rPr>
              <a:t>命令怎样呢？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4015" y="0"/>
            <a:ext cx="4483100" cy="66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独立编址方式</a:t>
            </a:r>
          </a:p>
        </p:txBody>
      </p:sp>
    </p:spTree>
    <p:extLst>
      <p:ext uri="{BB962C8B-B14F-4D97-AF65-F5344CB8AC3E}">
        <p14:creationId xmlns:p14="http://schemas.microsoft.com/office/powerpoint/2010/main" val="1121895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8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3" grpId="0"/>
      <p:bldP spid="11847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406574" y="857250"/>
            <a:ext cx="11377264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  <a:buFont typeface="Wingdings" charset="2"/>
              <a:buChar char="p"/>
            </a:pPr>
            <a:r>
              <a:rPr lang="zh-CN" altLang="en-US" sz="3200">
                <a:solidFill>
                  <a:srgbClr val="0000CC"/>
                </a:solidFill>
                <a:latin typeface="Times New Roman" charset="0"/>
                <a:ea typeface="华文新魏" charset="-122"/>
                <a:cs typeface="Times New Roman" charset="0"/>
              </a:rPr>
              <a:t>固定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  <a:cs typeface="Times New Roman" charset="0"/>
              </a:rPr>
              <a:t>I/O</a:t>
            </a:r>
            <a:r>
              <a:rPr lang="zh-CN" altLang="en-US" sz="3200" dirty="0">
                <a:latin typeface="Times New Roman" charset="0"/>
                <a:ea typeface="华文新魏" charset="-122"/>
                <a:cs typeface="Times New Roman" charset="0"/>
              </a:rPr>
              <a:t>端口地址译码</a:t>
            </a:r>
            <a:endParaRPr lang="en-US" altLang="zh-CN" sz="3200" dirty="0">
              <a:latin typeface="Times New Roman" charset="0"/>
              <a:ea typeface="华文新魏" charset="-122"/>
              <a:cs typeface="Times New Roman" charset="0"/>
            </a:endParaRPr>
          </a:p>
          <a:p>
            <a:pPr algn="l" eaLnBrk="1" hangingPunct="1">
              <a:lnSpc>
                <a:spcPct val="11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接口中多个端口一般采用译码器电路构成，常见的译码器有</a:t>
            </a:r>
            <a:r>
              <a:rPr lang="en-US" altLang="zh-CN" dirty="0">
                <a:latin typeface="Times New Roman" charset="0"/>
                <a:ea typeface="华文新魏" charset="-122"/>
                <a:cs typeface="Times New Roman" charset="0"/>
              </a:rPr>
              <a:t>74LS138</a:t>
            </a: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等</a:t>
            </a:r>
          </a:p>
        </p:txBody>
      </p:sp>
      <p:sp>
        <p:nvSpPr>
          <p:cNvPr id="442374" name="Text Box 6"/>
          <p:cNvSpPr txBox="1">
            <a:spLocks noChangeArrowheads="1"/>
          </p:cNvSpPr>
          <p:nvPr/>
        </p:nvSpPr>
        <p:spPr bwMode="auto">
          <a:xfrm>
            <a:off x="3705440" y="2318760"/>
            <a:ext cx="7526337" cy="78175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Char char="n"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华文新魏" charset="-122"/>
                <a:cs typeface="Times New Roman" charset="0"/>
              </a:rPr>
              <a:t>74LS138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华文新魏" charset="-122"/>
                <a:cs typeface="Times New Roman" charset="0"/>
              </a:rPr>
              <a:t>译码器：</a:t>
            </a:r>
          </a:p>
        </p:txBody>
      </p:sp>
      <p:sp>
        <p:nvSpPr>
          <p:cNvPr id="442375" name="Text Box 7"/>
          <p:cNvSpPr txBox="1">
            <a:spLocks noChangeArrowheads="1"/>
          </p:cNvSpPr>
          <p:nvPr/>
        </p:nvSpPr>
        <p:spPr bwMode="auto">
          <a:xfrm>
            <a:off x="5767038" y="3104964"/>
            <a:ext cx="4267200" cy="69461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58775" indent="-358775" algn="l">
              <a:buSzPct val="80000"/>
              <a:buFont typeface="Wingdings" pitchFamily="2" charset="2"/>
              <a:buChar char="u"/>
              <a:defRPr/>
            </a:pPr>
            <a:r>
              <a:rPr lang="zh-CN" altLang="en-US" dirty="0">
                <a:latin typeface="Times New Roman" pitchFamily="18" charset="0"/>
                <a:ea typeface="+mn-ea"/>
                <a:cs typeface="Times New Roman" pitchFamily="18" charset="0"/>
              </a:rPr>
              <a:t>工作条件：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1514" y="3624078"/>
            <a:ext cx="4405313" cy="695326"/>
            <a:chOff x="2399" y="2878"/>
            <a:chExt cx="2688" cy="438"/>
          </a:xfrm>
        </p:grpSpPr>
        <p:sp>
          <p:nvSpPr>
            <p:cNvPr id="442377" name="Text Box 9"/>
            <p:cNvSpPr txBox="1">
              <a:spLocks noChangeArrowheads="1"/>
            </p:cNvSpPr>
            <p:nvPr/>
          </p:nvSpPr>
          <p:spPr bwMode="auto">
            <a:xfrm>
              <a:off x="2399" y="2878"/>
              <a:ext cx="2688" cy="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 </a:t>
              </a:r>
              <a:r>
                <a:rPr lang="en-US" altLang="zh-CN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G</a:t>
              </a:r>
              <a:r>
                <a:rPr lang="en-US" altLang="zh-CN" baseline="-20000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altLang="zh-CN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=1</a:t>
              </a:r>
              <a:r>
                <a:rPr lang="zh-CN" altLang="en-US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，</a:t>
              </a:r>
              <a:r>
                <a:rPr lang="en-US" altLang="zh-CN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G</a:t>
              </a:r>
              <a:r>
                <a:rPr lang="en-US" altLang="zh-CN" baseline="-20000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2A </a:t>
              </a:r>
              <a:r>
                <a:rPr lang="en-US" altLang="zh-CN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# =G</a:t>
              </a:r>
              <a:r>
                <a:rPr lang="en-US" altLang="zh-CN" baseline="-20000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2B </a:t>
              </a:r>
              <a:r>
                <a:rPr lang="en-US" altLang="zh-CN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# =0</a:t>
              </a:r>
              <a:endParaRPr lang="zh-CN" altLang="en-US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378" name="Line 10"/>
            <p:cNvSpPr>
              <a:spLocks noChangeShapeType="1"/>
            </p:cNvSpPr>
            <p:nvPr/>
          </p:nvSpPr>
          <p:spPr bwMode="auto">
            <a:xfrm>
              <a:off x="3264" y="2954"/>
              <a:ext cx="240" cy="0"/>
            </a:xfrm>
            <a:prstGeom prst="line">
              <a:avLst/>
            </a:prstGeom>
            <a:noFill/>
            <a:ln w="19050">
              <a:solidFill>
                <a:srgbClr val="F0F8F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379" name="Line 11"/>
            <p:cNvSpPr>
              <a:spLocks noChangeShapeType="1"/>
            </p:cNvSpPr>
            <p:nvPr/>
          </p:nvSpPr>
          <p:spPr bwMode="auto">
            <a:xfrm>
              <a:off x="3648" y="2963"/>
              <a:ext cx="232" cy="0"/>
            </a:xfrm>
            <a:prstGeom prst="line">
              <a:avLst/>
            </a:prstGeom>
            <a:noFill/>
            <a:ln w="19050">
              <a:solidFill>
                <a:srgbClr val="F0F8F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442380" name="Text Box 12"/>
          <p:cNvSpPr txBox="1">
            <a:spLocks noChangeArrowheads="1"/>
          </p:cNvSpPr>
          <p:nvPr/>
        </p:nvSpPr>
        <p:spPr bwMode="auto">
          <a:xfrm>
            <a:off x="5817838" y="4179701"/>
            <a:ext cx="4267200" cy="69461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58775" indent="-358775" algn="l">
              <a:buSzPct val="80000"/>
              <a:buFont typeface="Wingdings" pitchFamily="2" charset="2"/>
              <a:buChar char="u"/>
              <a:defRPr/>
            </a:pPr>
            <a:r>
              <a:rPr lang="zh-CN" altLang="en-US" dirty="0">
                <a:latin typeface="Times New Roman" pitchFamily="18" charset="0"/>
                <a:ea typeface="+mn-ea"/>
                <a:cs typeface="Times New Roman" pitchFamily="18" charset="0"/>
              </a:rPr>
              <a:t>工作原理：</a:t>
            </a:r>
          </a:p>
        </p:txBody>
      </p:sp>
      <p:sp>
        <p:nvSpPr>
          <p:cNvPr id="442381" name="Text Box 13"/>
          <p:cNvSpPr txBox="1">
            <a:spLocks noChangeArrowheads="1"/>
          </p:cNvSpPr>
          <p:nvPr/>
        </p:nvSpPr>
        <p:spPr bwMode="auto">
          <a:xfrm>
            <a:off x="6167089" y="4892997"/>
            <a:ext cx="5064688" cy="112646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>
                <a:solidFill>
                  <a:srgbClr val="0000CC"/>
                </a:solidFill>
                <a:latin typeface="Times New Roman" charset="0"/>
                <a:ea typeface="华文新魏" charset="-122"/>
                <a:cs typeface="Times New Roman" charset="0"/>
              </a:rPr>
              <a:t>将复合的输入信号变为枚举的输出信号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234667" y="2348880"/>
            <a:ext cx="3755867" cy="3994696"/>
            <a:chOff x="624" y="2192"/>
            <a:chExt cx="1440" cy="1648"/>
          </a:xfrm>
        </p:grpSpPr>
        <p:sp>
          <p:nvSpPr>
            <p:cNvPr id="442384" name="Text Box 16"/>
            <p:cNvSpPr txBox="1">
              <a:spLocks noChangeArrowheads="1"/>
            </p:cNvSpPr>
            <p:nvPr/>
          </p:nvSpPr>
          <p:spPr bwMode="auto">
            <a:xfrm>
              <a:off x="1852" y="2192"/>
              <a:ext cx="189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15</a:t>
              </a:r>
              <a:endParaRPr lang="en-US" altLang="zh-CN" sz="2400" baseline="-180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385" name="Rectangle 17"/>
            <p:cNvSpPr>
              <a:spLocks noChangeArrowheads="1"/>
            </p:cNvSpPr>
            <p:nvPr/>
          </p:nvSpPr>
          <p:spPr bwMode="auto">
            <a:xfrm>
              <a:off x="864" y="2256"/>
              <a:ext cx="947" cy="15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386" name="Line 18"/>
            <p:cNvSpPr>
              <a:spLocks noChangeShapeType="1"/>
            </p:cNvSpPr>
            <p:nvPr/>
          </p:nvSpPr>
          <p:spPr bwMode="auto">
            <a:xfrm>
              <a:off x="624" y="240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387" name="Line 19"/>
            <p:cNvSpPr>
              <a:spLocks noChangeShapeType="1"/>
            </p:cNvSpPr>
            <p:nvPr/>
          </p:nvSpPr>
          <p:spPr bwMode="auto">
            <a:xfrm>
              <a:off x="624" y="25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388" name="Line 20"/>
            <p:cNvSpPr>
              <a:spLocks noChangeShapeType="1"/>
            </p:cNvSpPr>
            <p:nvPr/>
          </p:nvSpPr>
          <p:spPr bwMode="auto">
            <a:xfrm>
              <a:off x="624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48143" name="Group 21"/>
            <p:cNvGrpSpPr>
              <a:grpSpLocks/>
            </p:cNvGrpSpPr>
            <p:nvPr/>
          </p:nvGrpSpPr>
          <p:grpSpPr bwMode="auto">
            <a:xfrm>
              <a:off x="1811" y="2352"/>
              <a:ext cx="253" cy="48"/>
              <a:chOff x="3216" y="2688"/>
              <a:chExt cx="253" cy="48"/>
            </a:xfrm>
          </p:grpSpPr>
          <p:sp>
            <p:nvSpPr>
              <p:cNvPr id="442390" name="Oval 22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2391" name="Line 23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48144" name="Group 24"/>
            <p:cNvGrpSpPr>
              <a:grpSpLocks/>
            </p:cNvGrpSpPr>
            <p:nvPr/>
          </p:nvGrpSpPr>
          <p:grpSpPr bwMode="auto">
            <a:xfrm>
              <a:off x="1811" y="2544"/>
              <a:ext cx="253" cy="48"/>
              <a:chOff x="3216" y="2688"/>
              <a:chExt cx="253" cy="48"/>
            </a:xfrm>
          </p:grpSpPr>
          <p:sp>
            <p:nvSpPr>
              <p:cNvPr id="442393" name="Oval 25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2394" name="Line 26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48145" name="Group 27"/>
            <p:cNvGrpSpPr>
              <a:grpSpLocks/>
            </p:cNvGrpSpPr>
            <p:nvPr/>
          </p:nvGrpSpPr>
          <p:grpSpPr bwMode="auto">
            <a:xfrm>
              <a:off x="1811" y="2736"/>
              <a:ext cx="253" cy="48"/>
              <a:chOff x="3216" y="2688"/>
              <a:chExt cx="253" cy="48"/>
            </a:xfrm>
          </p:grpSpPr>
          <p:sp>
            <p:nvSpPr>
              <p:cNvPr id="442396" name="Oval 28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2397" name="Line 29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48146" name="Group 30"/>
            <p:cNvGrpSpPr>
              <a:grpSpLocks/>
            </p:cNvGrpSpPr>
            <p:nvPr/>
          </p:nvGrpSpPr>
          <p:grpSpPr bwMode="auto">
            <a:xfrm>
              <a:off x="1811" y="2928"/>
              <a:ext cx="253" cy="48"/>
              <a:chOff x="3216" y="2688"/>
              <a:chExt cx="253" cy="48"/>
            </a:xfrm>
          </p:grpSpPr>
          <p:sp>
            <p:nvSpPr>
              <p:cNvPr id="442399" name="Oval 31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2400" name="Line 32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48147" name="Group 33"/>
            <p:cNvGrpSpPr>
              <a:grpSpLocks/>
            </p:cNvGrpSpPr>
            <p:nvPr/>
          </p:nvGrpSpPr>
          <p:grpSpPr bwMode="auto">
            <a:xfrm>
              <a:off x="1811" y="3120"/>
              <a:ext cx="253" cy="48"/>
              <a:chOff x="3216" y="2688"/>
              <a:chExt cx="253" cy="48"/>
            </a:xfrm>
          </p:grpSpPr>
          <p:sp>
            <p:nvSpPr>
              <p:cNvPr id="442402" name="Oval 34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2403" name="Line 35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48148" name="Group 36"/>
            <p:cNvGrpSpPr>
              <a:grpSpLocks/>
            </p:cNvGrpSpPr>
            <p:nvPr/>
          </p:nvGrpSpPr>
          <p:grpSpPr bwMode="auto">
            <a:xfrm>
              <a:off x="1811" y="3312"/>
              <a:ext cx="253" cy="48"/>
              <a:chOff x="3216" y="2688"/>
              <a:chExt cx="253" cy="48"/>
            </a:xfrm>
          </p:grpSpPr>
          <p:sp>
            <p:nvSpPr>
              <p:cNvPr id="442405" name="Oval 37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2406" name="Line 38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48149" name="Group 39"/>
            <p:cNvGrpSpPr>
              <a:grpSpLocks/>
            </p:cNvGrpSpPr>
            <p:nvPr/>
          </p:nvGrpSpPr>
          <p:grpSpPr bwMode="auto">
            <a:xfrm>
              <a:off x="1811" y="3504"/>
              <a:ext cx="253" cy="48"/>
              <a:chOff x="3216" y="2688"/>
              <a:chExt cx="253" cy="48"/>
            </a:xfrm>
          </p:grpSpPr>
          <p:sp>
            <p:nvSpPr>
              <p:cNvPr id="442408" name="Oval 40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2409" name="Line 41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48150" name="Group 42"/>
            <p:cNvGrpSpPr>
              <a:grpSpLocks/>
            </p:cNvGrpSpPr>
            <p:nvPr/>
          </p:nvGrpSpPr>
          <p:grpSpPr bwMode="auto">
            <a:xfrm>
              <a:off x="1811" y="3696"/>
              <a:ext cx="253" cy="48"/>
              <a:chOff x="3216" y="2688"/>
              <a:chExt cx="253" cy="48"/>
            </a:xfrm>
          </p:grpSpPr>
          <p:sp>
            <p:nvSpPr>
              <p:cNvPr id="442411" name="Oval 43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2412" name="Line 44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442413" name="Text Box 45"/>
            <p:cNvSpPr txBox="1">
              <a:spLocks noChangeArrowheads="1"/>
            </p:cNvSpPr>
            <p:nvPr/>
          </p:nvSpPr>
          <p:spPr bwMode="auto">
            <a:xfrm>
              <a:off x="1600" y="2256"/>
              <a:ext cx="196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18000"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42414" name="Text Box 46"/>
            <p:cNvSpPr txBox="1">
              <a:spLocks noChangeArrowheads="1"/>
            </p:cNvSpPr>
            <p:nvPr/>
          </p:nvSpPr>
          <p:spPr bwMode="auto">
            <a:xfrm>
              <a:off x="1600" y="3580"/>
              <a:ext cx="196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18000">
                  <a:latin typeface="Times New Roman" pitchFamily="18" charset="0"/>
                  <a:ea typeface="+mn-ea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42415" name="Text Box 47"/>
            <p:cNvSpPr txBox="1">
              <a:spLocks noChangeArrowheads="1"/>
            </p:cNvSpPr>
            <p:nvPr/>
          </p:nvSpPr>
          <p:spPr bwMode="auto">
            <a:xfrm>
              <a:off x="938" y="2304"/>
              <a:ext cx="156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endParaRPr lang="en-US" altLang="zh-CN" sz="2400" baseline="-180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16" name="Text Box 48"/>
            <p:cNvSpPr txBox="1">
              <a:spLocks noChangeArrowheads="1"/>
            </p:cNvSpPr>
            <p:nvPr/>
          </p:nvSpPr>
          <p:spPr bwMode="auto">
            <a:xfrm>
              <a:off x="939" y="2496"/>
              <a:ext cx="149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Times New Roman" pitchFamily="18" charset="0"/>
                  <a:ea typeface="+mn-ea"/>
                  <a:cs typeface="Times New Roman" pitchFamily="18" charset="0"/>
                </a:rPr>
                <a:t>B</a:t>
              </a:r>
              <a:endParaRPr lang="en-US" altLang="zh-CN" sz="2400" baseline="-180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17" name="Text Box 49"/>
            <p:cNvSpPr txBox="1">
              <a:spLocks noChangeArrowheads="1"/>
            </p:cNvSpPr>
            <p:nvPr/>
          </p:nvSpPr>
          <p:spPr bwMode="auto">
            <a:xfrm>
              <a:off x="929" y="2688"/>
              <a:ext cx="156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endParaRPr lang="en-US" altLang="zh-CN" sz="2400" baseline="-180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48156" name="Group 50"/>
            <p:cNvGrpSpPr>
              <a:grpSpLocks/>
            </p:cNvGrpSpPr>
            <p:nvPr/>
          </p:nvGrpSpPr>
          <p:grpSpPr bwMode="auto">
            <a:xfrm>
              <a:off x="624" y="3120"/>
              <a:ext cx="240" cy="48"/>
              <a:chOff x="2928" y="3168"/>
              <a:chExt cx="240" cy="48"/>
            </a:xfrm>
          </p:grpSpPr>
          <p:sp>
            <p:nvSpPr>
              <p:cNvPr id="442419" name="Oval 51"/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2420" name="Line 52"/>
              <p:cNvSpPr>
                <a:spLocks noChangeShapeType="1"/>
              </p:cNvSpPr>
              <p:nvPr/>
            </p:nvSpPr>
            <p:spPr bwMode="auto">
              <a:xfrm flipH="1">
                <a:off x="2928" y="319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48157" name="Group 53"/>
            <p:cNvGrpSpPr>
              <a:grpSpLocks/>
            </p:cNvGrpSpPr>
            <p:nvPr/>
          </p:nvGrpSpPr>
          <p:grpSpPr bwMode="auto">
            <a:xfrm>
              <a:off x="624" y="3312"/>
              <a:ext cx="240" cy="48"/>
              <a:chOff x="2928" y="3168"/>
              <a:chExt cx="240" cy="48"/>
            </a:xfrm>
          </p:grpSpPr>
          <p:sp>
            <p:nvSpPr>
              <p:cNvPr id="442422" name="Oval 54"/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2423" name="Line 55"/>
              <p:cNvSpPr>
                <a:spLocks noChangeShapeType="1"/>
              </p:cNvSpPr>
              <p:nvPr/>
            </p:nvSpPr>
            <p:spPr bwMode="auto">
              <a:xfrm flipH="1">
                <a:off x="2928" y="319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48158" name="Group 56"/>
            <p:cNvGrpSpPr>
              <a:grpSpLocks/>
            </p:cNvGrpSpPr>
            <p:nvPr/>
          </p:nvGrpSpPr>
          <p:grpSpPr bwMode="auto">
            <a:xfrm>
              <a:off x="899" y="3052"/>
              <a:ext cx="313" cy="251"/>
              <a:chOff x="3668" y="3735"/>
              <a:chExt cx="313" cy="251"/>
            </a:xfrm>
          </p:grpSpPr>
          <p:sp>
            <p:nvSpPr>
              <p:cNvPr id="442425" name="Text Box 57"/>
              <p:cNvSpPr txBox="1">
                <a:spLocks noChangeArrowheads="1"/>
              </p:cNvSpPr>
              <p:nvPr/>
            </p:nvSpPr>
            <p:spPr bwMode="auto">
              <a:xfrm>
                <a:off x="3668" y="3735"/>
                <a:ext cx="313" cy="2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400">
                    <a:latin typeface="Times New Roman" pitchFamily="18" charset="0"/>
                    <a:ea typeface="+mn-ea"/>
                    <a:cs typeface="Times New Roman" pitchFamily="18" charset="0"/>
                  </a:rPr>
                  <a:t>G</a:t>
                </a:r>
                <a:r>
                  <a:rPr lang="en-US" altLang="zh-CN" sz="2400" baseline="-18000"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  <a:r>
                  <a:rPr lang="en-US" altLang="zh-CN" sz="2400" baseline="-20000">
                    <a:latin typeface="Times New Roman" pitchFamily="18" charset="0"/>
                    <a:ea typeface="+mn-ea"/>
                    <a:cs typeface="Times New Roman" pitchFamily="18" charset="0"/>
                  </a:rPr>
                  <a:t>B</a:t>
                </a:r>
                <a:r>
                  <a:rPr lang="en-US" altLang="zh-CN" sz="2400">
                    <a:latin typeface="Times New Roman" pitchFamily="18" charset="0"/>
                    <a:ea typeface="+mn-ea"/>
                    <a:cs typeface="Times New Roman" pitchFamily="18" charset="0"/>
                  </a:rPr>
                  <a:t>#</a:t>
                </a:r>
              </a:p>
            </p:txBody>
          </p:sp>
          <p:sp>
            <p:nvSpPr>
              <p:cNvPr id="442426" name="Line 58"/>
              <p:cNvSpPr>
                <a:spLocks noChangeShapeType="1"/>
              </p:cNvSpPr>
              <p:nvPr/>
            </p:nvSpPr>
            <p:spPr bwMode="auto">
              <a:xfrm>
                <a:off x="3696" y="3744"/>
                <a:ext cx="192" cy="0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48159" name="Group 59"/>
            <p:cNvGrpSpPr>
              <a:grpSpLocks/>
            </p:cNvGrpSpPr>
            <p:nvPr/>
          </p:nvGrpSpPr>
          <p:grpSpPr bwMode="auto">
            <a:xfrm>
              <a:off x="899" y="3244"/>
              <a:ext cx="317" cy="251"/>
              <a:chOff x="3668" y="3735"/>
              <a:chExt cx="317" cy="251"/>
            </a:xfrm>
          </p:grpSpPr>
          <p:sp>
            <p:nvSpPr>
              <p:cNvPr id="442428" name="Text Box 60"/>
              <p:cNvSpPr txBox="1">
                <a:spLocks noChangeArrowheads="1"/>
              </p:cNvSpPr>
              <p:nvPr/>
            </p:nvSpPr>
            <p:spPr bwMode="auto">
              <a:xfrm>
                <a:off x="3668" y="3735"/>
                <a:ext cx="317" cy="2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400">
                    <a:latin typeface="Times New Roman" pitchFamily="18" charset="0"/>
                    <a:ea typeface="+mn-ea"/>
                    <a:cs typeface="Times New Roman" pitchFamily="18" charset="0"/>
                  </a:rPr>
                  <a:t>G</a:t>
                </a:r>
                <a:r>
                  <a:rPr lang="en-US" altLang="zh-CN" sz="2400" baseline="-18000"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  <a:r>
                  <a:rPr lang="en-US" altLang="zh-CN" sz="2400" baseline="-20000">
                    <a:latin typeface="Times New Roman" pitchFamily="18" charset="0"/>
                    <a:ea typeface="+mn-ea"/>
                    <a:cs typeface="Times New Roman" pitchFamily="18" charset="0"/>
                  </a:rPr>
                  <a:t>A</a:t>
                </a:r>
                <a:r>
                  <a:rPr lang="en-US" altLang="zh-CN" sz="2400">
                    <a:latin typeface="Times New Roman" pitchFamily="18" charset="0"/>
                    <a:ea typeface="+mn-ea"/>
                    <a:cs typeface="Times New Roman" pitchFamily="18" charset="0"/>
                  </a:rPr>
                  <a:t>#</a:t>
                </a:r>
                <a:endParaRPr lang="en-US" altLang="zh-CN" sz="2400" baseline="-200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2429" name="Line 61"/>
              <p:cNvSpPr>
                <a:spLocks noChangeShapeType="1"/>
              </p:cNvSpPr>
              <p:nvPr/>
            </p:nvSpPr>
            <p:spPr bwMode="auto">
              <a:xfrm>
                <a:off x="3696" y="3744"/>
                <a:ext cx="192" cy="0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442430" name="Text Box 62"/>
            <p:cNvSpPr txBox="1">
              <a:spLocks noChangeArrowheads="1"/>
            </p:cNvSpPr>
            <p:nvPr/>
          </p:nvSpPr>
          <p:spPr bwMode="auto">
            <a:xfrm>
              <a:off x="930" y="3408"/>
              <a:ext cx="202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G</a:t>
              </a:r>
              <a:r>
                <a:rPr lang="en-US" altLang="zh-CN" sz="2400" baseline="-2000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42431" name="Line 63"/>
            <p:cNvSpPr>
              <a:spLocks noChangeShapeType="1"/>
            </p:cNvSpPr>
            <p:nvPr/>
          </p:nvSpPr>
          <p:spPr bwMode="auto">
            <a:xfrm>
              <a:off x="624" y="35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32" name="Text Box 64"/>
            <p:cNvSpPr txBox="1">
              <a:spLocks noChangeArrowheads="1"/>
            </p:cNvSpPr>
            <p:nvPr/>
          </p:nvSpPr>
          <p:spPr bwMode="auto">
            <a:xfrm>
              <a:off x="1852" y="2384"/>
              <a:ext cx="189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Times New Roman" pitchFamily="18" charset="0"/>
                  <a:ea typeface="+mn-ea"/>
                  <a:cs typeface="Times New Roman" pitchFamily="18" charset="0"/>
                </a:rPr>
                <a:t>14</a:t>
              </a:r>
              <a:endParaRPr lang="en-US" altLang="zh-CN" sz="2400" baseline="-180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33" name="Text Box 65"/>
            <p:cNvSpPr txBox="1">
              <a:spLocks noChangeArrowheads="1"/>
            </p:cNvSpPr>
            <p:nvPr/>
          </p:nvSpPr>
          <p:spPr bwMode="auto">
            <a:xfrm>
              <a:off x="1852" y="2576"/>
              <a:ext cx="189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13</a:t>
              </a:r>
              <a:endParaRPr lang="en-US" altLang="zh-CN" sz="2400" baseline="-180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34" name="Text Box 66"/>
            <p:cNvSpPr txBox="1">
              <a:spLocks noChangeArrowheads="1"/>
            </p:cNvSpPr>
            <p:nvPr/>
          </p:nvSpPr>
          <p:spPr bwMode="auto">
            <a:xfrm>
              <a:off x="1852" y="2768"/>
              <a:ext cx="189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12</a:t>
              </a:r>
              <a:endParaRPr lang="en-US" altLang="zh-CN" sz="2400" baseline="-180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35" name="Text Box 67"/>
            <p:cNvSpPr txBox="1">
              <a:spLocks noChangeArrowheads="1"/>
            </p:cNvSpPr>
            <p:nvPr/>
          </p:nvSpPr>
          <p:spPr bwMode="auto">
            <a:xfrm>
              <a:off x="1853" y="2960"/>
              <a:ext cx="182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11</a:t>
              </a:r>
              <a:endParaRPr lang="en-US" altLang="zh-CN" sz="2400" baseline="-180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36" name="Text Box 68"/>
            <p:cNvSpPr txBox="1">
              <a:spLocks noChangeArrowheads="1"/>
            </p:cNvSpPr>
            <p:nvPr/>
          </p:nvSpPr>
          <p:spPr bwMode="auto">
            <a:xfrm>
              <a:off x="1852" y="3152"/>
              <a:ext cx="189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10</a:t>
              </a:r>
              <a:endParaRPr lang="en-US" altLang="zh-CN" sz="2400" baseline="-180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37" name="Text Box 69"/>
            <p:cNvSpPr txBox="1">
              <a:spLocks noChangeArrowheads="1"/>
            </p:cNvSpPr>
            <p:nvPr/>
          </p:nvSpPr>
          <p:spPr bwMode="auto">
            <a:xfrm>
              <a:off x="1898" y="3344"/>
              <a:ext cx="130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9</a:t>
              </a:r>
              <a:endParaRPr lang="en-US" altLang="zh-CN" sz="2400" baseline="-180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38" name="Text Box 70"/>
            <p:cNvSpPr txBox="1">
              <a:spLocks noChangeArrowheads="1"/>
            </p:cNvSpPr>
            <p:nvPr/>
          </p:nvSpPr>
          <p:spPr bwMode="auto">
            <a:xfrm>
              <a:off x="1898" y="3536"/>
              <a:ext cx="130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Times New Roman" pitchFamily="18" charset="0"/>
                  <a:ea typeface="+mn-ea"/>
                  <a:cs typeface="Times New Roman" pitchFamily="18" charset="0"/>
                </a:rPr>
                <a:t>7</a:t>
              </a:r>
              <a:endParaRPr lang="en-US" altLang="zh-CN" sz="2400" baseline="-180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39" name="Text Box 71"/>
            <p:cNvSpPr txBox="1">
              <a:spLocks noChangeArrowheads="1"/>
            </p:cNvSpPr>
            <p:nvPr/>
          </p:nvSpPr>
          <p:spPr bwMode="auto">
            <a:xfrm>
              <a:off x="663" y="2240"/>
              <a:ext cx="130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lang="en-US" altLang="zh-CN" sz="2400" baseline="-180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40" name="Text Box 72"/>
            <p:cNvSpPr txBox="1">
              <a:spLocks noChangeArrowheads="1"/>
            </p:cNvSpPr>
            <p:nvPr/>
          </p:nvSpPr>
          <p:spPr bwMode="auto">
            <a:xfrm>
              <a:off x="663" y="2432"/>
              <a:ext cx="130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lang="en-US" altLang="zh-CN" sz="2400" baseline="-180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41" name="Text Box 73"/>
            <p:cNvSpPr txBox="1">
              <a:spLocks noChangeArrowheads="1"/>
            </p:cNvSpPr>
            <p:nvPr/>
          </p:nvSpPr>
          <p:spPr bwMode="auto">
            <a:xfrm>
              <a:off x="663" y="2624"/>
              <a:ext cx="130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endParaRPr lang="en-US" altLang="zh-CN" sz="2400" baseline="-180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42" name="Text Box 74"/>
            <p:cNvSpPr txBox="1">
              <a:spLocks noChangeArrowheads="1"/>
            </p:cNvSpPr>
            <p:nvPr/>
          </p:nvSpPr>
          <p:spPr bwMode="auto">
            <a:xfrm>
              <a:off x="663" y="3152"/>
              <a:ext cx="130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endParaRPr lang="en-US" altLang="zh-CN" sz="2400" baseline="-180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43" name="Text Box 75"/>
            <p:cNvSpPr txBox="1">
              <a:spLocks noChangeArrowheads="1"/>
            </p:cNvSpPr>
            <p:nvPr/>
          </p:nvSpPr>
          <p:spPr bwMode="auto">
            <a:xfrm>
              <a:off x="663" y="2960"/>
              <a:ext cx="130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Times New Roman" pitchFamily="18" charset="0"/>
                  <a:ea typeface="+mn-ea"/>
                  <a:cs typeface="Times New Roman" pitchFamily="18" charset="0"/>
                </a:rPr>
                <a:t>5</a:t>
              </a:r>
              <a:endParaRPr lang="en-US" altLang="zh-CN" sz="2400" baseline="-180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44" name="Text Box 76"/>
            <p:cNvSpPr txBox="1">
              <a:spLocks noChangeArrowheads="1"/>
            </p:cNvSpPr>
            <p:nvPr/>
          </p:nvSpPr>
          <p:spPr bwMode="auto">
            <a:xfrm>
              <a:off x="663" y="3344"/>
              <a:ext cx="130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6</a:t>
              </a:r>
              <a:endParaRPr lang="en-US" altLang="zh-CN" sz="2400" baseline="-180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2445" name="Text Box 77"/>
            <p:cNvSpPr txBox="1">
              <a:spLocks noChangeArrowheads="1"/>
            </p:cNvSpPr>
            <p:nvPr/>
          </p:nvSpPr>
          <p:spPr bwMode="auto">
            <a:xfrm>
              <a:off x="1097" y="2843"/>
              <a:ext cx="510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74LS138</a:t>
              </a:r>
              <a:endParaRPr lang="en-US" altLang="zh-CN" sz="2400" baseline="-18000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442448" name="Rectangle 80"/>
          <p:cNvSpPr>
            <a:spLocks noGrp="1" noChangeArrowheads="1"/>
          </p:cNvSpPr>
          <p:nvPr>
            <p:ph type="title" idx="4294967295"/>
          </p:nvPr>
        </p:nvSpPr>
        <p:spPr>
          <a:xfrm>
            <a:off x="470345" y="-13628"/>
            <a:ext cx="7743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端口地址译码电路举例</a:t>
            </a:r>
          </a:p>
        </p:txBody>
      </p:sp>
    </p:spTree>
    <p:extLst>
      <p:ext uri="{BB962C8B-B14F-4D97-AF65-F5344CB8AC3E}">
        <p14:creationId xmlns:p14="http://schemas.microsoft.com/office/powerpoint/2010/main" val="193741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4" grpId="0" autoUpdateAnimBg="0"/>
      <p:bldP spid="442375" grpId="0" autoUpdateAnimBg="0"/>
      <p:bldP spid="442380" grpId="0" autoUpdateAnimBg="0"/>
      <p:bldP spid="44238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3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0557"/>
              </p:ext>
            </p:extLst>
          </p:nvPr>
        </p:nvGraphicFramePr>
        <p:xfrm>
          <a:off x="2521639" y="1088740"/>
          <a:ext cx="8974167" cy="5545366"/>
        </p:xfrm>
        <a:graphic>
          <a:graphicData uri="http://schemas.openxmlformats.org/drawingml/2006/table">
            <a:tbl>
              <a:tblPr/>
              <a:tblGrid>
                <a:gridCol w="1834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4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2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输  入</a:t>
                      </a:r>
                    </a:p>
                  </a:txBody>
                  <a:tcPr marL="91444" marR="9144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输  出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r>
                        <a:rPr kumimoji="1" lang="en-US" altLang="zh-CN" sz="24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r>
                        <a:rPr kumimoji="1" lang="en-US" altLang="zh-CN" sz="24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2A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#G</a:t>
                      </a:r>
                      <a:r>
                        <a:rPr kumimoji="1" lang="en-US" altLang="zh-CN" sz="24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2B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</a:t>
                      </a:r>
                    </a:p>
                  </a:txBody>
                  <a:tcPr marL="91444" marR="9144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   B   A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</a:t>
                      </a:r>
                      <a:r>
                        <a:rPr kumimoji="1" lang="en-US" altLang="zh-CN" sz="24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</a:t>
                      </a:r>
                      <a:r>
                        <a:rPr kumimoji="1" lang="en-US" altLang="zh-CN" sz="24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Y</a:t>
                      </a:r>
                      <a:r>
                        <a:rPr kumimoji="1" lang="en-US" altLang="zh-CN" sz="24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Y</a:t>
                      </a:r>
                      <a:r>
                        <a:rPr kumimoji="1" lang="en-US" altLang="zh-CN" sz="24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Y</a:t>
                      </a:r>
                      <a:r>
                        <a:rPr kumimoji="1" lang="en-US" altLang="zh-CN" sz="24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Y</a:t>
                      </a:r>
                      <a:r>
                        <a:rPr kumimoji="1" lang="en-US" altLang="zh-CN" sz="24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</a:t>
                      </a:r>
                      <a:r>
                        <a:rPr kumimoji="1" lang="en-US" altLang="zh-CN" sz="24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1     0     0</a:t>
                      </a:r>
                    </a:p>
                  </a:txBody>
                  <a:tcPr marL="91444" marR="9144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1    1   1    1    1    1   1   0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1     0     0</a:t>
                      </a:r>
                    </a:p>
                  </a:txBody>
                  <a:tcPr marL="91444" marR="9144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1    1   1    1    1    1   0   1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1     0     0</a:t>
                      </a:r>
                    </a:p>
                  </a:txBody>
                  <a:tcPr marL="91444" marR="9144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0   1   0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1    1   1    1    1    0   1   1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1     0     0</a:t>
                      </a:r>
                    </a:p>
                  </a:txBody>
                  <a:tcPr marL="91444" marR="9144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1    1   1    1    0    1   1   1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1     0     0</a:t>
                      </a:r>
                    </a:p>
                  </a:txBody>
                  <a:tcPr marL="91444" marR="9144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1   0   0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1    1   1    0    1    1   1   1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1     0     0</a:t>
                      </a:r>
                    </a:p>
                  </a:txBody>
                  <a:tcPr marL="91444" marR="9144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1   0   1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1    1   0    1    1    1   1   1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1     0     0</a:t>
                      </a:r>
                    </a:p>
                  </a:txBody>
                  <a:tcPr marL="91444" marR="9144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1    0   1    1    1    1   1   1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29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1     0     0</a:t>
                      </a:r>
                    </a:p>
                  </a:txBody>
                  <a:tcPr marL="91444" marR="9144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0    1   1    1    1    1   1   1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X   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4" marR="9144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 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1    1   1    1    1    1   1   1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  1   X</a:t>
                      </a:r>
                    </a:p>
                  </a:txBody>
                  <a:tcPr marL="91444" marR="9144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 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1    1   1    1    1    1   1   1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3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  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91444" marR="9144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 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1    1   1    1    1    1   1   1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539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62559" y="1088740"/>
            <a:ext cx="1986426" cy="134682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74LS138</a:t>
            </a:r>
            <a:r>
              <a:rPr lang="zh-CN" altLang="en-US" sz="32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真值表</a:t>
            </a:r>
          </a:p>
        </p:txBody>
      </p:sp>
      <p:sp>
        <p:nvSpPr>
          <p:cNvPr id="20540" name="Oval 60"/>
          <p:cNvSpPr>
            <a:spLocks noChangeArrowheads="1"/>
          </p:cNvSpPr>
          <p:nvPr/>
        </p:nvSpPr>
        <p:spPr bwMode="auto">
          <a:xfrm rot="2628629">
            <a:off x="8902281" y="998494"/>
            <a:ext cx="434289" cy="5242033"/>
          </a:xfrm>
          <a:prstGeom prst="ellips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80"/>
          <p:cNvSpPr txBox="1">
            <a:spLocks noChangeArrowheads="1"/>
          </p:cNvSpPr>
          <p:nvPr/>
        </p:nvSpPr>
        <p:spPr bwMode="auto">
          <a:xfrm>
            <a:off x="478582" y="-71360"/>
            <a:ext cx="7743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端口地址译码电路举例</a:t>
            </a:r>
          </a:p>
        </p:txBody>
      </p:sp>
    </p:spTree>
    <p:extLst>
      <p:ext uri="{BB962C8B-B14F-4D97-AF65-F5344CB8AC3E}">
        <p14:creationId xmlns:p14="http://schemas.microsoft.com/office/powerpoint/2010/main" val="1731331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组合 1"/>
          <p:cNvGrpSpPr>
            <a:grpSpLocks/>
          </p:cNvGrpSpPr>
          <p:nvPr/>
        </p:nvGrpSpPr>
        <p:grpSpPr bwMode="auto">
          <a:xfrm>
            <a:off x="2508536" y="1500188"/>
            <a:ext cx="7437900" cy="4594800"/>
            <a:chOff x="434688" y="715963"/>
            <a:chExt cx="7782205" cy="4824110"/>
          </a:xfrm>
        </p:grpSpPr>
        <p:sp>
          <p:nvSpPr>
            <p:cNvPr id="35845" name="Rectangle 2"/>
            <p:cNvSpPr>
              <a:spLocks noChangeArrowheads="1"/>
            </p:cNvSpPr>
            <p:nvPr/>
          </p:nvSpPr>
          <p:spPr bwMode="auto">
            <a:xfrm>
              <a:off x="2177594" y="957638"/>
              <a:ext cx="2019759" cy="39184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latin typeface="+mn-lt"/>
                <a:ea typeface="宋体" pitchFamily="2" charset="-122"/>
              </a:endParaRPr>
            </a:p>
          </p:txBody>
        </p:sp>
        <p:sp>
          <p:nvSpPr>
            <p:cNvPr id="35846" name="Line 3"/>
            <p:cNvSpPr>
              <a:spLocks noChangeShapeType="1"/>
            </p:cNvSpPr>
            <p:nvPr/>
          </p:nvSpPr>
          <p:spPr bwMode="auto">
            <a:xfrm>
              <a:off x="1667671" y="1312651"/>
              <a:ext cx="509922" cy="3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  <a:ea typeface="宋体" pitchFamily="2" charset="-122"/>
              </a:endParaRPr>
            </a:p>
          </p:txBody>
        </p:sp>
        <p:sp>
          <p:nvSpPr>
            <p:cNvPr id="35847" name="Line 4"/>
            <p:cNvSpPr>
              <a:spLocks noChangeShapeType="1"/>
            </p:cNvSpPr>
            <p:nvPr/>
          </p:nvSpPr>
          <p:spPr bwMode="auto">
            <a:xfrm>
              <a:off x="1679298" y="1789335"/>
              <a:ext cx="498296" cy="1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  <a:ea typeface="宋体" pitchFamily="2" charset="-122"/>
              </a:endParaRPr>
            </a:p>
          </p:txBody>
        </p:sp>
        <p:sp>
          <p:nvSpPr>
            <p:cNvPr id="35848" name="Line 5"/>
            <p:cNvSpPr>
              <a:spLocks noChangeShapeType="1"/>
            </p:cNvSpPr>
            <p:nvPr/>
          </p:nvSpPr>
          <p:spPr bwMode="auto">
            <a:xfrm>
              <a:off x="1667671" y="2264351"/>
              <a:ext cx="509922" cy="16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  <a:ea typeface="宋体" pitchFamily="2" charset="-122"/>
              </a:endParaRPr>
            </a:p>
          </p:txBody>
        </p:sp>
        <p:grpSp>
          <p:nvGrpSpPr>
            <p:cNvPr id="51210" name="Group 6"/>
            <p:cNvGrpSpPr>
              <a:grpSpLocks/>
            </p:cNvGrpSpPr>
            <p:nvPr/>
          </p:nvGrpSpPr>
          <p:grpSpPr bwMode="auto">
            <a:xfrm>
              <a:off x="4197350" y="1193800"/>
              <a:ext cx="539750" cy="119063"/>
              <a:chOff x="3216" y="2688"/>
              <a:chExt cx="253" cy="48"/>
            </a:xfrm>
          </p:grpSpPr>
          <p:sp>
            <p:nvSpPr>
              <p:cNvPr id="35924" name="Oval 7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35925" name="Line 8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51211" name="Group 9"/>
            <p:cNvGrpSpPr>
              <a:grpSpLocks/>
            </p:cNvGrpSpPr>
            <p:nvPr/>
          </p:nvGrpSpPr>
          <p:grpSpPr bwMode="auto">
            <a:xfrm>
              <a:off x="4197350" y="1670050"/>
              <a:ext cx="539750" cy="119063"/>
              <a:chOff x="3216" y="2688"/>
              <a:chExt cx="253" cy="48"/>
            </a:xfrm>
          </p:grpSpPr>
          <p:sp>
            <p:nvSpPr>
              <p:cNvPr id="35922" name="Oval 10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35923" name="Line 11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51212" name="Group 12"/>
            <p:cNvGrpSpPr>
              <a:grpSpLocks/>
            </p:cNvGrpSpPr>
            <p:nvPr/>
          </p:nvGrpSpPr>
          <p:grpSpPr bwMode="auto">
            <a:xfrm>
              <a:off x="4197350" y="2144713"/>
              <a:ext cx="539750" cy="119062"/>
              <a:chOff x="3216" y="2688"/>
              <a:chExt cx="253" cy="48"/>
            </a:xfrm>
          </p:grpSpPr>
          <p:sp>
            <p:nvSpPr>
              <p:cNvPr id="35920" name="Oval 13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35921" name="Line 14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51213" name="Group 15"/>
            <p:cNvGrpSpPr>
              <a:grpSpLocks/>
            </p:cNvGrpSpPr>
            <p:nvPr/>
          </p:nvGrpSpPr>
          <p:grpSpPr bwMode="auto">
            <a:xfrm>
              <a:off x="4197350" y="2619375"/>
              <a:ext cx="539750" cy="119063"/>
              <a:chOff x="3216" y="2688"/>
              <a:chExt cx="253" cy="48"/>
            </a:xfrm>
          </p:grpSpPr>
          <p:sp>
            <p:nvSpPr>
              <p:cNvPr id="35918" name="Oval 16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35919" name="Line 17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51214" name="Group 18"/>
            <p:cNvGrpSpPr>
              <a:grpSpLocks/>
            </p:cNvGrpSpPr>
            <p:nvPr/>
          </p:nvGrpSpPr>
          <p:grpSpPr bwMode="auto">
            <a:xfrm>
              <a:off x="4197350" y="3095625"/>
              <a:ext cx="539750" cy="117475"/>
              <a:chOff x="3216" y="2688"/>
              <a:chExt cx="253" cy="48"/>
            </a:xfrm>
          </p:grpSpPr>
          <p:sp>
            <p:nvSpPr>
              <p:cNvPr id="35916" name="Oval 19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35917" name="Line 20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51215" name="Group 21"/>
            <p:cNvGrpSpPr>
              <a:grpSpLocks/>
            </p:cNvGrpSpPr>
            <p:nvPr/>
          </p:nvGrpSpPr>
          <p:grpSpPr bwMode="auto">
            <a:xfrm>
              <a:off x="4197349" y="3570288"/>
              <a:ext cx="454414" cy="119062"/>
              <a:chOff x="3216" y="2688"/>
              <a:chExt cx="213" cy="48"/>
            </a:xfrm>
          </p:grpSpPr>
          <p:sp>
            <p:nvSpPr>
              <p:cNvPr id="35914" name="Oval 22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35915" name="Line 23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51216" name="Group 24"/>
            <p:cNvGrpSpPr>
              <a:grpSpLocks/>
            </p:cNvGrpSpPr>
            <p:nvPr/>
          </p:nvGrpSpPr>
          <p:grpSpPr bwMode="auto">
            <a:xfrm>
              <a:off x="4197349" y="4044950"/>
              <a:ext cx="454414" cy="119063"/>
              <a:chOff x="3216" y="2688"/>
              <a:chExt cx="213" cy="48"/>
            </a:xfrm>
          </p:grpSpPr>
          <p:sp>
            <p:nvSpPr>
              <p:cNvPr id="35912" name="Oval 25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35913" name="Line 26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51217" name="Group 27"/>
            <p:cNvGrpSpPr>
              <a:grpSpLocks/>
            </p:cNvGrpSpPr>
            <p:nvPr/>
          </p:nvGrpSpPr>
          <p:grpSpPr bwMode="auto">
            <a:xfrm>
              <a:off x="4197349" y="4521200"/>
              <a:ext cx="454414" cy="117475"/>
              <a:chOff x="3216" y="2688"/>
              <a:chExt cx="213" cy="48"/>
            </a:xfrm>
          </p:grpSpPr>
          <p:sp>
            <p:nvSpPr>
              <p:cNvPr id="35910" name="Oval 28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35911" name="Line 29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</p:grpSp>
        <p:sp>
          <p:nvSpPr>
            <p:cNvPr id="35857" name="Text Box 30"/>
            <p:cNvSpPr txBox="1">
              <a:spLocks noChangeArrowheads="1"/>
            </p:cNvSpPr>
            <p:nvPr/>
          </p:nvSpPr>
          <p:spPr bwMode="auto">
            <a:xfrm>
              <a:off x="3664824" y="937637"/>
              <a:ext cx="518594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Y</a:t>
              </a:r>
              <a:r>
                <a:rPr lang="en-US" altLang="zh-CN" sz="2000" baseline="-18000">
                  <a:latin typeface="+mn-lt"/>
                  <a:ea typeface="宋体" pitchFamily="2" charset="-122"/>
                </a:rPr>
                <a:t>0</a:t>
              </a:r>
            </a:p>
          </p:txBody>
        </p:sp>
        <p:sp>
          <p:nvSpPr>
            <p:cNvPr id="35858" name="Text Box 31"/>
            <p:cNvSpPr txBox="1">
              <a:spLocks noChangeArrowheads="1"/>
            </p:cNvSpPr>
            <p:nvPr/>
          </p:nvSpPr>
          <p:spPr bwMode="auto">
            <a:xfrm>
              <a:off x="3664824" y="4291091"/>
              <a:ext cx="518594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Y</a:t>
              </a:r>
              <a:r>
                <a:rPr lang="en-US" altLang="zh-CN" sz="2000" baseline="-18000">
                  <a:latin typeface="+mn-lt"/>
                  <a:ea typeface="宋体" pitchFamily="2" charset="-122"/>
                </a:rPr>
                <a:t>7</a:t>
              </a:r>
            </a:p>
          </p:txBody>
        </p:sp>
        <p:sp>
          <p:nvSpPr>
            <p:cNvPr id="35859" name="Text Box 32"/>
            <p:cNvSpPr txBox="1">
              <a:spLocks noChangeArrowheads="1"/>
            </p:cNvSpPr>
            <p:nvPr/>
          </p:nvSpPr>
          <p:spPr bwMode="auto">
            <a:xfrm>
              <a:off x="2274316" y="1014307"/>
              <a:ext cx="401189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A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60" name="Text Box 33"/>
            <p:cNvSpPr txBox="1">
              <a:spLocks noChangeArrowheads="1"/>
            </p:cNvSpPr>
            <p:nvPr/>
          </p:nvSpPr>
          <p:spPr bwMode="auto">
            <a:xfrm>
              <a:off x="2268519" y="1547659"/>
              <a:ext cx="397833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B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61" name="Text Box 34"/>
            <p:cNvSpPr txBox="1">
              <a:spLocks noChangeArrowheads="1"/>
            </p:cNvSpPr>
            <p:nvPr/>
          </p:nvSpPr>
          <p:spPr bwMode="auto">
            <a:xfrm>
              <a:off x="2261925" y="2004342"/>
              <a:ext cx="387770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C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grpSp>
          <p:nvGrpSpPr>
            <p:cNvPr id="51223" name="Group 35"/>
            <p:cNvGrpSpPr>
              <a:grpSpLocks/>
            </p:cNvGrpSpPr>
            <p:nvPr/>
          </p:nvGrpSpPr>
          <p:grpSpPr bwMode="auto">
            <a:xfrm>
              <a:off x="1666875" y="3095625"/>
              <a:ext cx="511175" cy="117475"/>
              <a:chOff x="2928" y="3168"/>
              <a:chExt cx="240" cy="48"/>
            </a:xfrm>
          </p:grpSpPr>
          <p:sp>
            <p:nvSpPr>
              <p:cNvPr id="35908" name="Oval 36"/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35909" name="Line 37"/>
              <p:cNvSpPr>
                <a:spLocks noChangeShapeType="1"/>
              </p:cNvSpPr>
              <p:nvPr/>
            </p:nvSpPr>
            <p:spPr bwMode="auto">
              <a:xfrm flipH="1">
                <a:off x="2928" y="319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51224" name="Group 38"/>
            <p:cNvGrpSpPr>
              <a:grpSpLocks/>
            </p:cNvGrpSpPr>
            <p:nvPr/>
          </p:nvGrpSpPr>
          <p:grpSpPr bwMode="auto">
            <a:xfrm>
              <a:off x="1666875" y="3570288"/>
              <a:ext cx="511175" cy="119062"/>
              <a:chOff x="2928" y="3168"/>
              <a:chExt cx="240" cy="48"/>
            </a:xfrm>
          </p:grpSpPr>
          <p:sp>
            <p:nvSpPr>
              <p:cNvPr id="35906" name="Oval 39"/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35907" name="Line 40"/>
              <p:cNvSpPr>
                <a:spLocks noChangeShapeType="1"/>
              </p:cNvSpPr>
              <p:nvPr/>
            </p:nvSpPr>
            <p:spPr bwMode="auto">
              <a:xfrm flipH="1">
                <a:off x="2928" y="319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51225" name="Group 41"/>
            <p:cNvGrpSpPr>
              <a:grpSpLocks/>
            </p:cNvGrpSpPr>
            <p:nvPr/>
          </p:nvGrpSpPr>
          <p:grpSpPr bwMode="auto">
            <a:xfrm>
              <a:off x="2154581" y="2830517"/>
              <a:ext cx="674296" cy="614086"/>
              <a:chOff x="3622" y="3696"/>
              <a:chExt cx="316" cy="248"/>
            </a:xfrm>
          </p:grpSpPr>
          <p:sp>
            <p:nvSpPr>
              <p:cNvPr id="35904" name="Text Box 42"/>
              <p:cNvSpPr txBox="1">
                <a:spLocks noChangeArrowheads="1"/>
              </p:cNvSpPr>
              <p:nvPr/>
            </p:nvSpPr>
            <p:spPr bwMode="auto">
              <a:xfrm>
                <a:off x="3622" y="3696"/>
                <a:ext cx="316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latin typeface="+mn-lt"/>
                    <a:ea typeface="宋体" pitchFamily="2" charset="-122"/>
                  </a:rPr>
                  <a:t>G</a:t>
                </a:r>
                <a:r>
                  <a:rPr lang="en-US" altLang="zh-CN" sz="2000" baseline="-18000">
                    <a:latin typeface="+mn-lt"/>
                    <a:ea typeface="宋体" pitchFamily="2" charset="-122"/>
                  </a:rPr>
                  <a:t>2</a:t>
                </a:r>
                <a:r>
                  <a:rPr lang="en-US" altLang="zh-CN" sz="2000" baseline="-20000">
                    <a:latin typeface="+mn-lt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35905" name="Line 43"/>
              <p:cNvSpPr>
                <a:spLocks noChangeShapeType="1"/>
              </p:cNvSpPr>
              <p:nvPr/>
            </p:nvSpPr>
            <p:spPr bwMode="auto">
              <a:xfrm>
                <a:off x="3696" y="3744"/>
                <a:ext cx="192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51226" name="Group 44"/>
            <p:cNvGrpSpPr>
              <a:grpSpLocks/>
            </p:cNvGrpSpPr>
            <p:nvPr/>
          </p:nvGrpSpPr>
          <p:grpSpPr bwMode="auto">
            <a:xfrm>
              <a:off x="2154573" y="3305173"/>
              <a:ext cx="676880" cy="614087"/>
              <a:chOff x="3622" y="3696"/>
              <a:chExt cx="317" cy="248"/>
            </a:xfrm>
          </p:grpSpPr>
          <p:sp>
            <p:nvSpPr>
              <p:cNvPr id="35902" name="Text Box 45"/>
              <p:cNvSpPr txBox="1">
                <a:spLocks noChangeArrowheads="1"/>
              </p:cNvSpPr>
              <p:nvPr/>
            </p:nvSpPr>
            <p:spPr bwMode="auto">
              <a:xfrm>
                <a:off x="3622" y="3696"/>
                <a:ext cx="317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latin typeface="+mn-lt"/>
                    <a:ea typeface="宋体" pitchFamily="2" charset="-122"/>
                  </a:rPr>
                  <a:t>G</a:t>
                </a:r>
                <a:r>
                  <a:rPr lang="en-US" altLang="zh-CN" sz="2000" baseline="-18000">
                    <a:latin typeface="+mn-lt"/>
                    <a:ea typeface="宋体" pitchFamily="2" charset="-122"/>
                  </a:rPr>
                  <a:t>2</a:t>
                </a:r>
                <a:r>
                  <a:rPr lang="en-US" altLang="zh-CN" sz="2000" baseline="-20000">
                    <a:latin typeface="+mn-lt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35903" name="Line 46"/>
              <p:cNvSpPr>
                <a:spLocks noChangeShapeType="1"/>
              </p:cNvSpPr>
              <p:nvPr/>
            </p:nvSpPr>
            <p:spPr bwMode="auto">
              <a:xfrm>
                <a:off x="3696" y="3743"/>
                <a:ext cx="192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</p:grpSp>
        <p:sp>
          <p:nvSpPr>
            <p:cNvPr id="35866" name="Text Box 47"/>
            <p:cNvSpPr txBox="1">
              <a:spLocks noChangeArrowheads="1"/>
            </p:cNvSpPr>
            <p:nvPr/>
          </p:nvSpPr>
          <p:spPr bwMode="auto">
            <a:xfrm>
              <a:off x="2236279" y="3711070"/>
              <a:ext cx="538719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G</a:t>
              </a:r>
              <a:r>
                <a:rPr lang="en-US" altLang="zh-CN" sz="2000" baseline="-20000">
                  <a:latin typeface="+mn-lt"/>
                  <a:ea typeface="宋体" pitchFamily="2" charset="-122"/>
                </a:rPr>
                <a:t>1</a:t>
              </a:r>
            </a:p>
          </p:txBody>
        </p:sp>
        <p:sp>
          <p:nvSpPr>
            <p:cNvPr id="35867" name="Line 48"/>
            <p:cNvSpPr>
              <a:spLocks noChangeShapeType="1"/>
            </p:cNvSpPr>
            <p:nvPr/>
          </p:nvSpPr>
          <p:spPr bwMode="auto">
            <a:xfrm>
              <a:off x="1667671" y="4044415"/>
              <a:ext cx="509922" cy="3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  <a:ea typeface="宋体" pitchFamily="2" charset="-122"/>
              </a:endParaRPr>
            </a:p>
          </p:txBody>
        </p:sp>
        <p:sp>
          <p:nvSpPr>
            <p:cNvPr id="35868" name="Text Box 49"/>
            <p:cNvSpPr txBox="1">
              <a:spLocks noChangeArrowheads="1"/>
            </p:cNvSpPr>
            <p:nvPr/>
          </p:nvSpPr>
          <p:spPr bwMode="auto">
            <a:xfrm>
              <a:off x="4166997" y="715963"/>
              <a:ext cx="575619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15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69" name="Text Box 50"/>
            <p:cNvSpPr txBox="1">
              <a:spLocks noChangeArrowheads="1"/>
            </p:cNvSpPr>
            <p:nvPr/>
          </p:nvSpPr>
          <p:spPr bwMode="auto">
            <a:xfrm>
              <a:off x="4166997" y="1190980"/>
              <a:ext cx="575619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14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70" name="Text Box 51"/>
            <p:cNvSpPr txBox="1">
              <a:spLocks noChangeArrowheads="1"/>
            </p:cNvSpPr>
            <p:nvPr/>
          </p:nvSpPr>
          <p:spPr bwMode="auto">
            <a:xfrm>
              <a:off x="4166997" y="1667663"/>
              <a:ext cx="575619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13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71" name="Text Box 52"/>
            <p:cNvSpPr txBox="1">
              <a:spLocks noChangeArrowheads="1"/>
            </p:cNvSpPr>
            <p:nvPr/>
          </p:nvSpPr>
          <p:spPr bwMode="auto">
            <a:xfrm>
              <a:off x="4166997" y="2141014"/>
              <a:ext cx="575619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12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72" name="Text Box 53"/>
            <p:cNvSpPr txBox="1">
              <a:spLocks noChangeArrowheads="1"/>
            </p:cNvSpPr>
            <p:nvPr/>
          </p:nvSpPr>
          <p:spPr bwMode="auto">
            <a:xfrm>
              <a:off x="4159522" y="2616031"/>
              <a:ext cx="575619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11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73" name="Text Box 54"/>
            <p:cNvSpPr txBox="1">
              <a:spLocks noChangeArrowheads="1"/>
            </p:cNvSpPr>
            <p:nvPr/>
          </p:nvSpPr>
          <p:spPr bwMode="auto">
            <a:xfrm>
              <a:off x="4166997" y="3091048"/>
              <a:ext cx="575619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10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74" name="Text Box 55"/>
            <p:cNvSpPr txBox="1">
              <a:spLocks noChangeArrowheads="1"/>
            </p:cNvSpPr>
            <p:nvPr/>
          </p:nvSpPr>
          <p:spPr bwMode="auto">
            <a:xfrm>
              <a:off x="4299140" y="3567731"/>
              <a:ext cx="384416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9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75" name="Text Box 56"/>
            <p:cNvSpPr txBox="1">
              <a:spLocks noChangeArrowheads="1"/>
            </p:cNvSpPr>
            <p:nvPr/>
          </p:nvSpPr>
          <p:spPr bwMode="auto">
            <a:xfrm>
              <a:off x="4299140" y="4192754"/>
              <a:ext cx="384416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7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76" name="Text Box 57"/>
            <p:cNvSpPr txBox="1">
              <a:spLocks noChangeArrowheads="1"/>
            </p:cNvSpPr>
            <p:nvPr/>
          </p:nvSpPr>
          <p:spPr bwMode="auto">
            <a:xfrm>
              <a:off x="1667307" y="834300"/>
              <a:ext cx="384416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1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77" name="Text Box 58"/>
            <p:cNvSpPr txBox="1">
              <a:spLocks noChangeArrowheads="1"/>
            </p:cNvSpPr>
            <p:nvPr/>
          </p:nvSpPr>
          <p:spPr bwMode="auto">
            <a:xfrm>
              <a:off x="1667307" y="1309318"/>
              <a:ext cx="384416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2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78" name="Text Box 59"/>
            <p:cNvSpPr txBox="1">
              <a:spLocks noChangeArrowheads="1"/>
            </p:cNvSpPr>
            <p:nvPr/>
          </p:nvSpPr>
          <p:spPr bwMode="auto">
            <a:xfrm>
              <a:off x="1667307" y="1784334"/>
              <a:ext cx="384416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3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79" name="Text Box 60"/>
            <p:cNvSpPr txBox="1">
              <a:spLocks noChangeArrowheads="1"/>
            </p:cNvSpPr>
            <p:nvPr/>
          </p:nvSpPr>
          <p:spPr bwMode="auto">
            <a:xfrm>
              <a:off x="1667307" y="3091048"/>
              <a:ext cx="384416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4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80" name="Text Box 61"/>
            <p:cNvSpPr txBox="1">
              <a:spLocks noChangeArrowheads="1"/>
            </p:cNvSpPr>
            <p:nvPr/>
          </p:nvSpPr>
          <p:spPr bwMode="auto">
            <a:xfrm>
              <a:off x="1667307" y="2616031"/>
              <a:ext cx="384416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5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81" name="Text Box 62"/>
            <p:cNvSpPr txBox="1">
              <a:spLocks noChangeArrowheads="1"/>
            </p:cNvSpPr>
            <p:nvPr/>
          </p:nvSpPr>
          <p:spPr bwMode="auto">
            <a:xfrm>
              <a:off x="1667307" y="3567731"/>
              <a:ext cx="384416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6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82" name="Text Box 63"/>
            <p:cNvSpPr txBox="1">
              <a:spLocks noChangeArrowheads="1"/>
            </p:cNvSpPr>
            <p:nvPr/>
          </p:nvSpPr>
          <p:spPr bwMode="auto">
            <a:xfrm>
              <a:off x="2614433" y="1640996"/>
              <a:ext cx="1511499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74LS138</a:t>
              </a:r>
              <a:endParaRPr lang="en-US" altLang="zh-CN" sz="2000" baseline="-18000">
                <a:latin typeface="+mn-lt"/>
                <a:ea typeface="宋体" pitchFamily="2" charset="-122"/>
              </a:endParaRPr>
            </a:p>
          </p:txBody>
        </p:sp>
        <p:sp>
          <p:nvSpPr>
            <p:cNvPr id="35883" name="Text Box 64"/>
            <p:cNvSpPr txBox="1">
              <a:spLocks noChangeArrowheads="1"/>
            </p:cNvSpPr>
            <p:nvPr/>
          </p:nvSpPr>
          <p:spPr bwMode="auto">
            <a:xfrm>
              <a:off x="998893" y="1014307"/>
              <a:ext cx="528657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A</a:t>
              </a:r>
              <a:r>
                <a:rPr lang="en-US" altLang="zh-CN" sz="2000" baseline="-20000">
                  <a:latin typeface="+mn-lt"/>
                  <a:ea typeface="宋体" pitchFamily="2" charset="-122"/>
                </a:rPr>
                <a:t>5</a:t>
              </a:r>
            </a:p>
          </p:txBody>
        </p:sp>
        <p:sp>
          <p:nvSpPr>
            <p:cNvPr id="35884" name="Text Box 65"/>
            <p:cNvSpPr txBox="1">
              <a:spLocks noChangeArrowheads="1"/>
            </p:cNvSpPr>
            <p:nvPr/>
          </p:nvSpPr>
          <p:spPr bwMode="auto">
            <a:xfrm>
              <a:off x="1032112" y="1470990"/>
              <a:ext cx="528657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A</a:t>
              </a:r>
              <a:r>
                <a:rPr lang="en-US" altLang="zh-CN" sz="2000" baseline="-20000">
                  <a:latin typeface="+mn-lt"/>
                  <a:ea typeface="宋体" pitchFamily="2" charset="-122"/>
                </a:rPr>
                <a:t>6</a:t>
              </a:r>
            </a:p>
          </p:txBody>
        </p:sp>
        <p:sp>
          <p:nvSpPr>
            <p:cNvPr id="35885" name="Text Box 66"/>
            <p:cNvSpPr txBox="1">
              <a:spLocks noChangeArrowheads="1"/>
            </p:cNvSpPr>
            <p:nvPr/>
          </p:nvSpPr>
          <p:spPr bwMode="auto">
            <a:xfrm>
              <a:off x="1032112" y="1961007"/>
              <a:ext cx="528657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A</a:t>
              </a:r>
              <a:r>
                <a:rPr lang="en-US" altLang="zh-CN" sz="2000" baseline="-20000">
                  <a:latin typeface="+mn-lt"/>
                  <a:ea typeface="宋体" pitchFamily="2" charset="-122"/>
                </a:rPr>
                <a:t>7</a:t>
              </a:r>
            </a:p>
          </p:txBody>
        </p:sp>
        <p:sp>
          <p:nvSpPr>
            <p:cNvPr id="35886" name="Text Box 67"/>
            <p:cNvSpPr txBox="1">
              <a:spLocks noChangeArrowheads="1"/>
            </p:cNvSpPr>
            <p:nvPr/>
          </p:nvSpPr>
          <p:spPr bwMode="auto">
            <a:xfrm>
              <a:off x="1032112" y="2842706"/>
              <a:ext cx="528657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A</a:t>
              </a:r>
              <a:r>
                <a:rPr lang="en-US" altLang="zh-CN" sz="2000" baseline="-20000">
                  <a:latin typeface="+mn-lt"/>
                  <a:ea typeface="宋体" pitchFamily="2" charset="-122"/>
                </a:rPr>
                <a:t>8</a:t>
              </a:r>
            </a:p>
          </p:txBody>
        </p:sp>
        <p:sp>
          <p:nvSpPr>
            <p:cNvPr id="35887" name="Text Box 68"/>
            <p:cNvSpPr txBox="1">
              <a:spLocks noChangeArrowheads="1"/>
            </p:cNvSpPr>
            <p:nvPr/>
          </p:nvSpPr>
          <p:spPr bwMode="auto">
            <a:xfrm>
              <a:off x="1032112" y="3301055"/>
              <a:ext cx="528657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A</a:t>
              </a:r>
              <a:r>
                <a:rPr lang="en-US" altLang="zh-CN" sz="2000" baseline="-20000">
                  <a:latin typeface="+mn-lt"/>
                  <a:ea typeface="宋体" pitchFamily="2" charset="-122"/>
                </a:rPr>
                <a:t>9</a:t>
              </a:r>
            </a:p>
          </p:txBody>
        </p:sp>
        <p:sp>
          <p:nvSpPr>
            <p:cNvPr id="35888" name="Text Box 69"/>
            <p:cNvSpPr txBox="1">
              <a:spLocks noChangeArrowheads="1"/>
            </p:cNvSpPr>
            <p:nvPr/>
          </p:nvSpPr>
          <p:spPr bwMode="auto">
            <a:xfrm>
              <a:off x="434688" y="3836075"/>
              <a:ext cx="1449443" cy="7173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solidFill>
                    <a:srgbClr val="0000FF"/>
                  </a:solidFill>
                  <a:latin typeface="+mn-lt"/>
                  <a:ea typeface="宋体" pitchFamily="2" charset="-122"/>
                </a:rPr>
                <a:t>IO/M#</a:t>
              </a:r>
              <a:endParaRPr lang="en-US" altLang="zh-CN" sz="2400" baseline="-20000">
                <a:solidFill>
                  <a:srgbClr val="0000FF"/>
                </a:solidFill>
                <a:latin typeface="+mn-lt"/>
                <a:ea typeface="宋体" pitchFamily="2" charset="-122"/>
              </a:endParaRPr>
            </a:p>
          </p:txBody>
        </p:sp>
        <p:sp>
          <p:nvSpPr>
            <p:cNvPr id="35889" name="Text Box 70"/>
            <p:cNvSpPr txBox="1">
              <a:spLocks noChangeArrowheads="1"/>
            </p:cNvSpPr>
            <p:nvPr/>
          </p:nvSpPr>
          <p:spPr bwMode="auto">
            <a:xfrm>
              <a:off x="4646318" y="1014307"/>
              <a:ext cx="2554720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DMACS#(8237)</a:t>
              </a:r>
              <a:endParaRPr lang="en-US" altLang="zh-CN" sz="2000" baseline="-20000" dirty="0">
                <a:latin typeface="+mn-lt"/>
                <a:ea typeface="宋体" pitchFamily="2" charset="-122"/>
              </a:endParaRPr>
            </a:p>
          </p:txBody>
        </p:sp>
        <p:sp>
          <p:nvSpPr>
            <p:cNvPr id="35890" name="Text Box 71"/>
            <p:cNvSpPr txBox="1">
              <a:spLocks noChangeArrowheads="1"/>
            </p:cNvSpPr>
            <p:nvPr/>
          </p:nvSpPr>
          <p:spPr bwMode="auto">
            <a:xfrm>
              <a:off x="4642829" y="1470990"/>
              <a:ext cx="2633551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INTRCS#(8259)</a:t>
              </a:r>
              <a:endParaRPr lang="en-US" altLang="zh-CN" sz="2000" baseline="-20000" dirty="0">
                <a:latin typeface="+mn-lt"/>
                <a:ea typeface="宋体" pitchFamily="2" charset="-122"/>
              </a:endParaRPr>
            </a:p>
          </p:txBody>
        </p:sp>
        <p:sp>
          <p:nvSpPr>
            <p:cNvPr id="35891" name="Text Box 72"/>
            <p:cNvSpPr txBox="1">
              <a:spLocks noChangeArrowheads="1"/>
            </p:cNvSpPr>
            <p:nvPr/>
          </p:nvSpPr>
          <p:spPr bwMode="auto">
            <a:xfrm>
              <a:off x="4661278" y="1929340"/>
              <a:ext cx="2615102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T/C  CS#(8253)</a:t>
              </a:r>
              <a:endParaRPr lang="en-US" altLang="zh-CN" sz="2000" baseline="-20000" dirty="0">
                <a:latin typeface="+mn-lt"/>
                <a:ea typeface="宋体" pitchFamily="2" charset="-122"/>
              </a:endParaRPr>
            </a:p>
          </p:txBody>
        </p:sp>
        <p:sp>
          <p:nvSpPr>
            <p:cNvPr id="35892" name="Text Box 73"/>
            <p:cNvSpPr txBox="1">
              <a:spLocks noChangeArrowheads="1"/>
            </p:cNvSpPr>
            <p:nvPr/>
          </p:nvSpPr>
          <p:spPr bwMode="auto">
            <a:xfrm>
              <a:off x="4643229" y="2417690"/>
              <a:ext cx="2407128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PPICS#(8255)</a:t>
              </a:r>
              <a:endParaRPr lang="en-US" altLang="zh-CN" sz="2000" baseline="-20000" dirty="0">
                <a:latin typeface="+mn-lt"/>
                <a:ea typeface="宋体" pitchFamily="2" charset="-122"/>
              </a:endParaRPr>
            </a:p>
          </p:txBody>
        </p:sp>
        <p:sp>
          <p:nvSpPr>
            <p:cNvPr id="35893" name="Text Box 74"/>
            <p:cNvSpPr txBox="1">
              <a:spLocks noChangeArrowheads="1"/>
            </p:cNvSpPr>
            <p:nvPr/>
          </p:nvSpPr>
          <p:spPr bwMode="auto">
            <a:xfrm>
              <a:off x="5861544" y="3002712"/>
              <a:ext cx="2222634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WRTDMAPG#</a:t>
              </a:r>
              <a:endParaRPr lang="en-US" altLang="zh-CN" sz="2000" baseline="-20000">
                <a:latin typeface="+mn-lt"/>
                <a:ea typeface="宋体" pitchFamily="2" charset="-122"/>
              </a:endParaRPr>
            </a:p>
          </p:txBody>
        </p:sp>
        <p:sp>
          <p:nvSpPr>
            <p:cNvPr id="35894" name="Text Box 75"/>
            <p:cNvSpPr txBox="1">
              <a:spLocks noChangeArrowheads="1"/>
            </p:cNvSpPr>
            <p:nvPr/>
          </p:nvSpPr>
          <p:spPr bwMode="auto">
            <a:xfrm>
              <a:off x="4785342" y="2976044"/>
              <a:ext cx="762393" cy="6139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≥1</a:t>
              </a:r>
            </a:p>
          </p:txBody>
        </p:sp>
        <p:sp>
          <p:nvSpPr>
            <p:cNvPr id="35895" name="Freeform 76"/>
            <p:cNvSpPr>
              <a:spLocks/>
            </p:cNvSpPr>
            <p:nvPr/>
          </p:nvSpPr>
          <p:spPr bwMode="auto">
            <a:xfrm>
              <a:off x="1730789" y="3271054"/>
              <a:ext cx="3054553" cy="1910068"/>
            </a:xfrm>
            <a:custGeom>
              <a:avLst/>
              <a:gdLst>
                <a:gd name="T0" fmla="*/ 0 w 1924"/>
                <a:gd name="T1" fmla="*/ 2147483647 h 1204"/>
                <a:gd name="T2" fmla="*/ 2147483647 w 1924"/>
                <a:gd name="T3" fmla="*/ 2147483647 h 1204"/>
                <a:gd name="T4" fmla="*/ 2147483647 w 1924"/>
                <a:gd name="T5" fmla="*/ 0 h 1204"/>
                <a:gd name="T6" fmla="*/ 2147483647 w 1924"/>
                <a:gd name="T7" fmla="*/ 2147483647 h 1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4"/>
                <a:gd name="T13" fmla="*/ 0 h 1204"/>
                <a:gd name="T14" fmla="*/ 1924 w 1924"/>
                <a:gd name="T15" fmla="*/ 1204 h 1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4" h="1204">
                  <a:moveTo>
                    <a:pt x="0" y="1204"/>
                  </a:moveTo>
                  <a:lnTo>
                    <a:pt x="1845" y="1204"/>
                  </a:lnTo>
                  <a:lnTo>
                    <a:pt x="1845" y="0"/>
                  </a:lnTo>
                  <a:lnTo>
                    <a:pt x="1924" y="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  <a:ea typeface="宋体" pitchFamily="2" charset="-122"/>
              </a:endParaRPr>
            </a:p>
          </p:txBody>
        </p:sp>
        <p:sp>
          <p:nvSpPr>
            <p:cNvPr id="35896" name="Line 77"/>
            <p:cNvSpPr>
              <a:spLocks noChangeShapeType="1"/>
            </p:cNvSpPr>
            <p:nvPr/>
          </p:nvSpPr>
          <p:spPr bwMode="auto">
            <a:xfrm>
              <a:off x="5546074" y="3229386"/>
              <a:ext cx="3820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  <a:ea typeface="宋体" pitchFamily="2" charset="-122"/>
              </a:endParaRPr>
            </a:p>
          </p:txBody>
        </p:sp>
        <p:sp>
          <p:nvSpPr>
            <p:cNvPr id="35897" name="Text Box 78"/>
            <p:cNvSpPr txBox="1">
              <a:spLocks noChangeArrowheads="1"/>
            </p:cNvSpPr>
            <p:nvPr/>
          </p:nvSpPr>
          <p:spPr bwMode="auto">
            <a:xfrm>
              <a:off x="4794426" y="3676910"/>
              <a:ext cx="749104" cy="6139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≥1</a:t>
              </a:r>
            </a:p>
          </p:txBody>
        </p:sp>
        <p:sp>
          <p:nvSpPr>
            <p:cNvPr id="35898" name="Line 79"/>
            <p:cNvSpPr>
              <a:spLocks noChangeShapeType="1"/>
            </p:cNvSpPr>
            <p:nvPr/>
          </p:nvSpPr>
          <p:spPr bwMode="auto">
            <a:xfrm>
              <a:off x="4632531" y="3809407"/>
              <a:ext cx="1528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  <a:ea typeface="宋体" pitchFamily="2" charset="-122"/>
              </a:endParaRPr>
            </a:p>
          </p:txBody>
        </p:sp>
        <p:sp>
          <p:nvSpPr>
            <p:cNvPr id="35899" name="Line 80"/>
            <p:cNvSpPr>
              <a:spLocks noChangeShapeType="1"/>
            </p:cNvSpPr>
            <p:nvPr/>
          </p:nvSpPr>
          <p:spPr bwMode="auto">
            <a:xfrm>
              <a:off x="5546074" y="3837259"/>
              <a:ext cx="3820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  <a:ea typeface="宋体" pitchFamily="2" charset="-122"/>
              </a:endParaRPr>
            </a:p>
          </p:txBody>
        </p:sp>
        <p:sp>
          <p:nvSpPr>
            <p:cNvPr id="35900" name="Text Box 81"/>
            <p:cNvSpPr txBox="1">
              <a:spLocks noChangeArrowheads="1"/>
            </p:cNvSpPr>
            <p:nvPr/>
          </p:nvSpPr>
          <p:spPr bwMode="auto">
            <a:xfrm>
              <a:off x="5856726" y="3469395"/>
              <a:ext cx="2360167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WRTNMIREG#</a:t>
              </a:r>
              <a:endParaRPr lang="en-US" altLang="zh-CN" sz="2000" baseline="-20000">
                <a:latin typeface="+mn-lt"/>
                <a:ea typeface="宋体" pitchFamily="2" charset="-122"/>
              </a:endParaRPr>
            </a:p>
          </p:txBody>
        </p:sp>
        <p:sp>
          <p:nvSpPr>
            <p:cNvPr id="35901" name="Text Box 82"/>
            <p:cNvSpPr txBox="1">
              <a:spLocks noChangeArrowheads="1"/>
            </p:cNvSpPr>
            <p:nvPr/>
          </p:nvSpPr>
          <p:spPr bwMode="auto">
            <a:xfrm>
              <a:off x="698794" y="4926114"/>
              <a:ext cx="1103938" cy="6139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  <a:ea typeface="宋体" pitchFamily="2" charset="-122"/>
                </a:rPr>
                <a:t>IOW#</a:t>
              </a:r>
              <a:endParaRPr lang="en-US" altLang="zh-CN" sz="2000" baseline="-20000">
                <a:latin typeface="+mn-lt"/>
                <a:ea typeface="宋体" pitchFamily="2" charset="-122"/>
              </a:endParaRPr>
            </a:p>
          </p:txBody>
        </p:sp>
      </p:grpSp>
      <p:sp>
        <p:nvSpPr>
          <p:cNvPr id="35843" name="Text Box 83"/>
          <p:cNvSpPr txBox="1">
            <a:spLocks noChangeArrowheads="1"/>
          </p:cNvSpPr>
          <p:nvPr/>
        </p:nvSpPr>
        <p:spPr bwMode="auto">
          <a:xfrm>
            <a:off x="438348" y="733511"/>
            <a:ext cx="807243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2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74LS138</a:t>
            </a:r>
            <a:r>
              <a:rPr lang="zh-CN" altLang="en-US" sz="32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在</a:t>
            </a:r>
            <a:r>
              <a:rPr lang="en-US" altLang="zh-CN" sz="32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PC</a:t>
            </a:r>
            <a:r>
              <a:rPr lang="zh-CN" altLang="en-US" sz="32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机系统板端口译码的应用</a:t>
            </a:r>
            <a:r>
              <a:rPr lang="en-US" altLang="zh-CN" sz="32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1</a:t>
            </a:r>
            <a:endParaRPr lang="zh-CN" altLang="en-US" sz="3200" dirty="0">
              <a:solidFill>
                <a:srgbClr val="0000FF"/>
              </a:solidFill>
              <a:latin typeface="Times New Roman" charset="0"/>
              <a:ea typeface="华文新魏" charset="-122"/>
            </a:endParaRPr>
          </a:p>
        </p:txBody>
      </p:sp>
      <p:sp>
        <p:nvSpPr>
          <p:cNvPr id="444502" name="Text Box 86"/>
          <p:cNvSpPr txBox="1">
            <a:spLocks noChangeArrowheads="1"/>
          </p:cNvSpPr>
          <p:nvPr/>
        </p:nvSpPr>
        <p:spPr bwMode="auto">
          <a:xfrm>
            <a:off x="2508536" y="5877272"/>
            <a:ext cx="6784975" cy="79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Times New Roman" charset="0"/>
                <a:ea typeface="华文新魏" charset="-122"/>
                <a:cs typeface="Times New Roman" charset="0"/>
              </a:rPr>
              <a:t>问题：如何区别访问</a:t>
            </a:r>
            <a:r>
              <a:rPr lang="en-US" altLang="zh-CN" sz="3200" dirty="0">
                <a:solidFill>
                  <a:srgbClr val="FF0000"/>
                </a:solidFill>
                <a:latin typeface="Times New Roman" charset="0"/>
                <a:ea typeface="华文新魏" charset="-122"/>
                <a:cs typeface="Times New Roman" charset="0"/>
              </a:rPr>
              <a:t>I/O</a:t>
            </a:r>
            <a:r>
              <a:rPr lang="zh-CN" altLang="en-US" sz="3200" dirty="0">
                <a:solidFill>
                  <a:srgbClr val="FF0000"/>
                </a:solidFill>
                <a:latin typeface="Times New Roman" charset="0"/>
                <a:ea typeface="华文新魏" charset="-122"/>
                <a:cs typeface="Times New Roman" charset="0"/>
              </a:rPr>
              <a:t>还是</a:t>
            </a:r>
            <a:r>
              <a:rPr lang="en-US" altLang="zh-CN" sz="3200" dirty="0">
                <a:solidFill>
                  <a:srgbClr val="FF0000"/>
                </a:solidFill>
                <a:latin typeface="Times New Roman" charset="0"/>
                <a:ea typeface="华文新魏" charset="-122"/>
                <a:cs typeface="Times New Roman" charset="0"/>
              </a:rPr>
              <a:t>Memory?</a:t>
            </a:r>
          </a:p>
        </p:txBody>
      </p:sp>
      <p:sp>
        <p:nvSpPr>
          <p:cNvPr id="86" name="Rectangle 80"/>
          <p:cNvSpPr txBox="1">
            <a:spLocks noChangeArrowheads="1"/>
          </p:cNvSpPr>
          <p:nvPr/>
        </p:nvSpPr>
        <p:spPr bwMode="auto">
          <a:xfrm>
            <a:off x="568325" y="-31749"/>
            <a:ext cx="7743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端口地址译码电路举例</a:t>
            </a:r>
          </a:p>
        </p:txBody>
      </p:sp>
    </p:spTree>
    <p:extLst>
      <p:ext uri="{BB962C8B-B14F-4D97-AF65-F5344CB8AC3E}">
        <p14:creationId xmlns:p14="http://schemas.microsoft.com/office/powerpoint/2010/main" val="1996247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50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2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41313"/>
              </p:ext>
            </p:extLst>
          </p:nvPr>
        </p:nvGraphicFramePr>
        <p:xfrm>
          <a:off x="2602818" y="1410496"/>
          <a:ext cx="7560840" cy="5164425"/>
        </p:xfrm>
        <a:graphic>
          <a:graphicData uri="http://schemas.openxmlformats.org/drawingml/2006/table">
            <a:tbl>
              <a:tblPr/>
              <a:tblGrid>
                <a:gridCol w="444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615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I/O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芯片名称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地址范围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67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DMAC1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DMAC2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DMA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页面寄存器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0000-001FH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00C0-00DFH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0080-009FH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965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中断控制器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中断控制器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2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0020-003FH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00A0-00BFH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752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定时器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并行接口芯片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(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键盘接口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RT/CMOS RAM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协处理器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0040-005FH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0060-006FH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0070-007FH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Times New Roman" charset="0"/>
                        </a:rPr>
                        <a:t>00F0-00FFH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113756" y="685801"/>
            <a:ext cx="82677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系统板</a:t>
            </a:r>
            <a:r>
              <a:rPr lang="en-US" altLang="zh-CN" sz="32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I/O</a:t>
            </a:r>
            <a:r>
              <a:rPr lang="zh-CN" altLang="en-US" sz="32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接口芯片端口地址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(0000H-00FFH)</a:t>
            </a:r>
            <a:endParaRPr lang="zh-CN" altLang="en-US" sz="3200" dirty="0">
              <a:solidFill>
                <a:srgbClr val="FF0000"/>
              </a:solidFill>
              <a:latin typeface="Times New Roman" charset="0"/>
              <a:ea typeface="华文新魏" charset="-122"/>
            </a:endParaRPr>
          </a:p>
        </p:txBody>
      </p:sp>
      <p:sp>
        <p:nvSpPr>
          <p:cNvPr id="4" name="Rectangle 80"/>
          <p:cNvSpPr txBox="1">
            <a:spLocks noChangeArrowheads="1"/>
          </p:cNvSpPr>
          <p:nvPr/>
        </p:nvSpPr>
        <p:spPr bwMode="auto">
          <a:xfrm>
            <a:off x="586594" y="-112679"/>
            <a:ext cx="7743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端口地址译码电路举例</a:t>
            </a:r>
          </a:p>
        </p:txBody>
      </p:sp>
    </p:spTree>
    <p:extLst>
      <p:ext uri="{BB962C8B-B14F-4D97-AF65-F5344CB8AC3E}">
        <p14:creationId xmlns:p14="http://schemas.microsoft.com/office/powerpoint/2010/main" val="172453316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4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19444"/>
              </p:ext>
            </p:extLst>
          </p:nvPr>
        </p:nvGraphicFramePr>
        <p:xfrm>
          <a:off x="8622506" y="1746250"/>
          <a:ext cx="1066800" cy="437197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DMA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8259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8253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8255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13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备份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3266" name="Group 18"/>
          <p:cNvGrpSpPr>
            <a:grpSpLocks/>
          </p:cNvGrpSpPr>
          <p:nvPr/>
        </p:nvGrpSpPr>
        <p:grpSpPr bwMode="auto">
          <a:xfrm>
            <a:off x="9752813" y="1670050"/>
            <a:ext cx="677863" cy="4540250"/>
            <a:chOff x="5164" y="756"/>
            <a:chExt cx="427" cy="2860"/>
          </a:xfrm>
        </p:grpSpPr>
        <p:sp>
          <p:nvSpPr>
            <p:cNvPr id="38036" name="Text Box 19"/>
            <p:cNvSpPr txBox="1">
              <a:spLocks noChangeArrowheads="1"/>
            </p:cNvSpPr>
            <p:nvPr/>
          </p:nvSpPr>
          <p:spPr bwMode="auto">
            <a:xfrm>
              <a:off x="5174" y="756"/>
              <a:ext cx="31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2000">
                  <a:latin typeface="+mj-lt"/>
                  <a:ea typeface="+mn-ea"/>
                  <a:cs typeface="Times New Roman" pitchFamily="18" charset="0"/>
                </a:rPr>
                <a:t>00H</a:t>
              </a:r>
            </a:p>
          </p:txBody>
        </p:sp>
        <p:sp>
          <p:nvSpPr>
            <p:cNvPr id="38037" name="Text Box 20"/>
            <p:cNvSpPr txBox="1">
              <a:spLocks noChangeArrowheads="1"/>
            </p:cNvSpPr>
            <p:nvPr/>
          </p:nvSpPr>
          <p:spPr bwMode="auto">
            <a:xfrm>
              <a:off x="5174" y="1320"/>
              <a:ext cx="31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2000">
                  <a:latin typeface="+mj-lt"/>
                  <a:ea typeface="+mn-ea"/>
                  <a:cs typeface="Times New Roman" pitchFamily="18" charset="0"/>
                </a:rPr>
                <a:t>20H</a:t>
              </a:r>
            </a:p>
          </p:txBody>
        </p:sp>
        <p:sp>
          <p:nvSpPr>
            <p:cNvPr id="38038" name="Text Box 21"/>
            <p:cNvSpPr txBox="1">
              <a:spLocks noChangeArrowheads="1"/>
            </p:cNvSpPr>
            <p:nvPr/>
          </p:nvSpPr>
          <p:spPr bwMode="auto">
            <a:xfrm>
              <a:off x="5174" y="1848"/>
              <a:ext cx="31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2000" dirty="0">
                  <a:latin typeface="+mj-lt"/>
                  <a:ea typeface="+mn-ea"/>
                  <a:cs typeface="Times New Roman" pitchFamily="18" charset="0"/>
                </a:rPr>
                <a:t>40H</a:t>
              </a:r>
            </a:p>
          </p:txBody>
        </p:sp>
        <p:sp>
          <p:nvSpPr>
            <p:cNvPr id="38039" name="Text Box 22"/>
            <p:cNvSpPr txBox="1">
              <a:spLocks noChangeArrowheads="1"/>
            </p:cNvSpPr>
            <p:nvPr/>
          </p:nvSpPr>
          <p:spPr bwMode="auto">
            <a:xfrm>
              <a:off x="5174" y="2381"/>
              <a:ext cx="31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2000">
                  <a:latin typeface="+mj-lt"/>
                  <a:ea typeface="+mn-ea"/>
                  <a:cs typeface="Times New Roman" pitchFamily="18" charset="0"/>
                </a:rPr>
                <a:t>60H</a:t>
              </a:r>
            </a:p>
          </p:txBody>
        </p:sp>
        <p:sp>
          <p:nvSpPr>
            <p:cNvPr id="38040" name="Text Box 23"/>
            <p:cNvSpPr txBox="1">
              <a:spLocks noChangeArrowheads="1"/>
            </p:cNvSpPr>
            <p:nvPr/>
          </p:nvSpPr>
          <p:spPr bwMode="auto">
            <a:xfrm>
              <a:off x="5164" y="3408"/>
              <a:ext cx="42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2000" dirty="0">
                  <a:latin typeface="+mj-lt"/>
                  <a:ea typeface="+mn-ea"/>
                  <a:cs typeface="Times New Roman" pitchFamily="18" charset="0"/>
                </a:rPr>
                <a:t>3FFH</a:t>
              </a:r>
            </a:p>
          </p:txBody>
        </p:sp>
        <p:sp>
          <p:nvSpPr>
            <p:cNvPr id="38041" name="Text Box 24"/>
            <p:cNvSpPr txBox="1">
              <a:spLocks noChangeArrowheads="1"/>
            </p:cNvSpPr>
            <p:nvPr/>
          </p:nvSpPr>
          <p:spPr bwMode="auto">
            <a:xfrm>
              <a:off x="5169" y="1145"/>
              <a:ext cx="32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2000">
                  <a:latin typeface="+mj-lt"/>
                  <a:ea typeface="+mn-ea"/>
                  <a:cs typeface="Times New Roman" pitchFamily="18" charset="0"/>
                </a:rPr>
                <a:t>1FH</a:t>
              </a:r>
            </a:p>
          </p:txBody>
        </p:sp>
        <p:sp>
          <p:nvSpPr>
            <p:cNvPr id="38042" name="Text Box 25"/>
            <p:cNvSpPr txBox="1">
              <a:spLocks noChangeArrowheads="1"/>
            </p:cNvSpPr>
            <p:nvPr/>
          </p:nvSpPr>
          <p:spPr bwMode="auto">
            <a:xfrm>
              <a:off x="5169" y="1661"/>
              <a:ext cx="32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2000" dirty="0">
                  <a:latin typeface="+mj-lt"/>
                  <a:ea typeface="+mn-ea"/>
                  <a:cs typeface="Times New Roman" pitchFamily="18" charset="0"/>
                </a:rPr>
                <a:t>3FH</a:t>
              </a:r>
            </a:p>
          </p:txBody>
        </p:sp>
        <p:sp>
          <p:nvSpPr>
            <p:cNvPr id="38043" name="Text Box 26"/>
            <p:cNvSpPr txBox="1">
              <a:spLocks noChangeArrowheads="1"/>
            </p:cNvSpPr>
            <p:nvPr/>
          </p:nvSpPr>
          <p:spPr bwMode="auto">
            <a:xfrm>
              <a:off x="5169" y="2189"/>
              <a:ext cx="32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2000" dirty="0">
                  <a:latin typeface="+mj-lt"/>
                  <a:ea typeface="+mn-ea"/>
                  <a:cs typeface="Times New Roman" pitchFamily="18" charset="0"/>
                </a:rPr>
                <a:t>5FH</a:t>
              </a:r>
            </a:p>
          </p:txBody>
        </p:sp>
        <p:sp>
          <p:nvSpPr>
            <p:cNvPr id="38044" name="Text Box 27"/>
            <p:cNvSpPr txBox="1">
              <a:spLocks noChangeArrowheads="1"/>
            </p:cNvSpPr>
            <p:nvPr/>
          </p:nvSpPr>
          <p:spPr bwMode="auto">
            <a:xfrm>
              <a:off x="5169" y="2705"/>
              <a:ext cx="32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2000" dirty="0">
                  <a:latin typeface="+mj-lt"/>
                  <a:ea typeface="+mn-ea"/>
                  <a:cs typeface="Times New Roman" pitchFamily="18" charset="0"/>
                </a:rPr>
                <a:t>7FH</a:t>
              </a:r>
            </a:p>
          </p:txBody>
        </p:sp>
        <p:sp>
          <p:nvSpPr>
            <p:cNvPr id="38045" name="Text Box 28"/>
            <p:cNvSpPr txBox="1">
              <a:spLocks noChangeArrowheads="1"/>
            </p:cNvSpPr>
            <p:nvPr/>
          </p:nvSpPr>
          <p:spPr bwMode="auto">
            <a:xfrm>
              <a:off x="5224" y="948"/>
              <a:ext cx="184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zh-CN" altLang="en-US" sz="2000">
                  <a:latin typeface="+mj-lt"/>
                  <a:ea typeface="+mn-ea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38046" name="Text Box 29"/>
            <p:cNvSpPr txBox="1">
              <a:spLocks noChangeArrowheads="1"/>
            </p:cNvSpPr>
            <p:nvPr/>
          </p:nvSpPr>
          <p:spPr bwMode="auto">
            <a:xfrm>
              <a:off x="5224" y="1433"/>
              <a:ext cx="184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zh-CN" altLang="en-US" sz="2000" dirty="0">
                  <a:latin typeface="+mj-lt"/>
                  <a:ea typeface="+mn-ea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38047" name="Text Box 30"/>
            <p:cNvSpPr txBox="1">
              <a:spLocks noChangeArrowheads="1"/>
            </p:cNvSpPr>
            <p:nvPr/>
          </p:nvSpPr>
          <p:spPr bwMode="auto">
            <a:xfrm>
              <a:off x="5224" y="1956"/>
              <a:ext cx="184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zh-CN" altLang="en-US" sz="2000" dirty="0">
                  <a:latin typeface="+mj-lt"/>
                  <a:ea typeface="+mn-ea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38048" name="Text Box 31"/>
            <p:cNvSpPr txBox="1">
              <a:spLocks noChangeArrowheads="1"/>
            </p:cNvSpPr>
            <p:nvPr/>
          </p:nvSpPr>
          <p:spPr bwMode="auto">
            <a:xfrm>
              <a:off x="5232" y="2489"/>
              <a:ext cx="193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zh-CN" altLang="en-US" sz="2000" dirty="0">
                  <a:latin typeface="+mj-lt"/>
                  <a:ea typeface="+mn-ea"/>
                  <a:cs typeface="Times New Roman" pitchFamily="18" charset="0"/>
                </a:rPr>
                <a:t>：</a:t>
              </a:r>
            </a:p>
          </p:txBody>
        </p:sp>
      </p:grpSp>
      <p:sp>
        <p:nvSpPr>
          <p:cNvPr id="37907" name="AutoShape 33"/>
          <p:cNvSpPr>
            <a:spLocks noChangeArrowheads="1"/>
          </p:cNvSpPr>
          <p:nvPr/>
        </p:nvSpPr>
        <p:spPr bwMode="auto">
          <a:xfrm>
            <a:off x="7495381" y="2640014"/>
            <a:ext cx="184150" cy="1266825"/>
          </a:xfrm>
          <a:prstGeom prst="upDownArrow">
            <a:avLst>
              <a:gd name="adj1" fmla="val 50000"/>
              <a:gd name="adj2" fmla="val 169849"/>
            </a:avLst>
          </a:prstGeom>
          <a:solidFill>
            <a:srgbClr val="92D05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7908" name="AutoShape 34"/>
          <p:cNvSpPr>
            <a:spLocks noChangeArrowheads="1"/>
          </p:cNvSpPr>
          <p:nvPr/>
        </p:nvSpPr>
        <p:spPr bwMode="auto">
          <a:xfrm>
            <a:off x="5638006" y="2614613"/>
            <a:ext cx="152400" cy="1295400"/>
          </a:xfrm>
          <a:prstGeom prst="upDownArrow">
            <a:avLst>
              <a:gd name="adj1" fmla="val 50000"/>
              <a:gd name="adj2" fmla="val 170000"/>
            </a:avLst>
          </a:prstGeom>
          <a:solidFill>
            <a:srgbClr val="92D05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7909" name="Freeform 35"/>
          <p:cNvSpPr>
            <a:spLocks/>
          </p:cNvSpPr>
          <p:nvPr/>
        </p:nvSpPr>
        <p:spPr bwMode="auto">
          <a:xfrm>
            <a:off x="4876006" y="3224213"/>
            <a:ext cx="228600" cy="1447800"/>
          </a:xfrm>
          <a:custGeom>
            <a:avLst/>
            <a:gdLst>
              <a:gd name="T0" fmla="*/ 0 w 144"/>
              <a:gd name="T1" fmla="*/ 0 h 912"/>
              <a:gd name="T2" fmla="*/ 0 w 144"/>
              <a:gd name="T3" fmla="*/ 2147483647 h 912"/>
              <a:gd name="T4" fmla="*/ 2147483647 w 144"/>
              <a:gd name="T5" fmla="*/ 2147483647 h 912"/>
              <a:gd name="T6" fmla="*/ 0 60000 65536"/>
              <a:gd name="T7" fmla="*/ 0 60000 65536"/>
              <a:gd name="T8" fmla="*/ 0 60000 65536"/>
              <a:gd name="T9" fmla="*/ 0 w 144"/>
              <a:gd name="T10" fmla="*/ 0 h 912"/>
              <a:gd name="T11" fmla="*/ 144 w 1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12">
                <a:moveTo>
                  <a:pt x="0" y="0"/>
                </a:moveTo>
                <a:lnTo>
                  <a:pt x="0" y="912"/>
                </a:lnTo>
                <a:lnTo>
                  <a:pt x="144" y="912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37910" name="Freeform 36"/>
          <p:cNvSpPr>
            <a:spLocks/>
          </p:cNvSpPr>
          <p:nvPr/>
        </p:nvSpPr>
        <p:spPr bwMode="auto">
          <a:xfrm>
            <a:off x="4723606" y="3224213"/>
            <a:ext cx="381000" cy="1752600"/>
          </a:xfrm>
          <a:custGeom>
            <a:avLst/>
            <a:gdLst>
              <a:gd name="T0" fmla="*/ 0 w 240"/>
              <a:gd name="T1" fmla="*/ 0 h 1104"/>
              <a:gd name="T2" fmla="*/ 0 w 240"/>
              <a:gd name="T3" fmla="*/ 2147483647 h 1104"/>
              <a:gd name="T4" fmla="*/ 2147483647 w 240"/>
              <a:gd name="T5" fmla="*/ 2147483647 h 1104"/>
              <a:gd name="T6" fmla="*/ 0 60000 65536"/>
              <a:gd name="T7" fmla="*/ 0 60000 65536"/>
              <a:gd name="T8" fmla="*/ 0 60000 65536"/>
              <a:gd name="T9" fmla="*/ 0 w 240"/>
              <a:gd name="T10" fmla="*/ 0 h 1104"/>
              <a:gd name="T11" fmla="*/ 240 w 24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104">
                <a:moveTo>
                  <a:pt x="0" y="0"/>
                </a:moveTo>
                <a:lnTo>
                  <a:pt x="0" y="1104"/>
                </a:lnTo>
                <a:lnTo>
                  <a:pt x="240" y="1104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37911" name="Freeform 37"/>
          <p:cNvSpPr>
            <a:spLocks/>
          </p:cNvSpPr>
          <p:nvPr/>
        </p:nvSpPr>
        <p:spPr bwMode="auto">
          <a:xfrm>
            <a:off x="6628606" y="3224213"/>
            <a:ext cx="381000" cy="1752600"/>
          </a:xfrm>
          <a:custGeom>
            <a:avLst/>
            <a:gdLst>
              <a:gd name="T0" fmla="*/ 0 w 240"/>
              <a:gd name="T1" fmla="*/ 0 h 1104"/>
              <a:gd name="T2" fmla="*/ 0 w 240"/>
              <a:gd name="T3" fmla="*/ 2147483647 h 1104"/>
              <a:gd name="T4" fmla="*/ 2147483647 w 240"/>
              <a:gd name="T5" fmla="*/ 2147483647 h 1104"/>
              <a:gd name="T6" fmla="*/ 0 60000 65536"/>
              <a:gd name="T7" fmla="*/ 0 60000 65536"/>
              <a:gd name="T8" fmla="*/ 0 60000 65536"/>
              <a:gd name="T9" fmla="*/ 0 w 240"/>
              <a:gd name="T10" fmla="*/ 0 h 1104"/>
              <a:gd name="T11" fmla="*/ 240 w 24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104">
                <a:moveTo>
                  <a:pt x="0" y="0"/>
                </a:moveTo>
                <a:lnTo>
                  <a:pt x="0" y="1104"/>
                </a:lnTo>
                <a:lnTo>
                  <a:pt x="240" y="1104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37912" name="Freeform 38"/>
          <p:cNvSpPr>
            <a:spLocks/>
          </p:cNvSpPr>
          <p:nvPr/>
        </p:nvSpPr>
        <p:spPr bwMode="auto">
          <a:xfrm>
            <a:off x="6781006" y="3224213"/>
            <a:ext cx="228600" cy="1447800"/>
          </a:xfrm>
          <a:custGeom>
            <a:avLst/>
            <a:gdLst>
              <a:gd name="T0" fmla="*/ 0 w 144"/>
              <a:gd name="T1" fmla="*/ 0 h 912"/>
              <a:gd name="T2" fmla="*/ 0 w 144"/>
              <a:gd name="T3" fmla="*/ 2147483647 h 912"/>
              <a:gd name="T4" fmla="*/ 2147483647 w 144"/>
              <a:gd name="T5" fmla="*/ 2147483647 h 912"/>
              <a:gd name="T6" fmla="*/ 0 60000 65536"/>
              <a:gd name="T7" fmla="*/ 0 60000 65536"/>
              <a:gd name="T8" fmla="*/ 0 60000 65536"/>
              <a:gd name="T9" fmla="*/ 0 w 144"/>
              <a:gd name="T10" fmla="*/ 0 h 912"/>
              <a:gd name="T11" fmla="*/ 144 w 1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12">
                <a:moveTo>
                  <a:pt x="0" y="0"/>
                </a:moveTo>
                <a:lnTo>
                  <a:pt x="0" y="912"/>
                </a:lnTo>
                <a:lnTo>
                  <a:pt x="144" y="912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37913" name="Freeform 39"/>
          <p:cNvSpPr>
            <a:spLocks/>
          </p:cNvSpPr>
          <p:nvPr/>
        </p:nvSpPr>
        <p:spPr bwMode="auto">
          <a:xfrm>
            <a:off x="4342606" y="4519613"/>
            <a:ext cx="762000" cy="914400"/>
          </a:xfrm>
          <a:custGeom>
            <a:avLst/>
            <a:gdLst>
              <a:gd name="T0" fmla="*/ 0 w 480"/>
              <a:gd name="T1" fmla="*/ 0 h 576"/>
              <a:gd name="T2" fmla="*/ 2147483647 w 480"/>
              <a:gd name="T3" fmla="*/ 0 h 576"/>
              <a:gd name="T4" fmla="*/ 2147483647 w 480"/>
              <a:gd name="T5" fmla="*/ 2147483647 h 576"/>
              <a:gd name="T6" fmla="*/ 2147483647 w 480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76"/>
              <a:gd name="T14" fmla="*/ 480 w 480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76">
                <a:moveTo>
                  <a:pt x="0" y="0"/>
                </a:moveTo>
                <a:lnTo>
                  <a:pt x="168" y="0"/>
                </a:lnTo>
                <a:lnTo>
                  <a:pt x="168" y="576"/>
                </a:lnTo>
                <a:lnTo>
                  <a:pt x="480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7914" name="Line 40"/>
          <p:cNvSpPr>
            <a:spLocks noChangeShapeType="1"/>
          </p:cNvSpPr>
          <p:nvPr/>
        </p:nvSpPr>
        <p:spPr bwMode="auto">
          <a:xfrm>
            <a:off x="3047206" y="2614614"/>
            <a:ext cx="5181600" cy="1587"/>
          </a:xfrm>
          <a:prstGeom prst="line">
            <a:avLst/>
          </a:prstGeom>
          <a:noFill/>
          <a:ln w="635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7915" name="Line 41"/>
          <p:cNvSpPr>
            <a:spLocks noChangeShapeType="1"/>
          </p:cNvSpPr>
          <p:nvPr/>
        </p:nvSpPr>
        <p:spPr bwMode="auto">
          <a:xfrm>
            <a:off x="3047206" y="3224214"/>
            <a:ext cx="5181600" cy="1587"/>
          </a:xfrm>
          <a:prstGeom prst="line">
            <a:avLst/>
          </a:prstGeom>
          <a:noFill/>
          <a:ln w="635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7916" name="Line 42"/>
          <p:cNvSpPr>
            <a:spLocks noChangeShapeType="1"/>
          </p:cNvSpPr>
          <p:nvPr/>
        </p:nvSpPr>
        <p:spPr bwMode="auto">
          <a:xfrm>
            <a:off x="3047206" y="2919414"/>
            <a:ext cx="5181600" cy="1587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53277" name="Text Box 43"/>
          <p:cNvSpPr txBox="1">
            <a:spLocks noChangeArrowheads="1"/>
          </p:cNvSpPr>
          <p:nvPr/>
        </p:nvSpPr>
        <p:spPr bwMode="auto">
          <a:xfrm>
            <a:off x="1697832" y="2390775"/>
            <a:ext cx="1590675" cy="32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000">
                <a:latin typeface="+mj-lt"/>
                <a:ea typeface="+mn-ea"/>
              </a:rPr>
              <a:t>数据总线</a:t>
            </a:r>
          </a:p>
        </p:txBody>
      </p:sp>
      <p:sp>
        <p:nvSpPr>
          <p:cNvPr id="53278" name="Text Box 44"/>
          <p:cNvSpPr txBox="1">
            <a:spLocks noChangeArrowheads="1"/>
          </p:cNvSpPr>
          <p:nvPr/>
        </p:nvSpPr>
        <p:spPr bwMode="auto">
          <a:xfrm>
            <a:off x="1685132" y="2695575"/>
            <a:ext cx="1604963" cy="32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000">
                <a:latin typeface="+mj-lt"/>
                <a:ea typeface="+mn-ea"/>
              </a:rPr>
              <a:t>地址总线</a:t>
            </a:r>
          </a:p>
        </p:txBody>
      </p:sp>
      <p:sp>
        <p:nvSpPr>
          <p:cNvPr id="53279" name="Text Box 45"/>
          <p:cNvSpPr txBox="1">
            <a:spLocks noChangeArrowheads="1"/>
          </p:cNvSpPr>
          <p:nvPr/>
        </p:nvSpPr>
        <p:spPr bwMode="auto">
          <a:xfrm>
            <a:off x="1685132" y="3000375"/>
            <a:ext cx="1604963" cy="32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000">
                <a:latin typeface="+mj-lt"/>
                <a:ea typeface="+mn-ea"/>
              </a:rPr>
              <a:t>控制总线</a:t>
            </a:r>
          </a:p>
        </p:txBody>
      </p:sp>
      <p:grpSp>
        <p:nvGrpSpPr>
          <p:cNvPr id="53280" name="Group 46"/>
          <p:cNvGrpSpPr>
            <a:grpSpLocks/>
          </p:cNvGrpSpPr>
          <p:nvPr/>
        </p:nvGrpSpPr>
        <p:grpSpPr bwMode="auto">
          <a:xfrm>
            <a:off x="3809206" y="1547814"/>
            <a:ext cx="1295400" cy="609600"/>
            <a:chOff x="1440" y="720"/>
            <a:chExt cx="816" cy="384"/>
          </a:xfrm>
        </p:grpSpPr>
        <p:sp>
          <p:nvSpPr>
            <p:cNvPr id="38034" name="Rectangle 47"/>
            <p:cNvSpPr>
              <a:spLocks noChangeArrowheads="1"/>
            </p:cNvSpPr>
            <p:nvPr/>
          </p:nvSpPr>
          <p:spPr bwMode="auto">
            <a:xfrm>
              <a:off x="1440" y="720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38035" name="Text Box 48"/>
            <p:cNvSpPr txBox="1">
              <a:spLocks noChangeArrowheads="1"/>
            </p:cNvSpPr>
            <p:nvPr/>
          </p:nvSpPr>
          <p:spPr bwMode="auto">
            <a:xfrm>
              <a:off x="1622" y="768"/>
              <a:ext cx="4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2000" dirty="0">
                  <a:solidFill>
                    <a:srgbClr val="0000CC"/>
                  </a:solidFill>
                  <a:latin typeface="+mj-lt"/>
                  <a:ea typeface="+mn-ea"/>
                </a:rPr>
                <a:t>CPU</a:t>
              </a:r>
            </a:p>
          </p:txBody>
        </p:sp>
      </p:grpSp>
      <p:sp>
        <p:nvSpPr>
          <p:cNvPr id="37921" name="AutoShape 49"/>
          <p:cNvSpPr>
            <a:spLocks noChangeArrowheads="1"/>
          </p:cNvSpPr>
          <p:nvPr/>
        </p:nvSpPr>
        <p:spPr bwMode="auto">
          <a:xfrm>
            <a:off x="3961606" y="2157413"/>
            <a:ext cx="152400" cy="457200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92D05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24610" name="AutoShape 50"/>
          <p:cNvSpPr>
            <a:spLocks noChangeArrowheads="1"/>
          </p:cNvSpPr>
          <p:nvPr/>
        </p:nvSpPr>
        <p:spPr bwMode="auto">
          <a:xfrm>
            <a:off x="4342606" y="2157413"/>
            <a:ext cx="152400" cy="762000"/>
          </a:xfrm>
          <a:prstGeom prst="upDownArrow">
            <a:avLst>
              <a:gd name="adj1" fmla="val 50000"/>
              <a:gd name="adj2" fmla="val 100000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7923" name="AutoShape 51"/>
          <p:cNvSpPr>
            <a:spLocks noChangeArrowheads="1"/>
          </p:cNvSpPr>
          <p:nvPr/>
        </p:nvSpPr>
        <p:spPr bwMode="auto">
          <a:xfrm>
            <a:off x="4723606" y="2157413"/>
            <a:ext cx="152400" cy="1066800"/>
          </a:xfrm>
          <a:prstGeom prst="upDownArrow">
            <a:avLst>
              <a:gd name="adj1" fmla="val 50000"/>
              <a:gd name="adj2" fmla="val 140000"/>
            </a:avLst>
          </a:prstGeom>
          <a:solidFill>
            <a:srgbClr val="C00000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7924" name="Rectangle 52"/>
          <p:cNvSpPr>
            <a:spLocks noChangeArrowheads="1"/>
          </p:cNvSpPr>
          <p:nvPr/>
        </p:nvSpPr>
        <p:spPr bwMode="auto">
          <a:xfrm>
            <a:off x="5104606" y="3910013"/>
            <a:ext cx="1219200" cy="1981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endParaRPr lang="zh-CN" altLang="zh-CN" sz="2000" b="0">
              <a:latin typeface="+mj-lt"/>
              <a:ea typeface="+mn-ea"/>
            </a:endParaRPr>
          </a:p>
        </p:txBody>
      </p:sp>
      <p:sp>
        <p:nvSpPr>
          <p:cNvPr id="445493" name="Text Box 53"/>
          <p:cNvSpPr txBox="1">
            <a:spLocks noChangeArrowheads="1"/>
          </p:cNvSpPr>
          <p:nvPr/>
        </p:nvSpPr>
        <p:spPr bwMode="auto">
          <a:xfrm>
            <a:off x="5286180" y="3933826"/>
            <a:ext cx="749688" cy="32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>
                <a:latin typeface="+mj-lt"/>
                <a:ea typeface="+mn-ea"/>
              </a:rPr>
              <a:t>D7-D0</a:t>
            </a:r>
          </a:p>
        </p:txBody>
      </p:sp>
      <p:sp>
        <p:nvSpPr>
          <p:cNvPr id="24614" name="Text Box 55"/>
          <p:cNvSpPr txBox="1">
            <a:spLocks noChangeArrowheads="1"/>
          </p:cNvSpPr>
          <p:nvPr/>
        </p:nvSpPr>
        <p:spPr bwMode="auto">
          <a:xfrm>
            <a:off x="5107240" y="5321301"/>
            <a:ext cx="493207" cy="329588"/>
          </a:xfrm>
          <a:prstGeom prst="rect">
            <a:avLst/>
          </a:prstGeom>
          <a:noFill/>
          <a:ln>
            <a:noFill/>
          </a:ln>
        </p:spPr>
        <p:txBody>
          <a:bodyPr wrap="none"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2000" b="0" dirty="0">
                <a:latin typeface="+mj-lt"/>
                <a:ea typeface="+mn-ea"/>
              </a:rPr>
              <a:t>CS#</a:t>
            </a:r>
          </a:p>
        </p:txBody>
      </p:sp>
      <p:sp>
        <p:nvSpPr>
          <p:cNvPr id="445497" name="Text Box 57"/>
          <p:cNvSpPr txBox="1">
            <a:spLocks noChangeArrowheads="1"/>
          </p:cNvSpPr>
          <p:nvPr/>
        </p:nvSpPr>
        <p:spPr bwMode="auto">
          <a:xfrm>
            <a:off x="5148411" y="5586414"/>
            <a:ext cx="350540" cy="32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>
                <a:latin typeface="+mj-lt"/>
                <a:ea typeface="+mn-ea"/>
              </a:rPr>
              <a:t>A0</a:t>
            </a:r>
          </a:p>
        </p:txBody>
      </p:sp>
      <p:sp>
        <p:nvSpPr>
          <p:cNvPr id="445499" name="Text Box 59"/>
          <p:cNvSpPr txBox="1">
            <a:spLocks noChangeArrowheads="1"/>
          </p:cNvSpPr>
          <p:nvPr/>
        </p:nvSpPr>
        <p:spPr bwMode="auto">
          <a:xfrm>
            <a:off x="5118735" y="4518026"/>
            <a:ext cx="578167" cy="32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 dirty="0">
                <a:latin typeface="+mj-lt"/>
                <a:ea typeface="+mn-ea"/>
              </a:rPr>
              <a:t>WR#</a:t>
            </a:r>
          </a:p>
        </p:txBody>
      </p:sp>
      <p:sp>
        <p:nvSpPr>
          <p:cNvPr id="445502" name="Text Box 62"/>
          <p:cNvSpPr txBox="1">
            <a:spLocks noChangeArrowheads="1"/>
          </p:cNvSpPr>
          <p:nvPr/>
        </p:nvSpPr>
        <p:spPr bwMode="auto">
          <a:xfrm>
            <a:off x="5143544" y="4813301"/>
            <a:ext cx="536488" cy="32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 dirty="0">
                <a:latin typeface="+mj-lt"/>
                <a:ea typeface="+mn-ea"/>
              </a:rPr>
              <a:t>RD#</a:t>
            </a:r>
          </a:p>
        </p:txBody>
      </p:sp>
      <p:sp>
        <p:nvSpPr>
          <p:cNvPr id="53290" name="Text Box 64"/>
          <p:cNvSpPr txBox="1">
            <a:spLocks noChangeArrowheads="1"/>
          </p:cNvSpPr>
          <p:nvPr/>
        </p:nvSpPr>
        <p:spPr bwMode="auto">
          <a:xfrm>
            <a:off x="6044040" y="4183015"/>
            <a:ext cx="292832" cy="162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000" b="0">
                <a:latin typeface="+mj-lt"/>
                <a:ea typeface="+mn-ea"/>
              </a:rPr>
              <a:t>设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b="0" dirty="0">
                <a:latin typeface="+mj-lt"/>
                <a:ea typeface="+mn-ea"/>
              </a:rPr>
              <a:t>备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b="0" dirty="0">
                <a:latin typeface="+mj-lt"/>
                <a:ea typeface="+mn-ea"/>
              </a:rPr>
              <a:t>侧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b="0" dirty="0">
                <a:latin typeface="+mj-lt"/>
                <a:ea typeface="+mn-ea"/>
              </a:rPr>
              <a:t>信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b="0" dirty="0">
                <a:latin typeface="+mj-lt"/>
                <a:ea typeface="+mn-ea"/>
              </a:rPr>
              <a:t>号</a:t>
            </a:r>
          </a:p>
        </p:txBody>
      </p:sp>
      <p:sp>
        <p:nvSpPr>
          <p:cNvPr id="37931" name="Rectangle 65"/>
          <p:cNvSpPr>
            <a:spLocks noChangeArrowheads="1"/>
          </p:cNvSpPr>
          <p:nvPr/>
        </p:nvSpPr>
        <p:spPr bwMode="auto">
          <a:xfrm>
            <a:off x="7009606" y="3910013"/>
            <a:ext cx="1219200" cy="2519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endParaRPr lang="zh-CN" altLang="zh-CN" sz="2000">
              <a:latin typeface="+mj-lt"/>
              <a:ea typeface="+mn-ea"/>
            </a:endParaRPr>
          </a:p>
        </p:txBody>
      </p:sp>
      <p:sp>
        <p:nvSpPr>
          <p:cNvPr id="445506" name="Text Box 66"/>
          <p:cNvSpPr txBox="1">
            <a:spLocks noChangeArrowheads="1"/>
          </p:cNvSpPr>
          <p:nvPr/>
        </p:nvSpPr>
        <p:spPr bwMode="auto">
          <a:xfrm>
            <a:off x="7140380" y="3959226"/>
            <a:ext cx="749688" cy="32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n-ea"/>
              </a:rPr>
              <a:t>D7-D0</a:t>
            </a:r>
          </a:p>
        </p:txBody>
      </p:sp>
      <p:sp>
        <p:nvSpPr>
          <p:cNvPr id="24621" name="Text Box 68"/>
          <p:cNvSpPr txBox="1">
            <a:spLocks noChangeArrowheads="1"/>
          </p:cNvSpPr>
          <p:nvPr/>
        </p:nvSpPr>
        <p:spPr bwMode="auto">
          <a:xfrm>
            <a:off x="7037640" y="5254626"/>
            <a:ext cx="493207" cy="329588"/>
          </a:xfrm>
          <a:prstGeom prst="rect">
            <a:avLst/>
          </a:prstGeom>
          <a:noFill/>
          <a:ln>
            <a:noFill/>
          </a:ln>
        </p:spPr>
        <p:txBody>
          <a:bodyPr wrap="none"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CS#</a:t>
            </a:r>
          </a:p>
        </p:txBody>
      </p:sp>
      <p:sp>
        <p:nvSpPr>
          <p:cNvPr id="445510" name="Text Box 70"/>
          <p:cNvSpPr txBox="1">
            <a:spLocks noChangeArrowheads="1"/>
          </p:cNvSpPr>
          <p:nvPr/>
        </p:nvSpPr>
        <p:spPr bwMode="auto">
          <a:xfrm>
            <a:off x="7064524" y="5862638"/>
            <a:ext cx="350540" cy="65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>
                <a:latin typeface="+mj-lt"/>
                <a:ea typeface="+mn-ea"/>
              </a:rPr>
              <a:t>A1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sz="2000" b="0">
                <a:latin typeface="+mj-lt"/>
                <a:ea typeface="+mn-ea"/>
              </a:rPr>
              <a:t>A0</a:t>
            </a:r>
          </a:p>
        </p:txBody>
      </p:sp>
      <p:sp>
        <p:nvSpPr>
          <p:cNvPr id="445512" name="Text Box 72"/>
          <p:cNvSpPr txBox="1">
            <a:spLocks noChangeArrowheads="1"/>
          </p:cNvSpPr>
          <p:nvPr/>
        </p:nvSpPr>
        <p:spPr bwMode="auto">
          <a:xfrm>
            <a:off x="7017246" y="4527551"/>
            <a:ext cx="607021" cy="32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n-ea"/>
              </a:rPr>
              <a:t>WR#</a:t>
            </a:r>
          </a:p>
        </p:txBody>
      </p:sp>
      <p:sp>
        <p:nvSpPr>
          <p:cNvPr id="445515" name="Text Box 75"/>
          <p:cNvSpPr txBox="1">
            <a:spLocks noChangeArrowheads="1"/>
          </p:cNvSpPr>
          <p:nvPr/>
        </p:nvSpPr>
        <p:spPr bwMode="auto">
          <a:xfrm>
            <a:off x="7045369" y="4851401"/>
            <a:ext cx="536488" cy="32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n-ea"/>
              </a:rPr>
              <a:t>RD#</a:t>
            </a:r>
          </a:p>
        </p:txBody>
      </p:sp>
      <p:sp>
        <p:nvSpPr>
          <p:cNvPr id="53297" name="Text Box 77"/>
          <p:cNvSpPr txBox="1">
            <a:spLocks noChangeArrowheads="1"/>
          </p:cNvSpPr>
          <p:nvPr/>
        </p:nvSpPr>
        <p:spPr bwMode="auto">
          <a:xfrm>
            <a:off x="7935546" y="4348164"/>
            <a:ext cx="292832" cy="162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000">
                <a:latin typeface="+mj-lt"/>
                <a:ea typeface="+mn-ea"/>
              </a:rPr>
              <a:t>设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>
                <a:latin typeface="+mj-lt"/>
                <a:ea typeface="+mn-ea"/>
              </a:rPr>
              <a:t>备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>
                <a:latin typeface="+mj-lt"/>
                <a:ea typeface="+mn-ea"/>
              </a:rPr>
              <a:t>侧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>
                <a:latin typeface="+mj-lt"/>
                <a:ea typeface="+mn-ea"/>
              </a:rPr>
              <a:t>信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>
                <a:latin typeface="+mj-lt"/>
                <a:ea typeface="+mn-ea"/>
              </a:rPr>
              <a:t>号</a:t>
            </a:r>
          </a:p>
        </p:txBody>
      </p:sp>
      <p:sp>
        <p:nvSpPr>
          <p:cNvPr id="37938" name="Text Box 78"/>
          <p:cNvSpPr txBox="1">
            <a:spLocks noChangeArrowheads="1"/>
          </p:cNvSpPr>
          <p:nvPr/>
        </p:nvSpPr>
        <p:spPr bwMode="auto">
          <a:xfrm>
            <a:off x="5346342" y="5010150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chemeClr val="accent3"/>
                </a:solidFill>
                <a:latin typeface="+mj-lt"/>
                <a:ea typeface="+mn-ea"/>
              </a:rPr>
              <a:t>8259</a:t>
            </a:r>
          </a:p>
        </p:txBody>
      </p:sp>
      <p:sp>
        <p:nvSpPr>
          <p:cNvPr id="37939" name="Text Box 79"/>
          <p:cNvSpPr txBox="1">
            <a:spLocks noChangeArrowheads="1"/>
          </p:cNvSpPr>
          <p:nvPr/>
        </p:nvSpPr>
        <p:spPr bwMode="auto">
          <a:xfrm>
            <a:off x="7291030" y="5499100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0000CC"/>
                </a:solidFill>
                <a:latin typeface="+mj-lt"/>
                <a:ea typeface="+mn-ea"/>
              </a:rPr>
              <a:t>8253</a:t>
            </a:r>
          </a:p>
        </p:txBody>
      </p:sp>
      <p:grpSp>
        <p:nvGrpSpPr>
          <p:cNvPr id="53300" name="Group 80"/>
          <p:cNvGrpSpPr>
            <a:grpSpLocks/>
          </p:cNvGrpSpPr>
          <p:nvPr/>
        </p:nvGrpSpPr>
        <p:grpSpPr bwMode="auto">
          <a:xfrm>
            <a:off x="6095206" y="1547814"/>
            <a:ext cx="1295400" cy="609600"/>
            <a:chOff x="2880" y="720"/>
            <a:chExt cx="816" cy="384"/>
          </a:xfrm>
        </p:grpSpPr>
        <p:sp>
          <p:nvSpPr>
            <p:cNvPr id="38032" name="Rectangle 81"/>
            <p:cNvSpPr>
              <a:spLocks noChangeArrowheads="1"/>
            </p:cNvSpPr>
            <p:nvPr/>
          </p:nvSpPr>
          <p:spPr bwMode="auto">
            <a:xfrm>
              <a:off x="2880" y="720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solidFill>
                  <a:srgbClr val="0000CC"/>
                </a:solidFill>
                <a:latin typeface="+mj-lt"/>
                <a:ea typeface="+mn-ea"/>
              </a:endParaRPr>
            </a:p>
          </p:txBody>
        </p:sp>
        <p:sp>
          <p:nvSpPr>
            <p:cNvPr id="38033" name="Text Box 82"/>
            <p:cNvSpPr txBox="1">
              <a:spLocks noChangeArrowheads="1"/>
            </p:cNvSpPr>
            <p:nvPr/>
          </p:nvSpPr>
          <p:spPr bwMode="auto">
            <a:xfrm>
              <a:off x="3016" y="768"/>
              <a:ext cx="5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2000">
                  <a:solidFill>
                    <a:srgbClr val="0000CC"/>
                  </a:solidFill>
                  <a:latin typeface="+mj-lt"/>
                  <a:ea typeface="+mn-ea"/>
                </a:rPr>
                <a:t>MEM</a:t>
              </a:r>
            </a:p>
          </p:txBody>
        </p:sp>
      </p:grpSp>
      <p:sp>
        <p:nvSpPr>
          <p:cNvPr id="37941" name="AutoShape 83"/>
          <p:cNvSpPr>
            <a:spLocks noChangeArrowheads="1"/>
          </p:cNvSpPr>
          <p:nvPr/>
        </p:nvSpPr>
        <p:spPr bwMode="auto">
          <a:xfrm>
            <a:off x="6323806" y="2157413"/>
            <a:ext cx="152400" cy="457200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92D05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24630" name="AutoShape 84"/>
          <p:cNvSpPr>
            <a:spLocks noChangeArrowheads="1"/>
          </p:cNvSpPr>
          <p:nvPr/>
        </p:nvSpPr>
        <p:spPr bwMode="auto">
          <a:xfrm>
            <a:off x="6704806" y="2157413"/>
            <a:ext cx="152400" cy="762000"/>
          </a:xfrm>
          <a:prstGeom prst="upDownArrow">
            <a:avLst>
              <a:gd name="adj1" fmla="val 50000"/>
              <a:gd name="adj2" fmla="val 100000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7943" name="AutoShape 85"/>
          <p:cNvSpPr>
            <a:spLocks noChangeArrowheads="1"/>
          </p:cNvSpPr>
          <p:nvPr/>
        </p:nvSpPr>
        <p:spPr bwMode="auto">
          <a:xfrm>
            <a:off x="7085806" y="2157413"/>
            <a:ext cx="152400" cy="1066800"/>
          </a:xfrm>
          <a:prstGeom prst="upDownArrow">
            <a:avLst>
              <a:gd name="adj1" fmla="val 50000"/>
              <a:gd name="adj2" fmla="val 140000"/>
            </a:avLst>
          </a:prstGeom>
          <a:solidFill>
            <a:srgbClr val="C00000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>
              <a:lnSpc>
                <a:spcPct val="100000"/>
              </a:lnSpc>
              <a:defRPr/>
            </a:pPr>
            <a:endParaRPr lang="zh-CN" altLang="zh-CN" sz="2000">
              <a:latin typeface="+mj-lt"/>
              <a:ea typeface="+mn-ea"/>
            </a:endParaRPr>
          </a:p>
        </p:txBody>
      </p:sp>
      <p:sp>
        <p:nvSpPr>
          <p:cNvPr id="37944" name="Rectangle 86"/>
          <p:cNvSpPr>
            <a:spLocks noChangeArrowheads="1"/>
          </p:cNvSpPr>
          <p:nvPr/>
        </p:nvSpPr>
        <p:spPr bwMode="auto">
          <a:xfrm>
            <a:off x="2691607" y="4125913"/>
            <a:ext cx="1298575" cy="207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7945" name="Line 87"/>
          <p:cNvSpPr>
            <a:spLocks noChangeShapeType="1"/>
          </p:cNvSpPr>
          <p:nvPr/>
        </p:nvSpPr>
        <p:spPr bwMode="auto">
          <a:xfrm>
            <a:off x="2361406" y="4313239"/>
            <a:ext cx="330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37946" name="Line 88"/>
          <p:cNvSpPr>
            <a:spLocks noChangeShapeType="1"/>
          </p:cNvSpPr>
          <p:nvPr/>
        </p:nvSpPr>
        <p:spPr bwMode="auto">
          <a:xfrm>
            <a:off x="2361406" y="4564064"/>
            <a:ext cx="330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37947" name="Line 89"/>
          <p:cNvSpPr>
            <a:spLocks noChangeShapeType="1"/>
          </p:cNvSpPr>
          <p:nvPr/>
        </p:nvSpPr>
        <p:spPr bwMode="auto">
          <a:xfrm>
            <a:off x="2361406" y="4814889"/>
            <a:ext cx="330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grpSp>
        <p:nvGrpSpPr>
          <p:cNvPr id="53308" name="Group 90"/>
          <p:cNvGrpSpPr>
            <a:grpSpLocks/>
          </p:cNvGrpSpPr>
          <p:nvPr/>
        </p:nvGrpSpPr>
        <p:grpSpPr bwMode="auto">
          <a:xfrm>
            <a:off x="3990182" y="4251326"/>
            <a:ext cx="347663" cy="61913"/>
            <a:chOff x="3216" y="2688"/>
            <a:chExt cx="253" cy="48"/>
          </a:xfrm>
        </p:grpSpPr>
        <p:sp>
          <p:nvSpPr>
            <p:cNvPr id="38030" name="Oval 91"/>
            <p:cNvSpPr>
              <a:spLocks noChangeArrowheads="1"/>
            </p:cNvSpPr>
            <p:nvPr/>
          </p:nvSpPr>
          <p:spPr bwMode="auto">
            <a:xfrm>
              <a:off x="3216" y="2688"/>
              <a:ext cx="49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  <p:sp>
          <p:nvSpPr>
            <p:cNvPr id="38031" name="Line 92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</p:grpSp>
      <p:grpSp>
        <p:nvGrpSpPr>
          <p:cNvPr id="53309" name="Group 93"/>
          <p:cNvGrpSpPr>
            <a:grpSpLocks/>
          </p:cNvGrpSpPr>
          <p:nvPr/>
        </p:nvGrpSpPr>
        <p:grpSpPr bwMode="auto">
          <a:xfrm>
            <a:off x="3990182" y="4502151"/>
            <a:ext cx="347663" cy="61913"/>
            <a:chOff x="3216" y="2688"/>
            <a:chExt cx="253" cy="48"/>
          </a:xfrm>
        </p:grpSpPr>
        <p:sp>
          <p:nvSpPr>
            <p:cNvPr id="38028" name="Oval 94"/>
            <p:cNvSpPr>
              <a:spLocks noChangeArrowheads="1"/>
            </p:cNvSpPr>
            <p:nvPr/>
          </p:nvSpPr>
          <p:spPr bwMode="auto">
            <a:xfrm>
              <a:off x="3216" y="2688"/>
              <a:ext cx="49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  <p:sp>
          <p:nvSpPr>
            <p:cNvPr id="38029" name="Line 95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</p:grpSp>
      <p:grpSp>
        <p:nvGrpSpPr>
          <p:cNvPr id="53310" name="Group 96"/>
          <p:cNvGrpSpPr>
            <a:grpSpLocks/>
          </p:cNvGrpSpPr>
          <p:nvPr/>
        </p:nvGrpSpPr>
        <p:grpSpPr bwMode="auto">
          <a:xfrm>
            <a:off x="3990182" y="4752976"/>
            <a:ext cx="347663" cy="61913"/>
            <a:chOff x="3216" y="2688"/>
            <a:chExt cx="253" cy="48"/>
          </a:xfrm>
        </p:grpSpPr>
        <p:sp>
          <p:nvSpPr>
            <p:cNvPr id="38026" name="Oval 97"/>
            <p:cNvSpPr>
              <a:spLocks noChangeArrowheads="1"/>
            </p:cNvSpPr>
            <p:nvPr/>
          </p:nvSpPr>
          <p:spPr bwMode="auto">
            <a:xfrm>
              <a:off x="3216" y="2688"/>
              <a:ext cx="49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  <p:sp>
          <p:nvSpPr>
            <p:cNvPr id="38027" name="Line 98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</p:grpSp>
      <p:grpSp>
        <p:nvGrpSpPr>
          <p:cNvPr id="53311" name="Group 99"/>
          <p:cNvGrpSpPr>
            <a:grpSpLocks/>
          </p:cNvGrpSpPr>
          <p:nvPr/>
        </p:nvGrpSpPr>
        <p:grpSpPr bwMode="auto">
          <a:xfrm>
            <a:off x="3990182" y="5003801"/>
            <a:ext cx="347663" cy="61913"/>
            <a:chOff x="3216" y="2688"/>
            <a:chExt cx="253" cy="48"/>
          </a:xfrm>
        </p:grpSpPr>
        <p:sp>
          <p:nvSpPr>
            <p:cNvPr id="38024" name="Oval 100"/>
            <p:cNvSpPr>
              <a:spLocks noChangeArrowheads="1"/>
            </p:cNvSpPr>
            <p:nvPr/>
          </p:nvSpPr>
          <p:spPr bwMode="auto">
            <a:xfrm>
              <a:off x="3216" y="2688"/>
              <a:ext cx="49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  <p:sp>
          <p:nvSpPr>
            <p:cNvPr id="38025" name="Line 101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</p:grpSp>
      <p:grpSp>
        <p:nvGrpSpPr>
          <p:cNvPr id="53312" name="Group 102"/>
          <p:cNvGrpSpPr>
            <a:grpSpLocks/>
          </p:cNvGrpSpPr>
          <p:nvPr/>
        </p:nvGrpSpPr>
        <p:grpSpPr bwMode="auto">
          <a:xfrm>
            <a:off x="3990182" y="5254625"/>
            <a:ext cx="347663" cy="63500"/>
            <a:chOff x="3216" y="2688"/>
            <a:chExt cx="253" cy="48"/>
          </a:xfrm>
        </p:grpSpPr>
        <p:sp>
          <p:nvSpPr>
            <p:cNvPr id="38022" name="Oval 103"/>
            <p:cNvSpPr>
              <a:spLocks noChangeArrowheads="1"/>
            </p:cNvSpPr>
            <p:nvPr/>
          </p:nvSpPr>
          <p:spPr bwMode="auto">
            <a:xfrm>
              <a:off x="3216" y="2688"/>
              <a:ext cx="49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  <p:sp>
          <p:nvSpPr>
            <p:cNvPr id="38023" name="Line 104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</p:grpSp>
      <p:grpSp>
        <p:nvGrpSpPr>
          <p:cNvPr id="53313" name="Group 105"/>
          <p:cNvGrpSpPr>
            <a:grpSpLocks/>
          </p:cNvGrpSpPr>
          <p:nvPr/>
        </p:nvGrpSpPr>
        <p:grpSpPr bwMode="auto">
          <a:xfrm>
            <a:off x="3990182" y="5505450"/>
            <a:ext cx="347663" cy="63500"/>
            <a:chOff x="3216" y="2688"/>
            <a:chExt cx="253" cy="48"/>
          </a:xfrm>
        </p:grpSpPr>
        <p:sp>
          <p:nvSpPr>
            <p:cNvPr id="38020" name="Oval 106"/>
            <p:cNvSpPr>
              <a:spLocks noChangeArrowheads="1"/>
            </p:cNvSpPr>
            <p:nvPr/>
          </p:nvSpPr>
          <p:spPr bwMode="auto">
            <a:xfrm>
              <a:off x="3216" y="2688"/>
              <a:ext cx="49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  <p:sp>
          <p:nvSpPr>
            <p:cNvPr id="38021" name="Line 107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</p:grpSp>
      <p:grpSp>
        <p:nvGrpSpPr>
          <p:cNvPr id="53314" name="Group 108"/>
          <p:cNvGrpSpPr>
            <a:grpSpLocks/>
          </p:cNvGrpSpPr>
          <p:nvPr/>
        </p:nvGrpSpPr>
        <p:grpSpPr bwMode="auto">
          <a:xfrm>
            <a:off x="3990182" y="5756275"/>
            <a:ext cx="347663" cy="63500"/>
            <a:chOff x="3216" y="2688"/>
            <a:chExt cx="253" cy="48"/>
          </a:xfrm>
        </p:grpSpPr>
        <p:sp>
          <p:nvSpPr>
            <p:cNvPr id="38018" name="Oval 109"/>
            <p:cNvSpPr>
              <a:spLocks noChangeArrowheads="1"/>
            </p:cNvSpPr>
            <p:nvPr/>
          </p:nvSpPr>
          <p:spPr bwMode="auto">
            <a:xfrm>
              <a:off x="3216" y="2688"/>
              <a:ext cx="49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  <p:sp>
          <p:nvSpPr>
            <p:cNvPr id="38019" name="Line 110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</p:grpSp>
      <p:grpSp>
        <p:nvGrpSpPr>
          <p:cNvPr id="53315" name="Group 111"/>
          <p:cNvGrpSpPr>
            <a:grpSpLocks/>
          </p:cNvGrpSpPr>
          <p:nvPr/>
        </p:nvGrpSpPr>
        <p:grpSpPr bwMode="auto">
          <a:xfrm>
            <a:off x="3990182" y="6007100"/>
            <a:ext cx="347663" cy="63500"/>
            <a:chOff x="3216" y="2688"/>
            <a:chExt cx="253" cy="48"/>
          </a:xfrm>
        </p:grpSpPr>
        <p:sp>
          <p:nvSpPr>
            <p:cNvPr id="38016" name="Oval 112"/>
            <p:cNvSpPr>
              <a:spLocks noChangeArrowheads="1"/>
            </p:cNvSpPr>
            <p:nvPr/>
          </p:nvSpPr>
          <p:spPr bwMode="auto">
            <a:xfrm>
              <a:off x="3216" y="2688"/>
              <a:ext cx="49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  <p:sp>
          <p:nvSpPr>
            <p:cNvPr id="38017" name="Line 113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>
                <a:latin typeface="+mj-lt"/>
                <a:ea typeface="+mn-ea"/>
              </a:endParaRPr>
            </a:p>
          </p:txBody>
        </p:sp>
      </p:grpSp>
      <p:sp>
        <p:nvSpPr>
          <p:cNvPr id="37956" name="Text Box 114"/>
          <p:cNvSpPr txBox="1">
            <a:spLocks noChangeArrowheads="1"/>
          </p:cNvSpPr>
          <p:nvPr/>
        </p:nvSpPr>
        <p:spPr bwMode="auto">
          <a:xfrm>
            <a:off x="3574926" y="4125913"/>
            <a:ext cx="455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>
                <a:latin typeface="+mj-lt"/>
                <a:ea typeface="+mn-ea"/>
              </a:rPr>
              <a:t>Y</a:t>
            </a:r>
            <a:r>
              <a:rPr lang="en-US" altLang="zh-CN" sz="2000" baseline="-18000">
                <a:latin typeface="+mj-lt"/>
                <a:ea typeface="+mn-ea"/>
              </a:rPr>
              <a:t>0</a:t>
            </a:r>
          </a:p>
        </p:txBody>
      </p:sp>
      <p:sp>
        <p:nvSpPr>
          <p:cNvPr id="37957" name="Text Box 115"/>
          <p:cNvSpPr txBox="1">
            <a:spLocks noChangeArrowheads="1"/>
          </p:cNvSpPr>
          <p:nvPr/>
        </p:nvSpPr>
        <p:spPr bwMode="auto">
          <a:xfrm>
            <a:off x="3574926" y="5857875"/>
            <a:ext cx="455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>
                <a:latin typeface="+mj-lt"/>
                <a:ea typeface="+mn-ea"/>
              </a:rPr>
              <a:t>Y</a:t>
            </a:r>
            <a:r>
              <a:rPr lang="en-US" altLang="zh-CN" sz="2000" baseline="-18000">
                <a:latin typeface="+mj-lt"/>
                <a:ea typeface="+mn-ea"/>
              </a:rPr>
              <a:t>7</a:t>
            </a:r>
          </a:p>
        </p:txBody>
      </p:sp>
      <p:sp>
        <p:nvSpPr>
          <p:cNvPr id="445556" name="Text Box 116"/>
          <p:cNvSpPr txBox="1">
            <a:spLocks noChangeArrowheads="1"/>
          </p:cNvSpPr>
          <p:nvPr/>
        </p:nvSpPr>
        <p:spPr bwMode="auto">
          <a:xfrm>
            <a:off x="2746806" y="4075113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>
                <a:latin typeface="+mj-lt"/>
                <a:ea typeface="+mn-ea"/>
              </a:rPr>
              <a:t>A</a:t>
            </a:r>
            <a:endParaRPr lang="en-US" altLang="zh-CN" sz="2000" b="0" baseline="-18000">
              <a:latin typeface="+mj-lt"/>
              <a:ea typeface="+mn-ea"/>
            </a:endParaRPr>
          </a:p>
        </p:txBody>
      </p:sp>
      <p:sp>
        <p:nvSpPr>
          <p:cNvPr id="445557" name="Text Box 117"/>
          <p:cNvSpPr txBox="1">
            <a:spLocks noChangeArrowheads="1"/>
          </p:cNvSpPr>
          <p:nvPr/>
        </p:nvSpPr>
        <p:spPr bwMode="auto">
          <a:xfrm>
            <a:off x="2754019" y="4362450"/>
            <a:ext cx="356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 dirty="0">
                <a:latin typeface="+mj-lt"/>
                <a:ea typeface="+mn-ea"/>
              </a:rPr>
              <a:t>B</a:t>
            </a:r>
            <a:endParaRPr lang="en-US" altLang="zh-CN" sz="2000" b="0" baseline="-18000" dirty="0">
              <a:latin typeface="+mj-lt"/>
              <a:ea typeface="+mn-ea"/>
            </a:endParaRPr>
          </a:p>
        </p:txBody>
      </p:sp>
      <p:sp>
        <p:nvSpPr>
          <p:cNvPr id="445558" name="Text Box 118"/>
          <p:cNvSpPr txBox="1">
            <a:spLocks noChangeArrowheads="1"/>
          </p:cNvSpPr>
          <p:nvPr/>
        </p:nvSpPr>
        <p:spPr bwMode="auto">
          <a:xfrm>
            <a:off x="2741319" y="4649788"/>
            <a:ext cx="356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>
                <a:latin typeface="+mj-lt"/>
                <a:ea typeface="+mn-ea"/>
              </a:rPr>
              <a:t>C</a:t>
            </a:r>
            <a:endParaRPr lang="en-US" altLang="zh-CN" sz="2000" b="0" baseline="-18000">
              <a:latin typeface="+mj-lt"/>
              <a:ea typeface="+mn-ea"/>
            </a:endParaRPr>
          </a:p>
        </p:txBody>
      </p:sp>
      <p:grpSp>
        <p:nvGrpSpPr>
          <p:cNvPr id="53321" name="Group 119"/>
          <p:cNvGrpSpPr>
            <a:grpSpLocks/>
          </p:cNvGrpSpPr>
          <p:nvPr/>
        </p:nvGrpSpPr>
        <p:grpSpPr bwMode="auto">
          <a:xfrm>
            <a:off x="2361406" y="5254625"/>
            <a:ext cx="330200" cy="63500"/>
            <a:chOff x="2928" y="3168"/>
            <a:chExt cx="240" cy="48"/>
          </a:xfrm>
        </p:grpSpPr>
        <p:sp>
          <p:nvSpPr>
            <p:cNvPr id="38014" name="Oval 120"/>
            <p:cNvSpPr>
              <a:spLocks noChangeArrowheads="1"/>
            </p:cNvSpPr>
            <p:nvPr/>
          </p:nvSpPr>
          <p:spPr bwMode="auto">
            <a:xfrm>
              <a:off x="3120" y="31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 b="0">
                <a:latin typeface="+mj-lt"/>
                <a:ea typeface="+mn-ea"/>
              </a:endParaRPr>
            </a:p>
          </p:txBody>
        </p:sp>
        <p:sp>
          <p:nvSpPr>
            <p:cNvPr id="38015" name="Line 121"/>
            <p:cNvSpPr>
              <a:spLocks noChangeShapeType="1"/>
            </p:cNvSpPr>
            <p:nvPr/>
          </p:nvSpPr>
          <p:spPr bwMode="auto">
            <a:xfrm flipH="1">
              <a:off x="2928" y="319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 b="0">
                <a:latin typeface="+mj-lt"/>
                <a:ea typeface="+mn-ea"/>
              </a:endParaRPr>
            </a:p>
          </p:txBody>
        </p:sp>
      </p:grpSp>
      <p:grpSp>
        <p:nvGrpSpPr>
          <p:cNvPr id="53322" name="Group 122"/>
          <p:cNvGrpSpPr>
            <a:grpSpLocks/>
          </p:cNvGrpSpPr>
          <p:nvPr/>
        </p:nvGrpSpPr>
        <p:grpSpPr bwMode="auto">
          <a:xfrm>
            <a:off x="2361406" y="5505450"/>
            <a:ext cx="330200" cy="63500"/>
            <a:chOff x="2928" y="3168"/>
            <a:chExt cx="240" cy="48"/>
          </a:xfrm>
        </p:grpSpPr>
        <p:sp>
          <p:nvSpPr>
            <p:cNvPr id="38012" name="Oval 123"/>
            <p:cNvSpPr>
              <a:spLocks noChangeArrowheads="1"/>
            </p:cNvSpPr>
            <p:nvPr/>
          </p:nvSpPr>
          <p:spPr bwMode="auto">
            <a:xfrm>
              <a:off x="3120" y="31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 b="0">
                <a:latin typeface="+mj-lt"/>
                <a:ea typeface="+mn-ea"/>
              </a:endParaRPr>
            </a:p>
          </p:txBody>
        </p:sp>
        <p:sp>
          <p:nvSpPr>
            <p:cNvPr id="38013" name="Line 124"/>
            <p:cNvSpPr>
              <a:spLocks noChangeShapeType="1"/>
            </p:cNvSpPr>
            <p:nvPr/>
          </p:nvSpPr>
          <p:spPr bwMode="auto">
            <a:xfrm flipH="1">
              <a:off x="2928" y="319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000" b="0">
                <a:latin typeface="+mj-lt"/>
                <a:ea typeface="+mn-ea"/>
              </a:endParaRPr>
            </a:p>
          </p:txBody>
        </p:sp>
      </p:grpSp>
      <p:sp>
        <p:nvSpPr>
          <p:cNvPr id="445566" name="Text Box 126"/>
          <p:cNvSpPr txBox="1">
            <a:spLocks noChangeArrowheads="1"/>
          </p:cNvSpPr>
          <p:nvPr/>
        </p:nvSpPr>
        <p:spPr bwMode="auto">
          <a:xfrm>
            <a:off x="2640387" y="5089525"/>
            <a:ext cx="7104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>
                <a:latin typeface="+mj-lt"/>
                <a:ea typeface="+mn-ea"/>
              </a:rPr>
              <a:t>G</a:t>
            </a:r>
            <a:r>
              <a:rPr lang="en-US" altLang="zh-CN" sz="2000" b="0" baseline="-18000">
                <a:latin typeface="+mj-lt"/>
                <a:ea typeface="+mn-ea"/>
              </a:rPr>
              <a:t>2</a:t>
            </a:r>
            <a:r>
              <a:rPr lang="en-US" altLang="zh-CN" sz="2000" b="0" baseline="-20000">
                <a:latin typeface="+mj-lt"/>
                <a:ea typeface="+mn-ea"/>
              </a:rPr>
              <a:t>B</a:t>
            </a:r>
            <a:r>
              <a:rPr lang="en-US" altLang="zh-CN" sz="2000" b="0">
                <a:latin typeface="+mj-lt"/>
                <a:ea typeface="+mn-ea"/>
              </a:rPr>
              <a:t>#</a:t>
            </a:r>
            <a:endParaRPr lang="en-US" altLang="zh-CN" sz="2000" b="0" baseline="-20000">
              <a:latin typeface="+mj-lt"/>
              <a:ea typeface="+mn-ea"/>
            </a:endParaRPr>
          </a:p>
        </p:txBody>
      </p:sp>
      <p:sp>
        <p:nvSpPr>
          <p:cNvPr id="445568" name="Text Box 128"/>
          <p:cNvSpPr txBox="1">
            <a:spLocks noChangeArrowheads="1"/>
          </p:cNvSpPr>
          <p:nvPr/>
        </p:nvSpPr>
        <p:spPr bwMode="auto">
          <a:xfrm>
            <a:off x="2660977" y="5403850"/>
            <a:ext cx="7200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 dirty="0">
                <a:latin typeface="+mj-lt"/>
                <a:ea typeface="+mn-ea"/>
              </a:rPr>
              <a:t>G</a:t>
            </a:r>
            <a:r>
              <a:rPr lang="en-US" altLang="zh-CN" sz="2000" b="0" baseline="-18000" dirty="0">
                <a:latin typeface="+mj-lt"/>
                <a:ea typeface="+mn-ea"/>
              </a:rPr>
              <a:t>2</a:t>
            </a:r>
            <a:r>
              <a:rPr lang="en-US" altLang="zh-CN" sz="2000" b="0" baseline="-20000" dirty="0">
                <a:latin typeface="+mj-lt"/>
                <a:ea typeface="+mn-ea"/>
              </a:rPr>
              <a:t>A</a:t>
            </a:r>
            <a:r>
              <a:rPr lang="en-US" altLang="zh-CN" sz="2000" b="0" dirty="0">
                <a:latin typeface="+mj-lt"/>
                <a:ea typeface="+mn-ea"/>
              </a:rPr>
              <a:t>#</a:t>
            </a:r>
            <a:endParaRPr lang="en-US" altLang="zh-CN" sz="2000" b="0" baseline="-20000" dirty="0">
              <a:latin typeface="+mj-lt"/>
              <a:ea typeface="+mn-ea"/>
            </a:endParaRPr>
          </a:p>
        </p:txBody>
      </p:sp>
      <p:sp>
        <p:nvSpPr>
          <p:cNvPr id="445570" name="Text Box 130"/>
          <p:cNvSpPr txBox="1">
            <a:spLocks noChangeArrowheads="1"/>
          </p:cNvSpPr>
          <p:nvPr/>
        </p:nvSpPr>
        <p:spPr bwMode="auto">
          <a:xfrm>
            <a:off x="2705852" y="5756275"/>
            <a:ext cx="468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>
                <a:latin typeface="+mj-lt"/>
                <a:ea typeface="+mn-ea"/>
              </a:rPr>
              <a:t>G</a:t>
            </a:r>
            <a:r>
              <a:rPr lang="en-US" altLang="zh-CN" sz="2000" b="0" baseline="-20000">
                <a:latin typeface="+mj-lt"/>
                <a:ea typeface="+mn-ea"/>
              </a:rPr>
              <a:t>1</a:t>
            </a:r>
          </a:p>
        </p:txBody>
      </p:sp>
      <p:sp>
        <p:nvSpPr>
          <p:cNvPr id="37966" name="Line 131"/>
          <p:cNvSpPr>
            <a:spLocks noChangeShapeType="1"/>
          </p:cNvSpPr>
          <p:nvPr/>
        </p:nvSpPr>
        <p:spPr bwMode="auto">
          <a:xfrm>
            <a:off x="2374106" y="5956300"/>
            <a:ext cx="33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37967" name="Text Box 132"/>
          <p:cNvSpPr txBox="1">
            <a:spLocks noChangeArrowheads="1"/>
          </p:cNvSpPr>
          <p:nvPr/>
        </p:nvSpPr>
        <p:spPr bwMode="auto">
          <a:xfrm>
            <a:off x="3983921" y="4062414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>
                <a:latin typeface="+mj-lt"/>
                <a:ea typeface="+mn-ea"/>
              </a:rPr>
              <a:t>15</a:t>
            </a:r>
            <a:endParaRPr lang="en-US" altLang="zh-CN" sz="2000" baseline="-18000">
              <a:latin typeface="+mj-lt"/>
              <a:ea typeface="+mn-ea"/>
            </a:endParaRPr>
          </a:p>
        </p:txBody>
      </p:sp>
      <p:sp>
        <p:nvSpPr>
          <p:cNvPr id="37968" name="Text Box 133"/>
          <p:cNvSpPr txBox="1">
            <a:spLocks noChangeArrowheads="1"/>
          </p:cNvSpPr>
          <p:nvPr/>
        </p:nvSpPr>
        <p:spPr bwMode="auto">
          <a:xfrm>
            <a:off x="3983921" y="4311651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>
                <a:latin typeface="+mj-lt"/>
                <a:ea typeface="+mn-ea"/>
              </a:rPr>
              <a:t>14</a:t>
            </a:r>
            <a:endParaRPr lang="en-US" altLang="zh-CN" sz="2000" baseline="-18000">
              <a:latin typeface="+mj-lt"/>
              <a:ea typeface="+mn-ea"/>
            </a:endParaRPr>
          </a:p>
        </p:txBody>
      </p:sp>
      <p:sp>
        <p:nvSpPr>
          <p:cNvPr id="37969" name="Text Box 134"/>
          <p:cNvSpPr txBox="1">
            <a:spLocks noChangeArrowheads="1"/>
          </p:cNvSpPr>
          <p:nvPr/>
        </p:nvSpPr>
        <p:spPr bwMode="auto">
          <a:xfrm>
            <a:off x="3983921" y="4564064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>
                <a:latin typeface="+mj-lt"/>
                <a:ea typeface="+mn-ea"/>
              </a:rPr>
              <a:t>13</a:t>
            </a:r>
            <a:endParaRPr lang="en-US" altLang="zh-CN" sz="2000" baseline="-18000">
              <a:latin typeface="+mj-lt"/>
              <a:ea typeface="+mn-ea"/>
            </a:endParaRPr>
          </a:p>
        </p:txBody>
      </p:sp>
      <p:sp>
        <p:nvSpPr>
          <p:cNvPr id="37970" name="Text Box 135"/>
          <p:cNvSpPr txBox="1">
            <a:spLocks noChangeArrowheads="1"/>
          </p:cNvSpPr>
          <p:nvPr/>
        </p:nvSpPr>
        <p:spPr bwMode="auto">
          <a:xfrm>
            <a:off x="3983921" y="4814889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>
                <a:latin typeface="+mj-lt"/>
                <a:ea typeface="+mn-ea"/>
              </a:rPr>
              <a:t>12</a:t>
            </a:r>
            <a:endParaRPr lang="en-US" altLang="zh-CN" sz="2000" baseline="-18000">
              <a:latin typeface="+mj-lt"/>
              <a:ea typeface="+mn-ea"/>
            </a:endParaRPr>
          </a:p>
        </p:txBody>
      </p:sp>
      <p:sp>
        <p:nvSpPr>
          <p:cNvPr id="37971" name="Text Box 136"/>
          <p:cNvSpPr txBox="1">
            <a:spLocks noChangeArrowheads="1"/>
          </p:cNvSpPr>
          <p:nvPr/>
        </p:nvSpPr>
        <p:spPr bwMode="auto">
          <a:xfrm>
            <a:off x="3984624" y="5065714"/>
            <a:ext cx="427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>
                <a:latin typeface="+mj-lt"/>
                <a:ea typeface="+mn-ea"/>
              </a:rPr>
              <a:t>11</a:t>
            </a:r>
            <a:endParaRPr lang="en-US" altLang="zh-CN" sz="2000" baseline="-18000">
              <a:latin typeface="+mj-lt"/>
              <a:ea typeface="+mn-ea"/>
            </a:endParaRPr>
          </a:p>
        </p:txBody>
      </p:sp>
      <p:sp>
        <p:nvSpPr>
          <p:cNvPr id="37972" name="Text Box 137"/>
          <p:cNvSpPr txBox="1">
            <a:spLocks noChangeArrowheads="1"/>
          </p:cNvSpPr>
          <p:nvPr/>
        </p:nvSpPr>
        <p:spPr bwMode="auto">
          <a:xfrm>
            <a:off x="3982334" y="5318126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>
                <a:latin typeface="+mj-lt"/>
                <a:ea typeface="+mn-ea"/>
              </a:rPr>
              <a:t>10</a:t>
            </a:r>
            <a:endParaRPr lang="en-US" altLang="zh-CN" sz="2000" baseline="-18000">
              <a:latin typeface="+mj-lt"/>
              <a:ea typeface="+mn-ea"/>
            </a:endParaRPr>
          </a:p>
        </p:txBody>
      </p:sp>
      <p:sp>
        <p:nvSpPr>
          <p:cNvPr id="37973" name="Text Box 138"/>
          <p:cNvSpPr txBox="1">
            <a:spLocks noChangeArrowheads="1"/>
          </p:cNvSpPr>
          <p:nvPr/>
        </p:nvSpPr>
        <p:spPr bwMode="auto">
          <a:xfrm>
            <a:off x="4067090" y="5570539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>
                <a:latin typeface="+mj-lt"/>
                <a:ea typeface="+mn-ea"/>
              </a:rPr>
              <a:t>9</a:t>
            </a:r>
            <a:endParaRPr lang="en-US" altLang="zh-CN" sz="2000" baseline="-18000">
              <a:latin typeface="+mj-lt"/>
              <a:ea typeface="+mn-ea"/>
            </a:endParaRPr>
          </a:p>
        </p:txBody>
      </p:sp>
      <p:sp>
        <p:nvSpPr>
          <p:cNvPr id="37974" name="Text Box 139"/>
          <p:cNvSpPr txBox="1">
            <a:spLocks noChangeArrowheads="1"/>
          </p:cNvSpPr>
          <p:nvPr/>
        </p:nvSpPr>
        <p:spPr bwMode="auto">
          <a:xfrm>
            <a:off x="4067090" y="5819776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>
                <a:latin typeface="+mj-lt"/>
                <a:ea typeface="+mn-ea"/>
              </a:rPr>
              <a:t>7</a:t>
            </a:r>
            <a:endParaRPr lang="en-US" altLang="zh-CN" sz="2000" baseline="-18000">
              <a:latin typeface="+mj-lt"/>
              <a:ea typeface="+mn-ea"/>
            </a:endParaRPr>
          </a:p>
        </p:txBody>
      </p:sp>
      <p:sp>
        <p:nvSpPr>
          <p:cNvPr id="445580" name="Text Box 140"/>
          <p:cNvSpPr txBox="1">
            <a:spLocks noChangeArrowheads="1"/>
          </p:cNvSpPr>
          <p:nvPr/>
        </p:nvSpPr>
        <p:spPr bwMode="auto">
          <a:xfrm>
            <a:off x="2276285" y="4032251"/>
            <a:ext cx="4988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 dirty="0">
                <a:latin typeface="+mj-lt"/>
                <a:ea typeface="+mn-ea"/>
              </a:rPr>
              <a:t>A5</a:t>
            </a:r>
            <a:endParaRPr lang="en-US" altLang="zh-CN" sz="2000" b="0" baseline="-18000" dirty="0">
              <a:latin typeface="+mj-lt"/>
              <a:ea typeface="+mn-ea"/>
            </a:endParaRPr>
          </a:p>
        </p:txBody>
      </p:sp>
      <p:sp>
        <p:nvSpPr>
          <p:cNvPr id="445581" name="Text Box 141"/>
          <p:cNvSpPr txBox="1">
            <a:spLocks noChangeArrowheads="1"/>
          </p:cNvSpPr>
          <p:nvPr/>
        </p:nvSpPr>
        <p:spPr bwMode="auto">
          <a:xfrm>
            <a:off x="2250885" y="4292601"/>
            <a:ext cx="4988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>
                <a:latin typeface="+mj-lt"/>
                <a:ea typeface="+mn-ea"/>
              </a:rPr>
              <a:t>A6</a:t>
            </a:r>
            <a:endParaRPr lang="en-US" altLang="zh-CN" sz="2000" b="0" baseline="-18000">
              <a:latin typeface="+mj-lt"/>
              <a:ea typeface="+mn-ea"/>
            </a:endParaRPr>
          </a:p>
        </p:txBody>
      </p:sp>
      <p:sp>
        <p:nvSpPr>
          <p:cNvPr id="445582" name="Text Box 142"/>
          <p:cNvSpPr txBox="1">
            <a:spLocks noChangeArrowheads="1"/>
          </p:cNvSpPr>
          <p:nvPr/>
        </p:nvSpPr>
        <p:spPr bwMode="auto">
          <a:xfrm>
            <a:off x="2250885" y="4543426"/>
            <a:ext cx="4988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>
                <a:latin typeface="+mj-lt"/>
                <a:ea typeface="+mn-ea"/>
              </a:rPr>
              <a:t>A7</a:t>
            </a:r>
            <a:endParaRPr lang="en-US" altLang="zh-CN" sz="2000" b="0" baseline="-18000">
              <a:latin typeface="+mj-lt"/>
              <a:ea typeface="+mn-ea"/>
            </a:endParaRPr>
          </a:p>
        </p:txBody>
      </p:sp>
      <p:sp>
        <p:nvSpPr>
          <p:cNvPr id="445583" name="Text Box 143"/>
          <p:cNvSpPr txBox="1">
            <a:spLocks noChangeArrowheads="1"/>
          </p:cNvSpPr>
          <p:nvPr/>
        </p:nvSpPr>
        <p:spPr bwMode="auto">
          <a:xfrm>
            <a:off x="2250885" y="5249864"/>
            <a:ext cx="4988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 dirty="0">
                <a:latin typeface="+mj-lt"/>
                <a:ea typeface="+mn-ea"/>
              </a:rPr>
              <a:t>A9</a:t>
            </a:r>
            <a:endParaRPr lang="en-US" altLang="zh-CN" sz="2000" b="0" baseline="-18000" dirty="0">
              <a:latin typeface="+mj-lt"/>
              <a:ea typeface="+mn-ea"/>
            </a:endParaRPr>
          </a:p>
        </p:txBody>
      </p:sp>
      <p:sp>
        <p:nvSpPr>
          <p:cNvPr id="445584" name="Text Box 144"/>
          <p:cNvSpPr txBox="1">
            <a:spLocks noChangeArrowheads="1"/>
          </p:cNvSpPr>
          <p:nvPr/>
        </p:nvSpPr>
        <p:spPr bwMode="auto">
          <a:xfrm>
            <a:off x="2250885" y="5005389"/>
            <a:ext cx="4988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 dirty="0">
                <a:latin typeface="+mj-lt"/>
                <a:ea typeface="+mn-ea"/>
              </a:rPr>
              <a:t>A8</a:t>
            </a:r>
            <a:endParaRPr lang="en-US" altLang="zh-CN" sz="2000" b="0" baseline="-18000" dirty="0">
              <a:latin typeface="+mj-lt"/>
              <a:ea typeface="+mn-ea"/>
            </a:endParaRPr>
          </a:p>
        </p:txBody>
      </p:sp>
      <p:sp>
        <p:nvSpPr>
          <p:cNvPr id="445585" name="Text Box 145"/>
          <p:cNvSpPr txBox="1">
            <a:spLocks noChangeArrowheads="1"/>
          </p:cNvSpPr>
          <p:nvPr/>
        </p:nvSpPr>
        <p:spPr bwMode="auto">
          <a:xfrm>
            <a:off x="2070529" y="5589240"/>
            <a:ext cx="856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 dirty="0">
                <a:latin typeface="+mj-lt"/>
                <a:ea typeface="+mn-ea"/>
              </a:rPr>
              <a:t>AEN#</a:t>
            </a:r>
            <a:endParaRPr lang="en-US" altLang="zh-CN" sz="2000" b="0" baseline="-18000" dirty="0">
              <a:latin typeface="+mj-lt"/>
              <a:ea typeface="+mn-ea"/>
            </a:endParaRPr>
          </a:p>
        </p:txBody>
      </p:sp>
      <p:sp>
        <p:nvSpPr>
          <p:cNvPr id="37981" name="Text Box 146"/>
          <p:cNvSpPr txBox="1">
            <a:spLocks noChangeArrowheads="1"/>
          </p:cNvSpPr>
          <p:nvPr/>
        </p:nvSpPr>
        <p:spPr bwMode="auto">
          <a:xfrm>
            <a:off x="2778803" y="4854575"/>
            <a:ext cx="1140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0000CC"/>
                </a:solidFill>
                <a:latin typeface="+mj-lt"/>
                <a:ea typeface="+mn-ea"/>
              </a:rPr>
              <a:t>74LS138</a:t>
            </a:r>
            <a:endParaRPr lang="en-US" altLang="zh-CN" sz="2000" baseline="-18000" dirty="0">
              <a:solidFill>
                <a:srgbClr val="0000CC"/>
              </a:solidFill>
              <a:latin typeface="+mj-lt"/>
              <a:ea typeface="+mn-ea"/>
            </a:endParaRPr>
          </a:p>
        </p:txBody>
      </p:sp>
      <p:sp>
        <p:nvSpPr>
          <p:cNvPr id="37982" name="AutoShape 147"/>
          <p:cNvSpPr>
            <a:spLocks noChangeArrowheads="1"/>
          </p:cNvSpPr>
          <p:nvPr/>
        </p:nvSpPr>
        <p:spPr bwMode="auto">
          <a:xfrm>
            <a:off x="1815306" y="5756275"/>
            <a:ext cx="368300" cy="190500"/>
          </a:xfrm>
          <a:prstGeom prst="rightArrow">
            <a:avLst>
              <a:gd name="adj1" fmla="val 50000"/>
              <a:gd name="adj2" fmla="val 30262"/>
            </a:avLst>
          </a:prstGeom>
          <a:solidFill>
            <a:srgbClr val="C00000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24671" name="AutoShape 148"/>
          <p:cNvSpPr>
            <a:spLocks noChangeArrowheads="1"/>
          </p:cNvSpPr>
          <p:nvPr/>
        </p:nvSpPr>
        <p:spPr bwMode="auto">
          <a:xfrm>
            <a:off x="3580606" y="2919413"/>
            <a:ext cx="152400" cy="990600"/>
          </a:xfrm>
          <a:prstGeom prst="upArrow">
            <a:avLst>
              <a:gd name="adj1" fmla="val 50000"/>
              <a:gd name="adj2" fmla="val 162500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7984" name="AutoShape 149"/>
          <p:cNvSpPr>
            <a:spLocks noChangeArrowheads="1"/>
          </p:cNvSpPr>
          <p:nvPr/>
        </p:nvSpPr>
        <p:spPr bwMode="auto">
          <a:xfrm>
            <a:off x="3199607" y="3224213"/>
            <a:ext cx="182563" cy="457200"/>
          </a:xfrm>
          <a:prstGeom prst="upArrow">
            <a:avLst>
              <a:gd name="adj1" fmla="val 50000"/>
              <a:gd name="adj2" fmla="val 74690"/>
            </a:avLst>
          </a:prstGeom>
          <a:solidFill>
            <a:srgbClr val="C00000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7985" name="Freeform 150"/>
          <p:cNvSpPr>
            <a:spLocks/>
          </p:cNvSpPr>
          <p:nvPr/>
        </p:nvSpPr>
        <p:spPr bwMode="auto">
          <a:xfrm>
            <a:off x="1815306" y="3605214"/>
            <a:ext cx="1460500" cy="2219325"/>
          </a:xfrm>
          <a:custGeom>
            <a:avLst/>
            <a:gdLst>
              <a:gd name="T0" fmla="*/ 2147483647 w 912"/>
              <a:gd name="T1" fmla="*/ 0 h 1248"/>
              <a:gd name="T2" fmla="*/ 0 w 912"/>
              <a:gd name="T3" fmla="*/ 0 h 1248"/>
              <a:gd name="T4" fmla="*/ 0 w 912"/>
              <a:gd name="T5" fmla="*/ 2147483647 h 1248"/>
              <a:gd name="T6" fmla="*/ 0 60000 65536"/>
              <a:gd name="T7" fmla="*/ 0 60000 65536"/>
              <a:gd name="T8" fmla="*/ 0 60000 65536"/>
              <a:gd name="T9" fmla="*/ 0 w 912"/>
              <a:gd name="T10" fmla="*/ 0 h 1248"/>
              <a:gd name="T11" fmla="*/ 912 w 912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248">
                <a:moveTo>
                  <a:pt x="912" y="0"/>
                </a:moveTo>
                <a:lnTo>
                  <a:pt x="0" y="0"/>
                </a:lnTo>
                <a:lnTo>
                  <a:pt x="0" y="1248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7986" name="Freeform 151"/>
          <p:cNvSpPr>
            <a:spLocks/>
          </p:cNvSpPr>
          <p:nvPr/>
        </p:nvSpPr>
        <p:spPr bwMode="auto">
          <a:xfrm>
            <a:off x="1904206" y="3681414"/>
            <a:ext cx="1371600" cy="2141537"/>
          </a:xfrm>
          <a:custGeom>
            <a:avLst/>
            <a:gdLst>
              <a:gd name="T0" fmla="*/ 2147483647 w 864"/>
              <a:gd name="T1" fmla="*/ 0 h 1200"/>
              <a:gd name="T2" fmla="*/ 0 w 864"/>
              <a:gd name="T3" fmla="*/ 0 h 1200"/>
              <a:gd name="T4" fmla="*/ 0 w 864"/>
              <a:gd name="T5" fmla="*/ 2147483647 h 1200"/>
              <a:gd name="T6" fmla="*/ 0 60000 65536"/>
              <a:gd name="T7" fmla="*/ 0 60000 65536"/>
              <a:gd name="T8" fmla="*/ 0 60000 65536"/>
              <a:gd name="T9" fmla="*/ 0 w 864"/>
              <a:gd name="T10" fmla="*/ 0 h 1200"/>
              <a:gd name="T11" fmla="*/ 864 w 86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200">
                <a:moveTo>
                  <a:pt x="864" y="0"/>
                </a:moveTo>
                <a:lnTo>
                  <a:pt x="0" y="0"/>
                </a:lnTo>
                <a:lnTo>
                  <a:pt x="0" y="1200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24675" name="AutoShape 152"/>
          <p:cNvSpPr>
            <a:spLocks noChangeArrowheads="1"/>
          </p:cNvSpPr>
          <p:nvPr/>
        </p:nvSpPr>
        <p:spPr bwMode="auto">
          <a:xfrm>
            <a:off x="2086769" y="5205413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24676" name="AutoShape 153"/>
          <p:cNvSpPr>
            <a:spLocks noChangeArrowheads="1"/>
          </p:cNvSpPr>
          <p:nvPr/>
        </p:nvSpPr>
        <p:spPr bwMode="auto">
          <a:xfrm>
            <a:off x="2078831" y="451961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37989" name="Line 154"/>
          <p:cNvSpPr>
            <a:spLocks noChangeShapeType="1"/>
          </p:cNvSpPr>
          <p:nvPr/>
        </p:nvSpPr>
        <p:spPr bwMode="auto">
          <a:xfrm flipH="1">
            <a:off x="4929982" y="5734050"/>
            <a:ext cx="150813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37990" name="Line 155"/>
          <p:cNvSpPr>
            <a:spLocks noChangeShapeType="1"/>
          </p:cNvSpPr>
          <p:nvPr/>
        </p:nvSpPr>
        <p:spPr bwMode="auto">
          <a:xfrm>
            <a:off x="4366419" y="4783139"/>
            <a:ext cx="125412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37991" name="Line 156"/>
          <p:cNvSpPr>
            <a:spLocks noChangeShapeType="1"/>
          </p:cNvSpPr>
          <p:nvPr/>
        </p:nvSpPr>
        <p:spPr bwMode="auto">
          <a:xfrm>
            <a:off x="4491831" y="4783139"/>
            <a:ext cx="1588" cy="1190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37992" name="Line 157"/>
          <p:cNvSpPr>
            <a:spLocks noChangeShapeType="1"/>
          </p:cNvSpPr>
          <p:nvPr/>
        </p:nvSpPr>
        <p:spPr bwMode="auto">
          <a:xfrm>
            <a:off x="6458745" y="5395913"/>
            <a:ext cx="1587" cy="603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37993" name="Line 158"/>
          <p:cNvSpPr>
            <a:spLocks noChangeShapeType="1"/>
          </p:cNvSpPr>
          <p:nvPr/>
        </p:nvSpPr>
        <p:spPr bwMode="auto">
          <a:xfrm>
            <a:off x="4491832" y="5984875"/>
            <a:ext cx="1966913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37994" name="Line 159"/>
          <p:cNvSpPr>
            <a:spLocks noChangeShapeType="1"/>
          </p:cNvSpPr>
          <p:nvPr/>
        </p:nvSpPr>
        <p:spPr bwMode="auto">
          <a:xfrm>
            <a:off x="6458744" y="5383214"/>
            <a:ext cx="550862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445600" name="Text Box 160"/>
          <p:cNvSpPr txBox="1">
            <a:spLocks noChangeArrowheads="1"/>
          </p:cNvSpPr>
          <p:nvPr/>
        </p:nvSpPr>
        <p:spPr bwMode="auto">
          <a:xfrm>
            <a:off x="6562874" y="5888038"/>
            <a:ext cx="350540" cy="65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>
                <a:latin typeface="+mj-lt"/>
                <a:ea typeface="+mn-ea"/>
              </a:rPr>
              <a:t>A1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sz="2000" b="0">
                <a:latin typeface="+mj-lt"/>
                <a:ea typeface="+mn-ea"/>
              </a:rPr>
              <a:t>A0</a:t>
            </a:r>
          </a:p>
        </p:txBody>
      </p:sp>
      <p:sp>
        <p:nvSpPr>
          <p:cNvPr id="37996" name="Line 161"/>
          <p:cNvSpPr>
            <a:spLocks noChangeShapeType="1"/>
          </p:cNvSpPr>
          <p:nvPr/>
        </p:nvSpPr>
        <p:spPr bwMode="auto">
          <a:xfrm>
            <a:off x="6858794" y="6010275"/>
            <a:ext cx="138112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37997" name="Line 162"/>
          <p:cNvSpPr>
            <a:spLocks noChangeShapeType="1"/>
          </p:cNvSpPr>
          <p:nvPr/>
        </p:nvSpPr>
        <p:spPr bwMode="auto">
          <a:xfrm>
            <a:off x="6871494" y="6248400"/>
            <a:ext cx="138112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445603" name="Rectangle 163"/>
          <p:cNvSpPr>
            <a:spLocks noChangeArrowheads="1"/>
          </p:cNvSpPr>
          <p:nvPr/>
        </p:nvSpPr>
        <p:spPr bwMode="auto">
          <a:xfrm>
            <a:off x="4531328" y="5564189"/>
            <a:ext cx="498855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>
                <a:latin typeface="+mj-lt"/>
                <a:ea typeface="+mn-ea"/>
              </a:rPr>
              <a:t>A0</a:t>
            </a:r>
          </a:p>
        </p:txBody>
      </p:sp>
      <p:sp>
        <p:nvSpPr>
          <p:cNvPr id="445604" name="Rectangle 164"/>
          <p:cNvSpPr>
            <a:spLocks noChangeArrowheads="1"/>
          </p:cNvSpPr>
          <p:nvPr/>
        </p:nvSpPr>
        <p:spPr bwMode="auto">
          <a:xfrm>
            <a:off x="7625248" y="2564904"/>
            <a:ext cx="102624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 dirty="0">
                <a:latin typeface="+mj-lt"/>
                <a:ea typeface="+mn-ea"/>
              </a:rPr>
              <a:t>A15-A0</a:t>
            </a:r>
          </a:p>
        </p:txBody>
      </p:sp>
      <p:sp>
        <p:nvSpPr>
          <p:cNvPr id="445605" name="Rectangle 165"/>
          <p:cNvSpPr>
            <a:spLocks noChangeArrowheads="1"/>
          </p:cNvSpPr>
          <p:nvPr/>
        </p:nvSpPr>
        <p:spPr bwMode="auto">
          <a:xfrm>
            <a:off x="7598036" y="2204864"/>
            <a:ext cx="89800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 dirty="0">
                <a:latin typeface="+mj-lt"/>
                <a:ea typeface="+mn-ea"/>
              </a:rPr>
              <a:t>D7-D0</a:t>
            </a:r>
          </a:p>
        </p:txBody>
      </p:sp>
      <p:sp>
        <p:nvSpPr>
          <p:cNvPr id="24689" name="AutoShape 166"/>
          <p:cNvSpPr>
            <a:spLocks noChangeArrowheads="1"/>
          </p:cNvSpPr>
          <p:nvPr/>
        </p:nvSpPr>
        <p:spPr bwMode="auto">
          <a:xfrm>
            <a:off x="2078831" y="5456238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38002" name="Line 167"/>
          <p:cNvSpPr>
            <a:spLocks noChangeShapeType="1"/>
          </p:cNvSpPr>
          <p:nvPr/>
        </p:nvSpPr>
        <p:spPr bwMode="auto">
          <a:xfrm flipH="1">
            <a:off x="2086769" y="3830639"/>
            <a:ext cx="1528762" cy="1587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8003" name="Line 168"/>
          <p:cNvSpPr>
            <a:spLocks noChangeShapeType="1"/>
          </p:cNvSpPr>
          <p:nvPr/>
        </p:nvSpPr>
        <p:spPr bwMode="auto">
          <a:xfrm flipH="1">
            <a:off x="2174081" y="3905250"/>
            <a:ext cx="1441450" cy="158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8004" name="Line 169"/>
          <p:cNvSpPr>
            <a:spLocks noChangeShapeType="1"/>
          </p:cNvSpPr>
          <p:nvPr/>
        </p:nvSpPr>
        <p:spPr bwMode="auto">
          <a:xfrm flipH="1" flipV="1">
            <a:off x="2161382" y="3905251"/>
            <a:ext cx="3175" cy="1603375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8005" name="Line 170"/>
          <p:cNvSpPr>
            <a:spLocks noChangeShapeType="1"/>
          </p:cNvSpPr>
          <p:nvPr/>
        </p:nvSpPr>
        <p:spPr bwMode="auto">
          <a:xfrm flipH="1" flipV="1">
            <a:off x="2074070" y="3816350"/>
            <a:ext cx="3175" cy="166528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 sz="2000">
              <a:latin typeface="+mj-lt"/>
              <a:ea typeface="+mn-ea"/>
            </a:endParaRPr>
          </a:p>
        </p:txBody>
      </p:sp>
      <p:sp>
        <p:nvSpPr>
          <p:cNvPr id="38006" name="AutoShape 171"/>
          <p:cNvSpPr>
            <a:spLocks/>
          </p:cNvSpPr>
          <p:nvPr/>
        </p:nvSpPr>
        <p:spPr bwMode="auto">
          <a:xfrm>
            <a:off x="2274094" y="4306888"/>
            <a:ext cx="88900" cy="538162"/>
          </a:xfrm>
          <a:prstGeom prst="leftBrace">
            <a:avLst>
              <a:gd name="adj1" fmla="val 50446"/>
              <a:gd name="adj2" fmla="val 50000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zh-CN" altLang="en-US" sz="2000" b="0">
              <a:latin typeface="+mj-lt"/>
              <a:ea typeface="+mn-ea"/>
            </a:endParaRPr>
          </a:p>
        </p:txBody>
      </p:sp>
      <p:sp>
        <p:nvSpPr>
          <p:cNvPr id="445615" name="Text Box 175"/>
          <p:cNvSpPr txBox="1">
            <a:spLocks noChangeArrowheads="1"/>
          </p:cNvSpPr>
          <p:nvPr/>
        </p:nvSpPr>
        <p:spPr bwMode="auto">
          <a:xfrm>
            <a:off x="4809147" y="3352800"/>
            <a:ext cx="825867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b="0" dirty="0">
                <a:latin typeface="+mj-lt"/>
                <a:ea typeface="+mn-ea"/>
              </a:rPr>
              <a:t>IOW#</a:t>
            </a:r>
          </a:p>
        </p:txBody>
      </p:sp>
      <p:sp>
        <p:nvSpPr>
          <p:cNvPr id="445616" name="Text Box 176"/>
          <p:cNvSpPr txBox="1">
            <a:spLocks noChangeArrowheads="1"/>
          </p:cNvSpPr>
          <p:nvPr/>
        </p:nvSpPr>
        <p:spPr bwMode="auto">
          <a:xfrm>
            <a:off x="3977438" y="3352800"/>
            <a:ext cx="7970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n-ea"/>
              </a:rPr>
              <a:t>IOR#</a:t>
            </a:r>
          </a:p>
        </p:txBody>
      </p:sp>
      <p:sp>
        <p:nvSpPr>
          <p:cNvPr id="445617" name="Text Box 177"/>
          <p:cNvSpPr txBox="1">
            <a:spLocks noChangeArrowheads="1"/>
          </p:cNvSpPr>
          <p:nvPr/>
        </p:nvSpPr>
        <p:spPr bwMode="auto">
          <a:xfrm>
            <a:off x="6739829" y="3352800"/>
            <a:ext cx="867545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00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n-ea"/>
              </a:rPr>
              <a:t>IOW#</a:t>
            </a:r>
          </a:p>
        </p:txBody>
      </p:sp>
      <p:sp>
        <p:nvSpPr>
          <p:cNvPr id="445619" name="Text Box 179"/>
          <p:cNvSpPr txBox="1">
            <a:spLocks noChangeArrowheads="1"/>
          </p:cNvSpPr>
          <p:nvPr/>
        </p:nvSpPr>
        <p:spPr bwMode="auto">
          <a:xfrm>
            <a:off x="5938202" y="3378200"/>
            <a:ext cx="755335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000" b="0" dirty="0">
                <a:solidFill>
                  <a:schemeClr val="tx1"/>
                </a:solidFill>
                <a:effectLst/>
                <a:latin typeface="+mj-lt"/>
                <a:ea typeface="+mn-ea"/>
              </a:rPr>
              <a:t>IOR#</a:t>
            </a:r>
          </a:p>
        </p:txBody>
      </p:sp>
      <p:sp>
        <p:nvSpPr>
          <p:cNvPr id="38011" name="Text Box 83"/>
          <p:cNvSpPr txBox="1">
            <a:spLocks noChangeArrowheads="1"/>
          </p:cNvSpPr>
          <p:nvPr/>
        </p:nvSpPr>
        <p:spPr bwMode="auto">
          <a:xfrm>
            <a:off x="2086769" y="676213"/>
            <a:ext cx="78597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2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74LS138</a:t>
            </a:r>
            <a:r>
              <a:rPr lang="zh-CN" altLang="en-US" sz="32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在</a:t>
            </a:r>
            <a:r>
              <a:rPr lang="en-US" altLang="zh-CN" sz="32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PC</a:t>
            </a:r>
            <a:r>
              <a:rPr lang="zh-CN" altLang="en-US" sz="32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机系统板端口译码的应用</a:t>
            </a:r>
          </a:p>
        </p:txBody>
      </p:sp>
      <p:sp>
        <p:nvSpPr>
          <p:cNvPr id="146" name="Rectangle 80"/>
          <p:cNvSpPr txBox="1">
            <a:spLocks noChangeArrowheads="1"/>
          </p:cNvSpPr>
          <p:nvPr/>
        </p:nvSpPr>
        <p:spPr bwMode="auto">
          <a:xfrm>
            <a:off x="659415" y="-74084"/>
            <a:ext cx="7743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端口地址译码电路举例</a:t>
            </a:r>
          </a:p>
        </p:txBody>
      </p:sp>
    </p:spTree>
    <p:extLst>
      <p:ext uri="{BB962C8B-B14F-4D97-AF65-F5344CB8AC3E}">
        <p14:creationId xmlns:p14="http://schemas.microsoft.com/office/powerpoint/2010/main" val="95765962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2"/>
          <p:cNvSpPr txBox="1">
            <a:spLocks noChangeArrowheads="1"/>
          </p:cNvSpPr>
          <p:nvPr/>
        </p:nvSpPr>
        <p:spPr bwMode="auto">
          <a:xfrm>
            <a:off x="678718" y="-30169"/>
            <a:ext cx="1831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思考题</a:t>
            </a:r>
            <a:r>
              <a:rPr lang="en-US" altLang="zh-CN" dirty="0"/>
              <a:t>1</a:t>
            </a:r>
          </a:p>
        </p:txBody>
      </p:sp>
      <p:sp>
        <p:nvSpPr>
          <p:cNvPr id="74754" name="AutoShape 4"/>
          <p:cNvSpPr>
            <a:spLocks/>
          </p:cNvSpPr>
          <p:nvPr/>
        </p:nvSpPr>
        <p:spPr bwMode="auto">
          <a:xfrm>
            <a:off x="8427228" y="1687117"/>
            <a:ext cx="152254" cy="3506079"/>
          </a:xfrm>
          <a:prstGeom prst="rightBrace">
            <a:avLst>
              <a:gd name="adj1" fmla="val 9722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8609213" y="2528900"/>
            <a:ext cx="65434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600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74756" name="Group 17"/>
          <p:cNvGrpSpPr>
            <a:grpSpLocks/>
          </p:cNvGrpSpPr>
          <p:nvPr/>
        </p:nvGrpSpPr>
        <p:grpSpPr bwMode="auto">
          <a:xfrm>
            <a:off x="1594706" y="1465515"/>
            <a:ext cx="6804756" cy="5203845"/>
            <a:chOff x="480" y="816"/>
            <a:chExt cx="3412" cy="2828"/>
          </a:xfrm>
        </p:grpSpPr>
        <p:pic>
          <p:nvPicPr>
            <p:cNvPr id="74758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816"/>
              <a:ext cx="3412" cy="2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4759" name="Group 6"/>
            <p:cNvGrpSpPr>
              <a:grpSpLocks/>
            </p:cNvGrpSpPr>
            <p:nvPr/>
          </p:nvGrpSpPr>
          <p:grpSpPr bwMode="auto">
            <a:xfrm>
              <a:off x="3329" y="1143"/>
              <a:ext cx="114" cy="1736"/>
              <a:chOff x="3329" y="1143"/>
              <a:chExt cx="114" cy="1736"/>
            </a:xfrm>
          </p:grpSpPr>
          <p:sp>
            <p:nvSpPr>
              <p:cNvPr id="74760" name="Oval 7"/>
              <p:cNvSpPr>
                <a:spLocks noChangeArrowheads="1"/>
              </p:cNvSpPr>
              <p:nvPr/>
            </p:nvSpPr>
            <p:spPr bwMode="auto">
              <a:xfrm>
                <a:off x="3347" y="1143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kumimoji="0" lang="zh-CN" altLang="en-US" sz="1800"/>
              </a:p>
            </p:txBody>
          </p:sp>
          <p:sp>
            <p:nvSpPr>
              <p:cNvPr id="74761" name="Oval 8"/>
              <p:cNvSpPr>
                <a:spLocks noChangeArrowheads="1"/>
              </p:cNvSpPr>
              <p:nvPr/>
            </p:nvSpPr>
            <p:spPr bwMode="auto">
              <a:xfrm>
                <a:off x="3338" y="1353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kumimoji="0" lang="zh-CN" altLang="en-US" sz="1800"/>
              </a:p>
            </p:txBody>
          </p:sp>
          <p:sp>
            <p:nvSpPr>
              <p:cNvPr id="74762" name="Oval 9"/>
              <p:cNvSpPr>
                <a:spLocks noChangeArrowheads="1"/>
              </p:cNvSpPr>
              <p:nvPr/>
            </p:nvSpPr>
            <p:spPr bwMode="auto">
              <a:xfrm>
                <a:off x="3329" y="159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kumimoji="0" lang="zh-CN" altLang="en-US" sz="1800"/>
              </a:p>
            </p:txBody>
          </p:sp>
          <p:sp>
            <p:nvSpPr>
              <p:cNvPr id="74763" name="Oval 10"/>
              <p:cNvSpPr>
                <a:spLocks noChangeArrowheads="1"/>
              </p:cNvSpPr>
              <p:nvPr/>
            </p:nvSpPr>
            <p:spPr bwMode="auto">
              <a:xfrm>
                <a:off x="3329" y="182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kumimoji="0" lang="zh-CN" altLang="en-US" sz="1800"/>
              </a:p>
            </p:txBody>
          </p:sp>
          <p:sp>
            <p:nvSpPr>
              <p:cNvPr id="74764" name="Oval 11"/>
              <p:cNvSpPr>
                <a:spLocks noChangeArrowheads="1"/>
              </p:cNvSpPr>
              <p:nvPr/>
            </p:nvSpPr>
            <p:spPr bwMode="auto">
              <a:xfrm>
                <a:off x="3329" y="206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kumimoji="0" lang="zh-CN" altLang="en-US" sz="1800"/>
              </a:p>
            </p:txBody>
          </p:sp>
          <p:sp>
            <p:nvSpPr>
              <p:cNvPr id="74765" name="Oval 12"/>
              <p:cNvSpPr>
                <a:spLocks noChangeArrowheads="1"/>
              </p:cNvSpPr>
              <p:nvPr/>
            </p:nvSpPr>
            <p:spPr bwMode="auto">
              <a:xfrm>
                <a:off x="3338" y="2313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kumimoji="0" lang="zh-CN" altLang="en-US" sz="1800"/>
              </a:p>
            </p:txBody>
          </p:sp>
          <p:sp>
            <p:nvSpPr>
              <p:cNvPr id="74766" name="Oval 13"/>
              <p:cNvSpPr>
                <a:spLocks noChangeArrowheads="1"/>
              </p:cNvSpPr>
              <p:nvPr/>
            </p:nvSpPr>
            <p:spPr bwMode="auto">
              <a:xfrm>
                <a:off x="3329" y="253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kumimoji="0" lang="zh-CN" altLang="en-US" sz="1800"/>
              </a:p>
            </p:txBody>
          </p:sp>
          <p:sp>
            <p:nvSpPr>
              <p:cNvPr id="74767" name="Oval 14"/>
              <p:cNvSpPr>
                <a:spLocks noChangeArrowheads="1"/>
              </p:cNvSpPr>
              <p:nvPr/>
            </p:nvSpPr>
            <p:spPr bwMode="auto">
              <a:xfrm>
                <a:off x="3338" y="2783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kumimoji="0" lang="zh-CN" altLang="en-US" sz="1800"/>
              </a:p>
            </p:txBody>
          </p:sp>
        </p:grpSp>
      </p:grpSp>
      <p:sp>
        <p:nvSpPr>
          <p:cNvPr id="74757" name="TextBox 15"/>
          <p:cNvSpPr txBox="1">
            <a:spLocks noChangeArrowheads="1"/>
          </p:cNvSpPr>
          <p:nvPr/>
        </p:nvSpPr>
        <p:spPr bwMode="auto">
          <a:xfrm>
            <a:off x="1661110" y="683763"/>
            <a:ext cx="7725192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zh-CN" altLang="en-US" sz="2800">
                <a:ea typeface="华文中宋" charset="-122"/>
              </a:rPr>
              <a:t>译码芯片产生的输出所对应的有效地址是什么？</a:t>
            </a:r>
          </a:p>
        </p:txBody>
      </p:sp>
    </p:spTree>
    <p:extLst>
      <p:ext uri="{BB962C8B-B14F-4D97-AF65-F5344CB8AC3E}">
        <p14:creationId xmlns:p14="http://schemas.microsoft.com/office/powerpoint/2010/main" val="115525714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08" y="1102198"/>
            <a:ext cx="7455878" cy="553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8523461" y="1661847"/>
            <a:ext cx="1100137" cy="36753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0" lang="en-US" altLang="zh-CN" dirty="0">
                <a:solidFill>
                  <a:srgbClr val="0000CC"/>
                </a:solidFill>
              </a:rPr>
              <a:t>300H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0" lang="en-US" altLang="zh-CN" dirty="0">
                <a:solidFill>
                  <a:srgbClr val="0000CC"/>
                </a:solidFill>
              </a:rPr>
              <a:t>301H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0" lang="en-US" altLang="zh-CN" dirty="0">
                <a:solidFill>
                  <a:srgbClr val="0000CC"/>
                </a:solidFill>
              </a:rPr>
              <a:t>302H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0" lang="en-US" altLang="zh-CN" dirty="0">
                <a:solidFill>
                  <a:srgbClr val="0000CC"/>
                </a:solidFill>
              </a:rPr>
              <a:t>303H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0" lang="en-US" altLang="zh-CN" dirty="0">
                <a:solidFill>
                  <a:srgbClr val="0000CC"/>
                </a:solidFill>
              </a:rPr>
              <a:t>304H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0" lang="en-US" altLang="zh-CN" dirty="0">
                <a:solidFill>
                  <a:srgbClr val="0000CC"/>
                </a:solidFill>
              </a:rPr>
              <a:t>305H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0" lang="en-US" altLang="zh-CN" dirty="0">
                <a:solidFill>
                  <a:srgbClr val="0000CC"/>
                </a:solidFill>
              </a:rPr>
              <a:t>306H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0" lang="en-US" altLang="zh-CN" dirty="0">
                <a:solidFill>
                  <a:srgbClr val="0000CC"/>
                </a:solidFill>
              </a:rPr>
              <a:t>307H</a:t>
            </a:r>
          </a:p>
        </p:txBody>
      </p:sp>
      <p:grpSp>
        <p:nvGrpSpPr>
          <p:cNvPr id="76803" name="Group 4"/>
          <p:cNvGrpSpPr>
            <a:grpSpLocks/>
          </p:cNvGrpSpPr>
          <p:nvPr/>
        </p:nvGrpSpPr>
        <p:grpSpPr bwMode="auto">
          <a:xfrm>
            <a:off x="7352507" y="1808845"/>
            <a:ext cx="180975" cy="3313118"/>
            <a:chOff x="3329" y="1110"/>
            <a:chExt cx="114" cy="2087"/>
          </a:xfrm>
        </p:grpSpPr>
        <p:sp>
          <p:nvSpPr>
            <p:cNvPr id="76805" name="Oval 5"/>
            <p:cNvSpPr>
              <a:spLocks noChangeArrowheads="1"/>
            </p:cNvSpPr>
            <p:nvPr/>
          </p:nvSpPr>
          <p:spPr bwMode="auto">
            <a:xfrm>
              <a:off x="3347" y="1110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76806" name="Oval 6"/>
            <p:cNvSpPr>
              <a:spLocks noChangeArrowheads="1"/>
            </p:cNvSpPr>
            <p:nvPr/>
          </p:nvSpPr>
          <p:spPr bwMode="auto">
            <a:xfrm>
              <a:off x="3338" y="1353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76807" name="Oval 7"/>
            <p:cNvSpPr>
              <a:spLocks noChangeArrowheads="1"/>
            </p:cNvSpPr>
            <p:nvPr/>
          </p:nvSpPr>
          <p:spPr bwMode="auto">
            <a:xfrm>
              <a:off x="3329" y="162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76808" name="Oval 8"/>
            <p:cNvSpPr>
              <a:spLocks noChangeArrowheads="1"/>
            </p:cNvSpPr>
            <p:nvPr/>
          </p:nvSpPr>
          <p:spPr bwMode="auto">
            <a:xfrm>
              <a:off x="3329" y="189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76809" name="Oval 9"/>
            <p:cNvSpPr>
              <a:spLocks noChangeArrowheads="1"/>
            </p:cNvSpPr>
            <p:nvPr/>
          </p:nvSpPr>
          <p:spPr bwMode="auto">
            <a:xfrm>
              <a:off x="3329" y="221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76810" name="Oval 10"/>
            <p:cNvSpPr>
              <a:spLocks noChangeArrowheads="1"/>
            </p:cNvSpPr>
            <p:nvPr/>
          </p:nvSpPr>
          <p:spPr bwMode="auto">
            <a:xfrm>
              <a:off x="3338" y="3101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76811" name="Oval 11"/>
            <p:cNvSpPr>
              <a:spLocks noChangeArrowheads="1"/>
            </p:cNvSpPr>
            <p:nvPr/>
          </p:nvSpPr>
          <p:spPr bwMode="auto">
            <a:xfrm>
              <a:off x="3329" y="2535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76812" name="Oval 12"/>
            <p:cNvSpPr>
              <a:spLocks noChangeArrowheads="1"/>
            </p:cNvSpPr>
            <p:nvPr/>
          </p:nvSpPr>
          <p:spPr bwMode="auto">
            <a:xfrm>
              <a:off x="3338" y="2783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/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50590" y="0"/>
            <a:ext cx="1831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思考题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430191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71"/>
          <p:cNvSpPr txBox="1">
            <a:spLocks noChangeArrowheads="1"/>
          </p:cNvSpPr>
          <p:nvPr/>
        </p:nvSpPr>
        <p:spPr bwMode="auto">
          <a:xfrm>
            <a:off x="4694032" y="2033245"/>
            <a:ext cx="7341833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    00~1FH 000000000~000011111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    40~5FH 001000000~001011111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    80~9FH 010000000~010011111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FF3300"/>
                </a:solidFill>
                <a:latin typeface="+mj-lt"/>
                <a:ea typeface="宋体" pitchFamily="2" charset="-122"/>
              </a:rPr>
              <a:t>  C0~DFH 011000000~011011111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FF3300"/>
                </a:solidFill>
                <a:latin typeface="+mj-lt"/>
                <a:ea typeface="宋体" pitchFamily="2" charset="-122"/>
              </a:rPr>
              <a:t>100~11FH 100000000~100011111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FF3300"/>
                </a:solidFill>
                <a:latin typeface="+mj-lt"/>
                <a:ea typeface="宋体" pitchFamily="2" charset="-122"/>
              </a:rPr>
              <a:t>________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FF3300"/>
                </a:solidFill>
                <a:latin typeface="+mj-lt"/>
                <a:ea typeface="宋体" pitchFamily="2" charset="-122"/>
              </a:rPr>
              <a:t>________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FF3300"/>
                </a:solidFill>
                <a:latin typeface="+mj-lt"/>
                <a:ea typeface="宋体" pitchFamily="2" charset="-122"/>
              </a:rPr>
              <a:t>________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1954746" y="2055582"/>
            <a:ext cx="2019300" cy="39195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zh-CN" altLang="en-US">
              <a:latin typeface="+mj-lt"/>
              <a:ea typeface="宋体" pitchFamily="2" charset="-122"/>
            </a:endParaRPr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1443572" y="2411183"/>
            <a:ext cx="51117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>
              <a:latin typeface="+mj-lt"/>
              <a:ea typeface="宋体" pitchFamily="2" charset="-122"/>
            </a:endParaRPr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1443572" y="2887432"/>
            <a:ext cx="5111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>
              <a:latin typeface="+mj-lt"/>
              <a:ea typeface="宋体" pitchFamily="2" charset="-122"/>
            </a:endParaRPr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>
            <a:off x="1443572" y="3362096"/>
            <a:ext cx="5111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>
              <a:latin typeface="+mj-lt"/>
              <a:ea typeface="宋体" pitchFamily="2" charset="-122"/>
            </a:endParaRPr>
          </a:p>
        </p:txBody>
      </p:sp>
      <p:grpSp>
        <p:nvGrpSpPr>
          <p:cNvPr id="55303" name="Group 7"/>
          <p:cNvGrpSpPr>
            <a:grpSpLocks/>
          </p:cNvGrpSpPr>
          <p:nvPr/>
        </p:nvGrpSpPr>
        <p:grpSpPr bwMode="auto">
          <a:xfrm>
            <a:off x="3974046" y="2292120"/>
            <a:ext cx="539750" cy="119062"/>
            <a:chOff x="3216" y="2688"/>
            <a:chExt cx="253" cy="48"/>
          </a:xfrm>
        </p:grpSpPr>
        <p:sp>
          <p:nvSpPr>
            <p:cNvPr id="45129" name="Oval 8"/>
            <p:cNvSpPr>
              <a:spLocks noChangeArrowheads="1"/>
            </p:cNvSpPr>
            <p:nvPr/>
          </p:nvSpPr>
          <p:spPr bwMode="auto">
            <a:xfrm>
              <a:off x="3216" y="268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45130" name="Line 9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</p:grpSp>
      <p:grpSp>
        <p:nvGrpSpPr>
          <p:cNvPr id="55304" name="Group 10"/>
          <p:cNvGrpSpPr>
            <a:grpSpLocks/>
          </p:cNvGrpSpPr>
          <p:nvPr/>
        </p:nvGrpSpPr>
        <p:grpSpPr bwMode="auto">
          <a:xfrm>
            <a:off x="3974046" y="2768370"/>
            <a:ext cx="539750" cy="119062"/>
            <a:chOff x="3216" y="2688"/>
            <a:chExt cx="253" cy="48"/>
          </a:xfrm>
        </p:grpSpPr>
        <p:sp>
          <p:nvSpPr>
            <p:cNvPr id="45127" name="Oval 11"/>
            <p:cNvSpPr>
              <a:spLocks noChangeArrowheads="1"/>
            </p:cNvSpPr>
            <p:nvPr/>
          </p:nvSpPr>
          <p:spPr bwMode="auto">
            <a:xfrm>
              <a:off x="3216" y="268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45128" name="Line 12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</p:grpSp>
      <p:grpSp>
        <p:nvGrpSpPr>
          <p:cNvPr id="55305" name="Group 13"/>
          <p:cNvGrpSpPr>
            <a:grpSpLocks/>
          </p:cNvGrpSpPr>
          <p:nvPr/>
        </p:nvGrpSpPr>
        <p:grpSpPr bwMode="auto">
          <a:xfrm>
            <a:off x="3974046" y="3243033"/>
            <a:ext cx="539750" cy="119063"/>
            <a:chOff x="3216" y="2688"/>
            <a:chExt cx="253" cy="48"/>
          </a:xfrm>
        </p:grpSpPr>
        <p:sp>
          <p:nvSpPr>
            <p:cNvPr id="45125" name="Oval 14"/>
            <p:cNvSpPr>
              <a:spLocks noChangeArrowheads="1"/>
            </p:cNvSpPr>
            <p:nvPr/>
          </p:nvSpPr>
          <p:spPr bwMode="auto">
            <a:xfrm>
              <a:off x="3216" y="268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45126" name="Line 15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</p:grpSp>
      <p:grpSp>
        <p:nvGrpSpPr>
          <p:cNvPr id="55306" name="Group 16"/>
          <p:cNvGrpSpPr>
            <a:grpSpLocks/>
          </p:cNvGrpSpPr>
          <p:nvPr/>
        </p:nvGrpSpPr>
        <p:grpSpPr bwMode="auto">
          <a:xfrm>
            <a:off x="3974046" y="3717695"/>
            <a:ext cx="539750" cy="119062"/>
            <a:chOff x="3216" y="2688"/>
            <a:chExt cx="253" cy="48"/>
          </a:xfrm>
        </p:grpSpPr>
        <p:sp>
          <p:nvSpPr>
            <p:cNvPr id="45123" name="Oval 17"/>
            <p:cNvSpPr>
              <a:spLocks noChangeArrowheads="1"/>
            </p:cNvSpPr>
            <p:nvPr/>
          </p:nvSpPr>
          <p:spPr bwMode="auto">
            <a:xfrm>
              <a:off x="3216" y="268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45124" name="Line 18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</p:grpSp>
      <p:grpSp>
        <p:nvGrpSpPr>
          <p:cNvPr id="55307" name="Group 19"/>
          <p:cNvGrpSpPr>
            <a:grpSpLocks/>
          </p:cNvGrpSpPr>
          <p:nvPr/>
        </p:nvGrpSpPr>
        <p:grpSpPr bwMode="auto">
          <a:xfrm>
            <a:off x="3974046" y="4193946"/>
            <a:ext cx="539750" cy="117475"/>
            <a:chOff x="3216" y="2688"/>
            <a:chExt cx="253" cy="48"/>
          </a:xfrm>
        </p:grpSpPr>
        <p:sp>
          <p:nvSpPr>
            <p:cNvPr id="45121" name="Oval 20"/>
            <p:cNvSpPr>
              <a:spLocks noChangeArrowheads="1"/>
            </p:cNvSpPr>
            <p:nvPr/>
          </p:nvSpPr>
          <p:spPr bwMode="auto">
            <a:xfrm>
              <a:off x="3216" y="268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45122" name="Line 21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</p:grpSp>
      <p:grpSp>
        <p:nvGrpSpPr>
          <p:cNvPr id="55308" name="Group 22"/>
          <p:cNvGrpSpPr>
            <a:grpSpLocks/>
          </p:cNvGrpSpPr>
          <p:nvPr/>
        </p:nvGrpSpPr>
        <p:grpSpPr bwMode="auto">
          <a:xfrm>
            <a:off x="3974046" y="4668608"/>
            <a:ext cx="539750" cy="119063"/>
            <a:chOff x="3216" y="2688"/>
            <a:chExt cx="253" cy="48"/>
          </a:xfrm>
        </p:grpSpPr>
        <p:sp>
          <p:nvSpPr>
            <p:cNvPr id="45119" name="Oval 23"/>
            <p:cNvSpPr>
              <a:spLocks noChangeArrowheads="1"/>
            </p:cNvSpPr>
            <p:nvPr/>
          </p:nvSpPr>
          <p:spPr bwMode="auto">
            <a:xfrm>
              <a:off x="3216" y="268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45120" name="Line 24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</p:grpSp>
      <p:grpSp>
        <p:nvGrpSpPr>
          <p:cNvPr id="55309" name="Group 25"/>
          <p:cNvGrpSpPr>
            <a:grpSpLocks/>
          </p:cNvGrpSpPr>
          <p:nvPr/>
        </p:nvGrpSpPr>
        <p:grpSpPr bwMode="auto">
          <a:xfrm>
            <a:off x="3974046" y="5143270"/>
            <a:ext cx="539750" cy="119062"/>
            <a:chOff x="3216" y="2688"/>
            <a:chExt cx="253" cy="48"/>
          </a:xfrm>
        </p:grpSpPr>
        <p:sp>
          <p:nvSpPr>
            <p:cNvPr id="45117" name="Oval 26"/>
            <p:cNvSpPr>
              <a:spLocks noChangeArrowheads="1"/>
            </p:cNvSpPr>
            <p:nvPr/>
          </p:nvSpPr>
          <p:spPr bwMode="auto">
            <a:xfrm>
              <a:off x="3216" y="268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45118" name="Line 27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</p:grpSp>
      <p:grpSp>
        <p:nvGrpSpPr>
          <p:cNvPr id="55310" name="Group 28"/>
          <p:cNvGrpSpPr>
            <a:grpSpLocks/>
          </p:cNvGrpSpPr>
          <p:nvPr/>
        </p:nvGrpSpPr>
        <p:grpSpPr bwMode="auto">
          <a:xfrm>
            <a:off x="3974046" y="5619521"/>
            <a:ext cx="539750" cy="117475"/>
            <a:chOff x="3216" y="2688"/>
            <a:chExt cx="253" cy="48"/>
          </a:xfrm>
        </p:grpSpPr>
        <p:sp>
          <p:nvSpPr>
            <p:cNvPr id="45115" name="Oval 29"/>
            <p:cNvSpPr>
              <a:spLocks noChangeArrowheads="1"/>
            </p:cNvSpPr>
            <p:nvPr/>
          </p:nvSpPr>
          <p:spPr bwMode="auto">
            <a:xfrm>
              <a:off x="3216" y="268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45116" name="Line 30"/>
            <p:cNvSpPr>
              <a:spLocks noChangeShapeType="1"/>
            </p:cNvSpPr>
            <p:nvPr/>
          </p:nvSpPr>
          <p:spPr bwMode="auto">
            <a:xfrm>
              <a:off x="3277" y="271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</p:grpSp>
      <p:sp>
        <p:nvSpPr>
          <p:cNvPr id="45072" name="Text Box 31"/>
          <p:cNvSpPr txBox="1">
            <a:spLocks noChangeArrowheads="1"/>
          </p:cNvSpPr>
          <p:nvPr/>
        </p:nvSpPr>
        <p:spPr bwMode="auto">
          <a:xfrm>
            <a:off x="3394894" y="2036532"/>
            <a:ext cx="56457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Y</a:t>
            </a:r>
            <a:r>
              <a:rPr lang="en-US" altLang="zh-CN" baseline="-18000">
                <a:latin typeface="+mj-lt"/>
                <a:ea typeface="宋体" pitchFamily="2" charset="-122"/>
              </a:rPr>
              <a:t>0</a:t>
            </a:r>
          </a:p>
        </p:txBody>
      </p:sp>
      <p:sp>
        <p:nvSpPr>
          <p:cNvPr id="45073" name="Text Box 32"/>
          <p:cNvSpPr txBox="1">
            <a:spLocks noChangeArrowheads="1"/>
          </p:cNvSpPr>
          <p:nvPr/>
        </p:nvSpPr>
        <p:spPr bwMode="auto">
          <a:xfrm>
            <a:off x="3394894" y="5389332"/>
            <a:ext cx="56457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Y</a:t>
            </a:r>
            <a:r>
              <a:rPr lang="en-US" altLang="zh-CN" baseline="-18000">
                <a:latin typeface="+mj-lt"/>
                <a:ea typeface="宋体" pitchFamily="2" charset="-122"/>
              </a:rPr>
              <a:t>7</a:t>
            </a:r>
          </a:p>
        </p:txBody>
      </p:sp>
      <p:sp>
        <p:nvSpPr>
          <p:cNvPr id="45074" name="Text Box 33"/>
          <p:cNvSpPr txBox="1">
            <a:spLocks noChangeArrowheads="1"/>
          </p:cNvSpPr>
          <p:nvPr/>
        </p:nvSpPr>
        <p:spPr bwMode="auto">
          <a:xfrm>
            <a:off x="2011971" y="2112732"/>
            <a:ext cx="44435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A</a:t>
            </a:r>
            <a:endParaRPr lang="en-US" altLang="zh-CN" baseline="-18000">
              <a:latin typeface="+mj-lt"/>
              <a:ea typeface="宋体" pitchFamily="2" charset="-122"/>
            </a:endParaRPr>
          </a:p>
        </p:txBody>
      </p:sp>
      <p:sp>
        <p:nvSpPr>
          <p:cNvPr id="45075" name="Text Box 34"/>
          <p:cNvSpPr txBox="1">
            <a:spLocks noChangeArrowheads="1"/>
          </p:cNvSpPr>
          <p:nvPr/>
        </p:nvSpPr>
        <p:spPr bwMode="auto">
          <a:xfrm>
            <a:off x="2015245" y="2646132"/>
            <a:ext cx="42351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B</a:t>
            </a:r>
            <a:endParaRPr lang="en-US" altLang="zh-CN" baseline="-18000">
              <a:latin typeface="+mj-lt"/>
              <a:ea typeface="宋体" pitchFamily="2" charset="-122"/>
            </a:endParaRPr>
          </a:p>
        </p:txBody>
      </p:sp>
      <p:sp>
        <p:nvSpPr>
          <p:cNvPr id="45076" name="Text Box 35"/>
          <p:cNvSpPr txBox="1">
            <a:spLocks noChangeArrowheads="1"/>
          </p:cNvSpPr>
          <p:nvPr/>
        </p:nvSpPr>
        <p:spPr bwMode="auto">
          <a:xfrm>
            <a:off x="1992127" y="3103332"/>
            <a:ext cx="44435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C</a:t>
            </a:r>
            <a:endParaRPr lang="en-US" altLang="zh-CN" baseline="-18000">
              <a:latin typeface="+mj-lt"/>
              <a:ea typeface="宋体" pitchFamily="2" charset="-122"/>
            </a:endParaRPr>
          </a:p>
        </p:txBody>
      </p:sp>
      <p:grpSp>
        <p:nvGrpSpPr>
          <p:cNvPr id="55316" name="Group 36"/>
          <p:cNvGrpSpPr>
            <a:grpSpLocks/>
          </p:cNvGrpSpPr>
          <p:nvPr/>
        </p:nvGrpSpPr>
        <p:grpSpPr bwMode="auto">
          <a:xfrm>
            <a:off x="1443572" y="4193946"/>
            <a:ext cx="511175" cy="117475"/>
            <a:chOff x="2928" y="3168"/>
            <a:chExt cx="240" cy="48"/>
          </a:xfrm>
        </p:grpSpPr>
        <p:sp>
          <p:nvSpPr>
            <p:cNvPr id="45113" name="Oval 37"/>
            <p:cNvSpPr>
              <a:spLocks noChangeArrowheads="1"/>
            </p:cNvSpPr>
            <p:nvPr/>
          </p:nvSpPr>
          <p:spPr bwMode="auto">
            <a:xfrm>
              <a:off x="3120" y="316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45114" name="Line 38"/>
            <p:cNvSpPr>
              <a:spLocks noChangeShapeType="1"/>
            </p:cNvSpPr>
            <p:nvPr/>
          </p:nvSpPr>
          <p:spPr bwMode="auto">
            <a:xfrm flipH="1">
              <a:off x="2928" y="319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</p:grpSp>
      <p:grpSp>
        <p:nvGrpSpPr>
          <p:cNvPr id="55317" name="Group 39"/>
          <p:cNvGrpSpPr>
            <a:grpSpLocks/>
          </p:cNvGrpSpPr>
          <p:nvPr/>
        </p:nvGrpSpPr>
        <p:grpSpPr bwMode="auto">
          <a:xfrm>
            <a:off x="1443572" y="4668608"/>
            <a:ext cx="511175" cy="119063"/>
            <a:chOff x="2928" y="3168"/>
            <a:chExt cx="240" cy="48"/>
          </a:xfrm>
        </p:grpSpPr>
        <p:sp>
          <p:nvSpPr>
            <p:cNvPr id="45111" name="Oval 40"/>
            <p:cNvSpPr>
              <a:spLocks noChangeArrowheads="1"/>
            </p:cNvSpPr>
            <p:nvPr/>
          </p:nvSpPr>
          <p:spPr bwMode="auto">
            <a:xfrm>
              <a:off x="3120" y="316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45112" name="Line 41"/>
            <p:cNvSpPr>
              <a:spLocks noChangeShapeType="1"/>
            </p:cNvSpPr>
            <p:nvPr/>
          </p:nvSpPr>
          <p:spPr bwMode="auto">
            <a:xfrm flipH="1">
              <a:off x="2928" y="319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</p:grpSp>
      <p:grpSp>
        <p:nvGrpSpPr>
          <p:cNvPr id="55318" name="Group 42"/>
          <p:cNvGrpSpPr>
            <a:grpSpLocks/>
          </p:cNvGrpSpPr>
          <p:nvPr/>
        </p:nvGrpSpPr>
        <p:grpSpPr bwMode="auto">
          <a:xfrm>
            <a:off x="1954745" y="3928830"/>
            <a:ext cx="743100" cy="524024"/>
            <a:chOff x="3633" y="3696"/>
            <a:chExt cx="348" cy="212"/>
          </a:xfrm>
        </p:grpSpPr>
        <p:sp>
          <p:nvSpPr>
            <p:cNvPr id="45109" name="Text Box 43"/>
            <p:cNvSpPr txBox="1">
              <a:spLocks noChangeArrowheads="1"/>
            </p:cNvSpPr>
            <p:nvPr/>
          </p:nvSpPr>
          <p:spPr bwMode="auto">
            <a:xfrm>
              <a:off x="3633" y="3696"/>
              <a:ext cx="348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>
                  <a:latin typeface="+mj-lt"/>
                  <a:ea typeface="宋体" pitchFamily="2" charset="-122"/>
                </a:rPr>
                <a:t>G</a:t>
              </a:r>
              <a:r>
                <a:rPr lang="en-US" altLang="zh-CN" baseline="-18000">
                  <a:latin typeface="+mj-lt"/>
                  <a:ea typeface="宋体" pitchFamily="2" charset="-122"/>
                </a:rPr>
                <a:t>2</a:t>
              </a:r>
              <a:r>
                <a:rPr lang="en-US" altLang="zh-CN" baseline="-20000">
                  <a:latin typeface="+mj-lt"/>
                  <a:ea typeface="宋体" pitchFamily="2" charset="-122"/>
                </a:rPr>
                <a:t>B</a:t>
              </a:r>
            </a:p>
          </p:txBody>
        </p:sp>
        <p:sp>
          <p:nvSpPr>
            <p:cNvPr id="45110" name="Line 44"/>
            <p:cNvSpPr>
              <a:spLocks noChangeShapeType="1"/>
            </p:cNvSpPr>
            <p:nvPr/>
          </p:nvSpPr>
          <p:spPr bwMode="auto">
            <a:xfrm>
              <a:off x="3696" y="3744"/>
              <a:ext cx="192" cy="0"/>
            </a:xfrm>
            <a:prstGeom prst="lin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</p:grpSp>
      <p:grpSp>
        <p:nvGrpSpPr>
          <p:cNvPr id="55319" name="Group 45"/>
          <p:cNvGrpSpPr>
            <a:grpSpLocks/>
          </p:cNvGrpSpPr>
          <p:nvPr/>
        </p:nvGrpSpPr>
        <p:grpSpPr bwMode="auto">
          <a:xfrm>
            <a:off x="1946089" y="4403493"/>
            <a:ext cx="757165" cy="524024"/>
            <a:chOff x="3587" y="3696"/>
            <a:chExt cx="354" cy="212"/>
          </a:xfrm>
        </p:grpSpPr>
        <p:sp>
          <p:nvSpPr>
            <p:cNvPr id="45107" name="Text Box 46"/>
            <p:cNvSpPr txBox="1">
              <a:spLocks noChangeArrowheads="1"/>
            </p:cNvSpPr>
            <p:nvPr/>
          </p:nvSpPr>
          <p:spPr bwMode="auto">
            <a:xfrm>
              <a:off x="3587" y="3696"/>
              <a:ext cx="354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>
                  <a:latin typeface="+mj-lt"/>
                  <a:ea typeface="宋体" pitchFamily="2" charset="-122"/>
                </a:rPr>
                <a:t>G</a:t>
              </a:r>
              <a:r>
                <a:rPr lang="en-US" altLang="zh-CN" baseline="-18000">
                  <a:latin typeface="+mj-lt"/>
                  <a:ea typeface="宋体" pitchFamily="2" charset="-122"/>
                </a:rPr>
                <a:t>2</a:t>
              </a:r>
              <a:r>
                <a:rPr lang="en-US" altLang="zh-CN" baseline="-20000">
                  <a:latin typeface="+mj-lt"/>
                  <a:ea typeface="宋体" pitchFamily="2" charset="-122"/>
                </a:rPr>
                <a:t>A</a:t>
              </a:r>
            </a:p>
          </p:txBody>
        </p:sp>
        <p:sp>
          <p:nvSpPr>
            <p:cNvPr id="45108" name="Line 47"/>
            <p:cNvSpPr>
              <a:spLocks noChangeShapeType="1"/>
            </p:cNvSpPr>
            <p:nvPr/>
          </p:nvSpPr>
          <p:spPr bwMode="auto">
            <a:xfrm>
              <a:off x="3696" y="3744"/>
              <a:ext cx="192" cy="0"/>
            </a:xfrm>
            <a:prstGeom prst="lin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j-lt"/>
                <a:ea typeface="宋体" pitchFamily="2" charset="-122"/>
              </a:endParaRPr>
            </a:p>
          </p:txBody>
        </p:sp>
      </p:grpSp>
      <p:sp>
        <p:nvSpPr>
          <p:cNvPr id="45081" name="Text Box 48"/>
          <p:cNvSpPr txBox="1">
            <a:spLocks noChangeArrowheads="1"/>
          </p:cNvSpPr>
          <p:nvPr/>
        </p:nvSpPr>
        <p:spPr bwMode="auto">
          <a:xfrm>
            <a:off x="1961290" y="4809895"/>
            <a:ext cx="583813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G</a:t>
            </a:r>
            <a:r>
              <a:rPr lang="en-US" altLang="zh-CN" baseline="-20000">
                <a:latin typeface="+mj-lt"/>
                <a:ea typeface="宋体" pitchFamily="2" charset="-122"/>
              </a:rPr>
              <a:t>1</a:t>
            </a:r>
          </a:p>
        </p:txBody>
      </p:sp>
      <p:sp>
        <p:nvSpPr>
          <p:cNvPr id="45082" name="Line 49"/>
          <p:cNvSpPr>
            <a:spLocks noChangeShapeType="1"/>
          </p:cNvSpPr>
          <p:nvPr/>
        </p:nvSpPr>
        <p:spPr bwMode="auto">
          <a:xfrm>
            <a:off x="1443572" y="5143271"/>
            <a:ext cx="51117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>
              <a:latin typeface="+mj-lt"/>
              <a:ea typeface="宋体" pitchFamily="2" charset="-122"/>
            </a:endParaRPr>
          </a:p>
        </p:txBody>
      </p:sp>
      <p:sp>
        <p:nvSpPr>
          <p:cNvPr id="45083" name="Text Box 50"/>
          <p:cNvSpPr txBox="1">
            <a:spLocks noChangeArrowheads="1"/>
          </p:cNvSpPr>
          <p:nvPr/>
        </p:nvSpPr>
        <p:spPr bwMode="auto">
          <a:xfrm>
            <a:off x="3999040" y="1918189"/>
            <a:ext cx="543739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15</a:t>
            </a:r>
            <a:endParaRPr lang="en-US" altLang="zh-CN" baseline="-18000">
              <a:latin typeface="+mj-lt"/>
              <a:ea typeface="宋体" pitchFamily="2" charset="-122"/>
            </a:endParaRPr>
          </a:p>
        </p:txBody>
      </p:sp>
      <p:sp>
        <p:nvSpPr>
          <p:cNvPr id="45084" name="Text Box 51"/>
          <p:cNvSpPr txBox="1">
            <a:spLocks noChangeArrowheads="1"/>
          </p:cNvSpPr>
          <p:nvPr/>
        </p:nvSpPr>
        <p:spPr bwMode="auto">
          <a:xfrm>
            <a:off x="3994278" y="2386241"/>
            <a:ext cx="543739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14</a:t>
            </a:r>
            <a:endParaRPr lang="en-US" altLang="zh-CN" baseline="-18000" dirty="0">
              <a:latin typeface="+mj-lt"/>
              <a:ea typeface="宋体" pitchFamily="2" charset="-122"/>
            </a:endParaRPr>
          </a:p>
        </p:txBody>
      </p:sp>
      <p:sp>
        <p:nvSpPr>
          <p:cNvPr id="45085" name="Text Box 52"/>
          <p:cNvSpPr txBox="1">
            <a:spLocks noChangeArrowheads="1"/>
          </p:cNvSpPr>
          <p:nvPr/>
        </p:nvSpPr>
        <p:spPr bwMode="auto">
          <a:xfrm>
            <a:off x="3992744" y="2854293"/>
            <a:ext cx="543739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13</a:t>
            </a:r>
            <a:endParaRPr lang="en-US" altLang="zh-CN" baseline="-18000" dirty="0">
              <a:latin typeface="+mj-lt"/>
              <a:ea typeface="宋体" pitchFamily="2" charset="-122"/>
            </a:endParaRPr>
          </a:p>
        </p:txBody>
      </p:sp>
      <p:sp>
        <p:nvSpPr>
          <p:cNvPr id="45086" name="Text Box 53"/>
          <p:cNvSpPr txBox="1">
            <a:spLocks noChangeArrowheads="1"/>
          </p:cNvSpPr>
          <p:nvPr/>
        </p:nvSpPr>
        <p:spPr bwMode="auto">
          <a:xfrm>
            <a:off x="3979990" y="3322345"/>
            <a:ext cx="543739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12</a:t>
            </a:r>
            <a:endParaRPr lang="en-US" altLang="zh-CN" baseline="-18000" dirty="0">
              <a:latin typeface="+mj-lt"/>
              <a:ea typeface="宋体" pitchFamily="2" charset="-122"/>
            </a:endParaRPr>
          </a:p>
        </p:txBody>
      </p:sp>
      <p:sp>
        <p:nvSpPr>
          <p:cNvPr id="45087" name="Text Box 54"/>
          <p:cNvSpPr txBox="1">
            <a:spLocks noChangeArrowheads="1"/>
          </p:cNvSpPr>
          <p:nvPr/>
        </p:nvSpPr>
        <p:spPr bwMode="auto">
          <a:xfrm>
            <a:off x="4038622" y="3826401"/>
            <a:ext cx="52399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11</a:t>
            </a:r>
            <a:endParaRPr lang="en-US" altLang="zh-CN" baseline="-18000" dirty="0">
              <a:latin typeface="+mj-lt"/>
              <a:ea typeface="宋体" pitchFamily="2" charset="-122"/>
            </a:endParaRPr>
          </a:p>
        </p:txBody>
      </p:sp>
      <p:sp>
        <p:nvSpPr>
          <p:cNvPr id="45088" name="Text Box 55"/>
          <p:cNvSpPr txBox="1">
            <a:spLocks noChangeArrowheads="1"/>
          </p:cNvSpPr>
          <p:nvPr/>
        </p:nvSpPr>
        <p:spPr bwMode="auto">
          <a:xfrm>
            <a:off x="3979990" y="4346345"/>
            <a:ext cx="543739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10</a:t>
            </a:r>
            <a:endParaRPr lang="en-US" altLang="zh-CN" baseline="-18000" dirty="0">
              <a:latin typeface="+mj-lt"/>
              <a:ea typeface="宋体" pitchFamily="2" charset="-122"/>
            </a:endParaRPr>
          </a:p>
        </p:txBody>
      </p:sp>
      <p:sp>
        <p:nvSpPr>
          <p:cNvPr id="45089" name="Text Box 56"/>
          <p:cNvSpPr txBox="1">
            <a:spLocks noChangeArrowheads="1"/>
          </p:cNvSpPr>
          <p:nvPr/>
        </p:nvSpPr>
        <p:spPr bwMode="auto">
          <a:xfrm>
            <a:off x="4072138" y="4762505"/>
            <a:ext cx="36420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9</a:t>
            </a:r>
            <a:endParaRPr lang="en-US" altLang="zh-CN" baseline="-18000">
              <a:latin typeface="+mj-lt"/>
              <a:ea typeface="宋体" pitchFamily="2" charset="-122"/>
            </a:endParaRPr>
          </a:p>
        </p:txBody>
      </p:sp>
      <p:sp>
        <p:nvSpPr>
          <p:cNvPr id="45090" name="Text Box 57"/>
          <p:cNvSpPr txBox="1">
            <a:spLocks noChangeArrowheads="1"/>
          </p:cNvSpPr>
          <p:nvPr/>
        </p:nvSpPr>
        <p:spPr bwMode="auto">
          <a:xfrm>
            <a:off x="4072138" y="5191130"/>
            <a:ext cx="36420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7</a:t>
            </a:r>
            <a:endParaRPr lang="en-US" altLang="zh-CN" baseline="-18000">
              <a:latin typeface="+mj-lt"/>
              <a:ea typeface="宋体" pitchFamily="2" charset="-122"/>
            </a:endParaRPr>
          </a:p>
        </p:txBody>
      </p:sp>
      <p:sp>
        <p:nvSpPr>
          <p:cNvPr id="45091" name="Text Box 58"/>
          <p:cNvSpPr txBox="1">
            <a:spLocks noChangeArrowheads="1"/>
          </p:cNvSpPr>
          <p:nvPr/>
        </p:nvSpPr>
        <p:spPr bwMode="auto">
          <a:xfrm>
            <a:off x="1440063" y="1954193"/>
            <a:ext cx="36420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1</a:t>
            </a:r>
            <a:endParaRPr lang="en-US" altLang="zh-CN" baseline="-18000" dirty="0">
              <a:latin typeface="+mj-lt"/>
              <a:ea typeface="宋体" pitchFamily="2" charset="-122"/>
            </a:endParaRPr>
          </a:p>
        </p:txBody>
      </p:sp>
      <p:sp>
        <p:nvSpPr>
          <p:cNvPr id="45092" name="Text Box 59"/>
          <p:cNvSpPr txBox="1">
            <a:spLocks noChangeArrowheads="1"/>
          </p:cNvSpPr>
          <p:nvPr/>
        </p:nvSpPr>
        <p:spPr bwMode="auto">
          <a:xfrm>
            <a:off x="1440063" y="2397105"/>
            <a:ext cx="36420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2</a:t>
            </a:r>
            <a:endParaRPr lang="en-US" altLang="zh-CN" baseline="-18000">
              <a:latin typeface="+mj-lt"/>
              <a:ea typeface="宋体" pitchFamily="2" charset="-122"/>
            </a:endParaRPr>
          </a:p>
        </p:txBody>
      </p:sp>
      <p:sp>
        <p:nvSpPr>
          <p:cNvPr id="45093" name="Text Box 60"/>
          <p:cNvSpPr txBox="1">
            <a:spLocks noChangeArrowheads="1"/>
          </p:cNvSpPr>
          <p:nvPr/>
        </p:nvSpPr>
        <p:spPr bwMode="auto">
          <a:xfrm>
            <a:off x="1440063" y="2890818"/>
            <a:ext cx="36420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3</a:t>
            </a:r>
            <a:endParaRPr lang="en-US" altLang="zh-CN" baseline="-18000">
              <a:latin typeface="+mj-lt"/>
              <a:ea typeface="宋体" pitchFamily="2" charset="-122"/>
            </a:endParaRPr>
          </a:p>
        </p:txBody>
      </p:sp>
      <p:sp>
        <p:nvSpPr>
          <p:cNvPr id="45094" name="Text Box 61"/>
          <p:cNvSpPr txBox="1">
            <a:spLocks noChangeArrowheads="1"/>
          </p:cNvSpPr>
          <p:nvPr/>
        </p:nvSpPr>
        <p:spPr bwMode="auto">
          <a:xfrm>
            <a:off x="1440063" y="4286230"/>
            <a:ext cx="36420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4</a:t>
            </a:r>
            <a:endParaRPr lang="en-US" altLang="zh-CN" baseline="-18000">
              <a:latin typeface="+mj-lt"/>
              <a:ea typeface="宋体" pitchFamily="2" charset="-122"/>
            </a:endParaRPr>
          </a:p>
        </p:txBody>
      </p:sp>
      <p:sp>
        <p:nvSpPr>
          <p:cNvPr id="45095" name="Text Box 62"/>
          <p:cNvSpPr txBox="1">
            <a:spLocks noChangeArrowheads="1"/>
          </p:cNvSpPr>
          <p:nvPr/>
        </p:nvSpPr>
        <p:spPr bwMode="auto">
          <a:xfrm>
            <a:off x="1440063" y="3786168"/>
            <a:ext cx="36420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5</a:t>
            </a:r>
            <a:endParaRPr lang="en-US" altLang="zh-CN" baseline="-18000">
              <a:latin typeface="+mj-lt"/>
              <a:ea typeface="宋体" pitchFamily="2" charset="-122"/>
            </a:endParaRPr>
          </a:p>
        </p:txBody>
      </p:sp>
      <p:sp>
        <p:nvSpPr>
          <p:cNvPr id="45096" name="Text Box 63"/>
          <p:cNvSpPr txBox="1">
            <a:spLocks noChangeArrowheads="1"/>
          </p:cNvSpPr>
          <p:nvPr/>
        </p:nvSpPr>
        <p:spPr bwMode="auto">
          <a:xfrm>
            <a:off x="1440063" y="4714855"/>
            <a:ext cx="36420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6</a:t>
            </a:r>
            <a:endParaRPr lang="en-US" altLang="zh-CN" baseline="-18000">
              <a:latin typeface="+mj-lt"/>
              <a:ea typeface="宋体" pitchFamily="2" charset="-122"/>
            </a:endParaRPr>
          </a:p>
        </p:txBody>
      </p:sp>
      <p:sp>
        <p:nvSpPr>
          <p:cNvPr id="45097" name="Text Box 64"/>
          <p:cNvSpPr txBox="1">
            <a:spLocks noChangeArrowheads="1"/>
          </p:cNvSpPr>
          <p:nvPr/>
        </p:nvSpPr>
        <p:spPr bwMode="auto">
          <a:xfrm>
            <a:off x="2303752" y="3403370"/>
            <a:ext cx="133081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400">
                <a:solidFill>
                  <a:srgbClr val="0000CC"/>
                </a:solidFill>
                <a:latin typeface="+mj-lt"/>
                <a:ea typeface="宋体" pitchFamily="2" charset="-122"/>
              </a:rPr>
              <a:t>74LS138</a:t>
            </a:r>
            <a:endParaRPr lang="en-US" altLang="zh-CN" sz="2400" baseline="-18000">
              <a:solidFill>
                <a:srgbClr val="0000CC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5098" name="Text Box 65"/>
          <p:cNvSpPr txBox="1">
            <a:spLocks noChangeArrowheads="1"/>
          </p:cNvSpPr>
          <p:nvPr/>
        </p:nvSpPr>
        <p:spPr bwMode="auto">
          <a:xfrm>
            <a:off x="796011" y="2014308"/>
            <a:ext cx="595035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3200">
                <a:solidFill>
                  <a:srgbClr val="FF3300"/>
                </a:solidFill>
                <a:latin typeface="+mj-lt"/>
                <a:ea typeface="宋体" pitchFamily="2" charset="-122"/>
              </a:rPr>
              <a:t>__</a:t>
            </a:r>
            <a:endParaRPr lang="en-US" altLang="zh-CN" sz="3200" baseline="-20000">
              <a:solidFill>
                <a:srgbClr val="FF33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5099" name="Text Box 66"/>
          <p:cNvSpPr txBox="1">
            <a:spLocks noChangeArrowheads="1"/>
          </p:cNvSpPr>
          <p:nvPr/>
        </p:nvSpPr>
        <p:spPr bwMode="auto">
          <a:xfrm>
            <a:off x="829349" y="2471508"/>
            <a:ext cx="595035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3200">
                <a:solidFill>
                  <a:srgbClr val="FF3300"/>
                </a:solidFill>
                <a:latin typeface="+mj-lt"/>
                <a:ea typeface="宋体" pitchFamily="2" charset="-122"/>
              </a:rPr>
              <a:t>__</a:t>
            </a:r>
            <a:endParaRPr lang="en-US" altLang="zh-CN" sz="3200" baseline="-20000">
              <a:solidFill>
                <a:srgbClr val="FF33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5100" name="Text Box 67"/>
          <p:cNvSpPr txBox="1">
            <a:spLocks noChangeArrowheads="1"/>
          </p:cNvSpPr>
          <p:nvPr/>
        </p:nvSpPr>
        <p:spPr bwMode="auto">
          <a:xfrm>
            <a:off x="829349" y="2960458"/>
            <a:ext cx="595035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3200">
                <a:solidFill>
                  <a:srgbClr val="FF3300"/>
                </a:solidFill>
                <a:latin typeface="+mj-lt"/>
                <a:ea typeface="宋体" pitchFamily="2" charset="-122"/>
              </a:rPr>
              <a:t>__</a:t>
            </a:r>
            <a:endParaRPr lang="en-US" altLang="zh-CN" sz="3200" baseline="-20000">
              <a:solidFill>
                <a:srgbClr val="FF33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5101" name="Text Box 68"/>
          <p:cNvSpPr txBox="1">
            <a:spLocks noChangeArrowheads="1"/>
          </p:cNvSpPr>
          <p:nvPr/>
        </p:nvSpPr>
        <p:spPr bwMode="auto">
          <a:xfrm>
            <a:off x="829349" y="3843108"/>
            <a:ext cx="595035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3200">
                <a:solidFill>
                  <a:srgbClr val="FF3300"/>
                </a:solidFill>
                <a:latin typeface="+mj-lt"/>
                <a:ea typeface="宋体" pitchFamily="2" charset="-122"/>
              </a:rPr>
              <a:t>__</a:t>
            </a:r>
            <a:endParaRPr lang="en-US" altLang="zh-CN" sz="3200" baseline="-20000">
              <a:solidFill>
                <a:srgbClr val="FF33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5102" name="Text Box 69"/>
          <p:cNvSpPr txBox="1">
            <a:spLocks noChangeArrowheads="1"/>
          </p:cNvSpPr>
          <p:nvPr/>
        </p:nvSpPr>
        <p:spPr bwMode="auto">
          <a:xfrm>
            <a:off x="829349" y="4300308"/>
            <a:ext cx="595035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3200">
                <a:solidFill>
                  <a:srgbClr val="FF3300"/>
                </a:solidFill>
                <a:latin typeface="+mj-lt"/>
                <a:ea typeface="宋体" pitchFamily="2" charset="-122"/>
              </a:rPr>
              <a:t>__</a:t>
            </a:r>
            <a:endParaRPr lang="en-US" altLang="zh-CN" sz="3200" baseline="-20000">
              <a:solidFill>
                <a:srgbClr val="FF33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5103" name="Text Box 70"/>
          <p:cNvSpPr txBox="1">
            <a:spLocks noChangeArrowheads="1"/>
          </p:cNvSpPr>
          <p:nvPr/>
        </p:nvSpPr>
        <p:spPr bwMode="auto">
          <a:xfrm>
            <a:off x="465491" y="4924195"/>
            <a:ext cx="98937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400">
                <a:latin typeface="+mj-lt"/>
                <a:ea typeface="宋体" pitchFamily="2" charset="-122"/>
              </a:rPr>
              <a:t>AEN#</a:t>
            </a:r>
            <a:endParaRPr lang="en-US" altLang="zh-CN" sz="2400" baseline="-20000">
              <a:latin typeface="+mj-lt"/>
              <a:ea typeface="宋体" pitchFamily="2" charset="-122"/>
            </a:endParaRPr>
          </a:p>
        </p:txBody>
      </p:sp>
      <p:sp>
        <p:nvSpPr>
          <p:cNvPr id="31792" name="Text Box 72"/>
          <p:cNvSpPr txBox="1">
            <a:spLocks noChangeArrowheads="1"/>
          </p:cNvSpPr>
          <p:nvPr/>
        </p:nvSpPr>
        <p:spPr bwMode="auto">
          <a:xfrm>
            <a:off x="800033" y="636915"/>
            <a:ext cx="8429625" cy="78175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imes New Roman" charset="0"/>
                <a:ea typeface="华文新魏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、已知</a:t>
            </a:r>
            <a:r>
              <a:rPr lang="en-US" altLang="zh-CN" dirty="0">
                <a:latin typeface="Times New Roman" charset="0"/>
                <a:ea typeface="华文新魏" charset="-122"/>
                <a:cs typeface="Times New Roman" charset="0"/>
              </a:rPr>
              <a:t>A9~A0</a:t>
            </a: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共</a:t>
            </a:r>
            <a:r>
              <a:rPr lang="en-US" altLang="zh-CN" dirty="0">
                <a:latin typeface="Times New Roman" charset="0"/>
                <a:ea typeface="华文新魏" charset="-122"/>
                <a:cs typeface="Times New Roman" charset="0"/>
              </a:rPr>
              <a:t>10</a:t>
            </a: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根线参与地址译码，请完成填空。</a:t>
            </a:r>
          </a:p>
        </p:txBody>
      </p:sp>
      <p:sp>
        <p:nvSpPr>
          <p:cNvPr id="45105" name="Line 73"/>
          <p:cNvSpPr>
            <a:spLocks noChangeShapeType="1"/>
          </p:cNvSpPr>
          <p:nvPr/>
        </p:nvSpPr>
        <p:spPr bwMode="auto">
          <a:xfrm>
            <a:off x="2062696" y="3955820"/>
            <a:ext cx="47148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>
              <a:latin typeface="+mj-lt"/>
              <a:ea typeface="宋体" pitchFamily="2" charset="-122"/>
            </a:endParaRPr>
          </a:p>
        </p:txBody>
      </p:sp>
      <p:sp>
        <p:nvSpPr>
          <p:cNvPr id="45106" name="Line 74"/>
          <p:cNvSpPr>
            <a:spLocks noChangeShapeType="1"/>
          </p:cNvSpPr>
          <p:nvPr/>
        </p:nvSpPr>
        <p:spPr bwMode="auto">
          <a:xfrm>
            <a:off x="2034121" y="4441595"/>
            <a:ext cx="47148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>
              <a:latin typeface="+mj-lt"/>
              <a:ea typeface="宋体" pitchFamily="2" charset="-122"/>
            </a:endParaRPr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586594" y="0"/>
            <a:ext cx="1831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思考题</a:t>
            </a:r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83835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4586" y="765175"/>
            <a:ext cx="11675827" cy="4824413"/>
          </a:xfrm>
          <a:prstGeom prst="rect">
            <a:avLst/>
          </a:prstGeom>
        </p:spPr>
        <p:txBody>
          <a:bodyPr/>
          <a:lstStyle/>
          <a:p>
            <a:pPr marL="266700" indent="-26670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存取时间</a:t>
            </a:r>
            <a:r>
              <a:rPr lang="en-US" altLang="zh-CN" dirty="0"/>
              <a:t>t</a:t>
            </a:r>
            <a:r>
              <a:rPr lang="en-US" altLang="zh-CN" baseline="-25000" dirty="0"/>
              <a:t>a</a:t>
            </a:r>
            <a:r>
              <a:rPr lang="en-US" altLang="zh-CN" dirty="0"/>
              <a:t>(</a:t>
            </a:r>
            <a:r>
              <a:rPr lang="zh-CN" altLang="en-US" dirty="0"/>
              <a:t>以移动头磁盘为例说明)</a:t>
            </a: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磁头从现行磁道到目的磁道，并完成读写所需的时间：</a:t>
            </a:r>
            <a:endParaRPr lang="en-US" altLang="zh-CN" dirty="0"/>
          </a:p>
          <a:p>
            <a:pPr marL="358775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00CC"/>
                </a:solidFill>
              </a:rPr>
              <a:t>     </a:t>
            </a:r>
            <a:r>
              <a:rPr lang="en-US" altLang="zh-CN" dirty="0">
                <a:solidFill>
                  <a:srgbClr val="0000CC"/>
                </a:solidFill>
              </a:rPr>
              <a:t>t</a:t>
            </a:r>
            <a:r>
              <a:rPr lang="en-US" altLang="zh-CN" baseline="-25000" dirty="0">
                <a:solidFill>
                  <a:srgbClr val="0000CC"/>
                </a:solidFill>
              </a:rPr>
              <a:t>a</a:t>
            </a:r>
            <a:r>
              <a:rPr lang="en-US" altLang="zh-CN" dirty="0">
                <a:solidFill>
                  <a:srgbClr val="0000CC"/>
                </a:solidFill>
              </a:rPr>
              <a:t>=</a:t>
            </a:r>
            <a:r>
              <a:rPr lang="en-US" altLang="zh-CN" dirty="0" err="1">
                <a:solidFill>
                  <a:srgbClr val="0000CC"/>
                </a:solidFill>
              </a:rPr>
              <a:t>t</a:t>
            </a:r>
            <a:r>
              <a:rPr lang="en-US" altLang="zh-CN" baseline="-25000" dirty="0" err="1">
                <a:solidFill>
                  <a:srgbClr val="0000CC"/>
                </a:solidFill>
              </a:rPr>
              <a:t>S</a:t>
            </a:r>
            <a:r>
              <a:rPr lang="en-US" altLang="zh-CN" baseline="-25000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+ </a:t>
            </a:r>
            <a:r>
              <a:rPr lang="en-US" altLang="zh-CN" dirty="0" err="1">
                <a:solidFill>
                  <a:srgbClr val="0000CC"/>
                </a:solidFill>
              </a:rPr>
              <a:t>t</a:t>
            </a:r>
            <a:r>
              <a:rPr lang="en-US" altLang="zh-CN" baseline="-25000" dirty="0" err="1">
                <a:solidFill>
                  <a:srgbClr val="0000CC"/>
                </a:solidFill>
              </a:rPr>
              <a:t>W</a:t>
            </a:r>
            <a:r>
              <a:rPr lang="en-US" altLang="zh-CN" dirty="0">
                <a:solidFill>
                  <a:srgbClr val="0000CC"/>
                </a:solidFill>
              </a:rPr>
              <a:t>+ </a:t>
            </a:r>
            <a:r>
              <a:rPr lang="en-US" altLang="zh-CN" dirty="0" err="1">
                <a:solidFill>
                  <a:srgbClr val="0000CC"/>
                </a:solidFill>
              </a:rPr>
              <a:t>t</a:t>
            </a:r>
            <a:r>
              <a:rPr lang="en-US" altLang="zh-CN" baseline="-25000" dirty="0" err="1">
                <a:solidFill>
                  <a:srgbClr val="0000CC"/>
                </a:solidFill>
              </a:rPr>
              <a:t>WR</a:t>
            </a:r>
            <a:endParaRPr lang="en-US" altLang="zh-CN" baseline="-25000" dirty="0">
              <a:solidFill>
                <a:srgbClr val="0000CC"/>
              </a:solidFill>
            </a:endParaRPr>
          </a:p>
          <a:p>
            <a:pPr marL="984250" lvl="2" indent="-266700">
              <a:lnSpc>
                <a:spcPct val="100000"/>
              </a:lnSpc>
              <a:spcBef>
                <a:spcPts val="600"/>
              </a:spcBef>
              <a:buFont typeface="Wingdings" charset="2"/>
              <a:buChar char="u"/>
            </a:pPr>
            <a:r>
              <a:rPr lang="en-US" altLang="zh-CN" dirty="0" err="1"/>
              <a:t>t</a:t>
            </a:r>
            <a:r>
              <a:rPr lang="en-US" altLang="zh-CN" baseline="-25000" dirty="0" err="1"/>
              <a:t>S</a:t>
            </a:r>
            <a:r>
              <a:rPr lang="en-US" altLang="zh-CN" dirty="0"/>
              <a:t>：</a:t>
            </a:r>
            <a:r>
              <a:rPr lang="zh-CN" altLang="en-US" dirty="0"/>
              <a:t>寻道时间</a:t>
            </a:r>
            <a:r>
              <a:rPr lang="en-US" altLang="zh-CN" dirty="0"/>
              <a:t>(Seek Track Time)</a:t>
            </a:r>
            <a:r>
              <a:rPr lang="zh-CN" altLang="en-US" dirty="0"/>
              <a:t> ，磁头寻找到指定磁道所需时间，为</a:t>
            </a:r>
            <a:r>
              <a:rPr lang="en-US" altLang="zh-CN" dirty="0" err="1"/>
              <a:t>ms</a:t>
            </a:r>
            <a:r>
              <a:rPr lang="zh-CN" altLang="en-US" dirty="0"/>
              <a:t>级</a:t>
            </a:r>
            <a:r>
              <a:rPr lang="en-US" altLang="zh-CN" dirty="0"/>
              <a:t>(</a:t>
            </a:r>
            <a:r>
              <a:rPr lang="zh-CN" altLang="en-US" dirty="0"/>
              <a:t>约</a:t>
            </a:r>
            <a:r>
              <a:rPr lang="en-US" altLang="zh-CN" dirty="0"/>
              <a:t>5ms)</a:t>
            </a:r>
            <a:r>
              <a:rPr lang="zh-CN" altLang="en-US" dirty="0"/>
              <a:t>，与磁头定位系统有关</a:t>
            </a:r>
          </a:p>
          <a:p>
            <a:pPr marL="984250" lvl="2" indent="-266700">
              <a:lnSpc>
                <a:spcPct val="100000"/>
              </a:lnSpc>
              <a:spcBef>
                <a:spcPts val="600"/>
              </a:spcBef>
              <a:buFont typeface="Wingdings" charset="2"/>
              <a:buChar char="u"/>
            </a:pPr>
            <a:r>
              <a:rPr lang="en-US" altLang="zh-CN" dirty="0" err="1"/>
              <a:t>t</a:t>
            </a:r>
            <a:r>
              <a:rPr lang="en-US" altLang="zh-CN" baseline="-25000" dirty="0" err="1"/>
              <a:t>W</a:t>
            </a:r>
            <a:r>
              <a:rPr lang="en-US" altLang="zh-CN" dirty="0"/>
              <a:t>：</a:t>
            </a:r>
            <a:r>
              <a:rPr lang="zh-CN" altLang="en-US" dirty="0"/>
              <a:t>旋转等待时间</a:t>
            </a:r>
            <a:r>
              <a:rPr lang="en-US" altLang="zh-CN" dirty="0"/>
              <a:t>(Wait Time)</a:t>
            </a:r>
            <a:r>
              <a:rPr lang="zh-CN" altLang="en-US" dirty="0"/>
              <a:t> ，指定扇区旋转到磁头下方所需时间，为</a:t>
            </a:r>
            <a:r>
              <a:rPr lang="en-US" altLang="zh-CN" dirty="0" err="1"/>
              <a:t>ms</a:t>
            </a:r>
            <a:r>
              <a:rPr lang="zh-CN" altLang="en-US" dirty="0"/>
              <a:t>级</a:t>
            </a:r>
            <a:r>
              <a:rPr lang="en-US" altLang="zh-CN" dirty="0"/>
              <a:t>(</a:t>
            </a:r>
            <a:r>
              <a:rPr lang="zh-CN" altLang="en-US" dirty="0"/>
              <a:t>约</a:t>
            </a:r>
            <a:r>
              <a:rPr lang="en-US" altLang="zh-CN" dirty="0"/>
              <a:t>4</a:t>
            </a:r>
            <a:r>
              <a:rPr lang="zh-CN" altLang="en-US" dirty="0"/>
              <a:t>～</a:t>
            </a:r>
            <a:r>
              <a:rPr lang="en-US" altLang="zh-CN" dirty="0"/>
              <a:t>6ms)</a:t>
            </a:r>
            <a:r>
              <a:rPr lang="zh-CN" altLang="en-US" dirty="0"/>
              <a:t> ，与转速密切相关</a:t>
            </a:r>
          </a:p>
          <a:p>
            <a:pPr marL="984250" lvl="2" indent="-266700">
              <a:lnSpc>
                <a:spcPct val="100000"/>
              </a:lnSpc>
              <a:spcBef>
                <a:spcPts val="600"/>
              </a:spcBef>
              <a:buFont typeface="Wingdings" charset="2"/>
              <a:buChar char="u"/>
            </a:pPr>
            <a:r>
              <a:rPr lang="en-US" altLang="zh-CN" dirty="0" err="1"/>
              <a:t>t</a:t>
            </a:r>
            <a:r>
              <a:rPr lang="en-US" altLang="zh-CN" baseline="-25000" dirty="0" err="1"/>
              <a:t>WR</a:t>
            </a:r>
            <a:r>
              <a:rPr lang="en-US" altLang="zh-CN" dirty="0"/>
              <a:t>：</a:t>
            </a:r>
            <a:r>
              <a:rPr lang="zh-CN" altLang="en-US" dirty="0"/>
              <a:t>数据传输时间</a:t>
            </a:r>
            <a:r>
              <a:rPr lang="en-US" altLang="zh-CN" dirty="0"/>
              <a:t>(Read or Write Time)，</a:t>
            </a:r>
            <a:r>
              <a:rPr lang="zh-CN" altLang="en-US" dirty="0"/>
              <a:t>磁头在控制器的作用下读写所需时间，为</a:t>
            </a:r>
            <a:r>
              <a:rPr lang="en-US" altLang="zh-CN" dirty="0" err="1"/>
              <a:t>μs</a:t>
            </a:r>
            <a:r>
              <a:rPr lang="zh-CN" altLang="en-US" dirty="0"/>
              <a:t>级 </a:t>
            </a:r>
            <a:r>
              <a:rPr lang="en-US" altLang="zh-CN" dirty="0"/>
              <a:t>(</a:t>
            </a:r>
            <a:r>
              <a:rPr lang="zh-CN" altLang="en-US" dirty="0"/>
              <a:t>约</a:t>
            </a:r>
            <a:r>
              <a:rPr lang="en-US" altLang="zh-CN" dirty="0"/>
              <a:t>0.01ms / </a:t>
            </a:r>
            <a:r>
              <a:rPr lang="zh-CN" altLang="en-US" dirty="0"/>
              <a:t>扇区</a:t>
            </a:r>
            <a:r>
              <a:rPr lang="en-US" altLang="zh-CN" dirty="0"/>
              <a:t>)</a:t>
            </a:r>
          </a:p>
        </p:txBody>
      </p:sp>
      <p:sp>
        <p:nvSpPr>
          <p:cNvPr id="12339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15132" y="42462"/>
            <a:ext cx="8089900" cy="52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磁表面存储器的性能指标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2639219" y="4624389"/>
            <a:ext cx="7327900" cy="2376487"/>
            <a:chOff x="1144" y="1645"/>
            <a:chExt cx="4616" cy="1843"/>
          </a:xfrm>
        </p:grpSpPr>
        <p:sp>
          <p:nvSpPr>
            <p:cNvPr id="59397" name="AutoShape 5"/>
            <p:cNvSpPr>
              <a:spLocks noChangeArrowheads="1"/>
            </p:cNvSpPr>
            <p:nvPr/>
          </p:nvSpPr>
          <p:spPr bwMode="auto">
            <a:xfrm>
              <a:off x="3832" y="2864"/>
              <a:ext cx="288" cy="381"/>
            </a:xfrm>
            <a:prstGeom prst="can">
              <a:avLst>
                <a:gd name="adj" fmla="val 33073"/>
              </a:avLst>
            </a:prstGeom>
            <a:solidFill>
              <a:schemeClr val="accent2">
                <a:alpha val="3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2872" y="2864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59399" name="Rectangle 7"/>
            <p:cNvSpPr>
              <a:spLocks noChangeArrowheads="1"/>
            </p:cNvSpPr>
            <p:nvPr/>
          </p:nvSpPr>
          <p:spPr bwMode="auto">
            <a:xfrm>
              <a:off x="2872" y="2624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2872" y="2384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grpSp>
          <p:nvGrpSpPr>
            <p:cNvPr id="59401" name="Group 9"/>
            <p:cNvGrpSpPr>
              <a:grpSpLocks/>
            </p:cNvGrpSpPr>
            <p:nvPr/>
          </p:nvGrpSpPr>
          <p:grpSpPr bwMode="auto">
            <a:xfrm>
              <a:off x="2920" y="2624"/>
              <a:ext cx="2112" cy="432"/>
              <a:chOff x="2688" y="1632"/>
              <a:chExt cx="2112" cy="432"/>
            </a:xfrm>
          </p:grpSpPr>
          <p:sp>
            <p:nvSpPr>
              <p:cNvPr id="59433" name="Oval 10"/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211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p"/>
                  <a:defRPr sz="32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n"/>
                  <a:defRPr sz="28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charset="2"/>
                  <a:buChar char="l"/>
                  <a:defRPr sz="24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charset="2"/>
                  <a:buChar char="–"/>
                  <a:defRPr sz="2000" b="1">
                    <a:solidFill>
                      <a:schemeClr val="tx1"/>
                    </a:solidFill>
                    <a:latin typeface="Arial" charset="0"/>
                    <a:ea typeface="华文中宋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9434" name="Oval 11"/>
              <p:cNvSpPr>
                <a:spLocks noChangeAspect="1" noChangeArrowheads="1"/>
              </p:cNvSpPr>
              <p:nvPr/>
            </p:nvSpPr>
            <p:spPr bwMode="auto">
              <a:xfrm>
                <a:off x="2862" y="1687"/>
                <a:ext cx="1745" cy="31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p"/>
                  <a:defRPr sz="32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n"/>
                  <a:defRPr sz="28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charset="2"/>
                  <a:buChar char="l"/>
                  <a:defRPr sz="24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charset="2"/>
                  <a:buChar char="–"/>
                  <a:defRPr sz="2000" b="1">
                    <a:solidFill>
                      <a:schemeClr val="tx1"/>
                    </a:solidFill>
                    <a:latin typeface="Arial" charset="0"/>
                    <a:ea typeface="华文中宋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9435" name="Oval 12"/>
              <p:cNvSpPr>
                <a:spLocks noChangeAspect="1" noChangeArrowheads="1"/>
              </p:cNvSpPr>
              <p:nvPr/>
            </p:nvSpPr>
            <p:spPr bwMode="auto">
              <a:xfrm>
                <a:off x="3135" y="1731"/>
                <a:ext cx="1203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p"/>
                  <a:defRPr sz="32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n"/>
                  <a:defRPr sz="28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charset="2"/>
                  <a:buChar char="l"/>
                  <a:defRPr sz="24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charset="2"/>
                  <a:buChar char="–"/>
                  <a:defRPr sz="2000" b="1">
                    <a:solidFill>
                      <a:schemeClr val="tx1"/>
                    </a:solidFill>
                    <a:latin typeface="Arial" charset="0"/>
                    <a:ea typeface="华文中宋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59402" name="Group 13"/>
            <p:cNvGrpSpPr>
              <a:grpSpLocks/>
            </p:cNvGrpSpPr>
            <p:nvPr/>
          </p:nvGrpSpPr>
          <p:grpSpPr bwMode="auto">
            <a:xfrm>
              <a:off x="2920" y="2384"/>
              <a:ext cx="2112" cy="432"/>
              <a:chOff x="2688" y="1632"/>
              <a:chExt cx="2112" cy="432"/>
            </a:xfrm>
          </p:grpSpPr>
          <p:sp>
            <p:nvSpPr>
              <p:cNvPr id="59430" name="Oval 14"/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211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p"/>
                  <a:defRPr sz="32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n"/>
                  <a:defRPr sz="28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charset="2"/>
                  <a:buChar char="l"/>
                  <a:defRPr sz="24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charset="2"/>
                  <a:buChar char="–"/>
                  <a:defRPr sz="2000" b="1">
                    <a:solidFill>
                      <a:schemeClr val="tx1"/>
                    </a:solidFill>
                    <a:latin typeface="Arial" charset="0"/>
                    <a:ea typeface="华文中宋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9431" name="Oval 15"/>
              <p:cNvSpPr>
                <a:spLocks noChangeAspect="1" noChangeArrowheads="1"/>
              </p:cNvSpPr>
              <p:nvPr/>
            </p:nvSpPr>
            <p:spPr bwMode="auto">
              <a:xfrm>
                <a:off x="2862" y="1687"/>
                <a:ext cx="1745" cy="31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p"/>
                  <a:defRPr sz="32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n"/>
                  <a:defRPr sz="28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charset="2"/>
                  <a:buChar char="l"/>
                  <a:defRPr sz="24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charset="2"/>
                  <a:buChar char="–"/>
                  <a:defRPr sz="2000" b="1">
                    <a:solidFill>
                      <a:schemeClr val="tx1"/>
                    </a:solidFill>
                    <a:latin typeface="Arial" charset="0"/>
                    <a:ea typeface="华文中宋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9432" name="Oval 16"/>
              <p:cNvSpPr>
                <a:spLocks noChangeAspect="1" noChangeArrowheads="1"/>
              </p:cNvSpPr>
              <p:nvPr/>
            </p:nvSpPr>
            <p:spPr bwMode="auto">
              <a:xfrm>
                <a:off x="3135" y="1731"/>
                <a:ext cx="1203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p"/>
                  <a:defRPr sz="32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n"/>
                  <a:defRPr sz="28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charset="2"/>
                  <a:buChar char="l"/>
                  <a:defRPr sz="24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charset="2"/>
                  <a:buChar char="–"/>
                  <a:defRPr sz="2000" b="1">
                    <a:solidFill>
                      <a:schemeClr val="tx1"/>
                    </a:solidFill>
                    <a:latin typeface="Arial" charset="0"/>
                    <a:ea typeface="华文中宋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59403" name="AutoShape 17"/>
            <p:cNvSpPr>
              <a:spLocks noChangeArrowheads="1"/>
            </p:cNvSpPr>
            <p:nvPr/>
          </p:nvSpPr>
          <p:spPr bwMode="auto">
            <a:xfrm>
              <a:off x="1144" y="1808"/>
              <a:ext cx="624" cy="1440"/>
            </a:xfrm>
            <a:prstGeom prst="can">
              <a:avLst>
                <a:gd name="adj" fmla="val 57692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grpSp>
          <p:nvGrpSpPr>
            <p:cNvPr id="59404" name="Group 18"/>
            <p:cNvGrpSpPr>
              <a:grpSpLocks/>
            </p:cNvGrpSpPr>
            <p:nvPr/>
          </p:nvGrpSpPr>
          <p:grpSpPr bwMode="auto">
            <a:xfrm>
              <a:off x="2920" y="2144"/>
              <a:ext cx="2112" cy="432"/>
              <a:chOff x="2688" y="1632"/>
              <a:chExt cx="2112" cy="432"/>
            </a:xfrm>
          </p:grpSpPr>
          <p:sp>
            <p:nvSpPr>
              <p:cNvPr id="59427" name="Oval 19"/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211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p"/>
                  <a:defRPr sz="32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n"/>
                  <a:defRPr sz="28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charset="2"/>
                  <a:buChar char="l"/>
                  <a:defRPr sz="24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charset="2"/>
                  <a:buChar char="–"/>
                  <a:defRPr sz="2000" b="1">
                    <a:solidFill>
                      <a:schemeClr val="tx1"/>
                    </a:solidFill>
                    <a:latin typeface="Arial" charset="0"/>
                    <a:ea typeface="华文中宋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9428" name="Oval 20"/>
              <p:cNvSpPr>
                <a:spLocks noChangeAspect="1" noChangeArrowheads="1"/>
              </p:cNvSpPr>
              <p:nvPr/>
            </p:nvSpPr>
            <p:spPr bwMode="auto">
              <a:xfrm>
                <a:off x="2862" y="1687"/>
                <a:ext cx="1745" cy="31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p"/>
                  <a:defRPr sz="32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n"/>
                  <a:defRPr sz="28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charset="2"/>
                  <a:buChar char="l"/>
                  <a:defRPr sz="24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charset="2"/>
                  <a:buChar char="–"/>
                  <a:defRPr sz="2000" b="1">
                    <a:solidFill>
                      <a:schemeClr val="tx1"/>
                    </a:solidFill>
                    <a:latin typeface="Arial" charset="0"/>
                    <a:ea typeface="华文中宋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9429" name="Oval 21"/>
              <p:cNvSpPr>
                <a:spLocks noChangeAspect="1" noChangeArrowheads="1"/>
              </p:cNvSpPr>
              <p:nvPr/>
            </p:nvSpPr>
            <p:spPr bwMode="auto">
              <a:xfrm>
                <a:off x="3135" y="1731"/>
                <a:ext cx="1203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p"/>
                  <a:defRPr sz="32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charset="2"/>
                  <a:buChar char="n"/>
                  <a:defRPr sz="28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charset="2"/>
                  <a:buChar char="l"/>
                  <a:defRPr sz="2400" b="1">
                    <a:solidFill>
                      <a:schemeClr val="tx1"/>
                    </a:solidFill>
                    <a:latin typeface="Times New Roman" charset="0"/>
                    <a:ea typeface="华文新魏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charset="2"/>
                  <a:buChar char="–"/>
                  <a:defRPr sz="2000" b="1">
                    <a:solidFill>
                      <a:schemeClr val="tx1"/>
                    </a:solidFill>
                    <a:latin typeface="Arial" charset="0"/>
                    <a:ea typeface="华文中宋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59405" name="Rectangle 22"/>
            <p:cNvSpPr>
              <a:spLocks noChangeArrowheads="1"/>
            </p:cNvSpPr>
            <p:nvPr/>
          </p:nvSpPr>
          <p:spPr bwMode="auto">
            <a:xfrm>
              <a:off x="1768" y="2288"/>
              <a:ext cx="1104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59406" name="Rectangle 23"/>
            <p:cNvSpPr>
              <a:spLocks noChangeArrowheads="1"/>
            </p:cNvSpPr>
            <p:nvPr/>
          </p:nvSpPr>
          <p:spPr bwMode="auto">
            <a:xfrm>
              <a:off x="2872" y="2288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59407" name="Rectangle 24"/>
            <p:cNvSpPr>
              <a:spLocks noChangeArrowheads="1"/>
            </p:cNvSpPr>
            <p:nvPr/>
          </p:nvSpPr>
          <p:spPr bwMode="auto">
            <a:xfrm>
              <a:off x="3094" y="225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59408" name="Rectangle 25"/>
            <p:cNvSpPr>
              <a:spLocks noChangeArrowheads="1"/>
            </p:cNvSpPr>
            <p:nvPr/>
          </p:nvSpPr>
          <p:spPr bwMode="auto">
            <a:xfrm>
              <a:off x="1768" y="2528"/>
              <a:ext cx="1104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59409" name="Rectangle 26"/>
            <p:cNvSpPr>
              <a:spLocks noChangeArrowheads="1"/>
            </p:cNvSpPr>
            <p:nvPr/>
          </p:nvSpPr>
          <p:spPr bwMode="auto">
            <a:xfrm>
              <a:off x="2872" y="2528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59410" name="Rectangle 27"/>
            <p:cNvSpPr>
              <a:spLocks noChangeArrowheads="1"/>
            </p:cNvSpPr>
            <p:nvPr/>
          </p:nvSpPr>
          <p:spPr bwMode="auto">
            <a:xfrm>
              <a:off x="3112" y="2507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59411" name="Rectangle 28"/>
            <p:cNvSpPr>
              <a:spLocks noChangeArrowheads="1"/>
            </p:cNvSpPr>
            <p:nvPr/>
          </p:nvSpPr>
          <p:spPr bwMode="auto">
            <a:xfrm>
              <a:off x="1768" y="2768"/>
              <a:ext cx="1104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59412" name="Rectangle 29"/>
            <p:cNvSpPr>
              <a:spLocks noChangeArrowheads="1"/>
            </p:cNvSpPr>
            <p:nvPr/>
          </p:nvSpPr>
          <p:spPr bwMode="auto">
            <a:xfrm>
              <a:off x="2872" y="2768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59413" name="Rectangle 30"/>
            <p:cNvSpPr>
              <a:spLocks noChangeArrowheads="1"/>
            </p:cNvSpPr>
            <p:nvPr/>
          </p:nvSpPr>
          <p:spPr bwMode="auto">
            <a:xfrm>
              <a:off x="3112" y="2747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59414" name="AutoShape 31"/>
            <p:cNvSpPr>
              <a:spLocks noChangeArrowheads="1"/>
            </p:cNvSpPr>
            <p:nvPr/>
          </p:nvSpPr>
          <p:spPr bwMode="auto">
            <a:xfrm>
              <a:off x="3832" y="2000"/>
              <a:ext cx="288" cy="381"/>
            </a:xfrm>
            <a:prstGeom prst="can">
              <a:avLst>
                <a:gd name="adj" fmla="val 33073"/>
              </a:avLst>
            </a:prstGeom>
            <a:solidFill>
              <a:schemeClr val="accent2">
                <a:alpha val="3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59415" name="Line 32"/>
            <p:cNvSpPr>
              <a:spLocks noChangeShapeType="1"/>
            </p:cNvSpPr>
            <p:nvPr/>
          </p:nvSpPr>
          <p:spPr bwMode="auto">
            <a:xfrm>
              <a:off x="4840" y="1760"/>
              <a:ext cx="0" cy="17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6" name="Text Box 33"/>
            <p:cNvSpPr txBox="1">
              <a:spLocks noChangeArrowheads="1"/>
            </p:cNvSpPr>
            <p:nvPr/>
          </p:nvSpPr>
          <p:spPr bwMode="auto">
            <a:xfrm>
              <a:off x="2680" y="1872"/>
              <a:ext cx="96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00" tIns="45650" rIns="91300" bIns="456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Arial" charset="0"/>
                </a:rPr>
                <a:t>磁头</a:t>
              </a:r>
            </a:p>
          </p:txBody>
        </p:sp>
        <p:cxnSp>
          <p:nvCxnSpPr>
            <p:cNvPr id="59417" name="AutoShape 34"/>
            <p:cNvCxnSpPr>
              <a:cxnSpLocks noChangeShapeType="1"/>
              <a:stCxn id="59416" idx="2"/>
              <a:endCxn id="59407" idx="0"/>
            </p:cNvCxnSpPr>
            <p:nvPr/>
          </p:nvCxnSpPr>
          <p:spPr bwMode="auto">
            <a:xfrm rot="5400000">
              <a:off x="3137" y="2235"/>
              <a:ext cx="28" cy="18"/>
            </a:xfrm>
            <a:prstGeom prst="straightConnector1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8" name="AutoShape 35"/>
            <p:cNvCxnSpPr>
              <a:cxnSpLocks noChangeShapeType="1"/>
              <a:endCxn id="59405" idx="0"/>
            </p:cNvCxnSpPr>
            <p:nvPr/>
          </p:nvCxnSpPr>
          <p:spPr bwMode="auto">
            <a:xfrm>
              <a:off x="2296" y="1952"/>
              <a:ext cx="24" cy="336"/>
            </a:xfrm>
            <a:prstGeom prst="straightConnector1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19" name="Text Box 36"/>
            <p:cNvSpPr txBox="1">
              <a:spLocks noChangeArrowheads="1"/>
            </p:cNvSpPr>
            <p:nvPr/>
          </p:nvSpPr>
          <p:spPr bwMode="auto">
            <a:xfrm>
              <a:off x="4536" y="1752"/>
              <a:ext cx="832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00" tIns="45650" rIns="91300" bIns="456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Arial" charset="0"/>
                </a:rPr>
                <a:t>磁道</a:t>
              </a:r>
            </a:p>
          </p:txBody>
        </p:sp>
        <p:sp>
          <p:nvSpPr>
            <p:cNvPr id="59420" name="Text Box 37"/>
            <p:cNvSpPr txBox="1">
              <a:spLocks noChangeArrowheads="1"/>
            </p:cNvSpPr>
            <p:nvPr/>
          </p:nvSpPr>
          <p:spPr bwMode="auto">
            <a:xfrm>
              <a:off x="3496" y="1645"/>
              <a:ext cx="960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00" tIns="45650" rIns="91300" bIns="456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Arial" charset="0"/>
                </a:rPr>
                <a:t>旋转轴</a:t>
              </a:r>
            </a:p>
          </p:txBody>
        </p:sp>
        <p:cxnSp>
          <p:nvCxnSpPr>
            <p:cNvPr id="59421" name="AutoShape 38"/>
            <p:cNvCxnSpPr>
              <a:cxnSpLocks noChangeShapeType="1"/>
              <a:stCxn id="59420" idx="2"/>
              <a:endCxn id="59414" idx="1"/>
            </p:cNvCxnSpPr>
            <p:nvPr/>
          </p:nvCxnSpPr>
          <p:spPr bwMode="auto">
            <a:xfrm>
              <a:off x="3976" y="1933"/>
              <a:ext cx="0" cy="67"/>
            </a:xfrm>
            <a:prstGeom prst="straightConnector1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22" name="Text Box 39"/>
            <p:cNvSpPr txBox="1">
              <a:spLocks noChangeArrowheads="1"/>
            </p:cNvSpPr>
            <p:nvPr/>
          </p:nvSpPr>
          <p:spPr bwMode="auto">
            <a:xfrm>
              <a:off x="4967" y="2954"/>
              <a:ext cx="793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00" tIns="45650" rIns="91300" bIns="456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Arial" charset="0"/>
                </a:rPr>
                <a:t>盘片</a:t>
              </a:r>
            </a:p>
          </p:txBody>
        </p:sp>
        <p:cxnSp>
          <p:nvCxnSpPr>
            <p:cNvPr id="59423" name="AutoShape 40"/>
            <p:cNvCxnSpPr>
              <a:cxnSpLocks noChangeShapeType="1"/>
            </p:cNvCxnSpPr>
            <p:nvPr/>
          </p:nvCxnSpPr>
          <p:spPr bwMode="auto">
            <a:xfrm flipH="1" flipV="1">
              <a:off x="3967" y="3008"/>
              <a:ext cx="9" cy="453"/>
            </a:xfrm>
            <a:prstGeom prst="straightConnector1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24" name="Line 41"/>
            <p:cNvSpPr>
              <a:spLocks noChangeShapeType="1"/>
            </p:cNvSpPr>
            <p:nvPr/>
          </p:nvSpPr>
          <p:spPr bwMode="auto">
            <a:xfrm flipH="1" flipV="1">
              <a:off x="5012" y="2931"/>
              <a:ext cx="159" cy="1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Line 42"/>
            <p:cNvSpPr>
              <a:spLocks noChangeShapeType="1"/>
            </p:cNvSpPr>
            <p:nvPr/>
          </p:nvSpPr>
          <p:spPr bwMode="auto">
            <a:xfrm flipH="1">
              <a:off x="4740" y="2001"/>
              <a:ext cx="204" cy="2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6" name="Line 43"/>
            <p:cNvSpPr>
              <a:spLocks noChangeShapeType="1"/>
            </p:cNvSpPr>
            <p:nvPr/>
          </p:nvSpPr>
          <p:spPr bwMode="auto">
            <a:xfrm>
              <a:off x="1973" y="2183"/>
              <a:ext cx="83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42343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15481" y="3032125"/>
            <a:ext cx="598488" cy="2645103"/>
            <a:chOff x="637" y="817"/>
            <a:chExt cx="377" cy="1795"/>
          </a:xfrm>
        </p:grpSpPr>
        <p:sp>
          <p:nvSpPr>
            <p:cNvPr id="451588" name="Text Box 4"/>
            <p:cNvSpPr txBox="1">
              <a:spLocks noChangeArrowheads="1"/>
            </p:cNvSpPr>
            <p:nvPr/>
          </p:nvSpPr>
          <p:spPr bwMode="auto">
            <a:xfrm>
              <a:off x="637" y="817"/>
              <a:ext cx="356" cy="3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A</a:t>
              </a:r>
              <a:r>
                <a:rPr kumimoji="0" lang="en-US" altLang="zh-CN" sz="2800" baseline="-20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451589" name="Text Box 5"/>
            <p:cNvSpPr txBox="1">
              <a:spLocks noChangeArrowheads="1"/>
            </p:cNvSpPr>
            <p:nvPr/>
          </p:nvSpPr>
          <p:spPr bwMode="auto">
            <a:xfrm>
              <a:off x="658" y="1105"/>
              <a:ext cx="356" cy="3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A</a:t>
              </a:r>
              <a:r>
                <a:rPr kumimoji="0" lang="en-US" altLang="zh-CN" sz="2800" baseline="-20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7</a:t>
              </a:r>
            </a:p>
          </p:txBody>
        </p:sp>
        <p:sp>
          <p:nvSpPr>
            <p:cNvPr id="451590" name="Text Box 6"/>
            <p:cNvSpPr txBox="1">
              <a:spLocks noChangeArrowheads="1"/>
            </p:cNvSpPr>
            <p:nvPr/>
          </p:nvSpPr>
          <p:spPr bwMode="auto">
            <a:xfrm>
              <a:off x="658" y="1413"/>
              <a:ext cx="356" cy="3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A</a:t>
              </a:r>
              <a:r>
                <a:rPr kumimoji="0" lang="en-US" altLang="zh-CN" sz="2800" baseline="-20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8</a:t>
              </a:r>
            </a:p>
          </p:txBody>
        </p:sp>
        <p:sp>
          <p:nvSpPr>
            <p:cNvPr id="451591" name="Text Box 7"/>
            <p:cNvSpPr txBox="1">
              <a:spLocks noChangeArrowheads="1"/>
            </p:cNvSpPr>
            <p:nvPr/>
          </p:nvSpPr>
          <p:spPr bwMode="auto">
            <a:xfrm>
              <a:off x="658" y="1969"/>
              <a:ext cx="356" cy="3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A</a:t>
              </a:r>
              <a:r>
                <a:rPr kumimoji="0" lang="en-US" altLang="zh-CN" sz="2800" baseline="-20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5</a:t>
              </a:r>
            </a:p>
          </p:txBody>
        </p:sp>
        <p:sp>
          <p:nvSpPr>
            <p:cNvPr id="451592" name="Text Box 8"/>
            <p:cNvSpPr txBox="1">
              <a:spLocks noChangeArrowheads="1"/>
            </p:cNvSpPr>
            <p:nvPr/>
          </p:nvSpPr>
          <p:spPr bwMode="auto">
            <a:xfrm>
              <a:off x="658" y="2257"/>
              <a:ext cx="356" cy="3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A</a:t>
              </a:r>
              <a:r>
                <a:rPr kumimoji="0" lang="en-US" altLang="zh-CN" sz="2800" baseline="-20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9</a:t>
              </a:r>
            </a:p>
          </p:txBody>
        </p:sp>
      </p:grpSp>
      <p:sp>
        <p:nvSpPr>
          <p:cNvPr id="80899" name="Line 73"/>
          <p:cNvSpPr>
            <a:spLocks noChangeShapeType="1"/>
          </p:cNvSpPr>
          <p:nvPr/>
        </p:nvSpPr>
        <p:spPr bwMode="auto">
          <a:xfrm>
            <a:off x="2904332" y="5726114"/>
            <a:ext cx="544513" cy="14287"/>
          </a:xfrm>
          <a:prstGeom prst="line">
            <a:avLst/>
          </a:prstGeom>
          <a:noFill/>
          <a:ln w="28575">
            <a:solidFill>
              <a:srgbClr val="F0F8F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>
              <a:latin typeface="+mj-lt"/>
            </a:endParaRPr>
          </a:p>
        </p:txBody>
      </p:sp>
      <p:sp>
        <p:nvSpPr>
          <p:cNvPr id="451658" name="Text Box 74"/>
          <p:cNvSpPr txBox="1">
            <a:spLocks noChangeArrowheads="1"/>
          </p:cNvSpPr>
          <p:nvPr/>
        </p:nvSpPr>
        <p:spPr bwMode="auto">
          <a:xfrm>
            <a:off x="6954044" y="3052764"/>
            <a:ext cx="2381250" cy="374564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dirty="0"/>
              <a:t>00~1FH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dirty="0"/>
              <a:t> 40~5FH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dirty="0"/>
              <a:t> 80~9FH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altLang="zh-CN" dirty="0">
              <a:solidFill>
                <a:srgbClr val="FF33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dirty="0"/>
              <a:t>100~11FH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lnSpc>
                <a:spcPct val="100000"/>
              </a:lnSpc>
              <a:defRPr/>
            </a:pP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lnSpc>
                <a:spcPct val="100000"/>
              </a:lnSpc>
              <a:defRPr/>
            </a:pP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7264882" y="4418672"/>
            <a:ext cx="1926668" cy="2303129"/>
            <a:chOff x="2970" y="1746"/>
            <a:chExt cx="969" cy="1563"/>
          </a:xfrm>
        </p:grpSpPr>
        <p:sp>
          <p:nvSpPr>
            <p:cNvPr id="451662" name="Rectangle 78"/>
            <p:cNvSpPr>
              <a:spLocks noChangeArrowheads="1"/>
            </p:cNvSpPr>
            <p:nvPr/>
          </p:nvSpPr>
          <p:spPr bwMode="auto">
            <a:xfrm>
              <a:off x="3014" y="1746"/>
              <a:ext cx="789" cy="3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C0~DFH</a:t>
              </a:r>
            </a:p>
          </p:txBody>
        </p:sp>
        <p:sp>
          <p:nvSpPr>
            <p:cNvPr id="451663" name="Rectangle 79"/>
            <p:cNvSpPr>
              <a:spLocks noChangeArrowheads="1"/>
            </p:cNvSpPr>
            <p:nvPr/>
          </p:nvSpPr>
          <p:spPr bwMode="auto">
            <a:xfrm>
              <a:off x="2980" y="2346"/>
              <a:ext cx="918" cy="3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8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140~15FH</a:t>
              </a:r>
            </a:p>
          </p:txBody>
        </p:sp>
        <p:sp>
          <p:nvSpPr>
            <p:cNvPr id="451664" name="Rectangle 80"/>
            <p:cNvSpPr>
              <a:spLocks noChangeArrowheads="1"/>
            </p:cNvSpPr>
            <p:nvPr/>
          </p:nvSpPr>
          <p:spPr bwMode="auto">
            <a:xfrm>
              <a:off x="2973" y="2666"/>
              <a:ext cx="889" cy="3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180~19FH</a:t>
              </a:r>
            </a:p>
          </p:txBody>
        </p:sp>
        <p:sp>
          <p:nvSpPr>
            <p:cNvPr id="451665" name="Rectangle 81"/>
            <p:cNvSpPr>
              <a:spLocks noChangeArrowheads="1"/>
            </p:cNvSpPr>
            <p:nvPr/>
          </p:nvSpPr>
          <p:spPr bwMode="auto">
            <a:xfrm>
              <a:off x="2970" y="2954"/>
              <a:ext cx="969" cy="3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1C0~1DFH</a:t>
              </a:r>
            </a:p>
          </p:txBody>
        </p:sp>
      </p:grpSp>
      <p:sp>
        <p:nvSpPr>
          <p:cNvPr id="32775" name="Text Box 82"/>
          <p:cNvSpPr txBox="1">
            <a:spLocks noChangeArrowheads="1"/>
          </p:cNvSpPr>
          <p:nvPr/>
        </p:nvSpPr>
        <p:spPr bwMode="auto">
          <a:xfrm>
            <a:off x="3248819" y="692696"/>
            <a:ext cx="470052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defRPr/>
            </a:pPr>
            <a:r>
              <a:rPr lang="en-US" altLang="zh-CN" dirty="0">
                <a:latin typeface="+mj-lt"/>
                <a:ea typeface="+mn-ea"/>
                <a:cs typeface="Times New Roman" pitchFamily="18" charset="0"/>
              </a:rPr>
              <a:t>A</a:t>
            </a:r>
            <a:r>
              <a:rPr lang="en-US" altLang="zh-CN" baseline="-25000" dirty="0">
                <a:latin typeface="+mj-lt"/>
                <a:ea typeface="+mn-ea"/>
                <a:cs typeface="Times New Roman" pitchFamily="18" charset="0"/>
              </a:rPr>
              <a:t>9</a:t>
            </a:r>
            <a:r>
              <a:rPr lang="en-US" altLang="zh-CN" dirty="0">
                <a:latin typeface="+mj-lt"/>
                <a:ea typeface="+mn-ea"/>
                <a:cs typeface="Times New Roman" pitchFamily="18" charset="0"/>
              </a:rPr>
              <a:t>A</a:t>
            </a:r>
            <a:r>
              <a:rPr lang="en-US" altLang="zh-CN" baseline="-25000" dirty="0">
                <a:latin typeface="+mj-lt"/>
                <a:ea typeface="+mn-ea"/>
                <a:cs typeface="Times New Roman" pitchFamily="18" charset="0"/>
              </a:rPr>
              <a:t>8 </a:t>
            </a:r>
            <a:r>
              <a:rPr lang="en-US" altLang="zh-CN" dirty="0">
                <a:latin typeface="+mj-lt"/>
                <a:ea typeface="+mn-ea"/>
                <a:cs typeface="Times New Roman" pitchFamily="18" charset="0"/>
              </a:rPr>
              <a:t>A</a:t>
            </a:r>
            <a:r>
              <a:rPr lang="en-US" altLang="zh-CN" baseline="-25000" dirty="0">
                <a:latin typeface="+mj-lt"/>
                <a:ea typeface="+mn-ea"/>
                <a:cs typeface="Times New Roman" pitchFamily="18" charset="0"/>
              </a:rPr>
              <a:t>7</a:t>
            </a:r>
            <a:r>
              <a:rPr lang="en-US" altLang="zh-CN" dirty="0">
                <a:latin typeface="+mj-lt"/>
                <a:ea typeface="+mn-ea"/>
                <a:cs typeface="Times New Roman" pitchFamily="18" charset="0"/>
              </a:rPr>
              <a:t>A</a:t>
            </a:r>
            <a:r>
              <a:rPr lang="en-US" altLang="zh-CN" baseline="-25000" dirty="0">
                <a:latin typeface="+mj-lt"/>
                <a:ea typeface="+mn-ea"/>
                <a:cs typeface="Times New Roman" pitchFamily="18" charset="0"/>
              </a:rPr>
              <a:t>6</a:t>
            </a:r>
            <a:r>
              <a:rPr lang="en-US" altLang="zh-CN" dirty="0">
                <a:latin typeface="+mj-lt"/>
                <a:ea typeface="+mn-ea"/>
                <a:cs typeface="Times New Roman" pitchFamily="18" charset="0"/>
              </a:rPr>
              <a:t>A</a:t>
            </a:r>
            <a:r>
              <a:rPr lang="en-US" altLang="zh-CN" baseline="-25000" dirty="0">
                <a:latin typeface="+mj-lt"/>
                <a:ea typeface="+mn-ea"/>
                <a:cs typeface="Times New Roman" pitchFamily="18" charset="0"/>
              </a:rPr>
              <a:t>5</a:t>
            </a:r>
            <a:r>
              <a:rPr lang="en-US" altLang="zh-CN" dirty="0">
                <a:latin typeface="+mj-lt"/>
                <a:ea typeface="+mn-ea"/>
                <a:cs typeface="Times New Roman" pitchFamily="18" charset="0"/>
              </a:rPr>
              <a:t>A</a:t>
            </a:r>
            <a:r>
              <a:rPr lang="en-US" altLang="zh-CN" baseline="-25000" dirty="0">
                <a:latin typeface="+mj-lt"/>
                <a:ea typeface="+mn-ea"/>
                <a:cs typeface="Times New Roman" pitchFamily="18" charset="0"/>
              </a:rPr>
              <a:t>4 </a:t>
            </a:r>
            <a:r>
              <a:rPr lang="en-US" altLang="zh-CN" dirty="0">
                <a:latin typeface="+mj-lt"/>
                <a:ea typeface="+mn-ea"/>
                <a:cs typeface="Times New Roman" pitchFamily="18" charset="0"/>
              </a:rPr>
              <a:t>A</a:t>
            </a:r>
            <a:r>
              <a:rPr lang="en-US" altLang="zh-CN" baseline="-25000" dirty="0">
                <a:latin typeface="+mj-lt"/>
                <a:ea typeface="+mn-ea"/>
                <a:cs typeface="Times New Roman" pitchFamily="18" charset="0"/>
              </a:rPr>
              <a:t>3</a:t>
            </a:r>
            <a:r>
              <a:rPr lang="en-US" altLang="zh-CN" dirty="0">
                <a:latin typeface="+mj-lt"/>
                <a:ea typeface="+mn-ea"/>
                <a:cs typeface="Times New Roman" pitchFamily="18" charset="0"/>
              </a:rPr>
              <a:t>A</a:t>
            </a:r>
            <a:r>
              <a:rPr lang="en-US" altLang="zh-CN" baseline="-25000" dirty="0">
                <a:latin typeface="+mj-lt"/>
                <a:ea typeface="+mn-ea"/>
                <a:cs typeface="Times New Roman" pitchFamily="18" charset="0"/>
              </a:rPr>
              <a:t>2</a:t>
            </a:r>
            <a:r>
              <a:rPr lang="en-US" altLang="zh-CN" dirty="0">
                <a:latin typeface="+mj-lt"/>
                <a:ea typeface="+mn-ea"/>
                <a:cs typeface="Times New Roman" pitchFamily="18" charset="0"/>
              </a:rPr>
              <a:t>A</a:t>
            </a:r>
            <a:r>
              <a:rPr lang="en-US" altLang="zh-CN" baseline="-25000" dirty="0">
                <a:latin typeface="+mj-lt"/>
                <a:ea typeface="+mn-ea"/>
                <a:cs typeface="Times New Roman" pitchFamily="18" charset="0"/>
              </a:rPr>
              <a:t>1</a:t>
            </a:r>
            <a:r>
              <a:rPr lang="en-US" altLang="zh-CN" dirty="0">
                <a:latin typeface="+mj-lt"/>
                <a:ea typeface="+mn-ea"/>
                <a:cs typeface="Times New Roman" pitchFamily="18" charset="0"/>
              </a:rPr>
              <a:t>A</a:t>
            </a:r>
            <a:r>
              <a:rPr lang="en-US" altLang="zh-CN" baseline="-25000" dirty="0">
                <a:latin typeface="+mj-lt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451667" name="Text Box 83"/>
          <p:cNvSpPr txBox="1">
            <a:spLocks noChangeArrowheads="1"/>
          </p:cNvSpPr>
          <p:nvPr/>
        </p:nvSpPr>
        <p:spPr bwMode="auto">
          <a:xfrm>
            <a:off x="1918742" y="1320168"/>
            <a:ext cx="6453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2800" dirty="0">
                <a:latin typeface="+mj-lt"/>
                <a:ea typeface="华文中宋" charset="-122"/>
              </a:rPr>
              <a:t>第一步  </a:t>
            </a:r>
            <a:r>
              <a:rPr kumimoji="0" lang="en-US" altLang="zh-CN" sz="2800" dirty="0">
                <a:latin typeface="+mj-lt"/>
              </a:rPr>
              <a:t>?</a:t>
            </a:r>
            <a:r>
              <a:rPr kumimoji="0" lang="zh-CN" altLang="en-US" sz="2800" dirty="0">
                <a:latin typeface="+mj-lt"/>
              </a:rPr>
              <a:t> </a:t>
            </a:r>
            <a:r>
              <a:rPr kumimoji="0" lang="en-US" altLang="zh-CN" sz="2800" dirty="0">
                <a:latin typeface="+mj-lt"/>
              </a:rPr>
              <a:t>  ?  </a:t>
            </a:r>
            <a:r>
              <a:rPr kumimoji="0" lang="zh-CN" altLang="en-US" sz="2800" dirty="0">
                <a:latin typeface="+mj-lt"/>
              </a:rPr>
              <a:t> </a:t>
            </a:r>
            <a:r>
              <a:rPr kumimoji="0" lang="en-US" altLang="zh-CN" sz="2800" dirty="0">
                <a:latin typeface="+mj-lt"/>
              </a:rPr>
              <a:t>?</a:t>
            </a:r>
            <a:r>
              <a:rPr kumimoji="0" lang="zh-CN" altLang="en-US" sz="2800" dirty="0">
                <a:latin typeface="+mj-lt"/>
              </a:rPr>
              <a:t> </a:t>
            </a:r>
            <a:r>
              <a:rPr kumimoji="0" lang="en-US" altLang="zh-CN" sz="2800" dirty="0">
                <a:latin typeface="+mj-lt"/>
              </a:rPr>
              <a:t>  ? </a:t>
            </a:r>
            <a:r>
              <a:rPr kumimoji="0" lang="zh-CN" altLang="en-US" sz="2800" dirty="0">
                <a:latin typeface="+mj-lt"/>
              </a:rPr>
              <a:t> </a:t>
            </a:r>
            <a:r>
              <a:rPr kumimoji="0" lang="en-US" altLang="zh-CN" sz="2800" dirty="0">
                <a:latin typeface="+mj-lt"/>
              </a:rPr>
              <a:t> ?  ×  ×  × ×  ×</a:t>
            </a:r>
          </a:p>
        </p:txBody>
      </p:sp>
      <p:sp>
        <p:nvSpPr>
          <p:cNvPr id="32777" name="Line 84"/>
          <p:cNvSpPr>
            <a:spLocks noChangeShapeType="1"/>
          </p:cNvSpPr>
          <p:nvPr/>
        </p:nvSpPr>
        <p:spPr bwMode="auto">
          <a:xfrm>
            <a:off x="6023198" y="1013781"/>
            <a:ext cx="0" cy="1795463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>
              <a:latin typeface="+mj-lt"/>
              <a:ea typeface="+mn-ea"/>
              <a:cs typeface="Times New Roman" pitchFamily="18" charset="0"/>
            </a:endParaRPr>
          </a:p>
        </p:txBody>
      </p:sp>
      <p:sp>
        <p:nvSpPr>
          <p:cNvPr id="32778" name="Line 85"/>
          <p:cNvSpPr>
            <a:spLocks noChangeShapeType="1"/>
          </p:cNvSpPr>
          <p:nvPr/>
        </p:nvSpPr>
        <p:spPr bwMode="auto">
          <a:xfrm>
            <a:off x="4222998" y="1016955"/>
            <a:ext cx="0" cy="1792288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endParaRPr lang="zh-CN" altLang="en-US">
              <a:latin typeface="+mj-lt"/>
              <a:ea typeface="+mn-ea"/>
              <a:cs typeface="Times New Roman" pitchFamily="18" charset="0"/>
            </a:endParaRPr>
          </a:p>
        </p:txBody>
      </p:sp>
      <p:sp>
        <p:nvSpPr>
          <p:cNvPr id="451670" name="Text Box 86"/>
          <p:cNvSpPr txBox="1">
            <a:spLocks noChangeArrowheads="1"/>
          </p:cNvSpPr>
          <p:nvPr/>
        </p:nvSpPr>
        <p:spPr bwMode="auto">
          <a:xfrm>
            <a:off x="2098762" y="1790068"/>
            <a:ext cx="61391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2800" dirty="0">
                <a:latin typeface="+mj-lt"/>
                <a:ea typeface="华文中宋" charset="-122"/>
              </a:rPr>
              <a:t>第二步  </a:t>
            </a:r>
            <a:r>
              <a:rPr kumimoji="0" lang="en-US" altLang="zh-CN" sz="2800" dirty="0">
                <a:latin typeface="+mj-lt"/>
              </a:rPr>
              <a:t>0 </a:t>
            </a:r>
            <a:r>
              <a:rPr kumimoji="0" lang="zh-CN" altLang="en-US" sz="2800" dirty="0">
                <a:latin typeface="+mj-lt"/>
              </a:rPr>
              <a:t> </a:t>
            </a:r>
            <a:r>
              <a:rPr kumimoji="0" lang="en-US" altLang="zh-CN" sz="2800" dirty="0">
                <a:latin typeface="+mj-lt"/>
              </a:rPr>
              <a:t> ?  </a:t>
            </a:r>
            <a:r>
              <a:rPr kumimoji="0" lang="zh-CN" altLang="en-US" sz="2800" dirty="0">
                <a:latin typeface="+mj-lt"/>
              </a:rPr>
              <a:t> </a:t>
            </a:r>
            <a:r>
              <a:rPr kumimoji="0" lang="en-US" altLang="zh-CN" sz="2800" dirty="0">
                <a:latin typeface="+mj-lt"/>
              </a:rPr>
              <a:t>? </a:t>
            </a:r>
            <a:r>
              <a:rPr kumimoji="0" lang="zh-CN" altLang="en-US" sz="2800" dirty="0">
                <a:latin typeface="+mj-lt"/>
              </a:rPr>
              <a:t> </a:t>
            </a:r>
            <a:r>
              <a:rPr kumimoji="0" lang="en-US" altLang="zh-CN" sz="2800" dirty="0">
                <a:latin typeface="+mj-lt"/>
              </a:rPr>
              <a:t> ? </a:t>
            </a:r>
            <a:r>
              <a:rPr kumimoji="0" lang="zh-CN" altLang="en-US" sz="2800" dirty="0">
                <a:latin typeface="+mj-lt"/>
              </a:rPr>
              <a:t> </a:t>
            </a:r>
            <a:r>
              <a:rPr kumimoji="0" lang="en-US" altLang="zh-CN" sz="2800" dirty="0">
                <a:latin typeface="+mj-lt"/>
              </a:rPr>
              <a:t> 0  ×   ×  × ×  ×</a:t>
            </a:r>
          </a:p>
        </p:txBody>
      </p:sp>
      <p:sp>
        <p:nvSpPr>
          <p:cNvPr id="451671" name="Text Box 87"/>
          <p:cNvSpPr txBox="1">
            <a:spLocks noChangeArrowheads="1"/>
          </p:cNvSpPr>
          <p:nvPr/>
        </p:nvSpPr>
        <p:spPr bwMode="auto">
          <a:xfrm>
            <a:off x="2077865" y="2298068"/>
            <a:ext cx="61600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2800" dirty="0">
                <a:latin typeface="+mj-lt"/>
                <a:ea typeface="华文中宋" charset="-122"/>
              </a:rPr>
              <a:t>第三步  </a:t>
            </a:r>
            <a:r>
              <a:rPr kumimoji="0" lang="en-US" altLang="zh-CN" sz="2800" dirty="0">
                <a:latin typeface="+mj-lt"/>
              </a:rPr>
              <a:t>0</a:t>
            </a:r>
            <a:r>
              <a:rPr kumimoji="0" lang="zh-CN" altLang="en-US" sz="2800" dirty="0">
                <a:latin typeface="+mj-lt"/>
              </a:rPr>
              <a:t> </a:t>
            </a:r>
            <a:r>
              <a:rPr kumimoji="0" lang="en-US" altLang="zh-CN" sz="2800" dirty="0">
                <a:latin typeface="+mj-lt"/>
              </a:rPr>
              <a:t> C </a:t>
            </a:r>
            <a:r>
              <a:rPr kumimoji="0" lang="zh-CN" altLang="en-US" sz="2800" dirty="0">
                <a:latin typeface="+mj-lt"/>
              </a:rPr>
              <a:t> </a:t>
            </a:r>
            <a:r>
              <a:rPr kumimoji="0" lang="en-US" altLang="zh-CN" sz="2800" dirty="0">
                <a:latin typeface="+mj-lt"/>
              </a:rPr>
              <a:t> B</a:t>
            </a:r>
            <a:r>
              <a:rPr kumimoji="0" lang="zh-CN" altLang="en-US" sz="2800" dirty="0">
                <a:latin typeface="+mj-lt"/>
              </a:rPr>
              <a:t> </a:t>
            </a:r>
            <a:r>
              <a:rPr kumimoji="0" lang="en-US" altLang="zh-CN" sz="2800" dirty="0">
                <a:latin typeface="+mj-lt"/>
              </a:rPr>
              <a:t>  A</a:t>
            </a:r>
            <a:r>
              <a:rPr kumimoji="0" lang="zh-CN" altLang="en-US" sz="2800" dirty="0">
                <a:latin typeface="+mj-lt"/>
              </a:rPr>
              <a:t> </a:t>
            </a:r>
            <a:r>
              <a:rPr kumimoji="0" lang="en-US" altLang="zh-CN" sz="2800" dirty="0">
                <a:latin typeface="+mj-lt"/>
              </a:rPr>
              <a:t>  0</a:t>
            </a:r>
            <a:r>
              <a:rPr kumimoji="0" lang="zh-CN" altLang="en-US" sz="2800" dirty="0">
                <a:latin typeface="+mj-lt"/>
              </a:rPr>
              <a:t> </a:t>
            </a:r>
            <a:r>
              <a:rPr kumimoji="0" lang="en-US" altLang="zh-CN" sz="2800" dirty="0">
                <a:latin typeface="+mj-lt"/>
              </a:rPr>
              <a:t> ×  </a:t>
            </a:r>
            <a:r>
              <a:rPr kumimoji="0" lang="zh-CN" altLang="en-US" sz="2800" dirty="0">
                <a:latin typeface="+mj-lt"/>
              </a:rPr>
              <a:t> </a:t>
            </a:r>
            <a:r>
              <a:rPr kumimoji="0" lang="en-US" altLang="zh-CN" sz="2800" dirty="0">
                <a:latin typeface="+mj-lt"/>
              </a:rPr>
              <a:t>×  × ×  ×</a:t>
            </a:r>
          </a:p>
        </p:txBody>
      </p:sp>
      <p:grpSp>
        <p:nvGrpSpPr>
          <p:cNvPr id="80908" name="Group 90"/>
          <p:cNvGrpSpPr>
            <a:grpSpLocks/>
          </p:cNvGrpSpPr>
          <p:nvPr/>
        </p:nvGrpSpPr>
        <p:grpSpPr bwMode="auto">
          <a:xfrm>
            <a:off x="2769395" y="2990247"/>
            <a:ext cx="4157663" cy="3751866"/>
            <a:chOff x="380" y="1518"/>
            <a:chExt cx="2619" cy="2546"/>
          </a:xfrm>
        </p:grpSpPr>
        <p:sp>
          <p:nvSpPr>
            <p:cNvPr id="80909" name="Rectangle 10"/>
            <p:cNvSpPr>
              <a:spLocks noChangeArrowheads="1"/>
            </p:cNvSpPr>
            <p:nvPr/>
          </p:nvSpPr>
          <p:spPr bwMode="auto">
            <a:xfrm>
              <a:off x="1387" y="1595"/>
              <a:ext cx="1272" cy="24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kumimoji="0" lang="zh-CN" altLang="en-US">
                <a:latin typeface="+mj-lt"/>
              </a:endParaRPr>
            </a:p>
          </p:txBody>
        </p:sp>
        <p:sp>
          <p:nvSpPr>
            <p:cNvPr id="80910" name="Line 11"/>
            <p:cNvSpPr>
              <a:spLocks noChangeShapeType="1"/>
            </p:cNvSpPr>
            <p:nvPr/>
          </p:nvSpPr>
          <p:spPr bwMode="auto">
            <a:xfrm>
              <a:off x="1065" y="1819"/>
              <a:ext cx="322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 sz="2400">
                <a:latin typeface="+mj-lt"/>
              </a:endParaRPr>
            </a:p>
          </p:txBody>
        </p:sp>
        <p:sp>
          <p:nvSpPr>
            <p:cNvPr id="80911" name="Line 12"/>
            <p:cNvSpPr>
              <a:spLocks noChangeShapeType="1"/>
            </p:cNvSpPr>
            <p:nvPr/>
          </p:nvSpPr>
          <p:spPr bwMode="auto">
            <a:xfrm>
              <a:off x="1065" y="2119"/>
              <a:ext cx="32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 sz="2400">
                <a:latin typeface="+mj-lt"/>
              </a:endParaRPr>
            </a:p>
          </p:txBody>
        </p:sp>
        <p:sp>
          <p:nvSpPr>
            <p:cNvPr id="80912" name="Line 13"/>
            <p:cNvSpPr>
              <a:spLocks noChangeShapeType="1"/>
            </p:cNvSpPr>
            <p:nvPr/>
          </p:nvSpPr>
          <p:spPr bwMode="auto">
            <a:xfrm>
              <a:off x="1065" y="2418"/>
              <a:ext cx="32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 sz="2400">
                <a:latin typeface="+mj-lt"/>
              </a:endParaRPr>
            </a:p>
          </p:txBody>
        </p:sp>
        <p:grpSp>
          <p:nvGrpSpPr>
            <p:cNvPr id="80913" name="Group 14"/>
            <p:cNvGrpSpPr>
              <a:grpSpLocks/>
            </p:cNvGrpSpPr>
            <p:nvPr/>
          </p:nvGrpSpPr>
          <p:grpSpPr bwMode="auto">
            <a:xfrm>
              <a:off x="2659" y="1744"/>
              <a:ext cx="340" cy="75"/>
              <a:chOff x="3216" y="2688"/>
              <a:chExt cx="253" cy="48"/>
            </a:xfrm>
          </p:grpSpPr>
          <p:sp>
            <p:nvSpPr>
              <p:cNvPr id="80972" name="Oval 15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kumimoji="0" lang="zh-CN" altLang="en-US">
                  <a:latin typeface="+mj-lt"/>
                </a:endParaRPr>
              </a:p>
            </p:txBody>
          </p:sp>
          <p:sp>
            <p:nvSpPr>
              <p:cNvPr id="80973" name="Line 16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 sz="2400">
                  <a:latin typeface="+mj-lt"/>
                </a:endParaRPr>
              </a:p>
            </p:txBody>
          </p:sp>
        </p:grpSp>
        <p:grpSp>
          <p:nvGrpSpPr>
            <p:cNvPr id="80914" name="Group 17"/>
            <p:cNvGrpSpPr>
              <a:grpSpLocks/>
            </p:cNvGrpSpPr>
            <p:nvPr/>
          </p:nvGrpSpPr>
          <p:grpSpPr bwMode="auto">
            <a:xfrm>
              <a:off x="2659" y="2044"/>
              <a:ext cx="340" cy="75"/>
              <a:chOff x="3216" y="2688"/>
              <a:chExt cx="253" cy="48"/>
            </a:xfrm>
          </p:grpSpPr>
          <p:sp>
            <p:nvSpPr>
              <p:cNvPr id="80970" name="Oval 18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kumimoji="0" lang="zh-CN" altLang="en-US">
                  <a:latin typeface="+mj-lt"/>
                </a:endParaRPr>
              </a:p>
            </p:txBody>
          </p:sp>
          <p:sp>
            <p:nvSpPr>
              <p:cNvPr id="80971" name="Line 19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 sz="2400">
                  <a:latin typeface="+mj-lt"/>
                </a:endParaRPr>
              </a:p>
            </p:txBody>
          </p:sp>
        </p:grpSp>
        <p:grpSp>
          <p:nvGrpSpPr>
            <p:cNvPr id="80915" name="Group 20"/>
            <p:cNvGrpSpPr>
              <a:grpSpLocks/>
            </p:cNvGrpSpPr>
            <p:nvPr/>
          </p:nvGrpSpPr>
          <p:grpSpPr bwMode="auto">
            <a:xfrm>
              <a:off x="2659" y="2343"/>
              <a:ext cx="340" cy="75"/>
              <a:chOff x="3216" y="2688"/>
              <a:chExt cx="253" cy="48"/>
            </a:xfrm>
          </p:grpSpPr>
          <p:sp>
            <p:nvSpPr>
              <p:cNvPr id="80968" name="Oval 21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kumimoji="0" lang="zh-CN" altLang="en-US">
                  <a:latin typeface="+mj-lt"/>
                </a:endParaRPr>
              </a:p>
            </p:txBody>
          </p:sp>
          <p:sp>
            <p:nvSpPr>
              <p:cNvPr id="80969" name="Line 22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 sz="2400">
                  <a:latin typeface="+mj-lt"/>
                </a:endParaRPr>
              </a:p>
            </p:txBody>
          </p:sp>
        </p:grpSp>
        <p:grpSp>
          <p:nvGrpSpPr>
            <p:cNvPr id="80916" name="Group 23"/>
            <p:cNvGrpSpPr>
              <a:grpSpLocks/>
            </p:cNvGrpSpPr>
            <p:nvPr/>
          </p:nvGrpSpPr>
          <p:grpSpPr bwMode="auto">
            <a:xfrm>
              <a:off x="2659" y="2642"/>
              <a:ext cx="340" cy="75"/>
              <a:chOff x="3216" y="2688"/>
              <a:chExt cx="253" cy="48"/>
            </a:xfrm>
          </p:grpSpPr>
          <p:sp>
            <p:nvSpPr>
              <p:cNvPr id="80966" name="Oval 24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kumimoji="0" lang="zh-CN" altLang="en-US">
                  <a:latin typeface="+mj-lt"/>
                </a:endParaRPr>
              </a:p>
            </p:txBody>
          </p:sp>
          <p:sp>
            <p:nvSpPr>
              <p:cNvPr id="80967" name="Line 25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 sz="2400">
                  <a:latin typeface="+mj-lt"/>
                </a:endParaRPr>
              </a:p>
            </p:txBody>
          </p:sp>
        </p:grpSp>
        <p:grpSp>
          <p:nvGrpSpPr>
            <p:cNvPr id="80917" name="Group 26"/>
            <p:cNvGrpSpPr>
              <a:grpSpLocks/>
            </p:cNvGrpSpPr>
            <p:nvPr/>
          </p:nvGrpSpPr>
          <p:grpSpPr bwMode="auto">
            <a:xfrm>
              <a:off x="2659" y="2942"/>
              <a:ext cx="340" cy="74"/>
              <a:chOff x="3216" y="2688"/>
              <a:chExt cx="253" cy="48"/>
            </a:xfrm>
          </p:grpSpPr>
          <p:sp>
            <p:nvSpPr>
              <p:cNvPr id="80964" name="Oval 27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kumimoji="0" lang="zh-CN" altLang="en-US">
                  <a:latin typeface="+mj-lt"/>
                </a:endParaRPr>
              </a:p>
            </p:txBody>
          </p:sp>
          <p:sp>
            <p:nvSpPr>
              <p:cNvPr id="80965" name="Line 28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 sz="2400">
                  <a:latin typeface="+mj-lt"/>
                </a:endParaRPr>
              </a:p>
            </p:txBody>
          </p:sp>
        </p:grpSp>
        <p:grpSp>
          <p:nvGrpSpPr>
            <p:cNvPr id="80918" name="Group 29"/>
            <p:cNvGrpSpPr>
              <a:grpSpLocks/>
            </p:cNvGrpSpPr>
            <p:nvPr/>
          </p:nvGrpSpPr>
          <p:grpSpPr bwMode="auto">
            <a:xfrm>
              <a:off x="2659" y="3241"/>
              <a:ext cx="340" cy="75"/>
              <a:chOff x="3216" y="2688"/>
              <a:chExt cx="253" cy="48"/>
            </a:xfrm>
          </p:grpSpPr>
          <p:sp>
            <p:nvSpPr>
              <p:cNvPr id="80962" name="Oval 30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kumimoji="0" lang="zh-CN" altLang="en-US">
                  <a:latin typeface="+mj-lt"/>
                </a:endParaRPr>
              </a:p>
            </p:txBody>
          </p:sp>
          <p:sp>
            <p:nvSpPr>
              <p:cNvPr id="80963" name="Line 31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 sz="2400">
                  <a:latin typeface="+mj-lt"/>
                </a:endParaRPr>
              </a:p>
            </p:txBody>
          </p:sp>
        </p:grpSp>
        <p:grpSp>
          <p:nvGrpSpPr>
            <p:cNvPr id="80919" name="Group 32"/>
            <p:cNvGrpSpPr>
              <a:grpSpLocks/>
            </p:cNvGrpSpPr>
            <p:nvPr/>
          </p:nvGrpSpPr>
          <p:grpSpPr bwMode="auto">
            <a:xfrm>
              <a:off x="2659" y="3540"/>
              <a:ext cx="340" cy="75"/>
              <a:chOff x="3216" y="2688"/>
              <a:chExt cx="253" cy="48"/>
            </a:xfrm>
          </p:grpSpPr>
          <p:sp>
            <p:nvSpPr>
              <p:cNvPr id="80960" name="Oval 33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kumimoji="0" lang="zh-CN" altLang="en-US">
                  <a:latin typeface="+mj-lt"/>
                </a:endParaRPr>
              </a:p>
            </p:txBody>
          </p:sp>
          <p:sp>
            <p:nvSpPr>
              <p:cNvPr id="80961" name="Line 34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 sz="2400">
                  <a:latin typeface="+mj-lt"/>
                </a:endParaRPr>
              </a:p>
            </p:txBody>
          </p:sp>
        </p:grpSp>
        <p:grpSp>
          <p:nvGrpSpPr>
            <p:cNvPr id="80920" name="Group 35"/>
            <p:cNvGrpSpPr>
              <a:grpSpLocks/>
            </p:cNvGrpSpPr>
            <p:nvPr/>
          </p:nvGrpSpPr>
          <p:grpSpPr bwMode="auto">
            <a:xfrm>
              <a:off x="2659" y="3840"/>
              <a:ext cx="340" cy="74"/>
              <a:chOff x="3216" y="2688"/>
              <a:chExt cx="253" cy="48"/>
            </a:xfrm>
          </p:grpSpPr>
          <p:sp>
            <p:nvSpPr>
              <p:cNvPr id="80958" name="Oval 36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kumimoji="0" lang="zh-CN" altLang="en-US">
                  <a:latin typeface="+mj-lt"/>
                </a:endParaRPr>
              </a:p>
            </p:txBody>
          </p:sp>
          <p:sp>
            <p:nvSpPr>
              <p:cNvPr id="80959" name="Line 37"/>
              <p:cNvSpPr>
                <a:spLocks noChangeShapeType="1"/>
              </p:cNvSpPr>
              <p:nvPr/>
            </p:nvSpPr>
            <p:spPr bwMode="auto">
              <a:xfrm>
                <a:off x="3277" y="271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 sz="2400">
                  <a:latin typeface="+mj-lt"/>
                </a:endParaRPr>
              </a:p>
            </p:txBody>
          </p:sp>
        </p:grpSp>
        <p:sp>
          <p:nvSpPr>
            <p:cNvPr id="80921" name="Text Box 38"/>
            <p:cNvSpPr txBox="1">
              <a:spLocks noChangeArrowheads="1"/>
            </p:cNvSpPr>
            <p:nvPr/>
          </p:nvSpPr>
          <p:spPr bwMode="auto">
            <a:xfrm>
              <a:off x="2311" y="1583"/>
              <a:ext cx="3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+mj-lt"/>
                </a:rPr>
                <a:t>Y</a:t>
              </a:r>
              <a:r>
                <a:rPr kumimoji="0" lang="en-US" altLang="zh-CN" baseline="-18000">
                  <a:latin typeface="+mj-lt"/>
                </a:rPr>
                <a:t>0</a:t>
              </a:r>
            </a:p>
          </p:txBody>
        </p:sp>
        <p:sp>
          <p:nvSpPr>
            <p:cNvPr id="451623" name="Text Box 39"/>
            <p:cNvSpPr txBox="1">
              <a:spLocks noChangeArrowheads="1"/>
            </p:cNvSpPr>
            <p:nvPr/>
          </p:nvSpPr>
          <p:spPr bwMode="auto">
            <a:xfrm>
              <a:off x="2311" y="3694"/>
              <a:ext cx="321" cy="3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Y</a:t>
              </a:r>
              <a:r>
                <a:rPr kumimoji="0" lang="en-US" altLang="zh-CN" baseline="-18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7</a:t>
              </a:r>
            </a:p>
          </p:txBody>
        </p:sp>
        <p:sp>
          <p:nvSpPr>
            <p:cNvPr id="80923" name="Text Box 40"/>
            <p:cNvSpPr txBox="1">
              <a:spLocks noChangeArrowheads="1"/>
            </p:cNvSpPr>
            <p:nvPr/>
          </p:nvSpPr>
          <p:spPr bwMode="auto">
            <a:xfrm>
              <a:off x="1434" y="1631"/>
              <a:ext cx="257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+mj-lt"/>
                </a:rPr>
                <a:t>A</a:t>
              </a:r>
              <a:endParaRPr kumimoji="0" lang="en-US" altLang="zh-CN" baseline="-18000">
                <a:latin typeface="+mj-lt"/>
              </a:endParaRPr>
            </a:p>
          </p:txBody>
        </p:sp>
        <p:sp>
          <p:nvSpPr>
            <p:cNvPr id="80924" name="Text Box 41"/>
            <p:cNvSpPr txBox="1">
              <a:spLocks noChangeArrowheads="1"/>
            </p:cNvSpPr>
            <p:nvPr/>
          </p:nvSpPr>
          <p:spPr bwMode="auto">
            <a:xfrm>
              <a:off x="1439" y="1967"/>
              <a:ext cx="24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+mj-lt"/>
                </a:rPr>
                <a:t>B</a:t>
              </a:r>
              <a:endParaRPr kumimoji="0" lang="en-US" altLang="zh-CN" baseline="-18000">
                <a:latin typeface="+mj-lt"/>
              </a:endParaRPr>
            </a:p>
          </p:txBody>
        </p:sp>
        <p:sp>
          <p:nvSpPr>
            <p:cNvPr id="80925" name="Text Box 42"/>
            <p:cNvSpPr txBox="1">
              <a:spLocks noChangeArrowheads="1"/>
            </p:cNvSpPr>
            <p:nvPr/>
          </p:nvSpPr>
          <p:spPr bwMode="auto">
            <a:xfrm>
              <a:off x="1422" y="2255"/>
              <a:ext cx="257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+mj-lt"/>
                </a:rPr>
                <a:t>C</a:t>
              </a:r>
              <a:endParaRPr kumimoji="0" lang="en-US" altLang="zh-CN" baseline="-18000">
                <a:latin typeface="+mj-lt"/>
              </a:endParaRPr>
            </a:p>
          </p:txBody>
        </p:sp>
        <p:grpSp>
          <p:nvGrpSpPr>
            <p:cNvPr id="80926" name="Group 43"/>
            <p:cNvGrpSpPr>
              <a:grpSpLocks/>
            </p:cNvGrpSpPr>
            <p:nvPr/>
          </p:nvGrpSpPr>
          <p:grpSpPr bwMode="auto">
            <a:xfrm>
              <a:off x="1065" y="2942"/>
              <a:ext cx="322" cy="74"/>
              <a:chOff x="2928" y="3168"/>
              <a:chExt cx="240" cy="48"/>
            </a:xfrm>
          </p:grpSpPr>
          <p:sp>
            <p:nvSpPr>
              <p:cNvPr id="80956" name="Oval 44"/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kumimoji="0" lang="zh-CN" altLang="en-US">
                  <a:latin typeface="+mj-lt"/>
                </a:endParaRPr>
              </a:p>
            </p:txBody>
          </p:sp>
          <p:sp>
            <p:nvSpPr>
              <p:cNvPr id="80957" name="Line 45"/>
              <p:cNvSpPr>
                <a:spLocks noChangeShapeType="1"/>
              </p:cNvSpPr>
              <p:nvPr/>
            </p:nvSpPr>
            <p:spPr bwMode="auto">
              <a:xfrm flipH="1">
                <a:off x="2928" y="319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 sz="2400">
                  <a:latin typeface="+mj-lt"/>
                </a:endParaRPr>
              </a:p>
            </p:txBody>
          </p:sp>
        </p:grpSp>
        <p:grpSp>
          <p:nvGrpSpPr>
            <p:cNvPr id="80927" name="Group 46"/>
            <p:cNvGrpSpPr>
              <a:grpSpLocks/>
            </p:cNvGrpSpPr>
            <p:nvPr/>
          </p:nvGrpSpPr>
          <p:grpSpPr bwMode="auto">
            <a:xfrm>
              <a:off x="1065" y="3241"/>
              <a:ext cx="322" cy="75"/>
              <a:chOff x="2928" y="3168"/>
              <a:chExt cx="240" cy="48"/>
            </a:xfrm>
          </p:grpSpPr>
          <p:sp>
            <p:nvSpPr>
              <p:cNvPr id="80954" name="Oval 47"/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kumimoji="0" lang="zh-CN" altLang="en-US">
                  <a:latin typeface="+mj-lt"/>
                </a:endParaRPr>
              </a:p>
            </p:txBody>
          </p:sp>
          <p:sp>
            <p:nvSpPr>
              <p:cNvPr id="80955" name="Line 48"/>
              <p:cNvSpPr>
                <a:spLocks noChangeShapeType="1"/>
              </p:cNvSpPr>
              <p:nvPr/>
            </p:nvSpPr>
            <p:spPr bwMode="auto">
              <a:xfrm flipH="1">
                <a:off x="2928" y="319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 sz="2400">
                  <a:latin typeface="+mj-lt"/>
                </a:endParaRPr>
              </a:p>
            </p:txBody>
          </p:sp>
        </p:grpSp>
        <p:grpSp>
          <p:nvGrpSpPr>
            <p:cNvPr id="80928" name="Group 49"/>
            <p:cNvGrpSpPr>
              <a:grpSpLocks/>
            </p:cNvGrpSpPr>
            <p:nvPr/>
          </p:nvGrpSpPr>
          <p:grpSpPr bwMode="auto">
            <a:xfrm>
              <a:off x="1358" y="2765"/>
              <a:ext cx="417" cy="313"/>
              <a:chOff x="3609" y="3696"/>
              <a:chExt cx="310" cy="201"/>
            </a:xfrm>
          </p:grpSpPr>
          <p:sp>
            <p:nvSpPr>
              <p:cNvPr id="80952" name="Text Box 50"/>
              <p:cNvSpPr txBox="1">
                <a:spLocks noChangeArrowheads="1"/>
              </p:cNvSpPr>
              <p:nvPr/>
            </p:nvSpPr>
            <p:spPr bwMode="auto">
              <a:xfrm>
                <a:off x="3609" y="3696"/>
                <a:ext cx="31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0" lang="en-US" altLang="zh-CN">
                    <a:latin typeface="+mj-lt"/>
                  </a:rPr>
                  <a:t>G</a:t>
                </a:r>
                <a:r>
                  <a:rPr kumimoji="0" lang="en-US" altLang="zh-CN" baseline="-18000">
                    <a:latin typeface="+mj-lt"/>
                  </a:rPr>
                  <a:t>2</a:t>
                </a:r>
                <a:r>
                  <a:rPr kumimoji="0" lang="en-US" altLang="zh-CN" baseline="-20000">
                    <a:latin typeface="+mj-lt"/>
                  </a:rPr>
                  <a:t>B</a:t>
                </a:r>
              </a:p>
            </p:txBody>
          </p:sp>
          <p:sp>
            <p:nvSpPr>
              <p:cNvPr id="80953" name="Line 51"/>
              <p:cNvSpPr>
                <a:spLocks noChangeShapeType="1"/>
              </p:cNvSpPr>
              <p:nvPr/>
            </p:nvSpPr>
            <p:spPr bwMode="auto">
              <a:xfrm>
                <a:off x="3696" y="3744"/>
                <a:ext cx="19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 sz="2400">
                  <a:latin typeface="+mj-lt"/>
                </a:endParaRPr>
              </a:p>
            </p:txBody>
          </p:sp>
        </p:grpSp>
        <p:grpSp>
          <p:nvGrpSpPr>
            <p:cNvPr id="80929" name="Group 52"/>
            <p:cNvGrpSpPr>
              <a:grpSpLocks/>
            </p:cNvGrpSpPr>
            <p:nvPr/>
          </p:nvGrpSpPr>
          <p:grpSpPr bwMode="auto">
            <a:xfrm>
              <a:off x="1339" y="3064"/>
              <a:ext cx="424" cy="313"/>
              <a:chOff x="3607" y="3696"/>
              <a:chExt cx="316" cy="201"/>
            </a:xfrm>
          </p:grpSpPr>
          <p:sp>
            <p:nvSpPr>
              <p:cNvPr id="80950" name="Text Box 53"/>
              <p:cNvSpPr txBox="1">
                <a:spLocks noChangeArrowheads="1"/>
              </p:cNvSpPr>
              <p:nvPr/>
            </p:nvSpPr>
            <p:spPr bwMode="auto">
              <a:xfrm>
                <a:off x="3607" y="3696"/>
                <a:ext cx="31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0" lang="en-US" altLang="zh-CN">
                    <a:latin typeface="+mj-lt"/>
                  </a:rPr>
                  <a:t>G</a:t>
                </a:r>
                <a:r>
                  <a:rPr kumimoji="0" lang="en-US" altLang="zh-CN" baseline="-18000">
                    <a:latin typeface="+mj-lt"/>
                  </a:rPr>
                  <a:t>2</a:t>
                </a:r>
                <a:r>
                  <a:rPr kumimoji="0" lang="en-US" altLang="zh-CN" baseline="-20000">
                    <a:latin typeface="+mj-lt"/>
                  </a:rPr>
                  <a:t>A</a:t>
                </a:r>
              </a:p>
            </p:txBody>
          </p:sp>
          <p:sp>
            <p:nvSpPr>
              <p:cNvPr id="80951" name="Line 54"/>
              <p:cNvSpPr>
                <a:spLocks noChangeShapeType="1"/>
              </p:cNvSpPr>
              <p:nvPr/>
            </p:nvSpPr>
            <p:spPr bwMode="auto">
              <a:xfrm>
                <a:off x="3696" y="3744"/>
                <a:ext cx="19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 sz="2400">
                  <a:latin typeface="+mj-lt"/>
                </a:endParaRPr>
              </a:p>
            </p:txBody>
          </p:sp>
        </p:grpSp>
        <p:sp>
          <p:nvSpPr>
            <p:cNvPr id="80930" name="Text Box 55"/>
            <p:cNvSpPr txBox="1">
              <a:spLocks noChangeArrowheads="1"/>
            </p:cNvSpPr>
            <p:nvPr/>
          </p:nvSpPr>
          <p:spPr bwMode="auto">
            <a:xfrm>
              <a:off x="1412" y="3330"/>
              <a:ext cx="33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+mj-lt"/>
                </a:rPr>
                <a:t>G</a:t>
              </a:r>
              <a:r>
                <a:rPr kumimoji="0" lang="en-US" altLang="zh-CN" baseline="-20000">
                  <a:latin typeface="+mj-lt"/>
                </a:rPr>
                <a:t>1</a:t>
              </a:r>
            </a:p>
          </p:txBody>
        </p:sp>
        <p:sp>
          <p:nvSpPr>
            <p:cNvPr id="80931" name="Line 56"/>
            <p:cNvSpPr>
              <a:spLocks noChangeShapeType="1"/>
            </p:cNvSpPr>
            <p:nvPr/>
          </p:nvSpPr>
          <p:spPr bwMode="auto">
            <a:xfrm>
              <a:off x="1065" y="3540"/>
              <a:ext cx="322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 sz="2400">
                <a:latin typeface="+mj-lt"/>
              </a:endParaRPr>
            </a:p>
          </p:txBody>
        </p:sp>
        <p:sp>
          <p:nvSpPr>
            <p:cNvPr id="80932" name="Text Box 57"/>
            <p:cNvSpPr txBox="1">
              <a:spLocks noChangeArrowheads="1"/>
            </p:cNvSpPr>
            <p:nvPr/>
          </p:nvSpPr>
          <p:spPr bwMode="auto">
            <a:xfrm>
              <a:off x="2660" y="1523"/>
              <a:ext cx="31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dirty="0">
                  <a:latin typeface="+mj-lt"/>
                </a:rPr>
                <a:t>15</a:t>
              </a:r>
              <a:endParaRPr kumimoji="0" lang="en-US" altLang="zh-CN" baseline="-18000" dirty="0">
                <a:latin typeface="+mj-lt"/>
              </a:endParaRPr>
            </a:p>
          </p:txBody>
        </p:sp>
        <p:sp>
          <p:nvSpPr>
            <p:cNvPr id="80933" name="Text Box 58"/>
            <p:cNvSpPr txBox="1">
              <a:spLocks noChangeArrowheads="1"/>
            </p:cNvSpPr>
            <p:nvPr/>
          </p:nvSpPr>
          <p:spPr bwMode="auto">
            <a:xfrm>
              <a:off x="2660" y="1816"/>
              <a:ext cx="31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dirty="0">
                  <a:latin typeface="+mj-lt"/>
                </a:rPr>
                <a:t>14</a:t>
              </a:r>
              <a:endParaRPr kumimoji="0" lang="en-US" altLang="zh-CN" baseline="-18000" dirty="0">
                <a:latin typeface="+mj-lt"/>
              </a:endParaRPr>
            </a:p>
          </p:txBody>
        </p:sp>
        <p:sp>
          <p:nvSpPr>
            <p:cNvPr id="80934" name="Text Box 59"/>
            <p:cNvSpPr txBox="1">
              <a:spLocks noChangeArrowheads="1"/>
            </p:cNvSpPr>
            <p:nvPr/>
          </p:nvSpPr>
          <p:spPr bwMode="auto">
            <a:xfrm>
              <a:off x="2660" y="2109"/>
              <a:ext cx="31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+mj-lt"/>
                </a:rPr>
                <a:t>13</a:t>
              </a:r>
              <a:endParaRPr kumimoji="0" lang="en-US" altLang="zh-CN" baseline="-18000">
                <a:latin typeface="+mj-lt"/>
              </a:endParaRPr>
            </a:p>
          </p:txBody>
        </p:sp>
        <p:sp>
          <p:nvSpPr>
            <p:cNvPr id="80935" name="Text Box 60"/>
            <p:cNvSpPr txBox="1">
              <a:spLocks noChangeArrowheads="1"/>
            </p:cNvSpPr>
            <p:nvPr/>
          </p:nvSpPr>
          <p:spPr bwMode="auto">
            <a:xfrm>
              <a:off x="2660" y="2402"/>
              <a:ext cx="31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dirty="0">
                  <a:latin typeface="+mj-lt"/>
                </a:rPr>
                <a:t>12</a:t>
              </a:r>
              <a:endParaRPr kumimoji="0" lang="en-US" altLang="zh-CN" baseline="-18000" dirty="0">
                <a:latin typeface="+mj-lt"/>
              </a:endParaRPr>
            </a:p>
          </p:txBody>
        </p:sp>
        <p:sp>
          <p:nvSpPr>
            <p:cNvPr id="80936" name="Text Box 61"/>
            <p:cNvSpPr txBox="1">
              <a:spLocks noChangeArrowheads="1"/>
            </p:cNvSpPr>
            <p:nvPr/>
          </p:nvSpPr>
          <p:spPr bwMode="auto">
            <a:xfrm>
              <a:off x="2661" y="2737"/>
              <a:ext cx="30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+mj-lt"/>
                </a:rPr>
                <a:t>11</a:t>
              </a:r>
              <a:endParaRPr kumimoji="0" lang="en-US" altLang="zh-CN" baseline="-18000">
                <a:latin typeface="+mj-lt"/>
              </a:endParaRPr>
            </a:p>
          </p:txBody>
        </p:sp>
        <p:sp>
          <p:nvSpPr>
            <p:cNvPr id="80937" name="Text Box 62"/>
            <p:cNvSpPr txBox="1">
              <a:spLocks noChangeArrowheads="1"/>
            </p:cNvSpPr>
            <p:nvPr/>
          </p:nvSpPr>
          <p:spPr bwMode="auto">
            <a:xfrm>
              <a:off x="2660" y="3031"/>
              <a:ext cx="31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+mj-lt"/>
                </a:rPr>
                <a:t>10</a:t>
              </a:r>
              <a:endParaRPr kumimoji="0" lang="en-US" altLang="zh-CN" baseline="-18000">
                <a:latin typeface="+mj-lt"/>
              </a:endParaRPr>
            </a:p>
          </p:txBody>
        </p:sp>
        <p:sp>
          <p:nvSpPr>
            <p:cNvPr id="80938" name="Text Box 63"/>
            <p:cNvSpPr txBox="1">
              <a:spLocks noChangeArrowheads="1"/>
            </p:cNvSpPr>
            <p:nvPr/>
          </p:nvSpPr>
          <p:spPr bwMode="auto">
            <a:xfrm>
              <a:off x="2733" y="3324"/>
              <a:ext cx="21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+mj-lt"/>
                </a:rPr>
                <a:t>9</a:t>
              </a:r>
              <a:endParaRPr kumimoji="0" lang="en-US" altLang="zh-CN" baseline="-18000">
                <a:latin typeface="+mj-lt"/>
              </a:endParaRPr>
            </a:p>
          </p:txBody>
        </p:sp>
        <p:sp>
          <p:nvSpPr>
            <p:cNvPr id="80939" name="Text Box 64"/>
            <p:cNvSpPr txBox="1">
              <a:spLocks noChangeArrowheads="1"/>
            </p:cNvSpPr>
            <p:nvPr/>
          </p:nvSpPr>
          <p:spPr bwMode="auto">
            <a:xfrm>
              <a:off x="2733" y="3666"/>
              <a:ext cx="21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dirty="0">
                  <a:latin typeface="+mj-lt"/>
                </a:rPr>
                <a:t>7</a:t>
              </a:r>
              <a:endParaRPr kumimoji="0" lang="en-US" altLang="zh-CN" baseline="-18000" dirty="0">
                <a:latin typeface="+mj-lt"/>
              </a:endParaRPr>
            </a:p>
          </p:txBody>
        </p:sp>
        <p:sp>
          <p:nvSpPr>
            <p:cNvPr id="451649" name="Text Box 65"/>
            <p:cNvSpPr txBox="1">
              <a:spLocks noChangeArrowheads="1"/>
            </p:cNvSpPr>
            <p:nvPr/>
          </p:nvSpPr>
          <p:spPr bwMode="auto">
            <a:xfrm>
              <a:off x="1075" y="1518"/>
              <a:ext cx="213" cy="3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DDDDDD"/>
                    </a:outerShdw>
                  </a:effectLst>
                  <a:latin typeface="+mj-lt"/>
                </a:rPr>
                <a:t>1</a:t>
              </a:r>
              <a:endParaRPr lang="en-US" altLang="zh-CN" sz="2400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endParaRPr>
            </a:p>
          </p:txBody>
        </p:sp>
        <p:sp>
          <p:nvSpPr>
            <p:cNvPr id="451650" name="Text Box 66"/>
            <p:cNvSpPr txBox="1">
              <a:spLocks noChangeArrowheads="1"/>
            </p:cNvSpPr>
            <p:nvPr/>
          </p:nvSpPr>
          <p:spPr bwMode="auto">
            <a:xfrm>
              <a:off x="1075" y="1817"/>
              <a:ext cx="213" cy="3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DDDDDD"/>
                    </a:outerShdw>
                  </a:effectLst>
                  <a:latin typeface="+mj-lt"/>
                </a:rPr>
                <a:t>2</a:t>
              </a:r>
              <a:endParaRPr lang="en-US" altLang="zh-CN" sz="2400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endParaRPr>
            </a:p>
          </p:txBody>
        </p:sp>
        <p:sp>
          <p:nvSpPr>
            <p:cNvPr id="451651" name="Text Box 67"/>
            <p:cNvSpPr txBox="1">
              <a:spLocks noChangeArrowheads="1"/>
            </p:cNvSpPr>
            <p:nvPr/>
          </p:nvSpPr>
          <p:spPr bwMode="auto">
            <a:xfrm>
              <a:off x="1075" y="2116"/>
              <a:ext cx="213" cy="3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DDDDDD"/>
                    </a:outerShdw>
                  </a:effectLst>
                  <a:latin typeface="+mj-lt"/>
                </a:rPr>
                <a:t>3</a:t>
              </a:r>
              <a:endParaRPr lang="en-US" altLang="zh-CN" sz="2400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endParaRPr>
            </a:p>
          </p:txBody>
        </p:sp>
        <p:sp>
          <p:nvSpPr>
            <p:cNvPr id="451652" name="Text Box 68"/>
            <p:cNvSpPr txBox="1">
              <a:spLocks noChangeArrowheads="1"/>
            </p:cNvSpPr>
            <p:nvPr/>
          </p:nvSpPr>
          <p:spPr bwMode="auto">
            <a:xfrm>
              <a:off x="1075" y="2939"/>
              <a:ext cx="213" cy="3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DDDDDD"/>
                    </a:outerShdw>
                  </a:effectLst>
                  <a:latin typeface="+mj-lt"/>
                </a:rPr>
                <a:t>4</a:t>
              </a:r>
              <a:endParaRPr lang="en-US" altLang="zh-CN" sz="2400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endParaRPr>
            </a:p>
          </p:txBody>
        </p:sp>
        <p:sp>
          <p:nvSpPr>
            <p:cNvPr id="451653" name="Text Box 69"/>
            <p:cNvSpPr txBox="1">
              <a:spLocks noChangeArrowheads="1"/>
            </p:cNvSpPr>
            <p:nvPr/>
          </p:nvSpPr>
          <p:spPr bwMode="auto">
            <a:xfrm>
              <a:off x="1075" y="2640"/>
              <a:ext cx="213" cy="3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DDDDDD"/>
                    </a:outerShdw>
                  </a:effectLst>
                  <a:latin typeface="+mj-lt"/>
                </a:rPr>
                <a:t>5</a:t>
              </a:r>
              <a:endParaRPr lang="en-US" altLang="zh-CN" sz="2400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endParaRPr>
            </a:p>
          </p:txBody>
        </p:sp>
        <p:sp>
          <p:nvSpPr>
            <p:cNvPr id="451654" name="Text Box 70"/>
            <p:cNvSpPr txBox="1">
              <a:spLocks noChangeArrowheads="1"/>
            </p:cNvSpPr>
            <p:nvPr/>
          </p:nvSpPr>
          <p:spPr bwMode="auto">
            <a:xfrm>
              <a:off x="1075" y="3257"/>
              <a:ext cx="213" cy="3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DDDDDD"/>
                    </a:outerShdw>
                  </a:effectLst>
                  <a:latin typeface="+mj-lt"/>
                </a:rPr>
                <a:t>6</a:t>
              </a:r>
              <a:endParaRPr lang="en-US" altLang="zh-CN" sz="2400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endParaRPr>
            </a:p>
          </p:txBody>
        </p:sp>
        <p:sp>
          <p:nvSpPr>
            <p:cNvPr id="80946" name="Text Box 71"/>
            <p:cNvSpPr txBox="1">
              <a:spLocks noChangeArrowheads="1"/>
            </p:cNvSpPr>
            <p:nvPr/>
          </p:nvSpPr>
          <p:spPr bwMode="auto">
            <a:xfrm>
              <a:off x="1590" y="2473"/>
              <a:ext cx="8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>
                  <a:solidFill>
                    <a:srgbClr val="0000CC"/>
                  </a:solidFill>
                  <a:latin typeface="+mj-lt"/>
                </a:rPr>
                <a:t>74LS138</a:t>
              </a:r>
              <a:endParaRPr kumimoji="0" lang="en-US" altLang="zh-CN" baseline="-18000">
                <a:solidFill>
                  <a:srgbClr val="0000CC"/>
                </a:solidFill>
                <a:latin typeface="+mj-lt"/>
              </a:endParaRPr>
            </a:p>
          </p:txBody>
        </p:sp>
        <p:sp>
          <p:nvSpPr>
            <p:cNvPr id="80947" name="Text Box 72"/>
            <p:cNvSpPr txBox="1">
              <a:spLocks noChangeArrowheads="1"/>
            </p:cNvSpPr>
            <p:nvPr/>
          </p:nvSpPr>
          <p:spPr bwMode="auto">
            <a:xfrm>
              <a:off x="380" y="3385"/>
              <a:ext cx="62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+mj-lt"/>
                </a:rPr>
                <a:t>AEN#</a:t>
              </a:r>
              <a:endParaRPr kumimoji="0" lang="en-US" altLang="zh-CN" baseline="-20000">
                <a:latin typeface="+mj-lt"/>
              </a:endParaRPr>
            </a:p>
          </p:txBody>
        </p:sp>
        <p:sp>
          <p:nvSpPr>
            <p:cNvPr id="80948" name="Text Box 88"/>
            <p:cNvSpPr txBox="1">
              <a:spLocks noChangeArrowheads="1"/>
            </p:cNvSpPr>
            <p:nvPr/>
          </p:nvSpPr>
          <p:spPr bwMode="auto">
            <a:xfrm>
              <a:off x="1702" y="2778"/>
              <a:ext cx="21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+mj-lt"/>
                </a:rPr>
                <a:t>#</a:t>
              </a:r>
            </a:p>
          </p:txBody>
        </p:sp>
        <p:sp>
          <p:nvSpPr>
            <p:cNvPr id="80949" name="Text Box 89"/>
            <p:cNvSpPr txBox="1">
              <a:spLocks noChangeArrowheads="1"/>
            </p:cNvSpPr>
            <p:nvPr/>
          </p:nvSpPr>
          <p:spPr bwMode="auto">
            <a:xfrm>
              <a:off x="1702" y="3114"/>
              <a:ext cx="21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+mj-lt"/>
                </a:rPr>
                <a:t>#</a:t>
              </a:r>
            </a:p>
          </p:txBody>
        </p:sp>
      </p:grpSp>
      <p:sp>
        <p:nvSpPr>
          <p:cNvPr id="88" name="Text Box 2"/>
          <p:cNvSpPr txBox="1">
            <a:spLocks noChangeArrowheads="1"/>
          </p:cNvSpPr>
          <p:nvPr/>
        </p:nvSpPr>
        <p:spPr bwMode="auto">
          <a:xfrm>
            <a:off x="478582" y="-6843"/>
            <a:ext cx="1831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思考题</a:t>
            </a:r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5455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67" grpId="0" autoUpdateAnimBg="0"/>
      <p:bldP spid="451670" grpId="0" autoUpdateAnimBg="0"/>
      <p:bldP spid="45167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8602" y="0"/>
            <a:ext cx="10801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1192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2618" y="1016732"/>
            <a:ext cx="11053227" cy="5436604"/>
          </a:xfrm>
          <a:prstGeom prst="rect">
            <a:avLst/>
          </a:prstGeom>
        </p:spPr>
        <p:txBody>
          <a:bodyPr/>
          <a:lstStyle/>
          <a:p>
            <a:pPr marL="266700" indent="-266700">
              <a:spcBef>
                <a:spcPts val="1200"/>
              </a:spcBef>
            </a:pPr>
            <a:r>
              <a:rPr lang="zh-CN" altLang="en-US" dirty="0"/>
              <a:t>闪存</a:t>
            </a:r>
            <a:r>
              <a:rPr lang="en-US" altLang="zh-CN" dirty="0"/>
              <a:t>——Flash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marL="266700" indent="-266700">
              <a:spcBef>
                <a:spcPts val="1200"/>
              </a:spcBef>
            </a:pPr>
            <a:r>
              <a:rPr lang="zh-CN" altLang="en-US" dirty="0"/>
              <a:t>光盘</a:t>
            </a:r>
            <a:endParaRPr lang="en-US" altLang="zh-CN" dirty="0"/>
          </a:p>
          <a:p>
            <a:pPr marL="625475" lvl="1" indent="-266700">
              <a:spcBef>
                <a:spcPts val="1200"/>
              </a:spcBef>
            </a:pPr>
            <a:r>
              <a:rPr lang="zh-CN" altLang="en-US" dirty="0"/>
              <a:t>光盘分类：</a:t>
            </a:r>
            <a:r>
              <a:rPr lang="zh-CN" altLang="en-US" dirty="0">
                <a:solidFill>
                  <a:srgbClr val="0000FF"/>
                </a:solidFill>
              </a:rPr>
              <a:t>只读型、追记型和可擦型光盘</a:t>
            </a:r>
            <a:endParaRPr lang="en-US" altLang="zh-CN" dirty="0">
              <a:solidFill>
                <a:srgbClr val="0000FF"/>
              </a:solidFill>
            </a:endParaRPr>
          </a:p>
          <a:p>
            <a:pPr marL="266700" indent="-266700">
              <a:spcBef>
                <a:spcPts val="1200"/>
              </a:spcBef>
              <a:buClr>
                <a:schemeClr val="tx2"/>
              </a:buClr>
            </a:pPr>
            <a:r>
              <a:rPr lang="en-US" altLang="zh-CN" sz="2800" dirty="0"/>
              <a:t>I/O</a:t>
            </a:r>
            <a:r>
              <a:rPr lang="zh-CN" altLang="en-US" sz="2800" dirty="0"/>
              <a:t>设备的连接与接口</a:t>
            </a:r>
            <a:endParaRPr lang="en-US" altLang="zh-CN" sz="2800" dirty="0"/>
          </a:p>
          <a:p>
            <a:pPr marL="666750" lvl="1" indent="-266700">
              <a:spcBef>
                <a:spcPts val="1200"/>
              </a:spcBef>
              <a:buClr>
                <a:schemeClr val="tx2"/>
              </a:buClr>
            </a:pPr>
            <a:r>
              <a:rPr lang="en-US" altLang="zh-CN" sz="2800" dirty="0"/>
              <a:t>I/O</a:t>
            </a:r>
            <a:r>
              <a:rPr lang="zh-CN" altLang="en-US" sz="2800" dirty="0"/>
              <a:t>端口是指</a:t>
            </a:r>
            <a:r>
              <a:rPr lang="en-US" altLang="zh-CN" sz="2800" dirty="0"/>
              <a:t>I/O</a:t>
            </a:r>
            <a:r>
              <a:rPr lang="zh-CN" altLang="en-US" sz="2800" dirty="0"/>
              <a:t>控制器中</a:t>
            </a:r>
            <a:r>
              <a:rPr lang="en-US" altLang="zh-CN" sz="2800" dirty="0"/>
              <a:t>CPU</a:t>
            </a:r>
            <a:r>
              <a:rPr lang="zh-CN" altLang="en-US" sz="2800" dirty="0"/>
              <a:t>可访问的寄存器，</a:t>
            </a:r>
            <a:r>
              <a:rPr lang="zh-CN" altLang="en-US" sz="2800" dirty="0">
                <a:solidFill>
                  <a:srgbClr val="0000CC"/>
                </a:solidFill>
              </a:rPr>
              <a:t>对</a:t>
            </a:r>
            <a:r>
              <a:rPr lang="en-US" altLang="zh-CN" sz="2800" dirty="0">
                <a:solidFill>
                  <a:srgbClr val="0000CC"/>
                </a:solidFill>
              </a:rPr>
              <a:t>I/O</a:t>
            </a:r>
            <a:r>
              <a:rPr lang="zh-CN" altLang="en-US" sz="2800" dirty="0">
                <a:solidFill>
                  <a:srgbClr val="0000CC"/>
                </a:solidFill>
              </a:rPr>
              <a:t>设备的寻址就是对</a:t>
            </a:r>
            <a:r>
              <a:rPr lang="en-US" altLang="zh-CN" sz="2800" dirty="0">
                <a:solidFill>
                  <a:srgbClr val="0000CC"/>
                </a:solidFill>
              </a:rPr>
              <a:t>I/O</a:t>
            </a:r>
            <a:r>
              <a:rPr lang="zh-CN" altLang="en-US" sz="2800" dirty="0">
                <a:solidFill>
                  <a:srgbClr val="0000CC"/>
                </a:solidFill>
              </a:rPr>
              <a:t>端口的访问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666750" lvl="1" indent="-266700">
              <a:spcBef>
                <a:spcPts val="1200"/>
              </a:spcBef>
              <a:buClr>
                <a:schemeClr val="tx2"/>
              </a:buClr>
            </a:pPr>
            <a:r>
              <a:rPr lang="zh-CN" altLang="en-US" sz="2800" dirty="0"/>
              <a:t>两种</a:t>
            </a:r>
            <a:r>
              <a:rPr lang="en-US" altLang="zh-CN" sz="2800" dirty="0"/>
              <a:t>I/O</a:t>
            </a:r>
            <a:r>
              <a:rPr lang="zh-CN" altLang="en-US" sz="2800" dirty="0"/>
              <a:t>端口编址的连接方式：</a:t>
            </a:r>
            <a:r>
              <a:rPr lang="zh-CN" altLang="en-US" sz="2800" dirty="0">
                <a:solidFill>
                  <a:srgbClr val="0000CC"/>
                </a:solidFill>
              </a:rPr>
              <a:t>内存映射方式</a:t>
            </a:r>
            <a:r>
              <a:rPr lang="en-US" altLang="zh-CN" sz="2800" dirty="0">
                <a:solidFill>
                  <a:srgbClr val="0000CC"/>
                </a:solidFill>
              </a:rPr>
              <a:t>(</a:t>
            </a:r>
            <a:r>
              <a:rPr lang="zh-CN" altLang="en-US" sz="2800" dirty="0">
                <a:solidFill>
                  <a:srgbClr val="0000CC"/>
                </a:solidFill>
              </a:rPr>
              <a:t>统一编址</a:t>
            </a:r>
            <a:r>
              <a:rPr lang="en-US" altLang="zh-CN" sz="2800" dirty="0">
                <a:solidFill>
                  <a:srgbClr val="0000CC"/>
                </a:solidFill>
              </a:rPr>
              <a:t>)</a:t>
            </a:r>
            <a:r>
              <a:rPr lang="zh-CN" altLang="en-US" sz="2800" dirty="0">
                <a:solidFill>
                  <a:srgbClr val="0000CC"/>
                </a:solidFill>
              </a:rPr>
              <a:t>和特殊</a:t>
            </a:r>
            <a:r>
              <a:rPr lang="en-US" altLang="zh-CN" sz="2800" dirty="0">
                <a:solidFill>
                  <a:srgbClr val="0000CC"/>
                </a:solidFill>
              </a:rPr>
              <a:t>I/O</a:t>
            </a:r>
            <a:r>
              <a:rPr lang="zh-CN" altLang="en-US" sz="2800" dirty="0">
                <a:solidFill>
                  <a:srgbClr val="0000CC"/>
                </a:solidFill>
              </a:rPr>
              <a:t>指令方式</a:t>
            </a:r>
            <a:r>
              <a:rPr lang="en-US" altLang="zh-CN" sz="2800" dirty="0">
                <a:solidFill>
                  <a:srgbClr val="0000CC"/>
                </a:solidFill>
              </a:rPr>
              <a:t>(</a:t>
            </a:r>
            <a:r>
              <a:rPr lang="zh-CN" altLang="en-US" sz="2800" dirty="0">
                <a:solidFill>
                  <a:srgbClr val="0000CC"/>
                </a:solidFill>
              </a:rPr>
              <a:t>独立编址</a:t>
            </a:r>
            <a:r>
              <a:rPr lang="en-US" altLang="zh-CN" sz="2800" dirty="0">
                <a:solidFill>
                  <a:srgbClr val="0000CC"/>
                </a:solidFill>
              </a:rPr>
              <a:t>)</a:t>
            </a:r>
          </a:p>
          <a:p>
            <a:pPr marL="666750" lvl="1" indent="-266700">
              <a:spcBef>
                <a:spcPts val="1200"/>
              </a:spcBef>
              <a:buClr>
                <a:schemeClr val="tx2"/>
              </a:buClr>
            </a:pPr>
            <a:r>
              <a:rPr lang="en-US" altLang="zh-CN" sz="2800" dirty="0">
                <a:solidFill>
                  <a:srgbClr val="A50021"/>
                </a:solidFill>
                <a:ea typeface="微软雅黑" charset="-122"/>
              </a:rPr>
              <a:t>I/O</a:t>
            </a:r>
            <a:r>
              <a:rPr lang="zh-CN" altLang="en-US" sz="2800" dirty="0">
                <a:solidFill>
                  <a:srgbClr val="A50021"/>
                </a:solidFill>
                <a:ea typeface="微软雅黑" charset="-122"/>
              </a:rPr>
              <a:t>端口地址译码电路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625475" lvl="1" indent="-266700">
              <a:spcBef>
                <a:spcPts val="1200"/>
              </a:spcBef>
            </a:pP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23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9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9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9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60" name="Text Box 52"/>
          <p:cNvSpPr txBox="1">
            <a:spLocks noChangeArrowheads="1"/>
          </p:cNvSpPr>
          <p:nvPr/>
        </p:nvSpPr>
        <p:spPr bwMode="auto">
          <a:xfrm>
            <a:off x="514586" y="857251"/>
            <a:ext cx="10981220" cy="112646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latin typeface="Times New Roman" charset="0"/>
                <a:ea typeface="华文新魏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、若接口芯片的端口地址范围为</a:t>
            </a:r>
            <a:r>
              <a:rPr lang="en-US" altLang="zh-CN" dirty="0">
                <a:latin typeface="Times New Roman" charset="0"/>
                <a:ea typeface="华文新魏" charset="-122"/>
                <a:cs typeface="Times New Roman" charset="0"/>
              </a:rPr>
              <a:t>140H</a:t>
            </a: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、</a:t>
            </a:r>
            <a:r>
              <a:rPr lang="en-US" altLang="zh-CN" dirty="0">
                <a:latin typeface="Times New Roman" charset="0"/>
                <a:ea typeface="华文新魏" charset="-122"/>
                <a:cs typeface="Times New Roman" charset="0"/>
              </a:rPr>
              <a:t>142H</a:t>
            </a: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、</a:t>
            </a:r>
            <a:r>
              <a:rPr lang="en-US" altLang="zh-CN" dirty="0">
                <a:latin typeface="Times New Roman" charset="0"/>
                <a:ea typeface="华文新魏" charset="-122"/>
                <a:cs typeface="Times New Roman" charset="0"/>
              </a:rPr>
              <a:t>144H</a:t>
            </a: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、</a:t>
            </a:r>
            <a:r>
              <a:rPr lang="en-US" altLang="zh-CN" dirty="0">
                <a:latin typeface="Times New Roman" charset="0"/>
                <a:ea typeface="华文新魏" charset="-122"/>
                <a:cs typeface="Times New Roman" charset="0"/>
              </a:rPr>
              <a:t>146H</a:t>
            </a: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、</a:t>
            </a:r>
            <a:r>
              <a:rPr lang="en-US" altLang="zh-CN" dirty="0">
                <a:latin typeface="Times New Roman" charset="0"/>
                <a:ea typeface="华文新魏" charset="-122"/>
                <a:cs typeface="Times New Roman" charset="0"/>
              </a:rPr>
              <a:t>148H</a:t>
            </a: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、</a:t>
            </a:r>
            <a:r>
              <a:rPr lang="en-US" altLang="zh-CN" dirty="0">
                <a:latin typeface="Times New Roman" charset="0"/>
                <a:ea typeface="华文新魏" charset="-122"/>
                <a:cs typeface="Times New Roman" charset="0"/>
              </a:rPr>
              <a:t>14AH</a:t>
            </a: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、</a:t>
            </a:r>
            <a:r>
              <a:rPr lang="en-US" altLang="zh-CN" dirty="0">
                <a:latin typeface="Times New Roman" charset="0"/>
                <a:ea typeface="华文新魏" charset="-122"/>
                <a:cs typeface="Times New Roman" charset="0"/>
              </a:rPr>
              <a:t>14CH</a:t>
            </a: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、</a:t>
            </a:r>
            <a:r>
              <a:rPr lang="en-US" altLang="zh-CN" dirty="0">
                <a:latin typeface="Times New Roman" charset="0"/>
                <a:ea typeface="华文新魏" charset="-122"/>
                <a:cs typeface="Times New Roman" charset="0"/>
              </a:rPr>
              <a:t>14EH</a:t>
            </a: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，请问</a:t>
            </a:r>
            <a:r>
              <a:rPr lang="en-US" altLang="zh-CN" dirty="0">
                <a:latin typeface="Times New Roman" charset="0"/>
                <a:ea typeface="华文新魏" charset="-122"/>
                <a:cs typeface="Times New Roman" charset="0"/>
              </a:rPr>
              <a:t>A0~A9</a:t>
            </a: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这</a:t>
            </a:r>
            <a:r>
              <a:rPr lang="en-US" altLang="zh-CN" dirty="0">
                <a:latin typeface="Times New Roman" charset="0"/>
                <a:ea typeface="华文新魏" charset="-122"/>
                <a:cs typeface="Times New Roman" charset="0"/>
              </a:rPr>
              <a:t>10</a:t>
            </a:r>
            <a:r>
              <a:rPr lang="zh-CN" altLang="en-US" dirty="0">
                <a:latin typeface="Times New Roman" charset="0"/>
                <a:ea typeface="华文新魏" charset="-122"/>
                <a:cs typeface="Times New Roman" charset="0"/>
              </a:rPr>
              <a:t>根线如何连接？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615093" y="10486"/>
            <a:ext cx="7021512" cy="59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补充题</a:t>
            </a:r>
          </a:p>
        </p:txBody>
      </p:sp>
      <p:grpSp>
        <p:nvGrpSpPr>
          <p:cNvPr id="50" name="Group 89"/>
          <p:cNvGrpSpPr>
            <a:grpSpLocks/>
          </p:cNvGrpSpPr>
          <p:nvPr/>
        </p:nvGrpSpPr>
        <p:grpSpPr bwMode="auto">
          <a:xfrm>
            <a:off x="1124649" y="2168861"/>
            <a:ext cx="8822985" cy="4259298"/>
            <a:chOff x="157" y="1180"/>
            <a:chExt cx="5163" cy="2676"/>
          </a:xfrm>
        </p:grpSpPr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704" y="1180"/>
              <a:ext cx="1272" cy="24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 b="1"/>
            </a:p>
          </p:txBody>
        </p:sp>
        <p:sp>
          <p:nvSpPr>
            <p:cNvPr id="52" name="Line 6"/>
            <p:cNvSpPr>
              <a:spLocks noChangeShapeType="1"/>
            </p:cNvSpPr>
            <p:nvPr/>
          </p:nvSpPr>
          <p:spPr bwMode="auto">
            <a:xfrm>
              <a:off x="1358" y="1404"/>
              <a:ext cx="34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>
              <a:off x="1382" y="1704"/>
              <a:ext cx="32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>
              <a:off x="1382" y="2003"/>
              <a:ext cx="32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5" name="Oval 10"/>
            <p:cNvSpPr>
              <a:spLocks noChangeArrowheads="1"/>
            </p:cNvSpPr>
            <p:nvPr/>
          </p:nvSpPr>
          <p:spPr bwMode="auto">
            <a:xfrm>
              <a:off x="3920" y="2409"/>
              <a:ext cx="89" cy="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 b="1"/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>
              <a:off x="3058" y="2458"/>
              <a:ext cx="8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7" name="Text Box 12"/>
            <p:cNvSpPr txBox="1">
              <a:spLocks noChangeArrowheads="1"/>
            </p:cNvSpPr>
            <p:nvPr/>
          </p:nvSpPr>
          <p:spPr bwMode="auto">
            <a:xfrm>
              <a:off x="2656" y="2130"/>
              <a:ext cx="295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 dirty="0"/>
                <a:t>Y</a:t>
              </a:r>
              <a:r>
                <a:rPr kumimoji="0" lang="en-US" altLang="zh-CN" baseline="-18000" dirty="0"/>
                <a:t>4</a:t>
              </a:r>
              <a:endParaRPr kumimoji="0" lang="en-US" altLang="zh-CN" b="1" baseline="-18000" dirty="0"/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1766" y="1216"/>
              <a:ext cx="23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A</a:t>
              </a:r>
              <a:endParaRPr kumimoji="0" lang="en-US" altLang="zh-CN" b="1" baseline="-18000"/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1766" y="1552"/>
              <a:ext cx="23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B</a:t>
              </a:r>
              <a:endParaRPr kumimoji="0" lang="en-US" altLang="zh-CN" b="1" baseline="-18000"/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1754" y="1840"/>
              <a:ext cx="23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C</a:t>
              </a:r>
              <a:endParaRPr kumimoji="0" lang="en-US" altLang="zh-CN" b="1" baseline="-18000"/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2009" y="1831"/>
              <a:ext cx="84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>
                  <a:solidFill>
                    <a:srgbClr val="0000CC"/>
                  </a:solidFill>
                </a:rPr>
                <a:t>74LS138</a:t>
              </a:r>
              <a:endParaRPr kumimoji="0" lang="en-US" altLang="zh-CN" b="1" baseline="-18000">
                <a:solidFill>
                  <a:srgbClr val="0000CC"/>
                </a:solidFill>
              </a:endParaRPr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1737" y="2143"/>
              <a:ext cx="314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G</a:t>
              </a:r>
              <a:r>
                <a:rPr kumimoji="0" lang="en-US" altLang="zh-CN" b="1" baseline="-20000"/>
                <a:t>1</a:t>
              </a:r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1373" y="2353"/>
              <a:ext cx="322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64" name="Group 29"/>
            <p:cNvGrpSpPr>
              <a:grpSpLocks/>
            </p:cNvGrpSpPr>
            <p:nvPr/>
          </p:nvGrpSpPr>
          <p:grpSpPr bwMode="auto">
            <a:xfrm>
              <a:off x="1373" y="2917"/>
              <a:ext cx="322" cy="75"/>
              <a:chOff x="2928" y="3168"/>
              <a:chExt cx="240" cy="48"/>
            </a:xfrm>
          </p:grpSpPr>
          <p:sp>
            <p:nvSpPr>
              <p:cNvPr id="93" name="Oval 30"/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kumimoji="0" lang="zh-CN" altLang="en-US" b="1"/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 flipH="1">
                <a:off x="2928" y="319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65" name="Group 32"/>
            <p:cNvGrpSpPr>
              <a:grpSpLocks/>
            </p:cNvGrpSpPr>
            <p:nvPr/>
          </p:nvGrpSpPr>
          <p:grpSpPr bwMode="auto">
            <a:xfrm>
              <a:off x="1672" y="2743"/>
              <a:ext cx="530" cy="381"/>
              <a:chOff x="3617" y="3691"/>
              <a:chExt cx="394" cy="242"/>
            </a:xfrm>
          </p:grpSpPr>
          <p:sp>
            <p:nvSpPr>
              <p:cNvPr id="91" name="Text Box 33"/>
              <p:cNvSpPr txBox="1">
                <a:spLocks noChangeArrowheads="1"/>
              </p:cNvSpPr>
              <p:nvPr/>
            </p:nvSpPr>
            <p:spPr bwMode="auto">
              <a:xfrm>
                <a:off x="3617" y="3691"/>
                <a:ext cx="394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kumimoji="0" lang="en-US" altLang="zh-CN" b="1"/>
                  <a:t>G</a:t>
                </a:r>
                <a:r>
                  <a:rPr kumimoji="0" lang="en-US" altLang="zh-CN" b="1" baseline="-18000"/>
                  <a:t>2</a:t>
                </a:r>
                <a:r>
                  <a:rPr kumimoji="0" lang="en-US" altLang="zh-CN" b="1" baseline="-20000"/>
                  <a:t>A </a:t>
                </a:r>
                <a:r>
                  <a:rPr kumimoji="0" lang="en-US" altLang="zh-CN" b="1"/>
                  <a:t>#</a:t>
                </a:r>
              </a:p>
            </p:txBody>
          </p:sp>
          <p:sp>
            <p:nvSpPr>
              <p:cNvPr id="92" name="Line 34"/>
              <p:cNvSpPr>
                <a:spLocks noChangeShapeType="1"/>
              </p:cNvSpPr>
              <p:nvPr/>
            </p:nvSpPr>
            <p:spPr bwMode="auto">
              <a:xfrm>
                <a:off x="3696" y="3744"/>
                <a:ext cx="19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66" name="Line 35"/>
            <p:cNvSpPr>
              <a:spLocks noChangeShapeType="1"/>
            </p:cNvSpPr>
            <p:nvPr/>
          </p:nvSpPr>
          <p:spPr bwMode="auto">
            <a:xfrm>
              <a:off x="1727" y="2765"/>
              <a:ext cx="297" cy="0"/>
            </a:xfrm>
            <a:prstGeom prst="line">
              <a:avLst/>
            </a:prstGeom>
            <a:noFill/>
            <a:ln w="19050">
              <a:solidFill>
                <a:srgbClr val="F0F8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grpSp>
          <p:nvGrpSpPr>
            <p:cNvPr id="67" name="Group 38"/>
            <p:cNvGrpSpPr>
              <a:grpSpLocks/>
            </p:cNvGrpSpPr>
            <p:nvPr/>
          </p:nvGrpSpPr>
          <p:grpSpPr bwMode="auto">
            <a:xfrm>
              <a:off x="1373" y="3475"/>
              <a:ext cx="322" cy="74"/>
              <a:chOff x="2928" y="3168"/>
              <a:chExt cx="240" cy="48"/>
            </a:xfrm>
          </p:grpSpPr>
          <p:sp>
            <p:nvSpPr>
              <p:cNvPr id="89" name="Oval 39"/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kumimoji="0" lang="zh-CN" altLang="en-US" b="1"/>
              </a:p>
            </p:txBody>
          </p:sp>
          <p:sp>
            <p:nvSpPr>
              <p:cNvPr id="90" name="Line 40"/>
              <p:cNvSpPr>
                <a:spLocks noChangeShapeType="1"/>
              </p:cNvSpPr>
              <p:nvPr/>
            </p:nvSpPr>
            <p:spPr bwMode="auto">
              <a:xfrm flipH="1">
                <a:off x="2928" y="319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68" name="Group 41"/>
            <p:cNvGrpSpPr>
              <a:grpSpLocks/>
            </p:cNvGrpSpPr>
            <p:nvPr/>
          </p:nvGrpSpPr>
          <p:grpSpPr bwMode="auto">
            <a:xfrm>
              <a:off x="1681" y="3299"/>
              <a:ext cx="535" cy="381"/>
              <a:chOff x="3624" y="3701"/>
              <a:chExt cx="398" cy="245"/>
            </a:xfrm>
          </p:grpSpPr>
          <p:sp>
            <p:nvSpPr>
              <p:cNvPr id="87" name="Text Box 42"/>
              <p:cNvSpPr txBox="1">
                <a:spLocks noChangeArrowheads="1"/>
              </p:cNvSpPr>
              <p:nvPr/>
            </p:nvSpPr>
            <p:spPr bwMode="auto">
              <a:xfrm>
                <a:off x="3624" y="3701"/>
                <a:ext cx="398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kumimoji="0" lang="en-US" altLang="zh-CN" b="1"/>
                  <a:t>G</a:t>
                </a:r>
                <a:r>
                  <a:rPr kumimoji="0" lang="en-US" altLang="zh-CN" b="1" baseline="-18000"/>
                  <a:t>2</a:t>
                </a:r>
                <a:r>
                  <a:rPr kumimoji="0" lang="en-US" altLang="zh-CN" b="1" baseline="-20000"/>
                  <a:t>B </a:t>
                </a:r>
                <a:r>
                  <a:rPr kumimoji="0" lang="en-US" altLang="zh-CN" b="1"/>
                  <a:t>#</a:t>
                </a:r>
              </a:p>
            </p:txBody>
          </p:sp>
          <p:sp>
            <p:nvSpPr>
              <p:cNvPr id="88" name="Line 43"/>
              <p:cNvSpPr>
                <a:spLocks noChangeShapeType="1"/>
              </p:cNvSpPr>
              <p:nvPr/>
            </p:nvSpPr>
            <p:spPr bwMode="auto">
              <a:xfrm>
                <a:off x="3696" y="3744"/>
                <a:ext cx="19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69" name="Line 44"/>
            <p:cNvSpPr>
              <a:spLocks noChangeShapeType="1"/>
            </p:cNvSpPr>
            <p:nvPr/>
          </p:nvSpPr>
          <p:spPr bwMode="auto">
            <a:xfrm>
              <a:off x="1763" y="3325"/>
              <a:ext cx="297" cy="0"/>
            </a:xfrm>
            <a:prstGeom prst="line">
              <a:avLst/>
            </a:prstGeom>
            <a:noFill/>
            <a:ln w="19050">
              <a:solidFill>
                <a:srgbClr val="F0F8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4016" y="1552"/>
              <a:ext cx="1304" cy="20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 b="1"/>
            </a:p>
          </p:txBody>
        </p:sp>
        <p:sp>
          <p:nvSpPr>
            <p:cNvPr id="71" name="Oval 56"/>
            <p:cNvSpPr>
              <a:spLocks noChangeArrowheads="1"/>
            </p:cNvSpPr>
            <p:nvPr/>
          </p:nvSpPr>
          <p:spPr bwMode="auto">
            <a:xfrm>
              <a:off x="2976" y="2417"/>
              <a:ext cx="89" cy="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 b="1"/>
            </a:p>
          </p:txBody>
        </p:sp>
        <p:sp>
          <p:nvSpPr>
            <p:cNvPr id="72" name="Line 57"/>
            <p:cNvSpPr>
              <a:spLocks noChangeShapeType="1"/>
            </p:cNvSpPr>
            <p:nvPr/>
          </p:nvSpPr>
          <p:spPr bwMode="auto">
            <a:xfrm>
              <a:off x="3864" y="2936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73" name="Line 58"/>
            <p:cNvSpPr>
              <a:spLocks noChangeShapeType="1"/>
            </p:cNvSpPr>
            <p:nvPr/>
          </p:nvSpPr>
          <p:spPr bwMode="auto">
            <a:xfrm>
              <a:off x="3872" y="3168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74" name="Line 59"/>
            <p:cNvSpPr>
              <a:spLocks noChangeShapeType="1"/>
            </p:cNvSpPr>
            <p:nvPr/>
          </p:nvSpPr>
          <p:spPr bwMode="auto">
            <a:xfrm>
              <a:off x="3872" y="342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75" name="Text Box 60"/>
            <p:cNvSpPr txBox="1">
              <a:spLocks noChangeArrowheads="1"/>
            </p:cNvSpPr>
            <p:nvPr/>
          </p:nvSpPr>
          <p:spPr bwMode="auto">
            <a:xfrm>
              <a:off x="4019" y="3248"/>
              <a:ext cx="305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A</a:t>
              </a:r>
              <a:r>
                <a:rPr kumimoji="0" lang="en-US" altLang="zh-CN" b="1" baseline="-25000"/>
                <a:t>0</a:t>
              </a:r>
            </a:p>
          </p:txBody>
        </p: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4019" y="2992"/>
              <a:ext cx="305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A</a:t>
              </a:r>
              <a:r>
                <a:rPr kumimoji="0" lang="en-US" altLang="zh-CN" b="1" baseline="-25000"/>
                <a:t>1</a:t>
              </a:r>
            </a:p>
          </p:txBody>
        </p:sp>
        <p:sp>
          <p:nvSpPr>
            <p:cNvPr id="77" name="Text Box 62"/>
            <p:cNvSpPr txBox="1">
              <a:spLocks noChangeArrowheads="1"/>
            </p:cNvSpPr>
            <p:nvPr/>
          </p:nvSpPr>
          <p:spPr bwMode="auto">
            <a:xfrm>
              <a:off x="4019" y="2328"/>
              <a:ext cx="459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CS#</a:t>
              </a:r>
              <a:endParaRPr kumimoji="0" lang="en-US" altLang="zh-CN" b="1" baseline="-25000"/>
            </a:p>
          </p:txBody>
        </p:sp>
        <p:sp>
          <p:nvSpPr>
            <p:cNvPr id="78" name="Text Box 66"/>
            <p:cNvSpPr txBox="1">
              <a:spLocks noChangeArrowheads="1"/>
            </p:cNvSpPr>
            <p:nvPr/>
          </p:nvSpPr>
          <p:spPr bwMode="auto">
            <a:xfrm>
              <a:off x="4003" y="2768"/>
              <a:ext cx="305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A</a:t>
              </a:r>
              <a:r>
                <a:rPr kumimoji="0" lang="en-US" altLang="zh-CN" b="1" baseline="-25000"/>
                <a:t>2</a:t>
              </a:r>
            </a:p>
          </p:txBody>
        </p:sp>
        <p:sp>
          <p:nvSpPr>
            <p:cNvPr id="79" name="Text Box 67"/>
            <p:cNvSpPr txBox="1">
              <a:spLocks noChangeArrowheads="1"/>
            </p:cNvSpPr>
            <p:nvPr/>
          </p:nvSpPr>
          <p:spPr bwMode="auto">
            <a:xfrm>
              <a:off x="4172" y="1828"/>
              <a:ext cx="100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0" lang="zh-CN" altLang="en-US" b="1">
                  <a:solidFill>
                    <a:srgbClr val="0000CC"/>
                  </a:solidFill>
                  <a:latin typeface="华文中宋" charset="-122"/>
                  <a:ea typeface="华文中宋" charset="-122"/>
                </a:rPr>
                <a:t>某接口芯片</a:t>
              </a:r>
              <a:endParaRPr kumimoji="0" lang="zh-CN" altLang="en-US" b="1" baseline="-18000">
                <a:solidFill>
                  <a:srgbClr val="0000CC"/>
                </a:solidFill>
                <a:latin typeface="华文中宋" charset="-122"/>
                <a:ea typeface="华文中宋" charset="-122"/>
              </a:endParaRPr>
            </a:p>
          </p:txBody>
        </p:sp>
        <p:sp>
          <p:nvSpPr>
            <p:cNvPr id="80" name="Text Box 82"/>
            <p:cNvSpPr txBox="1">
              <a:spLocks noChangeArrowheads="1"/>
            </p:cNvSpPr>
            <p:nvPr/>
          </p:nvSpPr>
          <p:spPr bwMode="auto">
            <a:xfrm>
              <a:off x="1057" y="3339"/>
              <a:ext cx="317" cy="4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sz="2800" b="1"/>
                <a:t>&amp;</a:t>
              </a:r>
            </a:p>
          </p:txBody>
        </p:sp>
        <p:sp>
          <p:nvSpPr>
            <p:cNvPr id="81" name="Line 83"/>
            <p:cNvSpPr>
              <a:spLocks noChangeShapeType="1"/>
            </p:cNvSpPr>
            <p:nvPr/>
          </p:nvSpPr>
          <p:spPr bwMode="auto">
            <a:xfrm flipH="1">
              <a:off x="665" y="3414"/>
              <a:ext cx="3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 flipH="1">
              <a:off x="665" y="3630"/>
              <a:ext cx="3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83" name="Text Box 85"/>
            <p:cNvSpPr txBox="1">
              <a:spLocks noChangeArrowheads="1"/>
            </p:cNvSpPr>
            <p:nvPr/>
          </p:nvSpPr>
          <p:spPr bwMode="auto">
            <a:xfrm>
              <a:off x="164" y="3251"/>
              <a:ext cx="52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IOR#</a:t>
              </a:r>
              <a:endParaRPr kumimoji="0" lang="en-US" altLang="zh-CN" b="1" baseline="-18000"/>
            </a:p>
          </p:txBody>
        </p:sp>
        <p:sp>
          <p:nvSpPr>
            <p:cNvPr id="84" name="Text Box 86"/>
            <p:cNvSpPr txBox="1">
              <a:spLocks noChangeArrowheads="1"/>
            </p:cNvSpPr>
            <p:nvPr/>
          </p:nvSpPr>
          <p:spPr bwMode="auto">
            <a:xfrm>
              <a:off x="157" y="3476"/>
              <a:ext cx="56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IOW#</a:t>
              </a:r>
              <a:endParaRPr kumimoji="0" lang="en-US" altLang="zh-CN" b="1" baseline="-18000"/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>
              <a:off x="233" y="3270"/>
              <a:ext cx="297" cy="0"/>
            </a:xfrm>
            <a:prstGeom prst="line">
              <a:avLst/>
            </a:prstGeom>
            <a:noFill/>
            <a:ln w="19050">
              <a:solidFill>
                <a:srgbClr val="F0F8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86" name="Line 88"/>
            <p:cNvSpPr>
              <a:spLocks noChangeShapeType="1"/>
            </p:cNvSpPr>
            <p:nvPr/>
          </p:nvSpPr>
          <p:spPr bwMode="auto">
            <a:xfrm>
              <a:off x="206" y="3513"/>
              <a:ext cx="297" cy="0"/>
            </a:xfrm>
            <a:prstGeom prst="line">
              <a:avLst/>
            </a:prstGeom>
            <a:noFill/>
            <a:ln w="19050">
              <a:solidFill>
                <a:srgbClr val="F0F8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66318805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52"/>
          <p:cNvSpPr txBox="1">
            <a:spLocks noChangeArrowheads="1"/>
          </p:cNvSpPr>
          <p:nvPr/>
        </p:nvSpPr>
        <p:spPr bwMode="auto">
          <a:xfrm>
            <a:off x="3136168" y="1221581"/>
            <a:ext cx="4517903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9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8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7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6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5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4  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3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2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1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0</a:t>
            </a:r>
          </a:p>
        </p:txBody>
      </p:sp>
      <p:sp>
        <p:nvSpPr>
          <p:cNvPr id="453685" name="Text Box 53"/>
          <p:cNvSpPr txBox="1">
            <a:spLocks noChangeArrowheads="1"/>
          </p:cNvSpPr>
          <p:nvPr/>
        </p:nvSpPr>
        <p:spPr bwMode="auto">
          <a:xfrm>
            <a:off x="2988344" y="1740694"/>
            <a:ext cx="2890838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800" dirty="0">
                <a:latin typeface="Times New Roman" charset="0"/>
              </a:rPr>
              <a:t>0  </a:t>
            </a:r>
            <a:r>
              <a:rPr kumimoji="0" lang="zh-CN" altLang="en-US" sz="2800" dirty="0">
                <a:latin typeface="Times New Roman" charset="0"/>
              </a:rPr>
              <a:t> </a:t>
            </a:r>
            <a:r>
              <a:rPr kumimoji="0" lang="en-US" altLang="zh-CN" sz="2800" dirty="0">
                <a:latin typeface="Times New Roman" charset="0"/>
              </a:rPr>
              <a:t>1   0 </a:t>
            </a:r>
            <a:r>
              <a:rPr kumimoji="0" lang="zh-CN" altLang="en-US" sz="2800" dirty="0">
                <a:latin typeface="Times New Roman" charset="0"/>
              </a:rPr>
              <a:t> </a:t>
            </a:r>
            <a:r>
              <a:rPr kumimoji="0" lang="en-US" altLang="zh-CN" sz="2800" dirty="0">
                <a:latin typeface="Times New Roman" charset="0"/>
              </a:rPr>
              <a:t> 1 </a:t>
            </a:r>
            <a:r>
              <a:rPr kumimoji="0" lang="zh-CN" altLang="en-US" sz="2800" dirty="0">
                <a:latin typeface="Times New Roman" charset="0"/>
              </a:rPr>
              <a:t> </a:t>
            </a:r>
            <a:r>
              <a:rPr kumimoji="0" lang="en-US" altLang="zh-CN" sz="2800" dirty="0">
                <a:latin typeface="Times New Roman" charset="0"/>
              </a:rPr>
              <a:t> 0 </a:t>
            </a:r>
            <a:r>
              <a:rPr kumimoji="0" lang="zh-CN" altLang="en-US" sz="2800" dirty="0">
                <a:latin typeface="Times New Roman" charset="0"/>
              </a:rPr>
              <a:t> </a:t>
            </a:r>
            <a:r>
              <a:rPr kumimoji="0" lang="en-US" altLang="zh-CN" sz="2800" dirty="0">
                <a:latin typeface="Times New Roman" charset="0"/>
              </a:rPr>
              <a:t> 0</a:t>
            </a:r>
          </a:p>
        </p:txBody>
      </p:sp>
      <p:sp>
        <p:nvSpPr>
          <p:cNvPr id="84996" name="Line 55"/>
          <p:cNvSpPr>
            <a:spLocks noChangeShapeType="1"/>
          </p:cNvSpPr>
          <p:nvPr/>
        </p:nvSpPr>
        <p:spPr bwMode="auto">
          <a:xfrm>
            <a:off x="7608094" y="1153319"/>
            <a:ext cx="0" cy="1371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997" name="Line 56"/>
          <p:cNvSpPr>
            <a:spLocks noChangeShapeType="1"/>
          </p:cNvSpPr>
          <p:nvPr/>
        </p:nvSpPr>
        <p:spPr bwMode="auto">
          <a:xfrm>
            <a:off x="5804694" y="1124744"/>
            <a:ext cx="0" cy="1371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998" name="Line 57"/>
          <p:cNvSpPr>
            <a:spLocks noChangeShapeType="1"/>
          </p:cNvSpPr>
          <p:nvPr/>
        </p:nvSpPr>
        <p:spPr bwMode="auto">
          <a:xfrm>
            <a:off x="4047331" y="1181894"/>
            <a:ext cx="0" cy="1371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999" name="Rectangle 61"/>
          <p:cNvSpPr>
            <a:spLocks noChangeArrowheads="1"/>
          </p:cNvSpPr>
          <p:nvPr/>
        </p:nvSpPr>
        <p:spPr bwMode="auto">
          <a:xfrm>
            <a:off x="4829970" y="2874963"/>
            <a:ext cx="1747837" cy="3340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5000" name="Line 62"/>
          <p:cNvSpPr>
            <a:spLocks noChangeShapeType="1"/>
          </p:cNvSpPr>
          <p:nvPr/>
        </p:nvSpPr>
        <p:spPr bwMode="auto">
          <a:xfrm>
            <a:off x="4271170" y="3068639"/>
            <a:ext cx="54927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1" name="Line 63"/>
          <p:cNvSpPr>
            <a:spLocks noChangeShapeType="1"/>
          </p:cNvSpPr>
          <p:nvPr/>
        </p:nvSpPr>
        <p:spPr bwMode="auto">
          <a:xfrm>
            <a:off x="4321970" y="3427414"/>
            <a:ext cx="5111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2" name="Line 64"/>
          <p:cNvSpPr>
            <a:spLocks noChangeShapeType="1"/>
          </p:cNvSpPr>
          <p:nvPr/>
        </p:nvSpPr>
        <p:spPr bwMode="auto">
          <a:xfrm>
            <a:off x="4310857" y="3789364"/>
            <a:ext cx="5111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3" name="Oval 65"/>
          <p:cNvSpPr>
            <a:spLocks noChangeArrowheads="1"/>
          </p:cNvSpPr>
          <p:nvPr/>
        </p:nvSpPr>
        <p:spPr bwMode="auto">
          <a:xfrm>
            <a:off x="8076406" y="4246563"/>
            <a:ext cx="141288" cy="1317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5004" name="Line 66"/>
          <p:cNvSpPr>
            <a:spLocks noChangeShapeType="1"/>
          </p:cNvSpPr>
          <p:nvPr/>
        </p:nvSpPr>
        <p:spPr bwMode="auto">
          <a:xfrm>
            <a:off x="6707982" y="4324350"/>
            <a:ext cx="1362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5" name="Text Box 67"/>
          <p:cNvSpPr txBox="1">
            <a:spLocks noChangeArrowheads="1"/>
          </p:cNvSpPr>
          <p:nvPr/>
        </p:nvSpPr>
        <p:spPr bwMode="auto">
          <a:xfrm>
            <a:off x="6111124" y="3960349"/>
            <a:ext cx="450764" cy="5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 dirty="0"/>
              <a:t>Y</a:t>
            </a:r>
            <a:r>
              <a:rPr kumimoji="0" lang="en-US" altLang="zh-CN" sz="2000" baseline="-18000" dirty="0"/>
              <a:t>4</a:t>
            </a:r>
          </a:p>
        </p:txBody>
      </p:sp>
      <p:sp>
        <p:nvSpPr>
          <p:cNvPr id="85006" name="Text Box 68"/>
          <p:cNvSpPr txBox="1">
            <a:spLocks noChangeArrowheads="1"/>
          </p:cNvSpPr>
          <p:nvPr/>
        </p:nvSpPr>
        <p:spPr bwMode="auto">
          <a:xfrm>
            <a:off x="4833574" y="2916239"/>
            <a:ext cx="370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A</a:t>
            </a:r>
            <a:endParaRPr kumimoji="0" lang="en-US" altLang="zh-CN" sz="2000" baseline="-18000"/>
          </a:p>
        </p:txBody>
      </p:sp>
      <p:sp>
        <p:nvSpPr>
          <p:cNvPr id="85007" name="Text Box 69"/>
          <p:cNvSpPr txBox="1">
            <a:spLocks noChangeArrowheads="1"/>
          </p:cNvSpPr>
          <p:nvPr/>
        </p:nvSpPr>
        <p:spPr bwMode="auto">
          <a:xfrm>
            <a:off x="4828811" y="3244851"/>
            <a:ext cx="370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B</a:t>
            </a:r>
            <a:endParaRPr kumimoji="0" lang="en-US" altLang="zh-CN" sz="2000" baseline="-18000"/>
          </a:p>
        </p:txBody>
      </p:sp>
      <p:sp>
        <p:nvSpPr>
          <p:cNvPr id="85008" name="Text Box 70"/>
          <p:cNvSpPr txBox="1">
            <a:spLocks noChangeArrowheads="1"/>
          </p:cNvSpPr>
          <p:nvPr/>
        </p:nvSpPr>
        <p:spPr bwMode="auto">
          <a:xfrm>
            <a:off x="4830399" y="3560764"/>
            <a:ext cx="370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C</a:t>
            </a:r>
            <a:endParaRPr kumimoji="0" lang="en-US" altLang="zh-CN" sz="2000" baseline="-18000"/>
          </a:p>
        </p:txBody>
      </p:sp>
      <p:sp>
        <p:nvSpPr>
          <p:cNvPr id="85009" name="Text Box 71"/>
          <p:cNvSpPr txBox="1">
            <a:spLocks noChangeArrowheads="1"/>
          </p:cNvSpPr>
          <p:nvPr/>
        </p:nvSpPr>
        <p:spPr bwMode="auto">
          <a:xfrm>
            <a:off x="5017340" y="5267325"/>
            <a:ext cx="143500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>
                <a:solidFill>
                  <a:srgbClr val="0000CC"/>
                </a:solidFill>
              </a:rPr>
              <a:t>74LS138</a:t>
            </a:r>
            <a:endParaRPr kumimoji="0" lang="en-US" altLang="zh-CN" baseline="-18000">
              <a:solidFill>
                <a:srgbClr val="0000CC"/>
              </a:solidFill>
            </a:endParaRPr>
          </a:p>
        </p:txBody>
      </p:sp>
      <p:sp>
        <p:nvSpPr>
          <p:cNvPr id="85010" name="Text Box 72"/>
          <p:cNvSpPr txBox="1">
            <a:spLocks noChangeArrowheads="1"/>
          </p:cNvSpPr>
          <p:nvPr/>
        </p:nvSpPr>
        <p:spPr bwMode="auto">
          <a:xfrm>
            <a:off x="4821150" y="4030664"/>
            <a:ext cx="4780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G</a:t>
            </a:r>
            <a:r>
              <a:rPr kumimoji="0" lang="en-US" altLang="zh-CN" sz="2000" baseline="-20000"/>
              <a:t>1</a:t>
            </a:r>
          </a:p>
        </p:txBody>
      </p:sp>
      <p:sp>
        <p:nvSpPr>
          <p:cNvPr id="85011" name="Line 73"/>
          <p:cNvSpPr>
            <a:spLocks noChangeShapeType="1"/>
          </p:cNvSpPr>
          <p:nvPr/>
        </p:nvSpPr>
        <p:spPr bwMode="auto">
          <a:xfrm>
            <a:off x="4299745" y="4221164"/>
            <a:ext cx="51117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5012" name="Group 74"/>
          <p:cNvGrpSpPr>
            <a:grpSpLocks/>
          </p:cNvGrpSpPr>
          <p:nvPr/>
        </p:nvGrpSpPr>
        <p:grpSpPr bwMode="auto">
          <a:xfrm>
            <a:off x="4307682" y="5038726"/>
            <a:ext cx="511175" cy="119063"/>
            <a:chOff x="2928" y="3168"/>
            <a:chExt cx="240" cy="48"/>
          </a:xfrm>
        </p:grpSpPr>
        <p:sp>
          <p:nvSpPr>
            <p:cNvPr id="85057" name="Oval 75"/>
            <p:cNvSpPr>
              <a:spLocks noChangeArrowheads="1"/>
            </p:cNvSpPr>
            <p:nvPr/>
          </p:nvSpPr>
          <p:spPr bwMode="auto">
            <a:xfrm>
              <a:off x="3120" y="316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85058" name="Line 76"/>
            <p:cNvSpPr>
              <a:spLocks noChangeShapeType="1"/>
            </p:cNvSpPr>
            <p:nvPr/>
          </p:nvSpPr>
          <p:spPr bwMode="auto">
            <a:xfrm flipH="1">
              <a:off x="2928" y="319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3" name="Group 77"/>
          <p:cNvGrpSpPr>
            <a:grpSpLocks/>
          </p:cNvGrpSpPr>
          <p:nvPr/>
        </p:nvGrpSpPr>
        <p:grpSpPr bwMode="auto">
          <a:xfrm>
            <a:off x="4802982" y="4891088"/>
            <a:ext cx="785813" cy="585241"/>
            <a:chOff x="3633" y="3696"/>
            <a:chExt cx="368" cy="235"/>
          </a:xfrm>
        </p:grpSpPr>
        <p:sp>
          <p:nvSpPr>
            <p:cNvPr id="85055" name="Text Box 78"/>
            <p:cNvSpPr txBox="1">
              <a:spLocks noChangeArrowheads="1"/>
            </p:cNvSpPr>
            <p:nvPr/>
          </p:nvSpPr>
          <p:spPr bwMode="auto">
            <a:xfrm>
              <a:off x="3633" y="3696"/>
              <a:ext cx="36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sz="2000"/>
                <a:t>G</a:t>
              </a:r>
              <a:r>
                <a:rPr kumimoji="0" lang="en-US" altLang="zh-CN" sz="2000" baseline="-18000"/>
                <a:t>2</a:t>
              </a:r>
              <a:r>
                <a:rPr kumimoji="0" lang="en-US" altLang="zh-CN" sz="2000" baseline="-20000"/>
                <a:t>A </a:t>
              </a:r>
              <a:r>
                <a:rPr kumimoji="0" lang="en-US" altLang="zh-CN" sz="2000"/>
                <a:t>#</a:t>
              </a:r>
            </a:p>
          </p:txBody>
        </p:sp>
        <p:sp>
          <p:nvSpPr>
            <p:cNvPr id="85056" name="Line 79"/>
            <p:cNvSpPr>
              <a:spLocks noChangeShapeType="1"/>
            </p:cNvSpPr>
            <p:nvPr/>
          </p:nvSpPr>
          <p:spPr bwMode="auto">
            <a:xfrm>
              <a:off x="3696" y="3744"/>
              <a:ext cx="19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4" name="Group 81"/>
          <p:cNvGrpSpPr>
            <a:grpSpLocks/>
          </p:cNvGrpSpPr>
          <p:nvPr/>
        </p:nvGrpSpPr>
        <p:grpSpPr bwMode="auto">
          <a:xfrm>
            <a:off x="4307682" y="5800726"/>
            <a:ext cx="511175" cy="117475"/>
            <a:chOff x="2928" y="3168"/>
            <a:chExt cx="240" cy="48"/>
          </a:xfrm>
        </p:grpSpPr>
        <p:sp>
          <p:nvSpPr>
            <p:cNvPr id="85053" name="Oval 82"/>
            <p:cNvSpPr>
              <a:spLocks noChangeArrowheads="1"/>
            </p:cNvSpPr>
            <p:nvPr/>
          </p:nvSpPr>
          <p:spPr bwMode="auto">
            <a:xfrm>
              <a:off x="3120" y="316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85054" name="Line 83"/>
            <p:cNvSpPr>
              <a:spLocks noChangeShapeType="1"/>
            </p:cNvSpPr>
            <p:nvPr/>
          </p:nvSpPr>
          <p:spPr bwMode="auto">
            <a:xfrm flipH="1">
              <a:off x="2928" y="319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15" name="Group 84"/>
          <p:cNvGrpSpPr>
            <a:grpSpLocks/>
          </p:cNvGrpSpPr>
          <p:nvPr/>
        </p:nvGrpSpPr>
        <p:grpSpPr bwMode="auto">
          <a:xfrm>
            <a:off x="4799807" y="5673721"/>
            <a:ext cx="792706" cy="585102"/>
            <a:chOff x="3633" y="3696"/>
            <a:chExt cx="372" cy="236"/>
          </a:xfrm>
        </p:grpSpPr>
        <p:sp>
          <p:nvSpPr>
            <p:cNvPr id="85051" name="Text Box 85"/>
            <p:cNvSpPr txBox="1">
              <a:spLocks noChangeArrowheads="1"/>
            </p:cNvSpPr>
            <p:nvPr/>
          </p:nvSpPr>
          <p:spPr bwMode="auto">
            <a:xfrm>
              <a:off x="3633" y="3696"/>
              <a:ext cx="37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sz="2000"/>
                <a:t>G</a:t>
              </a:r>
              <a:r>
                <a:rPr kumimoji="0" lang="en-US" altLang="zh-CN" sz="2000" baseline="-18000"/>
                <a:t>2</a:t>
              </a:r>
              <a:r>
                <a:rPr kumimoji="0" lang="en-US" altLang="zh-CN" sz="2000" baseline="-20000"/>
                <a:t>B </a:t>
              </a:r>
              <a:r>
                <a:rPr kumimoji="0" lang="en-US" altLang="zh-CN" sz="2000"/>
                <a:t>#</a:t>
              </a:r>
            </a:p>
          </p:txBody>
        </p:sp>
        <p:sp>
          <p:nvSpPr>
            <p:cNvPr id="85052" name="Line 86"/>
            <p:cNvSpPr>
              <a:spLocks noChangeShapeType="1"/>
            </p:cNvSpPr>
            <p:nvPr/>
          </p:nvSpPr>
          <p:spPr bwMode="auto">
            <a:xfrm>
              <a:off x="3696" y="3744"/>
              <a:ext cx="19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016" name="Line 87"/>
          <p:cNvSpPr>
            <a:spLocks noChangeShapeType="1"/>
          </p:cNvSpPr>
          <p:nvPr/>
        </p:nvSpPr>
        <p:spPr bwMode="auto">
          <a:xfrm>
            <a:off x="4839495" y="5700713"/>
            <a:ext cx="471487" cy="0"/>
          </a:xfrm>
          <a:prstGeom prst="line">
            <a:avLst/>
          </a:prstGeom>
          <a:noFill/>
          <a:ln w="19050">
            <a:solidFill>
              <a:srgbClr val="F0F8F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17" name="Rectangle 95"/>
          <p:cNvSpPr>
            <a:spLocks noChangeArrowheads="1"/>
          </p:cNvSpPr>
          <p:nvPr/>
        </p:nvSpPr>
        <p:spPr bwMode="auto">
          <a:xfrm>
            <a:off x="8228806" y="2874963"/>
            <a:ext cx="1790700" cy="33004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5018" name="Oval 96"/>
          <p:cNvSpPr>
            <a:spLocks noChangeArrowheads="1"/>
          </p:cNvSpPr>
          <p:nvPr/>
        </p:nvSpPr>
        <p:spPr bwMode="auto">
          <a:xfrm>
            <a:off x="6577806" y="4259263"/>
            <a:ext cx="141288" cy="1317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5019" name="Line 97"/>
          <p:cNvSpPr>
            <a:spLocks noChangeShapeType="1"/>
          </p:cNvSpPr>
          <p:nvPr/>
        </p:nvSpPr>
        <p:spPr bwMode="auto">
          <a:xfrm>
            <a:off x="7987506" y="5083175"/>
            <a:ext cx="2413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20" name="Line 98"/>
          <p:cNvSpPr>
            <a:spLocks noChangeShapeType="1"/>
          </p:cNvSpPr>
          <p:nvPr/>
        </p:nvSpPr>
        <p:spPr bwMode="auto">
          <a:xfrm>
            <a:off x="8000206" y="5451475"/>
            <a:ext cx="2413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21" name="Line 99"/>
          <p:cNvSpPr>
            <a:spLocks noChangeShapeType="1"/>
          </p:cNvSpPr>
          <p:nvPr/>
        </p:nvSpPr>
        <p:spPr bwMode="auto">
          <a:xfrm>
            <a:off x="8000206" y="5857875"/>
            <a:ext cx="2413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22" name="Text Box 100"/>
          <p:cNvSpPr txBox="1">
            <a:spLocks noChangeArrowheads="1"/>
          </p:cNvSpPr>
          <p:nvPr/>
        </p:nvSpPr>
        <p:spPr bwMode="auto">
          <a:xfrm>
            <a:off x="8243068" y="5578476"/>
            <a:ext cx="4651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A</a:t>
            </a:r>
            <a:r>
              <a:rPr kumimoji="0" lang="en-US" altLang="zh-CN" sz="2000" baseline="-25000"/>
              <a:t>0</a:t>
            </a:r>
          </a:p>
        </p:txBody>
      </p:sp>
      <p:sp>
        <p:nvSpPr>
          <p:cNvPr id="85023" name="Text Box 101"/>
          <p:cNvSpPr txBox="1">
            <a:spLocks noChangeArrowheads="1"/>
          </p:cNvSpPr>
          <p:nvPr/>
        </p:nvSpPr>
        <p:spPr bwMode="auto">
          <a:xfrm>
            <a:off x="8243068" y="5172076"/>
            <a:ext cx="4651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A</a:t>
            </a:r>
            <a:r>
              <a:rPr kumimoji="0" lang="en-US" altLang="zh-CN" sz="2000" baseline="-25000"/>
              <a:t>1</a:t>
            </a:r>
          </a:p>
        </p:txBody>
      </p:sp>
      <p:sp>
        <p:nvSpPr>
          <p:cNvPr id="85024" name="Text Box 102"/>
          <p:cNvSpPr txBox="1">
            <a:spLocks noChangeArrowheads="1"/>
          </p:cNvSpPr>
          <p:nvPr/>
        </p:nvSpPr>
        <p:spPr bwMode="auto">
          <a:xfrm>
            <a:off x="8220575" y="4117976"/>
            <a:ext cx="6848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CS#</a:t>
            </a:r>
            <a:endParaRPr kumimoji="0" lang="en-US" altLang="zh-CN" sz="2000" baseline="-25000"/>
          </a:p>
        </p:txBody>
      </p:sp>
      <p:sp>
        <p:nvSpPr>
          <p:cNvPr id="85025" name="Text Box 106"/>
          <p:cNvSpPr txBox="1">
            <a:spLocks noChangeArrowheads="1"/>
          </p:cNvSpPr>
          <p:nvPr/>
        </p:nvSpPr>
        <p:spPr bwMode="auto">
          <a:xfrm>
            <a:off x="8217668" y="4816476"/>
            <a:ext cx="4651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A</a:t>
            </a:r>
            <a:r>
              <a:rPr kumimoji="0" lang="en-US" altLang="zh-CN" sz="2000" baseline="-25000"/>
              <a:t>2</a:t>
            </a:r>
          </a:p>
        </p:txBody>
      </p:sp>
      <p:sp>
        <p:nvSpPr>
          <p:cNvPr id="85026" name="Text Box 107"/>
          <p:cNvSpPr txBox="1">
            <a:spLocks noChangeArrowheads="1"/>
          </p:cNvSpPr>
          <p:nvPr/>
        </p:nvSpPr>
        <p:spPr bwMode="auto">
          <a:xfrm>
            <a:off x="8267939" y="3149600"/>
            <a:ext cx="1723549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zh-CN" altLang="en-US">
                <a:solidFill>
                  <a:srgbClr val="0000CC"/>
                </a:solidFill>
                <a:latin typeface="华文中宋" charset="-122"/>
                <a:ea typeface="华文中宋" charset="-122"/>
              </a:rPr>
              <a:t>某接口芯片</a:t>
            </a:r>
            <a:endParaRPr kumimoji="0" lang="zh-CN" altLang="en-US" baseline="-18000">
              <a:solidFill>
                <a:srgbClr val="0000CC"/>
              </a:solidFill>
              <a:latin typeface="华文中宋" charset="-122"/>
              <a:ea typeface="华文中宋" charset="-122"/>
            </a:endParaRPr>
          </a:p>
        </p:txBody>
      </p:sp>
      <p:sp>
        <p:nvSpPr>
          <p:cNvPr id="85027" name="Text Box 88"/>
          <p:cNvSpPr txBox="1">
            <a:spLocks noChangeArrowheads="1"/>
          </p:cNvSpPr>
          <p:nvPr/>
        </p:nvSpPr>
        <p:spPr bwMode="auto">
          <a:xfrm>
            <a:off x="3806031" y="5572125"/>
            <a:ext cx="503238" cy="7817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800"/>
              <a:t>&amp;</a:t>
            </a:r>
          </a:p>
        </p:txBody>
      </p:sp>
      <p:sp>
        <p:nvSpPr>
          <p:cNvPr id="85028" name="Line 89"/>
          <p:cNvSpPr>
            <a:spLocks noChangeShapeType="1"/>
          </p:cNvSpPr>
          <p:nvPr/>
        </p:nvSpPr>
        <p:spPr bwMode="auto">
          <a:xfrm flipH="1">
            <a:off x="3174206" y="5680075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29" name="Line 90"/>
          <p:cNvSpPr>
            <a:spLocks noChangeShapeType="1"/>
          </p:cNvSpPr>
          <p:nvPr/>
        </p:nvSpPr>
        <p:spPr bwMode="auto">
          <a:xfrm flipH="1">
            <a:off x="3174206" y="6022975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30" name="Text Box 91"/>
          <p:cNvSpPr txBox="1">
            <a:spLocks noChangeArrowheads="1"/>
          </p:cNvSpPr>
          <p:nvPr/>
        </p:nvSpPr>
        <p:spPr bwMode="auto">
          <a:xfrm>
            <a:off x="2347145" y="5421314"/>
            <a:ext cx="7825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IOR#</a:t>
            </a:r>
            <a:endParaRPr kumimoji="0" lang="en-US" altLang="zh-CN" sz="2000" baseline="-18000"/>
          </a:p>
        </p:txBody>
      </p:sp>
      <p:sp>
        <p:nvSpPr>
          <p:cNvPr id="85031" name="Text Box 92"/>
          <p:cNvSpPr txBox="1">
            <a:spLocks noChangeArrowheads="1"/>
          </p:cNvSpPr>
          <p:nvPr/>
        </p:nvSpPr>
        <p:spPr bwMode="auto">
          <a:xfrm>
            <a:off x="2332587" y="5778501"/>
            <a:ext cx="83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IOW#</a:t>
            </a:r>
            <a:endParaRPr kumimoji="0" lang="en-US" altLang="zh-CN" sz="2000" baseline="-18000"/>
          </a:p>
        </p:txBody>
      </p:sp>
      <p:sp>
        <p:nvSpPr>
          <p:cNvPr id="85032" name="Line 94"/>
          <p:cNvSpPr>
            <a:spLocks noChangeShapeType="1"/>
          </p:cNvSpPr>
          <p:nvPr/>
        </p:nvSpPr>
        <p:spPr bwMode="auto">
          <a:xfrm>
            <a:off x="2445545" y="5837238"/>
            <a:ext cx="471487" cy="0"/>
          </a:xfrm>
          <a:prstGeom prst="line">
            <a:avLst/>
          </a:prstGeom>
          <a:noFill/>
          <a:ln w="19050">
            <a:solidFill>
              <a:srgbClr val="F0F8F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133"/>
          <p:cNvGrpSpPr>
            <a:grpSpLocks/>
          </p:cNvGrpSpPr>
          <p:nvPr/>
        </p:nvGrpSpPr>
        <p:grpSpPr bwMode="auto">
          <a:xfrm>
            <a:off x="7557295" y="4840288"/>
            <a:ext cx="465137" cy="1346200"/>
            <a:chOff x="3801" y="3064"/>
            <a:chExt cx="293" cy="848"/>
          </a:xfrm>
        </p:grpSpPr>
        <p:sp>
          <p:nvSpPr>
            <p:cNvPr id="85048" name="Text Box 103"/>
            <p:cNvSpPr txBox="1">
              <a:spLocks noChangeArrowheads="1"/>
            </p:cNvSpPr>
            <p:nvPr/>
          </p:nvSpPr>
          <p:spPr bwMode="auto">
            <a:xfrm>
              <a:off x="3801" y="3544"/>
              <a:ext cx="29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sz="2000"/>
                <a:t>A</a:t>
              </a:r>
              <a:r>
                <a:rPr kumimoji="0" lang="en-US" altLang="zh-CN" sz="2000" baseline="-25000"/>
                <a:t>1</a:t>
              </a:r>
            </a:p>
          </p:txBody>
        </p:sp>
        <p:sp>
          <p:nvSpPr>
            <p:cNvPr id="85049" name="Text Box 104"/>
            <p:cNvSpPr txBox="1">
              <a:spLocks noChangeArrowheads="1"/>
            </p:cNvSpPr>
            <p:nvPr/>
          </p:nvSpPr>
          <p:spPr bwMode="auto">
            <a:xfrm>
              <a:off x="3801" y="3288"/>
              <a:ext cx="29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sz="2000"/>
                <a:t>A</a:t>
              </a:r>
              <a:r>
                <a:rPr kumimoji="0" lang="en-US" altLang="zh-CN" sz="2000" baseline="-25000"/>
                <a:t>2</a:t>
              </a:r>
            </a:p>
          </p:txBody>
        </p:sp>
        <p:sp>
          <p:nvSpPr>
            <p:cNvPr id="85050" name="Text Box 105"/>
            <p:cNvSpPr txBox="1">
              <a:spLocks noChangeArrowheads="1"/>
            </p:cNvSpPr>
            <p:nvPr/>
          </p:nvSpPr>
          <p:spPr bwMode="auto">
            <a:xfrm>
              <a:off x="3801" y="3064"/>
              <a:ext cx="29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sz="2000"/>
                <a:t>A</a:t>
              </a:r>
              <a:r>
                <a:rPr kumimoji="0" lang="en-US" altLang="zh-CN" sz="2000" baseline="-25000"/>
                <a:t>3</a:t>
              </a:r>
            </a:p>
          </p:txBody>
        </p:sp>
      </p:grpSp>
      <p:grpSp>
        <p:nvGrpSpPr>
          <p:cNvPr id="7" name="Group 134"/>
          <p:cNvGrpSpPr>
            <a:grpSpLocks/>
          </p:cNvGrpSpPr>
          <p:nvPr/>
        </p:nvGrpSpPr>
        <p:grpSpPr bwMode="auto">
          <a:xfrm>
            <a:off x="3790156" y="2832100"/>
            <a:ext cx="465138" cy="1233488"/>
            <a:chOff x="1273" y="1560"/>
            <a:chExt cx="293" cy="777"/>
          </a:xfrm>
        </p:grpSpPr>
        <p:sp>
          <p:nvSpPr>
            <p:cNvPr id="85045" name="Text Box 115"/>
            <p:cNvSpPr txBox="1">
              <a:spLocks noChangeArrowheads="1"/>
            </p:cNvSpPr>
            <p:nvPr/>
          </p:nvSpPr>
          <p:spPr bwMode="auto">
            <a:xfrm>
              <a:off x="1273" y="2104"/>
              <a:ext cx="2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en-US" altLang="zh-CN" sz="2000"/>
                <a:t>A</a:t>
              </a:r>
              <a:r>
                <a:rPr kumimoji="0" lang="en-US" altLang="zh-CN" sz="2000" baseline="-25000"/>
                <a:t>6</a:t>
              </a:r>
            </a:p>
          </p:txBody>
        </p:sp>
        <p:sp>
          <p:nvSpPr>
            <p:cNvPr id="85046" name="Text Box 116"/>
            <p:cNvSpPr txBox="1">
              <a:spLocks noChangeArrowheads="1"/>
            </p:cNvSpPr>
            <p:nvPr/>
          </p:nvSpPr>
          <p:spPr bwMode="auto">
            <a:xfrm>
              <a:off x="1273" y="1816"/>
              <a:ext cx="2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en-US" altLang="zh-CN" sz="2000"/>
                <a:t>A</a:t>
              </a:r>
              <a:r>
                <a:rPr kumimoji="0" lang="en-US" altLang="zh-CN" sz="2000" baseline="-25000"/>
                <a:t>5</a:t>
              </a:r>
            </a:p>
          </p:txBody>
        </p:sp>
        <p:sp>
          <p:nvSpPr>
            <p:cNvPr id="85047" name="Text Box 117"/>
            <p:cNvSpPr txBox="1">
              <a:spLocks noChangeArrowheads="1"/>
            </p:cNvSpPr>
            <p:nvPr/>
          </p:nvSpPr>
          <p:spPr bwMode="auto">
            <a:xfrm>
              <a:off x="1273" y="1560"/>
              <a:ext cx="2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en-US" altLang="zh-CN" sz="2000"/>
                <a:t>A</a:t>
              </a:r>
              <a:r>
                <a:rPr kumimoji="0" lang="en-US" altLang="zh-CN" sz="2000" baseline="-25000"/>
                <a:t>4</a:t>
              </a:r>
            </a:p>
          </p:txBody>
        </p:sp>
      </p:grpSp>
      <p:sp>
        <p:nvSpPr>
          <p:cNvPr id="453755" name="AutoShape 123"/>
          <p:cNvSpPr>
            <a:spLocks noChangeArrowheads="1"/>
          </p:cNvSpPr>
          <p:nvPr/>
        </p:nvSpPr>
        <p:spPr bwMode="auto">
          <a:xfrm>
            <a:off x="4501356" y="1253330"/>
            <a:ext cx="1282700" cy="116360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99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kumimoji="0" lang="zh-CN" altLang="en-US" sz="1800">
              <a:latin typeface="Times New Roman" charset="0"/>
            </a:endParaRPr>
          </a:p>
        </p:txBody>
      </p:sp>
      <p:grpSp>
        <p:nvGrpSpPr>
          <p:cNvPr id="8" name="Group 132"/>
          <p:cNvGrpSpPr>
            <a:grpSpLocks/>
          </p:cNvGrpSpPr>
          <p:nvPr/>
        </p:nvGrpSpPr>
        <p:grpSpPr bwMode="auto">
          <a:xfrm>
            <a:off x="5699920" y="1189038"/>
            <a:ext cx="4624389" cy="1704975"/>
            <a:chOff x="2355" y="319"/>
            <a:chExt cx="2913" cy="1074"/>
          </a:xfrm>
        </p:grpSpPr>
        <p:sp>
          <p:nvSpPr>
            <p:cNvPr id="85038" name="Text Box 128"/>
            <p:cNvSpPr txBox="1">
              <a:spLocks noChangeArrowheads="1"/>
            </p:cNvSpPr>
            <p:nvPr/>
          </p:nvSpPr>
          <p:spPr bwMode="auto">
            <a:xfrm>
              <a:off x="4190" y="369"/>
              <a:ext cx="516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Times New Roman" charset="0"/>
                </a:rPr>
                <a:t>0000</a:t>
              </a:r>
            </a:p>
            <a:p>
              <a:pPr>
                <a:lnSpc>
                  <a:spcPct val="100000"/>
                </a:lnSpc>
              </a:pPr>
              <a:r>
                <a:rPr kumimoji="0" lang="en-US" altLang="zh-CN" dirty="0">
                  <a:latin typeface="Times New Roman" charset="0"/>
                </a:rPr>
                <a:t>0010</a:t>
              </a:r>
            </a:p>
            <a:p>
              <a:pPr>
                <a:lnSpc>
                  <a:spcPct val="100000"/>
                </a:lnSpc>
              </a:pPr>
              <a:r>
                <a:rPr kumimoji="0" lang="en-US" altLang="zh-CN" dirty="0">
                  <a:latin typeface="Times New Roman" charset="0"/>
                </a:rPr>
                <a:t>0100</a:t>
              </a:r>
            </a:p>
            <a:p>
              <a:pPr>
                <a:lnSpc>
                  <a:spcPct val="100000"/>
                </a:lnSpc>
              </a:pPr>
              <a:r>
                <a:rPr kumimoji="0" lang="en-US" altLang="zh-CN" dirty="0">
                  <a:latin typeface="Times New Roman" charset="0"/>
                </a:rPr>
                <a:t>0110</a:t>
              </a:r>
            </a:p>
          </p:txBody>
        </p:sp>
        <p:sp>
          <p:nvSpPr>
            <p:cNvPr id="85039" name="Line 54"/>
            <p:cNvSpPr>
              <a:spLocks noChangeShapeType="1"/>
            </p:cNvSpPr>
            <p:nvPr/>
          </p:nvSpPr>
          <p:spPr bwMode="auto">
            <a:xfrm flipH="1">
              <a:off x="4716" y="319"/>
              <a:ext cx="8" cy="10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40" name="AutoShape 125"/>
            <p:cNvSpPr>
              <a:spLocks/>
            </p:cNvSpPr>
            <p:nvPr/>
          </p:nvSpPr>
          <p:spPr bwMode="auto">
            <a:xfrm rot="-5400000">
              <a:off x="2909" y="640"/>
              <a:ext cx="158" cy="897"/>
            </a:xfrm>
            <a:prstGeom prst="leftBrace">
              <a:avLst>
                <a:gd name="adj1" fmla="val 4731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 sz="1800">
                <a:latin typeface="Times New Roman" charset="0"/>
              </a:endParaRPr>
            </a:p>
          </p:txBody>
        </p:sp>
        <p:sp>
          <p:nvSpPr>
            <p:cNvPr id="85041" name="Line 126"/>
            <p:cNvSpPr>
              <a:spLocks noChangeShapeType="1"/>
            </p:cNvSpPr>
            <p:nvPr/>
          </p:nvSpPr>
          <p:spPr bwMode="auto">
            <a:xfrm>
              <a:off x="2992" y="1168"/>
              <a:ext cx="1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42" name="AutoShape 127"/>
            <p:cNvSpPr>
              <a:spLocks/>
            </p:cNvSpPr>
            <p:nvPr/>
          </p:nvSpPr>
          <p:spPr bwMode="auto">
            <a:xfrm>
              <a:off x="4041" y="415"/>
              <a:ext cx="182" cy="893"/>
            </a:xfrm>
            <a:prstGeom prst="leftBrace">
              <a:avLst>
                <a:gd name="adj1" fmla="val 46204"/>
                <a:gd name="adj2" fmla="val 8333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 sz="1800">
                <a:latin typeface="Times New Roman" charset="0"/>
              </a:endParaRPr>
            </a:p>
          </p:txBody>
        </p:sp>
        <p:sp>
          <p:nvSpPr>
            <p:cNvPr id="85043" name="Text Box 129"/>
            <p:cNvSpPr txBox="1">
              <a:spLocks noChangeArrowheads="1"/>
            </p:cNvSpPr>
            <p:nvPr/>
          </p:nvSpPr>
          <p:spPr bwMode="auto">
            <a:xfrm>
              <a:off x="4736" y="369"/>
              <a:ext cx="53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dirty="0">
                  <a:latin typeface="Times New Roman" charset="0"/>
                </a:rPr>
                <a:t>1000</a:t>
              </a:r>
            </a:p>
            <a:p>
              <a:pPr>
                <a:lnSpc>
                  <a:spcPct val="100000"/>
                </a:lnSpc>
              </a:pPr>
              <a:r>
                <a:rPr kumimoji="0" lang="en-US" altLang="zh-CN" dirty="0">
                  <a:latin typeface="Times New Roman" charset="0"/>
                </a:rPr>
                <a:t>1010</a:t>
              </a:r>
            </a:p>
            <a:p>
              <a:pPr>
                <a:lnSpc>
                  <a:spcPct val="100000"/>
                </a:lnSpc>
              </a:pPr>
              <a:r>
                <a:rPr kumimoji="0" lang="en-US" altLang="zh-CN" dirty="0">
                  <a:latin typeface="Times New Roman" charset="0"/>
                </a:rPr>
                <a:t>1100</a:t>
              </a:r>
            </a:p>
            <a:p>
              <a:pPr>
                <a:lnSpc>
                  <a:spcPct val="100000"/>
                </a:lnSpc>
              </a:pPr>
              <a:r>
                <a:rPr kumimoji="0" lang="en-US" altLang="zh-CN" dirty="0">
                  <a:latin typeface="Times New Roman" charset="0"/>
                </a:rPr>
                <a:t>1110</a:t>
              </a:r>
            </a:p>
          </p:txBody>
        </p:sp>
        <p:sp>
          <p:nvSpPr>
            <p:cNvPr id="85044" name="Rectangle 131"/>
            <p:cNvSpPr>
              <a:spLocks noChangeArrowheads="1"/>
            </p:cNvSpPr>
            <p:nvPr/>
          </p:nvSpPr>
          <p:spPr bwMode="auto">
            <a:xfrm>
              <a:off x="2355" y="671"/>
              <a:ext cx="1159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0" lang="en-US" altLang="zh-CN" sz="2800" dirty="0">
                  <a:latin typeface="Times New Roman" charset="0"/>
                </a:rPr>
                <a:t>× × ×  0</a:t>
              </a:r>
            </a:p>
          </p:txBody>
        </p:sp>
      </p:grpSp>
      <p:sp>
        <p:nvSpPr>
          <p:cNvPr id="453768" name="Text Box 136" descr="深色木质"/>
          <p:cNvSpPr txBox="1">
            <a:spLocks noChangeArrowheads="1"/>
          </p:cNvSpPr>
          <p:nvPr/>
        </p:nvSpPr>
        <p:spPr bwMode="auto">
          <a:xfrm>
            <a:off x="568603" y="729138"/>
            <a:ext cx="1082348" cy="575849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6633"/>
            </a:extrusionClr>
          </a:sp3d>
        </p:spPr>
        <p:txBody>
          <a:bodyPr wrap="none">
            <a:spAutoFit/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140H</a:t>
            </a:r>
          </a:p>
          <a:p>
            <a:r>
              <a:rPr kumimoji="0"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142H</a:t>
            </a:r>
          </a:p>
          <a:p>
            <a:r>
              <a:rPr kumimoji="0"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144H</a:t>
            </a:r>
          </a:p>
          <a:p>
            <a:r>
              <a:rPr kumimoji="0"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146H</a:t>
            </a:r>
          </a:p>
          <a:p>
            <a:r>
              <a:rPr kumimoji="0"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148H</a:t>
            </a:r>
          </a:p>
          <a:p>
            <a:r>
              <a:rPr kumimoji="0"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14AH</a:t>
            </a:r>
          </a:p>
          <a:p>
            <a:r>
              <a:rPr kumimoji="0"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14CH</a:t>
            </a:r>
          </a:p>
          <a:p>
            <a:r>
              <a:rPr kumimoji="0"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14EH</a:t>
            </a:r>
          </a:p>
        </p:txBody>
      </p:sp>
      <p:sp>
        <p:nvSpPr>
          <p:cNvPr id="68" name="Rectangle 2"/>
          <p:cNvSpPr txBox="1">
            <a:spLocks noChangeArrowheads="1"/>
          </p:cNvSpPr>
          <p:nvPr/>
        </p:nvSpPr>
        <p:spPr>
          <a:xfrm>
            <a:off x="1907706" y="-63443"/>
            <a:ext cx="7524191" cy="64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补充题</a:t>
            </a:r>
          </a:p>
        </p:txBody>
      </p:sp>
    </p:spTree>
    <p:extLst>
      <p:ext uri="{BB962C8B-B14F-4D97-AF65-F5344CB8AC3E}">
        <p14:creationId xmlns:p14="http://schemas.microsoft.com/office/powerpoint/2010/main" val="1627275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85" grpId="0"/>
      <p:bldP spid="4537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52"/>
          <p:cNvSpPr txBox="1">
            <a:spLocks noChangeArrowheads="1"/>
          </p:cNvSpPr>
          <p:nvPr/>
        </p:nvSpPr>
        <p:spPr bwMode="auto">
          <a:xfrm>
            <a:off x="3206812" y="1258888"/>
            <a:ext cx="4517903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9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8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7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6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5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4  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3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2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1 </a:t>
            </a:r>
            <a:r>
              <a:rPr kumimoji="0" lang="en-US" altLang="zh-CN" sz="2800">
                <a:latin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</a:rPr>
              <a:t>0</a:t>
            </a:r>
          </a:p>
        </p:txBody>
      </p:sp>
      <p:sp>
        <p:nvSpPr>
          <p:cNvPr id="87043" name="Text Box 53"/>
          <p:cNvSpPr txBox="1">
            <a:spLocks noChangeArrowheads="1"/>
          </p:cNvSpPr>
          <p:nvPr/>
        </p:nvSpPr>
        <p:spPr bwMode="auto">
          <a:xfrm>
            <a:off x="3212307" y="1778000"/>
            <a:ext cx="2582863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800" dirty="0">
                <a:latin typeface="Times New Roman" charset="0"/>
              </a:rPr>
              <a:t>0   1   0  1   0   0</a:t>
            </a:r>
          </a:p>
        </p:txBody>
      </p:sp>
      <p:sp>
        <p:nvSpPr>
          <p:cNvPr id="87044" name="Line 55"/>
          <p:cNvSpPr>
            <a:spLocks noChangeShapeType="1"/>
          </p:cNvSpPr>
          <p:nvPr/>
        </p:nvSpPr>
        <p:spPr bwMode="auto">
          <a:xfrm>
            <a:off x="7679531" y="1190625"/>
            <a:ext cx="0" cy="1371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45" name="Line 56"/>
          <p:cNvSpPr>
            <a:spLocks noChangeShapeType="1"/>
          </p:cNvSpPr>
          <p:nvPr/>
        </p:nvSpPr>
        <p:spPr bwMode="auto">
          <a:xfrm>
            <a:off x="5869781" y="1162050"/>
            <a:ext cx="0" cy="1371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46" name="Line 57"/>
          <p:cNvSpPr>
            <a:spLocks noChangeShapeType="1"/>
          </p:cNvSpPr>
          <p:nvPr/>
        </p:nvSpPr>
        <p:spPr bwMode="auto">
          <a:xfrm>
            <a:off x="4112419" y="1219200"/>
            <a:ext cx="0" cy="1371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47" name="Line 94"/>
          <p:cNvSpPr>
            <a:spLocks noChangeShapeType="1"/>
          </p:cNvSpPr>
          <p:nvPr/>
        </p:nvSpPr>
        <p:spPr bwMode="auto">
          <a:xfrm>
            <a:off x="2180431" y="5986463"/>
            <a:ext cx="471488" cy="0"/>
          </a:xfrm>
          <a:prstGeom prst="line">
            <a:avLst/>
          </a:prstGeom>
          <a:noFill/>
          <a:ln w="19050">
            <a:solidFill>
              <a:srgbClr val="F0F8F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组合 81"/>
          <p:cNvGrpSpPr>
            <a:grpSpLocks/>
          </p:cNvGrpSpPr>
          <p:nvPr/>
        </p:nvGrpSpPr>
        <p:grpSpPr bwMode="auto">
          <a:xfrm>
            <a:off x="2474120" y="4324347"/>
            <a:ext cx="1824037" cy="1241349"/>
            <a:chOff x="700088" y="4382909"/>
            <a:chExt cx="1824038" cy="1239915"/>
          </a:xfrm>
        </p:grpSpPr>
        <p:sp>
          <p:nvSpPr>
            <p:cNvPr id="87117" name="Text Box 118"/>
            <p:cNvSpPr txBox="1">
              <a:spLocks noChangeArrowheads="1"/>
            </p:cNvSpPr>
            <p:nvPr/>
          </p:nvSpPr>
          <p:spPr bwMode="auto">
            <a:xfrm>
              <a:off x="916270" y="4719638"/>
              <a:ext cx="450764" cy="584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sz="2000">
                  <a:latin typeface="Arial Unicode MS" charset="0"/>
                </a:rPr>
                <a:t>A</a:t>
              </a:r>
              <a:r>
                <a:rPr kumimoji="0" lang="en-US" altLang="zh-CN" sz="2000" baseline="-25000">
                  <a:latin typeface="Arial Unicode MS" charset="0"/>
                </a:rPr>
                <a:t>7</a:t>
              </a:r>
            </a:p>
          </p:txBody>
        </p:sp>
        <p:sp>
          <p:nvSpPr>
            <p:cNvPr id="87120" name="Text Box 121"/>
            <p:cNvSpPr txBox="1">
              <a:spLocks noChangeArrowheads="1"/>
            </p:cNvSpPr>
            <p:nvPr/>
          </p:nvSpPr>
          <p:spPr bwMode="auto">
            <a:xfrm>
              <a:off x="916270" y="4382909"/>
              <a:ext cx="450764" cy="523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sz="2000" dirty="0">
                  <a:latin typeface="Arial Unicode MS" charset="0"/>
                </a:rPr>
                <a:t>A</a:t>
              </a:r>
              <a:r>
                <a:rPr kumimoji="0" lang="en-US" altLang="zh-CN" sz="2000" baseline="-25000" dirty="0">
                  <a:latin typeface="Arial Unicode MS" charset="0"/>
                </a:rPr>
                <a:t>9</a:t>
              </a:r>
            </a:p>
          </p:txBody>
        </p:sp>
        <p:sp>
          <p:nvSpPr>
            <p:cNvPr id="87110" name="Line 93"/>
            <p:cNvSpPr>
              <a:spLocks noChangeShapeType="1"/>
            </p:cNvSpPr>
            <p:nvPr/>
          </p:nvSpPr>
          <p:spPr bwMode="auto">
            <a:xfrm>
              <a:off x="700088" y="5600700"/>
              <a:ext cx="471488" cy="0"/>
            </a:xfrm>
            <a:prstGeom prst="line">
              <a:avLst/>
            </a:prstGeom>
            <a:noFill/>
            <a:ln w="19050">
              <a:solidFill>
                <a:srgbClr val="F0F8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11" name="Text Box 108"/>
            <p:cNvSpPr txBox="1">
              <a:spLocks noChangeArrowheads="1"/>
            </p:cNvSpPr>
            <p:nvPr/>
          </p:nvSpPr>
          <p:spPr bwMode="auto">
            <a:xfrm>
              <a:off x="1868488" y="4640205"/>
              <a:ext cx="655638" cy="6824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ctr"/>
              <a:r>
                <a:rPr kumimoji="0" lang="en-US" altLang="zh-CN" dirty="0">
                  <a:latin typeface="Arial Unicode MS" charset="0"/>
                </a:rPr>
                <a:t>≥1</a:t>
              </a:r>
            </a:p>
          </p:txBody>
        </p:sp>
        <p:sp>
          <p:nvSpPr>
            <p:cNvPr id="87112" name="Line 109"/>
            <p:cNvSpPr>
              <a:spLocks noChangeShapeType="1"/>
            </p:cNvSpPr>
            <p:nvPr/>
          </p:nvSpPr>
          <p:spPr bwMode="auto">
            <a:xfrm flipH="1">
              <a:off x="1409038" y="4991100"/>
              <a:ext cx="476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13" name="Line 110"/>
            <p:cNvSpPr>
              <a:spLocks noChangeShapeType="1"/>
            </p:cNvSpPr>
            <p:nvPr/>
          </p:nvSpPr>
          <p:spPr bwMode="auto">
            <a:xfrm flipH="1">
              <a:off x="1385888" y="5283200"/>
              <a:ext cx="488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14" name="Text Box 112"/>
            <p:cNvSpPr txBox="1">
              <a:spLocks noChangeArrowheads="1"/>
            </p:cNvSpPr>
            <p:nvPr/>
          </p:nvSpPr>
          <p:spPr bwMode="auto">
            <a:xfrm>
              <a:off x="916270" y="5038725"/>
              <a:ext cx="450764" cy="584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sz="2000">
                  <a:latin typeface="Arial Unicode MS" charset="0"/>
                </a:rPr>
                <a:t>A</a:t>
              </a:r>
              <a:r>
                <a:rPr kumimoji="0" lang="en-US" altLang="zh-CN" sz="2000" baseline="-25000">
                  <a:latin typeface="Arial Unicode MS" charset="0"/>
                </a:rPr>
                <a:t>0</a:t>
              </a:r>
            </a:p>
          </p:txBody>
        </p:sp>
        <p:sp>
          <p:nvSpPr>
            <p:cNvPr id="87118" name="Line 119"/>
            <p:cNvSpPr>
              <a:spLocks noChangeShapeType="1"/>
            </p:cNvSpPr>
            <p:nvPr/>
          </p:nvSpPr>
          <p:spPr bwMode="auto">
            <a:xfrm flipH="1">
              <a:off x="1397463" y="4682925"/>
              <a:ext cx="476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7049" name="AutoShape 123"/>
          <p:cNvSpPr>
            <a:spLocks noChangeArrowheads="1"/>
          </p:cNvSpPr>
          <p:nvPr/>
        </p:nvSpPr>
        <p:spPr bwMode="auto">
          <a:xfrm>
            <a:off x="4566444" y="1455688"/>
            <a:ext cx="1282700" cy="965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99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kumimoji="0" lang="zh-CN" altLang="en-US" sz="1800">
              <a:latin typeface="Times New Roman" charset="0"/>
            </a:endParaRPr>
          </a:p>
        </p:txBody>
      </p:sp>
      <p:grpSp>
        <p:nvGrpSpPr>
          <p:cNvPr id="87050" name="Group 132"/>
          <p:cNvGrpSpPr>
            <a:grpSpLocks/>
          </p:cNvGrpSpPr>
          <p:nvPr/>
        </p:nvGrpSpPr>
        <p:grpSpPr bwMode="auto">
          <a:xfrm>
            <a:off x="5849143" y="1116014"/>
            <a:ext cx="4546600" cy="1663700"/>
            <a:chOff x="2408" y="322"/>
            <a:chExt cx="2864" cy="1048"/>
          </a:xfrm>
        </p:grpSpPr>
        <p:sp>
          <p:nvSpPr>
            <p:cNvPr id="87103" name="Text Box 128"/>
            <p:cNvSpPr txBox="1">
              <a:spLocks noChangeArrowheads="1"/>
            </p:cNvSpPr>
            <p:nvPr/>
          </p:nvSpPr>
          <p:spPr bwMode="auto">
            <a:xfrm>
              <a:off x="4190" y="338"/>
              <a:ext cx="516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Times New Roman" charset="0"/>
                </a:rPr>
                <a:t>0000</a:t>
              </a:r>
            </a:p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Times New Roman" charset="0"/>
                </a:rPr>
                <a:t>0010</a:t>
              </a:r>
            </a:p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Times New Roman" charset="0"/>
                </a:rPr>
                <a:t>0100</a:t>
              </a:r>
            </a:p>
            <a:p>
              <a:pPr>
                <a:lnSpc>
                  <a:spcPct val="100000"/>
                </a:lnSpc>
              </a:pPr>
              <a:r>
                <a:rPr kumimoji="0" lang="en-US" altLang="zh-CN">
                  <a:latin typeface="Times New Roman" charset="0"/>
                </a:rPr>
                <a:t>0110</a:t>
              </a:r>
            </a:p>
          </p:txBody>
        </p:sp>
        <p:sp>
          <p:nvSpPr>
            <p:cNvPr id="87104" name="Line 54"/>
            <p:cNvSpPr>
              <a:spLocks noChangeShapeType="1"/>
            </p:cNvSpPr>
            <p:nvPr/>
          </p:nvSpPr>
          <p:spPr bwMode="auto">
            <a:xfrm flipH="1">
              <a:off x="4716" y="322"/>
              <a:ext cx="8" cy="10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7105" name="AutoShape 125"/>
            <p:cNvSpPr>
              <a:spLocks/>
            </p:cNvSpPr>
            <p:nvPr/>
          </p:nvSpPr>
          <p:spPr bwMode="auto">
            <a:xfrm rot="-5400000">
              <a:off x="2909" y="640"/>
              <a:ext cx="158" cy="897"/>
            </a:xfrm>
            <a:prstGeom prst="leftBrace">
              <a:avLst>
                <a:gd name="adj1" fmla="val 4731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kumimoji="0" lang="zh-CN" altLang="en-US" sz="1800">
                <a:latin typeface="Times New Roman" charset="0"/>
              </a:endParaRPr>
            </a:p>
          </p:txBody>
        </p:sp>
        <p:sp>
          <p:nvSpPr>
            <p:cNvPr id="87106" name="Line 126"/>
            <p:cNvSpPr>
              <a:spLocks noChangeShapeType="1"/>
            </p:cNvSpPr>
            <p:nvPr/>
          </p:nvSpPr>
          <p:spPr bwMode="auto">
            <a:xfrm>
              <a:off x="2992" y="1168"/>
              <a:ext cx="1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7107" name="AutoShape 127"/>
            <p:cNvSpPr>
              <a:spLocks/>
            </p:cNvSpPr>
            <p:nvPr/>
          </p:nvSpPr>
          <p:spPr bwMode="auto">
            <a:xfrm>
              <a:off x="4041" y="362"/>
              <a:ext cx="182" cy="956"/>
            </a:xfrm>
            <a:prstGeom prst="leftBrace">
              <a:avLst>
                <a:gd name="adj1" fmla="val 46205"/>
                <a:gd name="adj2" fmla="val 8333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kumimoji="0" lang="zh-CN" altLang="en-US" sz="1800">
                <a:latin typeface="Times New Roman" charset="0"/>
              </a:endParaRPr>
            </a:p>
          </p:txBody>
        </p:sp>
        <p:sp>
          <p:nvSpPr>
            <p:cNvPr id="87108" name="Text Box 129"/>
            <p:cNvSpPr txBox="1">
              <a:spLocks noChangeArrowheads="1"/>
            </p:cNvSpPr>
            <p:nvPr/>
          </p:nvSpPr>
          <p:spPr bwMode="auto">
            <a:xfrm>
              <a:off x="4740" y="327"/>
              <a:ext cx="53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dirty="0">
                  <a:latin typeface="Times New Roman" charset="0"/>
                </a:rPr>
                <a:t>1000</a:t>
              </a:r>
            </a:p>
            <a:p>
              <a:pPr>
                <a:lnSpc>
                  <a:spcPct val="100000"/>
                </a:lnSpc>
              </a:pPr>
              <a:r>
                <a:rPr kumimoji="0" lang="en-US" altLang="zh-CN" dirty="0">
                  <a:latin typeface="Times New Roman" charset="0"/>
                </a:rPr>
                <a:t>1010</a:t>
              </a:r>
            </a:p>
            <a:p>
              <a:pPr>
                <a:lnSpc>
                  <a:spcPct val="100000"/>
                </a:lnSpc>
              </a:pPr>
              <a:r>
                <a:rPr kumimoji="0" lang="en-US" altLang="zh-CN" dirty="0">
                  <a:latin typeface="Times New Roman" charset="0"/>
                </a:rPr>
                <a:t>1100</a:t>
              </a:r>
            </a:p>
            <a:p>
              <a:pPr>
                <a:lnSpc>
                  <a:spcPct val="100000"/>
                </a:lnSpc>
              </a:pPr>
              <a:r>
                <a:rPr kumimoji="0" lang="en-US" altLang="zh-CN" dirty="0">
                  <a:latin typeface="Times New Roman" charset="0"/>
                </a:rPr>
                <a:t>1110</a:t>
              </a:r>
            </a:p>
          </p:txBody>
        </p:sp>
        <p:sp>
          <p:nvSpPr>
            <p:cNvPr id="87109" name="Rectangle 131"/>
            <p:cNvSpPr>
              <a:spLocks noChangeArrowheads="1"/>
            </p:cNvSpPr>
            <p:nvPr/>
          </p:nvSpPr>
          <p:spPr bwMode="auto">
            <a:xfrm>
              <a:off x="2408" y="814"/>
              <a:ext cx="11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800">
                  <a:latin typeface="Times New Roman" charset="0"/>
                </a:rPr>
                <a:t>× × ×  0</a:t>
              </a:r>
            </a:p>
          </p:txBody>
        </p:sp>
      </p:grpSp>
      <p:sp>
        <p:nvSpPr>
          <p:cNvPr id="453768" name="Text Box 136" descr="深色木质"/>
          <p:cNvSpPr txBox="1">
            <a:spLocks noChangeArrowheads="1"/>
          </p:cNvSpPr>
          <p:nvPr/>
        </p:nvSpPr>
        <p:spPr bwMode="auto">
          <a:xfrm>
            <a:off x="874626" y="1196976"/>
            <a:ext cx="954107" cy="494904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6633"/>
            </a:extrusionClr>
          </a:sp3d>
        </p:spPr>
        <p:txBody>
          <a:bodyPr wrap="none">
            <a:spAutoFit/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140H</a:t>
            </a:r>
          </a:p>
          <a:p>
            <a:r>
              <a:rPr kumimoji="0"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142H</a:t>
            </a:r>
          </a:p>
          <a:p>
            <a:r>
              <a:rPr kumimoji="0"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144H</a:t>
            </a:r>
          </a:p>
          <a:p>
            <a:r>
              <a:rPr kumimoji="0"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146H</a:t>
            </a:r>
          </a:p>
          <a:p>
            <a:r>
              <a:rPr kumimoji="0"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148H</a:t>
            </a:r>
          </a:p>
          <a:p>
            <a:r>
              <a:rPr kumimoji="0"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14AH</a:t>
            </a:r>
          </a:p>
          <a:p>
            <a:r>
              <a:rPr kumimoji="0"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14CH</a:t>
            </a:r>
          </a:p>
          <a:p>
            <a:r>
              <a:rPr kumimoji="0"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14EH</a:t>
            </a:r>
          </a:p>
        </p:txBody>
      </p:sp>
      <p:sp>
        <p:nvSpPr>
          <p:cNvPr id="87052" name="Rectangle 61"/>
          <p:cNvSpPr>
            <a:spLocks noChangeArrowheads="1"/>
          </p:cNvSpPr>
          <p:nvPr/>
        </p:nvSpPr>
        <p:spPr bwMode="auto">
          <a:xfrm>
            <a:off x="4829970" y="2824163"/>
            <a:ext cx="1747837" cy="3340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7053" name="Line 62"/>
          <p:cNvSpPr>
            <a:spLocks noChangeShapeType="1"/>
          </p:cNvSpPr>
          <p:nvPr/>
        </p:nvSpPr>
        <p:spPr bwMode="auto">
          <a:xfrm>
            <a:off x="4282282" y="3068639"/>
            <a:ext cx="54927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4" name="Line 63"/>
          <p:cNvSpPr>
            <a:spLocks noChangeShapeType="1"/>
          </p:cNvSpPr>
          <p:nvPr/>
        </p:nvSpPr>
        <p:spPr bwMode="auto">
          <a:xfrm>
            <a:off x="4321970" y="3368675"/>
            <a:ext cx="5111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5" name="Line 64"/>
          <p:cNvSpPr>
            <a:spLocks noChangeShapeType="1"/>
          </p:cNvSpPr>
          <p:nvPr/>
        </p:nvSpPr>
        <p:spPr bwMode="auto">
          <a:xfrm>
            <a:off x="4321970" y="3679825"/>
            <a:ext cx="5111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6" name="Oval 65"/>
          <p:cNvSpPr>
            <a:spLocks noChangeArrowheads="1"/>
          </p:cNvSpPr>
          <p:nvPr/>
        </p:nvSpPr>
        <p:spPr bwMode="auto">
          <a:xfrm>
            <a:off x="8076406" y="4195763"/>
            <a:ext cx="141288" cy="1317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7057" name="Line 66"/>
          <p:cNvSpPr>
            <a:spLocks noChangeShapeType="1"/>
          </p:cNvSpPr>
          <p:nvPr/>
        </p:nvSpPr>
        <p:spPr bwMode="auto">
          <a:xfrm>
            <a:off x="6707982" y="4273550"/>
            <a:ext cx="1362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8" name="Text Box 67"/>
          <p:cNvSpPr txBox="1">
            <a:spLocks noChangeArrowheads="1"/>
          </p:cNvSpPr>
          <p:nvPr/>
        </p:nvSpPr>
        <p:spPr bwMode="auto">
          <a:xfrm>
            <a:off x="6111124" y="4054476"/>
            <a:ext cx="450764" cy="5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 dirty="0"/>
              <a:t>Y</a:t>
            </a:r>
            <a:r>
              <a:rPr kumimoji="0" lang="en-US" altLang="zh-CN" sz="2000" baseline="-18000" dirty="0"/>
              <a:t>4</a:t>
            </a:r>
          </a:p>
        </p:txBody>
      </p:sp>
      <p:sp>
        <p:nvSpPr>
          <p:cNvPr id="87059" name="Text Box 68"/>
          <p:cNvSpPr txBox="1">
            <a:spLocks noChangeArrowheads="1"/>
          </p:cNvSpPr>
          <p:nvPr/>
        </p:nvSpPr>
        <p:spPr bwMode="auto">
          <a:xfrm>
            <a:off x="4833574" y="2863851"/>
            <a:ext cx="370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A</a:t>
            </a:r>
            <a:endParaRPr kumimoji="0" lang="en-US" altLang="zh-CN" sz="2000" baseline="-18000"/>
          </a:p>
        </p:txBody>
      </p:sp>
      <p:sp>
        <p:nvSpPr>
          <p:cNvPr id="87060" name="Text Box 69"/>
          <p:cNvSpPr txBox="1">
            <a:spLocks noChangeArrowheads="1"/>
          </p:cNvSpPr>
          <p:nvPr/>
        </p:nvSpPr>
        <p:spPr bwMode="auto">
          <a:xfrm>
            <a:off x="4828811" y="3194051"/>
            <a:ext cx="370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B</a:t>
            </a:r>
            <a:endParaRPr kumimoji="0" lang="en-US" altLang="zh-CN" sz="2000" baseline="-18000"/>
          </a:p>
        </p:txBody>
      </p:sp>
      <p:sp>
        <p:nvSpPr>
          <p:cNvPr id="87061" name="Text Box 70"/>
          <p:cNvSpPr txBox="1">
            <a:spLocks noChangeArrowheads="1"/>
          </p:cNvSpPr>
          <p:nvPr/>
        </p:nvSpPr>
        <p:spPr bwMode="auto">
          <a:xfrm>
            <a:off x="4830399" y="3509964"/>
            <a:ext cx="370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C</a:t>
            </a:r>
            <a:endParaRPr kumimoji="0" lang="en-US" altLang="zh-CN" sz="2000" baseline="-18000"/>
          </a:p>
        </p:txBody>
      </p:sp>
      <p:sp>
        <p:nvSpPr>
          <p:cNvPr id="87062" name="Text Box 71"/>
          <p:cNvSpPr txBox="1">
            <a:spLocks noChangeArrowheads="1"/>
          </p:cNvSpPr>
          <p:nvPr/>
        </p:nvSpPr>
        <p:spPr bwMode="auto">
          <a:xfrm>
            <a:off x="4980827" y="5138738"/>
            <a:ext cx="143500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>
                <a:solidFill>
                  <a:srgbClr val="0000CC"/>
                </a:solidFill>
              </a:rPr>
              <a:t>74LS138</a:t>
            </a:r>
            <a:endParaRPr kumimoji="0" lang="en-US" altLang="zh-CN" baseline="-18000">
              <a:solidFill>
                <a:srgbClr val="0000CC"/>
              </a:solidFill>
            </a:endParaRPr>
          </a:p>
        </p:txBody>
      </p:sp>
      <p:sp>
        <p:nvSpPr>
          <p:cNvPr id="87063" name="Text Box 72"/>
          <p:cNvSpPr txBox="1">
            <a:spLocks noChangeArrowheads="1"/>
          </p:cNvSpPr>
          <p:nvPr/>
        </p:nvSpPr>
        <p:spPr bwMode="auto">
          <a:xfrm>
            <a:off x="4821150" y="3979864"/>
            <a:ext cx="4780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G</a:t>
            </a:r>
            <a:r>
              <a:rPr kumimoji="0" lang="en-US" altLang="zh-CN" sz="2000" baseline="-20000"/>
              <a:t>1</a:t>
            </a:r>
          </a:p>
        </p:txBody>
      </p:sp>
      <p:sp>
        <p:nvSpPr>
          <p:cNvPr id="87064" name="Line 73"/>
          <p:cNvSpPr>
            <a:spLocks noChangeShapeType="1"/>
          </p:cNvSpPr>
          <p:nvPr/>
        </p:nvSpPr>
        <p:spPr bwMode="auto">
          <a:xfrm>
            <a:off x="4321969" y="4138613"/>
            <a:ext cx="500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7065" name="Group 74"/>
          <p:cNvGrpSpPr>
            <a:grpSpLocks/>
          </p:cNvGrpSpPr>
          <p:nvPr/>
        </p:nvGrpSpPr>
        <p:grpSpPr bwMode="auto">
          <a:xfrm>
            <a:off x="4307682" y="4862513"/>
            <a:ext cx="511175" cy="119062"/>
            <a:chOff x="2928" y="3168"/>
            <a:chExt cx="240" cy="48"/>
          </a:xfrm>
        </p:grpSpPr>
        <p:sp>
          <p:nvSpPr>
            <p:cNvPr id="87101" name="Oval 75"/>
            <p:cNvSpPr>
              <a:spLocks noChangeArrowheads="1"/>
            </p:cNvSpPr>
            <p:nvPr/>
          </p:nvSpPr>
          <p:spPr bwMode="auto">
            <a:xfrm>
              <a:off x="3120" y="316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87102" name="Line 76"/>
            <p:cNvSpPr>
              <a:spLocks noChangeShapeType="1"/>
            </p:cNvSpPr>
            <p:nvPr/>
          </p:nvSpPr>
          <p:spPr bwMode="auto">
            <a:xfrm flipH="1">
              <a:off x="2928" y="319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066" name="Group 77"/>
          <p:cNvGrpSpPr>
            <a:grpSpLocks/>
          </p:cNvGrpSpPr>
          <p:nvPr/>
        </p:nvGrpSpPr>
        <p:grpSpPr bwMode="auto">
          <a:xfrm>
            <a:off x="4802982" y="4735512"/>
            <a:ext cx="785813" cy="585073"/>
            <a:chOff x="3633" y="3696"/>
            <a:chExt cx="368" cy="234"/>
          </a:xfrm>
        </p:grpSpPr>
        <p:sp>
          <p:nvSpPr>
            <p:cNvPr id="87099" name="Text Box 78"/>
            <p:cNvSpPr txBox="1">
              <a:spLocks noChangeArrowheads="1"/>
            </p:cNvSpPr>
            <p:nvPr/>
          </p:nvSpPr>
          <p:spPr bwMode="auto">
            <a:xfrm>
              <a:off x="3633" y="3696"/>
              <a:ext cx="36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sz="2000"/>
                <a:t>G</a:t>
              </a:r>
              <a:r>
                <a:rPr kumimoji="0" lang="en-US" altLang="zh-CN" sz="2000" baseline="-18000"/>
                <a:t>2</a:t>
              </a:r>
              <a:r>
                <a:rPr kumimoji="0" lang="en-US" altLang="zh-CN" sz="2000" baseline="-20000"/>
                <a:t>A </a:t>
              </a:r>
              <a:r>
                <a:rPr kumimoji="0" lang="en-US" altLang="zh-CN" sz="2000"/>
                <a:t>#</a:t>
              </a:r>
            </a:p>
          </p:txBody>
        </p:sp>
        <p:sp>
          <p:nvSpPr>
            <p:cNvPr id="87100" name="Line 79"/>
            <p:cNvSpPr>
              <a:spLocks noChangeShapeType="1"/>
            </p:cNvSpPr>
            <p:nvPr/>
          </p:nvSpPr>
          <p:spPr bwMode="auto">
            <a:xfrm>
              <a:off x="3696" y="3744"/>
              <a:ext cx="19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067" name="Group 81"/>
          <p:cNvGrpSpPr>
            <a:grpSpLocks/>
          </p:cNvGrpSpPr>
          <p:nvPr/>
        </p:nvGrpSpPr>
        <p:grpSpPr bwMode="auto">
          <a:xfrm>
            <a:off x="4307682" y="5748339"/>
            <a:ext cx="511175" cy="117475"/>
            <a:chOff x="2928" y="3168"/>
            <a:chExt cx="240" cy="48"/>
          </a:xfrm>
        </p:grpSpPr>
        <p:sp>
          <p:nvSpPr>
            <p:cNvPr id="87097" name="Oval 82"/>
            <p:cNvSpPr>
              <a:spLocks noChangeArrowheads="1"/>
            </p:cNvSpPr>
            <p:nvPr/>
          </p:nvSpPr>
          <p:spPr bwMode="auto">
            <a:xfrm>
              <a:off x="3120" y="316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87098" name="Line 83"/>
            <p:cNvSpPr>
              <a:spLocks noChangeShapeType="1"/>
            </p:cNvSpPr>
            <p:nvPr/>
          </p:nvSpPr>
          <p:spPr bwMode="auto">
            <a:xfrm flipH="1">
              <a:off x="2928" y="319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068" name="Group 84"/>
          <p:cNvGrpSpPr>
            <a:grpSpLocks/>
          </p:cNvGrpSpPr>
          <p:nvPr/>
        </p:nvGrpSpPr>
        <p:grpSpPr bwMode="auto">
          <a:xfrm>
            <a:off x="4799807" y="5622921"/>
            <a:ext cx="792706" cy="585102"/>
            <a:chOff x="3633" y="3696"/>
            <a:chExt cx="372" cy="236"/>
          </a:xfrm>
        </p:grpSpPr>
        <p:sp>
          <p:nvSpPr>
            <p:cNvPr id="87095" name="Text Box 85"/>
            <p:cNvSpPr txBox="1">
              <a:spLocks noChangeArrowheads="1"/>
            </p:cNvSpPr>
            <p:nvPr/>
          </p:nvSpPr>
          <p:spPr bwMode="auto">
            <a:xfrm>
              <a:off x="3633" y="3696"/>
              <a:ext cx="37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sz="2000"/>
                <a:t>G</a:t>
              </a:r>
              <a:r>
                <a:rPr kumimoji="0" lang="en-US" altLang="zh-CN" sz="2000" baseline="-18000"/>
                <a:t>2</a:t>
              </a:r>
              <a:r>
                <a:rPr kumimoji="0" lang="en-US" altLang="zh-CN" sz="2000" baseline="-20000"/>
                <a:t>B </a:t>
              </a:r>
              <a:r>
                <a:rPr kumimoji="0" lang="en-US" altLang="zh-CN" sz="2000"/>
                <a:t>#</a:t>
              </a:r>
            </a:p>
          </p:txBody>
        </p:sp>
        <p:sp>
          <p:nvSpPr>
            <p:cNvPr id="87096" name="Line 86"/>
            <p:cNvSpPr>
              <a:spLocks noChangeShapeType="1"/>
            </p:cNvSpPr>
            <p:nvPr/>
          </p:nvSpPr>
          <p:spPr bwMode="auto">
            <a:xfrm>
              <a:off x="3696" y="3744"/>
              <a:ext cx="19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069" name="Line 87"/>
          <p:cNvSpPr>
            <a:spLocks noChangeShapeType="1"/>
          </p:cNvSpPr>
          <p:nvPr/>
        </p:nvSpPr>
        <p:spPr bwMode="auto">
          <a:xfrm>
            <a:off x="4839495" y="5649913"/>
            <a:ext cx="471487" cy="0"/>
          </a:xfrm>
          <a:prstGeom prst="line">
            <a:avLst/>
          </a:prstGeom>
          <a:noFill/>
          <a:ln w="19050">
            <a:solidFill>
              <a:srgbClr val="F0F8F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70" name="Rectangle 95"/>
          <p:cNvSpPr>
            <a:spLocks noChangeArrowheads="1"/>
          </p:cNvSpPr>
          <p:nvPr/>
        </p:nvSpPr>
        <p:spPr bwMode="auto">
          <a:xfrm>
            <a:off x="8228806" y="2824163"/>
            <a:ext cx="1790700" cy="33004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7071" name="Oval 96"/>
          <p:cNvSpPr>
            <a:spLocks noChangeArrowheads="1"/>
          </p:cNvSpPr>
          <p:nvPr/>
        </p:nvSpPr>
        <p:spPr bwMode="auto">
          <a:xfrm>
            <a:off x="6577806" y="4208463"/>
            <a:ext cx="141288" cy="1317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7072" name="Line 97"/>
          <p:cNvSpPr>
            <a:spLocks noChangeShapeType="1"/>
          </p:cNvSpPr>
          <p:nvPr/>
        </p:nvSpPr>
        <p:spPr bwMode="auto">
          <a:xfrm>
            <a:off x="7987506" y="5032375"/>
            <a:ext cx="2413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73" name="Line 98"/>
          <p:cNvSpPr>
            <a:spLocks noChangeShapeType="1"/>
          </p:cNvSpPr>
          <p:nvPr/>
        </p:nvSpPr>
        <p:spPr bwMode="auto">
          <a:xfrm>
            <a:off x="8000206" y="5400675"/>
            <a:ext cx="2413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74" name="Line 99"/>
          <p:cNvSpPr>
            <a:spLocks noChangeShapeType="1"/>
          </p:cNvSpPr>
          <p:nvPr/>
        </p:nvSpPr>
        <p:spPr bwMode="auto">
          <a:xfrm>
            <a:off x="8000206" y="5807075"/>
            <a:ext cx="2413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75" name="Text Box 100"/>
          <p:cNvSpPr txBox="1">
            <a:spLocks noChangeArrowheads="1"/>
          </p:cNvSpPr>
          <p:nvPr/>
        </p:nvSpPr>
        <p:spPr bwMode="auto">
          <a:xfrm>
            <a:off x="8243068" y="5527676"/>
            <a:ext cx="4651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A</a:t>
            </a:r>
            <a:r>
              <a:rPr kumimoji="0" lang="en-US" altLang="zh-CN" sz="2000" baseline="-25000"/>
              <a:t>0</a:t>
            </a:r>
          </a:p>
        </p:txBody>
      </p:sp>
      <p:sp>
        <p:nvSpPr>
          <p:cNvPr id="87076" name="Text Box 101"/>
          <p:cNvSpPr txBox="1">
            <a:spLocks noChangeArrowheads="1"/>
          </p:cNvSpPr>
          <p:nvPr/>
        </p:nvSpPr>
        <p:spPr bwMode="auto">
          <a:xfrm>
            <a:off x="8243068" y="5121276"/>
            <a:ext cx="4651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A</a:t>
            </a:r>
            <a:r>
              <a:rPr kumimoji="0" lang="en-US" altLang="zh-CN" sz="2000" baseline="-25000"/>
              <a:t>1</a:t>
            </a:r>
          </a:p>
        </p:txBody>
      </p:sp>
      <p:sp>
        <p:nvSpPr>
          <p:cNvPr id="87077" name="Text Box 102"/>
          <p:cNvSpPr txBox="1">
            <a:spLocks noChangeArrowheads="1"/>
          </p:cNvSpPr>
          <p:nvPr/>
        </p:nvSpPr>
        <p:spPr bwMode="auto">
          <a:xfrm>
            <a:off x="8220575" y="4067176"/>
            <a:ext cx="6848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CS#</a:t>
            </a:r>
            <a:endParaRPr kumimoji="0" lang="en-US" altLang="zh-CN" sz="2000" baseline="-25000"/>
          </a:p>
        </p:txBody>
      </p:sp>
      <p:sp>
        <p:nvSpPr>
          <p:cNvPr id="87078" name="Text Box 106"/>
          <p:cNvSpPr txBox="1">
            <a:spLocks noChangeArrowheads="1"/>
          </p:cNvSpPr>
          <p:nvPr/>
        </p:nvSpPr>
        <p:spPr bwMode="auto">
          <a:xfrm>
            <a:off x="8217668" y="4765676"/>
            <a:ext cx="4651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A</a:t>
            </a:r>
            <a:r>
              <a:rPr kumimoji="0" lang="en-US" altLang="zh-CN" sz="2000" baseline="-25000"/>
              <a:t>2</a:t>
            </a:r>
          </a:p>
        </p:txBody>
      </p:sp>
      <p:sp>
        <p:nvSpPr>
          <p:cNvPr id="87079" name="Text Box 107"/>
          <p:cNvSpPr txBox="1">
            <a:spLocks noChangeArrowheads="1"/>
          </p:cNvSpPr>
          <p:nvPr/>
        </p:nvSpPr>
        <p:spPr bwMode="auto">
          <a:xfrm>
            <a:off x="8267939" y="3098800"/>
            <a:ext cx="1723549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zh-CN" altLang="en-US">
                <a:solidFill>
                  <a:srgbClr val="0000CC"/>
                </a:solidFill>
                <a:latin typeface="华文中宋" charset="-122"/>
                <a:ea typeface="华文中宋" charset="-122"/>
              </a:rPr>
              <a:t>某接口芯片</a:t>
            </a:r>
            <a:endParaRPr kumimoji="0" lang="zh-CN" altLang="en-US" baseline="-18000">
              <a:solidFill>
                <a:srgbClr val="0000CC"/>
              </a:solidFill>
              <a:latin typeface="华文中宋" charset="-122"/>
              <a:ea typeface="华文中宋" charset="-122"/>
            </a:endParaRPr>
          </a:p>
        </p:txBody>
      </p:sp>
      <p:sp>
        <p:nvSpPr>
          <p:cNvPr id="87080" name="Text Box 88"/>
          <p:cNvSpPr txBox="1">
            <a:spLocks noChangeArrowheads="1"/>
          </p:cNvSpPr>
          <p:nvPr/>
        </p:nvSpPr>
        <p:spPr bwMode="auto">
          <a:xfrm>
            <a:off x="3806031" y="5519738"/>
            <a:ext cx="503238" cy="7817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800"/>
              <a:t>&amp;</a:t>
            </a:r>
          </a:p>
        </p:txBody>
      </p:sp>
      <p:sp>
        <p:nvSpPr>
          <p:cNvPr id="87081" name="Line 89"/>
          <p:cNvSpPr>
            <a:spLocks noChangeShapeType="1"/>
          </p:cNvSpPr>
          <p:nvPr/>
        </p:nvSpPr>
        <p:spPr bwMode="auto">
          <a:xfrm flipH="1">
            <a:off x="3180556" y="5661025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82" name="Line 90"/>
          <p:cNvSpPr>
            <a:spLocks noChangeShapeType="1"/>
          </p:cNvSpPr>
          <p:nvPr/>
        </p:nvSpPr>
        <p:spPr bwMode="auto">
          <a:xfrm flipH="1">
            <a:off x="3174206" y="5972175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83" name="Text Box 91"/>
          <p:cNvSpPr txBox="1">
            <a:spLocks noChangeArrowheads="1"/>
          </p:cNvSpPr>
          <p:nvPr/>
        </p:nvSpPr>
        <p:spPr bwMode="auto">
          <a:xfrm>
            <a:off x="2385245" y="5427664"/>
            <a:ext cx="7825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IOR#</a:t>
            </a:r>
            <a:endParaRPr kumimoji="0" lang="en-US" altLang="zh-CN" sz="2000" baseline="-18000"/>
          </a:p>
        </p:txBody>
      </p:sp>
      <p:sp>
        <p:nvSpPr>
          <p:cNvPr id="87084" name="Text Box 92"/>
          <p:cNvSpPr txBox="1">
            <a:spLocks noChangeArrowheads="1"/>
          </p:cNvSpPr>
          <p:nvPr/>
        </p:nvSpPr>
        <p:spPr bwMode="auto">
          <a:xfrm>
            <a:off x="2376243" y="5837239"/>
            <a:ext cx="83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0" lang="en-US" altLang="zh-CN" sz="2000"/>
              <a:t>IOW#</a:t>
            </a:r>
            <a:endParaRPr kumimoji="0" lang="en-US" altLang="zh-CN" sz="2000" baseline="-18000"/>
          </a:p>
        </p:txBody>
      </p:sp>
      <p:sp>
        <p:nvSpPr>
          <p:cNvPr id="87085" name="Line 94"/>
          <p:cNvSpPr>
            <a:spLocks noChangeShapeType="1"/>
          </p:cNvSpPr>
          <p:nvPr/>
        </p:nvSpPr>
        <p:spPr bwMode="auto">
          <a:xfrm>
            <a:off x="2445545" y="5786438"/>
            <a:ext cx="471487" cy="0"/>
          </a:xfrm>
          <a:prstGeom prst="line">
            <a:avLst/>
          </a:prstGeom>
          <a:noFill/>
          <a:ln w="19050">
            <a:solidFill>
              <a:srgbClr val="F0F8F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133"/>
          <p:cNvGrpSpPr>
            <a:grpSpLocks/>
          </p:cNvGrpSpPr>
          <p:nvPr/>
        </p:nvGrpSpPr>
        <p:grpSpPr bwMode="auto">
          <a:xfrm>
            <a:off x="7557295" y="4787900"/>
            <a:ext cx="465137" cy="1346200"/>
            <a:chOff x="3801" y="3064"/>
            <a:chExt cx="293" cy="848"/>
          </a:xfrm>
        </p:grpSpPr>
        <p:sp>
          <p:nvSpPr>
            <p:cNvPr id="87092" name="Text Box 103"/>
            <p:cNvSpPr txBox="1">
              <a:spLocks noChangeArrowheads="1"/>
            </p:cNvSpPr>
            <p:nvPr/>
          </p:nvSpPr>
          <p:spPr bwMode="auto">
            <a:xfrm>
              <a:off x="3801" y="3544"/>
              <a:ext cx="29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sz="2000"/>
                <a:t>A</a:t>
              </a:r>
              <a:r>
                <a:rPr kumimoji="0" lang="en-US" altLang="zh-CN" sz="2000" baseline="-25000"/>
                <a:t>1</a:t>
              </a:r>
            </a:p>
          </p:txBody>
        </p:sp>
        <p:sp>
          <p:nvSpPr>
            <p:cNvPr id="87093" name="Text Box 104"/>
            <p:cNvSpPr txBox="1">
              <a:spLocks noChangeArrowheads="1"/>
            </p:cNvSpPr>
            <p:nvPr/>
          </p:nvSpPr>
          <p:spPr bwMode="auto">
            <a:xfrm>
              <a:off x="3801" y="3288"/>
              <a:ext cx="29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sz="2000"/>
                <a:t>A</a:t>
              </a:r>
              <a:r>
                <a:rPr kumimoji="0" lang="en-US" altLang="zh-CN" sz="2000" baseline="-25000"/>
                <a:t>2</a:t>
              </a:r>
            </a:p>
          </p:txBody>
        </p:sp>
        <p:sp>
          <p:nvSpPr>
            <p:cNvPr id="87094" name="Text Box 105"/>
            <p:cNvSpPr txBox="1">
              <a:spLocks noChangeArrowheads="1"/>
            </p:cNvSpPr>
            <p:nvPr/>
          </p:nvSpPr>
          <p:spPr bwMode="auto">
            <a:xfrm>
              <a:off x="3801" y="3064"/>
              <a:ext cx="29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sz="2000"/>
                <a:t>A</a:t>
              </a:r>
              <a:r>
                <a:rPr kumimoji="0" lang="en-US" altLang="zh-CN" sz="2000" baseline="-25000"/>
                <a:t>3</a:t>
              </a:r>
            </a:p>
          </p:txBody>
        </p:sp>
      </p:grpSp>
      <p:grpSp>
        <p:nvGrpSpPr>
          <p:cNvPr id="9" name="Group 134"/>
          <p:cNvGrpSpPr>
            <a:grpSpLocks/>
          </p:cNvGrpSpPr>
          <p:nvPr/>
        </p:nvGrpSpPr>
        <p:grpSpPr bwMode="auto">
          <a:xfrm>
            <a:off x="3836195" y="2830514"/>
            <a:ext cx="465137" cy="1081087"/>
            <a:chOff x="1273" y="1560"/>
            <a:chExt cx="293" cy="681"/>
          </a:xfrm>
        </p:grpSpPr>
        <p:sp>
          <p:nvSpPr>
            <p:cNvPr id="87089" name="Text Box 115"/>
            <p:cNvSpPr txBox="1">
              <a:spLocks noChangeArrowheads="1"/>
            </p:cNvSpPr>
            <p:nvPr/>
          </p:nvSpPr>
          <p:spPr bwMode="auto">
            <a:xfrm>
              <a:off x="1273" y="2028"/>
              <a:ext cx="2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kumimoji="0" lang="en-US" altLang="zh-CN" sz="2000"/>
                <a:t>A</a:t>
              </a:r>
              <a:r>
                <a:rPr kumimoji="0" lang="en-US" altLang="zh-CN" sz="2000" baseline="-25000"/>
                <a:t>6</a:t>
              </a:r>
            </a:p>
          </p:txBody>
        </p:sp>
        <p:sp>
          <p:nvSpPr>
            <p:cNvPr id="87090" name="Text Box 116"/>
            <p:cNvSpPr txBox="1">
              <a:spLocks noChangeArrowheads="1"/>
            </p:cNvSpPr>
            <p:nvPr/>
          </p:nvSpPr>
          <p:spPr bwMode="auto">
            <a:xfrm>
              <a:off x="1273" y="1801"/>
              <a:ext cx="2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kumimoji="0" lang="en-US" altLang="zh-CN" sz="2000"/>
                <a:t>A</a:t>
              </a:r>
              <a:r>
                <a:rPr kumimoji="0" lang="en-US" altLang="zh-CN" sz="2000" baseline="-25000"/>
                <a:t>5</a:t>
              </a:r>
            </a:p>
          </p:txBody>
        </p:sp>
        <p:sp>
          <p:nvSpPr>
            <p:cNvPr id="87091" name="Text Box 117"/>
            <p:cNvSpPr txBox="1">
              <a:spLocks noChangeArrowheads="1"/>
            </p:cNvSpPr>
            <p:nvPr/>
          </p:nvSpPr>
          <p:spPr bwMode="auto">
            <a:xfrm>
              <a:off x="1273" y="1560"/>
              <a:ext cx="2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kumimoji="0" lang="en-US" altLang="zh-CN" sz="2000"/>
                <a:t>A</a:t>
              </a:r>
              <a:r>
                <a:rPr kumimoji="0" lang="en-US" altLang="zh-CN" sz="2000" baseline="-25000"/>
                <a:t>4</a:t>
              </a:r>
            </a:p>
          </p:txBody>
        </p:sp>
      </p:grpSp>
      <p:sp>
        <p:nvSpPr>
          <p:cNvPr id="133" name="Text Box 115"/>
          <p:cNvSpPr txBox="1">
            <a:spLocks noChangeArrowheads="1"/>
          </p:cNvSpPr>
          <p:nvPr/>
        </p:nvSpPr>
        <p:spPr bwMode="auto">
          <a:xfrm>
            <a:off x="3865536" y="4003675"/>
            <a:ext cx="465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0" lang="en-US" altLang="zh-CN" sz="2000" dirty="0"/>
              <a:t>A</a:t>
            </a:r>
            <a:r>
              <a:rPr kumimoji="0" lang="en-US" altLang="zh-CN" sz="2000" baseline="-25000" dirty="0"/>
              <a:t>8</a:t>
            </a:r>
          </a:p>
        </p:txBody>
      </p:sp>
      <p:sp>
        <p:nvSpPr>
          <p:cNvPr id="78" name="Rectangle 2"/>
          <p:cNvSpPr txBox="1">
            <a:spLocks noChangeArrowheads="1"/>
          </p:cNvSpPr>
          <p:nvPr/>
        </p:nvSpPr>
        <p:spPr>
          <a:xfrm>
            <a:off x="1907706" y="-63443"/>
            <a:ext cx="7524191" cy="64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补充题</a:t>
            </a:r>
          </a:p>
        </p:txBody>
      </p:sp>
    </p:spTree>
    <p:extLst>
      <p:ext uri="{BB962C8B-B14F-4D97-AF65-F5344CB8AC3E}">
        <p14:creationId xmlns:p14="http://schemas.microsoft.com/office/powerpoint/2010/main" val="1979882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66"/>
          <p:cNvSpPr txBox="1">
            <a:spLocks noChangeArrowheads="1"/>
          </p:cNvSpPr>
          <p:nvPr/>
        </p:nvSpPr>
        <p:spPr bwMode="auto">
          <a:xfrm>
            <a:off x="298562" y="857251"/>
            <a:ext cx="11125236" cy="12350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3200" dirty="0">
                <a:latin typeface="Times New Roman" charset="0"/>
                <a:ea typeface="华文新魏" charset="-122"/>
              </a:rPr>
              <a:t>2</a:t>
            </a:r>
            <a:r>
              <a:rPr lang="zh-CN" altLang="en-US" sz="3200" dirty="0">
                <a:latin typeface="Times New Roman" charset="0"/>
                <a:ea typeface="华文新魏" charset="-122"/>
              </a:rPr>
              <a:t>、按图所示的连接方法，该接口芯片共有几个端口？每个端口的地址分别是多少？</a:t>
            </a:r>
          </a:p>
        </p:txBody>
      </p:sp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201607" y="-4430"/>
            <a:ext cx="7021512" cy="68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补充题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66" name="Group 3"/>
          <p:cNvGrpSpPr>
            <a:grpSpLocks/>
          </p:cNvGrpSpPr>
          <p:nvPr/>
        </p:nvGrpSpPr>
        <p:grpSpPr bwMode="auto">
          <a:xfrm>
            <a:off x="1926858" y="2500313"/>
            <a:ext cx="8164792" cy="4038438"/>
            <a:chOff x="221" y="644"/>
            <a:chExt cx="5371" cy="2763"/>
          </a:xfrm>
        </p:grpSpPr>
        <p:sp>
          <p:nvSpPr>
            <p:cNvPr id="67" name="Rectangle 4"/>
            <p:cNvSpPr>
              <a:spLocks noChangeArrowheads="1"/>
            </p:cNvSpPr>
            <p:nvPr/>
          </p:nvSpPr>
          <p:spPr bwMode="auto">
            <a:xfrm>
              <a:off x="1808" y="660"/>
              <a:ext cx="1272" cy="24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 b="1"/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>
              <a:off x="1462" y="884"/>
              <a:ext cx="34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9" name="Line 6"/>
            <p:cNvSpPr>
              <a:spLocks noChangeShapeType="1"/>
            </p:cNvSpPr>
            <p:nvPr/>
          </p:nvSpPr>
          <p:spPr bwMode="auto">
            <a:xfrm>
              <a:off x="1486" y="1184"/>
              <a:ext cx="32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>
              <a:off x="1486" y="1483"/>
              <a:ext cx="32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1" name="Oval 8"/>
            <p:cNvSpPr>
              <a:spLocks noChangeArrowheads="1"/>
            </p:cNvSpPr>
            <p:nvPr/>
          </p:nvSpPr>
          <p:spPr bwMode="auto">
            <a:xfrm>
              <a:off x="3080" y="1905"/>
              <a:ext cx="65" cy="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 b="1"/>
            </a:p>
          </p:txBody>
        </p:sp>
        <p:sp>
          <p:nvSpPr>
            <p:cNvPr id="72" name="Line 9"/>
            <p:cNvSpPr>
              <a:spLocks noChangeShapeType="1"/>
            </p:cNvSpPr>
            <p:nvPr/>
          </p:nvSpPr>
          <p:spPr bwMode="auto">
            <a:xfrm>
              <a:off x="3154" y="1946"/>
              <a:ext cx="10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2734" y="1800"/>
              <a:ext cx="33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Y</a:t>
              </a:r>
              <a:r>
                <a:rPr kumimoji="0" lang="en-US" altLang="zh-CN" b="1" baseline="-18000"/>
                <a:t>2</a:t>
              </a:r>
            </a:p>
          </p:txBody>
        </p:sp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1861" y="696"/>
              <a:ext cx="268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A</a:t>
              </a:r>
              <a:endParaRPr kumimoji="0" lang="en-US" altLang="zh-CN" b="1" baseline="-18000"/>
            </a:p>
          </p:txBody>
        </p:sp>
        <p:sp>
          <p:nvSpPr>
            <p:cNvPr id="75" name="Text Box 12"/>
            <p:cNvSpPr txBox="1">
              <a:spLocks noChangeArrowheads="1"/>
            </p:cNvSpPr>
            <p:nvPr/>
          </p:nvSpPr>
          <p:spPr bwMode="auto">
            <a:xfrm>
              <a:off x="1861" y="1032"/>
              <a:ext cx="268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B</a:t>
              </a:r>
              <a:endParaRPr kumimoji="0" lang="en-US" altLang="zh-CN" b="1" baseline="-18000"/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1849" y="1320"/>
              <a:ext cx="268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C</a:t>
              </a:r>
              <a:endParaRPr kumimoji="0" lang="en-US" altLang="zh-CN" b="1" baseline="-18000"/>
            </a:p>
          </p:txBody>
        </p:sp>
        <p:sp>
          <p:nvSpPr>
            <p:cNvPr id="77" name="Text Box 14"/>
            <p:cNvSpPr txBox="1">
              <a:spLocks noChangeArrowheads="1"/>
            </p:cNvSpPr>
            <p:nvPr/>
          </p:nvSpPr>
          <p:spPr bwMode="auto">
            <a:xfrm>
              <a:off x="2066" y="1198"/>
              <a:ext cx="94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>
                  <a:solidFill>
                    <a:srgbClr val="0000CC"/>
                  </a:solidFill>
                </a:rPr>
                <a:t>74LS138</a:t>
              </a:r>
              <a:endParaRPr kumimoji="0" lang="en-US" altLang="zh-CN" b="1" baseline="-18000">
                <a:solidFill>
                  <a:srgbClr val="0000CC"/>
                </a:solidFill>
              </a:endParaRPr>
            </a:p>
          </p:txBody>
        </p:sp>
        <p:sp>
          <p:nvSpPr>
            <p:cNvPr id="78" name="Text Box 15"/>
            <p:cNvSpPr txBox="1">
              <a:spLocks noChangeArrowheads="1"/>
            </p:cNvSpPr>
            <p:nvPr/>
          </p:nvSpPr>
          <p:spPr bwMode="auto">
            <a:xfrm>
              <a:off x="1107" y="749"/>
              <a:ext cx="38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A3</a:t>
              </a:r>
              <a:endParaRPr kumimoji="0" lang="en-US" altLang="zh-CN" b="1" baseline="-18000"/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1107" y="1067"/>
              <a:ext cx="38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A4</a:t>
              </a:r>
              <a:endParaRPr kumimoji="0" lang="en-US" altLang="zh-CN" b="1" baseline="-18000"/>
            </a:p>
          </p:txBody>
        </p:sp>
        <p:sp>
          <p:nvSpPr>
            <p:cNvPr id="80" name="Text Box 17"/>
            <p:cNvSpPr txBox="1">
              <a:spLocks noChangeArrowheads="1"/>
            </p:cNvSpPr>
            <p:nvPr/>
          </p:nvSpPr>
          <p:spPr bwMode="auto">
            <a:xfrm>
              <a:off x="1107" y="1355"/>
              <a:ext cx="38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A5</a:t>
              </a:r>
              <a:endParaRPr kumimoji="0" lang="en-US" altLang="zh-CN" b="1" baseline="-18000"/>
            </a:p>
          </p:txBody>
        </p:sp>
        <p:grpSp>
          <p:nvGrpSpPr>
            <p:cNvPr id="81" name="Group 18"/>
            <p:cNvGrpSpPr>
              <a:grpSpLocks/>
            </p:cNvGrpSpPr>
            <p:nvPr/>
          </p:nvGrpSpPr>
          <p:grpSpPr bwMode="auto">
            <a:xfrm>
              <a:off x="248" y="1723"/>
              <a:ext cx="1933" cy="641"/>
              <a:chOff x="1063" y="2629"/>
              <a:chExt cx="1933" cy="641"/>
            </a:xfrm>
          </p:grpSpPr>
          <p:sp>
            <p:nvSpPr>
              <p:cNvPr id="120" name="Text Box 19"/>
              <p:cNvSpPr txBox="1">
                <a:spLocks noChangeArrowheads="1"/>
              </p:cNvSpPr>
              <p:nvPr/>
            </p:nvSpPr>
            <p:spPr bwMode="auto">
              <a:xfrm>
                <a:off x="2643" y="2689"/>
                <a:ext cx="353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kumimoji="0" lang="en-US" altLang="zh-CN" b="1"/>
                  <a:t>G</a:t>
                </a:r>
                <a:r>
                  <a:rPr kumimoji="0" lang="en-US" altLang="zh-CN" b="1" baseline="-20000"/>
                  <a:t>1</a:t>
                </a:r>
              </a:p>
            </p:txBody>
          </p:sp>
          <p:sp>
            <p:nvSpPr>
              <p:cNvPr id="121" name="Line 20"/>
              <p:cNvSpPr>
                <a:spLocks noChangeShapeType="1"/>
              </p:cNvSpPr>
              <p:nvPr/>
            </p:nvSpPr>
            <p:spPr bwMode="auto">
              <a:xfrm>
                <a:off x="2292" y="2899"/>
                <a:ext cx="322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2" name="Text Box 21"/>
              <p:cNvSpPr txBox="1">
                <a:spLocks noChangeArrowheads="1"/>
              </p:cNvSpPr>
              <p:nvPr/>
            </p:nvSpPr>
            <p:spPr bwMode="auto">
              <a:xfrm>
                <a:off x="1832" y="2715"/>
                <a:ext cx="461" cy="4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kumimoji="0" lang="en-US" altLang="zh-CN" b="1"/>
                  <a:t>&amp;</a:t>
                </a:r>
              </a:p>
            </p:txBody>
          </p:sp>
          <p:sp>
            <p:nvSpPr>
              <p:cNvPr id="123" name="Line 22"/>
              <p:cNvSpPr>
                <a:spLocks noChangeShapeType="1"/>
              </p:cNvSpPr>
              <p:nvPr/>
            </p:nvSpPr>
            <p:spPr bwMode="auto">
              <a:xfrm flipH="1">
                <a:off x="1440" y="2781"/>
                <a:ext cx="3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4" name="Line 23"/>
              <p:cNvSpPr>
                <a:spLocks noChangeShapeType="1"/>
              </p:cNvSpPr>
              <p:nvPr/>
            </p:nvSpPr>
            <p:spPr bwMode="auto">
              <a:xfrm flipH="1">
                <a:off x="1440" y="2997"/>
                <a:ext cx="3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5" name="Text Box 24"/>
              <p:cNvSpPr txBox="1">
                <a:spLocks noChangeArrowheads="1"/>
              </p:cNvSpPr>
              <p:nvPr/>
            </p:nvSpPr>
            <p:spPr bwMode="auto">
              <a:xfrm>
                <a:off x="1063" y="2629"/>
                <a:ext cx="381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kumimoji="0" lang="en-US" altLang="zh-CN" b="1"/>
                  <a:t>A6</a:t>
                </a:r>
                <a:endParaRPr kumimoji="0" lang="en-US" altLang="zh-CN" b="1" baseline="-18000"/>
              </a:p>
            </p:txBody>
          </p:sp>
          <p:sp>
            <p:nvSpPr>
              <p:cNvPr id="126" name="Text Box 25"/>
              <p:cNvSpPr txBox="1">
                <a:spLocks noChangeArrowheads="1"/>
              </p:cNvSpPr>
              <p:nvPr/>
            </p:nvSpPr>
            <p:spPr bwMode="auto">
              <a:xfrm>
                <a:off x="1063" y="2856"/>
                <a:ext cx="381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kumimoji="0" lang="en-US" altLang="zh-CN" b="1"/>
                  <a:t>A7</a:t>
                </a:r>
                <a:endParaRPr kumimoji="0" lang="en-US" altLang="zh-CN" b="1" baseline="-18000"/>
              </a:p>
            </p:txBody>
          </p:sp>
        </p:grpSp>
        <p:grpSp>
          <p:nvGrpSpPr>
            <p:cNvPr id="82" name="Group 26"/>
            <p:cNvGrpSpPr>
              <a:grpSpLocks/>
            </p:cNvGrpSpPr>
            <p:nvPr/>
          </p:nvGrpSpPr>
          <p:grpSpPr bwMode="auto">
            <a:xfrm>
              <a:off x="221" y="2733"/>
              <a:ext cx="2174" cy="674"/>
              <a:chOff x="1054" y="1713"/>
              <a:chExt cx="2174" cy="674"/>
            </a:xfrm>
          </p:grpSpPr>
          <p:grpSp>
            <p:nvGrpSpPr>
              <p:cNvPr id="108" name="Group 27"/>
              <p:cNvGrpSpPr>
                <a:grpSpLocks/>
              </p:cNvGrpSpPr>
              <p:nvPr/>
            </p:nvGrpSpPr>
            <p:grpSpPr bwMode="auto">
              <a:xfrm>
                <a:off x="2310" y="1959"/>
                <a:ext cx="322" cy="74"/>
                <a:chOff x="2928" y="3168"/>
                <a:chExt cx="240" cy="48"/>
              </a:xfrm>
            </p:grpSpPr>
            <p:sp>
              <p:nvSpPr>
                <p:cNvPr id="118" name="Oval 28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endParaRPr kumimoji="0" lang="zh-CN" altLang="en-US" b="1"/>
                </a:p>
              </p:txBody>
            </p:sp>
            <p:sp>
              <p:nvSpPr>
                <p:cNvPr id="11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928" y="319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09" name="Group 30"/>
              <p:cNvGrpSpPr>
                <a:grpSpLocks/>
              </p:cNvGrpSpPr>
              <p:nvPr/>
            </p:nvGrpSpPr>
            <p:grpSpPr bwMode="auto">
              <a:xfrm>
                <a:off x="2626" y="1713"/>
                <a:ext cx="602" cy="414"/>
                <a:chOff x="3632" y="3654"/>
                <a:chExt cx="448" cy="266"/>
              </a:xfrm>
            </p:grpSpPr>
            <p:sp>
              <p:nvSpPr>
                <p:cNvPr id="11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632" y="3654"/>
                  <a:ext cx="448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kumimoji="0" lang="en-US" altLang="zh-CN" b="1"/>
                    <a:t>G</a:t>
                  </a:r>
                  <a:r>
                    <a:rPr kumimoji="0" lang="en-US" altLang="zh-CN" b="1" baseline="-18000"/>
                    <a:t>2</a:t>
                  </a:r>
                  <a:r>
                    <a:rPr kumimoji="0" lang="en-US" altLang="zh-CN" b="1" baseline="-20000"/>
                    <a:t>B </a:t>
                  </a:r>
                  <a:r>
                    <a:rPr kumimoji="0" lang="en-US" altLang="zh-CN" b="1"/>
                    <a:t>#</a:t>
                  </a:r>
                </a:p>
              </p:txBody>
            </p:sp>
            <p:sp>
              <p:nvSpPr>
                <p:cNvPr id="117" name="Line 32"/>
                <p:cNvSpPr>
                  <a:spLocks noChangeShapeType="1"/>
                </p:cNvSpPr>
                <p:nvPr/>
              </p:nvSpPr>
              <p:spPr bwMode="auto">
                <a:xfrm>
                  <a:off x="3696" y="3744"/>
                  <a:ext cx="192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10" name="Line 33"/>
              <p:cNvSpPr>
                <a:spLocks noChangeShapeType="1"/>
              </p:cNvSpPr>
              <p:nvPr/>
            </p:nvSpPr>
            <p:spPr bwMode="auto">
              <a:xfrm>
                <a:off x="2700" y="1809"/>
                <a:ext cx="297" cy="0"/>
              </a:xfrm>
              <a:prstGeom prst="line">
                <a:avLst/>
              </a:prstGeom>
              <a:noFill/>
              <a:ln w="19050">
                <a:solidFill>
                  <a:srgbClr val="F0F8F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11" name="Text Box 34"/>
              <p:cNvSpPr txBox="1">
                <a:spLocks noChangeArrowheads="1"/>
              </p:cNvSpPr>
              <p:nvPr/>
            </p:nvSpPr>
            <p:spPr bwMode="auto">
              <a:xfrm>
                <a:off x="1994" y="1815"/>
                <a:ext cx="317" cy="4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kumimoji="0" lang="en-US" altLang="zh-CN" b="1"/>
                  <a:t>&amp;</a:t>
                </a:r>
              </a:p>
            </p:txBody>
          </p:sp>
          <p:sp>
            <p:nvSpPr>
              <p:cNvPr id="112" name="Line 35"/>
              <p:cNvSpPr>
                <a:spLocks noChangeShapeType="1"/>
              </p:cNvSpPr>
              <p:nvPr/>
            </p:nvSpPr>
            <p:spPr bwMode="auto">
              <a:xfrm flipH="1">
                <a:off x="1602" y="1890"/>
                <a:ext cx="3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13" name="Line 36"/>
              <p:cNvSpPr>
                <a:spLocks noChangeShapeType="1"/>
              </p:cNvSpPr>
              <p:nvPr/>
            </p:nvSpPr>
            <p:spPr bwMode="auto">
              <a:xfrm flipH="1">
                <a:off x="1602" y="2106"/>
                <a:ext cx="3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14" name="Text Box 37"/>
              <p:cNvSpPr txBox="1">
                <a:spLocks noChangeArrowheads="1"/>
              </p:cNvSpPr>
              <p:nvPr/>
            </p:nvSpPr>
            <p:spPr bwMode="auto">
              <a:xfrm>
                <a:off x="1067" y="1748"/>
                <a:ext cx="594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kumimoji="0" lang="en-US" altLang="zh-CN" b="1"/>
                  <a:t>IOR#</a:t>
                </a:r>
                <a:endParaRPr kumimoji="0" lang="en-US" altLang="zh-CN" b="1" baseline="-18000"/>
              </a:p>
            </p:txBody>
          </p:sp>
          <p:sp>
            <p:nvSpPr>
              <p:cNvPr id="115" name="Text Box 38"/>
              <p:cNvSpPr txBox="1">
                <a:spLocks noChangeArrowheads="1"/>
              </p:cNvSpPr>
              <p:nvPr/>
            </p:nvSpPr>
            <p:spPr bwMode="auto">
              <a:xfrm>
                <a:off x="1054" y="1973"/>
                <a:ext cx="638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kumimoji="0" lang="en-US" altLang="zh-CN" b="1"/>
                  <a:t>IOW#</a:t>
                </a:r>
                <a:endParaRPr kumimoji="0" lang="en-US" altLang="zh-CN" b="1" baseline="-18000"/>
              </a:p>
            </p:txBody>
          </p:sp>
        </p:grpSp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>
              <a:off x="4320" y="644"/>
              <a:ext cx="1272" cy="24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 b="1"/>
            </a:p>
          </p:txBody>
        </p:sp>
        <p:sp>
          <p:nvSpPr>
            <p:cNvPr id="84" name="Text Box 42"/>
            <p:cNvSpPr txBox="1">
              <a:spLocks noChangeArrowheads="1"/>
            </p:cNvSpPr>
            <p:nvPr/>
          </p:nvSpPr>
          <p:spPr bwMode="auto">
            <a:xfrm>
              <a:off x="4399" y="986"/>
              <a:ext cx="1134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0" lang="zh-CN" altLang="en-US" b="1" dirty="0">
                  <a:solidFill>
                    <a:srgbClr val="0000CC"/>
                  </a:solidFill>
                  <a:ea typeface="华文中宋" charset="-122"/>
                </a:rPr>
                <a:t>某接口芯片</a:t>
              </a:r>
              <a:endParaRPr kumimoji="0" lang="zh-CN" altLang="en-US" b="1" baseline="-18000" dirty="0">
                <a:solidFill>
                  <a:srgbClr val="0000CC"/>
                </a:solidFill>
                <a:ea typeface="华文中宋" charset="-122"/>
              </a:endParaRPr>
            </a:p>
          </p:txBody>
        </p:sp>
        <p:sp>
          <p:nvSpPr>
            <p:cNvPr id="85" name="Oval 43"/>
            <p:cNvSpPr>
              <a:spLocks noChangeArrowheads="1"/>
            </p:cNvSpPr>
            <p:nvPr/>
          </p:nvSpPr>
          <p:spPr bwMode="auto">
            <a:xfrm>
              <a:off x="4248" y="1905"/>
              <a:ext cx="65" cy="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kumimoji="0" lang="zh-CN" altLang="en-US" b="1"/>
            </a:p>
          </p:txBody>
        </p:sp>
        <p:grpSp>
          <p:nvGrpSpPr>
            <p:cNvPr id="86" name="Group 44"/>
            <p:cNvGrpSpPr>
              <a:grpSpLocks/>
            </p:cNvGrpSpPr>
            <p:nvPr/>
          </p:nvGrpSpPr>
          <p:grpSpPr bwMode="auto">
            <a:xfrm>
              <a:off x="4269" y="1800"/>
              <a:ext cx="516" cy="414"/>
              <a:chOff x="4573" y="1904"/>
              <a:chExt cx="516" cy="41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auto">
              <a:xfrm>
                <a:off x="4573" y="1904"/>
                <a:ext cx="516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kumimoji="0" lang="en-US" altLang="zh-CN" b="1"/>
                  <a:t>CS#</a:t>
                </a:r>
                <a:endParaRPr kumimoji="0" lang="en-US" altLang="zh-CN" b="1" baseline="-18000"/>
              </a:p>
            </p:txBody>
          </p:sp>
          <p:sp>
            <p:nvSpPr>
              <p:cNvPr id="107" name="Line 46"/>
              <p:cNvSpPr>
                <a:spLocks noChangeShapeType="1"/>
              </p:cNvSpPr>
              <p:nvPr/>
            </p:nvSpPr>
            <p:spPr bwMode="auto">
              <a:xfrm>
                <a:off x="4656" y="1928"/>
                <a:ext cx="216" cy="0"/>
              </a:xfrm>
              <a:prstGeom prst="line">
                <a:avLst/>
              </a:prstGeom>
              <a:noFill/>
              <a:ln w="19050">
                <a:solidFill>
                  <a:srgbClr val="C9EA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  <p:sp>
          <p:nvSpPr>
            <p:cNvPr id="87" name="Text Box 47"/>
            <p:cNvSpPr txBox="1">
              <a:spLocks noChangeArrowheads="1"/>
            </p:cNvSpPr>
            <p:nvPr/>
          </p:nvSpPr>
          <p:spPr bwMode="auto">
            <a:xfrm>
              <a:off x="4308" y="2344"/>
              <a:ext cx="343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A</a:t>
              </a:r>
              <a:r>
                <a:rPr kumimoji="0" lang="en-US" altLang="zh-CN" b="1" baseline="-18000"/>
                <a:t>0</a:t>
              </a:r>
            </a:p>
          </p:txBody>
        </p:sp>
        <p:sp>
          <p:nvSpPr>
            <p:cNvPr id="88" name="Text Box 48"/>
            <p:cNvSpPr txBox="1">
              <a:spLocks noChangeArrowheads="1"/>
            </p:cNvSpPr>
            <p:nvPr/>
          </p:nvSpPr>
          <p:spPr bwMode="auto">
            <a:xfrm>
              <a:off x="4316" y="2616"/>
              <a:ext cx="343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A</a:t>
              </a:r>
              <a:r>
                <a:rPr kumimoji="0" lang="en-US" altLang="zh-CN" b="1" baseline="-18000"/>
                <a:t>1</a:t>
              </a:r>
            </a:p>
          </p:txBody>
        </p:sp>
        <p:sp>
          <p:nvSpPr>
            <p:cNvPr id="89" name="Line 49"/>
            <p:cNvSpPr>
              <a:spLocks noChangeShapeType="1"/>
            </p:cNvSpPr>
            <p:nvPr/>
          </p:nvSpPr>
          <p:spPr bwMode="auto">
            <a:xfrm flipH="1">
              <a:off x="3952" y="2480"/>
              <a:ext cx="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90" name="Line 50"/>
            <p:cNvSpPr>
              <a:spLocks noChangeShapeType="1"/>
            </p:cNvSpPr>
            <p:nvPr/>
          </p:nvSpPr>
          <p:spPr bwMode="auto">
            <a:xfrm flipH="1">
              <a:off x="3952" y="2776"/>
              <a:ext cx="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91" name="Text Box 51"/>
            <p:cNvSpPr txBox="1">
              <a:spLocks noChangeArrowheads="1"/>
            </p:cNvSpPr>
            <p:nvPr/>
          </p:nvSpPr>
          <p:spPr bwMode="auto">
            <a:xfrm>
              <a:off x="3580" y="2328"/>
              <a:ext cx="343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A</a:t>
              </a:r>
              <a:r>
                <a:rPr kumimoji="0" lang="en-US" altLang="zh-CN" b="1" baseline="-18000"/>
                <a:t>0</a:t>
              </a:r>
            </a:p>
          </p:txBody>
        </p:sp>
        <p:sp>
          <p:nvSpPr>
            <p:cNvPr id="92" name="Text Box 52"/>
            <p:cNvSpPr txBox="1">
              <a:spLocks noChangeArrowheads="1"/>
            </p:cNvSpPr>
            <p:nvPr/>
          </p:nvSpPr>
          <p:spPr bwMode="auto">
            <a:xfrm>
              <a:off x="3580" y="2640"/>
              <a:ext cx="343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0" lang="en-US" altLang="zh-CN" b="1"/>
                <a:t>A</a:t>
              </a:r>
              <a:r>
                <a:rPr kumimoji="0" lang="en-US" altLang="zh-CN" b="1" baseline="-18000"/>
                <a:t>1</a:t>
              </a:r>
            </a:p>
          </p:txBody>
        </p:sp>
        <p:grpSp>
          <p:nvGrpSpPr>
            <p:cNvPr id="93" name="Group 53"/>
            <p:cNvGrpSpPr>
              <a:grpSpLocks/>
            </p:cNvGrpSpPr>
            <p:nvPr/>
          </p:nvGrpSpPr>
          <p:grpSpPr bwMode="auto">
            <a:xfrm>
              <a:off x="248" y="2141"/>
              <a:ext cx="2147" cy="677"/>
              <a:chOff x="248" y="2141"/>
              <a:chExt cx="2147" cy="677"/>
            </a:xfrm>
          </p:grpSpPr>
          <p:grpSp>
            <p:nvGrpSpPr>
              <p:cNvPr id="94" name="Group 54"/>
              <p:cNvGrpSpPr>
                <a:grpSpLocks/>
              </p:cNvGrpSpPr>
              <p:nvPr/>
            </p:nvGrpSpPr>
            <p:grpSpPr bwMode="auto">
              <a:xfrm>
                <a:off x="1477" y="2389"/>
                <a:ext cx="322" cy="75"/>
                <a:chOff x="2928" y="3168"/>
                <a:chExt cx="240" cy="48"/>
              </a:xfrm>
            </p:grpSpPr>
            <p:sp>
              <p:nvSpPr>
                <p:cNvPr id="104" name="Oval 55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endParaRPr kumimoji="0" lang="zh-CN" altLang="en-US" b="1"/>
                </a:p>
              </p:txBody>
            </p:sp>
            <p:sp>
              <p:nvSpPr>
                <p:cNvPr id="105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2928" y="319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95" name="Group 57"/>
              <p:cNvGrpSpPr>
                <a:grpSpLocks/>
              </p:cNvGrpSpPr>
              <p:nvPr/>
            </p:nvGrpSpPr>
            <p:grpSpPr bwMode="auto">
              <a:xfrm>
                <a:off x="1799" y="2141"/>
                <a:ext cx="596" cy="414"/>
                <a:chOff x="3635" y="3653"/>
                <a:chExt cx="443" cy="266"/>
              </a:xfrm>
            </p:grpSpPr>
            <p:sp>
              <p:nvSpPr>
                <p:cNvPr id="10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635" y="3653"/>
                  <a:ext cx="443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kumimoji="0" lang="en-US" altLang="zh-CN" b="1"/>
                    <a:t>G</a:t>
                  </a:r>
                  <a:r>
                    <a:rPr kumimoji="0" lang="en-US" altLang="zh-CN" b="1" baseline="-18000"/>
                    <a:t>2</a:t>
                  </a:r>
                  <a:r>
                    <a:rPr kumimoji="0" lang="en-US" altLang="zh-CN" b="1" baseline="-20000"/>
                    <a:t>A </a:t>
                  </a:r>
                  <a:r>
                    <a:rPr kumimoji="0" lang="en-US" altLang="zh-CN" b="1"/>
                    <a:t>#</a:t>
                  </a:r>
                </a:p>
              </p:txBody>
            </p:sp>
            <p:sp>
              <p:nvSpPr>
                <p:cNvPr id="103" name="Line 59"/>
                <p:cNvSpPr>
                  <a:spLocks noChangeShapeType="1"/>
                </p:cNvSpPr>
                <p:nvPr/>
              </p:nvSpPr>
              <p:spPr bwMode="auto">
                <a:xfrm>
                  <a:off x="3696" y="3744"/>
                  <a:ext cx="192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96" name="Line 60"/>
              <p:cNvSpPr>
                <a:spLocks noChangeShapeType="1"/>
              </p:cNvSpPr>
              <p:nvPr/>
            </p:nvSpPr>
            <p:spPr bwMode="auto">
              <a:xfrm>
                <a:off x="1831" y="2237"/>
                <a:ext cx="297" cy="0"/>
              </a:xfrm>
              <a:prstGeom prst="line">
                <a:avLst/>
              </a:prstGeom>
              <a:noFill/>
              <a:ln w="19050">
                <a:solidFill>
                  <a:srgbClr val="C9EA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97" name="Text Box 61"/>
              <p:cNvSpPr txBox="1">
                <a:spLocks noChangeArrowheads="1"/>
              </p:cNvSpPr>
              <p:nvPr/>
            </p:nvSpPr>
            <p:spPr bwMode="auto">
              <a:xfrm>
                <a:off x="248" y="2177"/>
                <a:ext cx="381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kumimoji="0" lang="en-US" altLang="zh-CN" b="1"/>
                  <a:t>A8</a:t>
                </a:r>
                <a:endParaRPr kumimoji="0" lang="en-US" altLang="zh-CN" b="1" baseline="-18000"/>
              </a:p>
            </p:txBody>
          </p:sp>
          <p:sp>
            <p:nvSpPr>
              <p:cNvPr id="98" name="Text Box 62"/>
              <p:cNvSpPr txBox="1">
                <a:spLocks noChangeArrowheads="1"/>
              </p:cNvSpPr>
              <p:nvPr/>
            </p:nvSpPr>
            <p:spPr bwMode="auto">
              <a:xfrm>
                <a:off x="248" y="2404"/>
                <a:ext cx="381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kumimoji="0" lang="en-US" altLang="zh-CN" b="1"/>
                  <a:t>A9</a:t>
                </a:r>
                <a:endParaRPr kumimoji="0" lang="en-US" altLang="zh-CN" b="1" baseline="-18000"/>
              </a:p>
            </p:txBody>
          </p:sp>
          <p:sp>
            <p:nvSpPr>
              <p:cNvPr id="99" name="Text Box 63"/>
              <p:cNvSpPr txBox="1">
                <a:spLocks noChangeArrowheads="1"/>
              </p:cNvSpPr>
              <p:nvPr/>
            </p:nvSpPr>
            <p:spPr bwMode="auto">
              <a:xfrm>
                <a:off x="1022" y="2266"/>
                <a:ext cx="450" cy="4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kumimoji="0" lang="en-US" altLang="zh-CN" b="1"/>
                  <a:t>≥1</a:t>
                </a:r>
              </a:p>
            </p:txBody>
          </p:sp>
          <p:sp>
            <p:nvSpPr>
              <p:cNvPr id="100" name="Line 64"/>
              <p:cNvSpPr>
                <a:spLocks noChangeShapeType="1"/>
              </p:cNvSpPr>
              <p:nvPr/>
            </p:nvSpPr>
            <p:spPr bwMode="auto">
              <a:xfrm flipH="1">
                <a:off x="608" y="2336"/>
                <a:ext cx="4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01" name="Line 65"/>
              <p:cNvSpPr>
                <a:spLocks noChangeShapeType="1"/>
              </p:cNvSpPr>
              <p:nvPr/>
            </p:nvSpPr>
            <p:spPr bwMode="auto">
              <a:xfrm flipH="1">
                <a:off x="600" y="2552"/>
                <a:ext cx="4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28202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Placeholder 5"/>
          <p:cNvSpPr>
            <a:spLocks noGrp="1" noChangeArrowheads="1"/>
          </p:cNvSpPr>
          <p:nvPr/>
        </p:nvSpPr>
        <p:spPr bwMode="auto">
          <a:xfrm>
            <a:off x="3828256" y="1844676"/>
            <a:ext cx="48720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charset="0"/>
              <a:buNone/>
            </a:pPr>
            <a:r>
              <a:rPr lang="zh-CN" altLang="en-US" sz="4800">
                <a:latin typeface="微软雅黑" charset="-122"/>
                <a:ea typeface="微软雅黑" charset="-122"/>
              </a:rPr>
              <a:t>谢  谢！</a:t>
            </a:r>
          </a:p>
        </p:txBody>
      </p:sp>
      <p:pic>
        <p:nvPicPr>
          <p:cNvPr id="8601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" y="3681028"/>
            <a:ext cx="4255058" cy="274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76" y="3681026"/>
            <a:ext cx="4139943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图片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19" y="3681026"/>
            <a:ext cx="3763204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9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19882" y="80628"/>
            <a:ext cx="2952750" cy="56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本节概要</a:t>
            </a:r>
          </a:p>
        </p:txBody>
      </p:sp>
      <p:sp>
        <p:nvSpPr>
          <p:cNvPr id="7171" name="Freeform 16"/>
          <p:cNvSpPr>
            <a:spLocks/>
          </p:cNvSpPr>
          <p:nvPr/>
        </p:nvSpPr>
        <p:spPr bwMode="auto">
          <a:xfrm>
            <a:off x="2048670" y="808039"/>
            <a:ext cx="2447925" cy="604837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Rectangle 19"/>
          <p:cNvSpPr>
            <a:spLocks noChangeArrowheads="1"/>
          </p:cNvSpPr>
          <p:nvPr/>
        </p:nvSpPr>
        <p:spPr bwMode="auto">
          <a:xfrm>
            <a:off x="2177257" y="763588"/>
            <a:ext cx="1757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Arial" charset="0"/>
                <a:ea typeface="楷体_GB2312" charset="0"/>
              </a:rPr>
              <a:t>重点内容</a:t>
            </a: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1991520" y="1316037"/>
            <a:ext cx="9288262" cy="2473935"/>
          </a:xfrm>
          <a:prstGeom prst="roundRect">
            <a:avLst>
              <a:gd name="adj" fmla="val 4231"/>
            </a:avLst>
          </a:prstGeom>
          <a:solidFill>
            <a:srgbClr val="EAEAEA"/>
          </a:solidFill>
          <a:ln w="254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400" b="0">
              <a:latin typeface="Arial" charset="0"/>
              <a:ea typeface="宋体" charset="-122"/>
            </a:endParaRPr>
          </a:p>
        </p:txBody>
      </p:sp>
      <p:sp>
        <p:nvSpPr>
          <p:cNvPr id="6150" name="Rectangle 28"/>
          <p:cNvSpPr>
            <a:spLocks noChangeArrowheads="1"/>
          </p:cNvSpPr>
          <p:nvPr/>
        </p:nvSpPr>
        <p:spPr bwMode="auto">
          <a:xfrm>
            <a:off x="2170907" y="1921824"/>
            <a:ext cx="9108875" cy="14711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l" eaLnBrk="1" hangingPunct="1">
              <a:lnSpc>
                <a:spcPct val="10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6.4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 </a:t>
            </a: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Flash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闪存存储器</a:t>
            </a:r>
            <a:endParaRPr kumimoji="1" lang="en-US" altLang="zh-CN" dirty="0">
              <a:latin typeface="Times New Roman" charset="0"/>
              <a:ea typeface="华文新魏" charset="-122"/>
              <a:sym typeface="Symbol" charset="2"/>
            </a:endParaRPr>
          </a:p>
          <a:p>
            <a:pPr lvl="1" algn="l" eaLnBrk="1" hangingPunct="1">
              <a:lnSpc>
                <a:spcPct val="10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6.5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 光盘存储器</a:t>
            </a:r>
            <a:endParaRPr kumimoji="1" lang="en-US" altLang="zh-CN" dirty="0">
              <a:latin typeface="Times New Roman" charset="0"/>
              <a:ea typeface="华文新魏" charset="-122"/>
              <a:sym typeface="Symbol" charset="2"/>
            </a:endParaRPr>
          </a:p>
          <a:p>
            <a:pPr lvl="1" algn="l" eaLnBrk="1" hangingPunct="1">
              <a:lnSpc>
                <a:spcPct val="10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6.6 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处理器、存储器和</a:t>
            </a: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I/O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设备的连接</a:t>
            </a:r>
          </a:p>
        </p:txBody>
      </p:sp>
      <p:sp>
        <p:nvSpPr>
          <p:cNvPr id="7175" name="Freeform 22"/>
          <p:cNvSpPr>
            <a:spLocks/>
          </p:cNvSpPr>
          <p:nvPr/>
        </p:nvSpPr>
        <p:spPr bwMode="auto">
          <a:xfrm>
            <a:off x="2134395" y="4293380"/>
            <a:ext cx="2447925" cy="539750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7176" name="Rectangle 23"/>
          <p:cNvSpPr>
            <a:spLocks noChangeArrowheads="1"/>
          </p:cNvSpPr>
          <p:nvPr/>
        </p:nvSpPr>
        <p:spPr bwMode="auto">
          <a:xfrm>
            <a:off x="2206774" y="425686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Arial" charset="0"/>
                <a:ea typeface="楷体_GB2312" charset="0"/>
              </a:rPr>
              <a:t>基本要求</a:t>
            </a:r>
          </a:p>
        </p:txBody>
      </p:sp>
      <p:sp>
        <p:nvSpPr>
          <p:cNvPr id="7177" name="AutoShape 12"/>
          <p:cNvSpPr>
            <a:spLocks noChangeArrowheads="1"/>
          </p:cNvSpPr>
          <p:nvPr/>
        </p:nvSpPr>
        <p:spPr bwMode="auto">
          <a:xfrm>
            <a:off x="2048670" y="4777569"/>
            <a:ext cx="9231112" cy="1855787"/>
          </a:xfrm>
          <a:prstGeom prst="roundRect">
            <a:avLst>
              <a:gd name="adj" fmla="val 4296"/>
            </a:avLst>
          </a:prstGeom>
          <a:solidFill>
            <a:srgbClr val="EAEAEA"/>
          </a:solidFill>
          <a:ln w="254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400" b="0">
              <a:latin typeface="Arial" charset="0"/>
              <a:ea typeface="宋体" charset="-122"/>
            </a:endParaRPr>
          </a:p>
        </p:txBody>
      </p:sp>
      <p:sp>
        <p:nvSpPr>
          <p:cNvPr id="6154" name="Rectangle 31"/>
          <p:cNvSpPr>
            <a:spLocks noChangeArrowheads="1"/>
          </p:cNvSpPr>
          <p:nvPr/>
        </p:nvSpPr>
        <p:spPr bwMode="auto">
          <a:xfrm>
            <a:off x="2134395" y="4953245"/>
            <a:ext cx="9145387" cy="14280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173038" indent="-17303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SzPct val="90000"/>
              <a:buFont typeface="Wingdings" charset="2"/>
              <a:buChar char="n"/>
            </a:pPr>
            <a:r>
              <a:rPr kumimoji="1" lang="zh-CN" altLang="en-US" dirty="0">
                <a:latin typeface="Times New Roman" charset="0"/>
                <a:ea typeface="华文新魏" charset="-122"/>
              </a:rPr>
              <a:t>了解</a:t>
            </a:r>
            <a:r>
              <a:rPr kumimoji="1" lang="en-US" altLang="zh-CN" dirty="0">
                <a:latin typeface="Times New Roman" charset="0"/>
                <a:ea typeface="华文新魏" charset="-122"/>
              </a:rPr>
              <a:t>Flash</a:t>
            </a:r>
            <a:r>
              <a:rPr kumimoji="1" lang="zh-CN" altLang="en-US" dirty="0">
                <a:latin typeface="Times New Roman" charset="0"/>
                <a:ea typeface="华文新魏" charset="-122"/>
              </a:rPr>
              <a:t>的基本知识</a:t>
            </a:r>
            <a:endParaRPr kumimoji="1" lang="en-US" altLang="zh-CN" dirty="0">
              <a:latin typeface="Times New Roman" charset="0"/>
              <a:ea typeface="华文新魏" charset="-122"/>
            </a:endParaRPr>
          </a:p>
          <a:p>
            <a:pPr algn="l" eaLnBrk="1" hangingPunct="1">
              <a:lnSpc>
                <a:spcPct val="100000"/>
              </a:lnSpc>
              <a:buSzPct val="90000"/>
              <a:buFont typeface="Wingdings" charset="2"/>
              <a:buChar char="n"/>
            </a:pPr>
            <a:r>
              <a:rPr kumimoji="1" lang="zh-CN" altLang="en-US" dirty="0">
                <a:latin typeface="Times New Roman" charset="0"/>
                <a:ea typeface="华文新魏" charset="-122"/>
              </a:rPr>
              <a:t>了解光盘的工作原理，掌握光盘的分类</a:t>
            </a:r>
            <a:endParaRPr kumimoji="1" lang="en-US" altLang="zh-CN" dirty="0">
              <a:latin typeface="Times New Roman" charset="0"/>
              <a:ea typeface="华文新魏" charset="-122"/>
            </a:endParaRPr>
          </a:p>
          <a:p>
            <a:pPr algn="l" eaLnBrk="1" hangingPunct="1">
              <a:lnSpc>
                <a:spcPct val="100000"/>
              </a:lnSpc>
              <a:buSzPct val="90000"/>
              <a:buFont typeface="Wingdings" charset="2"/>
              <a:buChar char="n"/>
            </a:pPr>
            <a:r>
              <a:rPr kumimoji="1" lang="zh-CN" altLang="en-US" dirty="0">
                <a:latin typeface="Times New Roman" charset="0"/>
                <a:ea typeface="华文新魏" charset="-122"/>
              </a:rPr>
              <a:t>理解</a:t>
            </a:r>
            <a:r>
              <a:rPr kumimoji="1" lang="en-US" altLang="zh-CN" dirty="0">
                <a:latin typeface="Times New Roman" charset="0"/>
                <a:ea typeface="华文新魏" charset="-122"/>
              </a:rPr>
              <a:t>I/O</a:t>
            </a:r>
            <a:r>
              <a:rPr kumimoji="1" lang="zh-CN" altLang="en-US" dirty="0">
                <a:latin typeface="Times New Roman" charset="0"/>
                <a:ea typeface="华文新魏" charset="-122"/>
              </a:rPr>
              <a:t>接口、</a:t>
            </a:r>
            <a:r>
              <a:rPr kumimoji="1" lang="en-US" altLang="zh-CN" dirty="0">
                <a:latin typeface="Times New Roman" charset="0"/>
                <a:ea typeface="华文新魏" charset="-122"/>
              </a:rPr>
              <a:t>I/O</a:t>
            </a:r>
            <a:r>
              <a:rPr kumimoji="1" lang="zh-CN" altLang="en-US" dirty="0">
                <a:latin typeface="Times New Roman" charset="0"/>
                <a:ea typeface="华文新魏" charset="-122"/>
              </a:rPr>
              <a:t>设备的连接</a:t>
            </a:r>
            <a:endParaRPr kumimoji="1" lang="en-US" altLang="zh-CN" dirty="0">
              <a:latin typeface="Times New Roman" charset="0"/>
              <a:ea typeface="华文新魏" charset="-122"/>
            </a:endParaRP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2207420" y="1340768"/>
            <a:ext cx="6245225" cy="54290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/>
              <a:t>第六章  外存和</a:t>
            </a:r>
            <a:r>
              <a:rPr kumimoji="1" lang="en-US" altLang="zh-CN" sz="2800" dirty="0"/>
              <a:t>I/O</a:t>
            </a:r>
            <a:r>
              <a:rPr kumimoji="1" lang="zh-CN" altLang="en-US" sz="2800" dirty="0"/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12446710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+mn-ea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30045" y="2526091"/>
            <a:ext cx="9537669" cy="72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53149" rIns="80147" bIns="53149">
            <a:spAutoFit/>
          </a:bodyPr>
          <a:lstStyle>
            <a:lvl1pPr marL="719138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720000" lvl="1" indent="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spc="300" dirty="0">
                <a:solidFill>
                  <a:schemeClr val="bg1"/>
                </a:solidFill>
                <a:latin typeface="+mn-ea"/>
                <a:sym typeface="Symbol" charset="2"/>
              </a:rPr>
              <a:t>6.4</a:t>
            </a:r>
            <a:r>
              <a:rPr lang="zh-CN" altLang="en-US" sz="4000" spc="300" dirty="0">
                <a:solidFill>
                  <a:schemeClr val="bg1"/>
                </a:solidFill>
                <a:latin typeface="+mn-ea"/>
                <a:sym typeface="Symbol" charset="2"/>
              </a:rPr>
              <a:t> </a:t>
            </a:r>
            <a:r>
              <a:rPr lang="en-US" altLang="zh-CN" sz="4000" spc="300" dirty="0">
                <a:solidFill>
                  <a:schemeClr val="bg1"/>
                </a:solidFill>
                <a:latin typeface="+mn-ea"/>
                <a:sym typeface="Symbol" charset="2"/>
              </a:rPr>
              <a:t>Flash</a:t>
            </a:r>
            <a:r>
              <a:rPr lang="zh-CN" altLang="en-US" sz="4000" spc="300" dirty="0">
                <a:solidFill>
                  <a:schemeClr val="bg1"/>
                </a:solidFill>
                <a:latin typeface="+mn-ea"/>
                <a:sym typeface="Symbol" charset="2"/>
              </a:rPr>
              <a:t> </a:t>
            </a:r>
            <a:r>
              <a:rPr lang="en-US" altLang="zh-CN" sz="4000" spc="300" dirty="0">
                <a:solidFill>
                  <a:schemeClr val="bg1"/>
                </a:solidFill>
                <a:latin typeface="+mn-ea"/>
                <a:sym typeface="Symbol" charset="2"/>
              </a:rPr>
              <a:t>memory</a:t>
            </a:r>
            <a:r>
              <a:rPr lang="zh-CN" altLang="en-US" sz="4000" spc="300" dirty="0">
                <a:solidFill>
                  <a:schemeClr val="bg1"/>
                </a:solidFill>
                <a:latin typeface="+mn-ea"/>
                <a:sym typeface="Symbol" charset="2"/>
              </a:rPr>
              <a:t>存储器</a:t>
            </a:r>
            <a:endParaRPr lang="en-US" altLang="zh-CN" sz="4000" spc="300" dirty="0">
              <a:solidFill>
                <a:schemeClr val="bg1"/>
              </a:solidFill>
              <a:latin typeface="+mn-ea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248819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622" y="11932"/>
            <a:ext cx="101891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hr-HR" altLang="zh-CN" dirty="0"/>
              <a:t>6.4</a:t>
            </a:r>
            <a:r>
              <a:rPr lang="zh-CN" altLang="en-US" dirty="0"/>
              <a:t>闪存存储器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89216" y="1906199"/>
            <a:ext cx="11160080" cy="4331113"/>
          </a:xfrm>
          <a:prstGeom prst="rect">
            <a:avLst/>
          </a:prstGeom>
          <a:solidFill>
            <a:srgbClr val="EFFBFF"/>
          </a:solidFill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0" rIns="360000"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3250" indent="-514350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  <a:ea typeface="+mj-ea"/>
              </a:rPr>
              <a:t>许多试图取代磁盘技术的发明，基本都失败了</a:t>
            </a:r>
            <a:endParaRPr lang="zh-CN" altLang="en-US" sz="2400" dirty="0">
              <a:latin typeface="+mj-lt"/>
              <a:ea typeface="+mj-ea"/>
            </a:endParaRPr>
          </a:p>
          <a:p>
            <a:pPr marL="900000" indent="-252000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0" dirty="0">
                <a:latin typeface="+mj-lt"/>
                <a:ea typeface="+mj-ea"/>
              </a:rPr>
              <a:t>CCD</a:t>
            </a:r>
            <a:r>
              <a:rPr lang="zh-CN" altLang="en-US" sz="2400" b="0" dirty="0">
                <a:latin typeface="+mj-lt"/>
                <a:ea typeface="+mj-ea"/>
              </a:rPr>
              <a:t>存储器、磁泡存储器、全息存储器都无法取代磁盘</a:t>
            </a:r>
          </a:p>
          <a:p>
            <a:pPr marL="900000" indent="-25200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0" dirty="0">
                <a:latin typeface="+mj-lt"/>
                <a:ea typeface="+mj-ea"/>
              </a:rPr>
              <a:t>每当新的技术即将推出，磁盘技术总是比预期取得更大的飞跃</a:t>
            </a:r>
          </a:p>
          <a:p>
            <a:pPr marL="603250" indent="-514350">
              <a:lnSpc>
                <a:spcPct val="130000"/>
              </a:lnSpc>
              <a:spcBef>
                <a:spcPts val="2000"/>
              </a:spcBef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  <a:ea typeface="+mj-ea"/>
              </a:rPr>
              <a:t>第一个成功的挑战者是快闪式存储器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+mj-ea"/>
              </a:rPr>
              <a:t>(Flash Memory)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</a:p>
          <a:p>
            <a:pPr marL="900000" lvl="1" indent="-252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b="0" dirty="0">
                <a:latin typeface="+mj-lt"/>
                <a:ea typeface="+mj-ea"/>
              </a:rPr>
              <a:t>一种非易失性的存储器，</a:t>
            </a:r>
            <a:r>
              <a:rPr lang="zh-CN" altLang="en-US" sz="2400" b="0" dirty="0"/>
              <a:t>速度比</a:t>
            </a:r>
            <a:r>
              <a:rPr lang="en-US" altLang="zh-CN" sz="2400" b="0" dirty="0"/>
              <a:t>DRAM</a:t>
            </a:r>
            <a:r>
              <a:rPr lang="zh-CN" altLang="en-US" sz="2400" b="0" dirty="0"/>
              <a:t>存储器慢</a:t>
            </a:r>
            <a:endParaRPr lang="en-US" altLang="zh-CN" sz="2400" b="0" dirty="0">
              <a:latin typeface="+mj-lt"/>
              <a:ea typeface="+mj-ea"/>
            </a:endParaRPr>
          </a:p>
          <a:p>
            <a:pPr marL="900000" indent="-25200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0" dirty="0"/>
              <a:t>相对于传统磁盘，其尺寸小，功耗低、抗震好，访问延迟是磁盘的</a:t>
            </a:r>
            <a:r>
              <a:rPr lang="en-US" altLang="zh-CN" sz="2400" b="0" dirty="0"/>
              <a:t>1‰~1%</a:t>
            </a:r>
          </a:p>
          <a:p>
            <a:pPr marL="900000" indent="-25200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0" dirty="0"/>
              <a:t>闪存每</a:t>
            </a:r>
            <a:r>
              <a:rPr lang="en-US" altLang="zh-CN" sz="2400" b="0" dirty="0"/>
              <a:t>GB</a:t>
            </a:r>
            <a:r>
              <a:rPr lang="zh-CN" altLang="en-US" sz="2400" b="0" dirty="0"/>
              <a:t>的</a:t>
            </a:r>
            <a:r>
              <a:rPr lang="zh-CN" altLang="en-US" sz="2400" b="0" dirty="0">
                <a:latin typeface="+mj-lt"/>
                <a:ea typeface="+mj-ea"/>
              </a:rPr>
              <a:t>成本不断下降，闪存芯片成本已低于</a:t>
            </a:r>
            <a:r>
              <a:rPr lang="en-US" altLang="zh-CN" sz="2400" b="0" dirty="0">
                <a:latin typeface="+mj-lt"/>
                <a:ea typeface="+mj-ea"/>
              </a:rPr>
              <a:t>1</a:t>
            </a:r>
            <a:r>
              <a:rPr lang="zh-CN" altLang="en-US" sz="2400" b="0" dirty="0">
                <a:latin typeface="+mj-lt"/>
                <a:ea typeface="+mj-ea"/>
              </a:rPr>
              <a:t>元</a:t>
            </a:r>
            <a:r>
              <a:rPr lang="en-US" altLang="zh-CN" sz="2400" b="0" dirty="0">
                <a:latin typeface="+mj-lt"/>
                <a:ea typeface="+mj-ea"/>
              </a:rPr>
              <a:t>/GB</a:t>
            </a:r>
          </a:p>
        </p:txBody>
      </p:sp>
      <p:sp>
        <p:nvSpPr>
          <p:cNvPr id="11" name="矩形 10"/>
          <p:cNvSpPr/>
          <p:nvPr/>
        </p:nvSpPr>
        <p:spPr>
          <a:xfrm>
            <a:off x="478582" y="1196752"/>
            <a:ext cx="4320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88900" indent="0">
              <a:lnSpc>
                <a:spcPct val="120000"/>
              </a:lnSpc>
              <a:buNone/>
            </a:pPr>
            <a:r>
              <a:rPr lang="zh-CN" altLang="en-US" dirty="0">
                <a:latin typeface="+mn-ea"/>
              </a:rPr>
              <a:t>闪存的诞生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2017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内容占位符 1"/>
          <p:cNvSpPr>
            <a:spLocks noGrp="1"/>
          </p:cNvSpPr>
          <p:nvPr>
            <p:ph idx="4294967295"/>
          </p:nvPr>
        </p:nvSpPr>
        <p:spPr>
          <a:xfrm>
            <a:off x="838622" y="1052513"/>
            <a:ext cx="9294391" cy="4768850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dirty="0"/>
              <a:t>闪存：一种电可擦写、可编程只读存储器</a:t>
            </a:r>
            <a:r>
              <a:rPr lang="en-US" altLang="zh-CN" dirty="0"/>
              <a:t>(E</a:t>
            </a:r>
            <a:r>
              <a:rPr lang="en-US" altLang="zh-CN" baseline="30000" dirty="0"/>
              <a:t>2</a:t>
            </a:r>
            <a:r>
              <a:rPr lang="en-US" altLang="zh-CN" dirty="0"/>
              <a:t>PROM)</a:t>
            </a:r>
            <a:endParaRPr lang="en-US" altLang="zh-CN" dirty="0">
              <a:latin typeface="Calibri" charset="0"/>
              <a:ea typeface="华文中宋" charset="0"/>
            </a:endParaRPr>
          </a:p>
          <a:p>
            <a:pPr marL="342900" lvl="1"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dirty="0"/>
              <a:t>闪存分类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CC"/>
                </a:solidFill>
                <a:latin typeface="Calibri" charset="0"/>
                <a:ea typeface="华文中宋" charset="0"/>
              </a:rPr>
              <a:t>NOR Flash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CC"/>
                </a:solidFill>
                <a:latin typeface="Calibri" charset="0"/>
                <a:ea typeface="华文中宋" charset="0"/>
              </a:rPr>
              <a:t>NAND Flash </a:t>
            </a:r>
          </a:p>
        </p:txBody>
      </p:sp>
      <p:sp>
        <p:nvSpPr>
          <p:cNvPr id="111621" name="Rectangle 6"/>
          <p:cNvSpPr>
            <a:spLocks noChangeArrowheads="1"/>
          </p:cNvSpPr>
          <p:nvPr/>
        </p:nvSpPr>
        <p:spPr bwMode="auto">
          <a:xfrm>
            <a:off x="6190445" y="2348880"/>
            <a:ext cx="5809493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SzPct val="110000"/>
              <a:buFont typeface="Wingdings" charset="0"/>
              <a:buChar char="§"/>
            </a:pPr>
            <a:endParaRPr lang="en-US" altLang="ko-KR" sz="2400" b="1">
              <a:ea typeface="华文中宋" charset="0"/>
              <a:cs typeface="华文中宋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6189" y="3306588"/>
          <a:ext cx="11238037" cy="27147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186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4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0"/>
                        <a:buChar char="v"/>
                        <a:tabLst/>
                      </a:pPr>
                      <a:r>
                        <a:rPr kumimoji="0" lang="en-US" altLang="ko-KR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NOR Flash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随机的，可以直接按字节访问</a:t>
                      </a:r>
                      <a:endParaRPr kumimoji="0" lang="en-US" altLang="ko-KR" sz="2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快速：随机读</a:t>
                      </a:r>
                      <a:endParaRPr kumimoji="0" lang="en-US" altLang="ko-KR" sz="2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慢速：擦除和写</a:t>
                      </a:r>
                      <a:endParaRPr kumimoji="0" lang="en-US" altLang="ko-KR" sz="2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主要用于存储程序代码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code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华文中宋" charset="0"/>
                      </a:endParaRPr>
                    </a:p>
                  </a:txBody>
                  <a:tcPr marL="121904" marR="121904" marT="21600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Char char="v"/>
                        <a:tabLst/>
                      </a:pPr>
                      <a:r>
                        <a:rPr kumimoji="0" lang="en-US" altLang="ko-KR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NAND Flash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块级</a:t>
                      </a: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I/O </a:t>
                      </a: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访问</a:t>
                      </a:r>
                      <a:endParaRPr kumimoji="0" lang="en-US" altLang="ko-KR" sz="2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更高的集成度</a:t>
                      </a:r>
                      <a:r>
                        <a:rPr kumimoji="0" lang="zh-CN" altLang="ko-KR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容量更大</a:t>
                      </a:r>
                      <a:r>
                        <a:rPr kumimoji="0" lang="zh-CN" altLang="ko-KR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成本更低）</a:t>
                      </a:r>
                      <a:endParaRPr kumimoji="0" lang="en-US" altLang="zh-CN" sz="2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较好的擦除和写性能</a:t>
                      </a:r>
                      <a:endParaRPr kumimoji="0" lang="en-US" altLang="zh-CN" sz="2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主要用于存储数据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(data )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华文中宋" charset="0"/>
                      </a:endParaRPr>
                    </a:p>
                  </a:txBody>
                  <a:tcPr marL="121904" marR="121904" marT="216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1"/>
          <p:cNvSpPr txBox="1"/>
          <p:nvPr/>
        </p:nvSpPr>
        <p:spPr>
          <a:xfrm>
            <a:off x="838622" y="119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hr-HR" altLang="zh-CN" dirty="0"/>
              <a:t>6.4</a:t>
            </a:r>
            <a:r>
              <a:rPr lang="zh-CN" altLang="en-US" dirty="0"/>
              <a:t>闪存存储器</a:t>
            </a:r>
          </a:p>
        </p:txBody>
      </p:sp>
    </p:spTree>
    <p:extLst>
      <p:ext uri="{BB962C8B-B14F-4D97-AF65-F5344CB8AC3E}">
        <p14:creationId xmlns:p14="http://schemas.microsoft.com/office/powerpoint/2010/main" val="896774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622" y="836613"/>
            <a:ext cx="4393815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>
              <a:defRPr/>
            </a:pPr>
            <a:r>
              <a:rPr lang="zh-CN" altLang="en-US" sz="2800" dirty="0">
                <a:latin typeface="+mn-ea"/>
                <a:cs typeface="+mj-cs"/>
              </a:rPr>
              <a:t>闪存芯片</a:t>
            </a:r>
            <a:r>
              <a:rPr sz="2800" dirty="0">
                <a:latin typeface="+mn-ea"/>
                <a:cs typeface="+mj-cs"/>
              </a:rPr>
              <a:t>的单元电路结构</a:t>
            </a:r>
          </a:p>
        </p:txBody>
      </p:sp>
      <p:sp>
        <p:nvSpPr>
          <p:cNvPr id="179202" name="内容占位符 1"/>
          <p:cNvSpPr>
            <a:spLocks noGrp="1"/>
          </p:cNvSpPr>
          <p:nvPr>
            <p:ph idx="4294967295"/>
          </p:nvPr>
        </p:nvSpPr>
        <p:spPr>
          <a:xfrm>
            <a:off x="1162658" y="1341438"/>
            <a:ext cx="10143517" cy="2087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cs typeface="Arial" charset="0"/>
              </a:rPr>
              <a:t>闪存单元由一个带浮栅的晶体管构成，该晶体管的阈值电压可通过在其栅极上施加电场而被反复改变</a:t>
            </a:r>
            <a:r>
              <a:rPr lang="en-US" altLang="zh-CN" sz="2400" dirty="0">
                <a:latin typeface="+mn-ea"/>
                <a:cs typeface="Arial" charset="0"/>
              </a:rPr>
              <a:t>(</a:t>
            </a:r>
            <a:r>
              <a:rPr lang="zh-CN" altLang="en-US" sz="2400" dirty="0">
                <a:latin typeface="+mn-ea"/>
                <a:cs typeface="Arial" charset="0"/>
              </a:rPr>
              <a:t>编程</a:t>
            </a:r>
            <a:r>
              <a:rPr lang="en-US" altLang="zh-CN" sz="2400" dirty="0">
                <a:latin typeface="+mn-ea"/>
                <a:cs typeface="Arial" charset="0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sz="2400" dirty="0">
              <a:latin typeface="+mn-ea"/>
              <a:cs typeface="Arial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838622" y="11932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hr-HR" altLang="zh-CN" dirty="0"/>
              <a:t>6.4</a:t>
            </a:r>
            <a:r>
              <a:rPr lang="zh-CN" altLang="en-US" dirty="0"/>
              <a:t>闪存存储器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290633"/>
              </p:ext>
            </p:extLst>
          </p:nvPr>
        </p:nvGraphicFramePr>
        <p:xfrm>
          <a:off x="3214886" y="3537012"/>
          <a:ext cx="6012668" cy="311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19020" imgH="1535137" progId="Visio.Drawing.11">
                  <p:embed/>
                </p:oleObj>
              </mc:Choice>
              <mc:Fallback>
                <p:oleObj name="Visio" r:id="rId3" imgW="3119020" imgH="15351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886" y="3537012"/>
                        <a:ext cx="6012668" cy="3119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3302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33549</TotalTime>
  <Words>3790</Words>
  <Application>Microsoft Office PowerPoint</Application>
  <PresentationFormat>自定义</PresentationFormat>
  <Paragraphs>780</Paragraphs>
  <Slides>46</Slides>
  <Notes>41</Notes>
  <HiddenSlides>2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7" baseType="lpstr">
      <vt:lpstr>Arial Unicode MS</vt:lpstr>
      <vt:lpstr>Monotype Sorts</vt:lpstr>
      <vt:lpstr>STHeiti</vt:lpstr>
      <vt:lpstr>STHeiti Light</vt:lpstr>
      <vt:lpstr>DengXian</vt:lpstr>
      <vt:lpstr>DengXian Light</vt:lpstr>
      <vt:lpstr>华文新魏</vt:lpstr>
      <vt:lpstr>华文新魏</vt:lpstr>
      <vt:lpstr>华文中宋</vt:lpstr>
      <vt:lpstr>隶书</vt:lpstr>
      <vt:lpstr>微软雅黑</vt:lpstr>
      <vt:lpstr>微软雅黑</vt:lpstr>
      <vt:lpstr>Arial</vt:lpstr>
      <vt:lpstr>Calibri</vt:lpstr>
      <vt:lpstr>Times New Roman</vt:lpstr>
      <vt:lpstr>Verdana</vt:lpstr>
      <vt:lpstr>Wingdings</vt:lpstr>
      <vt:lpstr>自定义设计方案</vt:lpstr>
      <vt:lpstr>2_自定义设计方案</vt:lpstr>
      <vt:lpstr>1_自定义设计方案</vt:lpstr>
      <vt:lpstr>Visio</vt:lpstr>
      <vt:lpstr>PowerPoint 演示文稿</vt:lpstr>
      <vt:lpstr>PowerPoint 演示文稿</vt:lpstr>
      <vt:lpstr>回顾——磁表面存储器的性能指标 </vt:lpstr>
      <vt:lpstr>回顾——磁表面存储器的性能指标 </vt:lpstr>
      <vt:lpstr>PowerPoint 演示文稿</vt:lpstr>
      <vt:lpstr>PowerPoint 演示文稿</vt:lpstr>
      <vt:lpstr>PowerPoint 演示文稿</vt:lpstr>
      <vt:lpstr>PowerPoint 演示文稿</vt:lpstr>
      <vt:lpstr>闪存芯片的单元电路结构</vt:lpstr>
      <vt:lpstr>闪存芯片的单元电路结构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工业界广泛研制NVM(Non-Volatile Memory)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I/O设备的通用模型</vt:lpstr>
      <vt:lpstr>I/O总线,I/O控制器,I/O接口与I/O设备的关系</vt:lpstr>
      <vt:lpstr>PowerPoint 演示文稿</vt:lpstr>
      <vt:lpstr>统一编址方式</vt:lpstr>
      <vt:lpstr>PowerPoint 演示文稿</vt:lpstr>
      <vt:lpstr>I/O端口地址译码电路举例</vt:lpstr>
      <vt:lpstr>74LS138真值表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镜霖 陈</cp:lastModifiedBy>
  <cp:revision>3273</cp:revision>
  <cp:lastPrinted>2019-12-19T03:57:11Z</cp:lastPrinted>
  <dcterms:created xsi:type="dcterms:W3CDTF">1601-01-01T00:00:00Z</dcterms:created>
  <dcterms:modified xsi:type="dcterms:W3CDTF">2023-12-04T08:59:15Z</dcterms:modified>
</cp:coreProperties>
</file>