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8" r:id="rId2"/>
    <p:sldMasterId id="2147483695" r:id="rId3"/>
  </p:sldMasterIdLst>
  <p:notesMasterIdLst>
    <p:notesMasterId r:id="rId85"/>
  </p:notesMasterIdLst>
  <p:handoutMasterIdLst>
    <p:handoutMasterId r:id="rId86"/>
  </p:handoutMasterIdLst>
  <p:sldIdLst>
    <p:sldId id="1052" r:id="rId4"/>
    <p:sldId id="1625" r:id="rId5"/>
    <p:sldId id="1627" r:id="rId6"/>
    <p:sldId id="1573" r:id="rId7"/>
    <p:sldId id="1628" r:id="rId8"/>
    <p:sldId id="1633" r:id="rId9"/>
    <p:sldId id="1629" r:id="rId10"/>
    <p:sldId id="1630" r:id="rId11"/>
    <p:sldId id="1631" r:id="rId12"/>
    <p:sldId id="1632" r:id="rId13"/>
    <p:sldId id="1694" r:id="rId14"/>
    <p:sldId id="1634" r:id="rId15"/>
    <p:sldId id="1635" r:id="rId16"/>
    <p:sldId id="1636" r:id="rId17"/>
    <p:sldId id="1637" r:id="rId18"/>
    <p:sldId id="1638" r:id="rId19"/>
    <p:sldId id="1639" r:id="rId20"/>
    <p:sldId id="1640" r:id="rId21"/>
    <p:sldId id="1641" r:id="rId22"/>
    <p:sldId id="1695" r:id="rId23"/>
    <p:sldId id="1728" r:id="rId24"/>
    <p:sldId id="1642" r:id="rId25"/>
    <p:sldId id="1643" r:id="rId26"/>
    <p:sldId id="1644" r:id="rId27"/>
    <p:sldId id="1645" r:id="rId28"/>
    <p:sldId id="1646" r:id="rId29"/>
    <p:sldId id="1647" r:id="rId30"/>
    <p:sldId id="1648" r:id="rId31"/>
    <p:sldId id="1649" r:id="rId32"/>
    <p:sldId id="1650" r:id="rId33"/>
    <p:sldId id="1651" r:id="rId34"/>
    <p:sldId id="1697" r:id="rId35"/>
    <p:sldId id="1652" r:id="rId36"/>
    <p:sldId id="1653" r:id="rId37"/>
    <p:sldId id="1654" r:id="rId38"/>
    <p:sldId id="1655" r:id="rId39"/>
    <p:sldId id="1656" r:id="rId40"/>
    <p:sldId id="1657" r:id="rId41"/>
    <p:sldId id="1658" r:id="rId42"/>
    <p:sldId id="1659" r:id="rId43"/>
    <p:sldId id="1696" r:id="rId44"/>
    <p:sldId id="1660" r:id="rId45"/>
    <p:sldId id="1661" r:id="rId46"/>
    <p:sldId id="1662" r:id="rId47"/>
    <p:sldId id="1663" r:id="rId48"/>
    <p:sldId id="1664" r:id="rId49"/>
    <p:sldId id="1665" r:id="rId50"/>
    <p:sldId id="1667" r:id="rId51"/>
    <p:sldId id="1668" r:id="rId52"/>
    <p:sldId id="1669" r:id="rId53"/>
    <p:sldId id="1670" r:id="rId54"/>
    <p:sldId id="1671" r:id="rId55"/>
    <p:sldId id="1672" r:id="rId56"/>
    <p:sldId id="1673" r:id="rId57"/>
    <p:sldId id="1674" r:id="rId58"/>
    <p:sldId id="1675" r:id="rId59"/>
    <p:sldId id="1676" r:id="rId60"/>
    <p:sldId id="1677" r:id="rId61"/>
    <p:sldId id="1678" r:id="rId62"/>
    <p:sldId id="1679" r:id="rId63"/>
    <p:sldId id="1680" r:id="rId64"/>
    <p:sldId id="1681" r:id="rId65"/>
    <p:sldId id="1682" r:id="rId66"/>
    <p:sldId id="1683" r:id="rId67"/>
    <p:sldId id="1684" r:id="rId68"/>
    <p:sldId id="1685" r:id="rId69"/>
    <p:sldId id="1686" r:id="rId70"/>
    <p:sldId id="1698" r:id="rId71"/>
    <p:sldId id="1700" r:id="rId72"/>
    <p:sldId id="1687" r:id="rId73"/>
    <p:sldId id="1688" r:id="rId74"/>
    <p:sldId id="1689" r:id="rId75"/>
    <p:sldId id="1690" r:id="rId76"/>
    <p:sldId id="1691" r:id="rId77"/>
    <p:sldId id="1692" r:id="rId78"/>
    <p:sldId id="1701" r:id="rId79"/>
    <p:sldId id="1693" r:id="rId80"/>
    <p:sldId id="1702" r:id="rId81"/>
    <p:sldId id="1703" r:id="rId82"/>
    <p:sldId id="1726" r:id="rId83"/>
    <p:sldId id="1147" r:id="rId84"/>
  </p:sldIdLst>
  <p:sldSz cx="12190413" cy="6858000"/>
  <p:notesSz cx="7099300" cy="10234613"/>
  <p:defaultTextStyle>
    <a:defPPr>
      <a:defRPr lang="en-US"/>
    </a:defPPr>
    <a:lvl1pPr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1pPr>
    <a:lvl2pPr marL="457154"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2pPr>
    <a:lvl3pPr marL="914309"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3pPr>
    <a:lvl4pPr marL="1371463"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4pPr>
    <a:lvl5pPr marL="1828617" algn="ctr" rtl="0" fontAlgn="base">
      <a:lnSpc>
        <a:spcPct val="160000"/>
      </a:lnSpc>
      <a:spcBef>
        <a:spcPct val="5000"/>
      </a:spcBef>
      <a:spcAft>
        <a:spcPct val="0"/>
      </a:spcAft>
      <a:defRPr sz="2800" b="1" kern="1200">
        <a:solidFill>
          <a:schemeClr val="tx1"/>
        </a:solidFill>
        <a:latin typeface="华文中宋" pitchFamily="2" charset="-122"/>
        <a:ea typeface="华文中宋" pitchFamily="2" charset="-122"/>
        <a:cs typeface="+mn-cs"/>
      </a:defRPr>
    </a:lvl5pPr>
    <a:lvl6pPr marL="2285771" algn="l" defTabSz="914309" rtl="0" eaLnBrk="1" latinLnBrk="0" hangingPunct="1">
      <a:defRPr sz="2800" b="1" kern="1200">
        <a:solidFill>
          <a:schemeClr val="tx1"/>
        </a:solidFill>
        <a:latin typeface="华文中宋" pitchFamily="2" charset="-122"/>
        <a:ea typeface="华文中宋" pitchFamily="2" charset="-122"/>
        <a:cs typeface="+mn-cs"/>
      </a:defRPr>
    </a:lvl6pPr>
    <a:lvl7pPr marL="2742926" algn="l" defTabSz="914309" rtl="0" eaLnBrk="1" latinLnBrk="0" hangingPunct="1">
      <a:defRPr sz="2800" b="1" kern="1200">
        <a:solidFill>
          <a:schemeClr val="tx1"/>
        </a:solidFill>
        <a:latin typeface="华文中宋" pitchFamily="2" charset="-122"/>
        <a:ea typeface="华文中宋" pitchFamily="2" charset="-122"/>
        <a:cs typeface="+mn-cs"/>
      </a:defRPr>
    </a:lvl7pPr>
    <a:lvl8pPr marL="3200080" algn="l" defTabSz="914309" rtl="0" eaLnBrk="1" latinLnBrk="0" hangingPunct="1">
      <a:defRPr sz="2800" b="1" kern="1200">
        <a:solidFill>
          <a:schemeClr val="tx1"/>
        </a:solidFill>
        <a:latin typeface="华文中宋" pitchFamily="2" charset="-122"/>
        <a:ea typeface="华文中宋" pitchFamily="2" charset="-122"/>
        <a:cs typeface="+mn-cs"/>
      </a:defRPr>
    </a:lvl8pPr>
    <a:lvl9pPr marL="3657234" algn="l" defTabSz="914309" rtl="0" eaLnBrk="1" latinLnBrk="0" hangingPunct="1">
      <a:defRPr sz="2800" b="1" kern="1200">
        <a:solidFill>
          <a:schemeClr val="tx1"/>
        </a:solidFill>
        <a:latin typeface="华文中宋" pitchFamily="2" charset="-122"/>
        <a:ea typeface="华文中宋"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E2"/>
    <a:srgbClr val="001D96"/>
    <a:srgbClr val="FF40FF"/>
    <a:srgbClr val="941651"/>
    <a:srgbClr val="FF8601"/>
    <a:srgbClr val="89D2FF"/>
    <a:srgbClr val="B9E1FF"/>
    <a:srgbClr val="FFFFCC"/>
    <a:srgbClr val="0066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53" autoAdjust="0"/>
    <p:restoredTop sz="85839" autoAdjust="0"/>
  </p:normalViewPr>
  <p:slideViewPr>
    <p:cSldViewPr>
      <p:cViewPr varScale="1">
        <p:scale>
          <a:sx n="97" d="100"/>
          <a:sy n="97" d="100"/>
        </p:scale>
        <p:origin x="312" y="88"/>
      </p:cViewPr>
      <p:guideLst>
        <p:guide orient="horz" pos="2160"/>
        <p:guide pos="3840"/>
      </p:guideLst>
    </p:cSldViewPr>
  </p:slideViewPr>
  <p:outlineViewPr>
    <p:cViewPr>
      <p:scale>
        <a:sx n="33" d="100"/>
        <a:sy n="33" d="100"/>
      </p:scale>
      <p:origin x="0" y="0"/>
    </p:cViewPr>
  </p:outlineViewPr>
  <p:notesTextViewPr>
    <p:cViewPr>
      <p:scale>
        <a:sx n="95" d="100"/>
        <a:sy n="95" d="100"/>
      </p:scale>
      <p:origin x="0" y="0"/>
    </p:cViewPr>
  </p:notesTextViewPr>
  <p:sorterViewPr>
    <p:cViewPr>
      <p:scale>
        <a:sx n="60" d="100"/>
        <a:sy n="60" d="100"/>
      </p:scale>
      <p:origin x="0" y="5472"/>
    </p:cViewPr>
  </p:sorterViewPr>
  <p:notesViewPr>
    <p:cSldViewPr>
      <p:cViewPr varScale="1">
        <p:scale>
          <a:sx n="78" d="100"/>
          <a:sy n="78" d="100"/>
        </p:scale>
        <p:origin x="-3966" y="-96"/>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tableStyles" Target="tableStyles.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presProps" Target="pres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lnSpc>
                <a:spcPct val="100000"/>
              </a:lnSpc>
              <a:spcBef>
                <a:spcPct val="0"/>
              </a:spcBef>
              <a:defRPr sz="1300">
                <a:latin typeface="Arial" charset="0"/>
                <a:ea typeface="宋体" pitchFamily="2" charset="-122"/>
              </a:defRPr>
            </a:lvl1pPr>
          </a:lstStyle>
          <a:p>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defRPr sz="1300">
                <a:latin typeface="Arial" charset="0"/>
                <a:ea typeface="宋体" pitchFamily="2" charset="-122"/>
              </a:defRPr>
            </a:lvl1pPr>
          </a:lstStyle>
          <a:p>
            <a:endParaRPr lang="en-US" altLang="zh-CN" dirty="0"/>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lnSpc>
                <a:spcPct val="100000"/>
              </a:lnSpc>
              <a:spcBef>
                <a:spcPct val="0"/>
              </a:spcBef>
              <a:defRPr sz="1300">
                <a:latin typeface="Arial" charset="0"/>
                <a:ea typeface="宋体" pitchFamily="2" charset="-122"/>
              </a:defRPr>
            </a:lvl1pPr>
          </a:lstStyle>
          <a:p>
            <a:endParaRPr lang="en-US" altLang="zh-CN" dirty="0"/>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defRPr sz="1300">
                <a:latin typeface="Arial" charset="0"/>
                <a:ea typeface="宋体" pitchFamily="2" charset="-122"/>
              </a:defRPr>
            </a:lvl1pPr>
          </a:lstStyle>
          <a:p>
            <a:fld id="{D9614F34-BD34-48EB-9DA6-41AB144CD2D6}" type="slidenum">
              <a:rPr lang="zh-CN" altLang="en-US"/>
              <a:pPr/>
              <a:t>‹#›</a:t>
            </a:fld>
            <a:endParaRPr lang="en-US" altLang="zh-CN" dirty="0"/>
          </a:p>
        </p:txBody>
      </p:sp>
    </p:spTree>
    <p:extLst>
      <p:ext uri="{BB962C8B-B14F-4D97-AF65-F5344CB8AC3E}">
        <p14:creationId xmlns:p14="http://schemas.microsoft.com/office/powerpoint/2010/main" val="1660543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a:lnSpc>
                <a:spcPct val="100000"/>
              </a:lnSpc>
              <a:spcBef>
                <a:spcPct val="0"/>
              </a:spcBef>
              <a:defRPr sz="1300" b="0">
                <a:latin typeface="Times New Roman" pitchFamily="18" charset="0"/>
                <a:ea typeface="宋体" pitchFamily="2" charset="-122"/>
              </a:defRPr>
            </a:lvl1pPr>
          </a:lstStyle>
          <a:p>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defRPr sz="1300" b="0">
                <a:latin typeface="Times New Roman" pitchFamily="18" charset="0"/>
                <a:ea typeface="宋体" pitchFamily="2" charset="-122"/>
              </a:defRPr>
            </a:lvl1pPr>
          </a:lstStyle>
          <a:p>
            <a:endParaRPr lang="en-US" altLang="zh-CN" dirty="0"/>
          </a:p>
        </p:txBody>
      </p:sp>
      <p:sp>
        <p:nvSpPr>
          <p:cNvPr id="4198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a:lnSpc>
                <a:spcPct val="100000"/>
              </a:lnSpc>
              <a:spcBef>
                <a:spcPct val="0"/>
              </a:spcBef>
              <a:defRPr sz="1300" b="0">
                <a:latin typeface="Times New Roman" pitchFamily="18" charset="0"/>
                <a:ea typeface="宋体" pitchFamily="2" charset="-122"/>
              </a:defRPr>
            </a:lvl1pPr>
          </a:lstStyle>
          <a:p>
            <a:endParaRPr lang="en-US" altLang="zh-CN" dirty="0"/>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defRPr sz="1300" b="0">
                <a:latin typeface="Times New Roman" pitchFamily="18" charset="0"/>
                <a:ea typeface="宋体" pitchFamily="2" charset="-122"/>
              </a:defRPr>
            </a:lvl1pPr>
          </a:lstStyle>
          <a:p>
            <a:fld id="{3B9DEE87-D8F0-46A4-83B5-4812EC0DF53E}" type="slidenum">
              <a:rPr lang="zh-CN" altLang="en-US"/>
              <a:pPr/>
              <a:t>‹#›</a:t>
            </a:fld>
            <a:endParaRPr lang="en-US" altLang="zh-CN" dirty="0"/>
          </a:p>
        </p:txBody>
      </p:sp>
    </p:spTree>
    <p:extLst>
      <p:ext uri="{BB962C8B-B14F-4D97-AF65-F5344CB8AC3E}">
        <p14:creationId xmlns:p14="http://schemas.microsoft.com/office/powerpoint/2010/main" val="28265606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154"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309"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463"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617"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5771" algn="l" defTabSz="914309" rtl="0" eaLnBrk="1" latinLnBrk="0" hangingPunct="1">
      <a:defRPr sz="1200" kern="1200">
        <a:solidFill>
          <a:schemeClr val="tx1"/>
        </a:solidFill>
        <a:latin typeface="+mn-lt"/>
        <a:ea typeface="+mn-ea"/>
        <a:cs typeface="+mn-cs"/>
      </a:defRPr>
    </a:lvl6pPr>
    <a:lvl7pPr marL="2742926" algn="l" defTabSz="914309" rtl="0" eaLnBrk="1" latinLnBrk="0" hangingPunct="1">
      <a:defRPr sz="1200" kern="1200">
        <a:solidFill>
          <a:schemeClr val="tx1"/>
        </a:solidFill>
        <a:latin typeface="+mn-lt"/>
        <a:ea typeface="+mn-ea"/>
        <a:cs typeface="+mn-cs"/>
      </a:defRPr>
    </a:lvl7pPr>
    <a:lvl8pPr marL="3200080" algn="l" defTabSz="914309" rtl="0" eaLnBrk="1" latinLnBrk="0" hangingPunct="1">
      <a:defRPr sz="1200" kern="1200">
        <a:solidFill>
          <a:schemeClr val="tx1"/>
        </a:solidFill>
        <a:latin typeface="+mn-lt"/>
        <a:ea typeface="+mn-ea"/>
        <a:cs typeface="+mn-cs"/>
      </a:defRPr>
    </a:lvl8pPr>
    <a:lvl9pPr marL="3657234" algn="l" defTabSz="9143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p:cNvSpPr>
            <a:spLocks noGrp="1" noRot="1" noChangeAspect="1" noChangeArrowheads="1" noTextEdit="1"/>
          </p:cNvSpPr>
          <p:nvPr>
            <p:ph type="sldImg" idx="4294967295"/>
          </p:nvPr>
        </p:nvSpPr>
        <p:spPr>
          <a:xfrm>
            <a:off x="687388" y="1143000"/>
            <a:ext cx="5483225" cy="3086100"/>
          </a:xfrm>
          <a:ln/>
        </p:spPr>
      </p:sp>
      <p:sp>
        <p:nvSpPr>
          <p:cNvPr id="7170"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en-US" dirty="0">
              <a:ea typeface="宋体" charset="-122"/>
            </a:endParaRPr>
          </a:p>
        </p:txBody>
      </p:sp>
      <p:sp>
        <p:nvSpPr>
          <p:cNvPr id="71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19C5F57F-8E08-A342-85D5-80A6E86B8E06}" type="slidenum">
              <a:rPr lang="zh-CN" altLang="zh-CN">
                <a:latin typeface="Calibri" charset="0"/>
              </a:rPr>
              <a:pPr>
                <a:buFont typeface="Arial" charset="0"/>
                <a:buNone/>
              </a:pPr>
              <a:t>1</a:t>
            </a:fld>
            <a:endParaRPr lang="zh-CN" altLang="zh-CN">
              <a:latin typeface="Calibri" charset="0"/>
            </a:endParaRPr>
          </a:p>
        </p:txBody>
      </p:sp>
    </p:spTree>
    <p:extLst>
      <p:ext uri="{BB962C8B-B14F-4D97-AF65-F5344CB8AC3E}">
        <p14:creationId xmlns:p14="http://schemas.microsoft.com/office/powerpoint/2010/main" val="115820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12</a:t>
            </a:fld>
            <a:endParaRPr lang="en-US" altLang="zh-CN" dirty="0"/>
          </a:p>
        </p:txBody>
      </p:sp>
    </p:spTree>
    <p:extLst>
      <p:ext uri="{BB962C8B-B14F-4D97-AF65-F5344CB8AC3E}">
        <p14:creationId xmlns:p14="http://schemas.microsoft.com/office/powerpoint/2010/main" val="370412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13</a:t>
            </a:fld>
            <a:endParaRPr lang="en-US" altLang="zh-CN" dirty="0"/>
          </a:p>
        </p:txBody>
      </p:sp>
    </p:spTree>
    <p:extLst>
      <p:ext uri="{BB962C8B-B14F-4D97-AF65-F5344CB8AC3E}">
        <p14:creationId xmlns:p14="http://schemas.microsoft.com/office/powerpoint/2010/main" val="211838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14</a:t>
            </a:fld>
            <a:endParaRPr lang="en-US" altLang="zh-CN" dirty="0"/>
          </a:p>
        </p:txBody>
      </p:sp>
    </p:spTree>
    <p:extLst>
      <p:ext uri="{BB962C8B-B14F-4D97-AF65-F5344CB8AC3E}">
        <p14:creationId xmlns:p14="http://schemas.microsoft.com/office/powerpoint/2010/main" val="762018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15</a:t>
            </a:fld>
            <a:endParaRPr lang="en-US" altLang="zh-CN" dirty="0"/>
          </a:p>
        </p:txBody>
      </p:sp>
    </p:spTree>
    <p:extLst>
      <p:ext uri="{BB962C8B-B14F-4D97-AF65-F5344CB8AC3E}">
        <p14:creationId xmlns:p14="http://schemas.microsoft.com/office/powerpoint/2010/main" val="1213474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18</a:t>
            </a:fld>
            <a:endParaRPr lang="en-US" altLang="zh-CN" dirty="0"/>
          </a:p>
        </p:txBody>
      </p:sp>
    </p:spTree>
    <p:extLst>
      <p:ext uri="{BB962C8B-B14F-4D97-AF65-F5344CB8AC3E}">
        <p14:creationId xmlns:p14="http://schemas.microsoft.com/office/powerpoint/2010/main" val="1614505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20</a:t>
            </a:fld>
            <a:endParaRPr lang="en-US" altLang="zh-CN" dirty="0"/>
          </a:p>
        </p:txBody>
      </p:sp>
    </p:spTree>
    <p:extLst>
      <p:ext uri="{BB962C8B-B14F-4D97-AF65-F5344CB8AC3E}">
        <p14:creationId xmlns:p14="http://schemas.microsoft.com/office/powerpoint/2010/main" val="1419666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fld id="{37951589-E9B4-8742-822F-4CA8F6CA0702}" type="slidenum">
              <a:rPr kumimoji="0" lang="en-US" altLang="zh-CN" sz="1200"/>
              <a:pPr/>
              <a:t>21</a:t>
            </a:fld>
            <a:endParaRPr kumimoji="0" lang="en-US" altLang="zh-CN" sz="120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en-US" altLang="zh-CN" dirty="0">
              <a:latin typeface="Arial" charset="0"/>
              <a:ea typeface="宋体" charset="-122"/>
            </a:endParaRPr>
          </a:p>
        </p:txBody>
      </p:sp>
    </p:spTree>
    <p:extLst>
      <p:ext uri="{BB962C8B-B14F-4D97-AF65-F5344CB8AC3E}">
        <p14:creationId xmlns:p14="http://schemas.microsoft.com/office/powerpoint/2010/main" val="1452634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23</a:t>
            </a:fld>
            <a:endParaRPr lang="en-US" altLang="zh-CN" dirty="0"/>
          </a:p>
        </p:txBody>
      </p:sp>
    </p:spTree>
    <p:extLst>
      <p:ext uri="{BB962C8B-B14F-4D97-AF65-F5344CB8AC3E}">
        <p14:creationId xmlns:p14="http://schemas.microsoft.com/office/powerpoint/2010/main" val="1179892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24</a:t>
            </a:fld>
            <a:endParaRPr lang="en-US" altLang="zh-CN" dirty="0"/>
          </a:p>
        </p:txBody>
      </p:sp>
    </p:spTree>
    <p:extLst>
      <p:ext uri="{BB962C8B-B14F-4D97-AF65-F5344CB8AC3E}">
        <p14:creationId xmlns:p14="http://schemas.microsoft.com/office/powerpoint/2010/main" val="1019018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28</a:t>
            </a:fld>
            <a:endParaRPr lang="en-US" altLang="zh-CN" dirty="0"/>
          </a:p>
        </p:txBody>
      </p:sp>
    </p:spTree>
    <p:extLst>
      <p:ext uri="{BB962C8B-B14F-4D97-AF65-F5344CB8AC3E}">
        <p14:creationId xmlns:p14="http://schemas.microsoft.com/office/powerpoint/2010/main" val="49868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3</a:t>
            </a:fld>
            <a:endParaRPr lang="en-US" altLang="zh-CN" dirty="0"/>
          </a:p>
        </p:txBody>
      </p:sp>
    </p:spTree>
    <p:extLst>
      <p:ext uri="{BB962C8B-B14F-4D97-AF65-F5344CB8AC3E}">
        <p14:creationId xmlns:p14="http://schemas.microsoft.com/office/powerpoint/2010/main" val="1685000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中断响应时间很短，不会被任何中断打断</a:t>
            </a:r>
            <a:endParaRPr kumimoji="1" lang="en-US" altLang="zh-CN" dirty="0"/>
          </a:p>
          <a:p>
            <a:r>
              <a:rPr kumimoji="1" lang="zh-CN" altLang="en-US" dirty="0"/>
              <a:t>中断处理很复杂，可被其他中断打断</a:t>
            </a:r>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30</a:t>
            </a:fld>
            <a:endParaRPr lang="en-US" altLang="zh-CN" dirty="0"/>
          </a:p>
        </p:txBody>
      </p:sp>
    </p:spTree>
    <p:extLst>
      <p:ext uri="{BB962C8B-B14F-4D97-AF65-F5344CB8AC3E}">
        <p14:creationId xmlns:p14="http://schemas.microsoft.com/office/powerpoint/2010/main" val="385769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8259A </a:t>
            </a:r>
            <a:r>
              <a:rPr lang="zh-CN" altLang="en-US" dirty="0"/>
              <a:t>是单片机</a:t>
            </a:r>
            <a:endParaRPr lang="en-US" altLang="zh-CN" dirty="0"/>
          </a:p>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31</a:t>
            </a:fld>
            <a:endParaRPr lang="en-US" altLang="zh-CN" dirty="0"/>
          </a:p>
        </p:txBody>
      </p:sp>
    </p:spTree>
    <p:extLst>
      <p:ext uri="{BB962C8B-B14F-4D97-AF65-F5344CB8AC3E}">
        <p14:creationId xmlns:p14="http://schemas.microsoft.com/office/powerpoint/2010/main" val="379125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34</a:t>
            </a:fld>
            <a:endParaRPr lang="en-US" altLang="zh-CN" dirty="0"/>
          </a:p>
        </p:txBody>
      </p:sp>
    </p:spTree>
    <p:extLst>
      <p:ext uri="{BB962C8B-B14F-4D97-AF65-F5344CB8AC3E}">
        <p14:creationId xmlns:p14="http://schemas.microsoft.com/office/powerpoint/2010/main" val="248575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中断响应优先级 用于 解决同一时刻的请求</a:t>
            </a:r>
            <a:endParaRPr lang="en-US" altLang="zh-CN" dirty="0"/>
          </a:p>
          <a:p>
            <a:r>
              <a:rPr lang="zh-CN" altLang="en-US" dirty="0"/>
              <a:t>中断处理优先级 用于 解决谁能打断谁的问题</a:t>
            </a:r>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35</a:t>
            </a:fld>
            <a:endParaRPr lang="en-US" altLang="zh-CN" dirty="0"/>
          </a:p>
        </p:txBody>
      </p:sp>
    </p:spTree>
    <p:extLst>
      <p:ext uri="{BB962C8B-B14F-4D97-AF65-F5344CB8AC3E}">
        <p14:creationId xmlns:p14="http://schemas.microsoft.com/office/powerpoint/2010/main" val="477033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中断响应的时候 开中断前设置中断屏蔽字</a:t>
            </a:r>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36</a:t>
            </a:fld>
            <a:endParaRPr lang="en-US" altLang="zh-CN" dirty="0"/>
          </a:p>
        </p:txBody>
      </p:sp>
    </p:spTree>
    <p:extLst>
      <p:ext uri="{BB962C8B-B14F-4D97-AF65-F5344CB8AC3E}">
        <p14:creationId xmlns:p14="http://schemas.microsoft.com/office/powerpoint/2010/main" val="1717051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PPT</a:t>
            </a:r>
            <a:r>
              <a:rPr lang="zh-CN" altLang="en-US" dirty="0"/>
              <a:t>有错误，这里的修改不一定对</a:t>
            </a:r>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37</a:t>
            </a:fld>
            <a:endParaRPr lang="en-US" altLang="zh-CN" dirty="0"/>
          </a:p>
        </p:txBody>
      </p:sp>
    </p:spTree>
    <p:extLst>
      <p:ext uri="{BB962C8B-B14F-4D97-AF65-F5344CB8AC3E}">
        <p14:creationId xmlns:p14="http://schemas.microsoft.com/office/powerpoint/2010/main" val="2878147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41</a:t>
            </a:fld>
            <a:endParaRPr lang="en-US" altLang="zh-CN" dirty="0"/>
          </a:p>
        </p:txBody>
      </p:sp>
    </p:spTree>
    <p:extLst>
      <p:ext uri="{BB962C8B-B14F-4D97-AF65-F5344CB8AC3E}">
        <p14:creationId xmlns:p14="http://schemas.microsoft.com/office/powerpoint/2010/main" val="1519011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42</a:t>
            </a:fld>
            <a:endParaRPr lang="en-US" altLang="zh-CN" dirty="0"/>
          </a:p>
        </p:txBody>
      </p:sp>
    </p:spTree>
    <p:extLst>
      <p:ext uri="{BB962C8B-B14F-4D97-AF65-F5344CB8AC3E}">
        <p14:creationId xmlns:p14="http://schemas.microsoft.com/office/powerpoint/2010/main" val="1959236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像网卡、</a:t>
            </a:r>
            <a:r>
              <a:rPr lang="en-US" altLang="zh-CN" dirty="0"/>
              <a:t>SSD</a:t>
            </a:r>
            <a:r>
              <a:rPr lang="zh-CN" altLang="en-US" dirty="0"/>
              <a:t>这种块设备，搬数据的开销很大</a:t>
            </a:r>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44</a:t>
            </a:fld>
            <a:endParaRPr lang="en-US" altLang="zh-CN" dirty="0"/>
          </a:p>
        </p:txBody>
      </p:sp>
    </p:spTree>
    <p:extLst>
      <p:ext uri="{BB962C8B-B14F-4D97-AF65-F5344CB8AC3E}">
        <p14:creationId xmlns:p14="http://schemas.microsoft.com/office/powerpoint/2010/main" val="16037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45</a:t>
            </a:fld>
            <a:endParaRPr lang="en-US" altLang="zh-CN" dirty="0"/>
          </a:p>
        </p:txBody>
      </p:sp>
    </p:spTree>
    <p:extLst>
      <p:ext uri="{BB962C8B-B14F-4D97-AF65-F5344CB8AC3E}">
        <p14:creationId xmlns:p14="http://schemas.microsoft.com/office/powerpoint/2010/main" val="74876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ChangeArrowheads="1" noTextEdit="1"/>
          </p:cNvSpPr>
          <p:nvPr>
            <p:ph type="sldImg" idx="4294967295"/>
          </p:nvPr>
        </p:nvSpPr>
        <p:spPr>
          <a:xfrm>
            <a:off x="687388" y="1143000"/>
            <a:ext cx="5483225" cy="3086100"/>
          </a:xfrm>
          <a:ln/>
        </p:spPr>
      </p:sp>
      <p:sp>
        <p:nvSpPr>
          <p:cNvPr id="65538" name="Notes Placeholder 2"/>
          <p:cNvSpPr>
            <a:spLocks noGrp="1" noChangeArrowheads="1"/>
          </p:cNvSpPr>
          <p:nvPr>
            <p:ph type="body" idx="4294967295"/>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83971"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E92F391F-5D16-5D4A-B9F5-2357574EFD29}" type="slidenum">
              <a:rPr lang="zh-CN" altLang="zh-CN">
                <a:latin typeface="Calibri" charset="0"/>
              </a:rPr>
              <a:pPr>
                <a:buFont typeface="Arial" charset="0"/>
                <a:buNone/>
              </a:pPr>
              <a:t>4</a:t>
            </a:fld>
            <a:endParaRPr lang="zh-CN" altLang="zh-CN">
              <a:latin typeface="Calibri" charset="0"/>
            </a:endParaRPr>
          </a:p>
        </p:txBody>
      </p:sp>
    </p:spTree>
    <p:extLst>
      <p:ext uri="{BB962C8B-B14F-4D97-AF65-F5344CB8AC3E}">
        <p14:creationId xmlns:p14="http://schemas.microsoft.com/office/powerpoint/2010/main" val="912518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DMA</a:t>
            </a:r>
            <a:r>
              <a:rPr lang="zh-CN" altLang="en-US" dirty="0"/>
              <a:t>优先级比</a:t>
            </a:r>
            <a:r>
              <a:rPr lang="en-US" altLang="zh-CN" dirty="0"/>
              <a:t>CPU</a:t>
            </a:r>
            <a:r>
              <a:rPr lang="zh-CN" altLang="en-US" dirty="0"/>
              <a:t>高的原因是 </a:t>
            </a:r>
            <a:r>
              <a:rPr lang="en-US" altLang="zh-CN" dirty="0"/>
              <a:t>DMA</a:t>
            </a:r>
            <a:r>
              <a:rPr lang="zh-CN" altLang="en-US" dirty="0"/>
              <a:t>停顿的后果严重，会导致数据丢失（数据被冲掉）</a:t>
            </a:r>
            <a:endParaRPr lang="en-US" altLang="zh-CN" dirty="0"/>
          </a:p>
          <a:p>
            <a:r>
              <a:rPr lang="zh-CN" altLang="en-US" sz="1200" dirty="0">
                <a:latin typeface="+mj-lt"/>
                <a:ea typeface="华文新魏" pitchFamily="2" charset="-122"/>
              </a:rPr>
              <a:t>通过“中断”告知</a:t>
            </a:r>
            <a:r>
              <a:rPr lang="en-US" altLang="zh-CN" sz="1200" dirty="0">
                <a:latin typeface="+mj-lt"/>
                <a:ea typeface="华文新魏" pitchFamily="2" charset="-122"/>
              </a:rPr>
              <a:t>CPU</a:t>
            </a:r>
            <a:r>
              <a:rPr lang="zh-CN" altLang="en-US" sz="1200" dirty="0">
                <a:latin typeface="+mj-lt"/>
                <a:ea typeface="华文新魏" pitchFamily="2" charset="-122"/>
              </a:rPr>
              <a:t>：告诉</a:t>
            </a:r>
            <a:r>
              <a:rPr lang="en-US" altLang="zh-CN" sz="1200" dirty="0">
                <a:latin typeface="+mj-lt"/>
                <a:ea typeface="华文新魏" pitchFamily="2" charset="-122"/>
              </a:rPr>
              <a:t>CPU</a:t>
            </a:r>
            <a:r>
              <a:rPr lang="zh-CN" altLang="en-US" sz="1200" dirty="0">
                <a:latin typeface="+mj-lt"/>
                <a:ea typeface="华文新魏" pitchFamily="2" charset="-122"/>
              </a:rPr>
              <a:t>数据可以使用了</a:t>
            </a:r>
            <a:endParaRPr lang="zh-CN" altLang="en-US" dirty="0"/>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47</a:t>
            </a:fld>
            <a:endParaRPr lang="en-US" altLang="zh-CN" dirty="0"/>
          </a:p>
        </p:txBody>
      </p:sp>
    </p:spTree>
    <p:extLst>
      <p:ext uri="{BB962C8B-B14F-4D97-AF65-F5344CB8AC3E}">
        <p14:creationId xmlns:p14="http://schemas.microsoft.com/office/powerpoint/2010/main" val="3120445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48</a:t>
            </a:fld>
            <a:endParaRPr lang="en-US" altLang="zh-CN" dirty="0"/>
          </a:p>
        </p:txBody>
      </p:sp>
    </p:spTree>
    <p:extLst>
      <p:ext uri="{BB962C8B-B14F-4D97-AF65-F5344CB8AC3E}">
        <p14:creationId xmlns:p14="http://schemas.microsoft.com/office/powerpoint/2010/main" val="610815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总线周期： 访存周期</a:t>
            </a:r>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49</a:t>
            </a:fld>
            <a:endParaRPr lang="en-US" altLang="zh-CN" dirty="0"/>
          </a:p>
        </p:txBody>
      </p:sp>
    </p:spTree>
    <p:extLst>
      <p:ext uri="{BB962C8B-B14F-4D97-AF65-F5344CB8AC3E}">
        <p14:creationId xmlns:p14="http://schemas.microsoft.com/office/powerpoint/2010/main" val="3489327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50</a:t>
            </a:fld>
            <a:endParaRPr lang="en-US" altLang="zh-CN" dirty="0"/>
          </a:p>
        </p:txBody>
      </p:sp>
    </p:spTree>
    <p:extLst>
      <p:ext uri="{BB962C8B-B14F-4D97-AF65-F5344CB8AC3E}">
        <p14:creationId xmlns:p14="http://schemas.microsoft.com/office/powerpoint/2010/main" val="1882658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solidFill>
                  <a:srgbClr val="FF0000"/>
                </a:solidFill>
                <a:latin typeface="+mj-lt"/>
                <a:ea typeface="华文新魏" pitchFamily="2" charset="-122"/>
              </a:rPr>
              <a:t>在</a:t>
            </a:r>
            <a:r>
              <a:rPr lang="en-US" altLang="zh-CN" dirty="0">
                <a:solidFill>
                  <a:srgbClr val="FF0000"/>
                </a:solidFill>
                <a:latin typeface="+mj-lt"/>
                <a:ea typeface="华文新魏" pitchFamily="2" charset="-122"/>
              </a:rPr>
              <a:t>DMA</a:t>
            </a:r>
            <a:r>
              <a:rPr lang="zh-CN" altLang="en-US" dirty="0">
                <a:solidFill>
                  <a:srgbClr val="FF0000"/>
                </a:solidFill>
                <a:latin typeface="+mj-lt"/>
                <a:ea typeface="华文新魏" pitchFamily="2" charset="-122"/>
              </a:rPr>
              <a:t>接口中引入缓冲器： 保证每一个主存周期都可以传输一个数据</a:t>
            </a:r>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53</a:t>
            </a:fld>
            <a:endParaRPr lang="en-US" altLang="zh-CN" dirty="0"/>
          </a:p>
        </p:txBody>
      </p:sp>
    </p:spTree>
    <p:extLst>
      <p:ext uri="{BB962C8B-B14F-4D97-AF65-F5344CB8AC3E}">
        <p14:creationId xmlns:p14="http://schemas.microsoft.com/office/powerpoint/2010/main" val="26355731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b="0" i="0" dirty="0">
                <a:solidFill>
                  <a:srgbClr val="4D4D4D"/>
                </a:solidFill>
                <a:effectLst/>
                <a:latin typeface="-apple-system"/>
              </a:rPr>
              <a:t>DRQ</a:t>
            </a:r>
            <a:r>
              <a:rPr lang="zh-CN" altLang="en-US" b="0" i="0" dirty="0">
                <a:solidFill>
                  <a:srgbClr val="4D4D4D"/>
                </a:solidFill>
                <a:effectLst/>
                <a:latin typeface="-apple-system"/>
              </a:rPr>
              <a:t>（</a:t>
            </a:r>
            <a:r>
              <a:rPr lang="en-US" altLang="zh-CN" b="0" i="0" dirty="0">
                <a:solidFill>
                  <a:srgbClr val="4D4D4D"/>
                </a:solidFill>
                <a:effectLst/>
                <a:latin typeface="-apple-system"/>
              </a:rPr>
              <a:t>DMA Request</a:t>
            </a:r>
            <a:r>
              <a:rPr lang="zh-CN" altLang="en-US" b="0" i="0" dirty="0">
                <a:solidFill>
                  <a:srgbClr val="4D4D4D"/>
                </a:solidFill>
                <a:effectLst/>
                <a:latin typeface="-apple-system"/>
              </a:rPr>
              <a:t>）、</a:t>
            </a:r>
            <a:r>
              <a:rPr lang="en-US" altLang="zh-CN" b="0" i="0" dirty="0">
                <a:solidFill>
                  <a:srgbClr val="4D4D4D"/>
                </a:solidFill>
                <a:effectLst/>
                <a:latin typeface="-apple-system"/>
              </a:rPr>
              <a:t>DACK</a:t>
            </a:r>
            <a:r>
              <a:rPr lang="zh-CN" altLang="en-US" b="0" i="0" dirty="0">
                <a:solidFill>
                  <a:srgbClr val="4D4D4D"/>
                </a:solidFill>
                <a:effectLst/>
                <a:latin typeface="-apple-system"/>
              </a:rPr>
              <a:t>（</a:t>
            </a:r>
            <a:r>
              <a:rPr lang="en-US" altLang="zh-CN" b="0" i="0" dirty="0">
                <a:solidFill>
                  <a:srgbClr val="4D4D4D"/>
                </a:solidFill>
                <a:effectLst/>
                <a:latin typeface="-apple-system"/>
              </a:rPr>
              <a:t>DMA Acknowledgment</a:t>
            </a:r>
            <a:r>
              <a:rPr lang="zh-CN" altLang="en-US" b="0" i="0" dirty="0">
                <a:solidFill>
                  <a:srgbClr val="4D4D4D"/>
                </a:solidFill>
                <a:effectLst/>
                <a:latin typeface="-apple-system"/>
              </a:rPr>
              <a:t>）、</a:t>
            </a:r>
            <a:r>
              <a:rPr lang="en-US" altLang="zh-CN" b="0" i="0" dirty="0">
                <a:solidFill>
                  <a:srgbClr val="4D4D4D"/>
                </a:solidFill>
                <a:effectLst/>
                <a:latin typeface="-apple-system"/>
              </a:rPr>
              <a:t>HRQ</a:t>
            </a:r>
            <a:r>
              <a:rPr lang="zh-CN" altLang="en-US" b="0" i="0" dirty="0">
                <a:solidFill>
                  <a:srgbClr val="4D4D4D"/>
                </a:solidFill>
                <a:effectLst/>
                <a:latin typeface="-apple-system"/>
              </a:rPr>
              <a:t>（</a:t>
            </a:r>
            <a:r>
              <a:rPr lang="en-US" altLang="zh-CN" b="0" i="0" dirty="0">
                <a:solidFill>
                  <a:srgbClr val="4D4D4D"/>
                </a:solidFill>
                <a:effectLst/>
                <a:latin typeface="-apple-system"/>
              </a:rPr>
              <a:t>Hold Request</a:t>
            </a:r>
            <a:r>
              <a:rPr lang="zh-CN" altLang="en-US" b="0" i="0" dirty="0">
                <a:solidFill>
                  <a:srgbClr val="4D4D4D"/>
                </a:solidFill>
                <a:effectLst/>
                <a:latin typeface="-apple-system"/>
              </a:rPr>
              <a:t>）、</a:t>
            </a:r>
            <a:r>
              <a:rPr lang="en-US" altLang="zh-CN" b="0" i="0" dirty="0">
                <a:solidFill>
                  <a:srgbClr val="4D4D4D"/>
                </a:solidFill>
                <a:effectLst/>
                <a:latin typeface="-apple-system"/>
              </a:rPr>
              <a:t>HLDA</a:t>
            </a:r>
            <a:r>
              <a:rPr lang="zh-CN" altLang="en-US" b="0" i="0" dirty="0">
                <a:solidFill>
                  <a:srgbClr val="4D4D4D"/>
                </a:solidFill>
                <a:effectLst/>
                <a:latin typeface="-apple-system"/>
              </a:rPr>
              <a:t>（</a:t>
            </a:r>
            <a:r>
              <a:rPr lang="en-US" altLang="zh-CN" b="0" i="0" dirty="0">
                <a:solidFill>
                  <a:srgbClr val="4D4D4D"/>
                </a:solidFill>
                <a:effectLst/>
                <a:latin typeface="-apple-system"/>
              </a:rPr>
              <a:t>Hold Acknowledgment</a:t>
            </a:r>
            <a:r>
              <a:rPr lang="zh-CN" altLang="en-US" b="0" i="0" dirty="0">
                <a:solidFill>
                  <a:srgbClr val="4D4D4D"/>
                </a:solidFill>
                <a:effectLst/>
                <a:latin typeface="-apple-system"/>
              </a:rPr>
              <a:t>）</a:t>
            </a:r>
            <a:endParaRPr lang="en-US" altLang="zh-CN" b="1" dirty="0">
              <a:latin typeface="+mj-lt"/>
              <a:ea typeface="华文新魏" pitchFamily="2" charset="-122"/>
            </a:endParaRPr>
          </a:p>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57</a:t>
            </a:fld>
            <a:endParaRPr lang="en-US" altLang="zh-CN" dirty="0"/>
          </a:p>
        </p:txBody>
      </p:sp>
    </p:spTree>
    <p:extLst>
      <p:ext uri="{BB962C8B-B14F-4D97-AF65-F5344CB8AC3E}">
        <p14:creationId xmlns:p14="http://schemas.microsoft.com/office/powerpoint/2010/main" val="1917469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59</a:t>
            </a:fld>
            <a:endParaRPr lang="en-US" altLang="zh-CN" dirty="0"/>
          </a:p>
        </p:txBody>
      </p:sp>
    </p:spTree>
    <p:extLst>
      <p:ext uri="{BB962C8B-B14F-4D97-AF65-F5344CB8AC3E}">
        <p14:creationId xmlns:p14="http://schemas.microsoft.com/office/powerpoint/2010/main" val="464990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62</a:t>
            </a:fld>
            <a:endParaRPr lang="en-US" altLang="zh-CN" dirty="0"/>
          </a:p>
        </p:txBody>
      </p:sp>
    </p:spTree>
    <p:extLst>
      <p:ext uri="{BB962C8B-B14F-4D97-AF65-F5344CB8AC3E}">
        <p14:creationId xmlns:p14="http://schemas.microsoft.com/office/powerpoint/2010/main" val="406980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64</a:t>
            </a:fld>
            <a:endParaRPr lang="en-US" altLang="zh-CN" dirty="0"/>
          </a:p>
        </p:txBody>
      </p:sp>
    </p:spTree>
    <p:extLst>
      <p:ext uri="{BB962C8B-B14F-4D97-AF65-F5344CB8AC3E}">
        <p14:creationId xmlns:p14="http://schemas.microsoft.com/office/powerpoint/2010/main" val="111941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DMA</a:t>
            </a:r>
            <a:r>
              <a:rPr lang="zh-CN" altLang="en-US" dirty="0"/>
              <a:t>方式必须和中断方式一起执行</a:t>
            </a:r>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66</a:t>
            </a:fld>
            <a:endParaRPr lang="en-US" altLang="zh-CN" dirty="0"/>
          </a:p>
        </p:txBody>
      </p:sp>
    </p:spTree>
    <p:extLst>
      <p:ext uri="{BB962C8B-B14F-4D97-AF65-F5344CB8AC3E}">
        <p14:creationId xmlns:p14="http://schemas.microsoft.com/office/powerpoint/2010/main" val="17153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5</a:t>
            </a:fld>
            <a:endParaRPr lang="en-US" altLang="zh-CN" dirty="0"/>
          </a:p>
        </p:txBody>
      </p:sp>
    </p:spTree>
    <p:extLst>
      <p:ext uri="{BB962C8B-B14F-4D97-AF65-F5344CB8AC3E}">
        <p14:creationId xmlns:p14="http://schemas.microsoft.com/office/powerpoint/2010/main" val="246230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虚拟地址转化为物理地址必须进入</a:t>
            </a:r>
            <a:r>
              <a:rPr lang="en-US" altLang="zh-CN" dirty="0"/>
              <a:t>CPU</a:t>
            </a:r>
            <a:r>
              <a:rPr lang="zh-CN" altLang="en-US" dirty="0"/>
              <a:t>查</a:t>
            </a:r>
            <a:r>
              <a:rPr lang="en-US" altLang="zh-CN" dirty="0"/>
              <a:t>TLB</a:t>
            </a:r>
          </a:p>
          <a:p>
            <a:r>
              <a:rPr lang="zh-CN" altLang="en-US" dirty="0"/>
              <a:t>通过设置很多寄存器，可以实现</a:t>
            </a:r>
            <a:r>
              <a:rPr lang="en-US" altLang="zh-CN" dirty="0"/>
              <a:t>DMA</a:t>
            </a:r>
            <a:r>
              <a:rPr lang="zh-CN" altLang="en-US" dirty="0"/>
              <a:t>写多个不连续的物理地址段</a:t>
            </a:r>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72</a:t>
            </a:fld>
            <a:endParaRPr lang="en-US" altLang="zh-CN" dirty="0"/>
          </a:p>
        </p:txBody>
      </p:sp>
    </p:spTree>
    <p:extLst>
      <p:ext uri="{BB962C8B-B14F-4D97-AF65-F5344CB8AC3E}">
        <p14:creationId xmlns:p14="http://schemas.microsoft.com/office/powerpoint/2010/main" val="14867193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可以把</a:t>
            </a:r>
            <a:r>
              <a:rPr lang="en-US" altLang="zh-CN" dirty="0"/>
              <a:t>I/O</a:t>
            </a:r>
            <a:r>
              <a:rPr lang="zh-CN" altLang="en-US" dirty="0"/>
              <a:t>视为一个新的</a:t>
            </a:r>
            <a:r>
              <a:rPr lang="en-US" altLang="zh-CN" dirty="0"/>
              <a:t>CPU</a:t>
            </a:r>
            <a:r>
              <a:rPr lang="zh-CN" altLang="en-US" dirty="0"/>
              <a:t>核，但是实现成本很高</a:t>
            </a:r>
            <a:endParaRPr lang="en-US" altLang="zh-CN" dirty="0"/>
          </a:p>
          <a:p>
            <a:r>
              <a:rPr lang="zh-CN" altLang="en-US" dirty="0"/>
              <a:t>现在由操作系统维护一致性</a:t>
            </a:r>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74</a:t>
            </a:fld>
            <a:endParaRPr lang="en-US" altLang="zh-CN" dirty="0"/>
          </a:p>
        </p:txBody>
      </p:sp>
    </p:spTree>
    <p:extLst>
      <p:ext uri="{BB962C8B-B14F-4D97-AF65-F5344CB8AC3E}">
        <p14:creationId xmlns:p14="http://schemas.microsoft.com/office/powerpoint/2010/main" val="627086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DMA</a:t>
            </a:r>
            <a:r>
              <a:rPr lang="zh-CN" altLang="en-US" dirty="0"/>
              <a:t>都是在内核态做的，因为安全。然后再拷贝到用户态</a:t>
            </a:r>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75</a:t>
            </a:fld>
            <a:endParaRPr lang="en-US" altLang="zh-CN" dirty="0"/>
          </a:p>
        </p:txBody>
      </p:sp>
    </p:spTree>
    <p:extLst>
      <p:ext uri="{BB962C8B-B14F-4D97-AF65-F5344CB8AC3E}">
        <p14:creationId xmlns:p14="http://schemas.microsoft.com/office/powerpoint/2010/main" val="8164720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(1)CPU</a:t>
            </a:r>
            <a:r>
              <a:rPr lang="zh-CN" altLang="en-US" dirty="0"/>
              <a:t>只分配任务，告诉</a:t>
            </a:r>
            <a:r>
              <a:rPr lang="en-US" altLang="zh-CN" dirty="0"/>
              <a:t>I/O</a:t>
            </a:r>
            <a:r>
              <a:rPr lang="zh-CN" altLang="en-US" dirty="0"/>
              <a:t>执行的代码地址</a:t>
            </a:r>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76</a:t>
            </a:fld>
            <a:endParaRPr lang="en-US" altLang="zh-CN" dirty="0"/>
          </a:p>
        </p:txBody>
      </p:sp>
    </p:spTree>
    <p:extLst>
      <p:ext uri="{BB962C8B-B14F-4D97-AF65-F5344CB8AC3E}">
        <p14:creationId xmlns:p14="http://schemas.microsoft.com/office/powerpoint/2010/main" val="17784229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9DEE87-D8F0-46A4-83B5-4812EC0DF53E}" type="slidenum">
              <a:rPr lang="zh-CN" altLang="en-US" smtClean="0"/>
              <a:pPr/>
              <a:t>79</a:t>
            </a:fld>
            <a:endParaRPr lang="en-US" altLang="zh-CN" dirty="0"/>
          </a:p>
        </p:txBody>
      </p:sp>
    </p:spTree>
    <p:extLst>
      <p:ext uri="{BB962C8B-B14F-4D97-AF65-F5344CB8AC3E}">
        <p14:creationId xmlns:p14="http://schemas.microsoft.com/office/powerpoint/2010/main" val="28470850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80</a:t>
            </a:fld>
            <a:endParaRPr lang="en-US" altLang="zh-CN" dirty="0"/>
          </a:p>
        </p:txBody>
      </p:sp>
    </p:spTree>
    <p:extLst>
      <p:ext uri="{BB962C8B-B14F-4D97-AF65-F5344CB8AC3E}">
        <p14:creationId xmlns:p14="http://schemas.microsoft.com/office/powerpoint/2010/main" val="1077727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6</a:t>
            </a:fld>
            <a:endParaRPr lang="en-US" altLang="zh-CN" dirty="0"/>
          </a:p>
        </p:txBody>
      </p:sp>
    </p:spTree>
    <p:extLst>
      <p:ext uri="{BB962C8B-B14F-4D97-AF65-F5344CB8AC3E}">
        <p14:creationId xmlns:p14="http://schemas.microsoft.com/office/powerpoint/2010/main" val="4140716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7</a:t>
            </a:fld>
            <a:endParaRPr lang="en-US" altLang="zh-CN" dirty="0"/>
          </a:p>
        </p:txBody>
      </p:sp>
    </p:spTree>
    <p:extLst>
      <p:ext uri="{BB962C8B-B14F-4D97-AF65-F5344CB8AC3E}">
        <p14:creationId xmlns:p14="http://schemas.microsoft.com/office/powerpoint/2010/main" val="170391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8</a:t>
            </a:fld>
            <a:endParaRPr lang="en-US" altLang="zh-CN" dirty="0"/>
          </a:p>
        </p:txBody>
      </p:sp>
    </p:spTree>
    <p:extLst>
      <p:ext uri="{BB962C8B-B14F-4D97-AF65-F5344CB8AC3E}">
        <p14:creationId xmlns:p14="http://schemas.microsoft.com/office/powerpoint/2010/main" val="164398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3B9DEE87-D8F0-46A4-83B5-4812EC0DF53E}" type="slidenum">
              <a:rPr lang="zh-CN" altLang="en-US" smtClean="0"/>
              <a:pPr/>
              <a:t>10</a:t>
            </a:fld>
            <a:endParaRPr lang="en-US" altLang="zh-CN" dirty="0"/>
          </a:p>
        </p:txBody>
      </p:sp>
    </p:spTree>
    <p:extLst>
      <p:ext uri="{BB962C8B-B14F-4D97-AF65-F5344CB8AC3E}">
        <p14:creationId xmlns:p14="http://schemas.microsoft.com/office/powerpoint/2010/main" val="2274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9DEE87-D8F0-46A4-83B5-4812EC0DF53E}" type="slidenum">
              <a:rPr lang="zh-CN" altLang="en-US" smtClean="0"/>
              <a:pPr/>
              <a:t>11</a:t>
            </a:fld>
            <a:endParaRPr lang="en-US" altLang="zh-CN" dirty="0"/>
          </a:p>
        </p:txBody>
      </p:sp>
    </p:spTree>
    <p:extLst>
      <p:ext uri="{BB962C8B-B14F-4D97-AF65-F5344CB8AC3E}">
        <p14:creationId xmlns:p14="http://schemas.microsoft.com/office/powerpoint/2010/main" val="702515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539750" y="82505"/>
            <a:ext cx="10631711" cy="553998"/>
          </a:xfrm>
          <a:prstGeom prst="rect">
            <a:avLst/>
          </a:prstGeom>
          <a:noFill/>
          <a:ln>
            <a:noFill/>
          </a:ln>
        </p:spPr>
        <p:txBody>
          <a:bodyPr wrap="square">
            <a:spAutoFit/>
          </a:bodyPr>
          <a:lstStyle>
            <a:lvl1pPr marL="0" algn="ctr" hangingPunct="0">
              <a:defRPr sz="3000" b="1">
                <a:solidFill>
                  <a:schemeClr val="tx1"/>
                </a:solidFill>
                <a:effectLst/>
                <a:latin typeface="+mn-ea"/>
                <a:ea typeface="+mn-ea"/>
              </a:defRPr>
            </a:lvl1pPr>
          </a:lstStyle>
          <a:p>
            <a:r>
              <a:rPr lang="zh-CN" altLang="en-US" dirty="0"/>
              <a:t>单击此处编辑标题</a:t>
            </a:r>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p:cNvSpPr>
            <a:spLocks noGrp="1"/>
          </p:cNvSpPr>
          <p:nvPr>
            <p:ph idx="1"/>
          </p:nvPr>
        </p:nvSpPr>
        <p:spPr>
          <a:xfrm>
            <a:off x="539750" y="1052736"/>
            <a:ext cx="10920052" cy="5040312"/>
          </a:xfrm>
          <a:prstGeom prst="rect">
            <a:avLst/>
          </a:prstGeom>
        </p:spPr>
        <p:txBody>
          <a:bodyPr/>
          <a:lstStyle>
            <a:lvl1pPr marL="342900" indent="-342900">
              <a:buFont typeface="Wingdings" charset="2"/>
              <a:buChar char=""/>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1143000" indent="-228600">
              <a:buFont typeface="Wingdings" panose="05000000000000000000" pitchFamily="2" charset="2"/>
              <a:buChar char="p"/>
              <a:defRPr/>
            </a:lvl3pPr>
            <a:lvl4pPr marL="1600200" indent="-228600">
              <a:buFont typeface="Wingdings" panose="05000000000000000000" pitchFamily="2" charset="2"/>
              <a:buChar char="n"/>
              <a:defRPr/>
            </a:lvl4pPr>
            <a:lvl5pPr marL="1828800" indent="0">
              <a:buFont typeface="Wingdings" panose="05000000000000000000" pitchFamily="2" charset="2"/>
              <a:buNone/>
              <a:defRPr/>
            </a:lvl5pPr>
          </a:lstStyle>
          <a:p>
            <a:pPr lvl="0"/>
            <a:r>
              <a:rPr lang="zh-CN" altLang="en-US" dirty="0"/>
              <a:t>单击此处编辑母版文本样式</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pPr>
            <a:r>
              <a:rPr lang="zh-CN" altLang="en-US" dirty="0"/>
              <a:t>第二级单击此处编辑</a:t>
            </a:r>
          </a:p>
          <a:p>
            <a:pPr lvl="2"/>
            <a:r>
              <a:rPr lang="zh-CN" altLang="en-US" dirty="0"/>
              <a:t>第三级</a:t>
            </a:r>
          </a:p>
          <a:p>
            <a:pPr lvl="3"/>
            <a:r>
              <a:rPr lang="zh-CN" altLang="en-US" dirty="0"/>
              <a:t>第四级</a:t>
            </a:r>
          </a:p>
        </p:txBody>
      </p:sp>
      <p:cxnSp>
        <p:nvCxnSpPr>
          <p:cNvPr id="13"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4" name="Picture 4" descr="E:\学校\2012110922144630394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923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5" name="TextBox 4"/>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6" name="组合 5"/>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8" name="矩形 7"/>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Rectangle 2">
            <a:extLst>
              <a:ext uri="{FF2B5EF4-FFF2-40B4-BE49-F238E27FC236}">
                <a16:creationId xmlns:a16="http://schemas.microsoft.com/office/drawing/2014/main" id="{9D411715-7D95-473A-88C8-28EF4E6880AB}"/>
              </a:ext>
            </a:extLst>
          </p:cNvPr>
          <p:cNvSpPr txBox="1">
            <a:spLocks noChangeArrowheads="1"/>
          </p:cNvSpPr>
          <p:nvPr userDrawn="1"/>
        </p:nvSpPr>
        <p:spPr bwMode="auto">
          <a:xfrm>
            <a:off x="622598" y="122238"/>
            <a:ext cx="1062037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defRPr>
            </a:lvl1pPr>
            <a:lvl2pPr marL="742950" indent="-285750">
              <a:defRPr sz="2400" b="1">
                <a:solidFill>
                  <a:srgbClr val="FF0000"/>
                </a:solidFill>
                <a:latin typeface="Times New Roman" pitchFamily="18" charset="0"/>
                <a:ea typeface="黑体" pitchFamily="49" charset="-122"/>
              </a:defRPr>
            </a:lvl2pPr>
            <a:lvl3pPr marL="1143000" indent="-228600">
              <a:defRPr sz="2400" b="1">
                <a:solidFill>
                  <a:srgbClr val="FF0000"/>
                </a:solidFill>
                <a:latin typeface="Times New Roman" pitchFamily="18" charset="0"/>
                <a:ea typeface="黑体" pitchFamily="49" charset="-122"/>
              </a:defRPr>
            </a:lvl3pPr>
            <a:lvl4pPr marL="1600200" indent="-228600">
              <a:defRPr sz="2400" b="1">
                <a:solidFill>
                  <a:srgbClr val="FF0000"/>
                </a:solidFill>
                <a:latin typeface="Times New Roman" pitchFamily="18" charset="0"/>
                <a:ea typeface="黑体" pitchFamily="49" charset="-122"/>
              </a:defRPr>
            </a:lvl4pPr>
            <a:lvl5pPr marL="2057400" indent="-228600">
              <a:defRPr sz="2400" b="1">
                <a:solidFill>
                  <a:srgbClr val="FF0000"/>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defRPr>
            </a:lvl9pPr>
          </a:lstStyle>
          <a:p>
            <a:pPr algn="ctr" eaLnBrk="1" hangingPunct="1">
              <a:lnSpc>
                <a:spcPct val="100000"/>
              </a:lnSpc>
              <a:spcBef>
                <a:spcPts val="0"/>
              </a:spcBef>
              <a:defRPr/>
            </a:pPr>
            <a:r>
              <a:rPr lang="en-US" altLang="zh-CN" sz="2800" dirty="0">
                <a:solidFill>
                  <a:schemeClr val="tx1"/>
                </a:solidFill>
                <a:latin typeface="Arial" pitchFamily="34" charset="0"/>
                <a:ea typeface="微软雅黑" pitchFamily="34" charset="-122"/>
              </a:rPr>
              <a:t>6.7  I/O</a:t>
            </a:r>
            <a:r>
              <a:rPr lang="zh-CN" altLang="en-US" sz="2800" dirty="0">
                <a:solidFill>
                  <a:schemeClr val="tx1"/>
                </a:solidFill>
                <a:latin typeface="Arial" pitchFamily="34" charset="0"/>
                <a:ea typeface="微软雅黑" pitchFamily="34" charset="-122"/>
              </a:rPr>
              <a:t>控制方式</a:t>
            </a:r>
          </a:p>
        </p:txBody>
      </p:sp>
    </p:spTree>
    <p:extLst>
      <p:ext uri="{BB962C8B-B14F-4D97-AF65-F5344CB8AC3E}">
        <p14:creationId xmlns:p14="http://schemas.microsoft.com/office/powerpoint/2010/main" val="4167657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5" name="TextBox 4"/>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6" name="组合 5"/>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8" name="矩形 7"/>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Rectangle 2">
            <a:extLst>
              <a:ext uri="{FF2B5EF4-FFF2-40B4-BE49-F238E27FC236}">
                <a16:creationId xmlns:a16="http://schemas.microsoft.com/office/drawing/2014/main" id="{C8670219-11A2-4666-9AF4-47226AE21093}"/>
              </a:ext>
            </a:extLst>
          </p:cNvPr>
          <p:cNvSpPr txBox="1">
            <a:spLocks noChangeArrowheads="1"/>
          </p:cNvSpPr>
          <p:nvPr userDrawn="1"/>
        </p:nvSpPr>
        <p:spPr bwMode="auto">
          <a:xfrm>
            <a:off x="622598" y="122238"/>
            <a:ext cx="1062037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defRPr>
            </a:lvl1pPr>
            <a:lvl2pPr marL="742950" indent="-285750">
              <a:defRPr sz="2400" b="1">
                <a:solidFill>
                  <a:srgbClr val="FF0000"/>
                </a:solidFill>
                <a:latin typeface="Times New Roman" pitchFamily="18" charset="0"/>
                <a:ea typeface="黑体" pitchFamily="49" charset="-122"/>
              </a:defRPr>
            </a:lvl2pPr>
            <a:lvl3pPr marL="1143000" indent="-228600">
              <a:defRPr sz="2400" b="1">
                <a:solidFill>
                  <a:srgbClr val="FF0000"/>
                </a:solidFill>
                <a:latin typeface="Times New Roman" pitchFamily="18" charset="0"/>
                <a:ea typeface="黑体" pitchFamily="49" charset="-122"/>
              </a:defRPr>
            </a:lvl3pPr>
            <a:lvl4pPr marL="1600200" indent="-228600">
              <a:defRPr sz="2400" b="1">
                <a:solidFill>
                  <a:srgbClr val="FF0000"/>
                </a:solidFill>
                <a:latin typeface="Times New Roman" pitchFamily="18" charset="0"/>
                <a:ea typeface="黑体" pitchFamily="49" charset="-122"/>
              </a:defRPr>
            </a:lvl4pPr>
            <a:lvl5pPr marL="2057400" indent="-228600">
              <a:defRPr sz="2400" b="1">
                <a:solidFill>
                  <a:srgbClr val="FF0000"/>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defRPr>
            </a:lvl9pPr>
          </a:lstStyle>
          <a:p>
            <a:pPr algn="ctr" eaLnBrk="1" hangingPunct="1">
              <a:lnSpc>
                <a:spcPct val="100000"/>
              </a:lnSpc>
              <a:spcBef>
                <a:spcPts val="0"/>
              </a:spcBef>
              <a:defRPr/>
            </a:pPr>
            <a:r>
              <a:rPr lang="en-US" altLang="zh-CN" sz="2800" dirty="0">
                <a:solidFill>
                  <a:schemeClr val="tx1"/>
                </a:solidFill>
                <a:latin typeface="Arial" pitchFamily="34" charset="0"/>
                <a:ea typeface="微软雅黑" pitchFamily="34" charset="-122"/>
              </a:rPr>
              <a:t>6.7  I/O</a:t>
            </a:r>
            <a:r>
              <a:rPr lang="zh-CN" altLang="en-US" sz="2800" dirty="0">
                <a:solidFill>
                  <a:schemeClr val="tx1"/>
                </a:solidFill>
                <a:latin typeface="Arial" pitchFamily="34" charset="0"/>
                <a:ea typeface="微软雅黑" pitchFamily="34" charset="-122"/>
              </a:rPr>
              <a:t>控制方式</a:t>
            </a:r>
          </a:p>
        </p:txBody>
      </p:sp>
    </p:spTree>
    <p:extLst>
      <p:ext uri="{BB962C8B-B14F-4D97-AF65-F5344CB8AC3E}">
        <p14:creationId xmlns:p14="http://schemas.microsoft.com/office/powerpoint/2010/main" val="1426333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TextBox 4"/>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6" name="组合 5"/>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8" name="矩形 7"/>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Rectangle 2">
            <a:extLst>
              <a:ext uri="{FF2B5EF4-FFF2-40B4-BE49-F238E27FC236}">
                <a16:creationId xmlns:a16="http://schemas.microsoft.com/office/drawing/2014/main" id="{BD6D38FC-43FE-42BF-8FBF-69ED63326B68}"/>
              </a:ext>
            </a:extLst>
          </p:cNvPr>
          <p:cNvSpPr txBox="1">
            <a:spLocks noChangeArrowheads="1"/>
          </p:cNvSpPr>
          <p:nvPr userDrawn="1"/>
        </p:nvSpPr>
        <p:spPr bwMode="auto">
          <a:xfrm>
            <a:off x="622598" y="122238"/>
            <a:ext cx="1062037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defRPr>
            </a:lvl1pPr>
            <a:lvl2pPr marL="742950" indent="-285750">
              <a:defRPr sz="2400" b="1">
                <a:solidFill>
                  <a:srgbClr val="FF0000"/>
                </a:solidFill>
                <a:latin typeface="Times New Roman" pitchFamily="18" charset="0"/>
                <a:ea typeface="黑体" pitchFamily="49" charset="-122"/>
              </a:defRPr>
            </a:lvl2pPr>
            <a:lvl3pPr marL="1143000" indent="-228600">
              <a:defRPr sz="2400" b="1">
                <a:solidFill>
                  <a:srgbClr val="FF0000"/>
                </a:solidFill>
                <a:latin typeface="Times New Roman" pitchFamily="18" charset="0"/>
                <a:ea typeface="黑体" pitchFamily="49" charset="-122"/>
              </a:defRPr>
            </a:lvl3pPr>
            <a:lvl4pPr marL="1600200" indent="-228600">
              <a:defRPr sz="2400" b="1">
                <a:solidFill>
                  <a:srgbClr val="FF0000"/>
                </a:solidFill>
                <a:latin typeface="Times New Roman" pitchFamily="18" charset="0"/>
                <a:ea typeface="黑体" pitchFamily="49" charset="-122"/>
              </a:defRPr>
            </a:lvl4pPr>
            <a:lvl5pPr marL="2057400" indent="-228600">
              <a:defRPr sz="2400" b="1">
                <a:solidFill>
                  <a:srgbClr val="FF0000"/>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defRPr>
            </a:lvl9pPr>
          </a:lstStyle>
          <a:p>
            <a:pPr algn="ctr" eaLnBrk="1" hangingPunct="1">
              <a:lnSpc>
                <a:spcPct val="100000"/>
              </a:lnSpc>
              <a:spcBef>
                <a:spcPts val="0"/>
              </a:spcBef>
              <a:defRPr/>
            </a:pPr>
            <a:r>
              <a:rPr lang="en-US" altLang="zh-CN" sz="2800" dirty="0">
                <a:solidFill>
                  <a:schemeClr val="tx1"/>
                </a:solidFill>
                <a:latin typeface="Arial" pitchFamily="34" charset="0"/>
                <a:ea typeface="微软雅黑" pitchFamily="34" charset="-122"/>
              </a:rPr>
              <a:t>6.7  I/O</a:t>
            </a:r>
            <a:r>
              <a:rPr lang="zh-CN" altLang="en-US" sz="2800" dirty="0">
                <a:solidFill>
                  <a:schemeClr val="tx1"/>
                </a:solidFill>
                <a:latin typeface="Arial" pitchFamily="34" charset="0"/>
                <a:ea typeface="微软雅黑" pitchFamily="34" charset="-122"/>
              </a:rPr>
              <a:t>控制方式</a:t>
            </a:r>
          </a:p>
        </p:txBody>
      </p:sp>
    </p:spTree>
    <p:extLst>
      <p:ext uri="{BB962C8B-B14F-4D97-AF65-F5344CB8AC3E}">
        <p14:creationId xmlns:p14="http://schemas.microsoft.com/office/powerpoint/2010/main" val="15678349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4"/>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6" name="组合 5"/>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8" name="矩形 7"/>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Rectangle 2">
            <a:extLst>
              <a:ext uri="{FF2B5EF4-FFF2-40B4-BE49-F238E27FC236}">
                <a16:creationId xmlns:a16="http://schemas.microsoft.com/office/drawing/2014/main" id="{120814A4-104D-4D66-BD33-FE1665157937}"/>
              </a:ext>
            </a:extLst>
          </p:cNvPr>
          <p:cNvSpPr txBox="1">
            <a:spLocks noChangeArrowheads="1"/>
          </p:cNvSpPr>
          <p:nvPr userDrawn="1"/>
        </p:nvSpPr>
        <p:spPr bwMode="auto">
          <a:xfrm>
            <a:off x="622598" y="122238"/>
            <a:ext cx="1062037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defRPr>
            </a:lvl1pPr>
            <a:lvl2pPr marL="742950" indent="-285750">
              <a:defRPr sz="2400" b="1">
                <a:solidFill>
                  <a:srgbClr val="FF0000"/>
                </a:solidFill>
                <a:latin typeface="Times New Roman" pitchFamily="18" charset="0"/>
                <a:ea typeface="黑体" pitchFamily="49" charset="-122"/>
              </a:defRPr>
            </a:lvl2pPr>
            <a:lvl3pPr marL="1143000" indent="-228600">
              <a:defRPr sz="2400" b="1">
                <a:solidFill>
                  <a:srgbClr val="FF0000"/>
                </a:solidFill>
                <a:latin typeface="Times New Roman" pitchFamily="18" charset="0"/>
                <a:ea typeface="黑体" pitchFamily="49" charset="-122"/>
              </a:defRPr>
            </a:lvl3pPr>
            <a:lvl4pPr marL="1600200" indent="-228600">
              <a:defRPr sz="2400" b="1">
                <a:solidFill>
                  <a:srgbClr val="FF0000"/>
                </a:solidFill>
                <a:latin typeface="Times New Roman" pitchFamily="18" charset="0"/>
                <a:ea typeface="黑体" pitchFamily="49" charset="-122"/>
              </a:defRPr>
            </a:lvl4pPr>
            <a:lvl5pPr marL="2057400" indent="-228600">
              <a:defRPr sz="2400" b="1">
                <a:solidFill>
                  <a:srgbClr val="FF0000"/>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defRPr>
            </a:lvl9pPr>
          </a:lstStyle>
          <a:p>
            <a:pPr algn="ctr" eaLnBrk="1" hangingPunct="1">
              <a:lnSpc>
                <a:spcPct val="100000"/>
              </a:lnSpc>
              <a:spcBef>
                <a:spcPts val="0"/>
              </a:spcBef>
              <a:defRPr/>
            </a:pPr>
            <a:r>
              <a:rPr lang="en-US" altLang="zh-CN" sz="2800" dirty="0">
                <a:solidFill>
                  <a:schemeClr val="tx1"/>
                </a:solidFill>
                <a:latin typeface="Arial" pitchFamily="34" charset="0"/>
                <a:ea typeface="微软雅黑" pitchFamily="34" charset="-122"/>
              </a:rPr>
              <a:t>6.7  I/O</a:t>
            </a:r>
            <a:r>
              <a:rPr lang="zh-CN" altLang="en-US" sz="2800" dirty="0">
                <a:solidFill>
                  <a:schemeClr val="tx1"/>
                </a:solidFill>
                <a:latin typeface="Arial" pitchFamily="34" charset="0"/>
                <a:ea typeface="微软雅黑" pitchFamily="34" charset="-122"/>
              </a:rPr>
              <a:t>控制方式</a:t>
            </a:r>
          </a:p>
        </p:txBody>
      </p:sp>
    </p:spTree>
    <p:extLst>
      <p:ext uri="{BB962C8B-B14F-4D97-AF65-F5344CB8AC3E}">
        <p14:creationId xmlns:p14="http://schemas.microsoft.com/office/powerpoint/2010/main" val="1699753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4"/>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6" name="组合 5"/>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8" name="矩形 7"/>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Rectangle 2">
            <a:extLst>
              <a:ext uri="{FF2B5EF4-FFF2-40B4-BE49-F238E27FC236}">
                <a16:creationId xmlns:a16="http://schemas.microsoft.com/office/drawing/2014/main" id="{44D8D6FC-0BA1-4F28-8C3E-5B3F695E6C9E}"/>
              </a:ext>
            </a:extLst>
          </p:cNvPr>
          <p:cNvSpPr txBox="1">
            <a:spLocks noChangeArrowheads="1"/>
          </p:cNvSpPr>
          <p:nvPr userDrawn="1"/>
        </p:nvSpPr>
        <p:spPr bwMode="auto">
          <a:xfrm>
            <a:off x="622598" y="122238"/>
            <a:ext cx="1062037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defRPr>
            </a:lvl1pPr>
            <a:lvl2pPr marL="742950" indent="-285750">
              <a:defRPr sz="2400" b="1">
                <a:solidFill>
                  <a:srgbClr val="FF0000"/>
                </a:solidFill>
                <a:latin typeface="Times New Roman" pitchFamily="18" charset="0"/>
                <a:ea typeface="黑体" pitchFamily="49" charset="-122"/>
              </a:defRPr>
            </a:lvl2pPr>
            <a:lvl3pPr marL="1143000" indent="-228600">
              <a:defRPr sz="2400" b="1">
                <a:solidFill>
                  <a:srgbClr val="FF0000"/>
                </a:solidFill>
                <a:latin typeface="Times New Roman" pitchFamily="18" charset="0"/>
                <a:ea typeface="黑体" pitchFamily="49" charset="-122"/>
              </a:defRPr>
            </a:lvl3pPr>
            <a:lvl4pPr marL="1600200" indent="-228600">
              <a:defRPr sz="2400" b="1">
                <a:solidFill>
                  <a:srgbClr val="FF0000"/>
                </a:solidFill>
                <a:latin typeface="Times New Roman" pitchFamily="18" charset="0"/>
                <a:ea typeface="黑体" pitchFamily="49" charset="-122"/>
              </a:defRPr>
            </a:lvl4pPr>
            <a:lvl5pPr marL="2057400" indent="-228600">
              <a:defRPr sz="2400" b="1">
                <a:solidFill>
                  <a:srgbClr val="FF0000"/>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defRPr>
            </a:lvl9pPr>
          </a:lstStyle>
          <a:p>
            <a:pPr algn="ctr" eaLnBrk="1" hangingPunct="1">
              <a:lnSpc>
                <a:spcPct val="100000"/>
              </a:lnSpc>
              <a:spcBef>
                <a:spcPts val="0"/>
              </a:spcBef>
              <a:defRPr/>
            </a:pPr>
            <a:r>
              <a:rPr lang="en-US" altLang="zh-CN" sz="2800" dirty="0">
                <a:solidFill>
                  <a:schemeClr val="tx1"/>
                </a:solidFill>
                <a:latin typeface="Arial" pitchFamily="34" charset="0"/>
                <a:ea typeface="微软雅黑" pitchFamily="34" charset="-122"/>
              </a:rPr>
              <a:t>6.7  I/O</a:t>
            </a:r>
            <a:r>
              <a:rPr lang="zh-CN" altLang="en-US" sz="2800" dirty="0">
                <a:solidFill>
                  <a:schemeClr val="tx1"/>
                </a:solidFill>
                <a:latin typeface="Arial" pitchFamily="34" charset="0"/>
                <a:ea typeface="微软雅黑" pitchFamily="34" charset="-122"/>
              </a:rPr>
              <a:t>控制方式</a:t>
            </a:r>
          </a:p>
        </p:txBody>
      </p:sp>
    </p:spTree>
    <p:extLst>
      <p:ext uri="{BB962C8B-B14F-4D97-AF65-F5344CB8AC3E}">
        <p14:creationId xmlns:p14="http://schemas.microsoft.com/office/powerpoint/2010/main" val="2010426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4"/>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6" name="组合 5"/>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8" name="矩形 7"/>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Rectangle 2">
            <a:extLst>
              <a:ext uri="{FF2B5EF4-FFF2-40B4-BE49-F238E27FC236}">
                <a16:creationId xmlns:a16="http://schemas.microsoft.com/office/drawing/2014/main" id="{440C7581-C0F6-4A6B-99DB-9C529EF3ABE7}"/>
              </a:ext>
            </a:extLst>
          </p:cNvPr>
          <p:cNvSpPr txBox="1">
            <a:spLocks noChangeArrowheads="1"/>
          </p:cNvSpPr>
          <p:nvPr userDrawn="1"/>
        </p:nvSpPr>
        <p:spPr bwMode="auto">
          <a:xfrm>
            <a:off x="622598" y="122238"/>
            <a:ext cx="1062037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defRPr>
            </a:lvl1pPr>
            <a:lvl2pPr marL="742950" indent="-285750">
              <a:defRPr sz="2400" b="1">
                <a:solidFill>
                  <a:srgbClr val="FF0000"/>
                </a:solidFill>
                <a:latin typeface="Times New Roman" pitchFamily="18" charset="0"/>
                <a:ea typeface="黑体" pitchFamily="49" charset="-122"/>
              </a:defRPr>
            </a:lvl2pPr>
            <a:lvl3pPr marL="1143000" indent="-228600">
              <a:defRPr sz="2400" b="1">
                <a:solidFill>
                  <a:srgbClr val="FF0000"/>
                </a:solidFill>
                <a:latin typeface="Times New Roman" pitchFamily="18" charset="0"/>
                <a:ea typeface="黑体" pitchFamily="49" charset="-122"/>
              </a:defRPr>
            </a:lvl3pPr>
            <a:lvl4pPr marL="1600200" indent="-228600">
              <a:defRPr sz="2400" b="1">
                <a:solidFill>
                  <a:srgbClr val="FF0000"/>
                </a:solidFill>
                <a:latin typeface="Times New Roman" pitchFamily="18" charset="0"/>
                <a:ea typeface="黑体" pitchFamily="49" charset="-122"/>
              </a:defRPr>
            </a:lvl4pPr>
            <a:lvl5pPr marL="2057400" indent="-228600">
              <a:defRPr sz="2400" b="1">
                <a:solidFill>
                  <a:srgbClr val="FF0000"/>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defRPr>
            </a:lvl9pPr>
          </a:lstStyle>
          <a:p>
            <a:pPr algn="ctr" eaLnBrk="1" hangingPunct="1">
              <a:lnSpc>
                <a:spcPct val="100000"/>
              </a:lnSpc>
              <a:spcBef>
                <a:spcPts val="0"/>
              </a:spcBef>
              <a:defRPr/>
            </a:pPr>
            <a:r>
              <a:rPr lang="en-US" altLang="zh-CN" sz="2800" dirty="0">
                <a:solidFill>
                  <a:schemeClr val="tx1"/>
                </a:solidFill>
                <a:latin typeface="Arial" pitchFamily="34" charset="0"/>
                <a:ea typeface="微软雅黑" pitchFamily="34" charset="-122"/>
              </a:rPr>
              <a:t>6.7  I/O</a:t>
            </a:r>
            <a:r>
              <a:rPr lang="zh-CN" altLang="en-US" sz="2800" dirty="0">
                <a:solidFill>
                  <a:schemeClr val="tx1"/>
                </a:solidFill>
                <a:latin typeface="Arial" pitchFamily="34" charset="0"/>
                <a:ea typeface="微软雅黑" pitchFamily="34" charset="-122"/>
              </a:rPr>
              <a:t>控制方式</a:t>
            </a:r>
          </a:p>
        </p:txBody>
      </p:sp>
    </p:spTree>
    <p:extLst>
      <p:ext uri="{BB962C8B-B14F-4D97-AF65-F5344CB8AC3E}">
        <p14:creationId xmlns:p14="http://schemas.microsoft.com/office/powerpoint/2010/main" val="10851752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4"/>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6" name="组合 5"/>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8" name="矩形 7"/>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Rectangle 2">
            <a:extLst>
              <a:ext uri="{FF2B5EF4-FFF2-40B4-BE49-F238E27FC236}">
                <a16:creationId xmlns:a16="http://schemas.microsoft.com/office/drawing/2014/main" id="{D2D79D67-AA1E-456C-9F2A-A25084F3C3E1}"/>
              </a:ext>
            </a:extLst>
          </p:cNvPr>
          <p:cNvSpPr txBox="1">
            <a:spLocks noChangeArrowheads="1"/>
          </p:cNvSpPr>
          <p:nvPr userDrawn="1"/>
        </p:nvSpPr>
        <p:spPr bwMode="auto">
          <a:xfrm>
            <a:off x="622598" y="122238"/>
            <a:ext cx="1062037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defRPr>
            </a:lvl1pPr>
            <a:lvl2pPr marL="742950" indent="-285750">
              <a:defRPr sz="2400" b="1">
                <a:solidFill>
                  <a:srgbClr val="FF0000"/>
                </a:solidFill>
                <a:latin typeface="Times New Roman" pitchFamily="18" charset="0"/>
                <a:ea typeface="黑体" pitchFamily="49" charset="-122"/>
              </a:defRPr>
            </a:lvl2pPr>
            <a:lvl3pPr marL="1143000" indent="-228600">
              <a:defRPr sz="2400" b="1">
                <a:solidFill>
                  <a:srgbClr val="FF0000"/>
                </a:solidFill>
                <a:latin typeface="Times New Roman" pitchFamily="18" charset="0"/>
                <a:ea typeface="黑体" pitchFamily="49" charset="-122"/>
              </a:defRPr>
            </a:lvl3pPr>
            <a:lvl4pPr marL="1600200" indent="-228600">
              <a:defRPr sz="2400" b="1">
                <a:solidFill>
                  <a:srgbClr val="FF0000"/>
                </a:solidFill>
                <a:latin typeface="Times New Roman" pitchFamily="18" charset="0"/>
                <a:ea typeface="黑体" pitchFamily="49" charset="-122"/>
              </a:defRPr>
            </a:lvl4pPr>
            <a:lvl5pPr marL="2057400" indent="-228600">
              <a:defRPr sz="2400" b="1">
                <a:solidFill>
                  <a:srgbClr val="FF0000"/>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defRPr>
            </a:lvl9pPr>
          </a:lstStyle>
          <a:p>
            <a:pPr algn="ctr" eaLnBrk="1" hangingPunct="1">
              <a:lnSpc>
                <a:spcPct val="100000"/>
              </a:lnSpc>
              <a:spcBef>
                <a:spcPts val="0"/>
              </a:spcBef>
              <a:defRPr/>
            </a:pPr>
            <a:r>
              <a:rPr lang="en-US" altLang="zh-CN" sz="2800" dirty="0">
                <a:solidFill>
                  <a:schemeClr val="tx1"/>
                </a:solidFill>
                <a:latin typeface="Arial" pitchFamily="34" charset="0"/>
                <a:ea typeface="微软雅黑" pitchFamily="34" charset="-122"/>
              </a:rPr>
              <a:t>6.7  I/O</a:t>
            </a:r>
            <a:r>
              <a:rPr lang="zh-CN" altLang="en-US" sz="2800" dirty="0">
                <a:solidFill>
                  <a:schemeClr val="tx1"/>
                </a:solidFill>
                <a:latin typeface="Arial" pitchFamily="34" charset="0"/>
                <a:ea typeface="微软雅黑" pitchFamily="34" charset="-122"/>
              </a:rPr>
              <a:t>控制方式</a:t>
            </a:r>
          </a:p>
        </p:txBody>
      </p:sp>
    </p:spTree>
    <p:extLst>
      <p:ext uri="{BB962C8B-B14F-4D97-AF65-F5344CB8AC3E}">
        <p14:creationId xmlns:p14="http://schemas.microsoft.com/office/powerpoint/2010/main" val="6797807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4"/>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6" name="组合 5"/>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8" name="矩形 7"/>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Rectangle 2">
            <a:extLst>
              <a:ext uri="{FF2B5EF4-FFF2-40B4-BE49-F238E27FC236}">
                <a16:creationId xmlns:a16="http://schemas.microsoft.com/office/drawing/2014/main" id="{F04D5A8C-E8D3-4322-B074-E32FA3729516}"/>
              </a:ext>
            </a:extLst>
          </p:cNvPr>
          <p:cNvSpPr txBox="1">
            <a:spLocks noChangeArrowheads="1"/>
          </p:cNvSpPr>
          <p:nvPr userDrawn="1"/>
        </p:nvSpPr>
        <p:spPr bwMode="auto">
          <a:xfrm>
            <a:off x="622598" y="122238"/>
            <a:ext cx="1062037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defRPr>
            </a:lvl1pPr>
            <a:lvl2pPr marL="742950" indent="-285750">
              <a:defRPr sz="2400" b="1">
                <a:solidFill>
                  <a:srgbClr val="FF0000"/>
                </a:solidFill>
                <a:latin typeface="Times New Roman" pitchFamily="18" charset="0"/>
                <a:ea typeface="黑体" pitchFamily="49" charset="-122"/>
              </a:defRPr>
            </a:lvl2pPr>
            <a:lvl3pPr marL="1143000" indent="-228600">
              <a:defRPr sz="2400" b="1">
                <a:solidFill>
                  <a:srgbClr val="FF0000"/>
                </a:solidFill>
                <a:latin typeface="Times New Roman" pitchFamily="18" charset="0"/>
                <a:ea typeface="黑体" pitchFamily="49" charset="-122"/>
              </a:defRPr>
            </a:lvl3pPr>
            <a:lvl4pPr marL="1600200" indent="-228600">
              <a:defRPr sz="2400" b="1">
                <a:solidFill>
                  <a:srgbClr val="FF0000"/>
                </a:solidFill>
                <a:latin typeface="Times New Roman" pitchFamily="18" charset="0"/>
                <a:ea typeface="黑体" pitchFamily="49" charset="-122"/>
              </a:defRPr>
            </a:lvl4pPr>
            <a:lvl5pPr marL="2057400" indent="-228600">
              <a:defRPr sz="2400" b="1">
                <a:solidFill>
                  <a:srgbClr val="FF0000"/>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defRPr>
            </a:lvl9pPr>
          </a:lstStyle>
          <a:p>
            <a:pPr algn="ctr" eaLnBrk="1" hangingPunct="1">
              <a:lnSpc>
                <a:spcPct val="100000"/>
              </a:lnSpc>
              <a:spcBef>
                <a:spcPts val="0"/>
              </a:spcBef>
              <a:defRPr/>
            </a:pPr>
            <a:r>
              <a:rPr lang="en-US" altLang="zh-CN" sz="2800" dirty="0">
                <a:solidFill>
                  <a:schemeClr val="tx1"/>
                </a:solidFill>
                <a:latin typeface="Arial" pitchFamily="34" charset="0"/>
                <a:ea typeface="微软雅黑" pitchFamily="34" charset="-122"/>
              </a:rPr>
              <a:t>6.7  I/O</a:t>
            </a:r>
            <a:r>
              <a:rPr lang="zh-CN" altLang="en-US" sz="2800" dirty="0">
                <a:solidFill>
                  <a:schemeClr val="tx1"/>
                </a:solidFill>
                <a:latin typeface="Arial" pitchFamily="34" charset="0"/>
                <a:ea typeface="微软雅黑" pitchFamily="34" charset="-122"/>
              </a:rPr>
              <a:t>控制方式</a:t>
            </a:r>
          </a:p>
        </p:txBody>
      </p:sp>
    </p:spTree>
    <p:extLst>
      <p:ext uri="{BB962C8B-B14F-4D97-AF65-F5344CB8AC3E}">
        <p14:creationId xmlns:p14="http://schemas.microsoft.com/office/powerpoint/2010/main" val="1504125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2413" cy="2387600"/>
          </a:xfrm>
          <a:prstGeom prst="rect">
            <a:avLst/>
          </a:prstGeo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2413"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2023/12/11</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45310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内容占位符 2"/>
          <p:cNvSpPr>
            <a:spLocks noGrp="1"/>
          </p:cNvSpPr>
          <p:nvPr>
            <p:ph idx="1"/>
          </p:nvPr>
        </p:nvSpPr>
        <p:spPr>
          <a:xfrm>
            <a:off x="838200" y="1825625"/>
            <a:ext cx="10514013"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2023/12/11</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32864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18505268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4013" cy="2852737"/>
          </a:xfrm>
          <a:prstGeom prst="rect">
            <a:avLst/>
          </a:prstGeo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4013"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2023/12/11</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05612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0013"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0613" y="1825625"/>
            <a:ext cx="5181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2023/12/11</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354364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4012" cy="1325563"/>
          </a:xfrm>
          <a:prstGeom prst="rect">
            <a:avLst/>
          </a:prstGeo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0613"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0613" y="2505075"/>
            <a:ext cx="518318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2023/12/11</a:t>
            </a:fld>
            <a:endParaRPr kumimoji="1" lang="zh-CN" altLang="en-US"/>
          </a:p>
        </p:txBody>
      </p:sp>
      <p:sp>
        <p:nvSpPr>
          <p:cNvPr id="8" name="页脚占位符 7"/>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628439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2023/12/11</a:t>
            </a:fld>
            <a:endParaRPr kumimoji="1" lang="zh-CN" altLang="en-US"/>
          </a:p>
        </p:txBody>
      </p:sp>
      <p:sp>
        <p:nvSpPr>
          <p:cNvPr id="4" name="页脚占位符 3"/>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645852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2023/12/11</a:t>
            </a:fld>
            <a:endParaRPr kumimoji="1" lang="zh-CN" altLang="en-US"/>
          </a:p>
        </p:txBody>
      </p:sp>
      <p:sp>
        <p:nvSpPr>
          <p:cNvPr id="3" name="页脚占位符 2"/>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00312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061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2023/12/11</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704320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0612"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2023/12/11</a:t>
            </a:fld>
            <a:endParaRPr kumimoji="1" lang="zh-CN" altLang="en-US"/>
          </a:p>
        </p:txBody>
      </p:sp>
      <p:sp>
        <p:nvSpPr>
          <p:cNvPr id="6" name="页脚占位符 5"/>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855779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4013" cy="1325563"/>
          </a:xfrm>
          <a:prstGeom prst="rect">
            <a:avLst/>
          </a:prstGeom>
        </p:spPr>
        <p:txBody>
          <a:bodyPr/>
          <a:lstStyle/>
          <a:p>
            <a:r>
              <a:rPr kumimoji="1" lang="zh-CN" altLang="en-US"/>
              <a:t>单击此处编辑母版标题样式</a:t>
            </a:r>
          </a:p>
        </p:txBody>
      </p:sp>
      <p:sp>
        <p:nvSpPr>
          <p:cNvPr id="3" name="竖排文本占位符 2"/>
          <p:cNvSpPr>
            <a:spLocks noGrp="1"/>
          </p:cNvSpPr>
          <p:nvPr>
            <p:ph type="body" orient="vert" idx="1"/>
          </p:nvPr>
        </p:nvSpPr>
        <p:spPr>
          <a:xfrm>
            <a:off x="838200" y="1825625"/>
            <a:ext cx="10514013" cy="43513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2023/12/11</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370297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7313" cy="5811838"/>
          </a:xfrm>
          <a:prstGeom prst="rect">
            <a:avLst/>
          </a:prstGeo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A0BB179-C50E-644C-84E3-FDF8F22C9172}" type="datetimeFigureOut">
              <a:rPr kumimoji="1" lang="zh-CN" altLang="en-US" smtClean="0"/>
              <a:t>2023/12/11</a:t>
            </a:fld>
            <a:endParaRPr kumimoji="1" lang="zh-CN" altLang="en-US"/>
          </a:p>
        </p:txBody>
      </p:sp>
      <p:sp>
        <p:nvSpPr>
          <p:cNvPr id="5" name="页脚占位符 4"/>
          <p:cNvSpPr>
            <a:spLocks noGrp="1"/>
          </p:cNvSpPr>
          <p:nvPr>
            <p:ph type="ftr" sz="quarter" idx="11"/>
          </p:nvPr>
        </p:nvSpPr>
        <p:spPr>
          <a:xfrm>
            <a:off x="4038600" y="6356350"/>
            <a:ext cx="4113213"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09013" y="6356350"/>
            <a:ext cx="2743200" cy="365125"/>
          </a:xfrm>
          <a:prstGeom prst="rect">
            <a:avLst/>
          </a:prstGeom>
        </p:spPr>
        <p:txBody>
          <a:bodyPr/>
          <a:lstStyle/>
          <a:p>
            <a:fld id="{83CC83E9-FDFB-ED40-B3E6-2DB963E578BC}" type="slidenum">
              <a:rPr kumimoji="1" lang="zh-CN" altLang="en-US" smtClean="0"/>
              <a:t>‹#›</a:t>
            </a:fld>
            <a:endParaRPr kumimoji="1" lang="zh-CN" altLang="en-US"/>
          </a:p>
        </p:txBody>
      </p:sp>
    </p:spTree>
    <p:extLst>
      <p:ext uri="{BB962C8B-B14F-4D97-AF65-F5344CB8AC3E}">
        <p14:creationId xmlns:p14="http://schemas.microsoft.com/office/powerpoint/2010/main" val="1735629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1090650" y="80628"/>
            <a:ext cx="10631711" cy="553998"/>
          </a:xfrm>
          <a:prstGeom prst="rect">
            <a:avLst/>
          </a:prstGeom>
          <a:noFill/>
          <a:ln>
            <a:noFill/>
          </a:ln>
        </p:spPr>
        <p:txBody>
          <a:bodyPr wrap="square">
            <a:spAutoFit/>
          </a:bodyPr>
          <a:lstStyle>
            <a:lvl1pPr marL="0" algn="ctr" hangingPunct="0">
              <a:defRPr sz="3000" b="1">
                <a:solidFill>
                  <a:schemeClr val="tx1"/>
                </a:solidFill>
                <a:effectLst/>
                <a:latin typeface="+mn-ea"/>
                <a:ea typeface="+mn-ea"/>
              </a:defRPr>
            </a:lvl1pPr>
          </a:lstStyle>
          <a:p>
            <a:r>
              <a:rPr lang="zh-CN" altLang="en-US" dirty="0"/>
              <a:t>单击此处编辑标题</a:t>
            </a:r>
          </a:p>
        </p:txBody>
      </p:sp>
      <p:sp>
        <p:nvSpPr>
          <p:cNvPr id="6" name="TextBox 5"/>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charset="2"/>
              <a:buChar char=""/>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lvl2pPr>
            <a:lvl3pPr marL="1143000" indent="-228600">
              <a:buFont typeface="Wingdings" panose="05000000000000000000" pitchFamily="2" charset="2"/>
              <a:buChar char="p"/>
              <a:defRPr/>
            </a:lvl3pPr>
            <a:lvl4pPr marL="1600200" indent="-228600">
              <a:buFont typeface="Wingdings" panose="05000000000000000000" pitchFamily="2" charset="2"/>
              <a:buChar char="n"/>
              <a:defRPr/>
            </a:lvl4pPr>
            <a:lvl5pPr marL="1828800" indent="0">
              <a:buFont typeface="Wingdings" panose="05000000000000000000" pitchFamily="2" charset="2"/>
              <a:buNone/>
              <a:defRPr/>
            </a:lvl5pPr>
          </a:lstStyle>
          <a:p>
            <a:pPr lvl="0"/>
            <a:r>
              <a:rPr lang="zh-CN" altLang="en-US" dirty="0"/>
              <a:t>单击此处编辑母版文本样式</a:t>
            </a:r>
          </a:p>
          <a:p>
            <a:pPr marL="742950" marR="0" lvl="1"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n"/>
              <a:tabLst/>
              <a:defRPr/>
            </a:pPr>
            <a:r>
              <a:rPr lang="zh-CN" altLang="en-US" dirty="0"/>
              <a:t>第二级单击此处编辑</a:t>
            </a:r>
          </a:p>
          <a:p>
            <a:pPr lvl="2"/>
            <a:r>
              <a:rPr lang="zh-CN" altLang="en-US" dirty="0"/>
              <a:t>第三级</a:t>
            </a:r>
          </a:p>
          <a:p>
            <a:pPr lvl="3"/>
            <a:r>
              <a:rPr lang="zh-CN" altLang="en-US" dirty="0"/>
              <a:t>第四级</a:t>
            </a:r>
          </a:p>
        </p:txBody>
      </p:sp>
      <p:cxnSp>
        <p:nvCxnSpPr>
          <p:cNvPr id="13"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4" name="Picture 4" descr="E:\学校\2012110922144630394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92535" y="116633"/>
            <a:ext cx="6946601" cy="432048"/>
          </a:xfrm>
          <a:prstGeom prst="rect">
            <a:avLst/>
          </a:prstGeom>
        </p:spPr>
        <p:txBody>
          <a:bodyPr/>
          <a:lstStyle>
            <a:lvl1pPr algn="ctr">
              <a:defRPr sz="3200" b="1">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320785" y="836713"/>
            <a:ext cx="11630310" cy="4701622"/>
          </a:xfrm>
          <a:prstGeom prst="rect">
            <a:avLst/>
          </a:prstGeom>
        </p:spPr>
        <p:txBody>
          <a:bodyPr/>
          <a:lstStyle>
            <a:lvl1pPr marL="342900" indent="-342900">
              <a:lnSpc>
                <a:spcPct val="150000"/>
              </a:lnSpc>
              <a:buClr>
                <a:srgbClr val="C00000"/>
              </a:buClr>
              <a:buSzPct val="100000"/>
              <a:buFont typeface="Wingdings" panose="05000000000000000000" pitchFamily="2" charset="2"/>
              <a:buChar char="n"/>
              <a:defRPr sz="2400" b="1">
                <a:latin typeface="微软雅黑" panose="020B0503020204020204" pitchFamily="34" charset="-122"/>
                <a:ea typeface="微软雅黑" panose="020B0503020204020204" pitchFamily="34" charset="-122"/>
              </a:defRPr>
            </a:lvl1pPr>
            <a:lvl2pPr marL="742950" indent="-285750">
              <a:lnSpc>
                <a:spcPct val="150000"/>
              </a:lnSpc>
              <a:buClr>
                <a:schemeClr val="accent6"/>
              </a:buClr>
              <a:buFont typeface="Wingdings" panose="05000000000000000000" pitchFamily="2" charset="2"/>
              <a:buChar char="l"/>
              <a:defRPr sz="2000" b="1">
                <a:latin typeface="微软雅黑" panose="020B0503020204020204" pitchFamily="34" charset="-122"/>
                <a:ea typeface="微软雅黑" panose="020B0503020204020204" pitchFamily="34" charset="-122"/>
              </a:defRPr>
            </a:lvl2pPr>
            <a:lvl3pPr>
              <a:lnSpc>
                <a:spcPct val="150000"/>
              </a:lnSpc>
              <a:buClr>
                <a:srgbClr val="0070C0"/>
              </a:buClr>
              <a:buSzPct val="120000"/>
              <a:defRPr sz="1800" b="1">
                <a:latin typeface="微软雅黑" panose="020B0503020204020204" pitchFamily="34" charset="-122"/>
                <a:ea typeface="微软雅黑" panose="020B0503020204020204" pitchFamily="34" charset="-122"/>
              </a:defRPr>
            </a:lvl3pPr>
            <a:lvl4pPr>
              <a:lnSpc>
                <a:spcPct val="150000"/>
              </a:lnSpc>
              <a:defRPr sz="1600" b="1">
                <a:latin typeface="微软雅黑" panose="020B0503020204020204" pitchFamily="34" charset="-122"/>
                <a:ea typeface="微软雅黑" panose="020B0503020204020204" pitchFamily="34" charset="-122"/>
              </a:defRPr>
            </a:lvl4pPr>
            <a:lvl5pPr>
              <a:lnSpc>
                <a:spcPct val="150000"/>
              </a:lnSpc>
              <a:defRPr sz="1600" b="1">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57231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83368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grpSp>
        <p:nvGrpSpPr>
          <p:cNvPr id="7" name="组合 6"/>
          <p:cNvGrpSpPr/>
          <p:nvPr userDrawn="1"/>
        </p:nvGrpSpPr>
        <p:grpSpPr>
          <a:xfrm>
            <a:off x="154546" y="6589923"/>
            <a:ext cx="2219147" cy="307777"/>
            <a:chOff x="419615" y="6589923"/>
            <a:chExt cx="2219147" cy="307777"/>
          </a:xfrm>
        </p:grpSpPr>
        <p:sp>
          <p:nvSpPr>
            <p:cNvPr id="8" name="TextBox 7"/>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9" name="矩形 8"/>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10" name="矩形 9"/>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spTree>
    <p:extLst>
      <p:ext uri="{BB962C8B-B14F-4D97-AF65-F5344CB8AC3E}">
        <p14:creationId xmlns:p14="http://schemas.microsoft.com/office/powerpoint/2010/main" val="1992807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6" name="TextBox 5"/>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2307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6" name="TextBox 5"/>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3" name="组合 2"/>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2" name="矩形 1"/>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892143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5" name="TextBox 4"/>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6" name="组合 5"/>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8" name="矩形 7"/>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Rectangle 2"/>
          <p:cNvSpPr txBox="1">
            <a:spLocks noChangeArrowheads="1"/>
          </p:cNvSpPr>
          <p:nvPr userDrawn="1"/>
        </p:nvSpPr>
        <p:spPr bwMode="auto">
          <a:xfrm>
            <a:off x="622598" y="122238"/>
            <a:ext cx="1062037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defRPr>
            </a:lvl1pPr>
            <a:lvl2pPr marL="742950" indent="-285750">
              <a:defRPr sz="2400" b="1">
                <a:solidFill>
                  <a:srgbClr val="FF0000"/>
                </a:solidFill>
                <a:latin typeface="Times New Roman" pitchFamily="18" charset="0"/>
                <a:ea typeface="黑体" pitchFamily="49" charset="-122"/>
              </a:defRPr>
            </a:lvl2pPr>
            <a:lvl3pPr marL="1143000" indent="-228600">
              <a:defRPr sz="2400" b="1">
                <a:solidFill>
                  <a:srgbClr val="FF0000"/>
                </a:solidFill>
                <a:latin typeface="Times New Roman" pitchFamily="18" charset="0"/>
                <a:ea typeface="黑体" pitchFamily="49" charset="-122"/>
              </a:defRPr>
            </a:lvl3pPr>
            <a:lvl4pPr marL="1600200" indent="-228600">
              <a:defRPr sz="2400" b="1">
                <a:solidFill>
                  <a:srgbClr val="FF0000"/>
                </a:solidFill>
                <a:latin typeface="Times New Roman" pitchFamily="18" charset="0"/>
                <a:ea typeface="黑体" pitchFamily="49" charset="-122"/>
              </a:defRPr>
            </a:lvl4pPr>
            <a:lvl5pPr marL="2057400" indent="-228600">
              <a:defRPr sz="2400" b="1">
                <a:solidFill>
                  <a:srgbClr val="FF0000"/>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defRPr>
            </a:lvl9pPr>
          </a:lstStyle>
          <a:p>
            <a:pPr algn="ctr" eaLnBrk="1" hangingPunct="1">
              <a:lnSpc>
                <a:spcPct val="100000"/>
              </a:lnSpc>
              <a:spcBef>
                <a:spcPts val="0"/>
              </a:spcBef>
              <a:defRPr/>
            </a:pPr>
            <a:r>
              <a:rPr lang="en-US" altLang="zh-CN" sz="2800" dirty="0">
                <a:solidFill>
                  <a:schemeClr val="tx1"/>
                </a:solidFill>
                <a:latin typeface="Arial" pitchFamily="34" charset="0"/>
                <a:ea typeface="微软雅黑" pitchFamily="34" charset="-122"/>
              </a:rPr>
              <a:t>6.7  I/O</a:t>
            </a:r>
            <a:r>
              <a:rPr lang="zh-CN" altLang="en-US" sz="2800" dirty="0">
                <a:solidFill>
                  <a:schemeClr val="tx1"/>
                </a:solidFill>
                <a:latin typeface="Arial" pitchFamily="34" charset="0"/>
                <a:ea typeface="微软雅黑" pitchFamily="34" charset="-122"/>
              </a:rPr>
              <a:t>控制方式</a:t>
            </a:r>
          </a:p>
        </p:txBody>
      </p:sp>
    </p:spTree>
    <p:extLst>
      <p:ext uri="{BB962C8B-B14F-4D97-AF65-F5344CB8AC3E}">
        <p14:creationId xmlns:p14="http://schemas.microsoft.com/office/powerpoint/2010/main" val="15063260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5" name="TextBox 4"/>
          <p:cNvSpPr txBox="1"/>
          <p:nvPr userDrawn="1"/>
        </p:nvSpPr>
        <p:spPr>
          <a:xfrm>
            <a:off x="10120225" y="6614249"/>
            <a:ext cx="2059657" cy="246221"/>
          </a:xfrm>
          <a:prstGeom prst="rect">
            <a:avLst/>
          </a:prstGeom>
          <a:noFill/>
        </p:spPr>
        <p:txBody>
          <a:bodyPr wrap="square" rtlCol="0">
            <a:spAutoFit/>
          </a:bodyPr>
          <a:lstStyle/>
          <a:p>
            <a:pPr algn="ctr">
              <a:lnSpc>
                <a:spcPct val="100000"/>
              </a:lnSpc>
              <a:spcBef>
                <a:spcPts val="0"/>
              </a:spcBef>
            </a:pPr>
            <a:r>
              <a:rPr lang="en-US" altLang="zh-CN" sz="1000" b="0" i="1" dirty="0">
                <a:solidFill>
                  <a:srgbClr val="B9E1FF"/>
                </a:solidFill>
                <a:effectLst/>
                <a:latin typeface="+mn-ea"/>
                <a:ea typeface="+mn-ea"/>
              </a:rPr>
              <a:t>COMPUTER   PRINCIPLE</a:t>
            </a:r>
            <a:endParaRPr lang="zh-CN" altLang="en-US" sz="1000" b="0" i="1" dirty="0">
              <a:solidFill>
                <a:srgbClr val="B9E1FF"/>
              </a:solidFill>
              <a:effectLst/>
              <a:latin typeface="+mn-ea"/>
              <a:ea typeface="+mn-ea"/>
            </a:endParaRPr>
          </a:p>
        </p:txBody>
      </p:sp>
      <p:grpSp>
        <p:nvGrpSpPr>
          <p:cNvPr id="6" name="组合 5"/>
          <p:cNvGrpSpPr/>
          <p:nvPr userDrawn="1"/>
        </p:nvGrpSpPr>
        <p:grpSpPr>
          <a:xfrm>
            <a:off x="154546" y="6589923"/>
            <a:ext cx="2219147" cy="307777"/>
            <a:chOff x="419615" y="6589923"/>
            <a:chExt cx="2219147" cy="307777"/>
          </a:xfrm>
        </p:grpSpPr>
        <p:sp>
          <p:nvSpPr>
            <p:cNvPr id="7" name="TextBox 6"/>
            <p:cNvSpPr txBox="1"/>
            <p:nvPr userDrawn="1"/>
          </p:nvSpPr>
          <p:spPr>
            <a:xfrm>
              <a:off x="918060" y="6589923"/>
              <a:ext cx="1332147" cy="307777"/>
            </a:xfrm>
            <a:prstGeom prst="rect">
              <a:avLst/>
            </a:prstGeom>
            <a:noFill/>
          </p:spPr>
          <p:txBody>
            <a:bodyPr wrap="square" rtlCol="0">
              <a:spAutoFit/>
            </a:bodyPr>
            <a:lstStyle/>
            <a:p>
              <a:pPr algn="l">
                <a:lnSpc>
                  <a:spcPct val="100000"/>
                </a:lnSpc>
                <a:spcBef>
                  <a:spcPts val="0"/>
                </a:spcBef>
              </a:pPr>
              <a:r>
                <a:rPr lang="zh-CN" altLang="en-US" sz="1350" i="1" spc="300" dirty="0">
                  <a:gradFill>
                    <a:gsLst>
                      <a:gs pos="63000">
                        <a:schemeClr val="bg1"/>
                      </a:gs>
                      <a:gs pos="85000">
                        <a:schemeClr val="bg1">
                          <a:lumMod val="85000"/>
                        </a:schemeClr>
                      </a:gs>
                      <a:gs pos="96000">
                        <a:schemeClr val="bg1"/>
                      </a:gs>
                    </a:gsLst>
                    <a:lin ang="5400000" scaled="0"/>
                  </a:gradFill>
                  <a:effectLst/>
                  <a:latin typeface="+mn-ea"/>
                  <a:ea typeface="+mn-ea"/>
                </a:rPr>
                <a:t>计算机原理</a:t>
              </a:r>
            </a:p>
          </p:txBody>
        </p:sp>
        <p:sp>
          <p:nvSpPr>
            <p:cNvPr id="8" name="矩形 7"/>
            <p:cNvSpPr/>
            <p:nvPr userDrawn="1"/>
          </p:nvSpPr>
          <p:spPr>
            <a:xfrm>
              <a:off x="2098762"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a:p>
          </p:txBody>
        </p:sp>
        <p:sp>
          <p:nvSpPr>
            <p:cNvPr id="9" name="矩形 8"/>
            <p:cNvSpPr/>
            <p:nvPr userDrawn="1"/>
          </p:nvSpPr>
          <p:spPr>
            <a:xfrm flipH="1">
              <a:off x="419615" y="6705364"/>
              <a:ext cx="540000" cy="36000"/>
            </a:xfrm>
            <a:prstGeom prst="rect">
              <a:avLst/>
            </a:prstGeom>
            <a:gradFill>
              <a:gsLst>
                <a:gs pos="0">
                  <a:schemeClr val="bg1">
                    <a:alpha val="0"/>
                  </a:schemeClr>
                </a:gs>
                <a:gs pos="100000">
                  <a:schemeClr val="bg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Rectangle 2">
            <a:extLst>
              <a:ext uri="{FF2B5EF4-FFF2-40B4-BE49-F238E27FC236}">
                <a16:creationId xmlns:a16="http://schemas.microsoft.com/office/drawing/2014/main" id="{F9980AB0-93AA-4A98-8B0B-D5CDB80C132E}"/>
              </a:ext>
            </a:extLst>
          </p:cNvPr>
          <p:cNvSpPr txBox="1">
            <a:spLocks noChangeArrowheads="1"/>
          </p:cNvSpPr>
          <p:nvPr userDrawn="1"/>
        </p:nvSpPr>
        <p:spPr bwMode="auto">
          <a:xfrm>
            <a:off x="622598" y="122238"/>
            <a:ext cx="1062037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b="1">
                <a:solidFill>
                  <a:srgbClr val="FF0000"/>
                </a:solidFill>
                <a:latin typeface="Times New Roman" pitchFamily="18" charset="0"/>
                <a:ea typeface="黑体" pitchFamily="49" charset="-122"/>
              </a:defRPr>
            </a:lvl1pPr>
            <a:lvl2pPr marL="742950" indent="-285750">
              <a:defRPr sz="2400" b="1">
                <a:solidFill>
                  <a:srgbClr val="FF0000"/>
                </a:solidFill>
                <a:latin typeface="Times New Roman" pitchFamily="18" charset="0"/>
                <a:ea typeface="黑体" pitchFamily="49" charset="-122"/>
              </a:defRPr>
            </a:lvl2pPr>
            <a:lvl3pPr marL="1143000" indent="-228600">
              <a:defRPr sz="2400" b="1">
                <a:solidFill>
                  <a:srgbClr val="FF0000"/>
                </a:solidFill>
                <a:latin typeface="Times New Roman" pitchFamily="18" charset="0"/>
                <a:ea typeface="黑体" pitchFamily="49" charset="-122"/>
              </a:defRPr>
            </a:lvl3pPr>
            <a:lvl4pPr marL="1600200" indent="-228600">
              <a:defRPr sz="2400" b="1">
                <a:solidFill>
                  <a:srgbClr val="FF0000"/>
                </a:solidFill>
                <a:latin typeface="Times New Roman" pitchFamily="18" charset="0"/>
                <a:ea typeface="黑体" pitchFamily="49" charset="-122"/>
              </a:defRPr>
            </a:lvl4pPr>
            <a:lvl5pPr marL="2057400" indent="-228600">
              <a:defRPr sz="2400" b="1">
                <a:solidFill>
                  <a:srgbClr val="FF0000"/>
                </a:solidFill>
                <a:latin typeface="Times New Roman" pitchFamily="18" charset="0"/>
                <a:ea typeface="黑体" pitchFamily="49" charset="-122"/>
              </a:defRPr>
            </a:lvl5pPr>
            <a:lvl6pPr marL="2514600" indent="-228600" eaLnBrk="0" fontAlgn="base" hangingPunct="0">
              <a:spcBef>
                <a:spcPct val="0"/>
              </a:spcBef>
              <a:spcAft>
                <a:spcPct val="0"/>
              </a:spcAft>
              <a:defRPr sz="2400" b="1">
                <a:solidFill>
                  <a:srgbClr val="FF0000"/>
                </a:solidFill>
                <a:latin typeface="Times New Roman" pitchFamily="18" charset="0"/>
                <a:ea typeface="黑体" pitchFamily="49" charset="-122"/>
              </a:defRPr>
            </a:lvl6pPr>
            <a:lvl7pPr marL="2971800" indent="-228600" eaLnBrk="0" fontAlgn="base" hangingPunct="0">
              <a:spcBef>
                <a:spcPct val="0"/>
              </a:spcBef>
              <a:spcAft>
                <a:spcPct val="0"/>
              </a:spcAft>
              <a:defRPr sz="2400" b="1">
                <a:solidFill>
                  <a:srgbClr val="FF0000"/>
                </a:solidFill>
                <a:latin typeface="Times New Roman" pitchFamily="18" charset="0"/>
                <a:ea typeface="黑体" pitchFamily="49" charset="-122"/>
              </a:defRPr>
            </a:lvl7pPr>
            <a:lvl8pPr marL="3429000" indent="-228600" eaLnBrk="0" fontAlgn="base" hangingPunct="0">
              <a:spcBef>
                <a:spcPct val="0"/>
              </a:spcBef>
              <a:spcAft>
                <a:spcPct val="0"/>
              </a:spcAft>
              <a:defRPr sz="2400" b="1">
                <a:solidFill>
                  <a:srgbClr val="FF0000"/>
                </a:solidFill>
                <a:latin typeface="Times New Roman" pitchFamily="18" charset="0"/>
                <a:ea typeface="黑体" pitchFamily="49" charset="-122"/>
              </a:defRPr>
            </a:lvl8pPr>
            <a:lvl9pPr marL="3886200" indent="-228600" eaLnBrk="0" fontAlgn="base" hangingPunct="0">
              <a:spcBef>
                <a:spcPct val="0"/>
              </a:spcBef>
              <a:spcAft>
                <a:spcPct val="0"/>
              </a:spcAft>
              <a:defRPr sz="2400" b="1">
                <a:solidFill>
                  <a:srgbClr val="FF0000"/>
                </a:solidFill>
                <a:latin typeface="Times New Roman" pitchFamily="18" charset="0"/>
                <a:ea typeface="黑体" pitchFamily="49" charset="-122"/>
              </a:defRPr>
            </a:lvl9pPr>
          </a:lstStyle>
          <a:p>
            <a:pPr algn="ctr" eaLnBrk="1" hangingPunct="1">
              <a:lnSpc>
                <a:spcPct val="100000"/>
              </a:lnSpc>
              <a:spcBef>
                <a:spcPts val="0"/>
              </a:spcBef>
              <a:defRPr/>
            </a:pPr>
            <a:r>
              <a:rPr lang="en-US" altLang="zh-CN" sz="2800" dirty="0">
                <a:solidFill>
                  <a:schemeClr val="tx1"/>
                </a:solidFill>
                <a:latin typeface="Arial" pitchFamily="34" charset="0"/>
                <a:ea typeface="微软雅黑" pitchFamily="34" charset="-122"/>
              </a:rPr>
              <a:t>6.7  I/O</a:t>
            </a:r>
            <a:r>
              <a:rPr lang="zh-CN" altLang="en-US" sz="2800" dirty="0">
                <a:solidFill>
                  <a:schemeClr val="tx1"/>
                </a:solidFill>
                <a:latin typeface="Arial" pitchFamily="34" charset="0"/>
                <a:ea typeface="微软雅黑" pitchFamily="34" charset="-122"/>
              </a:rPr>
              <a:t>控制方式</a:t>
            </a:r>
          </a:p>
        </p:txBody>
      </p:sp>
    </p:spTree>
    <p:extLst>
      <p:ext uri="{BB962C8B-B14F-4D97-AF65-F5344CB8AC3E}">
        <p14:creationId xmlns:p14="http://schemas.microsoft.com/office/powerpoint/2010/main" val="20227524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 name="Picture 4" descr="E:\学校\20121109221446303940.jpg"/>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4653003"/>
      </p:ext>
    </p:extLst>
  </p:cSld>
  <p:clrMap bg1="lt1" tx1="dk1" bg2="lt2" tx2="dk2" accent1="accent1" accent2="accent2" accent3="accent3" accent4="accent4" accent5="accent5" accent6="accent6" hlink="hlink" folHlink="folHlink"/>
  <p:sldLayoutIdLst>
    <p:sldLayoutId id="2147483694" r:id="rId1"/>
    <p:sldLayoutId id="2147483710" r:id="rId2"/>
    <p:sldLayoutId id="2147483711" r:id="rId3"/>
    <p:sldLayoutId id="2147483714" r:id="rId4"/>
    <p:sldLayoutId id="2147483716" r:id="rId5"/>
    <p:sldLayoutId id="2147483717" r:id="rId6"/>
    <p:sldLayoutId id="2147483718" r:id="rId7"/>
    <p:sldLayoutId id="2147483742" r:id="rId8"/>
    <p:sldLayoutId id="2147483743" r:id="rId9"/>
    <p:sldLayoutId id="2147483744" r:id="rId10"/>
    <p:sldLayoutId id="2147483745" r:id="rId11"/>
    <p:sldLayoutId id="2147483746" r:id="rId12"/>
    <p:sldLayoutId id="2147483783" r:id="rId13"/>
    <p:sldLayoutId id="2147483784" r:id="rId14"/>
    <p:sldLayoutId id="2147483785" r:id="rId15"/>
    <p:sldLayoutId id="2147483786" r:id="rId16"/>
    <p:sldLayoutId id="2147483787" r:id="rId1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534919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直接连接符 9"/>
          <p:cNvCxnSpPr/>
          <p:nvPr userDrawn="1"/>
        </p:nvCxnSpPr>
        <p:spPr>
          <a:xfrm flipV="1">
            <a:off x="0" y="639763"/>
            <a:ext cx="12179882" cy="16929"/>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3" name="Picture 4" descr="E:\学校\20121109221446303940.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35320"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66925"/>
      </p:ext>
    </p:extLst>
  </p:cSld>
  <p:clrMap bg1="lt1" tx1="dk1" bg2="lt2" tx2="dk2" accent1="accent1" accent2="accent2" accent3="accent3" accent4="accent4" accent5="accent5" accent6="accent6" hlink="hlink" folHlink="folHlink"/>
  <p:sldLayoutIdLst>
    <p:sldLayoutId id="2147483697" r:id="rId1"/>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14.jpe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8.xml"/><Relationship Id="rId5" Type="http://schemas.openxmlformats.org/officeDocument/2006/relationships/image" Target="../media/image16.jpeg"/><Relationship Id="rId4" Type="http://schemas.openxmlformats.org/officeDocument/2006/relationships/image" Target="../media/image15.jpeg"/></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1" y="1700214"/>
            <a:ext cx="12190413" cy="2773361"/>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6146" name="文本框 10"/>
          <p:cNvSpPr txBox="1">
            <a:spLocks noChangeArrowheads="1"/>
          </p:cNvSpPr>
          <p:nvPr/>
        </p:nvSpPr>
        <p:spPr bwMode="auto">
          <a:xfrm>
            <a:off x="1515566" y="2103875"/>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4000" dirty="0">
                <a:solidFill>
                  <a:schemeClr val="bg1"/>
                </a:solidFill>
                <a:latin typeface="微软雅黑" charset="-122"/>
                <a:ea typeface="微软雅黑" charset="-122"/>
              </a:rPr>
              <a:t>计算机组成原理</a:t>
            </a:r>
            <a:endParaRPr lang="en-US" altLang="zh-CN" sz="900" dirty="0">
              <a:solidFill>
                <a:schemeClr val="bg1"/>
              </a:solidFill>
              <a:latin typeface="微软雅黑" charset="-122"/>
              <a:ea typeface="微软雅黑" charset="-122"/>
            </a:endParaRPr>
          </a:p>
        </p:txBody>
      </p:sp>
      <p:sp>
        <p:nvSpPr>
          <p:cNvPr id="14" name="文本框 13"/>
          <p:cNvSpPr txBox="1"/>
          <p:nvPr/>
        </p:nvSpPr>
        <p:spPr>
          <a:xfrm>
            <a:off x="2639220" y="4653250"/>
            <a:ext cx="7272337" cy="1188018"/>
          </a:xfrm>
          <a:prstGeom prst="rect">
            <a:avLst/>
          </a:prstGeom>
          <a:noFill/>
        </p:spPr>
        <p:txBody>
          <a:bodyPr>
            <a:spAutoFit/>
          </a:bodyPr>
          <a:lstStyle/>
          <a:p>
            <a:pPr algn="ctr">
              <a:lnSpc>
                <a:spcPct val="125000"/>
              </a:lnSpc>
              <a:defRPr/>
            </a:pPr>
            <a:r>
              <a:rPr lang="zh-CN" altLang="en-US" sz="3200" spc="300" dirty="0">
                <a:latin typeface="微软雅黑" panose="020B0503020204020204" pitchFamily="34" charset="-122"/>
                <a:ea typeface="微软雅黑" panose="020B0503020204020204" pitchFamily="34" charset="-122"/>
              </a:rPr>
              <a:t>陈志广</a:t>
            </a:r>
            <a:endParaRPr lang="en-US" altLang="zh-CN" sz="3200" spc="300" dirty="0">
              <a:latin typeface="微软雅黑" panose="020B0503020204020204" pitchFamily="34" charset="-122"/>
              <a:ea typeface="微软雅黑" panose="020B0503020204020204" pitchFamily="34" charset="-122"/>
            </a:endParaRPr>
          </a:p>
          <a:p>
            <a:pPr algn="ctr">
              <a:lnSpc>
                <a:spcPct val="125000"/>
              </a:lnSpc>
              <a:defRPr/>
            </a:pPr>
            <a:r>
              <a:rPr lang="en-US" altLang="zh-CN" sz="2400" dirty="0"/>
              <a:t>chenzhg29@mail.sysu.edu.cn</a:t>
            </a:r>
            <a:r>
              <a:rPr lang="zh-CN" altLang="en-US" sz="2000" spc="300" dirty="0">
                <a:latin typeface="微软雅黑" panose="020B0503020204020204" pitchFamily="34" charset="-122"/>
                <a:ea typeface="微软雅黑" panose="020B0503020204020204" pitchFamily="34" charset="-122"/>
              </a:rPr>
              <a:t> </a:t>
            </a:r>
            <a:endParaRPr lang="zh-HK" altLang="en-US" sz="2000" spc="300" dirty="0">
              <a:latin typeface="微软雅黑" panose="020B0503020204020204" pitchFamily="34" charset="-122"/>
              <a:ea typeface="微软雅黑" panose="020B0503020204020204" pitchFamily="34" charset="-122"/>
            </a:endParaRPr>
          </a:p>
        </p:txBody>
      </p:sp>
      <p:sp>
        <p:nvSpPr>
          <p:cNvPr id="6148" name="文本框 14"/>
          <p:cNvSpPr txBox="1">
            <a:spLocks noChangeArrowheads="1"/>
          </p:cNvSpPr>
          <p:nvPr/>
        </p:nvSpPr>
        <p:spPr bwMode="auto">
          <a:xfrm>
            <a:off x="3791744" y="5732463"/>
            <a:ext cx="523875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400" dirty="0">
                <a:latin typeface="微软雅黑" charset="-122"/>
                <a:ea typeface="微软雅黑" charset="-122"/>
              </a:rPr>
              <a:t>计算机学院</a:t>
            </a:r>
            <a:endParaRPr lang="en-US" altLang="zh-CN" sz="2400" dirty="0">
              <a:latin typeface="微软雅黑" charset="-122"/>
              <a:ea typeface="微软雅黑" charset="-122"/>
            </a:endParaRPr>
          </a:p>
          <a:p>
            <a:pPr algn="ctr"/>
            <a:endParaRPr lang="en-US" altLang="zh-CN" sz="2400" dirty="0">
              <a:latin typeface="微软雅黑" charset="-122"/>
              <a:ea typeface="微软雅黑" charset="-122"/>
            </a:endParaRPr>
          </a:p>
        </p:txBody>
      </p:sp>
      <p:pic>
        <p:nvPicPr>
          <p:cNvPr id="61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157" y="336550"/>
            <a:ext cx="3070225"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2"/>
          <p:cNvSpPr txBox="1">
            <a:spLocks noChangeArrowheads="1"/>
          </p:cNvSpPr>
          <p:nvPr/>
        </p:nvSpPr>
        <p:spPr bwMode="auto">
          <a:xfrm>
            <a:off x="1523206" y="3398568"/>
            <a:ext cx="9144000"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20000"/>
              </a:lnSpc>
            </a:pPr>
            <a:r>
              <a:rPr lang="zh-CN" altLang="en-US" sz="3200" dirty="0">
                <a:solidFill>
                  <a:schemeClr val="bg1"/>
                </a:solidFill>
                <a:latin typeface="Microsoft YaHei" charset="-122"/>
                <a:ea typeface="Microsoft YaHei" charset="-122"/>
              </a:rPr>
              <a:t>第六章   输入输出系统（三）</a:t>
            </a:r>
            <a:endParaRPr lang="en-US" altLang="zh-CN" sz="3200" dirty="0">
              <a:solidFill>
                <a:schemeClr val="bg1"/>
              </a:solidFill>
              <a:latin typeface="Microsoft YaHei" charset="-122"/>
              <a:ea typeface="Microsoft YaHei" charset="-122"/>
            </a:endParaRPr>
          </a:p>
        </p:txBody>
      </p:sp>
    </p:spTree>
    <p:extLst>
      <p:ext uri="{BB962C8B-B14F-4D97-AF65-F5344CB8AC3E}">
        <p14:creationId xmlns:p14="http://schemas.microsoft.com/office/powerpoint/2010/main" val="194605427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1" name="Group 33"/>
          <p:cNvGrpSpPr>
            <a:grpSpLocks/>
          </p:cNvGrpSpPr>
          <p:nvPr/>
        </p:nvGrpSpPr>
        <p:grpSpPr bwMode="auto">
          <a:xfrm>
            <a:off x="2062758" y="858837"/>
            <a:ext cx="8364537" cy="1433513"/>
            <a:chOff x="189" y="479"/>
            <a:chExt cx="5269" cy="903"/>
          </a:xfrm>
        </p:grpSpPr>
        <p:grpSp>
          <p:nvGrpSpPr>
            <p:cNvPr id="272" name="Group 34"/>
            <p:cNvGrpSpPr>
              <a:grpSpLocks/>
            </p:cNvGrpSpPr>
            <p:nvPr/>
          </p:nvGrpSpPr>
          <p:grpSpPr bwMode="auto">
            <a:xfrm>
              <a:off x="189" y="479"/>
              <a:ext cx="5269" cy="903"/>
              <a:chOff x="189" y="479"/>
              <a:chExt cx="5269" cy="903"/>
            </a:xfrm>
          </p:grpSpPr>
          <p:sp>
            <p:nvSpPr>
              <p:cNvPr id="277" name="Text Box 35"/>
              <p:cNvSpPr txBox="1">
                <a:spLocks noChangeArrowheads="1"/>
              </p:cNvSpPr>
              <p:nvPr/>
            </p:nvSpPr>
            <p:spPr bwMode="auto">
              <a:xfrm>
                <a:off x="189" y="680"/>
                <a:ext cx="116" cy="252"/>
              </a:xfrm>
              <a:prstGeom prst="rect">
                <a:avLst/>
              </a:prstGeom>
              <a:noFill/>
              <a:ln w="9525">
                <a:noFill/>
                <a:miter lim="800000"/>
                <a:headEnd/>
                <a:tailEnd/>
              </a:ln>
              <a:effectLst/>
            </p:spPr>
            <p:txBody>
              <a:bodyPr wrap="none">
                <a:spAutoFit/>
              </a:bodyPr>
              <a:lstStyle/>
              <a:p>
                <a:pPr>
                  <a:defRPr/>
                </a:pPr>
                <a:endParaRPr kumimoji="1" lang="zh-CN" altLang="en-US" sz="2000" b="1">
                  <a:latin typeface="+mn-lt"/>
                  <a:ea typeface="+mn-ea"/>
                </a:endParaRPr>
              </a:p>
            </p:txBody>
          </p:sp>
          <p:sp>
            <p:nvSpPr>
              <p:cNvPr id="278" name="Line 36"/>
              <p:cNvSpPr>
                <a:spLocks noChangeShapeType="1"/>
              </p:cNvSpPr>
              <p:nvPr/>
            </p:nvSpPr>
            <p:spPr bwMode="auto">
              <a:xfrm>
                <a:off x="717" y="518"/>
                <a:ext cx="0" cy="432"/>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279" name="Line 37"/>
              <p:cNvSpPr>
                <a:spLocks noChangeShapeType="1"/>
              </p:cNvSpPr>
              <p:nvPr/>
            </p:nvSpPr>
            <p:spPr bwMode="auto">
              <a:xfrm>
                <a:off x="1821" y="518"/>
                <a:ext cx="0" cy="432"/>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280" name="Line 38"/>
              <p:cNvSpPr>
                <a:spLocks noChangeShapeType="1"/>
              </p:cNvSpPr>
              <p:nvPr/>
            </p:nvSpPr>
            <p:spPr bwMode="auto">
              <a:xfrm>
                <a:off x="4461" y="518"/>
                <a:ext cx="0" cy="864"/>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281" name="Line 39"/>
              <p:cNvSpPr>
                <a:spLocks noChangeShapeType="1"/>
              </p:cNvSpPr>
              <p:nvPr/>
            </p:nvSpPr>
            <p:spPr bwMode="auto">
              <a:xfrm flipH="1">
                <a:off x="717" y="710"/>
                <a:ext cx="190"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282" name="Line 40"/>
              <p:cNvSpPr>
                <a:spLocks noChangeShapeType="1"/>
              </p:cNvSpPr>
              <p:nvPr/>
            </p:nvSpPr>
            <p:spPr bwMode="auto">
              <a:xfrm rot="10800000" flipH="1">
                <a:off x="1631" y="710"/>
                <a:ext cx="190"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283" name="Text Box 41"/>
              <p:cNvSpPr txBox="1">
                <a:spLocks noChangeArrowheads="1"/>
              </p:cNvSpPr>
              <p:nvPr/>
            </p:nvSpPr>
            <p:spPr bwMode="auto">
              <a:xfrm>
                <a:off x="873" y="501"/>
                <a:ext cx="813"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en-US" altLang="zh-CN" sz="2000" dirty="0">
                    <a:latin typeface="Times New Roman" pitchFamily="18" charset="0"/>
                    <a:ea typeface="华文新魏" pitchFamily="2" charset="-122"/>
                  </a:rPr>
                  <a:t>CPU </a:t>
                </a:r>
                <a:r>
                  <a:rPr lang="zh-CN" altLang="en-US" sz="2000" dirty="0">
                    <a:latin typeface="Times New Roman" pitchFamily="18" charset="0"/>
                    <a:ea typeface="华文新魏" pitchFamily="2" charset="-122"/>
                  </a:rPr>
                  <a:t>执行</a:t>
                </a:r>
              </a:p>
              <a:p>
                <a:pPr>
                  <a:lnSpc>
                    <a:spcPct val="100000"/>
                  </a:lnSpc>
                </a:pPr>
                <a:r>
                  <a:rPr lang="zh-CN" altLang="en-US" sz="2000" dirty="0">
                    <a:latin typeface="Times New Roman" pitchFamily="18" charset="0"/>
                    <a:ea typeface="华文新魏" pitchFamily="2" charset="-122"/>
                  </a:rPr>
                  <a:t>现行程序</a:t>
                </a:r>
              </a:p>
            </p:txBody>
          </p:sp>
          <p:sp>
            <p:nvSpPr>
              <p:cNvPr id="284" name="Line 42"/>
              <p:cNvSpPr>
                <a:spLocks noChangeShapeType="1"/>
              </p:cNvSpPr>
              <p:nvPr/>
            </p:nvSpPr>
            <p:spPr bwMode="auto">
              <a:xfrm flipH="1">
                <a:off x="1821" y="710"/>
                <a:ext cx="190"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285" name="Line 43"/>
              <p:cNvSpPr>
                <a:spLocks noChangeShapeType="1"/>
              </p:cNvSpPr>
              <p:nvPr/>
            </p:nvSpPr>
            <p:spPr bwMode="auto">
              <a:xfrm rot="10800000" flipH="1">
                <a:off x="4273" y="710"/>
                <a:ext cx="190"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286" name="Line 44"/>
              <p:cNvSpPr>
                <a:spLocks noChangeShapeType="1"/>
              </p:cNvSpPr>
              <p:nvPr/>
            </p:nvSpPr>
            <p:spPr bwMode="auto">
              <a:xfrm flipH="1">
                <a:off x="4463" y="710"/>
                <a:ext cx="190"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287" name="Text Box 45"/>
              <p:cNvSpPr txBox="1">
                <a:spLocks noChangeArrowheads="1"/>
              </p:cNvSpPr>
              <p:nvPr/>
            </p:nvSpPr>
            <p:spPr bwMode="auto">
              <a:xfrm>
                <a:off x="2051" y="604"/>
                <a:ext cx="213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en-US" altLang="zh-CN" sz="2000" b="1" dirty="0">
                    <a:solidFill>
                      <a:srgbClr val="0000FF"/>
                    </a:solidFill>
                    <a:latin typeface="Times New Roman" pitchFamily="18" charset="0"/>
                    <a:ea typeface="华文新魏" pitchFamily="2" charset="-122"/>
                  </a:rPr>
                  <a:t>CPU</a:t>
                </a:r>
                <a:r>
                  <a:rPr lang="zh-CN" altLang="en-US" sz="2000" b="1" dirty="0">
                    <a:solidFill>
                      <a:srgbClr val="0000FF"/>
                    </a:solidFill>
                    <a:latin typeface="Times New Roman" pitchFamily="18" charset="0"/>
                    <a:ea typeface="华文新魏" pitchFamily="2" charset="-122"/>
                  </a:rPr>
                  <a:t>查询等待并传输</a:t>
                </a:r>
                <a:r>
                  <a:rPr lang="en-US" altLang="zh-CN" sz="2000" b="1" dirty="0">
                    <a:solidFill>
                      <a:srgbClr val="0000FF"/>
                    </a:solidFill>
                    <a:latin typeface="Times New Roman" pitchFamily="18" charset="0"/>
                    <a:ea typeface="华文新魏" pitchFamily="2" charset="-122"/>
                  </a:rPr>
                  <a:t>I/O</a:t>
                </a:r>
                <a:r>
                  <a:rPr lang="zh-CN" altLang="en-US" sz="2000" b="1" dirty="0">
                    <a:solidFill>
                      <a:srgbClr val="0000FF"/>
                    </a:solidFill>
                    <a:latin typeface="Times New Roman" pitchFamily="18" charset="0"/>
                    <a:ea typeface="华文新魏" pitchFamily="2" charset="-122"/>
                  </a:rPr>
                  <a:t>数据</a:t>
                </a:r>
              </a:p>
            </p:txBody>
          </p:sp>
          <p:sp>
            <p:nvSpPr>
              <p:cNvPr id="288" name="Text Box 46"/>
              <p:cNvSpPr txBox="1">
                <a:spLocks noChangeArrowheads="1"/>
              </p:cNvSpPr>
              <p:nvPr/>
            </p:nvSpPr>
            <p:spPr bwMode="auto">
              <a:xfrm>
                <a:off x="4605" y="479"/>
                <a:ext cx="853"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en-US" altLang="zh-CN" sz="2000" b="1" dirty="0">
                    <a:latin typeface="Times New Roman" pitchFamily="18" charset="0"/>
                    <a:ea typeface="华文新魏" pitchFamily="2" charset="-122"/>
                  </a:rPr>
                  <a:t>CPU  </a:t>
                </a:r>
                <a:r>
                  <a:rPr lang="zh-CN" altLang="en-US" sz="2000" b="1" dirty="0">
                    <a:latin typeface="Times New Roman" pitchFamily="18" charset="0"/>
                    <a:ea typeface="华文新魏" pitchFamily="2" charset="-122"/>
                  </a:rPr>
                  <a:t>执行</a:t>
                </a:r>
              </a:p>
              <a:p>
                <a:pPr>
                  <a:lnSpc>
                    <a:spcPct val="100000"/>
                  </a:lnSpc>
                </a:pPr>
                <a:r>
                  <a:rPr lang="zh-CN" altLang="en-US" sz="2000" b="1" dirty="0">
                    <a:latin typeface="Times New Roman" pitchFamily="18" charset="0"/>
                    <a:ea typeface="华文新魏" pitchFamily="2" charset="-122"/>
                  </a:rPr>
                  <a:t>现行程序</a:t>
                </a:r>
              </a:p>
            </p:txBody>
          </p:sp>
          <p:sp>
            <p:nvSpPr>
              <p:cNvPr id="289" name="Line 47"/>
              <p:cNvSpPr>
                <a:spLocks noChangeShapeType="1"/>
              </p:cNvSpPr>
              <p:nvPr/>
            </p:nvSpPr>
            <p:spPr bwMode="auto">
              <a:xfrm>
                <a:off x="1821" y="950"/>
                <a:ext cx="0" cy="238"/>
              </a:xfrm>
              <a:prstGeom prst="line">
                <a:avLst/>
              </a:prstGeom>
              <a:noFill/>
              <a:ln w="3810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290" name="Line 48"/>
              <p:cNvSpPr>
                <a:spLocks noChangeShapeType="1"/>
              </p:cNvSpPr>
              <p:nvPr/>
            </p:nvSpPr>
            <p:spPr bwMode="auto">
              <a:xfrm>
                <a:off x="1821" y="1152"/>
                <a:ext cx="0" cy="138"/>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291" name="Text Box 49"/>
              <p:cNvSpPr txBox="1">
                <a:spLocks noChangeArrowheads="1"/>
              </p:cNvSpPr>
              <p:nvPr/>
            </p:nvSpPr>
            <p:spPr bwMode="auto">
              <a:xfrm>
                <a:off x="1101" y="950"/>
                <a:ext cx="672" cy="252"/>
              </a:xfrm>
              <a:prstGeom prst="rect">
                <a:avLst/>
              </a:prstGeom>
              <a:noFill/>
              <a:ln w="9525">
                <a:noFill/>
                <a:miter lim="800000"/>
                <a:headEnd/>
                <a:tailEnd/>
              </a:ln>
              <a:effectLst/>
            </p:spPr>
            <p:txBody>
              <a:bodyPr wrap="none">
                <a:spAutoFit/>
              </a:bodyPr>
              <a:lstStyle/>
              <a:p>
                <a:pPr>
                  <a:lnSpc>
                    <a:spcPct val="100000"/>
                  </a:lnSpc>
                  <a:defRPr/>
                </a:pPr>
                <a:r>
                  <a:rPr kumimoji="1" lang="zh-CN" altLang="en-US" sz="2000" dirty="0">
                    <a:latin typeface="Times New Roman" pitchFamily="18" charset="0"/>
                    <a:ea typeface="华文新魏" pitchFamily="2" charset="-122"/>
                  </a:rPr>
                  <a:t>启动</a:t>
                </a:r>
                <a:r>
                  <a:rPr kumimoji="1" lang="en-US" altLang="zh-CN" sz="2000" dirty="0">
                    <a:latin typeface="Times New Roman" pitchFamily="18" charset="0"/>
                    <a:ea typeface="华文新魏" pitchFamily="2" charset="-122"/>
                  </a:rPr>
                  <a:t>I/O</a:t>
                </a:r>
              </a:p>
            </p:txBody>
          </p:sp>
          <p:grpSp>
            <p:nvGrpSpPr>
              <p:cNvPr id="292" name="Group 50"/>
              <p:cNvGrpSpPr>
                <a:grpSpLocks/>
              </p:cNvGrpSpPr>
              <p:nvPr/>
            </p:nvGrpSpPr>
            <p:grpSpPr bwMode="auto">
              <a:xfrm>
                <a:off x="717" y="954"/>
                <a:ext cx="4704" cy="6"/>
                <a:chOff x="336" y="954"/>
                <a:chExt cx="4704" cy="6"/>
              </a:xfrm>
            </p:grpSpPr>
            <p:sp>
              <p:nvSpPr>
                <p:cNvPr id="293" name="Line 51"/>
                <p:cNvSpPr>
                  <a:spLocks noChangeShapeType="1"/>
                </p:cNvSpPr>
                <p:nvPr/>
              </p:nvSpPr>
              <p:spPr bwMode="auto">
                <a:xfrm>
                  <a:off x="336" y="954"/>
                  <a:ext cx="1104" cy="0"/>
                </a:xfrm>
                <a:prstGeom prst="line">
                  <a:avLst/>
                </a:prstGeom>
                <a:noFill/>
                <a:ln w="38100">
                  <a:solidFill>
                    <a:schemeClr val="tx1"/>
                  </a:solidFill>
                  <a:round/>
                  <a:headEnd/>
                  <a:tailEnd/>
                </a:ln>
                <a:effectLst/>
              </p:spPr>
              <p:txBody>
                <a:bodyPr wrap="none"/>
                <a:lstStyle/>
                <a:p>
                  <a:pPr>
                    <a:defRPr/>
                  </a:pPr>
                  <a:endParaRPr lang="zh-CN" altLang="en-US" sz="2000" b="1">
                    <a:latin typeface="+mn-lt"/>
                    <a:ea typeface="+mn-ea"/>
                  </a:endParaRPr>
                </a:p>
              </p:txBody>
            </p:sp>
            <p:sp>
              <p:nvSpPr>
                <p:cNvPr id="294" name="Line 52"/>
                <p:cNvSpPr>
                  <a:spLocks noChangeShapeType="1"/>
                </p:cNvSpPr>
                <p:nvPr/>
              </p:nvSpPr>
              <p:spPr bwMode="auto">
                <a:xfrm>
                  <a:off x="1440" y="960"/>
                  <a:ext cx="2640" cy="0"/>
                </a:xfrm>
                <a:prstGeom prst="line">
                  <a:avLst/>
                </a:prstGeom>
                <a:noFill/>
                <a:ln w="38100">
                  <a:solidFill>
                    <a:schemeClr val="tx1"/>
                  </a:solidFill>
                  <a:round/>
                  <a:headEnd/>
                  <a:tailEnd/>
                </a:ln>
                <a:effectLst/>
              </p:spPr>
              <p:txBody>
                <a:bodyPr wrap="none"/>
                <a:lstStyle/>
                <a:p>
                  <a:pPr>
                    <a:defRPr/>
                  </a:pPr>
                  <a:endParaRPr lang="zh-CN" altLang="en-US" sz="2000" b="1">
                    <a:latin typeface="+mn-lt"/>
                    <a:ea typeface="+mn-ea"/>
                  </a:endParaRPr>
                </a:p>
              </p:txBody>
            </p:sp>
            <p:sp>
              <p:nvSpPr>
                <p:cNvPr id="295" name="Line 53"/>
                <p:cNvSpPr>
                  <a:spLocks noChangeShapeType="1"/>
                </p:cNvSpPr>
                <p:nvPr/>
              </p:nvSpPr>
              <p:spPr bwMode="auto">
                <a:xfrm>
                  <a:off x="4080" y="960"/>
                  <a:ext cx="960" cy="0"/>
                </a:xfrm>
                <a:prstGeom prst="line">
                  <a:avLst/>
                </a:prstGeom>
                <a:noFill/>
                <a:ln w="38100">
                  <a:solidFill>
                    <a:schemeClr val="tx1"/>
                  </a:solidFill>
                  <a:round/>
                  <a:headEnd/>
                  <a:tailEnd/>
                </a:ln>
                <a:effectLst/>
              </p:spPr>
              <p:txBody>
                <a:bodyPr wrap="none"/>
                <a:lstStyle/>
                <a:p>
                  <a:pPr>
                    <a:defRPr/>
                  </a:pPr>
                  <a:endParaRPr lang="zh-CN" altLang="en-US" sz="2000" b="1">
                    <a:latin typeface="+mn-lt"/>
                    <a:ea typeface="+mn-ea"/>
                  </a:endParaRPr>
                </a:p>
              </p:txBody>
            </p:sp>
          </p:grpSp>
        </p:grpSp>
        <p:grpSp>
          <p:nvGrpSpPr>
            <p:cNvPr id="273" name="Group 54"/>
            <p:cNvGrpSpPr>
              <a:grpSpLocks/>
            </p:cNvGrpSpPr>
            <p:nvPr/>
          </p:nvGrpSpPr>
          <p:grpSpPr bwMode="auto">
            <a:xfrm>
              <a:off x="1821" y="1094"/>
              <a:ext cx="2640" cy="252"/>
              <a:chOff x="1821" y="1094"/>
              <a:chExt cx="2640" cy="252"/>
            </a:xfrm>
          </p:grpSpPr>
          <p:sp>
            <p:nvSpPr>
              <p:cNvPr id="274" name="Text Box 55"/>
              <p:cNvSpPr txBox="1">
                <a:spLocks noChangeArrowheads="1"/>
              </p:cNvSpPr>
              <p:nvPr/>
            </p:nvSpPr>
            <p:spPr bwMode="auto">
              <a:xfrm>
                <a:off x="2431" y="1094"/>
                <a:ext cx="119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en-US" altLang="zh-CN" sz="2000" dirty="0">
                    <a:latin typeface="Times New Roman" pitchFamily="18" charset="0"/>
                    <a:ea typeface="华文新魏" pitchFamily="2" charset="-122"/>
                  </a:rPr>
                  <a:t>I/O </a:t>
                </a:r>
                <a:r>
                  <a:rPr lang="zh-CN" altLang="en-US" sz="2000" dirty="0">
                    <a:latin typeface="Times New Roman" pitchFamily="18" charset="0"/>
                    <a:ea typeface="华文新魏" pitchFamily="2" charset="-122"/>
                  </a:rPr>
                  <a:t>准备及传送</a:t>
                </a:r>
              </a:p>
            </p:txBody>
          </p:sp>
          <p:sp>
            <p:nvSpPr>
              <p:cNvPr id="275" name="Line 56"/>
              <p:cNvSpPr>
                <a:spLocks noChangeShapeType="1"/>
              </p:cNvSpPr>
              <p:nvPr/>
            </p:nvSpPr>
            <p:spPr bwMode="auto">
              <a:xfrm>
                <a:off x="3597" y="1200"/>
                <a:ext cx="864"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276" name="Line 57"/>
              <p:cNvSpPr>
                <a:spLocks noChangeShapeType="1"/>
              </p:cNvSpPr>
              <p:nvPr/>
            </p:nvSpPr>
            <p:spPr bwMode="auto">
              <a:xfrm>
                <a:off x="1821" y="1200"/>
                <a:ext cx="624" cy="0"/>
              </a:xfrm>
              <a:prstGeom prst="line">
                <a:avLst/>
              </a:prstGeom>
              <a:noFill/>
              <a:ln w="19050">
                <a:solidFill>
                  <a:schemeClr val="tx1"/>
                </a:solidFill>
                <a:round/>
                <a:headEnd type="stealth" w="med" len="med"/>
                <a:tailEnd/>
              </a:ln>
              <a:effectLst/>
            </p:spPr>
            <p:txBody>
              <a:bodyPr wrap="none"/>
              <a:lstStyle/>
              <a:p>
                <a:pPr>
                  <a:defRPr/>
                </a:pPr>
                <a:endParaRPr lang="zh-CN" altLang="en-US" sz="2000" b="1">
                  <a:latin typeface="+mn-lt"/>
                  <a:ea typeface="+mn-ea"/>
                </a:endParaRPr>
              </a:p>
            </p:txBody>
          </p:sp>
        </p:grpSp>
      </p:grpSp>
      <p:grpSp>
        <p:nvGrpSpPr>
          <p:cNvPr id="296" name="Group 91"/>
          <p:cNvGrpSpPr>
            <a:grpSpLocks/>
          </p:cNvGrpSpPr>
          <p:nvPr/>
        </p:nvGrpSpPr>
        <p:grpSpPr bwMode="auto">
          <a:xfrm>
            <a:off x="3510557" y="1602631"/>
            <a:ext cx="1143001" cy="400050"/>
            <a:chOff x="1101" y="944"/>
            <a:chExt cx="720" cy="252"/>
          </a:xfrm>
        </p:grpSpPr>
        <p:sp>
          <p:nvSpPr>
            <p:cNvPr id="297" name="Line 92"/>
            <p:cNvSpPr>
              <a:spLocks noChangeShapeType="1"/>
            </p:cNvSpPr>
            <p:nvPr/>
          </p:nvSpPr>
          <p:spPr bwMode="auto">
            <a:xfrm>
              <a:off x="1821" y="944"/>
              <a:ext cx="0" cy="238"/>
            </a:xfrm>
            <a:prstGeom prst="line">
              <a:avLst/>
            </a:prstGeom>
            <a:noFill/>
            <a:ln w="38100">
              <a:solidFill>
                <a:schemeClr val="folHlink"/>
              </a:solidFill>
              <a:round/>
              <a:headEnd/>
              <a:tailEnd type="stealth" w="med" len="med"/>
            </a:ln>
            <a:effectLst/>
          </p:spPr>
          <p:txBody>
            <a:bodyPr wrap="none"/>
            <a:lstStyle/>
            <a:p>
              <a:pPr>
                <a:defRPr/>
              </a:pPr>
              <a:endParaRPr lang="zh-CN" altLang="en-US" sz="2000" b="1">
                <a:latin typeface="+mn-lt"/>
                <a:ea typeface="+mn-ea"/>
              </a:endParaRPr>
            </a:p>
          </p:txBody>
        </p:sp>
        <p:sp>
          <p:nvSpPr>
            <p:cNvPr id="298" name="Text Box 93"/>
            <p:cNvSpPr txBox="1">
              <a:spLocks noChangeArrowheads="1"/>
            </p:cNvSpPr>
            <p:nvPr/>
          </p:nvSpPr>
          <p:spPr bwMode="auto">
            <a:xfrm>
              <a:off x="1101" y="944"/>
              <a:ext cx="672" cy="252"/>
            </a:xfrm>
            <a:prstGeom prst="rect">
              <a:avLst/>
            </a:prstGeom>
            <a:noFill/>
            <a:ln w="9525">
              <a:noFill/>
              <a:miter lim="800000"/>
              <a:headEnd/>
              <a:tailEnd/>
            </a:ln>
            <a:effectLst/>
          </p:spPr>
          <p:txBody>
            <a:bodyPr wrap="none">
              <a:spAutoFit/>
            </a:bodyPr>
            <a:lstStyle/>
            <a:p>
              <a:pPr>
                <a:lnSpc>
                  <a:spcPct val="100000"/>
                </a:lnSpc>
                <a:defRPr/>
              </a:pPr>
              <a:r>
                <a:rPr kumimoji="1" lang="zh-CN" altLang="en-US" sz="2000" dirty="0">
                  <a:latin typeface="Times New Roman" pitchFamily="18" charset="0"/>
                  <a:ea typeface="华文新魏" pitchFamily="2" charset="-122"/>
                </a:rPr>
                <a:t>启动</a:t>
              </a:r>
              <a:r>
                <a:rPr kumimoji="1" lang="en-US" altLang="zh-CN" sz="2000" dirty="0">
                  <a:latin typeface="Times New Roman" pitchFamily="18" charset="0"/>
                  <a:ea typeface="华文新魏" pitchFamily="2" charset="-122"/>
                </a:rPr>
                <a:t>I/O</a:t>
              </a:r>
            </a:p>
          </p:txBody>
        </p:sp>
      </p:grpSp>
      <p:sp>
        <p:nvSpPr>
          <p:cNvPr id="299" name="Line 97"/>
          <p:cNvSpPr>
            <a:spLocks noChangeShapeType="1"/>
          </p:cNvSpPr>
          <p:nvPr/>
        </p:nvSpPr>
        <p:spPr bwMode="auto">
          <a:xfrm>
            <a:off x="2881908" y="1609725"/>
            <a:ext cx="1752600" cy="0"/>
          </a:xfrm>
          <a:prstGeom prst="line">
            <a:avLst/>
          </a:prstGeom>
          <a:noFill/>
          <a:ln w="76200">
            <a:solidFill>
              <a:srgbClr val="FF6600"/>
            </a:solidFill>
            <a:round/>
            <a:headEnd/>
            <a:tailEnd/>
          </a:ln>
          <a:effectLst/>
        </p:spPr>
        <p:txBody>
          <a:bodyPr wrap="none"/>
          <a:lstStyle/>
          <a:p>
            <a:pPr>
              <a:defRPr/>
            </a:pPr>
            <a:endParaRPr lang="zh-CN" altLang="en-US" sz="2000" b="1">
              <a:latin typeface="+mn-lt"/>
              <a:ea typeface="+mn-ea"/>
            </a:endParaRPr>
          </a:p>
        </p:txBody>
      </p:sp>
      <p:sp>
        <p:nvSpPr>
          <p:cNvPr id="300" name="Line 98"/>
          <p:cNvSpPr>
            <a:spLocks noChangeShapeType="1"/>
          </p:cNvSpPr>
          <p:nvPr/>
        </p:nvSpPr>
        <p:spPr bwMode="auto">
          <a:xfrm>
            <a:off x="8825508" y="1619250"/>
            <a:ext cx="1524000" cy="0"/>
          </a:xfrm>
          <a:prstGeom prst="line">
            <a:avLst/>
          </a:prstGeom>
          <a:noFill/>
          <a:ln w="76200">
            <a:solidFill>
              <a:srgbClr val="FF6600"/>
            </a:solidFill>
            <a:round/>
            <a:headEnd/>
            <a:tailEnd/>
          </a:ln>
          <a:effectLst/>
        </p:spPr>
        <p:txBody>
          <a:bodyPr wrap="none"/>
          <a:lstStyle/>
          <a:p>
            <a:pPr>
              <a:defRPr/>
            </a:pPr>
            <a:endParaRPr lang="zh-CN" altLang="en-US" sz="2000" b="1">
              <a:latin typeface="+mn-lt"/>
              <a:ea typeface="+mn-ea"/>
            </a:endParaRPr>
          </a:p>
        </p:txBody>
      </p:sp>
      <p:sp>
        <p:nvSpPr>
          <p:cNvPr id="301" name="Text Box 139"/>
          <p:cNvSpPr txBox="1">
            <a:spLocks noChangeArrowheads="1"/>
          </p:cNvSpPr>
          <p:nvPr/>
        </p:nvSpPr>
        <p:spPr bwMode="auto">
          <a:xfrm>
            <a:off x="190550" y="1321604"/>
            <a:ext cx="248498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sz="2800" b="1" dirty="0">
                <a:solidFill>
                  <a:srgbClr val="FF0000"/>
                </a:solidFill>
                <a:latin typeface="Times New Roman" pitchFamily="18" charset="0"/>
                <a:ea typeface="华文新魏" pitchFamily="2" charset="-122"/>
              </a:rPr>
              <a:t>程序查询方式</a:t>
            </a:r>
          </a:p>
        </p:txBody>
      </p:sp>
      <p:grpSp>
        <p:nvGrpSpPr>
          <p:cNvPr id="302" name="Group 142"/>
          <p:cNvGrpSpPr>
            <a:grpSpLocks/>
          </p:cNvGrpSpPr>
          <p:nvPr/>
        </p:nvGrpSpPr>
        <p:grpSpPr bwMode="auto">
          <a:xfrm>
            <a:off x="4655145" y="1614487"/>
            <a:ext cx="4195763" cy="685800"/>
            <a:chOff x="1821" y="960"/>
            <a:chExt cx="2643" cy="432"/>
          </a:xfrm>
        </p:grpSpPr>
        <p:grpSp>
          <p:nvGrpSpPr>
            <p:cNvPr id="303" name="Group 143"/>
            <p:cNvGrpSpPr>
              <a:grpSpLocks/>
            </p:cNvGrpSpPr>
            <p:nvPr/>
          </p:nvGrpSpPr>
          <p:grpSpPr bwMode="auto">
            <a:xfrm>
              <a:off x="1821" y="960"/>
              <a:ext cx="2643" cy="386"/>
              <a:chOff x="1821" y="960"/>
              <a:chExt cx="2643" cy="386"/>
            </a:xfrm>
          </p:grpSpPr>
          <p:sp>
            <p:nvSpPr>
              <p:cNvPr id="306" name="Line 144"/>
              <p:cNvSpPr>
                <a:spLocks noChangeShapeType="1"/>
              </p:cNvSpPr>
              <p:nvPr/>
            </p:nvSpPr>
            <p:spPr bwMode="auto">
              <a:xfrm>
                <a:off x="1824" y="960"/>
                <a:ext cx="2640" cy="0"/>
              </a:xfrm>
              <a:prstGeom prst="line">
                <a:avLst/>
              </a:prstGeom>
              <a:noFill/>
              <a:ln w="76200">
                <a:solidFill>
                  <a:srgbClr val="009900"/>
                </a:solidFill>
                <a:round/>
                <a:headEnd/>
                <a:tailEnd/>
              </a:ln>
              <a:effectLst/>
            </p:spPr>
            <p:txBody>
              <a:bodyPr wrap="none"/>
              <a:lstStyle/>
              <a:p>
                <a:pPr>
                  <a:defRPr/>
                </a:pPr>
                <a:endParaRPr lang="zh-CN" altLang="en-US" sz="2000" b="1">
                  <a:latin typeface="+mn-lt"/>
                  <a:ea typeface="+mn-ea"/>
                </a:endParaRPr>
              </a:p>
            </p:txBody>
          </p:sp>
          <p:grpSp>
            <p:nvGrpSpPr>
              <p:cNvPr id="307" name="Group 145"/>
              <p:cNvGrpSpPr>
                <a:grpSpLocks/>
              </p:cNvGrpSpPr>
              <p:nvPr/>
            </p:nvGrpSpPr>
            <p:grpSpPr bwMode="auto">
              <a:xfrm>
                <a:off x="1821" y="1094"/>
                <a:ext cx="2640" cy="252"/>
                <a:chOff x="1821" y="1094"/>
                <a:chExt cx="2640" cy="252"/>
              </a:xfrm>
            </p:grpSpPr>
            <p:sp>
              <p:nvSpPr>
                <p:cNvPr id="308" name="Text Box 146"/>
                <p:cNvSpPr txBox="1">
                  <a:spLocks noChangeArrowheads="1"/>
                </p:cNvSpPr>
                <p:nvPr/>
              </p:nvSpPr>
              <p:spPr bwMode="auto">
                <a:xfrm>
                  <a:off x="2431" y="1094"/>
                  <a:ext cx="119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en-US" altLang="zh-CN" sz="2000" dirty="0">
                      <a:latin typeface="Times New Roman" pitchFamily="18" charset="0"/>
                      <a:ea typeface="华文新魏" pitchFamily="2" charset="-122"/>
                    </a:rPr>
                    <a:t>I/O </a:t>
                  </a:r>
                  <a:r>
                    <a:rPr lang="zh-CN" altLang="en-US" sz="2000" dirty="0">
                      <a:latin typeface="Times New Roman" pitchFamily="18" charset="0"/>
                      <a:ea typeface="华文新魏" pitchFamily="2" charset="-122"/>
                    </a:rPr>
                    <a:t>准备及传送</a:t>
                  </a:r>
                </a:p>
              </p:txBody>
            </p:sp>
            <p:sp>
              <p:nvSpPr>
                <p:cNvPr id="309" name="Line 147"/>
                <p:cNvSpPr>
                  <a:spLocks noChangeShapeType="1"/>
                </p:cNvSpPr>
                <p:nvPr/>
              </p:nvSpPr>
              <p:spPr bwMode="auto">
                <a:xfrm>
                  <a:off x="3597" y="1200"/>
                  <a:ext cx="864" cy="0"/>
                </a:xfrm>
                <a:prstGeom prst="line">
                  <a:avLst/>
                </a:prstGeom>
                <a:noFill/>
                <a:ln w="19050">
                  <a:solidFill>
                    <a:schemeClr val="folHlink"/>
                  </a:solidFill>
                  <a:round/>
                  <a:headEnd/>
                  <a:tailEnd type="stealth" w="med" len="med"/>
                </a:ln>
                <a:effectLst/>
              </p:spPr>
              <p:txBody>
                <a:bodyPr wrap="none"/>
                <a:lstStyle/>
                <a:p>
                  <a:pPr>
                    <a:defRPr/>
                  </a:pPr>
                  <a:endParaRPr lang="zh-CN" altLang="en-US" sz="2000" b="1">
                    <a:latin typeface="+mn-lt"/>
                    <a:ea typeface="+mn-ea"/>
                  </a:endParaRPr>
                </a:p>
              </p:txBody>
            </p:sp>
            <p:sp>
              <p:nvSpPr>
                <p:cNvPr id="310" name="Line 148"/>
                <p:cNvSpPr>
                  <a:spLocks noChangeShapeType="1"/>
                </p:cNvSpPr>
                <p:nvPr/>
              </p:nvSpPr>
              <p:spPr bwMode="auto">
                <a:xfrm>
                  <a:off x="1821" y="1200"/>
                  <a:ext cx="624" cy="0"/>
                </a:xfrm>
                <a:prstGeom prst="line">
                  <a:avLst/>
                </a:prstGeom>
                <a:noFill/>
                <a:ln w="19050">
                  <a:solidFill>
                    <a:schemeClr val="folHlink"/>
                  </a:solidFill>
                  <a:round/>
                  <a:headEnd type="stealth" w="med" len="med"/>
                  <a:tailEnd/>
                </a:ln>
                <a:effectLst/>
              </p:spPr>
              <p:txBody>
                <a:bodyPr wrap="none"/>
                <a:lstStyle/>
                <a:p>
                  <a:pPr>
                    <a:defRPr/>
                  </a:pPr>
                  <a:endParaRPr lang="zh-CN" altLang="en-US" sz="2000" b="1">
                    <a:latin typeface="+mn-lt"/>
                    <a:ea typeface="+mn-ea"/>
                  </a:endParaRPr>
                </a:p>
              </p:txBody>
            </p:sp>
          </p:grpSp>
        </p:grpSp>
        <p:sp>
          <p:nvSpPr>
            <p:cNvPr id="304" name="Line 149"/>
            <p:cNvSpPr>
              <a:spLocks noChangeShapeType="1"/>
            </p:cNvSpPr>
            <p:nvPr/>
          </p:nvSpPr>
          <p:spPr bwMode="auto">
            <a:xfrm>
              <a:off x="4464" y="960"/>
              <a:ext cx="0" cy="432"/>
            </a:xfrm>
            <a:prstGeom prst="line">
              <a:avLst/>
            </a:prstGeom>
            <a:noFill/>
            <a:ln w="19050">
              <a:solidFill>
                <a:srgbClr val="009900"/>
              </a:solidFill>
              <a:round/>
              <a:headEnd/>
              <a:tailEnd/>
            </a:ln>
            <a:effectLst/>
          </p:spPr>
          <p:txBody>
            <a:bodyPr wrap="none"/>
            <a:lstStyle/>
            <a:p>
              <a:pPr>
                <a:defRPr/>
              </a:pPr>
              <a:endParaRPr lang="zh-CN" altLang="en-US" sz="2000" b="1">
                <a:latin typeface="+mn-lt"/>
                <a:ea typeface="+mn-ea"/>
              </a:endParaRPr>
            </a:p>
          </p:txBody>
        </p:sp>
        <p:sp>
          <p:nvSpPr>
            <p:cNvPr id="305" name="Line 150"/>
            <p:cNvSpPr>
              <a:spLocks noChangeShapeType="1"/>
            </p:cNvSpPr>
            <p:nvPr/>
          </p:nvSpPr>
          <p:spPr bwMode="auto">
            <a:xfrm>
              <a:off x="1824" y="960"/>
              <a:ext cx="0" cy="432"/>
            </a:xfrm>
            <a:prstGeom prst="line">
              <a:avLst/>
            </a:prstGeom>
            <a:noFill/>
            <a:ln w="19050">
              <a:solidFill>
                <a:srgbClr val="009900"/>
              </a:solidFill>
              <a:round/>
              <a:headEnd/>
              <a:tailEnd/>
            </a:ln>
            <a:effectLst/>
          </p:spPr>
          <p:txBody>
            <a:bodyPr wrap="none"/>
            <a:lstStyle/>
            <a:p>
              <a:pPr>
                <a:defRPr/>
              </a:pPr>
              <a:endParaRPr lang="zh-CN" altLang="en-US" sz="2000" b="1">
                <a:latin typeface="+mn-lt"/>
                <a:ea typeface="+mn-ea"/>
              </a:endParaRPr>
            </a:p>
          </p:txBody>
        </p:sp>
      </p:grpSp>
      <p:grpSp>
        <p:nvGrpSpPr>
          <p:cNvPr id="311" name="Group 58"/>
          <p:cNvGrpSpPr>
            <a:grpSpLocks/>
          </p:cNvGrpSpPr>
          <p:nvPr/>
        </p:nvGrpSpPr>
        <p:grpSpPr bwMode="auto">
          <a:xfrm>
            <a:off x="2038945" y="2210421"/>
            <a:ext cx="8388350" cy="2298699"/>
            <a:chOff x="189" y="1403"/>
            <a:chExt cx="5284" cy="1448"/>
          </a:xfrm>
        </p:grpSpPr>
        <p:sp>
          <p:nvSpPr>
            <p:cNvPr id="312" name="Line 59"/>
            <p:cNvSpPr>
              <a:spLocks noChangeShapeType="1"/>
            </p:cNvSpPr>
            <p:nvPr/>
          </p:nvSpPr>
          <p:spPr bwMode="auto">
            <a:xfrm>
              <a:off x="720" y="2071"/>
              <a:ext cx="2160" cy="0"/>
            </a:xfrm>
            <a:prstGeom prst="line">
              <a:avLst/>
            </a:prstGeom>
            <a:noFill/>
            <a:ln w="38100">
              <a:solidFill>
                <a:schemeClr val="tx1"/>
              </a:solidFill>
              <a:round/>
              <a:headEnd/>
              <a:tailEnd/>
            </a:ln>
            <a:effectLst/>
          </p:spPr>
          <p:txBody>
            <a:bodyPr wrap="none"/>
            <a:lstStyle/>
            <a:p>
              <a:pPr>
                <a:defRPr/>
              </a:pPr>
              <a:endParaRPr lang="zh-CN" altLang="en-US" sz="2000" b="1">
                <a:latin typeface="+mn-lt"/>
                <a:ea typeface="+mn-ea"/>
              </a:endParaRPr>
            </a:p>
          </p:txBody>
        </p:sp>
        <p:sp>
          <p:nvSpPr>
            <p:cNvPr id="313" name="Line 60"/>
            <p:cNvSpPr>
              <a:spLocks noChangeShapeType="1"/>
            </p:cNvSpPr>
            <p:nvPr/>
          </p:nvSpPr>
          <p:spPr bwMode="auto">
            <a:xfrm>
              <a:off x="2880" y="1543"/>
              <a:ext cx="0" cy="535"/>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314" name="Line 61"/>
            <p:cNvSpPr>
              <a:spLocks noChangeShapeType="1"/>
            </p:cNvSpPr>
            <p:nvPr/>
          </p:nvSpPr>
          <p:spPr bwMode="auto">
            <a:xfrm>
              <a:off x="720" y="1536"/>
              <a:ext cx="0" cy="535"/>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315" name="Text Box 62"/>
            <p:cNvSpPr txBox="1">
              <a:spLocks noChangeArrowheads="1"/>
            </p:cNvSpPr>
            <p:nvPr/>
          </p:nvSpPr>
          <p:spPr bwMode="auto">
            <a:xfrm>
              <a:off x="1236" y="1792"/>
              <a:ext cx="140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sz="2000" dirty="0">
                  <a:latin typeface="Times New Roman" pitchFamily="18" charset="0"/>
                  <a:ea typeface="华文新魏" pitchFamily="2" charset="-122"/>
                </a:rPr>
                <a:t>指令执行周期结束</a:t>
              </a:r>
            </a:p>
          </p:txBody>
        </p:sp>
        <p:sp>
          <p:nvSpPr>
            <p:cNvPr id="316" name="Line 63"/>
            <p:cNvSpPr>
              <a:spLocks noChangeShapeType="1"/>
            </p:cNvSpPr>
            <p:nvPr/>
          </p:nvSpPr>
          <p:spPr bwMode="auto">
            <a:xfrm>
              <a:off x="2685" y="1927"/>
              <a:ext cx="195"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317" name="Text Box 64"/>
            <p:cNvSpPr txBox="1">
              <a:spLocks noChangeArrowheads="1"/>
            </p:cNvSpPr>
            <p:nvPr/>
          </p:nvSpPr>
          <p:spPr bwMode="auto">
            <a:xfrm>
              <a:off x="1056" y="1530"/>
              <a:ext cx="150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en-US" altLang="zh-CN" sz="2000" dirty="0">
                  <a:latin typeface="Times New Roman" pitchFamily="18" charset="0"/>
                  <a:ea typeface="华文新魏" pitchFamily="2" charset="-122"/>
                </a:rPr>
                <a:t>CPU  </a:t>
              </a:r>
              <a:r>
                <a:rPr lang="zh-CN" altLang="en-US" sz="2000" dirty="0">
                  <a:latin typeface="Times New Roman" pitchFamily="18" charset="0"/>
                  <a:ea typeface="华文新魏" pitchFamily="2" charset="-122"/>
                </a:rPr>
                <a:t>执行现行程序</a:t>
              </a:r>
            </a:p>
          </p:txBody>
        </p:sp>
        <p:sp>
          <p:nvSpPr>
            <p:cNvPr id="318" name="Line 65"/>
            <p:cNvSpPr>
              <a:spLocks noChangeShapeType="1"/>
            </p:cNvSpPr>
            <p:nvPr/>
          </p:nvSpPr>
          <p:spPr bwMode="auto">
            <a:xfrm>
              <a:off x="3168" y="1543"/>
              <a:ext cx="0" cy="535"/>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319" name="Line 66"/>
            <p:cNvSpPr>
              <a:spLocks noChangeShapeType="1"/>
            </p:cNvSpPr>
            <p:nvPr/>
          </p:nvSpPr>
          <p:spPr bwMode="auto">
            <a:xfrm>
              <a:off x="3168" y="2071"/>
              <a:ext cx="2256" cy="0"/>
            </a:xfrm>
            <a:prstGeom prst="line">
              <a:avLst/>
            </a:prstGeom>
            <a:noFill/>
            <a:ln w="38100">
              <a:solidFill>
                <a:schemeClr val="tx1"/>
              </a:solidFill>
              <a:round/>
              <a:headEnd/>
              <a:tailEnd/>
            </a:ln>
            <a:effectLst/>
          </p:spPr>
          <p:txBody>
            <a:bodyPr wrap="none"/>
            <a:lstStyle/>
            <a:p>
              <a:pPr>
                <a:defRPr/>
              </a:pPr>
              <a:endParaRPr lang="zh-CN" altLang="en-US" sz="2000" b="1">
                <a:latin typeface="+mn-lt"/>
                <a:ea typeface="+mn-ea"/>
              </a:endParaRPr>
            </a:p>
          </p:txBody>
        </p:sp>
        <p:sp>
          <p:nvSpPr>
            <p:cNvPr id="320" name="Text Box 67"/>
            <p:cNvSpPr txBox="1">
              <a:spLocks noChangeArrowheads="1"/>
            </p:cNvSpPr>
            <p:nvPr/>
          </p:nvSpPr>
          <p:spPr bwMode="auto">
            <a:xfrm>
              <a:off x="3356" y="1530"/>
              <a:ext cx="150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en-US" altLang="zh-CN" sz="2000" dirty="0">
                  <a:latin typeface="Times New Roman" pitchFamily="18" charset="0"/>
                  <a:ea typeface="华文新魏" pitchFamily="2" charset="-122"/>
                </a:rPr>
                <a:t>CPU  </a:t>
              </a:r>
              <a:r>
                <a:rPr lang="zh-CN" altLang="en-US" sz="2000" dirty="0">
                  <a:latin typeface="Times New Roman" pitchFamily="18" charset="0"/>
                  <a:ea typeface="华文新魏" pitchFamily="2" charset="-122"/>
                </a:rPr>
                <a:t>执行现行程序</a:t>
              </a:r>
            </a:p>
          </p:txBody>
        </p:sp>
        <p:sp>
          <p:nvSpPr>
            <p:cNvPr id="321" name="Line 68"/>
            <p:cNvSpPr>
              <a:spLocks noChangeShapeType="1"/>
            </p:cNvSpPr>
            <p:nvPr/>
          </p:nvSpPr>
          <p:spPr bwMode="auto">
            <a:xfrm flipH="1">
              <a:off x="2736" y="2071"/>
              <a:ext cx="144" cy="336"/>
            </a:xfrm>
            <a:prstGeom prst="line">
              <a:avLst/>
            </a:prstGeom>
            <a:noFill/>
            <a:ln w="3810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322" name="Freeform 69"/>
            <p:cNvSpPr>
              <a:spLocks/>
            </p:cNvSpPr>
            <p:nvPr/>
          </p:nvSpPr>
          <p:spPr bwMode="auto">
            <a:xfrm>
              <a:off x="2736" y="2071"/>
              <a:ext cx="864" cy="336"/>
            </a:xfrm>
            <a:custGeom>
              <a:avLst/>
              <a:gdLst/>
              <a:ahLst/>
              <a:cxnLst>
                <a:cxn ang="0">
                  <a:pos x="0" y="336"/>
                </a:cxn>
                <a:cxn ang="0">
                  <a:pos x="864" y="336"/>
                </a:cxn>
                <a:cxn ang="0">
                  <a:pos x="432" y="0"/>
                </a:cxn>
              </a:cxnLst>
              <a:rect l="0" t="0" r="r" b="b"/>
              <a:pathLst>
                <a:path w="864" h="336">
                  <a:moveTo>
                    <a:pt x="0" y="336"/>
                  </a:moveTo>
                  <a:lnTo>
                    <a:pt x="864" y="336"/>
                  </a:lnTo>
                  <a:lnTo>
                    <a:pt x="432" y="0"/>
                  </a:lnTo>
                </a:path>
              </a:pathLst>
            </a:custGeom>
            <a:noFill/>
            <a:ln w="38100" cmpd="sng">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323" name="Line 70"/>
            <p:cNvSpPr>
              <a:spLocks noChangeShapeType="1"/>
            </p:cNvSpPr>
            <p:nvPr/>
          </p:nvSpPr>
          <p:spPr bwMode="auto">
            <a:xfrm>
              <a:off x="2736" y="2458"/>
              <a:ext cx="864" cy="0"/>
            </a:xfrm>
            <a:prstGeom prst="line">
              <a:avLst/>
            </a:prstGeom>
            <a:noFill/>
            <a:ln w="28575">
              <a:solidFill>
                <a:schemeClr val="tx1"/>
              </a:solidFill>
              <a:round/>
              <a:headEnd/>
              <a:tailEnd/>
            </a:ln>
            <a:effectLst/>
          </p:spPr>
          <p:txBody>
            <a:bodyPr wrap="none"/>
            <a:lstStyle/>
            <a:p>
              <a:pPr>
                <a:defRPr/>
              </a:pPr>
              <a:endParaRPr lang="zh-CN" altLang="en-US" sz="2000" b="1">
                <a:latin typeface="+mn-lt"/>
                <a:ea typeface="+mn-ea"/>
              </a:endParaRPr>
            </a:p>
          </p:txBody>
        </p:sp>
        <p:sp>
          <p:nvSpPr>
            <p:cNvPr id="324" name="Line 71"/>
            <p:cNvSpPr>
              <a:spLocks noChangeShapeType="1"/>
            </p:cNvSpPr>
            <p:nvPr/>
          </p:nvSpPr>
          <p:spPr bwMode="auto">
            <a:xfrm>
              <a:off x="3600" y="2307"/>
              <a:ext cx="0" cy="292"/>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325" name="Line 72"/>
            <p:cNvSpPr>
              <a:spLocks noChangeShapeType="1"/>
            </p:cNvSpPr>
            <p:nvPr/>
          </p:nvSpPr>
          <p:spPr bwMode="auto">
            <a:xfrm flipV="1">
              <a:off x="2736" y="2069"/>
              <a:ext cx="0" cy="293"/>
            </a:xfrm>
            <a:prstGeom prst="line">
              <a:avLst/>
            </a:prstGeom>
            <a:noFill/>
            <a:ln w="3810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326" name="Line 73"/>
            <p:cNvSpPr>
              <a:spLocks noChangeShapeType="1"/>
            </p:cNvSpPr>
            <p:nvPr/>
          </p:nvSpPr>
          <p:spPr bwMode="auto">
            <a:xfrm>
              <a:off x="1628" y="2071"/>
              <a:ext cx="0" cy="238"/>
            </a:xfrm>
            <a:prstGeom prst="line">
              <a:avLst/>
            </a:prstGeom>
            <a:noFill/>
            <a:ln w="3810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327" name="Text Box 74"/>
            <p:cNvSpPr txBox="1">
              <a:spLocks noChangeArrowheads="1"/>
            </p:cNvSpPr>
            <p:nvPr/>
          </p:nvSpPr>
          <p:spPr bwMode="auto">
            <a:xfrm>
              <a:off x="960" y="2071"/>
              <a:ext cx="672" cy="252"/>
            </a:xfrm>
            <a:prstGeom prst="rect">
              <a:avLst/>
            </a:prstGeom>
            <a:noFill/>
            <a:ln w="9525">
              <a:noFill/>
              <a:miter lim="800000"/>
              <a:headEnd/>
              <a:tailEnd/>
            </a:ln>
            <a:effectLst/>
          </p:spPr>
          <p:txBody>
            <a:bodyPr wrap="none">
              <a:spAutoFit/>
            </a:bodyPr>
            <a:lstStyle/>
            <a:p>
              <a:pPr>
                <a:lnSpc>
                  <a:spcPct val="100000"/>
                </a:lnSpc>
                <a:defRPr/>
              </a:pPr>
              <a:r>
                <a:rPr kumimoji="1" lang="zh-CN" altLang="en-US" sz="2000" dirty="0">
                  <a:latin typeface="Times New Roman" pitchFamily="18" charset="0"/>
                  <a:ea typeface="华文新魏" pitchFamily="2" charset="-122"/>
                </a:rPr>
                <a:t>启动</a:t>
              </a:r>
              <a:r>
                <a:rPr kumimoji="1" lang="en-US" altLang="zh-CN" sz="2000" dirty="0">
                  <a:latin typeface="Times New Roman" pitchFamily="18" charset="0"/>
                  <a:ea typeface="华文新魏" pitchFamily="2" charset="-122"/>
                </a:rPr>
                <a:t>I/O</a:t>
              </a:r>
            </a:p>
          </p:txBody>
        </p:sp>
        <p:sp>
          <p:nvSpPr>
            <p:cNvPr id="328" name="Text Box 75"/>
            <p:cNvSpPr txBox="1">
              <a:spLocks noChangeArrowheads="1"/>
            </p:cNvSpPr>
            <p:nvPr/>
          </p:nvSpPr>
          <p:spPr bwMode="auto">
            <a:xfrm>
              <a:off x="1976" y="2072"/>
              <a:ext cx="763"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zh-CN" altLang="en-US" sz="2000" dirty="0">
                  <a:latin typeface="Times New Roman" pitchFamily="18" charset="0"/>
                  <a:ea typeface="华文新魏" pitchFamily="2" charset="-122"/>
                </a:rPr>
                <a:t>中断请求</a:t>
              </a:r>
            </a:p>
          </p:txBody>
        </p:sp>
        <p:sp>
          <p:nvSpPr>
            <p:cNvPr id="329" name="Line 76"/>
            <p:cNvSpPr>
              <a:spLocks noChangeShapeType="1"/>
            </p:cNvSpPr>
            <p:nvPr/>
          </p:nvSpPr>
          <p:spPr bwMode="auto">
            <a:xfrm flipH="1">
              <a:off x="3600" y="2458"/>
              <a:ext cx="192"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330" name="Text Box 77"/>
            <p:cNvSpPr txBox="1">
              <a:spLocks noChangeArrowheads="1"/>
            </p:cNvSpPr>
            <p:nvPr/>
          </p:nvSpPr>
          <p:spPr bwMode="auto">
            <a:xfrm>
              <a:off x="3744" y="2314"/>
              <a:ext cx="67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en-US" altLang="zh-CN" sz="2000" dirty="0">
                  <a:latin typeface="Times New Roman" pitchFamily="18" charset="0"/>
                  <a:ea typeface="华文新魏" pitchFamily="2" charset="-122"/>
                </a:rPr>
                <a:t>I/O</a:t>
              </a:r>
              <a:r>
                <a:rPr lang="zh-CN" altLang="en-US" sz="2000" dirty="0">
                  <a:latin typeface="Times New Roman" pitchFamily="18" charset="0"/>
                  <a:ea typeface="华文新魏" pitchFamily="2" charset="-122"/>
                </a:rPr>
                <a:t>准备</a:t>
              </a:r>
            </a:p>
          </p:txBody>
        </p:sp>
        <p:sp>
          <p:nvSpPr>
            <p:cNvPr id="331" name="Line 78"/>
            <p:cNvSpPr>
              <a:spLocks noChangeShapeType="1"/>
            </p:cNvSpPr>
            <p:nvPr/>
          </p:nvSpPr>
          <p:spPr bwMode="auto">
            <a:xfrm>
              <a:off x="1632" y="2352"/>
              <a:ext cx="0" cy="247"/>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332" name="Line 79"/>
            <p:cNvSpPr>
              <a:spLocks noChangeShapeType="1"/>
            </p:cNvSpPr>
            <p:nvPr/>
          </p:nvSpPr>
          <p:spPr bwMode="auto">
            <a:xfrm flipH="1">
              <a:off x="1632" y="2468"/>
              <a:ext cx="192"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333" name="Text Box 80"/>
            <p:cNvSpPr txBox="1">
              <a:spLocks noChangeArrowheads="1"/>
            </p:cNvSpPr>
            <p:nvPr/>
          </p:nvSpPr>
          <p:spPr bwMode="auto">
            <a:xfrm>
              <a:off x="1828" y="2362"/>
              <a:ext cx="67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en-US" altLang="zh-CN" sz="2000" dirty="0">
                  <a:latin typeface="Times New Roman" pitchFamily="18" charset="0"/>
                  <a:ea typeface="华文新魏" pitchFamily="2" charset="-122"/>
                </a:rPr>
                <a:t>I/O</a:t>
              </a:r>
              <a:r>
                <a:rPr lang="zh-CN" altLang="en-US" sz="2000" dirty="0">
                  <a:latin typeface="Times New Roman" pitchFamily="18" charset="0"/>
                  <a:ea typeface="华文新魏" pitchFamily="2" charset="-122"/>
                </a:rPr>
                <a:t>准备</a:t>
              </a:r>
            </a:p>
          </p:txBody>
        </p:sp>
        <p:sp>
          <p:nvSpPr>
            <p:cNvPr id="334" name="Line 81"/>
            <p:cNvSpPr>
              <a:spLocks noChangeShapeType="1"/>
            </p:cNvSpPr>
            <p:nvPr/>
          </p:nvSpPr>
          <p:spPr bwMode="auto">
            <a:xfrm rot="10800000" flipH="1">
              <a:off x="2544" y="2468"/>
              <a:ext cx="192"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335" name="Text Box 82"/>
            <p:cNvSpPr txBox="1">
              <a:spLocks noChangeArrowheads="1"/>
            </p:cNvSpPr>
            <p:nvPr/>
          </p:nvSpPr>
          <p:spPr bwMode="auto">
            <a:xfrm>
              <a:off x="1482" y="2599"/>
              <a:ext cx="3991"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en-US" altLang="zh-CN" sz="2000" dirty="0">
                  <a:latin typeface="Times New Roman" pitchFamily="18" charset="0"/>
                  <a:ea typeface="华文新魏" pitchFamily="2" charset="-122"/>
                </a:rPr>
                <a:t>CPU </a:t>
              </a:r>
              <a:r>
                <a:rPr lang="zh-CN" altLang="en-US" sz="2000" dirty="0">
                  <a:latin typeface="Times New Roman" pitchFamily="18" charset="0"/>
                  <a:ea typeface="华文新魏" pitchFamily="2" charset="-122"/>
                </a:rPr>
                <a:t>处理中断服务程序实现 </a:t>
              </a:r>
              <a:r>
                <a:rPr lang="en-US" altLang="zh-CN" sz="2000" dirty="0">
                  <a:latin typeface="Times New Roman" pitchFamily="18" charset="0"/>
                  <a:ea typeface="华文新魏" pitchFamily="2" charset="-122"/>
                </a:rPr>
                <a:t>I/O </a:t>
              </a:r>
              <a:r>
                <a:rPr lang="zh-CN" altLang="en-US" sz="2000" dirty="0">
                  <a:latin typeface="Times New Roman" pitchFamily="18" charset="0"/>
                  <a:ea typeface="华文新魏" pitchFamily="2" charset="-122"/>
                </a:rPr>
                <a:t>与主机之间的传送</a:t>
              </a:r>
            </a:p>
          </p:txBody>
        </p:sp>
        <p:sp>
          <p:nvSpPr>
            <p:cNvPr id="336" name="Text Box 83"/>
            <p:cNvSpPr txBox="1">
              <a:spLocks noChangeArrowheads="1"/>
            </p:cNvSpPr>
            <p:nvPr/>
          </p:nvSpPr>
          <p:spPr bwMode="auto">
            <a:xfrm>
              <a:off x="2891" y="1403"/>
              <a:ext cx="278" cy="456"/>
            </a:xfrm>
            <a:prstGeom prst="rect">
              <a:avLst/>
            </a:prstGeom>
            <a:noFill/>
            <a:ln w="9525">
              <a:noFill/>
              <a:miter lim="800000"/>
              <a:headEnd/>
              <a:tailEnd/>
            </a:ln>
            <a:effectLst/>
          </p:spPr>
          <p:txBody>
            <a:bodyPr wrap="none">
              <a:spAutoFit/>
            </a:bodyPr>
            <a:lstStyle/>
            <a:p>
              <a:pPr>
                <a:lnSpc>
                  <a:spcPct val="100000"/>
                </a:lnSpc>
                <a:defRPr/>
              </a:pPr>
              <a:r>
                <a:rPr kumimoji="1" lang="zh-CN" altLang="en-US" sz="2000" dirty="0">
                  <a:solidFill>
                    <a:srgbClr val="0000FF"/>
                  </a:solidFill>
                  <a:latin typeface="Times New Roman" pitchFamily="18" charset="0"/>
                  <a:ea typeface="华文新魏" pitchFamily="2" charset="-122"/>
                </a:rPr>
                <a:t>间</a:t>
              </a:r>
            </a:p>
            <a:p>
              <a:pPr>
                <a:lnSpc>
                  <a:spcPct val="100000"/>
                </a:lnSpc>
                <a:defRPr/>
              </a:pPr>
              <a:r>
                <a:rPr kumimoji="1" lang="zh-CN" altLang="en-US" sz="2000" dirty="0">
                  <a:solidFill>
                    <a:srgbClr val="0000FF"/>
                  </a:solidFill>
                  <a:latin typeface="Times New Roman" pitchFamily="18" charset="0"/>
                  <a:ea typeface="华文新魏" pitchFamily="2" charset="-122"/>
                </a:rPr>
                <a:t>断</a:t>
              </a:r>
            </a:p>
          </p:txBody>
        </p:sp>
        <p:sp>
          <p:nvSpPr>
            <p:cNvPr id="337" name="Line 84"/>
            <p:cNvSpPr>
              <a:spLocks noChangeShapeType="1"/>
            </p:cNvSpPr>
            <p:nvPr/>
          </p:nvSpPr>
          <p:spPr bwMode="auto">
            <a:xfrm>
              <a:off x="3024" y="1872"/>
              <a:ext cx="0" cy="144"/>
            </a:xfrm>
            <a:prstGeom prst="line">
              <a:avLst/>
            </a:prstGeom>
            <a:noFill/>
            <a:ln w="19050">
              <a:solidFill>
                <a:schemeClr val="tx1"/>
              </a:solidFill>
              <a:round/>
              <a:headEnd/>
              <a:tailEnd type="stealth" w="sm" len="sm"/>
            </a:ln>
            <a:effectLst/>
          </p:spPr>
          <p:txBody>
            <a:bodyPr wrap="none"/>
            <a:lstStyle/>
            <a:p>
              <a:pPr>
                <a:defRPr/>
              </a:pPr>
              <a:endParaRPr lang="zh-CN" altLang="en-US" sz="2000" b="1">
                <a:latin typeface="+mn-lt"/>
                <a:ea typeface="+mn-ea"/>
              </a:endParaRPr>
            </a:p>
          </p:txBody>
        </p:sp>
        <p:sp>
          <p:nvSpPr>
            <p:cNvPr id="338" name="Text Box 85"/>
            <p:cNvSpPr txBox="1">
              <a:spLocks noChangeArrowheads="1"/>
            </p:cNvSpPr>
            <p:nvPr/>
          </p:nvSpPr>
          <p:spPr bwMode="auto">
            <a:xfrm>
              <a:off x="189" y="1784"/>
              <a:ext cx="116" cy="252"/>
            </a:xfrm>
            <a:prstGeom prst="rect">
              <a:avLst/>
            </a:prstGeom>
            <a:noFill/>
            <a:ln w="9525">
              <a:noFill/>
              <a:miter lim="800000"/>
              <a:headEnd/>
              <a:tailEnd/>
            </a:ln>
            <a:effectLst/>
          </p:spPr>
          <p:txBody>
            <a:bodyPr wrap="none">
              <a:spAutoFit/>
            </a:bodyPr>
            <a:lstStyle/>
            <a:p>
              <a:pPr>
                <a:defRPr/>
              </a:pPr>
              <a:endParaRPr kumimoji="1" lang="zh-CN" altLang="en-US" sz="2000" b="1">
                <a:latin typeface="+mn-lt"/>
                <a:ea typeface="+mn-ea"/>
              </a:endParaRPr>
            </a:p>
          </p:txBody>
        </p:sp>
        <p:sp>
          <p:nvSpPr>
            <p:cNvPr id="339" name="Line 86"/>
            <p:cNvSpPr>
              <a:spLocks noChangeShapeType="1"/>
            </p:cNvSpPr>
            <p:nvPr/>
          </p:nvSpPr>
          <p:spPr bwMode="auto">
            <a:xfrm>
              <a:off x="2736" y="2362"/>
              <a:ext cx="0" cy="247"/>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340" name="Line 87"/>
            <p:cNvSpPr>
              <a:spLocks noChangeShapeType="1"/>
            </p:cNvSpPr>
            <p:nvPr/>
          </p:nvSpPr>
          <p:spPr bwMode="auto">
            <a:xfrm rot="10800000">
              <a:off x="717" y="1639"/>
              <a:ext cx="195"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341" name="Line 88"/>
            <p:cNvSpPr>
              <a:spLocks noChangeShapeType="1"/>
            </p:cNvSpPr>
            <p:nvPr/>
          </p:nvSpPr>
          <p:spPr bwMode="auto">
            <a:xfrm>
              <a:off x="2637" y="1639"/>
              <a:ext cx="195"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342" name="Line 89"/>
            <p:cNvSpPr>
              <a:spLocks noChangeShapeType="1"/>
            </p:cNvSpPr>
            <p:nvPr/>
          </p:nvSpPr>
          <p:spPr bwMode="auto">
            <a:xfrm rot="10800000">
              <a:off x="3165" y="1639"/>
              <a:ext cx="195"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343" name="Line 90"/>
            <p:cNvSpPr>
              <a:spLocks noChangeShapeType="1"/>
            </p:cNvSpPr>
            <p:nvPr/>
          </p:nvSpPr>
          <p:spPr bwMode="auto">
            <a:xfrm flipH="1">
              <a:off x="3168" y="2471"/>
              <a:ext cx="144" cy="144"/>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grpSp>
      <p:grpSp>
        <p:nvGrpSpPr>
          <p:cNvPr id="344" name="Group 94"/>
          <p:cNvGrpSpPr>
            <a:grpSpLocks/>
          </p:cNvGrpSpPr>
          <p:nvPr/>
        </p:nvGrpSpPr>
        <p:grpSpPr bwMode="auto">
          <a:xfrm>
            <a:off x="3262908" y="3270871"/>
            <a:ext cx="1066800" cy="400050"/>
            <a:chOff x="960" y="2065"/>
            <a:chExt cx="672" cy="252"/>
          </a:xfrm>
        </p:grpSpPr>
        <p:sp>
          <p:nvSpPr>
            <p:cNvPr id="345" name="Line 95"/>
            <p:cNvSpPr>
              <a:spLocks noChangeShapeType="1"/>
            </p:cNvSpPr>
            <p:nvPr/>
          </p:nvSpPr>
          <p:spPr bwMode="auto">
            <a:xfrm>
              <a:off x="1628" y="2065"/>
              <a:ext cx="0" cy="238"/>
            </a:xfrm>
            <a:prstGeom prst="line">
              <a:avLst/>
            </a:prstGeom>
            <a:noFill/>
            <a:ln w="38100">
              <a:solidFill>
                <a:schemeClr val="folHlink"/>
              </a:solidFill>
              <a:round/>
              <a:headEnd/>
              <a:tailEnd type="stealth" w="med" len="med"/>
            </a:ln>
            <a:effectLst/>
          </p:spPr>
          <p:txBody>
            <a:bodyPr wrap="none"/>
            <a:lstStyle/>
            <a:p>
              <a:pPr>
                <a:defRPr/>
              </a:pPr>
              <a:endParaRPr lang="zh-CN" altLang="en-US" sz="2000" b="1">
                <a:latin typeface="+mn-lt"/>
                <a:ea typeface="+mn-ea"/>
              </a:endParaRPr>
            </a:p>
          </p:txBody>
        </p:sp>
        <p:sp>
          <p:nvSpPr>
            <p:cNvPr id="346" name="Text Box 96"/>
            <p:cNvSpPr txBox="1">
              <a:spLocks noChangeArrowheads="1"/>
            </p:cNvSpPr>
            <p:nvPr/>
          </p:nvSpPr>
          <p:spPr bwMode="auto">
            <a:xfrm>
              <a:off x="960" y="2065"/>
              <a:ext cx="672" cy="252"/>
            </a:xfrm>
            <a:prstGeom prst="rect">
              <a:avLst/>
            </a:prstGeom>
            <a:noFill/>
            <a:ln w="9525">
              <a:noFill/>
              <a:miter lim="800000"/>
              <a:headEnd/>
              <a:tailEnd/>
            </a:ln>
            <a:effectLst/>
          </p:spPr>
          <p:txBody>
            <a:bodyPr wrap="none">
              <a:spAutoFit/>
            </a:bodyPr>
            <a:lstStyle/>
            <a:p>
              <a:pPr>
                <a:lnSpc>
                  <a:spcPct val="100000"/>
                </a:lnSpc>
                <a:defRPr/>
              </a:pPr>
              <a:r>
                <a:rPr kumimoji="1" lang="zh-CN" altLang="en-US" sz="2000" dirty="0">
                  <a:latin typeface="Times New Roman" pitchFamily="18" charset="0"/>
                  <a:ea typeface="华文新魏" pitchFamily="2" charset="-122"/>
                </a:rPr>
                <a:t>启动</a:t>
              </a:r>
              <a:r>
                <a:rPr kumimoji="1" lang="en-US" altLang="zh-CN" sz="2000" dirty="0">
                  <a:latin typeface="Times New Roman" pitchFamily="18" charset="0"/>
                  <a:ea typeface="华文新魏" pitchFamily="2" charset="-122"/>
                </a:rPr>
                <a:t>I/O</a:t>
              </a:r>
            </a:p>
          </p:txBody>
        </p:sp>
      </p:grpSp>
      <p:sp>
        <p:nvSpPr>
          <p:cNvPr id="347" name="Freeform 99"/>
          <p:cNvSpPr>
            <a:spLocks/>
          </p:cNvSpPr>
          <p:nvPr/>
        </p:nvSpPr>
        <p:spPr bwMode="auto">
          <a:xfrm>
            <a:off x="2877145" y="3272458"/>
            <a:ext cx="1452563" cy="4763"/>
          </a:xfrm>
          <a:custGeom>
            <a:avLst/>
            <a:gdLst/>
            <a:ahLst/>
            <a:cxnLst>
              <a:cxn ang="0">
                <a:pos x="0" y="3"/>
              </a:cxn>
              <a:cxn ang="0">
                <a:pos x="915" y="0"/>
              </a:cxn>
            </a:cxnLst>
            <a:rect l="0" t="0" r="r" b="b"/>
            <a:pathLst>
              <a:path w="915" h="3">
                <a:moveTo>
                  <a:pt x="0" y="3"/>
                </a:moveTo>
                <a:lnTo>
                  <a:pt x="915" y="0"/>
                </a:lnTo>
              </a:path>
            </a:pathLst>
          </a:custGeom>
          <a:noFill/>
          <a:ln w="76200" cmpd="sng">
            <a:solidFill>
              <a:srgbClr val="FF6600"/>
            </a:solidFill>
            <a:round/>
            <a:headEnd type="none" w="med" len="med"/>
            <a:tailEnd type="none" w="med" len="med"/>
          </a:ln>
          <a:effectLst/>
        </p:spPr>
        <p:txBody>
          <a:bodyPr wrap="none"/>
          <a:lstStyle/>
          <a:p>
            <a:pPr>
              <a:defRPr/>
            </a:pPr>
            <a:endParaRPr lang="zh-CN" altLang="en-US" sz="2000" b="1">
              <a:latin typeface="+mn-lt"/>
              <a:ea typeface="+mn-ea"/>
            </a:endParaRPr>
          </a:p>
        </p:txBody>
      </p:sp>
      <p:grpSp>
        <p:nvGrpSpPr>
          <p:cNvPr id="348" name="Group 100"/>
          <p:cNvGrpSpPr>
            <a:grpSpLocks/>
          </p:cNvGrpSpPr>
          <p:nvPr/>
        </p:nvGrpSpPr>
        <p:grpSpPr bwMode="auto">
          <a:xfrm>
            <a:off x="4329708" y="3267694"/>
            <a:ext cx="1752600" cy="860424"/>
            <a:chOff x="1632" y="2067"/>
            <a:chExt cx="1104" cy="542"/>
          </a:xfrm>
        </p:grpSpPr>
        <p:sp>
          <p:nvSpPr>
            <p:cNvPr id="349" name="Freeform 101"/>
            <p:cNvSpPr>
              <a:spLocks/>
            </p:cNvSpPr>
            <p:nvPr/>
          </p:nvSpPr>
          <p:spPr bwMode="auto">
            <a:xfrm>
              <a:off x="1632" y="2067"/>
              <a:ext cx="1098" cy="3"/>
            </a:xfrm>
            <a:custGeom>
              <a:avLst/>
              <a:gdLst/>
              <a:ahLst/>
              <a:cxnLst>
                <a:cxn ang="0">
                  <a:pos x="0" y="3"/>
                </a:cxn>
                <a:cxn ang="0">
                  <a:pos x="1098" y="0"/>
                </a:cxn>
              </a:cxnLst>
              <a:rect l="0" t="0" r="r" b="b"/>
              <a:pathLst>
                <a:path w="1098" h="3">
                  <a:moveTo>
                    <a:pt x="0" y="3"/>
                  </a:moveTo>
                  <a:lnTo>
                    <a:pt x="1098" y="0"/>
                  </a:lnTo>
                </a:path>
              </a:pathLst>
            </a:custGeom>
            <a:noFill/>
            <a:ln w="76200" cmpd="sng">
              <a:solidFill>
                <a:srgbClr val="FF6600"/>
              </a:solidFill>
              <a:round/>
              <a:headEnd type="none" w="med" len="med"/>
              <a:tailEnd type="none" w="med" len="med"/>
            </a:ln>
            <a:effectLst/>
          </p:spPr>
          <p:txBody>
            <a:bodyPr wrap="none"/>
            <a:lstStyle/>
            <a:p>
              <a:pPr>
                <a:defRPr/>
              </a:pPr>
              <a:endParaRPr lang="zh-CN" altLang="en-US" sz="2000" b="1">
                <a:latin typeface="+mn-lt"/>
                <a:ea typeface="+mn-ea"/>
              </a:endParaRPr>
            </a:p>
          </p:txBody>
        </p:sp>
        <p:grpSp>
          <p:nvGrpSpPr>
            <p:cNvPr id="350" name="Group 102"/>
            <p:cNvGrpSpPr>
              <a:grpSpLocks/>
            </p:cNvGrpSpPr>
            <p:nvPr/>
          </p:nvGrpSpPr>
          <p:grpSpPr bwMode="auto">
            <a:xfrm>
              <a:off x="1632" y="2352"/>
              <a:ext cx="1104" cy="257"/>
              <a:chOff x="1632" y="2352"/>
              <a:chExt cx="1104" cy="257"/>
            </a:xfrm>
          </p:grpSpPr>
          <p:sp>
            <p:nvSpPr>
              <p:cNvPr id="351" name="Line 103"/>
              <p:cNvSpPr>
                <a:spLocks noChangeShapeType="1"/>
              </p:cNvSpPr>
              <p:nvPr/>
            </p:nvSpPr>
            <p:spPr bwMode="auto">
              <a:xfrm>
                <a:off x="1632" y="2352"/>
                <a:ext cx="0" cy="247"/>
              </a:xfrm>
              <a:prstGeom prst="line">
                <a:avLst/>
              </a:prstGeom>
              <a:noFill/>
              <a:ln w="19050">
                <a:solidFill>
                  <a:schemeClr val="folHlink"/>
                </a:solidFill>
                <a:round/>
                <a:headEnd/>
                <a:tailEnd/>
              </a:ln>
              <a:effectLst/>
            </p:spPr>
            <p:txBody>
              <a:bodyPr wrap="none"/>
              <a:lstStyle/>
              <a:p>
                <a:pPr>
                  <a:defRPr/>
                </a:pPr>
                <a:endParaRPr lang="zh-CN" altLang="en-US" sz="2000" b="1">
                  <a:latin typeface="+mn-lt"/>
                  <a:ea typeface="+mn-ea"/>
                </a:endParaRPr>
              </a:p>
            </p:txBody>
          </p:sp>
          <p:sp>
            <p:nvSpPr>
              <p:cNvPr id="352" name="Line 104"/>
              <p:cNvSpPr>
                <a:spLocks noChangeShapeType="1"/>
              </p:cNvSpPr>
              <p:nvPr/>
            </p:nvSpPr>
            <p:spPr bwMode="auto">
              <a:xfrm flipH="1">
                <a:off x="1632" y="2468"/>
                <a:ext cx="192" cy="0"/>
              </a:xfrm>
              <a:prstGeom prst="line">
                <a:avLst/>
              </a:prstGeom>
              <a:noFill/>
              <a:ln w="19050">
                <a:solidFill>
                  <a:schemeClr val="folHlink"/>
                </a:solidFill>
                <a:round/>
                <a:headEnd/>
                <a:tailEnd type="stealth" w="med" len="med"/>
              </a:ln>
              <a:effectLst/>
            </p:spPr>
            <p:txBody>
              <a:bodyPr wrap="none"/>
              <a:lstStyle/>
              <a:p>
                <a:pPr>
                  <a:defRPr/>
                </a:pPr>
                <a:endParaRPr lang="zh-CN" altLang="en-US" sz="2000" b="1">
                  <a:latin typeface="+mn-lt"/>
                  <a:ea typeface="+mn-ea"/>
                </a:endParaRPr>
              </a:p>
            </p:txBody>
          </p:sp>
          <p:sp>
            <p:nvSpPr>
              <p:cNvPr id="353" name="Text Box 105"/>
              <p:cNvSpPr txBox="1">
                <a:spLocks noChangeArrowheads="1"/>
              </p:cNvSpPr>
              <p:nvPr/>
            </p:nvSpPr>
            <p:spPr bwMode="auto">
              <a:xfrm>
                <a:off x="1828" y="2357"/>
                <a:ext cx="67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en-US" altLang="zh-CN" sz="2000" dirty="0">
                    <a:latin typeface="Times New Roman" pitchFamily="18" charset="0"/>
                    <a:ea typeface="华文新魏" pitchFamily="2" charset="-122"/>
                  </a:rPr>
                  <a:t>I/O</a:t>
                </a:r>
                <a:r>
                  <a:rPr lang="zh-CN" altLang="en-US" sz="2000" dirty="0">
                    <a:latin typeface="Times New Roman" pitchFamily="18" charset="0"/>
                    <a:ea typeface="华文新魏" pitchFamily="2" charset="-122"/>
                  </a:rPr>
                  <a:t>准备</a:t>
                </a:r>
              </a:p>
            </p:txBody>
          </p:sp>
          <p:sp>
            <p:nvSpPr>
              <p:cNvPr id="354" name="Line 106"/>
              <p:cNvSpPr>
                <a:spLocks noChangeShapeType="1"/>
              </p:cNvSpPr>
              <p:nvPr/>
            </p:nvSpPr>
            <p:spPr bwMode="auto">
              <a:xfrm rot="10800000" flipH="1">
                <a:off x="2544" y="2468"/>
                <a:ext cx="192" cy="0"/>
              </a:xfrm>
              <a:prstGeom prst="line">
                <a:avLst/>
              </a:prstGeom>
              <a:noFill/>
              <a:ln w="19050">
                <a:solidFill>
                  <a:schemeClr val="folHlink"/>
                </a:solidFill>
                <a:round/>
                <a:headEnd/>
                <a:tailEnd type="stealth" w="med" len="med"/>
              </a:ln>
              <a:effectLst/>
            </p:spPr>
            <p:txBody>
              <a:bodyPr wrap="none"/>
              <a:lstStyle/>
              <a:p>
                <a:pPr>
                  <a:defRPr/>
                </a:pPr>
                <a:endParaRPr lang="zh-CN" altLang="en-US" sz="2000" b="1">
                  <a:latin typeface="+mn-lt"/>
                  <a:ea typeface="+mn-ea"/>
                </a:endParaRPr>
              </a:p>
            </p:txBody>
          </p:sp>
          <p:sp>
            <p:nvSpPr>
              <p:cNvPr id="355" name="Line 107"/>
              <p:cNvSpPr>
                <a:spLocks noChangeShapeType="1"/>
              </p:cNvSpPr>
              <p:nvPr/>
            </p:nvSpPr>
            <p:spPr bwMode="auto">
              <a:xfrm>
                <a:off x="2736" y="2362"/>
                <a:ext cx="0" cy="247"/>
              </a:xfrm>
              <a:prstGeom prst="line">
                <a:avLst/>
              </a:prstGeom>
              <a:noFill/>
              <a:ln w="19050">
                <a:solidFill>
                  <a:schemeClr val="folHlink"/>
                </a:solidFill>
                <a:round/>
                <a:headEnd/>
                <a:tailEnd/>
              </a:ln>
              <a:effectLst/>
            </p:spPr>
            <p:txBody>
              <a:bodyPr wrap="none"/>
              <a:lstStyle/>
              <a:p>
                <a:pPr>
                  <a:defRPr/>
                </a:pPr>
                <a:endParaRPr lang="zh-CN" altLang="en-US" sz="2000" b="1">
                  <a:latin typeface="+mn-lt"/>
                  <a:ea typeface="+mn-ea"/>
                </a:endParaRPr>
              </a:p>
            </p:txBody>
          </p:sp>
        </p:grpSp>
      </p:grpSp>
      <p:grpSp>
        <p:nvGrpSpPr>
          <p:cNvPr id="356" name="Group 108"/>
          <p:cNvGrpSpPr>
            <a:grpSpLocks/>
          </p:cNvGrpSpPr>
          <p:nvPr/>
        </p:nvGrpSpPr>
        <p:grpSpPr bwMode="auto">
          <a:xfrm>
            <a:off x="4875808" y="3267696"/>
            <a:ext cx="1211262" cy="465137"/>
            <a:chOff x="1976" y="2063"/>
            <a:chExt cx="763" cy="293"/>
          </a:xfrm>
        </p:grpSpPr>
        <p:sp>
          <p:nvSpPr>
            <p:cNvPr id="357" name="Line 109"/>
            <p:cNvSpPr>
              <a:spLocks noChangeShapeType="1"/>
            </p:cNvSpPr>
            <p:nvPr/>
          </p:nvSpPr>
          <p:spPr bwMode="auto">
            <a:xfrm flipV="1">
              <a:off x="2736" y="2063"/>
              <a:ext cx="0" cy="293"/>
            </a:xfrm>
            <a:prstGeom prst="line">
              <a:avLst/>
            </a:prstGeom>
            <a:noFill/>
            <a:ln w="38100">
              <a:solidFill>
                <a:schemeClr val="folHlink"/>
              </a:solidFill>
              <a:round/>
              <a:headEnd/>
              <a:tailEnd type="stealth" w="med" len="med"/>
            </a:ln>
            <a:effectLst/>
          </p:spPr>
          <p:txBody>
            <a:bodyPr wrap="none"/>
            <a:lstStyle/>
            <a:p>
              <a:pPr>
                <a:defRPr/>
              </a:pPr>
              <a:endParaRPr lang="zh-CN" altLang="en-US" sz="2000" b="1">
                <a:latin typeface="+mn-lt"/>
                <a:ea typeface="+mn-ea"/>
              </a:endParaRPr>
            </a:p>
          </p:txBody>
        </p:sp>
        <p:sp>
          <p:nvSpPr>
            <p:cNvPr id="358" name="Text Box 110"/>
            <p:cNvSpPr txBox="1">
              <a:spLocks noChangeArrowheads="1"/>
            </p:cNvSpPr>
            <p:nvPr/>
          </p:nvSpPr>
          <p:spPr bwMode="auto">
            <a:xfrm>
              <a:off x="1976" y="2066"/>
              <a:ext cx="763"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zh-CN" altLang="en-US" sz="2000" dirty="0">
                  <a:latin typeface="Times New Roman" pitchFamily="18" charset="0"/>
                  <a:ea typeface="华文新魏" pitchFamily="2" charset="-122"/>
                </a:rPr>
                <a:t>中断请求</a:t>
              </a:r>
            </a:p>
          </p:txBody>
        </p:sp>
      </p:grpSp>
      <p:sp>
        <p:nvSpPr>
          <p:cNvPr id="359" name="Line 111"/>
          <p:cNvSpPr>
            <a:spLocks noChangeShapeType="1"/>
          </p:cNvSpPr>
          <p:nvPr/>
        </p:nvSpPr>
        <p:spPr bwMode="auto">
          <a:xfrm flipH="1">
            <a:off x="6082308" y="3261346"/>
            <a:ext cx="228600" cy="533400"/>
          </a:xfrm>
          <a:prstGeom prst="line">
            <a:avLst/>
          </a:prstGeom>
          <a:noFill/>
          <a:ln w="38100">
            <a:solidFill>
              <a:schemeClr val="folHlink"/>
            </a:solidFill>
            <a:round/>
            <a:headEnd/>
            <a:tailEnd type="stealth" w="med" len="med"/>
          </a:ln>
          <a:effectLst/>
        </p:spPr>
        <p:txBody>
          <a:bodyPr wrap="none"/>
          <a:lstStyle/>
          <a:p>
            <a:pPr>
              <a:defRPr/>
            </a:pPr>
            <a:endParaRPr lang="zh-CN" altLang="en-US" sz="2000" b="1">
              <a:latin typeface="+mn-lt"/>
              <a:ea typeface="+mn-ea"/>
            </a:endParaRPr>
          </a:p>
        </p:txBody>
      </p:sp>
      <p:sp>
        <p:nvSpPr>
          <p:cNvPr id="360" name="Line 112"/>
          <p:cNvSpPr>
            <a:spLocks noChangeShapeType="1"/>
          </p:cNvSpPr>
          <p:nvPr/>
        </p:nvSpPr>
        <p:spPr bwMode="auto">
          <a:xfrm flipH="1" flipV="1">
            <a:off x="6768108" y="3259758"/>
            <a:ext cx="685800" cy="533400"/>
          </a:xfrm>
          <a:prstGeom prst="line">
            <a:avLst/>
          </a:prstGeom>
          <a:noFill/>
          <a:ln w="38100">
            <a:solidFill>
              <a:schemeClr val="folHlink"/>
            </a:solidFill>
            <a:round/>
            <a:headEnd/>
            <a:tailEnd type="stealth" w="med" len="med"/>
          </a:ln>
          <a:effectLst/>
        </p:spPr>
        <p:txBody>
          <a:bodyPr wrap="none"/>
          <a:lstStyle/>
          <a:p>
            <a:pPr>
              <a:defRPr/>
            </a:pPr>
            <a:endParaRPr lang="zh-CN" altLang="en-US" sz="2000" b="1">
              <a:latin typeface="+mn-lt"/>
              <a:ea typeface="+mn-ea"/>
            </a:endParaRPr>
          </a:p>
        </p:txBody>
      </p:sp>
      <p:sp>
        <p:nvSpPr>
          <p:cNvPr id="361" name="Line 113"/>
          <p:cNvSpPr>
            <a:spLocks noChangeShapeType="1"/>
          </p:cNvSpPr>
          <p:nvPr/>
        </p:nvSpPr>
        <p:spPr bwMode="auto">
          <a:xfrm>
            <a:off x="6768108" y="3275633"/>
            <a:ext cx="3581400" cy="0"/>
          </a:xfrm>
          <a:prstGeom prst="line">
            <a:avLst/>
          </a:prstGeom>
          <a:noFill/>
          <a:ln w="76200">
            <a:solidFill>
              <a:srgbClr val="FF6600"/>
            </a:solidFill>
            <a:round/>
            <a:headEnd/>
            <a:tailEnd/>
          </a:ln>
          <a:effectLst/>
        </p:spPr>
        <p:txBody>
          <a:bodyPr wrap="none"/>
          <a:lstStyle/>
          <a:p>
            <a:pPr>
              <a:defRPr/>
            </a:pPr>
            <a:endParaRPr lang="zh-CN" altLang="en-US" sz="2000" b="1">
              <a:latin typeface="+mn-lt"/>
              <a:ea typeface="+mn-ea"/>
            </a:endParaRPr>
          </a:p>
        </p:txBody>
      </p:sp>
      <p:grpSp>
        <p:nvGrpSpPr>
          <p:cNvPr id="362" name="Group 118"/>
          <p:cNvGrpSpPr>
            <a:grpSpLocks/>
          </p:cNvGrpSpPr>
          <p:nvPr/>
        </p:nvGrpSpPr>
        <p:grpSpPr bwMode="auto">
          <a:xfrm>
            <a:off x="6082308" y="3793158"/>
            <a:ext cx="1371600" cy="104775"/>
            <a:chOff x="2736" y="2400"/>
            <a:chExt cx="864" cy="66"/>
          </a:xfrm>
        </p:grpSpPr>
        <p:sp>
          <p:nvSpPr>
            <p:cNvPr id="363" name="Line 119"/>
            <p:cNvSpPr>
              <a:spLocks noChangeShapeType="1"/>
            </p:cNvSpPr>
            <p:nvPr/>
          </p:nvSpPr>
          <p:spPr bwMode="auto">
            <a:xfrm>
              <a:off x="2736" y="2400"/>
              <a:ext cx="864" cy="0"/>
            </a:xfrm>
            <a:prstGeom prst="line">
              <a:avLst/>
            </a:prstGeom>
            <a:noFill/>
            <a:ln w="76200">
              <a:solidFill>
                <a:srgbClr val="009900"/>
              </a:solidFill>
              <a:round/>
              <a:headEnd/>
              <a:tailEnd/>
            </a:ln>
            <a:effectLst/>
          </p:spPr>
          <p:txBody>
            <a:bodyPr wrap="none"/>
            <a:lstStyle/>
            <a:p>
              <a:pPr>
                <a:defRPr/>
              </a:pPr>
              <a:endParaRPr lang="zh-CN" altLang="en-US" sz="2000" b="1">
                <a:latin typeface="+mn-lt"/>
                <a:ea typeface="+mn-ea"/>
              </a:endParaRPr>
            </a:p>
          </p:txBody>
        </p:sp>
        <p:sp>
          <p:nvSpPr>
            <p:cNvPr id="364" name="Line 120"/>
            <p:cNvSpPr>
              <a:spLocks noChangeShapeType="1"/>
            </p:cNvSpPr>
            <p:nvPr/>
          </p:nvSpPr>
          <p:spPr bwMode="auto">
            <a:xfrm>
              <a:off x="2736" y="2466"/>
              <a:ext cx="864" cy="0"/>
            </a:xfrm>
            <a:prstGeom prst="line">
              <a:avLst/>
            </a:prstGeom>
            <a:noFill/>
            <a:ln w="38100">
              <a:solidFill>
                <a:schemeClr val="folHlink"/>
              </a:solidFill>
              <a:round/>
              <a:headEnd/>
              <a:tailEnd/>
            </a:ln>
            <a:effectLst/>
          </p:spPr>
          <p:txBody>
            <a:bodyPr wrap="none"/>
            <a:lstStyle/>
            <a:p>
              <a:pPr>
                <a:defRPr/>
              </a:pPr>
              <a:endParaRPr lang="zh-CN" altLang="en-US" sz="2000" b="1">
                <a:latin typeface="+mn-lt"/>
                <a:ea typeface="+mn-ea"/>
              </a:endParaRPr>
            </a:p>
          </p:txBody>
        </p:sp>
      </p:grpSp>
      <p:sp>
        <p:nvSpPr>
          <p:cNvPr id="365" name="Freeform 138"/>
          <p:cNvSpPr>
            <a:spLocks/>
          </p:cNvSpPr>
          <p:nvPr/>
        </p:nvSpPr>
        <p:spPr bwMode="auto">
          <a:xfrm>
            <a:off x="6072783" y="3272458"/>
            <a:ext cx="233362" cy="1588"/>
          </a:xfrm>
          <a:custGeom>
            <a:avLst/>
            <a:gdLst/>
            <a:ahLst/>
            <a:cxnLst>
              <a:cxn ang="0">
                <a:pos x="0" y="0"/>
              </a:cxn>
              <a:cxn ang="0">
                <a:pos x="147" y="0"/>
              </a:cxn>
            </a:cxnLst>
            <a:rect l="0" t="0" r="r" b="b"/>
            <a:pathLst>
              <a:path w="147" h="1">
                <a:moveTo>
                  <a:pt x="0" y="0"/>
                </a:moveTo>
                <a:lnTo>
                  <a:pt x="147" y="0"/>
                </a:lnTo>
              </a:path>
            </a:pathLst>
          </a:custGeom>
          <a:noFill/>
          <a:ln w="76200" cmpd="sng">
            <a:solidFill>
              <a:srgbClr val="FF6600"/>
            </a:solidFill>
            <a:round/>
            <a:headEnd type="none" w="med" len="med"/>
            <a:tailEnd type="none" w="med" len="med"/>
          </a:ln>
          <a:effectLst/>
        </p:spPr>
        <p:txBody>
          <a:bodyPr wrap="none"/>
          <a:lstStyle/>
          <a:p>
            <a:pPr>
              <a:defRPr/>
            </a:pPr>
            <a:endParaRPr lang="zh-CN" altLang="en-US" sz="2000" b="1">
              <a:latin typeface="+mn-lt"/>
              <a:ea typeface="+mn-ea"/>
            </a:endParaRPr>
          </a:p>
        </p:txBody>
      </p:sp>
      <p:sp>
        <p:nvSpPr>
          <p:cNvPr id="366" name="Text Box 140"/>
          <p:cNvSpPr txBox="1">
            <a:spLocks noChangeArrowheads="1"/>
          </p:cNvSpPr>
          <p:nvPr/>
        </p:nvSpPr>
        <p:spPr bwMode="auto">
          <a:xfrm>
            <a:off x="190551" y="2968214"/>
            <a:ext cx="2484744" cy="523220"/>
          </a:xfrm>
          <a:prstGeom prst="rect">
            <a:avLst/>
          </a:prstGeom>
        </p:spPr>
        <p:txBody>
          <a:bodyPr wrap="square">
            <a:spAutoFit/>
          </a:bodyPr>
          <a:lstStyle/>
          <a:p>
            <a:pPr>
              <a:lnSpc>
                <a:spcPct val="100000"/>
              </a:lnSpc>
              <a:defRPr/>
            </a:pPr>
            <a:r>
              <a:rPr kumimoji="1" lang="zh-CN" altLang="en-US" dirty="0">
                <a:solidFill>
                  <a:srgbClr val="FF0000"/>
                </a:solidFill>
                <a:latin typeface="Times New Roman" pitchFamily="18" charset="0"/>
                <a:ea typeface="华文新魏" pitchFamily="2" charset="-122"/>
              </a:rPr>
              <a:t>中断驱动方式</a:t>
            </a:r>
          </a:p>
        </p:txBody>
      </p:sp>
      <p:grpSp>
        <p:nvGrpSpPr>
          <p:cNvPr id="527" name="Group 3"/>
          <p:cNvGrpSpPr>
            <a:grpSpLocks/>
          </p:cNvGrpSpPr>
          <p:nvPr/>
        </p:nvGrpSpPr>
        <p:grpSpPr bwMode="auto">
          <a:xfrm>
            <a:off x="2172295" y="4469163"/>
            <a:ext cx="8158163" cy="2005013"/>
            <a:chOff x="189" y="3071"/>
            <a:chExt cx="5139" cy="1263"/>
          </a:xfrm>
        </p:grpSpPr>
        <p:sp>
          <p:nvSpPr>
            <p:cNvPr id="528" name="Line 4"/>
            <p:cNvSpPr>
              <a:spLocks noChangeShapeType="1"/>
            </p:cNvSpPr>
            <p:nvPr/>
          </p:nvSpPr>
          <p:spPr bwMode="auto">
            <a:xfrm>
              <a:off x="717" y="3782"/>
              <a:ext cx="2251" cy="0"/>
            </a:xfrm>
            <a:prstGeom prst="line">
              <a:avLst/>
            </a:prstGeom>
            <a:noFill/>
            <a:ln w="38100">
              <a:solidFill>
                <a:schemeClr val="tx1"/>
              </a:solidFill>
              <a:round/>
              <a:headEnd/>
              <a:tailEnd/>
            </a:ln>
            <a:effectLst/>
          </p:spPr>
          <p:txBody>
            <a:bodyPr wrap="none"/>
            <a:lstStyle/>
            <a:p>
              <a:pPr>
                <a:defRPr/>
              </a:pPr>
              <a:endParaRPr lang="zh-CN" altLang="en-US" sz="2000" b="1">
                <a:latin typeface="+mn-lt"/>
                <a:ea typeface="+mn-ea"/>
              </a:endParaRPr>
            </a:p>
          </p:txBody>
        </p:sp>
        <p:sp>
          <p:nvSpPr>
            <p:cNvPr id="529" name="Line 5"/>
            <p:cNvSpPr>
              <a:spLocks noChangeShapeType="1"/>
            </p:cNvSpPr>
            <p:nvPr/>
          </p:nvSpPr>
          <p:spPr bwMode="auto">
            <a:xfrm>
              <a:off x="3077" y="3782"/>
              <a:ext cx="2251" cy="0"/>
            </a:xfrm>
            <a:prstGeom prst="line">
              <a:avLst/>
            </a:prstGeom>
            <a:noFill/>
            <a:ln w="38100">
              <a:solidFill>
                <a:schemeClr val="tx1"/>
              </a:solidFill>
              <a:round/>
              <a:headEnd/>
              <a:tailEnd/>
            </a:ln>
            <a:effectLst/>
          </p:spPr>
          <p:txBody>
            <a:bodyPr wrap="none"/>
            <a:lstStyle/>
            <a:p>
              <a:pPr>
                <a:defRPr/>
              </a:pPr>
              <a:endParaRPr lang="zh-CN" altLang="en-US" sz="2000" b="1">
                <a:latin typeface="+mn-lt"/>
                <a:ea typeface="+mn-ea"/>
              </a:endParaRPr>
            </a:p>
          </p:txBody>
        </p:sp>
        <p:sp>
          <p:nvSpPr>
            <p:cNvPr id="530" name="Line 6"/>
            <p:cNvSpPr>
              <a:spLocks noChangeShapeType="1"/>
            </p:cNvSpPr>
            <p:nvPr/>
          </p:nvSpPr>
          <p:spPr bwMode="auto">
            <a:xfrm>
              <a:off x="2973" y="3254"/>
              <a:ext cx="0" cy="535"/>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531" name="Line 7"/>
            <p:cNvSpPr>
              <a:spLocks noChangeShapeType="1"/>
            </p:cNvSpPr>
            <p:nvPr/>
          </p:nvSpPr>
          <p:spPr bwMode="auto">
            <a:xfrm>
              <a:off x="3072" y="3254"/>
              <a:ext cx="0" cy="535"/>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532" name="Line 8"/>
            <p:cNvSpPr>
              <a:spLocks noChangeShapeType="1"/>
            </p:cNvSpPr>
            <p:nvPr/>
          </p:nvSpPr>
          <p:spPr bwMode="auto">
            <a:xfrm>
              <a:off x="2973" y="3782"/>
              <a:ext cx="0" cy="250"/>
            </a:xfrm>
            <a:prstGeom prst="line">
              <a:avLst/>
            </a:prstGeom>
            <a:noFill/>
            <a:ln w="38100">
              <a:solidFill>
                <a:schemeClr val="tx1"/>
              </a:solidFill>
              <a:round/>
              <a:headEnd type="stealth" w="med" len="med"/>
              <a:tailEnd/>
            </a:ln>
            <a:effectLst/>
          </p:spPr>
          <p:txBody>
            <a:bodyPr wrap="none"/>
            <a:lstStyle/>
            <a:p>
              <a:pPr>
                <a:defRPr/>
              </a:pPr>
              <a:endParaRPr lang="zh-CN" altLang="en-US" sz="2000" b="1">
                <a:latin typeface="+mn-lt"/>
                <a:ea typeface="+mn-ea"/>
              </a:endParaRPr>
            </a:p>
          </p:txBody>
        </p:sp>
        <p:sp>
          <p:nvSpPr>
            <p:cNvPr id="533" name="Line 9"/>
            <p:cNvSpPr>
              <a:spLocks noChangeShapeType="1"/>
            </p:cNvSpPr>
            <p:nvPr/>
          </p:nvSpPr>
          <p:spPr bwMode="auto">
            <a:xfrm>
              <a:off x="3072" y="3878"/>
              <a:ext cx="0" cy="354"/>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534" name="Line 10"/>
            <p:cNvSpPr>
              <a:spLocks noChangeShapeType="1"/>
            </p:cNvSpPr>
            <p:nvPr/>
          </p:nvSpPr>
          <p:spPr bwMode="auto">
            <a:xfrm>
              <a:off x="717" y="3247"/>
              <a:ext cx="0" cy="535"/>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535" name="Text Box 11"/>
            <p:cNvSpPr txBox="1">
              <a:spLocks noChangeArrowheads="1"/>
            </p:cNvSpPr>
            <p:nvPr/>
          </p:nvSpPr>
          <p:spPr bwMode="auto">
            <a:xfrm>
              <a:off x="1710" y="3503"/>
              <a:ext cx="108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zh-CN" altLang="en-US" sz="2000" dirty="0">
                  <a:latin typeface="Times New Roman" pitchFamily="18" charset="0"/>
                  <a:ea typeface="华文新魏" pitchFamily="2" charset="-122"/>
                </a:rPr>
                <a:t>存取周期结束</a:t>
              </a:r>
            </a:p>
          </p:txBody>
        </p:sp>
        <p:sp>
          <p:nvSpPr>
            <p:cNvPr id="536" name="Line 12"/>
            <p:cNvSpPr>
              <a:spLocks noChangeShapeType="1"/>
            </p:cNvSpPr>
            <p:nvPr/>
          </p:nvSpPr>
          <p:spPr bwMode="auto">
            <a:xfrm>
              <a:off x="2778" y="3638"/>
              <a:ext cx="195"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537" name="Text Box 13"/>
            <p:cNvSpPr txBox="1">
              <a:spLocks noChangeArrowheads="1"/>
            </p:cNvSpPr>
            <p:nvPr/>
          </p:nvSpPr>
          <p:spPr bwMode="auto">
            <a:xfrm>
              <a:off x="1101" y="3254"/>
              <a:ext cx="150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en-US" altLang="zh-CN" sz="2000" dirty="0">
                  <a:latin typeface="Times New Roman" pitchFamily="18" charset="0"/>
                  <a:ea typeface="华文新魏" pitchFamily="2" charset="-122"/>
                </a:rPr>
                <a:t>CPU  </a:t>
              </a:r>
              <a:r>
                <a:rPr lang="zh-CN" altLang="en-US" sz="2000" dirty="0">
                  <a:latin typeface="Times New Roman" pitchFamily="18" charset="0"/>
                  <a:ea typeface="华文新魏" pitchFamily="2" charset="-122"/>
                </a:rPr>
                <a:t>执行现行程序</a:t>
              </a:r>
            </a:p>
          </p:txBody>
        </p:sp>
        <p:sp>
          <p:nvSpPr>
            <p:cNvPr id="538" name="Line 14"/>
            <p:cNvSpPr>
              <a:spLocks noChangeShapeType="1"/>
            </p:cNvSpPr>
            <p:nvPr/>
          </p:nvSpPr>
          <p:spPr bwMode="auto">
            <a:xfrm rot="10800000">
              <a:off x="717" y="3350"/>
              <a:ext cx="195"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539" name="Line 15"/>
            <p:cNvSpPr>
              <a:spLocks noChangeShapeType="1"/>
            </p:cNvSpPr>
            <p:nvPr/>
          </p:nvSpPr>
          <p:spPr bwMode="auto">
            <a:xfrm>
              <a:off x="2778" y="3350"/>
              <a:ext cx="195"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540" name="Line 16"/>
            <p:cNvSpPr>
              <a:spLocks noChangeShapeType="1"/>
            </p:cNvSpPr>
            <p:nvPr/>
          </p:nvSpPr>
          <p:spPr bwMode="auto">
            <a:xfrm rot="10800000">
              <a:off x="3072" y="3350"/>
              <a:ext cx="195"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541" name="Text Box 17"/>
            <p:cNvSpPr txBox="1">
              <a:spLocks noChangeArrowheads="1"/>
            </p:cNvSpPr>
            <p:nvPr/>
          </p:nvSpPr>
          <p:spPr bwMode="auto">
            <a:xfrm>
              <a:off x="3260" y="3254"/>
              <a:ext cx="150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en-US" altLang="zh-CN" sz="2000" dirty="0">
                  <a:latin typeface="Times New Roman" pitchFamily="18" charset="0"/>
                  <a:ea typeface="华文新魏" pitchFamily="2" charset="-122"/>
                </a:rPr>
                <a:t>CPU  </a:t>
              </a:r>
              <a:r>
                <a:rPr lang="zh-CN" altLang="en-US" sz="2000" dirty="0">
                  <a:latin typeface="Times New Roman" pitchFamily="18" charset="0"/>
                  <a:ea typeface="华文新魏" pitchFamily="2" charset="-122"/>
                </a:rPr>
                <a:t>执行现行程序</a:t>
              </a:r>
            </a:p>
          </p:txBody>
        </p:sp>
        <p:sp>
          <p:nvSpPr>
            <p:cNvPr id="542" name="Text Box 18"/>
            <p:cNvSpPr txBox="1">
              <a:spLocks noChangeArrowheads="1"/>
            </p:cNvSpPr>
            <p:nvPr/>
          </p:nvSpPr>
          <p:spPr bwMode="auto">
            <a:xfrm>
              <a:off x="2157" y="3782"/>
              <a:ext cx="82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en-US" altLang="zh-CN" sz="2000" dirty="0">
                  <a:latin typeface="Times New Roman" pitchFamily="18" charset="0"/>
                  <a:ea typeface="华文新魏" pitchFamily="2" charset="-122"/>
                </a:rPr>
                <a:t>DMA</a:t>
              </a:r>
              <a:r>
                <a:rPr lang="zh-CN" altLang="en-US" sz="2000" dirty="0">
                  <a:latin typeface="Times New Roman" pitchFamily="18" charset="0"/>
                  <a:ea typeface="华文新魏" pitchFamily="2" charset="-122"/>
                </a:rPr>
                <a:t>请求</a:t>
              </a:r>
            </a:p>
          </p:txBody>
        </p:sp>
        <p:sp>
          <p:nvSpPr>
            <p:cNvPr id="543" name="Line 19"/>
            <p:cNvSpPr>
              <a:spLocks noChangeShapeType="1"/>
            </p:cNvSpPr>
            <p:nvPr/>
          </p:nvSpPr>
          <p:spPr bwMode="auto">
            <a:xfrm>
              <a:off x="1677" y="3772"/>
              <a:ext cx="0" cy="238"/>
            </a:xfrm>
            <a:prstGeom prst="line">
              <a:avLst/>
            </a:prstGeom>
            <a:noFill/>
            <a:ln w="3810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544" name="Text Box 20"/>
            <p:cNvSpPr txBox="1">
              <a:spLocks noChangeArrowheads="1"/>
            </p:cNvSpPr>
            <p:nvPr/>
          </p:nvSpPr>
          <p:spPr bwMode="auto">
            <a:xfrm>
              <a:off x="1009" y="3772"/>
              <a:ext cx="672" cy="252"/>
            </a:xfrm>
            <a:prstGeom prst="rect">
              <a:avLst/>
            </a:prstGeom>
            <a:noFill/>
            <a:ln w="9525">
              <a:noFill/>
              <a:miter lim="800000"/>
              <a:headEnd/>
              <a:tailEnd/>
            </a:ln>
            <a:effectLst/>
          </p:spPr>
          <p:txBody>
            <a:bodyPr wrap="none">
              <a:spAutoFit/>
            </a:bodyPr>
            <a:lstStyle/>
            <a:p>
              <a:pPr>
                <a:lnSpc>
                  <a:spcPct val="100000"/>
                </a:lnSpc>
                <a:defRPr/>
              </a:pPr>
              <a:r>
                <a:rPr kumimoji="1" lang="zh-CN" altLang="en-US" sz="2000" dirty="0">
                  <a:latin typeface="Times New Roman" pitchFamily="18" charset="0"/>
                  <a:ea typeface="华文新魏" pitchFamily="2" charset="-122"/>
                </a:rPr>
                <a:t>启动</a:t>
              </a:r>
              <a:r>
                <a:rPr kumimoji="1" lang="en-US" altLang="zh-CN" sz="2000" dirty="0">
                  <a:latin typeface="Times New Roman" pitchFamily="18" charset="0"/>
                  <a:ea typeface="华文新魏" pitchFamily="2" charset="-122"/>
                </a:rPr>
                <a:t>I/O</a:t>
              </a:r>
            </a:p>
          </p:txBody>
        </p:sp>
        <p:sp>
          <p:nvSpPr>
            <p:cNvPr id="545" name="Line 21"/>
            <p:cNvSpPr>
              <a:spLocks noChangeShapeType="1"/>
            </p:cNvSpPr>
            <p:nvPr/>
          </p:nvSpPr>
          <p:spPr bwMode="auto">
            <a:xfrm>
              <a:off x="1677" y="4035"/>
              <a:ext cx="0" cy="179"/>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sp>
          <p:nvSpPr>
            <p:cNvPr id="546" name="Line 22"/>
            <p:cNvSpPr>
              <a:spLocks noChangeShapeType="1"/>
            </p:cNvSpPr>
            <p:nvPr/>
          </p:nvSpPr>
          <p:spPr bwMode="auto">
            <a:xfrm flipH="1">
              <a:off x="1677" y="4118"/>
              <a:ext cx="192"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547" name="Text Box 23"/>
            <p:cNvSpPr txBox="1">
              <a:spLocks noChangeArrowheads="1"/>
            </p:cNvSpPr>
            <p:nvPr/>
          </p:nvSpPr>
          <p:spPr bwMode="auto">
            <a:xfrm>
              <a:off x="1969" y="4012"/>
              <a:ext cx="67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en-US" altLang="zh-CN" sz="2000" dirty="0">
                  <a:latin typeface="Times New Roman" pitchFamily="18" charset="0"/>
                  <a:ea typeface="华文新魏" pitchFamily="2" charset="-122"/>
                </a:rPr>
                <a:t>I/O</a:t>
              </a:r>
              <a:r>
                <a:rPr lang="zh-CN" altLang="en-US" sz="2000" dirty="0">
                  <a:latin typeface="Times New Roman" pitchFamily="18" charset="0"/>
                  <a:ea typeface="华文新魏" pitchFamily="2" charset="-122"/>
                </a:rPr>
                <a:t>准备</a:t>
              </a:r>
            </a:p>
          </p:txBody>
        </p:sp>
        <p:sp>
          <p:nvSpPr>
            <p:cNvPr id="548" name="Line 24"/>
            <p:cNvSpPr>
              <a:spLocks noChangeShapeType="1"/>
            </p:cNvSpPr>
            <p:nvPr/>
          </p:nvSpPr>
          <p:spPr bwMode="auto">
            <a:xfrm rot="10800000" flipH="1">
              <a:off x="2781" y="4118"/>
              <a:ext cx="192"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549" name="Line 25"/>
            <p:cNvSpPr>
              <a:spLocks noChangeShapeType="1"/>
            </p:cNvSpPr>
            <p:nvPr/>
          </p:nvSpPr>
          <p:spPr bwMode="auto">
            <a:xfrm flipH="1">
              <a:off x="3076" y="4118"/>
              <a:ext cx="192" cy="0"/>
            </a:xfrm>
            <a:prstGeom prst="line">
              <a:avLst/>
            </a:prstGeom>
            <a:noFill/>
            <a:ln w="19050">
              <a:solidFill>
                <a:schemeClr val="tx1"/>
              </a:solidFill>
              <a:round/>
              <a:headEnd/>
              <a:tailEnd type="stealth" w="med" len="med"/>
            </a:ln>
            <a:effectLst/>
          </p:spPr>
          <p:txBody>
            <a:bodyPr wrap="none"/>
            <a:lstStyle/>
            <a:p>
              <a:pPr>
                <a:defRPr/>
              </a:pPr>
              <a:endParaRPr lang="zh-CN" altLang="en-US" sz="2000" b="1">
                <a:latin typeface="+mn-lt"/>
                <a:ea typeface="+mn-ea"/>
              </a:endParaRPr>
            </a:p>
          </p:txBody>
        </p:sp>
        <p:sp>
          <p:nvSpPr>
            <p:cNvPr id="550" name="Text Box 26"/>
            <p:cNvSpPr txBox="1">
              <a:spLocks noChangeArrowheads="1"/>
            </p:cNvSpPr>
            <p:nvPr/>
          </p:nvSpPr>
          <p:spPr bwMode="auto">
            <a:xfrm>
              <a:off x="3220" y="4012"/>
              <a:ext cx="67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en-US" altLang="zh-CN" sz="2000" dirty="0">
                  <a:latin typeface="Times New Roman" pitchFamily="18" charset="0"/>
                  <a:ea typeface="华文新魏" pitchFamily="2" charset="-122"/>
                </a:rPr>
                <a:t>I/O</a:t>
              </a:r>
              <a:r>
                <a:rPr lang="zh-CN" altLang="en-US" sz="2000" dirty="0">
                  <a:latin typeface="Times New Roman" pitchFamily="18" charset="0"/>
                  <a:ea typeface="华文新魏" pitchFamily="2" charset="-122"/>
                </a:rPr>
                <a:t>准备</a:t>
              </a:r>
            </a:p>
          </p:txBody>
        </p:sp>
        <p:sp>
          <p:nvSpPr>
            <p:cNvPr id="551" name="Freeform 27"/>
            <p:cNvSpPr>
              <a:spLocks/>
            </p:cNvSpPr>
            <p:nvPr/>
          </p:nvSpPr>
          <p:spPr bwMode="auto">
            <a:xfrm>
              <a:off x="2541" y="3160"/>
              <a:ext cx="483" cy="104"/>
            </a:xfrm>
            <a:custGeom>
              <a:avLst/>
              <a:gdLst/>
              <a:ahLst/>
              <a:cxnLst>
                <a:cxn ang="0">
                  <a:pos x="528" y="240"/>
                </a:cxn>
                <a:cxn ang="0">
                  <a:pos x="480" y="144"/>
                </a:cxn>
                <a:cxn ang="0">
                  <a:pos x="336" y="48"/>
                </a:cxn>
                <a:cxn ang="0">
                  <a:pos x="192" y="0"/>
                </a:cxn>
                <a:cxn ang="0">
                  <a:pos x="0" y="0"/>
                </a:cxn>
              </a:cxnLst>
              <a:rect l="0" t="0" r="r" b="b"/>
              <a:pathLst>
                <a:path w="528" h="240">
                  <a:moveTo>
                    <a:pt x="528" y="240"/>
                  </a:moveTo>
                  <a:lnTo>
                    <a:pt x="480" y="144"/>
                  </a:lnTo>
                  <a:lnTo>
                    <a:pt x="336" y="48"/>
                  </a:lnTo>
                  <a:lnTo>
                    <a:pt x="192" y="0"/>
                  </a:lnTo>
                  <a:lnTo>
                    <a:pt x="0" y="0"/>
                  </a:lnTo>
                </a:path>
              </a:pathLst>
            </a:custGeom>
            <a:noFill/>
            <a:ln w="28575" cmpd="sng">
              <a:solidFill>
                <a:schemeClr val="tx1"/>
              </a:solidFill>
              <a:round/>
              <a:headEnd type="oval" w="sm" len="sm"/>
              <a:tailEnd/>
            </a:ln>
            <a:effectLst/>
          </p:spPr>
          <p:txBody>
            <a:bodyPr wrap="none"/>
            <a:lstStyle/>
            <a:p>
              <a:pPr>
                <a:defRPr/>
              </a:pPr>
              <a:endParaRPr lang="zh-CN" altLang="en-US" sz="2000" b="1">
                <a:latin typeface="+mn-lt"/>
                <a:ea typeface="+mn-ea"/>
              </a:endParaRPr>
            </a:p>
          </p:txBody>
        </p:sp>
        <p:sp>
          <p:nvSpPr>
            <p:cNvPr id="552" name="Text Box 28"/>
            <p:cNvSpPr txBox="1">
              <a:spLocks noChangeArrowheads="1"/>
            </p:cNvSpPr>
            <p:nvPr/>
          </p:nvSpPr>
          <p:spPr bwMode="auto">
            <a:xfrm>
              <a:off x="1485" y="3071"/>
              <a:ext cx="1086" cy="252"/>
            </a:xfrm>
            <a:prstGeom prst="rect">
              <a:avLst/>
            </a:prstGeom>
            <a:noFill/>
            <a:ln w="9525">
              <a:noFill/>
              <a:miter lim="800000"/>
              <a:headEnd/>
              <a:tailEnd/>
            </a:ln>
            <a:effectLst/>
          </p:spPr>
          <p:txBody>
            <a:bodyPr wrap="none">
              <a:spAutoFit/>
            </a:bodyPr>
            <a:lstStyle/>
            <a:p>
              <a:pPr>
                <a:lnSpc>
                  <a:spcPct val="100000"/>
                </a:lnSpc>
                <a:defRPr/>
              </a:pPr>
              <a:r>
                <a:rPr kumimoji="1" lang="zh-CN" altLang="en-US" sz="2000" dirty="0">
                  <a:latin typeface="Times New Roman" pitchFamily="18" charset="0"/>
                  <a:ea typeface="华文新魏" pitchFamily="2" charset="-122"/>
                </a:rPr>
                <a:t>一个存取周期</a:t>
              </a:r>
            </a:p>
          </p:txBody>
        </p:sp>
        <p:sp>
          <p:nvSpPr>
            <p:cNvPr id="553" name="Freeform 29"/>
            <p:cNvSpPr>
              <a:spLocks/>
            </p:cNvSpPr>
            <p:nvPr/>
          </p:nvSpPr>
          <p:spPr bwMode="auto">
            <a:xfrm>
              <a:off x="3024" y="4080"/>
              <a:ext cx="960" cy="192"/>
            </a:xfrm>
            <a:custGeom>
              <a:avLst/>
              <a:gdLst/>
              <a:ahLst/>
              <a:cxnLst>
                <a:cxn ang="0">
                  <a:pos x="0" y="0"/>
                </a:cxn>
                <a:cxn ang="0">
                  <a:pos x="0" y="96"/>
                </a:cxn>
                <a:cxn ang="0">
                  <a:pos x="48" y="192"/>
                </a:cxn>
                <a:cxn ang="0">
                  <a:pos x="864" y="192"/>
                </a:cxn>
                <a:cxn ang="0">
                  <a:pos x="1056" y="48"/>
                </a:cxn>
              </a:cxnLst>
              <a:rect l="0" t="0" r="r" b="b"/>
              <a:pathLst>
                <a:path w="1056" h="192">
                  <a:moveTo>
                    <a:pt x="0" y="0"/>
                  </a:moveTo>
                  <a:lnTo>
                    <a:pt x="0" y="96"/>
                  </a:lnTo>
                  <a:lnTo>
                    <a:pt x="48" y="192"/>
                  </a:lnTo>
                  <a:lnTo>
                    <a:pt x="864" y="192"/>
                  </a:lnTo>
                  <a:lnTo>
                    <a:pt x="1056" y="48"/>
                  </a:lnTo>
                </a:path>
              </a:pathLst>
            </a:custGeom>
            <a:noFill/>
            <a:ln w="19050" cmpd="sng">
              <a:solidFill>
                <a:schemeClr val="tx1"/>
              </a:solidFill>
              <a:round/>
              <a:headEnd type="oval" w="sm" len="sm"/>
              <a:tailEnd/>
            </a:ln>
            <a:effectLst/>
          </p:spPr>
          <p:txBody>
            <a:bodyPr wrap="none"/>
            <a:lstStyle/>
            <a:p>
              <a:pPr>
                <a:defRPr/>
              </a:pPr>
              <a:endParaRPr lang="zh-CN" altLang="en-US" sz="2000" b="1">
                <a:latin typeface="+mn-lt"/>
                <a:ea typeface="+mn-ea"/>
              </a:endParaRPr>
            </a:p>
          </p:txBody>
        </p:sp>
        <p:sp>
          <p:nvSpPr>
            <p:cNvPr id="554" name="Text Box 30"/>
            <p:cNvSpPr txBox="1">
              <a:spLocks noChangeArrowheads="1"/>
            </p:cNvSpPr>
            <p:nvPr/>
          </p:nvSpPr>
          <p:spPr bwMode="auto">
            <a:xfrm>
              <a:off x="3984" y="3878"/>
              <a:ext cx="1156" cy="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zh-CN" altLang="en-US" sz="2000" dirty="0">
                  <a:solidFill>
                    <a:srgbClr val="0000FF"/>
                  </a:solidFill>
                  <a:latin typeface="Times New Roman" pitchFamily="18" charset="0"/>
                  <a:ea typeface="华文新魏" pitchFamily="2" charset="-122"/>
                </a:rPr>
                <a:t>实现</a:t>
              </a:r>
              <a:r>
                <a:rPr lang="en-US" altLang="zh-CN" sz="2000" dirty="0">
                  <a:solidFill>
                    <a:srgbClr val="0000FF"/>
                  </a:solidFill>
                  <a:latin typeface="Times New Roman" pitchFamily="18" charset="0"/>
                  <a:ea typeface="华文新魏" pitchFamily="2" charset="-122"/>
                </a:rPr>
                <a:t>I/O</a:t>
              </a:r>
              <a:r>
                <a:rPr lang="zh-CN" altLang="en-US" sz="2000" dirty="0">
                  <a:solidFill>
                    <a:srgbClr val="0000FF"/>
                  </a:solidFill>
                  <a:latin typeface="Times New Roman" pitchFamily="18" charset="0"/>
                  <a:ea typeface="华文新魏" pitchFamily="2" charset="-122"/>
                </a:rPr>
                <a:t>与主存</a:t>
              </a:r>
            </a:p>
            <a:p>
              <a:pPr>
                <a:lnSpc>
                  <a:spcPct val="100000"/>
                </a:lnSpc>
                <a:defRPr/>
              </a:pPr>
              <a:r>
                <a:rPr lang="zh-CN" altLang="en-US" sz="2000" dirty="0">
                  <a:solidFill>
                    <a:srgbClr val="0000FF"/>
                  </a:solidFill>
                  <a:latin typeface="Times New Roman" pitchFamily="18" charset="0"/>
                  <a:ea typeface="华文新魏" pitchFamily="2" charset="-122"/>
                </a:rPr>
                <a:t>之间的传送</a:t>
              </a:r>
            </a:p>
          </p:txBody>
        </p:sp>
        <p:sp>
          <p:nvSpPr>
            <p:cNvPr id="555" name="Text Box 31"/>
            <p:cNvSpPr txBox="1">
              <a:spLocks noChangeArrowheads="1"/>
            </p:cNvSpPr>
            <p:nvPr/>
          </p:nvSpPr>
          <p:spPr bwMode="auto">
            <a:xfrm>
              <a:off x="189" y="3559"/>
              <a:ext cx="116" cy="252"/>
            </a:xfrm>
            <a:prstGeom prst="rect">
              <a:avLst/>
            </a:prstGeom>
            <a:noFill/>
            <a:ln w="9525">
              <a:noFill/>
              <a:miter lim="800000"/>
              <a:headEnd/>
              <a:tailEnd/>
            </a:ln>
            <a:effectLst/>
          </p:spPr>
          <p:txBody>
            <a:bodyPr wrap="none">
              <a:spAutoFit/>
            </a:bodyPr>
            <a:lstStyle/>
            <a:p>
              <a:pPr>
                <a:defRPr/>
              </a:pPr>
              <a:endParaRPr kumimoji="1" lang="zh-CN" altLang="en-US" sz="2000" b="1">
                <a:latin typeface="+mn-lt"/>
                <a:ea typeface="+mn-ea"/>
              </a:endParaRPr>
            </a:p>
          </p:txBody>
        </p:sp>
        <p:sp>
          <p:nvSpPr>
            <p:cNvPr id="556" name="Line 32"/>
            <p:cNvSpPr>
              <a:spLocks noChangeShapeType="1"/>
            </p:cNvSpPr>
            <p:nvPr/>
          </p:nvSpPr>
          <p:spPr bwMode="auto">
            <a:xfrm>
              <a:off x="2973" y="4032"/>
              <a:ext cx="0" cy="179"/>
            </a:xfrm>
            <a:prstGeom prst="line">
              <a:avLst/>
            </a:prstGeom>
            <a:noFill/>
            <a:ln w="19050">
              <a:solidFill>
                <a:schemeClr val="tx1"/>
              </a:solidFill>
              <a:round/>
              <a:headEnd/>
              <a:tailEnd/>
            </a:ln>
            <a:effectLst/>
          </p:spPr>
          <p:txBody>
            <a:bodyPr wrap="none"/>
            <a:lstStyle/>
            <a:p>
              <a:pPr>
                <a:defRPr/>
              </a:pPr>
              <a:endParaRPr lang="zh-CN" altLang="en-US" sz="2000" b="1">
                <a:latin typeface="+mn-lt"/>
                <a:ea typeface="+mn-ea"/>
              </a:endParaRPr>
            </a:p>
          </p:txBody>
        </p:sp>
      </p:grpSp>
      <p:sp>
        <p:nvSpPr>
          <p:cNvPr id="557" name="Line 114"/>
          <p:cNvSpPr>
            <a:spLocks noChangeShapeType="1"/>
          </p:cNvSpPr>
          <p:nvPr/>
        </p:nvSpPr>
        <p:spPr bwMode="auto">
          <a:xfrm>
            <a:off x="3015258" y="5599463"/>
            <a:ext cx="1524000" cy="0"/>
          </a:xfrm>
          <a:prstGeom prst="line">
            <a:avLst/>
          </a:prstGeom>
          <a:noFill/>
          <a:ln w="76200">
            <a:solidFill>
              <a:srgbClr val="FF6600"/>
            </a:solidFill>
            <a:round/>
            <a:headEnd/>
            <a:tailEnd/>
          </a:ln>
          <a:effectLst/>
        </p:spPr>
        <p:txBody>
          <a:bodyPr wrap="none"/>
          <a:lstStyle/>
          <a:p>
            <a:pPr>
              <a:defRPr/>
            </a:pPr>
            <a:endParaRPr lang="zh-CN" altLang="en-US" sz="2000" b="1">
              <a:latin typeface="+mn-lt"/>
              <a:ea typeface="+mn-ea"/>
            </a:endParaRPr>
          </a:p>
        </p:txBody>
      </p:sp>
      <p:grpSp>
        <p:nvGrpSpPr>
          <p:cNvPr id="558" name="Group 115"/>
          <p:cNvGrpSpPr>
            <a:grpSpLocks/>
          </p:cNvGrpSpPr>
          <p:nvPr/>
        </p:nvGrpSpPr>
        <p:grpSpPr bwMode="auto">
          <a:xfrm>
            <a:off x="3480990" y="5581557"/>
            <a:ext cx="1066800" cy="406400"/>
            <a:chOff x="1011" y="3770"/>
            <a:chExt cx="672" cy="256"/>
          </a:xfrm>
        </p:grpSpPr>
        <p:sp>
          <p:nvSpPr>
            <p:cNvPr id="559" name="Line 116"/>
            <p:cNvSpPr>
              <a:spLocks noChangeShapeType="1"/>
            </p:cNvSpPr>
            <p:nvPr/>
          </p:nvSpPr>
          <p:spPr bwMode="auto">
            <a:xfrm>
              <a:off x="1680" y="3770"/>
              <a:ext cx="0" cy="238"/>
            </a:xfrm>
            <a:prstGeom prst="line">
              <a:avLst/>
            </a:prstGeom>
            <a:noFill/>
            <a:ln w="38100">
              <a:solidFill>
                <a:schemeClr val="folHlink"/>
              </a:solidFill>
              <a:round/>
              <a:headEnd/>
              <a:tailEnd type="stealth" w="med" len="med"/>
            </a:ln>
            <a:effectLst/>
          </p:spPr>
          <p:txBody>
            <a:bodyPr wrap="none"/>
            <a:lstStyle/>
            <a:p>
              <a:pPr>
                <a:defRPr/>
              </a:pPr>
              <a:endParaRPr lang="zh-CN" altLang="en-US" sz="2000" b="1">
                <a:latin typeface="+mn-lt"/>
                <a:ea typeface="+mn-ea"/>
              </a:endParaRPr>
            </a:p>
          </p:txBody>
        </p:sp>
        <p:sp>
          <p:nvSpPr>
            <p:cNvPr id="560" name="Text Box 117"/>
            <p:cNvSpPr txBox="1">
              <a:spLocks noChangeArrowheads="1"/>
            </p:cNvSpPr>
            <p:nvPr/>
          </p:nvSpPr>
          <p:spPr bwMode="auto">
            <a:xfrm>
              <a:off x="1011" y="3774"/>
              <a:ext cx="672" cy="252"/>
            </a:xfrm>
            <a:prstGeom prst="rect">
              <a:avLst/>
            </a:prstGeom>
            <a:noFill/>
            <a:ln w="9525">
              <a:noFill/>
              <a:miter lim="800000"/>
              <a:headEnd/>
              <a:tailEnd/>
            </a:ln>
            <a:effectLst/>
          </p:spPr>
          <p:txBody>
            <a:bodyPr wrap="none">
              <a:spAutoFit/>
            </a:bodyPr>
            <a:lstStyle/>
            <a:p>
              <a:pPr>
                <a:lnSpc>
                  <a:spcPct val="100000"/>
                </a:lnSpc>
                <a:defRPr/>
              </a:pPr>
              <a:r>
                <a:rPr kumimoji="1" lang="zh-CN" altLang="en-US" sz="2000" dirty="0">
                  <a:latin typeface="Times New Roman" pitchFamily="18" charset="0"/>
                  <a:ea typeface="华文新魏" pitchFamily="2" charset="-122"/>
                </a:rPr>
                <a:t>启动</a:t>
              </a:r>
              <a:r>
                <a:rPr kumimoji="1" lang="en-US" altLang="zh-CN" sz="2000" dirty="0">
                  <a:latin typeface="Times New Roman" pitchFamily="18" charset="0"/>
                  <a:ea typeface="华文新魏" pitchFamily="2" charset="-122"/>
                </a:rPr>
                <a:t>I/O</a:t>
              </a:r>
            </a:p>
          </p:txBody>
        </p:sp>
      </p:grpSp>
      <p:grpSp>
        <p:nvGrpSpPr>
          <p:cNvPr id="561" name="Group 121"/>
          <p:cNvGrpSpPr>
            <a:grpSpLocks/>
          </p:cNvGrpSpPr>
          <p:nvPr/>
        </p:nvGrpSpPr>
        <p:grpSpPr bwMode="auto">
          <a:xfrm>
            <a:off x="4534495" y="5609000"/>
            <a:ext cx="2062163" cy="754064"/>
            <a:chOff x="1677" y="3783"/>
            <a:chExt cx="1299" cy="475"/>
          </a:xfrm>
        </p:grpSpPr>
        <p:sp>
          <p:nvSpPr>
            <p:cNvPr id="562" name="Line 122"/>
            <p:cNvSpPr>
              <a:spLocks noChangeShapeType="1"/>
            </p:cNvSpPr>
            <p:nvPr/>
          </p:nvSpPr>
          <p:spPr bwMode="auto">
            <a:xfrm>
              <a:off x="1680" y="3783"/>
              <a:ext cx="1296" cy="0"/>
            </a:xfrm>
            <a:prstGeom prst="line">
              <a:avLst/>
            </a:prstGeom>
            <a:noFill/>
            <a:ln w="76200">
              <a:solidFill>
                <a:srgbClr val="FF6600"/>
              </a:solidFill>
              <a:round/>
              <a:headEnd/>
              <a:tailEnd/>
            </a:ln>
            <a:effectLst/>
          </p:spPr>
          <p:txBody>
            <a:bodyPr wrap="none"/>
            <a:lstStyle/>
            <a:p>
              <a:pPr>
                <a:defRPr/>
              </a:pPr>
              <a:endParaRPr lang="zh-CN" altLang="en-US" sz="2000" b="1">
                <a:latin typeface="+mn-lt"/>
                <a:ea typeface="+mn-ea"/>
              </a:endParaRPr>
            </a:p>
          </p:txBody>
        </p:sp>
        <p:grpSp>
          <p:nvGrpSpPr>
            <p:cNvPr id="563" name="Group 123"/>
            <p:cNvGrpSpPr>
              <a:grpSpLocks/>
            </p:cNvGrpSpPr>
            <p:nvPr/>
          </p:nvGrpSpPr>
          <p:grpSpPr bwMode="auto">
            <a:xfrm>
              <a:off x="1677" y="4006"/>
              <a:ext cx="1296" cy="252"/>
              <a:chOff x="1677" y="4000"/>
              <a:chExt cx="1296" cy="252"/>
            </a:xfrm>
          </p:grpSpPr>
          <p:sp>
            <p:nvSpPr>
              <p:cNvPr id="564" name="Line 124"/>
              <p:cNvSpPr>
                <a:spLocks noChangeShapeType="1"/>
              </p:cNvSpPr>
              <p:nvPr/>
            </p:nvSpPr>
            <p:spPr bwMode="auto">
              <a:xfrm>
                <a:off x="1677" y="4029"/>
                <a:ext cx="0" cy="179"/>
              </a:xfrm>
              <a:prstGeom prst="line">
                <a:avLst/>
              </a:prstGeom>
              <a:noFill/>
              <a:ln w="19050">
                <a:solidFill>
                  <a:schemeClr val="folHlink"/>
                </a:solidFill>
                <a:round/>
                <a:headEnd/>
                <a:tailEnd/>
              </a:ln>
              <a:effectLst/>
            </p:spPr>
            <p:txBody>
              <a:bodyPr wrap="none"/>
              <a:lstStyle/>
              <a:p>
                <a:pPr>
                  <a:defRPr/>
                </a:pPr>
                <a:endParaRPr lang="zh-CN" altLang="en-US" sz="2000" b="1">
                  <a:latin typeface="+mn-lt"/>
                  <a:ea typeface="+mn-ea"/>
                </a:endParaRPr>
              </a:p>
            </p:txBody>
          </p:sp>
          <p:sp>
            <p:nvSpPr>
              <p:cNvPr id="565" name="Line 125"/>
              <p:cNvSpPr>
                <a:spLocks noChangeShapeType="1"/>
              </p:cNvSpPr>
              <p:nvPr/>
            </p:nvSpPr>
            <p:spPr bwMode="auto">
              <a:xfrm flipH="1">
                <a:off x="1677" y="4112"/>
                <a:ext cx="192" cy="0"/>
              </a:xfrm>
              <a:prstGeom prst="line">
                <a:avLst/>
              </a:prstGeom>
              <a:noFill/>
              <a:ln w="19050">
                <a:solidFill>
                  <a:schemeClr val="folHlink"/>
                </a:solidFill>
                <a:round/>
                <a:headEnd/>
                <a:tailEnd type="stealth" w="med" len="med"/>
              </a:ln>
              <a:effectLst/>
            </p:spPr>
            <p:txBody>
              <a:bodyPr wrap="none"/>
              <a:lstStyle/>
              <a:p>
                <a:pPr>
                  <a:defRPr/>
                </a:pPr>
                <a:endParaRPr lang="zh-CN" altLang="en-US" sz="2000" b="1">
                  <a:latin typeface="+mn-lt"/>
                  <a:ea typeface="+mn-ea"/>
                </a:endParaRPr>
              </a:p>
            </p:txBody>
          </p:sp>
          <p:sp>
            <p:nvSpPr>
              <p:cNvPr id="566" name="Text Box 126"/>
              <p:cNvSpPr txBox="1">
                <a:spLocks noChangeArrowheads="1"/>
              </p:cNvSpPr>
              <p:nvPr/>
            </p:nvSpPr>
            <p:spPr bwMode="auto">
              <a:xfrm>
                <a:off x="1974" y="4000"/>
                <a:ext cx="67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en-US" altLang="zh-CN" sz="2000" dirty="0">
                    <a:latin typeface="Times New Roman" pitchFamily="18" charset="0"/>
                    <a:ea typeface="华文新魏" pitchFamily="2" charset="-122"/>
                  </a:rPr>
                  <a:t>I/O</a:t>
                </a:r>
                <a:r>
                  <a:rPr lang="zh-CN" altLang="en-US" sz="2000" dirty="0">
                    <a:latin typeface="Times New Roman" pitchFamily="18" charset="0"/>
                    <a:ea typeface="华文新魏" pitchFamily="2" charset="-122"/>
                  </a:rPr>
                  <a:t>准备</a:t>
                </a:r>
              </a:p>
            </p:txBody>
          </p:sp>
          <p:sp>
            <p:nvSpPr>
              <p:cNvPr id="567" name="Line 127"/>
              <p:cNvSpPr>
                <a:spLocks noChangeShapeType="1"/>
              </p:cNvSpPr>
              <p:nvPr/>
            </p:nvSpPr>
            <p:spPr bwMode="auto">
              <a:xfrm rot="10800000" flipH="1">
                <a:off x="2781" y="4112"/>
                <a:ext cx="192" cy="0"/>
              </a:xfrm>
              <a:prstGeom prst="line">
                <a:avLst/>
              </a:prstGeom>
              <a:noFill/>
              <a:ln w="19050">
                <a:solidFill>
                  <a:schemeClr val="folHlink"/>
                </a:solidFill>
                <a:round/>
                <a:headEnd/>
                <a:tailEnd type="stealth" w="med" len="med"/>
              </a:ln>
              <a:effectLst/>
            </p:spPr>
            <p:txBody>
              <a:bodyPr wrap="none"/>
              <a:lstStyle/>
              <a:p>
                <a:pPr>
                  <a:defRPr/>
                </a:pPr>
                <a:endParaRPr lang="zh-CN" altLang="en-US" sz="2000" b="1">
                  <a:latin typeface="+mn-lt"/>
                  <a:ea typeface="+mn-ea"/>
                </a:endParaRPr>
              </a:p>
            </p:txBody>
          </p:sp>
          <p:sp>
            <p:nvSpPr>
              <p:cNvPr id="568" name="Line 128"/>
              <p:cNvSpPr>
                <a:spLocks noChangeShapeType="1"/>
              </p:cNvSpPr>
              <p:nvPr/>
            </p:nvSpPr>
            <p:spPr bwMode="auto">
              <a:xfrm>
                <a:off x="2973" y="4026"/>
                <a:ext cx="0" cy="179"/>
              </a:xfrm>
              <a:prstGeom prst="line">
                <a:avLst/>
              </a:prstGeom>
              <a:noFill/>
              <a:ln w="19050">
                <a:solidFill>
                  <a:schemeClr val="folHlink"/>
                </a:solidFill>
                <a:round/>
                <a:headEnd/>
                <a:tailEnd/>
              </a:ln>
              <a:effectLst/>
            </p:spPr>
            <p:txBody>
              <a:bodyPr wrap="none"/>
              <a:lstStyle/>
              <a:p>
                <a:pPr>
                  <a:defRPr/>
                </a:pPr>
                <a:endParaRPr lang="zh-CN" altLang="en-US" sz="2000" b="1">
                  <a:latin typeface="+mn-lt"/>
                  <a:ea typeface="+mn-ea"/>
                </a:endParaRPr>
              </a:p>
            </p:txBody>
          </p:sp>
        </p:grpSp>
      </p:grpSp>
      <p:grpSp>
        <p:nvGrpSpPr>
          <p:cNvPr id="569" name="Group 129"/>
          <p:cNvGrpSpPr>
            <a:grpSpLocks/>
          </p:cNvGrpSpPr>
          <p:nvPr/>
        </p:nvGrpSpPr>
        <p:grpSpPr bwMode="auto">
          <a:xfrm>
            <a:off x="4229696" y="4469166"/>
            <a:ext cx="2519362" cy="1139825"/>
            <a:chOff x="1485" y="3074"/>
            <a:chExt cx="1587" cy="718"/>
          </a:xfrm>
        </p:grpSpPr>
        <p:sp>
          <p:nvSpPr>
            <p:cNvPr id="570" name="Rectangle 130"/>
            <p:cNvSpPr>
              <a:spLocks noChangeArrowheads="1"/>
            </p:cNvSpPr>
            <p:nvPr/>
          </p:nvSpPr>
          <p:spPr bwMode="auto">
            <a:xfrm>
              <a:off x="2976" y="3264"/>
              <a:ext cx="96" cy="528"/>
            </a:xfrm>
            <a:prstGeom prst="rect">
              <a:avLst/>
            </a:prstGeom>
            <a:solidFill>
              <a:srgbClr val="009900"/>
            </a:solidFill>
            <a:ln w="9525">
              <a:solidFill>
                <a:srgbClr val="009900"/>
              </a:solidFill>
              <a:miter lim="800000"/>
              <a:headEnd/>
              <a:tailEnd/>
            </a:ln>
            <a:effectLst/>
          </p:spPr>
          <p:txBody>
            <a:bodyPr wrap="none" anchor="ctr"/>
            <a:lstStyle/>
            <a:p>
              <a:pPr>
                <a:defRPr/>
              </a:pPr>
              <a:endParaRPr lang="zh-CN" altLang="en-US" sz="2000" b="1">
                <a:latin typeface="+mn-lt"/>
                <a:ea typeface="+mn-ea"/>
              </a:endParaRPr>
            </a:p>
          </p:txBody>
        </p:sp>
        <p:grpSp>
          <p:nvGrpSpPr>
            <p:cNvPr id="571" name="Group 131"/>
            <p:cNvGrpSpPr>
              <a:grpSpLocks/>
            </p:cNvGrpSpPr>
            <p:nvPr/>
          </p:nvGrpSpPr>
          <p:grpSpPr bwMode="auto">
            <a:xfrm>
              <a:off x="1485" y="3074"/>
              <a:ext cx="1539" cy="252"/>
              <a:chOff x="1485" y="3074"/>
              <a:chExt cx="1539" cy="252"/>
            </a:xfrm>
          </p:grpSpPr>
          <p:sp>
            <p:nvSpPr>
              <p:cNvPr id="572" name="Freeform 132"/>
              <p:cNvSpPr>
                <a:spLocks/>
              </p:cNvSpPr>
              <p:nvPr/>
            </p:nvSpPr>
            <p:spPr bwMode="auto">
              <a:xfrm>
                <a:off x="2541" y="3163"/>
                <a:ext cx="483" cy="101"/>
              </a:xfrm>
              <a:custGeom>
                <a:avLst/>
                <a:gdLst/>
                <a:ahLst/>
                <a:cxnLst>
                  <a:cxn ang="0">
                    <a:pos x="528" y="240"/>
                  </a:cxn>
                  <a:cxn ang="0">
                    <a:pos x="480" y="144"/>
                  </a:cxn>
                  <a:cxn ang="0">
                    <a:pos x="336" y="48"/>
                  </a:cxn>
                  <a:cxn ang="0">
                    <a:pos x="192" y="0"/>
                  </a:cxn>
                  <a:cxn ang="0">
                    <a:pos x="0" y="0"/>
                  </a:cxn>
                </a:cxnLst>
                <a:rect l="0" t="0" r="r" b="b"/>
                <a:pathLst>
                  <a:path w="528" h="240">
                    <a:moveTo>
                      <a:pt x="528" y="240"/>
                    </a:moveTo>
                    <a:lnTo>
                      <a:pt x="480" y="144"/>
                    </a:lnTo>
                    <a:lnTo>
                      <a:pt x="336" y="48"/>
                    </a:lnTo>
                    <a:lnTo>
                      <a:pt x="192" y="0"/>
                    </a:lnTo>
                    <a:lnTo>
                      <a:pt x="0" y="0"/>
                    </a:lnTo>
                  </a:path>
                </a:pathLst>
              </a:custGeom>
              <a:noFill/>
              <a:ln w="28575" cmpd="sng">
                <a:solidFill>
                  <a:schemeClr val="folHlink"/>
                </a:solidFill>
                <a:round/>
                <a:headEnd type="oval" w="sm" len="sm"/>
                <a:tailEnd/>
              </a:ln>
              <a:effectLst/>
            </p:spPr>
            <p:txBody>
              <a:bodyPr wrap="none"/>
              <a:lstStyle/>
              <a:p>
                <a:pPr>
                  <a:defRPr/>
                </a:pPr>
                <a:endParaRPr lang="zh-CN" altLang="en-US" sz="2000" b="1">
                  <a:latin typeface="+mn-lt"/>
                  <a:ea typeface="+mn-ea"/>
                </a:endParaRPr>
              </a:p>
            </p:txBody>
          </p:sp>
          <p:sp>
            <p:nvSpPr>
              <p:cNvPr id="573" name="Text Box 133"/>
              <p:cNvSpPr txBox="1">
                <a:spLocks noChangeArrowheads="1"/>
              </p:cNvSpPr>
              <p:nvPr/>
            </p:nvSpPr>
            <p:spPr bwMode="auto">
              <a:xfrm>
                <a:off x="1485" y="3074"/>
                <a:ext cx="1086" cy="252"/>
              </a:xfrm>
              <a:prstGeom prst="rect">
                <a:avLst/>
              </a:prstGeom>
              <a:noFill/>
              <a:ln w="9525">
                <a:noFill/>
                <a:miter lim="800000"/>
                <a:headEnd/>
                <a:tailEnd/>
              </a:ln>
              <a:effectLst/>
            </p:spPr>
            <p:txBody>
              <a:bodyPr wrap="none">
                <a:spAutoFit/>
              </a:bodyPr>
              <a:lstStyle/>
              <a:p>
                <a:pPr>
                  <a:lnSpc>
                    <a:spcPct val="100000"/>
                  </a:lnSpc>
                  <a:defRPr/>
                </a:pPr>
                <a:r>
                  <a:rPr kumimoji="1" lang="zh-CN" altLang="en-US" sz="2000" dirty="0">
                    <a:solidFill>
                      <a:srgbClr val="0000FF"/>
                    </a:solidFill>
                    <a:latin typeface="Times New Roman" pitchFamily="18" charset="0"/>
                    <a:ea typeface="华文新魏" pitchFamily="2" charset="-122"/>
                  </a:rPr>
                  <a:t>一个存取周期</a:t>
                </a:r>
              </a:p>
            </p:txBody>
          </p:sp>
        </p:grpSp>
      </p:grpSp>
      <p:grpSp>
        <p:nvGrpSpPr>
          <p:cNvPr id="574" name="Group 134"/>
          <p:cNvGrpSpPr>
            <a:grpSpLocks/>
          </p:cNvGrpSpPr>
          <p:nvPr/>
        </p:nvGrpSpPr>
        <p:grpSpPr bwMode="auto">
          <a:xfrm>
            <a:off x="5290145" y="5597876"/>
            <a:ext cx="1311275" cy="404812"/>
            <a:chOff x="2157" y="3771"/>
            <a:chExt cx="826" cy="255"/>
          </a:xfrm>
        </p:grpSpPr>
        <p:sp>
          <p:nvSpPr>
            <p:cNvPr id="575" name="Line 135"/>
            <p:cNvSpPr>
              <a:spLocks noChangeShapeType="1"/>
            </p:cNvSpPr>
            <p:nvPr/>
          </p:nvSpPr>
          <p:spPr bwMode="auto">
            <a:xfrm>
              <a:off x="2973" y="3776"/>
              <a:ext cx="0" cy="250"/>
            </a:xfrm>
            <a:prstGeom prst="line">
              <a:avLst/>
            </a:prstGeom>
            <a:noFill/>
            <a:ln w="38100">
              <a:solidFill>
                <a:schemeClr val="folHlink"/>
              </a:solidFill>
              <a:round/>
              <a:headEnd type="stealth" w="med" len="med"/>
              <a:tailEnd/>
            </a:ln>
            <a:effectLst/>
          </p:spPr>
          <p:txBody>
            <a:bodyPr wrap="none"/>
            <a:lstStyle/>
            <a:p>
              <a:pPr>
                <a:defRPr/>
              </a:pPr>
              <a:endParaRPr lang="zh-CN" altLang="en-US" sz="2000" b="1">
                <a:latin typeface="+mn-lt"/>
                <a:ea typeface="+mn-ea"/>
              </a:endParaRPr>
            </a:p>
          </p:txBody>
        </p:sp>
        <p:sp>
          <p:nvSpPr>
            <p:cNvPr id="576" name="Text Box 136"/>
            <p:cNvSpPr txBox="1">
              <a:spLocks noChangeArrowheads="1"/>
            </p:cNvSpPr>
            <p:nvPr/>
          </p:nvSpPr>
          <p:spPr bwMode="auto">
            <a:xfrm>
              <a:off x="2157" y="3771"/>
              <a:ext cx="82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defRPr/>
              </a:pPr>
              <a:r>
                <a:rPr lang="en-US" altLang="zh-CN" sz="2000" dirty="0">
                  <a:latin typeface="Times New Roman" pitchFamily="18" charset="0"/>
                  <a:ea typeface="华文新魏" pitchFamily="2" charset="-122"/>
                </a:rPr>
                <a:t>DMA</a:t>
              </a:r>
              <a:r>
                <a:rPr lang="zh-CN" altLang="en-US" sz="2000" dirty="0">
                  <a:latin typeface="Times New Roman" pitchFamily="18" charset="0"/>
                  <a:ea typeface="华文新魏" pitchFamily="2" charset="-122"/>
                </a:rPr>
                <a:t>请求</a:t>
              </a:r>
            </a:p>
          </p:txBody>
        </p:sp>
      </p:grpSp>
      <p:sp>
        <p:nvSpPr>
          <p:cNvPr id="577" name="Line 137"/>
          <p:cNvSpPr>
            <a:spLocks noChangeShapeType="1"/>
          </p:cNvSpPr>
          <p:nvPr/>
        </p:nvSpPr>
        <p:spPr bwMode="auto">
          <a:xfrm>
            <a:off x="6749058" y="5599463"/>
            <a:ext cx="3581400" cy="0"/>
          </a:xfrm>
          <a:prstGeom prst="line">
            <a:avLst/>
          </a:prstGeom>
          <a:noFill/>
          <a:ln w="76200">
            <a:solidFill>
              <a:srgbClr val="FF6600"/>
            </a:solidFill>
            <a:round/>
            <a:headEnd/>
            <a:tailEnd/>
          </a:ln>
          <a:effectLst/>
        </p:spPr>
        <p:txBody>
          <a:bodyPr wrap="none"/>
          <a:lstStyle/>
          <a:p>
            <a:pPr>
              <a:defRPr/>
            </a:pPr>
            <a:endParaRPr lang="zh-CN" altLang="en-US" sz="2000" b="1">
              <a:latin typeface="+mn-lt"/>
              <a:ea typeface="+mn-ea"/>
            </a:endParaRPr>
          </a:p>
        </p:txBody>
      </p:sp>
      <p:sp>
        <p:nvSpPr>
          <p:cNvPr id="578" name="Text Box 141"/>
          <p:cNvSpPr txBox="1">
            <a:spLocks noChangeArrowheads="1"/>
          </p:cNvSpPr>
          <p:nvPr/>
        </p:nvSpPr>
        <p:spPr bwMode="auto">
          <a:xfrm>
            <a:off x="-44169" y="5354052"/>
            <a:ext cx="2899015" cy="523220"/>
          </a:xfrm>
          <a:prstGeom prst="rect">
            <a:avLst/>
          </a:prstGeom>
          <a:noFill/>
          <a:ln w="9525">
            <a:noFill/>
            <a:miter lim="800000"/>
            <a:headEnd/>
            <a:tailEnd/>
          </a:ln>
          <a:effectLst/>
        </p:spPr>
        <p:txBody>
          <a:bodyPr wrap="square">
            <a:spAutoFit/>
          </a:bodyPr>
          <a:lstStyle/>
          <a:p>
            <a:pPr>
              <a:lnSpc>
                <a:spcPct val="100000"/>
              </a:lnSpc>
              <a:defRPr/>
            </a:pPr>
            <a:r>
              <a:rPr kumimoji="1" lang="en-US" altLang="zh-CN" dirty="0">
                <a:solidFill>
                  <a:srgbClr val="FF0000"/>
                </a:solidFill>
                <a:latin typeface="Times New Roman" pitchFamily="18" charset="0"/>
                <a:ea typeface="华文新魏" pitchFamily="2" charset="-122"/>
              </a:rPr>
              <a:t>DMA</a:t>
            </a:r>
            <a:r>
              <a:rPr kumimoji="1" lang="zh-CN" altLang="en-US" dirty="0">
                <a:solidFill>
                  <a:srgbClr val="FF0000"/>
                </a:solidFill>
                <a:latin typeface="Times New Roman" pitchFamily="18" charset="0"/>
                <a:ea typeface="华文新魏" pitchFamily="2" charset="-122"/>
              </a:rPr>
              <a:t>方式</a:t>
            </a:r>
          </a:p>
        </p:txBody>
      </p:sp>
    </p:spTree>
    <p:extLst>
      <p:ext uri="{BB962C8B-B14F-4D97-AF65-F5344CB8AC3E}">
        <p14:creationId xmlns:p14="http://schemas.microsoft.com/office/powerpoint/2010/main" val="18156227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barn(outVertical)">
                                      <p:cBhvr>
                                        <p:cTn id="7" dur="5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99"/>
                                        </p:tgtEl>
                                        <p:attrNameLst>
                                          <p:attrName>style.visibility</p:attrName>
                                        </p:attrNameLst>
                                      </p:cBhvr>
                                      <p:to>
                                        <p:strVal val="visible"/>
                                      </p:to>
                                    </p:set>
                                    <p:animEffect transition="in" filter="strips(downRight)">
                                      <p:cBhvr>
                                        <p:cTn id="12" dur="500"/>
                                        <p:tgtEl>
                                          <p:spTgt spid="2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6"/>
                                        </p:tgtEl>
                                        <p:attrNameLst>
                                          <p:attrName>style.visibility</p:attrName>
                                        </p:attrNameLst>
                                      </p:cBhvr>
                                      <p:to>
                                        <p:strVal val="visible"/>
                                      </p:to>
                                    </p:set>
                                    <p:animEffect transition="in" filter="blinds(horizontal)">
                                      <p:cBhvr>
                                        <p:cTn id="17" dur="500"/>
                                        <p:tgtEl>
                                          <p:spTgt spid="29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02"/>
                                        </p:tgtEl>
                                        <p:attrNameLst>
                                          <p:attrName>style.visibility</p:attrName>
                                        </p:attrNameLst>
                                      </p:cBhvr>
                                      <p:to>
                                        <p:strVal val="visible"/>
                                      </p:to>
                                    </p:set>
                                    <p:animEffect transition="in" filter="strips(downRight)">
                                      <p:cBhvr>
                                        <p:cTn id="22" dur="500"/>
                                        <p:tgtEl>
                                          <p:spTgt spid="30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00"/>
                                        </p:tgtEl>
                                        <p:attrNameLst>
                                          <p:attrName>style.visibility</p:attrName>
                                        </p:attrNameLst>
                                      </p:cBhvr>
                                      <p:to>
                                        <p:strVal val="visible"/>
                                      </p:to>
                                    </p:set>
                                    <p:animEffect transition="in" filter="strips(downRight)">
                                      <p:cBhvr>
                                        <p:cTn id="27" dur="500"/>
                                        <p:tgtEl>
                                          <p:spTgt spid="30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6"/>
                                        </p:tgtEl>
                                        <p:attrNameLst>
                                          <p:attrName>style.visibility</p:attrName>
                                        </p:attrNameLst>
                                      </p:cBhvr>
                                      <p:to>
                                        <p:strVal val="visible"/>
                                      </p:to>
                                    </p:set>
                                    <p:animEffect transition="in" filter="blinds(horizontal)">
                                      <p:cBhvr>
                                        <p:cTn id="32" dur="500"/>
                                        <p:tgtEl>
                                          <p:spTgt spid="36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311"/>
                                        </p:tgtEl>
                                        <p:attrNameLst>
                                          <p:attrName>style.visibility</p:attrName>
                                        </p:attrNameLst>
                                      </p:cBhvr>
                                      <p:to>
                                        <p:strVal val="visible"/>
                                      </p:to>
                                    </p:set>
                                    <p:animEffect transition="in" filter="barn(outVertical)">
                                      <p:cBhvr>
                                        <p:cTn id="37" dur="500"/>
                                        <p:tgtEl>
                                          <p:spTgt spid="31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347"/>
                                        </p:tgtEl>
                                        <p:attrNameLst>
                                          <p:attrName>style.visibility</p:attrName>
                                        </p:attrNameLst>
                                      </p:cBhvr>
                                      <p:to>
                                        <p:strVal val="visible"/>
                                      </p:to>
                                    </p:set>
                                    <p:animEffect transition="in" filter="strips(downRight)">
                                      <p:cBhvr>
                                        <p:cTn id="42" dur="500"/>
                                        <p:tgtEl>
                                          <p:spTgt spid="34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44"/>
                                        </p:tgtEl>
                                        <p:attrNameLst>
                                          <p:attrName>style.visibility</p:attrName>
                                        </p:attrNameLst>
                                      </p:cBhvr>
                                      <p:to>
                                        <p:strVal val="visible"/>
                                      </p:to>
                                    </p:set>
                                    <p:animEffect transition="in" filter="blinds(horizontal)">
                                      <p:cBhvr>
                                        <p:cTn id="47" dur="500"/>
                                        <p:tgtEl>
                                          <p:spTgt spid="344"/>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348"/>
                                        </p:tgtEl>
                                        <p:attrNameLst>
                                          <p:attrName>style.visibility</p:attrName>
                                        </p:attrNameLst>
                                      </p:cBhvr>
                                      <p:to>
                                        <p:strVal val="visible"/>
                                      </p:to>
                                    </p:set>
                                    <p:animEffect transition="in" filter="strips(downRight)">
                                      <p:cBhvr>
                                        <p:cTn id="52" dur="500"/>
                                        <p:tgtEl>
                                          <p:spTgt spid="34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56"/>
                                        </p:tgtEl>
                                        <p:attrNameLst>
                                          <p:attrName>style.visibility</p:attrName>
                                        </p:attrNameLst>
                                      </p:cBhvr>
                                      <p:to>
                                        <p:strVal val="visible"/>
                                      </p:to>
                                    </p:set>
                                    <p:animEffect transition="in" filter="blinds(horizontal)">
                                      <p:cBhvr>
                                        <p:cTn id="57" dur="500"/>
                                        <p:tgtEl>
                                          <p:spTgt spid="356"/>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365"/>
                                        </p:tgtEl>
                                        <p:attrNameLst>
                                          <p:attrName>style.visibility</p:attrName>
                                        </p:attrNameLst>
                                      </p:cBhvr>
                                      <p:to>
                                        <p:strVal val="visible"/>
                                      </p:to>
                                    </p:set>
                                    <p:animEffect transition="in" filter="strips(downRight)">
                                      <p:cBhvr>
                                        <p:cTn id="62" dur="500"/>
                                        <p:tgtEl>
                                          <p:spTgt spid="365"/>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359"/>
                                        </p:tgtEl>
                                        <p:attrNameLst>
                                          <p:attrName>style.visibility</p:attrName>
                                        </p:attrNameLst>
                                      </p:cBhvr>
                                      <p:to>
                                        <p:strVal val="visible"/>
                                      </p:to>
                                    </p:set>
                                    <p:animEffect transition="in" filter="strips(downLeft)">
                                      <p:cBhvr>
                                        <p:cTn id="67" dur="500"/>
                                        <p:tgtEl>
                                          <p:spTgt spid="359"/>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nodeType="clickEffect">
                                  <p:stCondLst>
                                    <p:cond delay="0"/>
                                  </p:stCondLst>
                                  <p:childTnLst>
                                    <p:set>
                                      <p:cBhvr>
                                        <p:cTn id="71" dur="1" fill="hold">
                                          <p:stCondLst>
                                            <p:cond delay="0"/>
                                          </p:stCondLst>
                                        </p:cTn>
                                        <p:tgtEl>
                                          <p:spTgt spid="362"/>
                                        </p:tgtEl>
                                        <p:attrNameLst>
                                          <p:attrName>style.visibility</p:attrName>
                                        </p:attrNameLst>
                                      </p:cBhvr>
                                      <p:to>
                                        <p:strVal val="visible"/>
                                      </p:to>
                                    </p:set>
                                    <p:animEffect transition="in" filter="strips(downRight)">
                                      <p:cBhvr>
                                        <p:cTn id="72" dur="500"/>
                                        <p:tgtEl>
                                          <p:spTgt spid="362"/>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9" fill="hold" nodeType="clickEffect">
                                  <p:stCondLst>
                                    <p:cond delay="0"/>
                                  </p:stCondLst>
                                  <p:childTnLst>
                                    <p:set>
                                      <p:cBhvr>
                                        <p:cTn id="76" dur="1" fill="hold">
                                          <p:stCondLst>
                                            <p:cond delay="0"/>
                                          </p:stCondLst>
                                        </p:cTn>
                                        <p:tgtEl>
                                          <p:spTgt spid="360"/>
                                        </p:tgtEl>
                                        <p:attrNameLst>
                                          <p:attrName>style.visibility</p:attrName>
                                        </p:attrNameLst>
                                      </p:cBhvr>
                                      <p:to>
                                        <p:strVal val="visible"/>
                                      </p:to>
                                    </p:set>
                                    <p:animEffect transition="in" filter="strips(upLeft)">
                                      <p:cBhvr>
                                        <p:cTn id="77" dur="500"/>
                                        <p:tgtEl>
                                          <p:spTgt spid="360"/>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nodeType="clickEffect">
                                  <p:stCondLst>
                                    <p:cond delay="0"/>
                                  </p:stCondLst>
                                  <p:childTnLst>
                                    <p:set>
                                      <p:cBhvr>
                                        <p:cTn id="81" dur="1" fill="hold">
                                          <p:stCondLst>
                                            <p:cond delay="0"/>
                                          </p:stCondLst>
                                        </p:cTn>
                                        <p:tgtEl>
                                          <p:spTgt spid="361"/>
                                        </p:tgtEl>
                                        <p:attrNameLst>
                                          <p:attrName>style.visibility</p:attrName>
                                        </p:attrNameLst>
                                      </p:cBhvr>
                                      <p:to>
                                        <p:strVal val="visible"/>
                                      </p:to>
                                    </p:set>
                                    <p:animEffect transition="in" filter="strips(downRight)">
                                      <p:cBhvr>
                                        <p:cTn id="82" dur="500"/>
                                        <p:tgtEl>
                                          <p:spTgt spid="36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78"/>
                                        </p:tgtEl>
                                        <p:attrNameLst>
                                          <p:attrName>style.visibility</p:attrName>
                                        </p:attrNameLst>
                                      </p:cBhvr>
                                      <p:to>
                                        <p:strVal val="visible"/>
                                      </p:to>
                                    </p:set>
                                    <p:animEffect transition="in" filter="blinds(horizontal)">
                                      <p:cBhvr>
                                        <p:cTn id="87" dur="500"/>
                                        <p:tgtEl>
                                          <p:spTgt spid="578"/>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37" fill="hold" nodeType="clickEffect">
                                  <p:stCondLst>
                                    <p:cond delay="0"/>
                                  </p:stCondLst>
                                  <p:childTnLst>
                                    <p:set>
                                      <p:cBhvr>
                                        <p:cTn id="91" dur="1" fill="hold">
                                          <p:stCondLst>
                                            <p:cond delay="0"/>
                                          </p:stCondLst>
                                        </p:cTn>
                                        <p:tgtEl>
                                          <p:spTgt spid="527"/>
                                        </p:tgtEl>
                                        <p:attrNameLst>
                                          <p:attrName>style.visibility</p:attrName>
                                        </p:attrNameLst>
                                      </p:cBhvr>
                                      <p:to>
                                        <p:strVal val="visible"/>
                                      </p:to>
                                    </p:set>
                                    <p:animEffect transition="in" filter="barn(outVertical)">
                                      <p:cBhvr>
                                        <p:cTn id="92" dur="500"/>
                                        <p:tgtEl>
                                          <p:spTgt spid="527"/>
                                        </p:tgtEl>
                                      </p:cBhvr>
                                    </p:animEffect>
                                  </p:childTnLst>
                                </p:cTn>
                              </p:par>
                            </p:childTnLst>
                          </p:cTn>
                        </p:par>
                      </p:childTnLst>
                    </p:cTn>
                  </p:par>
                  <p:par>
                    <p:cTn id="93" fill="hold">
                      <p:stCondLst>
                        <p:cond delay="indefinite"/>
                      </p:stCondLst>
                      <p:childTnLst>
                        <p:par>
                          <p:cTn id="94" fill="hold">
                            <p:stCondLst>
                              <p:cond delay="0"/>
                            </p:stCondLst>
                            <p:childTnLst>
                              <p:par>
                                <p:cTn id="95" presetID="18" presetClass="entr" presetSubtype="6" fill="hold" nodeType="clickEffect">
                                  <p:stCondLst>
                                    <p:cond delay="0"/>
                                  </p:stCondLst>
                                  <p:childTnLst>
                                    <p:set>
                                      <p:cBhvr>
                                        <p:cTn id="96" dur="1" fill="hold">
                                          <p:stCondLst>
                                            <p:cond delay="0"/>
                                          </p:stCondLst>
                                        </p:cTn>
                                        <p:tgtEl>
                                          <p:spTgt spid="557"/>
                                        </p:tgtEl>
                                        <p:attrNameLst>
                                          <p:attrName>style.visibility</p:attrName>
                                        </p:attrNameLst>
                                      </p:cBhvr>
                                      <p:to>
                                        <p:strVal val="visible"/>
                                      </p:to>
                                    </p:set>
                                    <p:animEffect transition="in" filter="strips(downRight)">
                                      <p:cBhvr>
                                        <p:cTn id="97" dur="500"/>
                                        <p:tgtEl>
                                          <p:spTgt spid="55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558"/>
                                        </p:tgtEl>
                                        <p:attrNameLst>
                                          <p:attrName>style.visibility</p:attrName>
                                        </p:attrNameLst>
                                      </p:cBhvr>
                                      <p:to>
                                        <p:strVal val="visible"/>
                                      </p:to>
                                    </p:set>
                                    <p:animEffect transition="in" filter="blinds(horizontal)">
                                      <p:cBhvr>
                                        <p:cTn id="102" dur="500"/>
                                        <p:tgtEl>
                                          <p:spTgt spid="558"/>
                                        </p:tgtEl>
                                      </p:cBhvr>
                                    </p:animEffect>
                                  </p:childTnLst>
                                </p:cTn>
                              </p:par>
                            </p:childTnLst>
                          </p:cTn>
                        </p:par>
                      </p:childTnLst>
                    </p:cTn>
                  </p:par>
                  <p:par>
                    <p:cTn id="103" fill="hold">
                      <p:stCondLst>
                        <p:cond delay="indefinite"/>
                      </p:stCondLst>
                      <p:childTnLst>
                        <p:par>
                          <p:cTn id="104" fill="hold">
                            <p:stCondLst>
                              <p:cond delay="0"/>
                            </p:stCondLst>
                            <p:childTnLst>
                              <p:par>
                                <p:cTn id="105" presetID="18" presetClass="entr" presetSubtype="6" fill="hold" nodeType="clickEffect">
                                  <p:stCondLst>
                                    <p:cond delay="0"/>
                                  </p:stCondLst>
                                  <p:childTnLst>
                                    <p:set>
                                      <p:cBhvr>
                                        <p:cTn id="106" dur="1" fill="hold">
                                          <p:stCondLst>
                                            <p:cond delay="0"/>
                                          </p:stCondLst>
                                        </p:cTn>
                                        <p:tgtEl>
                                          <p:spTgt spid="561"/>
                                        </p:tgtEl>
                                        <p:attrNameLst>
                                          <p:attrName>style.visibility</p:attrName>
                                        </p:attrNameLst>
                                      </p:cBhvr>
                                      <p:to>
                                        <p:strVal val="visible"/>
                                      </p:to>
                                    </p:set>
                                    <p:animEffect transition="in" filter="strips(downRight)">
                                      <p:cBhvr>
                                        <p:cTn id="107" dur="500"/>
                                        <p:tgtEl>
                                          <p:spTgt spid="561"/>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574"/>
                                        </p:tgtEl>
                                        <p:attrNameLst>
                                          <p:attrName>style.visibility</p:attrName>
                                        </p:attrNameLst>
                                      </p:cBhvr>
                                      <p:to>
                                        <p:strVal val="visible"/>
                                      </p:to>
                                    </p:set>
                                    <p:animEffect transition="in" filter="blinds(horizontal)">
                                      <p:cBhvr>
                                        <p:cTn id="112" dur="500"/>
                                        <p:tgtEl>
                                          <p:spTgt spid="574"/>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569"/>
                                        </p:tgtEl>
                                        <p:attrNameLst>
                                          <p:attrName>style.visibility</p:attrName>
                                        </p:attrNameLst>
                                      </p:cBhvr>
                                      <p:to>
                                        <p:strVal val="visible"/>
                                      </p:to>
                                    </p:set>
                                    <p:animEffect transition="in" filter="blinds(horizontal)">
                                      <p:cBhvr>
                                        <p:cTn id="117" dur="500"/>
                                        <p:tgtEl>
                                          <p:spTgt spid="569"/>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6" fill="hold" nodeType="clickEffect">
                                  <p:stCondLst>
                                    <p:cond delay="0"/>
                                  </p:stCondLst>
                                  <p:childTnLst>
                                    <p:set>
                                      <p:cBhvr>
                                        <p:cTn id="121" dur="1" fill="hold">
                                          <p:stCondLst>
                                            <p:cond delay="0"/>
                                          </p:stCondLst>
                                        </p:cTn>
                                        <p:tgtEl>
                                          <p:spTgt spid="577"/>
                                        </p:tgtEl>
                                        <p:attrNameLst>
                                          <p:attrName>style.visibility</p:attrName>
                                        </p:attrNameLst>
                                      </p:cBhvr>
                                      <p:to>
                                        <p:strVal val="visible"/>
                                      </p:to>
                                    </p:set>
                                    <p:animEffect transition="in" filter="strips(downRight)">
                                      <p:cBhvr>
                                        <p:cTn id="122"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 grpId="0" autoUpdateAnimBg="0"/>
      <p:bldP spid="57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
          <p:cNvSpPr>
            <a:spLocks noChangeArrowheads="1"/>
          </p:cNvSpPr>
          <p:nvPr/>
        </p:nvSpPr>
        <p:spPr bwMode="auto">
          <a:xfrm>
            <a:off x="681038" y="4105275"/>
            <a:ext cx="10747906"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3200">
                <a:latin typeface="Times New Roman" pitchFamily="18" charset="0"/>
                <a:ea typeface="华文新魏" pitchFamily="2" charset="-122"/>
              </a:rPr>
              <a:t>	</a:t>
            </a:r>
          </a:p>
        </p:txBody>
      </p:sp>
      <p:sp>
        <p:nvSpPr>
          <p:cNvPr id="22" name="Rectangle 4"/>
          <p:cNvSpPr txBox="1">
            <a:spLocks noChangeArrowheads="1"/>
          </p:cNvSpPr>
          <p:nvPr/>
        </p:nvSpPr>
        <p:spPr>
          <a:xfrm>
            <a:off x="500063" y="787400"/>
            <a:ext cx="11211767" cy="5449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indent="-266700">
              <a:lnSpc>
                <a:spcPct val="105000"/>
              </a:lnSpc>
              <a:spcBef>
                <a:spcPct val="0"/>
              </a:spcBef>
              <a:buClr>
                <a:schemeClr val="tx2"/>
              </a:buClr>
            </a:pPr>
            <a:r>
              <a:rPr lang="zh-CN" altLang="en-US" dirty="0">
                <a:solidFill>
                  <a:schemeClr val="bg1">
                    <a:lumMod val="50000"/>
                  </a:schemeClr>
                </a:solidFill>
                <a:latin typeface="+mj-lt"/>
                <a:ea typeface="华文新魏" pitchFamily="2" charset="-122"/>
              </a:rPr>
              <a:t>无条件传送方式</a:t>
            </a:r>
            <a:endParaRPr lang="en-US" altLang="zh-CN" dirty="0">
              <a:solidFill>
                <a:schemeClr val="bg1">
                  <a:lumMod val="50000"/>
                </a:schemeClr>
              </a:solidFill>
              <a:latin typeface="+mj-lt"/>
              <a:ea typeface="华文新魏" pitchFamily="2" charset="-122"/>
            </a:endParaRPr>
          </a:p>
          <a:p>
            <a:pPr marL="625475" lvl="1" indent="-266700" algn="just">
              <a:lnSpc>
                <a:spcPct val="105000"/>
              </a:lnSpc>
              <a:spcBef>
                <a:spcPct val="0"/>
              </a:spcBef>
            </a:pPr>
            <a:r>
              <a:rPr kumimoji="1" lang="zh-CN" altLang="en-US" dirty="0">
                <a:solidFill>
                  <a:schemeClr val="bg1">
                    <a:lumMod val="50000"/>
                  </a:schemeClr>
                </a:solidFill>
                <a:latin typeface="+mj-lt"/>
                <a:ea typeface="华文新魏" pitchFamily="2" charset="-122"/>
              </a:rPr>
              <a:t>是一种无需判断</a:t>
            </a:r>
            <a:r>
              <a:rPr kumimoji="1" lang="en-US" altLang="zh-CN" dirty="0">
                <a:solidFill>
                  <a:schemeClr val="bg1">
                    <a:lumMod val="50000"/>
                  </a:schemeClr>
                </a:solidFill>
                <a:latin typeface="+mj-lt"/>
                <a:ea typeface="华文新魏" pitchFamily="2" charset="-122"/>
              </a:rPr>
              <a:t>I/O</a:t>
            </a:r>
            <a:r>
              <a:rPr kumimoji="1" lang="zh-CN" altLang="en-US" dirty="0">
                <a:solidFill>
                  <a:schemeClr val="bg1">
                    <a:lumMod val="50000"/>
                  </a:schemeClr>
                </a:solidFill>
                <a:latin typeface="+mj-lt"/>
                <a:ea typeface="华文新魏" pitchFamily="2" charset="-122"/>
              </a:rPr>
              <a:t>设备良/故、忙/闲与否的操作方式</a:t>
            </a:r>
          </a:p>
          <a:p>
            <a:pPr marL="984250" lvl="2" indent="-273050">
              <a:lnSpc>
                <a:spcPct val="105000"/>
              </a:lnSpc>
              <a:spcBef>
                <a:spcPct val="0"/>
              </a:spcBef>
              <a:buClr>
                <a:schemeClr val="tx2"/>
              </a:buClr>
            </a:pPr>
            <a:endParaRPr lang="zh-CN" altLang="en-US" dirty="0">
              <a:solidFill>
                <a:srgbClr val="0000FF"/>
              </a:solidFill>
              <a:latin typeface="+mj-lt"/>
              <a:ea typeface="华文新魏" pitchFamily="2" charset="-122"/>
            </a:endParaRPr>
          </a:p>
          <a:p>
            <a:pPr marL="266700" indent="-266700">
              <a:lnSpc>
                <a:spcPct val="105000"/>
              </a:lnSpc>
              <a:spcBef>
                <a:spcPct val="0"/>
              </a:spcBef>
              <a:buClr>
                <a:schemeClr val="tx2"/>
              </a:buClr>
            </a:pPr>
            <a:r>
              <a:rPr lang="zh-CN" altLang="en-US" dirty="0">
                <a:solidFill>
                  <a:srgbClr val="0000FF"/>
                </a:solidFill>
                <a:latin typeface="+mj-lt"/>
                <a:ea typeface="华文新魏" pitchFamily="2" charset="-122"/>
              </a:rPr>
              <a:t>程序查询方式</a:t>
            </a:r>
          </a:p>
          <a:p>
            <a:pPr marL="625475" lvl="1" indent="-266700">
              <a:lnSpc>
                <a:spcPct val="105000"/>
              </a:lnSpc>
              <a:spcBef>
                <a:spcPct val="0"/>
              </a:spcBef>
              <a:buClr>
                <a:schemeClr val="tx2"/>
              </a:buClr>
            </a:pPr>
            <a:r>
              <a:rPr lang="en-US" altLang="zh-CN" dirty="0">
                <a:latin typeface="+mj-lt"/>
                <a:ea typeface="华文新魏" pitchFamily="2" charset="-122"/>
              </a:rPr>
              <a:t>I/O</a:t>
            </a:r>
            <a:r>
              <a:rPr lang="zh-CN" altLang="en-US" dirty="0">
                <a:latin typeface="+mj-lt"/>
                <a:ea typeface="华文新魏" pitchFamily="2" charset="-122"/>
              </a:rPr>
              <a:t>操作完全处于</a:t>
            </a:r>
            <a:r>
              <a:rPr lang="en-US" altLang="zh-CN" dirty="0">
                <a:latin typeface="+mj-lt"/>
                <a:ea typeface="华文新魏" pitchFamily="2" charset="-122"/>
              </a:rPr>
              <a:t>CPU</a:t>
            </a:r>
            <a:r>
              <a:rPr lang="zh-CN" altLang="en-US" dirty="0">
                <a:latin typeface="+mj-lt"/>
                <a:ea typeface="华文新魏" pitchFamily="2" charset="-122"/>
              </a:rPr>
              <a:t>的指令控制之下，数据传递是在</a:t>
            </a:r>
            <a:r>
              <a:rPr lang="en-US" altLang="zh-CN" dirty="0">
                <a:latin typeface="+mj-lt"/>
                <a:ea typeface="华文新魏" pitchFamily="2" charset="-122"/>
              </a:rPr>
              <a:t>CPU</a:t>
            </a:r>
            <a:r>
              <a:rPr lang="zh-CN" altLang="en-US" dirty="0">
                <a:latin typeface="+mj-lt"/>
                <a:ea typeface="华文新魏" pitchFamily="2" charset="-122"/>
              </a:rPr>
              <a:t>的寄存器与外设及其接口的数据缓冲寄存器之间进行，</a:t>
            </a:r>
            <a:r>
              <a:rPr lang="en-US" altLang="zh-CN" dirty="0">
                <a:solidFill>
                  <a:schemeClr val="accent3"/>
                </a:solidFill>
                <a:latin typeface="+mj-lt"/>
                <a:ea typeface="华文新魏" pitchFamily="2" charset="-122"/>
              </a:rPr>
              <a:t>I/O</a:t>
            </a:r>
            <a:r>
              <a:rPr lang="zh-CN" altLang="en-US" dirty="0">
                <a:solidFill>
                  <a:schemeClr val="accent3"/>
                </a:solidFill>
                <a:latin typeface="+mj-lt"/>
                <a:ea typeface="华文新魏" pitchFamily="2" charset="-122"/>
              </a:rPr>
              <a:t>设备不直接访问内存 </a:t>
            </a:r>
            <a:endParaRPr lang="en-US" altLang="zh-CN" dirty="0">
              <a:latin typeface="+mj-lt"/>
              <a:ea typeface="华文新魏" pitchFamily="2" charset="-122"/>
            </a:endParaRPr>
          </a:p>
          <a:p>
            <a:pPr marL="625475" lvl="1" indent="-266700">
              <a:lnSpc>
                <a:spcPct val="105000"/>
              </a:lnSpc>
              <a:spcBef>
                <a:spcPct val="0"/>
              </a:spcBef>
              <a:buClr>
                <a:schemeClr val="tx2"/>
              </a:buClr>
            </a:pPr>
            <a:r>
              <a:rPr lang="zh-CN" altLang="en-US" dirty="0">
                <a:latin typeface="+mj-lt"/>
                <a:ea typeface="华文新魏" pitchFamily="2" charset="-122"/>
              </a:rPr>
              <a:t>在传送数据前，需要查询外设的工作状态。仅当查询的状态满足条件时，才执行本次传送</a:t>
            </a:r>
          </a:p>
          <a:p>
            <a:pPr marL="625475" lvl="1" indent="-266700">
              <a:lnSpc>
                <a:spcPct val="105000"/>
              </a:lnSpc>
              <a:spcBef>
                <a:spcPct val="0"/>
              </a:spcBef>
              <a:buClr>
                <a:schemeClr val="tx2"/>
              </a:buClr>
            </a:pPr>
            <a:endParaRPr lang="zh-CN" altLang="en-US" dirty="0">
              <a:latin typeface="+mj-lt"/>
              <a:ea typeface="华文新魏" pitchFamily="2" charset="-122"/>
            </a:endParaRPr>
          </a:p>
          <a:p>
            <a:pPr marL="266700" indent="-266700">
              <a:lnSpc>
                <a:spcPct val="105000"/>
              </a:lnSpc>
              <a:spcBef>
                <a:spcPct val="0"/>
              </a:spcBef>
            </a:pPr>
            <a:endParaRPr lang="zh-CN" altLang="en-US" dirty="0">
              <a:latin typeface="+mj-lt"/>
              <a:ea typeface="华文新魏" pitchFamily="2" charset="-122"/>
            </a:endParaRPr>
          </a:p>
        </p:txBody>
      </p:sp>
    </p:spTree>
    <p:extLst>
      <p:ext uri="{BB962C8B-B14F-4D97-AF65-F5344CB8AC3E}">
        <p14:creationId xmlns:p14="http://schemas.microsoft.com/office/powerpoint/2010/main" val="14509061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3208338" y="2986088"/>
            <a:ext cx="676275"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endParaRPr lang="zh-CN" altLang="en-US"/>
          </a:p>
        </p:txBody>
      </p:sp>
      <p:sp>
        <p:nvSpPr>
          <p:cNvPr id="4" name="Rectangle 4"/>
          <p:cNvSpPr>
            <a:spLocks noChangeArrowheads="1"/>
          </p:cNvSpPr>
          <p:nvPr/>
        </p:nvSpPr>
        <p:spPr bwMode="auto">
          <a:xfrm>
            <a:off x="3208338" y="2986088"/>
            <a:ext cx="523875"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endParaRPr lang="zh-CN" altLang="en-US"/>
          </a:p>
        </p:txBody>
      </p:sp>
      <p:sp>
        <p:nvSpPr>
          <p:cNvPr id="5" name="Rectangle 5"/>
          <p:cNvSpPr>
            <a:spLocks noChangeArrowheads="1"/>
          </p:cNvSpPr>
          <p:nvPr/>
        </p:nvSpPr>
        <p:spPr bwMode="auto">
          <a:xfrm>
            <a:off x="3208338" y="2986088"/>
            <a:ext cx="614362"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endParaRPr lang="zh-CN" altLang="en-US"/>
          </a:p>
        </p:txBody>
      </p:sp>
      <p:sp>
        <p:nvSpPr>
          <p:cNvPr id="6" name="Rectangle 6"/>
          <p:cNvSpPr>
            <a:spLocks noChangeArrowheads="1"/>
          </p:cNvSpPr>
          <p:nvPr/>
        </p:nvSpPr>
        <p:spPr bwMode="auto">
          <a:xfrm>
            <a:off x="3208338" y="2986088"/>
            <a:ext cx="9144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endParaRPr lang="zh-CN" altLang="en-US"/>
          </a:p>
        </p:txBody>
      </p:sp>
      <p:grpSp>
        <p:nvGrpSpPr>
          <p:cNvPr id="7" name="Group 7"/>
          <p:cNvGrpSpPr>
            <a:grpSpLocks/>
          </p:cNvGrpSpPr>
          <p:nvPr/>
        </p:nvGrpSpPr>
        <p:grpSpPr bwMode="auto">
          <a:xfrm>
            <a:off x="2702718" y="2060848"/>
            <a:ext cx="7485063" cy="4240212"/>
            <a:chOff x="1202" y="1916"/>
            <a:chExt cx="4400" cy="2404"/>
          </a:xfrm>
        </p:grpSpPr>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l="15300" t="32635" r="23421" b="16284"/>
            <a:stretch>
              <a:fillRect/>
            </a:stretch>
          </p:blipFill>
          <p:spPr bwMode="auto">
            <a:xfrm>
              <a:off x="1202" y="1916"/>
              <a:ext cx="3991" cy="2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9"/>
            <p:cNvSpPr txBox="1">
              <a:spLocks noChangeArrowheads="1"/>
            </p:cNvSpPr>
            <p:nvPr/>
          </p:nvSpPr>
          <p:spPr bwMode="auto">
            <a:xfrm>
              <a:off x="5148" y="4065"/>
              <a:ext cx="454" cy="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endParaRPr kumimoji="0" lang="zh-CN" altLang="en-US" sz="1600"/>
            </a:p>
          </p:txBody>
        </p:sp>
      </p:grpSp>
      <p:sp>
        <p:nvSpPr>
          <p:cNvPr id="11" name="AutoShape 11"/>
          <p:cNvSpPr>
            <a:spLocks noChangeArrowheads="1"/>
          </p:cNvSpPr>
          <p:nvPr/>
        </p:nvSpPr>
        <p:spPr bwMode="auto">
          <a:xfrm>
            <a:off x="8481218" y="4991373"/>
            <a:ext cx="2222500" cy="1712912"/>
          </a:xfrm>
          <a:prstGeom prst="wedgeRoundRectCallout">
            <a:avLst>
              <a:gd name="adj1" fmla="val -103102"/>
              <a:gd name="adj2" fmla="val -38597"/>
              <a:gd name="adj3" fmla="val 16667"/>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0000"/>
              </a:lnSpc>
            </a:pPr>
            <a:r>
              <a:rPr lang="zh-CN" altLang="en-US" sz="2400" dirty="0">
                <a:ea typeface="华文新魏" pitchFamily="2" charset="-122"/>
              </a:rPr>
              <a:t>寄存主机发送给外设的</a:t>
            </a:r>
            <a:r>
              <a:rPr lang="zh-CN" altLang="en-US" sz="2400" dirty="0">
                <a:solidFill>
                  <a:schemeClr val="accent3"/>
                </a:solidFill>
                <a:ea typeface="华文新魏" pitchFamily="2" charset="-122"/>
              </a:rPr>
              <a:t>命令</a:t>
            </a:r>
            <a:r>
              <a:rPr lang="zh-CN" altLang="en-US" sz="2400" dirty="0">
                <a:ea typeface="华文新魏" pitchFamily="2" charset="-122"/>
              </a:rPr>
              <a:t>信息和外设的</a:t>
            </a:r>
            <a:r>
              <a:rPr lang="zh-CN" altLang="en-US" sz="2400" dirty="0">
                <a:solidFill>
                  <a:schemeClr val="accent3"/>
                </a:solidFill>
                <a:ea typeface="华文新魏" pitchFamily="2" charset="-122"/>
              </a:rPr>
              <a:t>状态</a:t>
            </a:r>
            <a:r>
              <a:rPr lang="zh-CN" altLang="en-US" sz="2400" dirty="0">
                <a:ea typeface="华文新魏" pitchFamily="2" charset="-122"/>
              </a:rPr>
              <a:t>信息</a:t>
            </a:r>
          </a:p>
        </p:txBody>
      </p:sp>
      <p:sp>
        <p:nvSpPr>
          <p:cNvPr id="12" name="AutoShape 12"/>
          <p:cNvSpPr>
            <a:spLocks noChangeArrowheads="1"/>
          </p:cNvSpPr>
          <p:nvPr/>
        </p:nvSpPr>
        <p:spPr bwMode="auto">
          <a:xfrm>
            <a:off x="2563018" y="6031185"/>
            <a:ext cx="2349500" cy="520700"/>
          </a:xfrm>
          <a:prstGeom prst="wedgeRoundRectCallout">
            <a:avLst>
              <a:gd name="adj1" fmla="val 48236"/>
              <a:gd name="adj2" fmla="val -175782"/>
              <a:gd name="adj3" fmla="val 16667"/>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ctr">
              <a:lnSpc>
                <a:spcPct val="100000"/>
              </a:lnSpc>
            </a:pPr>
            <a:r>
              <a:rPr lang="zh-CN" altLang="en-US" sz="2400" b="1" dirty="0">
                <a:ea typeface="华文新魏" pitchFamily="2" charset="-122"/>
              </a:rPr>
              <a:t>用来识别外设</a:t>
            </a:r>
          </a:p>
        </p:txBody>
      </p:sp>
      <p:sp>
        <p:nvSpPr>
          <p:cNvPr id="13" name="Text Box 52"/>
          <p:cNvSpPr txBox="1">
            <a:spLocks noChangeArrowheads="1"/>
          </p:cNvSpPr>
          <p:nvPr/>
        </p:nvSpPr>
        <p:spPr bwMode="auto">
          <a:xfrm>
            <a:off x="797123" y="762000"/>
            <a:ext cx="702627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66700" indent="-266700">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buFont typeface="Wingdings" pitchFamily="2" charset="2"/>
              <a:buChar char="p"/>
            </a:pPr>
            <a:r>
              <a:rPr lang="zh-CN" altLang="en-US" sz="3200" dirty="0">
                <a:latin typeface="华文新魏" pitchFamily="2" charset="-122"/>
                <a:ea typeface="华文新魏" pitchFamily="2" charset="-122"/>
              </a:rPr>
              <a:t>程序查询方式接口</a:t>
            </a:r>
          </a:p>
        </p:txBody>
      </p:sp>
      <p:sp>
        <p:nvSpPr>
          <p:cNvPr id="14" name="Text Box 97"/>
          <p:cNvSpPr txBox="1">
            <a:spLocks noChangeArrowheads="1"/>
          </p:cNvSpPr>
          <p:nvPr/>
        </p:nvSpPr>
        <p:spPr bwMode="auto">
          <a:xfrm>
            <a:off x="1343222" y="1397000"/>
            <a:ext cx="9864551"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66700" indent="-266700">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buFont typeface="Wingdings" pitchFamily="2" charset="2"/>
              <a:buChar char="n"/>
            </a:pPr>
            <a:r>
              <a:rPr lang="zh-CN" altLang="en-US" sz="2800" dirty="0">
                <a:latin typeface="华文新魏" pitchFamily="2" charset="-122"/>
                <a:ea typeface="华文新魏" pitchFamily="2" charset="-122"/>
              </a:rPr>
              <a:t>由数据缓冲寄存器</a:t>
            </a:r>
            <a:r>
              <a:rPr lang="en-US" altLang="zh-CN" sz="2800" dirty="0">
                <a:latin typeface="华文新魏" pitchFamily="2" charset="-122"/>
                <a:ea typeface="华文新魏" pitchFamily="2" charset="-122"/>
              </a:rPr>
              <a:t>DBR</a:t>
            </a:r>
            <a:r>
              <a:rPr lang="zh-CN" altLang="en-US" sz="2800" dirty="0">
                <a:latin typeface="华文新魏" pitchFamily="2" charset="-122"/>
                <a:ea typeface="华文新魏" pitchFamily="2" charset="-122"/>
              </a:rPr>
              <a:t>、设备状态与控制寄存器</a:t>
            </a:r>
            <a:r>
              <a:rPr lang="en-US" altLang="zh-CN" sz="2800" dirty="0">
                <a:latin typeface="华文新魏" pitchFamily="2" charset="-122"/>
                <a:ea typeface="华文新魏" pitchFamily="2" charset="-122"/>
              </a:rPr>
              <a:t>SCR</a:t>
            </a:r>
            <a:r>
              <a:rPr lang="zh-CN" altLang="en-US" sz="2800" dirty="0">
                <a:latin typeface="华文新魏" pitchFamily="2" charset="-122"/>
                <a:ea typeface="华文新魏" pitchFamily="2" charset="-122"/>
              </a:rPr>
              <a:t>、设备地址译码器及控制逻辑组成 </a:t>
            </a:r>
            <a:endParaRPr lang="zh-CN" altLang="en-US" sz="2800" b="1" dirty="0">
              <a:latin typeface="华文新魏" pitchFamily="2" charset="-122"/>
              <a:ea typeface="华文新魏" pitchFamily="2" charset="-122"/>
            </a:endParaRPr>
          </a:p>
        </p:txBody>
      </p:sp>
    </p:spTree>
    <p:extLst>
      <p:ext uri="{BB962C8B-B14F-4D97-AF65-F5344CB8AC3E}">
        <p14:creationId xmlns:p14="http://schemas.microsoft.com/office/powerpoint/2010/main" val="20477108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956522" y="2786063"/>
            <a:ext cx="3200400" cy="609600"/>
          </a:xfrm>
          <a:prstGeom prst="rect">
            <a:avLst/>
          </a:prstGeom>
          <a:solidFill>
            <a:srgbClr val="FFCC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anchor="ctr"/>
          <a:lstStyle/>
          <a:p>
            <a:pPr algn="ctr">
              <a:lnSpc>
                <a:spcPct val="100000"/>
              </a:lnSpc>
            </a:pPr>
            <a:endParaRPr kumimoji="1" lang="zh-CN" altLang="en-US" sz="2400">
              <a:latin typeface="Times New Roman" pitchFamily="18" charset="0"/>
            </a:endParaRPr>
          </a:p>
        </p:txBody>
      </p:sp>
      <p:sp>
        <p:nvSpPr>
          <p:cNvPr id="3" name="Rectangle 3"/>
          <p:cNvSpPr>
            <a:spLocks noChangeArrowheads="1"/>
          </p:cNvSpPr>
          <p:nvPr/>
        </p:nvSpPr>
        <p:spPr bwMode="auto">
          <a:xfrm>
            <a:off x="4956522" y="5453063"/>
            <a:ext cx="3200400" cy="609600"/>
          </a:xfrm>
          <a:prstGeom prst="rect">
            <a:avLst/>
          </a:prstGeom>
          <a:solidFill>
            <a:srgbClr val="FFCC00"/>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anchor="ctr"/>
          <a:lstStyle/>
          <a:p>
            <a:pPr algn="ctr">
              <a:lnSpc>
                <a:spcPct val="100000"/>
              </a:lnSpc>
            </a:pPr>
            <a:endParaRPr kumimoji="1" lang="zh-CN" altLang="en-US" sz="2800" b="1">
              <a:latin typeface="Times New Roman" pitchFamily="18" charset="0"/>
            </a:endParaRPr>
          </a:p>
        </p:txBody>
      </p:sp>
      <p:grpSp>
        <p:nvGrpSpPr>
          <p:cNvPr id="4" name="Group 4"/>
          <p:cNvGrpSpPr>
            <a:grpSpLocks/>
          </p:cNvGrpSpPr>
          <p:nvPr/>
        </p:nvGrpSpPr>
        <p:grpSpPr bwMode="auto">
          <a:xfrm>
            <a:off x="1630710" y="2176463"/>
            <a:ext cx="9072562" cy="4786313"/>
            <a:chOff x="113" y="1200"/>
            <a:chExt cx="5715" cy="3015"/>
          </a:xfrm>
        </p:grpSpPr>
        <p:grpSp>
          <p:nvGrpSpPr>
            <p:cNvPr id="5" name="Group 5"/>
            <p:cNvGrpSpPr>
              <a:grpSpLocks/>
            </p:cNvGrpSpPr>
            <p:nvPr/>
          </p:nvGrpSpPr>
          <p:grpSpPr bwMode="auto">
            <a:xfrm>
              <a:off x="113" y="1200"/>
              <a:ext cx="5715" cy="3015"/>
              <a:chOff x="113" y="1200"/>
              <a:chExt cx="5715" cy="3015"/>
            </a:xfrm>
          </p:grpSpPr>
          <p:sp>
            <p:nvSpPr>
              <p:cNvPr id="8" name="Text Box 6"/>
              <p:cNvSpPr txBox="1">
                <a:spLocks noChangeArrowheads="1"/>
              </p:cNvSpPr>
              <p:nvPr/>
            </p:nvSpPr>
            <p:spPr bwMode="auto">
              <a:xfrm>
                <a:off x="4468" y="1776"/>
                <a:ext cx="30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a:latin typeface="Times New Roman" pitchFamily="18" charset="0"/>
                  </a:rPr>
                  <a:t>②</a:t>
                </a:r>
              </a:p>
            </p:txBody>
          </p:sp>
          <p:sp>
            <p:nvSpPr>
              <p:cNvPr id="9" name="Rectangle 7"/>
              <p:cNvSpPr>
                <a:spLocks noChangeArrowheads="1"/>
              </p:cNvSpPr>
              <p:nvPr/>
            </p:nvSpPr>
            <p:spPr bwMode="auto">
              <a:xfrm>
                <a:off x="2208" y="3264"/>
                <a:ext cx="2016" cy="384"/>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100000"/>
                  </a:lnSpc>
                </a:pPr>
                <a:r>
                  <a:rPr kumimoji="1" lang="zh-CN" altLang="en-US" sz="2800" b="1">
                    <a:latin typeface="Times New Roman" pitchFamily="18" charset="0"/>
                    <a:ea typeface="华文新魏" pitchFamily="2" charset="-122"/>
                  </a:rPr>
                  <a:t>设备选择电路</a:t>
                </a:r>
              </a:p>
            </p:txBody>
          </p:sp>
          <p:sp>
            <p:nvSpPr>
              <p:cNvPr id="10" name="Rectangle 8"/>
              <p:cNvSpPr>
                <a:spLocks noChangeArrowheads="1"/>
              </p:cNvSpPr>
              <p:nvPr/>
            </p:nvSpPr>
            <p:spPr bwMode="auto">
              <a:xfrm>
                <a:off x="2208" y="1584"/>
                <a:ext cx="2016" cy="384"/>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100000"/>
                  </a:lnSpc>
                </a:pPr>
                <a:r>
                  <a:rPr kumimoji="1" lang="en-US" altLang="zh-CN" sz="2800">
                    <a:latin typeface="Times New Roman" pitchFamily="18" charset="0"/>
                  </a:rPr>
                  <a:t>DBR</a:t>
                </a:r>
              </a:p>
            </p:txBody>
          </p:sp>
          <p:sp>
            <p:nvSpPr>
              <p:cNvPr id="11" name="Rectangle 9"/>
              <p:cNvSpPr>
                <a:spLocks noChangeArrowheads="1"/>
              </p:cNvSpPr>
              <p:nvPr/>
            </p:nvSpPr>
            <p:spPr bwMode="auto">
              <a:xfrm>
                <a:off x="2208" y="2304"/>
                <a:ext cx="576" cy="384"/>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nSpc>
                    <a:spcPct val="100000"/>
                  </a:lnSpc>
                </a:pPr>
                <a:endParaRPr lang="zh-CN" altLang="en-US"/>
              </a:p>
            </p:txBody>
          </p:sp>
          <p:sp>
            <p:nvSpPr>
              <p:cNvPr id="12" name="Text Box 10"/>
              <p:cNvSpPr txBox="1">
                <a:spLocks noChangeArrowheads="1"/>
              </p:cNvSpPr>
              <p:nvPr/>
            </p:nvSpPr>
            <p:spPr bwMode="auto">
              <a:xfrm>
                <a:off x="2362" y="2347"/>
                <a:ext cx="11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endParaRPr lang="zh-CN" altLang="en-US" sz="2800">
                  <a:latin typeface="Times New Roman" pitchFamily="18" charset="0"/>
                </a:endParaRPr>
              </a:p>
            </p:txBody>
          </p:sp>
          <p:sp>
            <p:nvSpPr>
              <p:cNvPr id="13" name="Text Box 11"/>
              <p:cNvSpPr txBox="1">
                <a:spLocks noChangeArrowheads="1"/>
              </p:cNvSpPr>
              <p:nvPr/>
            </p:nvSpPr>
            <p:spPr bwMode="auto">
              <a:xfrm>
                <a:off x="2208" y="2256"/>
                <a:ext cx="21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en-US" altLang="zh-CN" sz="1600">
                    <a:latin typeface="Times New Roman" pitchFamily="18" charset="0"/>
                  </a:rPr>
                  <a:t>Q</a:t>
                </a:r>
              </a:p>
            </p:txBody>
          </p:sp>
          <p:sp>
            <p:nvSpPr>
              <p:cNvPr id="14" name="Oval 12"/>
              <p:cNvSpPr>
                <a:spLocks noChangeArrowheads="1"/>
              </p:cNvSpPr>
              <p:nvPr/>
            </p:nvSpPr>
            <p:spPr bwMode="auto">
              <a:xfrm>
                <a:off x="2784" y="2448"/>
                <a:ext cx="48" cy="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100000"/>
                  </a:lnSpc>
                </a:pPr>
                <a:endParaRPr kumimoji="1" lang="zh-CN" altLang="en-US">
                  <a:solidFill>
                    <a:schemeClr val="folHlink"/>
                  </a:solidFill>
                  <a:latin typeface="Times New Roman" pitchFamily="18" charset="0"/>
                </a:endParaRPr>
              </a:p>
            </p:txBody>
          </p:sp>
          <p:sp>
            <p:nvSpPr>
              <p:cNvPr id="15" name="Rectangle 13"/>
              <p:cNvSpPr>
                <a:spLocks noChangeArrowheads="1"/>
              </p:cNvSpPr>
              <p:nvPr/>
            </p:nvSpPr>
            <p:spPr bwMode="auto">
              <a:xfrm>
                <a:off x="3648" y="2304"/>
                <a:ext cx="576" cy="384"/>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nSpc>
                    <a:spcPct val="100000"/>
                  </a:lnSpc>
                </a:pPr>
                <a:endParaRPr lang="zh-CN" altLang="en-US"/>
              </a:p>
            </p:txBody>
          </p:sp>
          <p:sp>
            <p:nvSpPr>
              <p:cNvPr id="16" name="Text Box 14"/>
              <p:cNvSpPr txBox="1">
                <a:spLocks noChangeArrowheads="1"/>
              </p:cNvSpPr>
              <p:nvPr/>
            </p:nvSpPr>
            <p:spPr bwMode="auto">
              <a:xfrm>
                <a:off x="3802" y="2347"/>
                <a:ext cx="11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endParaRPr lang="zh-CN" altLang="en-US" sz="2800">
                  <a:latin typeface="Times New Roman" pitchFamily="18" charset="0"/>
                </a:endParaRPr>
              </a:p>
            </p:txBody>
          </p:sp>
          <p:sp>
            <p:nvSpPr>
              <p:cNvPr id="17" name="Text Box 15"/>
              <p:cNvSpPr txBox="1">
                <a:spLocks noChangeArrowheads="1"/>
              </p:cNvSpPr>
              <p:nvPr/>
            </p:nvSpPr>
            <p:spPr bwMode="auto">
              <a:xfrm>
                <a:off x="3648" y="2256"/>
                <a:ext cx="21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en-US" altLang="zh-CN" sz="1600">
                    <a:latin typeface="Times New Roman" pitchFamily="18" charset="0"/>
                  </a:rPr>
                  <a:t>Q</a:t>
                </a:r>
              </a:p>
            </p:txBody>
          </p:sp>
          <p:sp>
            <p:nvSpPr>
              <p:cNvPr id="18" name="Oval 16"/>
              <p:cNvSpPr>
                <a:spLocks noChangeArrowheads="1"/>
              </p:cNvSpPr>
              <p:nvPr/>
            </p:nvSpPr>
            <p:spPr bwMode="auto">
              <a:xfrm>
                <a:off x="3589" y="2448"/>
                <a:ext cx="48" cy="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nSpc>
                    <a:spcPct val="100000"/>
                  </a:lnSpc>
                </a:pPr>
                <a:endParaRPr lang="zh-CN" altLang="en-US"/>
              </a:p>
            </p:txBody>
          </p:sp>
          <p:sp>
            <p:nvSpPr>
              <p:cNvPr id="19" name="Freeform 17"/>
              <p:cNvSpPr>
                <a:spLocks/>
              </p:cNvSpPr>
              <p:nvPr/>
            </p:nvSpPr>
            <p:spPr bwMode="auto">
              <a:xfrm>
                <a:off x="2829" y="2475"/>
                <a:ext cx="759" cy="1"/>
              </a:xfrm>
              <a:custGeom>
                <a:avLst/>
                <a:gdLst>
                  <a:gd name="T0" fmla="*/ 0 w 759"/>
                  <a:gd name="T1" fmla="*/ 0 h 1"/>
                  <a:gd name="T2" fmla="*/ 759 w 759"/>
                  <a:gd name="T3" fmla="*/ 0 h 1"/>
                  <a:gd name="T4" fmla="*/ 0 60000 65536"/>
                  <a:gd name="T5" fmla="*/ 0 60000 65536"/>
                  <a:gd name="T6" fmla="*/ 0 w 759"/>
                  <a:gd name="T7" fmla="*/ 0 h 1"/>
                  <a:gd name="T8" fmla="*/ 759 w 759"/>
                  <a:gd name="T9" fmla="*/ 1 h 1"/>
                </a:gdLst>
                <a:ahLst/>
                <a:cxnLst>
                  <a:cxn ang="T4">
                    <a:pos x="T0" y="T1"/>
                  </a:cxn>
                  <a:cxn ang="T5">
                    <a:pos x="T2" y="T3"/>
                  </a:cxn>
                </a:cxnLst>
                <a:rect l="T6" t="T7" r="T8" b="T9"/>
                <a:pathLst>
                  <a:path w="759" h="1">
                    <a:moveTo>
                      <a:pt x="0" y="0"/>
                    </a:moveTo>
                    <a:lnTo>
                      <a:pt x="759" y="0"/>
                    </a:lnTo>
                  </a:path>
                </a:pathLst>
              </a:custGeom>
              <a:noFill/>
              <a:ln w="28575">
                <a:solidFill>
                  <a:srgbClr val="0000CC"/>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nSpc>
                    <a:spcPct val="100000"/>
                  </a:lnSpc>
                </a:pPr>
                <a:endParaRPr lang="zh-CN" altLang="en-US"/>
              </a:p>
            </p:txBody>
          </p:sp>
          <p:sp>
            <p:nvSpPr>
              <p:cNvPr id="20" name="Freeform 18"/>
              <p:cNvSpPr>
                <a:spLocks/>
              </p:cNvSpPr>
              <p:nvPr/>
            </p:nvSpPr>
            <p:spPr bwMode="auto">
              <a:xfrm>
                <a:off x="1728" y="2475"/>
                <a:ext cx="1488" cy="357"/>
              </a:xfrm>
              <a:custGeom>
                <a:avLst/>
                <a:gdLst>
                  <a:gd name="T0" fmla="*/ 1488 w 1488"/>
                  <a:gd name="T1" fmla="*/ 0 h 357"/>
                  <a:gd name="T2" fmla="*/ 1488 w 1488"/>
                  <a:gd name="T3" fmla="*/ 357 h 357"/>
                  <a:gd name="T4" fmla="*/ 0 w 1488"/>
                  <a:gd name="T5" fmla="*/ 357 h 357"/>
                  <a:gd name="T6" fmla="*/ 0 60000 65536"/>
                  <a:gd name="T7" fmla="*/ 0 60000 65536"/>
                  <a:gd name="T8" fmla="*/ 0 60000 65536"/>
                  <a:gd name="T9" fmla="*/ 0 w 1488"/>
                  <a:gd name="T10" fmla="*/ 0 h 357"/>
                  <a:gd name="T11" fmla="*/ 1488 w 1488"/>
                  <a:gd name="T12" fmla="*/ 357 h 357"/>
                </a:gdLst>
                <a:ahLst/>
                <a:cxnLst>
                  <a:cxn ang="T6">
                    <a:pos x="T0" y="T1"/>
                  </a:cxn>
                  <a:cxn ang="T7">
                    <a:pos x="T2" y="T3"/>
                  </a:cxn>
                  <a:cxn ang="T8">
                    <a:pos x="T4" y="T5"/>
                  </a:cxn>
                </a:cxnLst>
                <a:rect l="T9" t="T10" r="T11" b="T12"/>
                <a:pathLst>
                  <a:path w="1488" h="357">
                    <a:moveTo>
                      <a:pt x="1488" y="0"/>
                    </a:moveTo>
                    <a:lnTo>
                      <a:pt x="1488" y="357"/>
                    </a:lnTo>
                    <a:lnTo>
                      <a:pt x="0" y="357"/>
                    </a:lnTo>
                  </a:path>
                </a:pathLst>
              </a:custGeom>
              <a:noFill/>
              <a:ln w="28575">
                <a:solidFill>
                  <a:schemeClr val="tx1"/>
                </a:solidFill>
                <a:round/>
                <a:headEnd type="oval" w="sm" len="sm"/>
                <a:tailEnd/>
              </a:ln>
              <a:extLst>
                <a:ext uri="{909E8E84-426E-40dd-AFC4-6F175D3DCCD1}">
                  <a14:hiddenFill xmlns:a14="http://schemas.microsoft.com/office/drawing/2010/main" xmlns="">
                    <a:solidFill>
                      <a:srgbClr val="FFFFFF"/>
                    </a:solidFill>
                  </a14:hiddenFill>
                </a:ext>
              </a:extLst>
            </p:spPr>
            <p:txBody>
              <a:bodyPr wrap="none"/>
              <a:lstStyle/>
              <a:p>
                <a:pPr>
                  <a:lnSpc>
                    <a:spcPct val="100000"/>
                  </a:lnSpc>
                </a:pPr>
                <a:endParaRPr lang="zh-CN" altLang="en-US"/>
              </a:p>
            </p:txBody>
          </p:sp>
          <p:sp>
            <p:nvSpPr>
              <p:cNvPr id="21" name="Rectangle 19"/>
              <p:cNvSpPr>
                <a:spLocks noChangeArrowheads="1"/>
              </p:cNvSpPr>
              <p:nvPr/>
            </p:nvSpPr>
            <p:spPr bwMode="auto">
              <a:xfrm>
                <a:off x="1431" y="2640"/>
                <a:ext cx="240" cy="384"/>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nSpc>
                    <a:spcPct val="100000"/>
                  </a:lnSpc>
                </a:pPr>
                <a:endParaRPr lang="zh-CN" altLang="en-US"/>
              </a:p>
            </p:txBody>
          </p:sp>
          <p:sp>
            <p:nvSpPr>
              <p:cNvPr id="22" name="Text Box 20"/>
              <p:cNvSpPr txBox="1">
                <a:spLocks noChangeArrowheads="1"/>
              </p:cNvSpPr>
              <p:nvPr/>
            </p:nvSpPr>
            <p:spPr bwMode="auto">
              <a:xfrm>
                <a:off x="1437" y="2704"/>
                <a:ext cx="23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sz="1800">
                    <a:solidFill>
                      <a:schemeClr val="tx2"/>
                    </a:solidFill>
                    <a:latin typeface="Times New Roman" pitchFamily="18" charset="0"/>
                  </a:rPr>
                  <a:t>&amp;</a:t>
                </a:r>
              </a:p>
            </p:txBody>
          </p:sp>
          <p:sp>
            <p:nvSpPr>
              <p:cNvPr id="23" name="Oval 21"/>
              <p:cNvSpPr>
                <a:spLocks noChangeArrowheads="1"/>
              </p:cNvSpPr>
              <p:nvPr/>
            </p:nvSpPr>
            <p:spPr bwMode="auto">
              <a:xfrm>
                <a:off x="2147" y="2448"/>
                <a:ext cx="48" cy="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100000"/>
                  </a:lnSpc>
                </a:pPr>
                <a:endParaRPr kumimoji="1" lang="zh-CN" altLang="en-US">
                  <a:solidFill>
                    <a:schemeClr val="folHlink"/>
                  </a:solidFill>
                  <a:latin typeface="Times New Roman" pitchFamily="18" charset="0"/>
                </a:endParaRPr>
              </a:p>
            </p:txBody>
          </p:sp>
          <p:sp>
            <p:nvSpPr>
              <p:cNvPr id="24" name="Freeform 22"/>
              <p:cNvSpPr>
                <a:spLocks/>
              </p:cNvSpPr>
              <p:nvPr/>
            </p:nvSpPr>
            <p:spPr bwMode="auto">
              <a:xfrm>
                <a:off x="1971" y="2475"/>
                <a:ext cx="3117" cy="453"/>
              </a:xfrm>
              <a:custGeom>
                <a:avLst/>
                <a:gdLst>
                  <a:gd name="T0" fmla="*/ 189 w 3117"/>
                  <a:gd name="T1" fmla="*/ 0 h 453"/>
                  <a:gd name="T2" fmla="*/ 0 w 3117"/>
                  <a:gd name="T3" fmla="*/ 3 h 453"/>
                  <a:gd name="T4" fmla="*/ 0 w 3117"/>
                  <a:gd name="T5" fmla="*/ 450 h 453"/>
                  <a:gd name="T6" fmla="*/ 3117 w 3117"/>
                  <a:gd name="T7" fmla="*/ 453 h 453"/>
                  <a:gd name="T8" fmla="*/ 0 60000 65536"/>
                  <a:gd name="T9" fmla="*/ 0 60000 65536"/>
                  <a:gd name="T10" fmla="*/ 0 60000 65536"/>
                  <a:gd name="T11" fmla="*/ 0 60000 65536"/>
                  <a:gd name="T12" fmla="*/ 0 w 3117"/>
                  <a:gd name="T13" fmla="*/ 0 h 453"/>
                  <a:gd name="T14" fmla="*/ 3117 w 3117"/>
                  <a:gd name="T15" fmla="*/ 453 h 453"/>
                </a:gdLst>
                <a:ahLst/>
                <a:cxnLst>
                  <a:cxn ang="T8">
                    <a:pos x="T0" y="T1"/>
                  </a:cxn>
                  <a:cxn ang="T9">
                    <a:pos x="T2" y="T3"/>
                  </a:cxn>
                  <a:cxn ang="T10">
                    <a:pos x="T4" y="T5"/>
                  </a:cxn>
                  <a:cxn ang="T11">
                    <a:pos x="T6" y="T7"/>
                  </a:cxn>
                </a:cxnLst>
                <a:rect l="T12" t="T13" r="T14" b="T15"/>
                <a:pathLst>
                  <a:path w="3117" h="453">
                    <a:moveTo>
                      <a:pt x="189" y="0"/>
                    </a:moveTo>
                    <a:lnTo>
                      <a:pt x="0" y="3"/>
                    </a:lnTo>
                    <a:lnTo>
                      <a:pt x="0" y="450"/>
                    </a:lnTo>
                    <a:lnTo>
                      <a:pt x="3117" y="453"/>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nSpc>
                    <a:spcPct val="100000"/>
                  </a:lnSpc>
                </a:pPr>
                <a:endParaRPr lang="zh-CN" altLang="en-US"/>
              </a:p>
            </p:txBody>
          </p:sp>
          <p:sp>
            <p:nvSpPr>
              <p:cNvPr id="25" name="Oval 23"/>
              <p:cNvSpPr>
                <a:spLocks noChangeArrowheads="1"/>
              </p:cNvSpPr>
              <p:nvPr/>
            </p:nvSpPr>
            <p:spPr bwMode="auto">
              <a:xfrm>
                <a:off x="4224" y="2448"/>
                <a:ext cx="48" cy="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100000"/>
                  </a:lnSpc>
                </a:pPr>
                <a:endParaRPr kumimoji="1" lang="zh-CN" altLang="en-US">
                  <a:solidFill>
                    <a:schemeClr val="folHlink"/>
                  </a:solidFill>
                  <a:latin typeface="Times New Roman" pitchFamily="18" charset="0"/>
                </a:endParaRPr>
              </a:p>
            </p:txBody>
          </p:sp>
          <p:sp>
            <p:nvSpPr>
              <p:cNvPr id="26" name="Freeform 24"/>
              <p:cNvSpPr>
                <a:spLocks/>
              </p:cNvSpPr>
              <p:nvPr/>
            </p:nvSpPr>
            <p:spPr bwMode="auto">
              <a:xfrm>
                <a:off x="4278" y="2475"/>
                <a:ext cx="235" cy="453"/>
              </a:xfrm>
              <a:custGeom>
                <a:avLst/>
                <a:gdLst>
                  <a:gd name="T0" fmla="*/ 3 w 282"/>
                  <a:gd name="T1" fmla="*/ 453 h 453"/>
                  <a:gd name="T2" fmla="*/ 3 w 282"/>
                  <a:gd name="T3" fmla="*/ 0 h 453"/>
                  <a:gd name="T4" fmla="*/ 0 w 282"/>
                  <a:gd name="T5" fmla="*/ 0 h 453"/>
                  <a:gd name="T6" fmla="*/ 0 60000 65536"/>
                  <a:gd name="T7" fmla="*/ 0 60000 65536"/>
                  <a:gd name="T8" fmla="*/ 0 60000 65536"/>
                  <a:gd name="T9" fmla="*/ 0 w 282"/>
                  <a:gd name="T10" fmla="*/ 0 h 453"/>
                  <a:gd name="T11" fmla="*/ 282 w 282"/>
                  <a:gd name="T12" fmla="*/ 453 h 453"/>
                </a:gdLst>
                <a:ahLst/>
                <a:cxnLst>
                  <a:cxn ang="T6">
                    <a:pos x="T0" y="T1"/>
                  </a:cxn>
                  <a:cxn ang="T7">
                    <a:pos x="T2" y="T3"/>
                  </a:cxn>
                  <a:cxn ang="T8">
                    <a:pos x="T4" y="T5"/>
                  </a:cxn>
                </a:cxnLst>
                <a:rect l="T9" t="T10" r="T11" b="T12"/>
                <a:pathLst>
                  <a:path w="282" h="453">
                    <a:moveTo>
                      <a:pt x="282" y="453"/>
                    </a:moveTo>
                    <a:lnTo>
                      <a:pt x="279" y="0"/>
                    </a:lnTo>
                    <a:lnTo>
                      <a:pt x="0" y="0"/>
                    </a:lnTo>
                  </a:path>
                </a:pathLst>
              </a:custGeom>
              <a:noFill/>
              <a:ln w="28575">
                <a:solidFill>
                  <a:schemeClr val="tx1"/>
                </a:solidFill>
                <a:round/>
                <a:headEnd type="oval" w="sm" len="sm"/>
                <a:tailEnd/>
              </a:ln>
              <a:extLst>
                <a:ext uri="{909E8E84-426E-40dd-AFC4-6F175D3DCCD1}">
                  <a14:hiddenFill xmlns:a14="http://schemas.microsoft.com/office/drawing/2010/main" xmlns="">
                    <a:solidFill>
                      <a:srgbClr val="FFFFFF"/>
                    </a:solidFill>
                  </a14:hiddenFill>
                </a:ext>
              </a:extLst>
            </p:spPr>
            <p:txBody>
              <a:bodyPr wrap="none"/>
              <a:lstStyle/>
              <a:p>
                <a:pPr>
                  <a:lnSpc>
                    <a:spcPct val="100000"/>
                  </a:lnSpc>
                </a:pPr>
                <a:endParaRPr lang="zh-CN" altLang="en-US"/>
              </a:p>
            </p:txBody>
          </p:sp>
          <p:sp>
            <p:nvSpPr>
              <p:cNvPr id="27" name="Oval 25"/>
              <p:cNvSpPr>
                <a:spLocks noChangeArrowheads="1"/>
              </p:cNvSpPr>
              <p:nvPr/>
            </p:nvSpPr>
            <p:spPr bwMode="auto">
              <a:xfrm>
                <a:off x="1680" y="2806"/>
                <a:ext cx="48" cy="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100000"/>
                  </a:lnSpc>
                </a:pPr>
                <a:endParaRPr kumimoji="1" lang="zh-CN" altLang="en-US">
                  <a:solidFill>
                    <a:schemeClr val="folHlink"/>
                  </a:solidFill>
                  <a:latin typeface="Times New Roman" pitchFamily="18" charset="0"/>
                </a:endParaRPr>
              </a:p>
            </p:txBody>
          </p:sp>
          <p:sp>
            <p:nvSpPr>
              <p:cNvPr id="28" name="Freeform 26"/>
              <p:cNvSpPr>
                <a:spLocks/>
              </p:cNvSpPr>
              <p:nvPr/>
            </p:nvSpPr>
            <p:spPr bwMode="auto">
              <a:xfrm>
                <a:off x="1200" y="2928"/>
                <a:ext cx="1392" cy="336"/>
              </a:xfrm>
              <a:custGeom>
                <a:avLst/>
                <a:gdLst>
                  <a:gd name="T0" fmla="*/ 240 w 1392"/>
                  <a:gd name="T1" fmla="*/ 0 h 336"/>
                  <a:gd name="T2" fmla="*/ 0 w 1392"/>
                  <a:gd name="T3" fmla="*/ 0 h 336"/>
                  <a:gd name="T4" fmla="*/ 0 w 1392"/>
                  <a:gd name="T5" fmla="*/ 240 h 336"/>
                  <a:gd name="T6" fmla="*/ 1392 w 1392"/>
                  <a:gd name="T7" fmla="*/ 240 h 336"/>
                  <a:gd name="T8" fmla="*/ 1392 w 1392"/>
                  <a:gd name="T9" fmla="*/ 336 h 336"/>
                  <a:gd name="T10" fmla="*/ 0 60000 65536"/>
                  <a:gd name="T11" fmla="*/ 0 60000 65536"/>
                  <a:gd name="T12" fmla="*/ 0 60000 65536"/>
                  <a:gd name="T13" fmla="*/ 0 60000 65536"/>
                  <a:gd name="T14" fmla="*/ 0 60000 65536"/>
                  <a:gd name="T15" fmla="*/ 0 w 1392"/>
                  <a:gd name="T16" fmla="*/ 0 h 336"/>
                  <a:gd name="T17" fmla="*/ 1392 w 1392"/>
                  <a:gd name="T18" fmla="*/ 336 h 336"/>
                </a:gdLst>
                <a:ahLst/>
                <a:cxnLst>
                  <a:cxn ang="T10">
                    <a:pos x="T0" y="T1"/>
                  </a:cxn>
                  <a:cxn ang="T11">
                    <a:pos x="T2" y="T3"/>
                  </a:cxn>
                  <a:cxn ang="T12">
                    <a:pos x="T4" y="T5"/>
                  </a:cxn>
                  <a:cxn ang="T13">
                    <a:pos x="T6" y="T7"/>
                  </a:cxn>
                  <a:cxn ang="T14">
                    <a:pos x="T8" y="T9"/>
                  </a:cxn>
                </a:cxnLst>
                <a:rect l="T15" t="T16" r="T17" b="T18"/>
                <a:pathLst>
                  <a:path w="1392" h="336">
                    <a:moveTo>
                      <a:pt x="240" y="0"/>
                    </a:moveTo>
                    <a:lnTo>
                      <a:pt x="0" y="0"/>
                    </a:lnTo>
                    <a:lnTo>
                      <a:pt x="0" y="240"/>
                    </a:lnTo>
                    <a:lnTo>
                      <a:pt x="1392" y="240"/>
                    </a:lnTo>
                    <a:lnTo>
                      <a:pt x="1392" y="336"/>
                    </a:lnTo>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nSpc>
                    <a:spcPct val="100000"/>
                  </a:lnSpc>
                </a:pPr>
                <a:endParaRPr lang="zh-CN" altLang="en-US"/>
              </a:p>
            </p:txBody>
          </p:sp>
          <p:sp>
            <p:nvSpPr>
              <p:cNvPr id="29" name="Line 27"/>
              <p:cNvSpPr>
                <a:spLocks noChangeShapeType="1"/>
              </p:cNvSpPr>
              <p:nvPr/>
            </p:nvSpPr>
            <p:spPr bwMode="auto">
              <a:xfrm>
                <a:off x="768" y="2736"/>
                <a:ext cx="672"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lstStyle/>
              <a:p>
                <a:pPr>
                  <a:lnSpc>
                    <a:spcPct val="100000"/>
                  </a:lnSpc>
                </a:pPr>
                <a:endParaRPr lang="zh-CN" altLang="en-US"/>
              </a:p>
            </p:txBody>
          </p:sp>
          <p:sp>
            <p:nvSpPr>
              <p:cNvPr id="30" name="Freeform 28"/>
              <p:cNvSpPr>
                <a:spLocks/>
              </p:cNvSpPr>
              <p:nvPr/>
            </p:nvSpPr>
            <p:spPr bwMode="auto">
              <a:xfrm>
                <a:off x="576" y="2160"/>
                <a:ext cx="1728" cy="144"/>
              </a:xfrm>
              <a:custGeom>
                <a:avLst/>
                <a:gdLst>
                  <a:gd name="T0" fmla="*/ 1728 w 1728"/>
                  <a:gd name="T1" fmla="*/ 144 h 144"/>
                  <a:gd name="T2" fmla="*/ 1728 w 1728"/>
                  <a:gd name="T3" fmla="*/ 0 h 144"/>
                  <a:gd name="T4" fmla="*/ 0 w 1728"/>
                  <a:gd name="T5" fmla="*/ 0 h 144"/>
                  <a:gd name="T6" fmla="*/ 0 60000 65536"/>
                  <a:gd name="T7" fmla="*/ 0 60000 65536"/>
                  <a:gd name="T8" fmla="*/ 0 60000 65536"/>
                  <a:gd name="T9" fmla="*/ 0 w 1728"/>
                  <a:gd name="T10" fmla="*/ 0 h 144"/>
                  <a:gd name="T11" fmla="*/ 1728 w 1728"/>
                  <a:gd name="T12" fmla="*/ 144 h 144"/>
                </a:gdLst>
                <a:ahLst/>
                <a:cxnLst>
                  <a:cxn ang="T6">
                    <a:pos x="T0" y="T1"/>
                  </a:cxn>
                  <a:cxn ang="T7">
                    <a:pos x="T2" y="T3"/>
                  </a:cxn>
                  <a:cxn ang="T8">
                    <a:pos x="T4" y="T5"/>
                  </a:cxn>
                </a:cxnLst>
                <a:rect l="T9" t="T10" r="T11" b="T12"/>
                <a:pathLst>
                  <a:path w="1728" h="144">
                    <a:moveTo>
                      <a:pt x="1728" y="144"/>
                    </a:moveTo>
                    <a:lnTo>
                      <a:pt x="1728" y="0"/>
                    </a:lnTo>
                    <a:lnTo>
                      <a:pt x="0" y="0"/>
                    </a:lnTo>
                  </a:path>
                </a:pathLst>
              </a:custGeom>
              <a:noFill/>
              <a:ln w="28575">
                <a:solidFill>
                  <a:schemeClr val="tx1"/>
                </a:solidFill>
                <a:round/>
                <a:headEnd/>
                <a:tailEnd type="stealth" w="med" len="med"/>
              </a:ln>
              <a:extLst>
                <a:ext uri="{909E8E84-426E-40dd-AFC4-6F175D3DCCD1}">
                  <a14:hiddenFill xmlns:a14="http://schemas.microsoft.com/office/drawing/2010/main" xmlns="">
                    <a:solidFill>
                      <a:srgbClr val="FFFFFF"/>
                    </a:solidFill>
                  </a14:hiddenFill>
                </a:ext>
              </a:extLst>
            </p:spPr>
            <p:txBody>
              <a:bodyPr wrap="none"/>
              <a:lstStyle/>
              <a:p>
                <a:pPr>
                  <a:lnSpc>
                    <a:spcPct val="100000"/>
                  </a:lnSpc>
                </a:pPr>
                <a:endParaRPr lang="zh-CN" altLang="en-US"/>
              </a:p>
            </p:txBody>
          </p:sp>
          <p:sp>
            <p:nvSpPr>
              <p:cNvPr id="31" name="Freeform 29"/>
              <p:cNvSpPr>
                <a:spLocks/>
              </p:cNvSpPr>
              <p:nvPr/>
            </p:nvSpPr>
            <p:spPr bwMode="auto">
              <a:xfrm>
                <a:off x="3743" y="2064"/>
                <a:ext cx="1489" cy="234"/>
              </a:xfrm>
              <a:custGeom>
                <a:avLst/>
                <a:gdLst>
                  <a:gd name="T0" fmla="*/ 1 w 1489"/>
                  <a:gd name="T1" fmla="*/ 234 h 234"/>
                  <a:gd name="T2" fmla="*/ 0 w 1489"/>
                  <a:gd name="T3" fmla="*/ 0 h 234"/>
                  <a:gd name="T4" fmla="*/ 1489 w 1489"/>
                  <a:gd name="T5" fmla="*/ 0 h 234"/>
                  <a:gd name="T6" fmla="*/ 0 60000 65536"/>
                  <a:gd name="T7" fmla="*/ 0 60000 65536"/>
                  <a:gd name="T8" fmla="*/ 0 60000 65536"/>
                  <a:gd name="T9" fmla="*/ 0 w 1489"/>
                  <a:gd name="T10" fmla="*/ 0 h 234"/>
                  <a:gd name="T11" fmla="*/ 1489 w 1489"/>
                  <a:gd name="T12" fmla="*/ 234 h 234"/>
                </a:gdLst>
                <a:ahLst/>
                <a:cxnLst>
                  <a:cxn ang="T6">
                    <a:pos x="T0" y="T1"/>
                  </a:cxn>
                  <a:cxn ang="T7">
                    <a:pos x="T2" y="T3"/>
                  </a:cxn>
                  <a:cxn ang="T8">
                    <a:pos x="T4" y="T5"/>
                  </a:cxn>
                </a:cxnLst>
                <a:rect l="T9" t="T10" r="T11" b="T12"/>
                <a:pathLst>
                  <a:path w="1489" h="234">
                    <a:moveTo>
                      <a:pt x="1" y="234"/>
                    </a:moveTo>
                    <a:lnTo>
                      <a:pt x="0" y="0"/>
                    </a:lnTo>
                    <a:lnTo>
                      <a:pt x="1489" y="0"/>
                    </a:lnTo>
                  </a:path>
                </a:pathLst>
              </a:custGeom>
              <a:noFill/>
              <a:ln w="28575">
                <a:solidFill>
                  <a:schemeClr val="tx1"/>
                </a:solidFill>
                <a:round/>
                <a:headEnd/>
                <a:tailEnd type="stealth" w="med" len="med"/>
              </a:ln>
              <a:extLst>
                <a:ext uri="{909E8E84-426E-40dd-AFC4-6F175D3DCCD1}">
                  <a14:hiddenFill xmlns:a14="http://schemas.microsoft.com/office/drawing/2010/main" xmlns="">
                    <a:solidFill>
                      <a:srgbClr val="FFFFFF"/>
                    </a:solidFill>
                  </a14:hiddenFill>
                </a:ext>
              </a:extLst>
            </p:spPr>
            <p:txBody>
              <a:bodyPr wrap="none"/>
              <a:lstStyle/>
              <a:p>
                <a:pPr>
                  <a:lnSpc>
                    <a:spcPct val="100000"/>
                  </a:lnSpc>
                </a:pPr>
                <a:endParaRPr lang="zh-CN" altLang="en-US"/>
              </a:p>
            </p:txBody>
          </p:sp>
          <p:sp>
            <p:nvSpPr>
              <p:cNvPr id="32" name="Rectangle 30"/>
              <p:cNvSpPr>
                <a:spLocks noChangeArrowheads="1"/>
              </p:cNvSpPr>
              <p:nvPr/>
            </p:nvSpPr>
            <p:spPr bwMode="auto">
              <a:xfrm>
                <a:off x="1008" y="1200"/>
                <a:ext cx="3744" cy="2640"/>
              </a:xfrm>
              <a:prstGeom prst="rect">
                <a:avLst/>
              </a:prstGeom>
              <a:noFill/>
              <a:ln w="28575">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nSpc>
                    <a:spcPct val="100000"/>
                  </a:lnSpc>
                </a:pPr>
                <a:endParaRPr lang="zh-CN" altLang="en-US"/>
              </a:p>
            </p:txBody>
          </p:sp>
          <p:sp>
            <p:nvSpPr>
              <p:cNvPr id="33" name="Line 31"/>
              <p:cNvSpPr>
                <a:spLocks noChangeShapeType="1"/>
              </p:cNvSpPr>
              <p:nvPr/>
            </p:nvSpPr>
            <p:spPr bwMode="auto">
              <a:xfrm>
                <a:off x="576" y="2736"/>
                <a:ext cx="240" cy="0"/>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wrap="none"/>
              <a:lstStyle/>
              <a:p>
                <a:pPr>
                  <a:lnSpc>
                    <a:spcPct val="100000"/>
                  </a:lnSpc>
                </a:pPr>
                <a:endParaRPr lang="zh-CN" altLang="en-US"/>
              </a:p>
            </p:txBody>
          </p:sp>
          <p:sp>
            <p:nvSpPr>
              <p:cNvPr id="34" name="AutoShape 32"/>
              <p:cNvSpPr>
                <a:spLocks noChangeArrowheads="1"/>
              </p:cNvSpPr>
              <p:nvPr/>
            </p:nvSpPr>
            <p:spPr bwMode="auto">
              <a:xfrm>
                <a:off x="576" y="3360"/>
                <a:ext cx="1632" cy="144"/>
              </a:xfrm>
              <a:prstGeom prst="rightArrow">
                <a:avLst>
                  <a:gd name="adj1" fmla="val 50000"/>
                  <a:gd name="adj2" fmla="val 132642"/>
                </a:avLst>
              </a:prstGeom>
              <a:solidFill>
                <a:schemeClr val="tx1"/>
              </a:solidFill>
              <a:ln w="28575">
                <a:solidFill>
                  <a:schemeClr val="tx1"/>
                </a:solidFill>
                <a:miter lim="800000"/>
                <a:headEnd/>
                <a:tailEnd/>
              </a:ln>
            </p:spPr>
            <p:txBody>
              <a:bodyPr wrap="none" anchor="ctr"/>
              <a:lstStyle/>
              <a:p>
                <a:pPr>
                  <a:lnSpc>
                    <a:spcPct val="100000"/>
                  </a:lnSpc>
                </a:pPr>
                <a:endParaRPr lang="zh-CN" altLang="en-US"/>
              </a:p>
            </p:txBody>
          </p:sp>
          <p:sp>
            <p:nvSpPr>
              <p:cNvPr id="35" name="AutoShape 33"/>
              <p:cNvSpPr>
                <a:spLocks noChangeArrowheads="1"/>
              </p:cNvSpPr>
              <p:nvPr/>
            </p:nvSpPr>
            <p:spPr bwMode="auto">
              <a:xfrm>
                <a:off x="555" y="1681"/>
                <a:ext cx="1632" cy="144"/>
              </a:xfrm>
              <a:prstGeom prst="leftRightArrow">
                <a:avLst>
                  <a:gd name="adj1" fmla="val 50000"/>
                  <a:gd name="adj2" fmla="val 121519"/>
                </a:avLst>
              </a:prstGeom>
              <a:solidFill>
                <a:schemeClr val="tx1"/>
              </a:solidFill>
              <a:ln w="28575">
                <a:solidFill>
                  <a:schemeClr val="tx1"/>
                </a:solidFill>
                <a:miter lim="800000"/>
                <a:headEnd/>
                <a:tailEnd/>
              </a:ln>
            </p:spPr>
            <p:txBody>
              <a:bodyPr wrap="none" anchor="ctr"/>
              <a:lstStyle/>
              <a:p>
                <a:pPr>
                  <a:lnSpc>
                    <a:spcPct val="100000"/>
                  </a:lnSpc>
                </a:pPr>
                <a:endParaRPr lang="zh-CN" altLang="en-US"/>
              </a:p>
            </p:txBody>
          </p:sp>
          <p:sp>
            <p:nvSpPr>
              <p:cNvPr id="36" name="AutoShape 34"/>
              <p:cNvSpPr>
                <a:spLocks noChangeArrowheads="1"/>
              </p:cNvSpPr>
              <p:nvPr/>
            </p:nvSpPr>
            <p:spPr bwMode="auto">
              <a:xfrm>
                <a:off x="4224" y="1632"/>
                <a:ext cx="1008" cy="144"/>
              </a:xfrm>
              <a:prstGeom prst="leftArrow">
                <a:avLst>
                  <a:gd name="adj1" fmla="val 50000"/>
                  <a:gd name="adj2" fmla="val 127782"/>
                </a:avLst>
              </a:prstGeom>
              <a:solidFill>
                <a:schemeClr val="tx1"/>
              </a:solidFill>
              <a:ln w="28575">
                <a:solidFill>
                  <a:schemeClr val="tx1"/>
                </a:solidFill>
                <a:miter lim="800000"/>
                <a:headEnd/>
                <a:tailEnd/>
              </a:ln>
            </p:spPr>
            <p:txBody>
              <a:bodyPr wrap="none" anchor="ctr"/>
              <a:lstStyle/>
              <a:p>
                <a:pPr>
                  <a:lnSpc>
                    <a:spcPct val="100000"/>
                  </a:lnSpc>
                </a:pPr>
                <a:endParaRPr lang="zh-CN" altLang="en-US"/>
              </a:p>
            </p:txBody>
          </p:sp>
          <p:sp>
            <p:nvSpPr>
              <p:cNvPr id="37" name="Text Box 35"/>
              <p:cNvSpPr txBox="1">
                <a:spLocks noChangeArrowheads="1"/>
              </p:cNvSpPr>
              <p:nvPr/>
            </p:nvSpPr>
            <p:spPr bwMode="auto">
              <a:xfrm>
                <a:off x="238" y="1392"/>
                <a:ext cx="69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b="1">
                    <a:latin typeface="Times New Roman" pitchFamily="18" charset="0"/>
                    <a:ea typeface="华文新魏" pitchFamily="2" charset="-122"/>
                  </a:rPr>
                  <a:t>数据线</a:t>
                </a:r>
              </a:p>
            </p:txBody>
          </p:sp>
          <p:sp>
            <p:nvSpPr>
              <p:cNvPr id="38" name="Text Box 36"/>
              <p:cNvSpPr txBox="1">
                <a:spLocks noChangeArrowheads="1"/>
              </p:cNvSpPr>
              <p:nvPr/>
            </p:nvSpPr>
            <p:spPr bwMode="auto">
              <a:xfrm>
                <a:off x="124" y="1842"/>
                <a:ext cx="8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b="1">
                    <a:latin typeface="Times New Roman" pitchFamily="18" charset="0"/>
                    <a:ea typeface="华文新魏" pitchFamily="2" charset="-122"/>
                  </a:rPr>
                  <a:t>准备就绪</a:t>
                </a:r>
              </a:p>
            </p:txBody>
          </p:sp>
          <p:sp>
            <p:nvSpPr>
              <p:cNvPr id="39" name="Text Box 37"/>
              <p:cNvSpPr txBox="1">
                <a:spLocks noChangeArrowheads="1"/>
              </p:cNvSpPr>
              <p:nvPr/>
            </p:nvSpPr>
            <p:spPr bwMode="auto">
              <a:xfrm>
                <a:off x="113" y="2427"/>
                <a:ext cx="8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b="1">
                    <a:latin typeface="Times New Roman" pitchFamily="18" charset="0"/>
                    <a:ea typeface="华文新魏" pitchFamily="2" charset="-122"/>
                  </a:rPr>
                  <a:t>启动命令</a:t>
                </a:r>
              </a:p>
            </p:txBody>
          </p:sp>
          <p:sp>
            <p:nvSpPr>
              <p:cNvPr id="40" name="Text Box 38"/>
              <p:cNvSpPr txBox="1">
                <a:spLocks noChangeArrowheads="1"/>
              </p:cNvSpPr>
              <p:nvPr/>
            </p:nvSpPr>
            <p:spPr bwMode="auto">
              <a:xfrm>
                <a:off x="258" y="3086"/>
                <a:ext cx="69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b="1">
                    <a:latin typeface="Times New Roman" pitchFamily="18" charset="0"/>
                    <a:ea typeface="华文新魏" pitchFamily="2" charset="-122"/>
                  </a:rPr>
                  <a:t>地址线</a:t>
                </a:r>
              </a:p>
            </p:txBody>
          </p:sp>
          <p:sp>
            <p:nvSpPr>
              <p:cNvPr id="41" name="Text Box 39"/>
              <p:cNvSpPr txBox="1">
                <a:spLocks noChangeArrowheads="1"/>
              </p:cNvSpPr>
              <p:nvPr/>
            </p:nvSpPr>
            <p:spPr bwMode="auto">
              <a:xfrm>
                <a:off x="2726" y="3033"/>
                <a:ext cx="42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en-US" altLang="zh-CN" sz="2000" b="1">
                    <a:solidFill>
                      <a:srgbClr val="FF0000"/>
                    </a:solidFill>
                    <a:latin typeface="Times New Roman" pitchFamily="18" charset="0"/>
                  </a:rPr>
                  <a:t>SEL</a:t>
                </a:r>
              </a:p>
            </p:txBody>
          </p:sp>
          <p:sp>
            <p:nvSpPr>
              <p:cNvPr id="42" name="Line 40"/>
              <p:cNvSpPr>
                <a:spLocks noChangeShapeType="1"/>
              </p:cNvSpPr>
              <p:nvPr/>
            </p:nvSpPr>
            <p:spPr bwMode="auto">
              <a:xfrm flipH="1">
                <a:off x="5040" y="2928"/>
                <a:ext cx="192"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pPr>
                  <a:lnSpc>
                    <a:spcPct val="100000"/>
                  </a:lnSpc>
                </a:pPr>
                <a:endParaRPr lang="zh-CN" altLang="en-US"/>
              </a:p>
            </p:txBody>
          </p:sp>
          <p:sp>
            <p:nvSpPr>
              <p:cNvPr id="43" name="Text Box 41"/>
              <p:cNvSpPr txBox="1">
                <a:spLocks noChangeArrowheads="1"/>
              </p:cNvSpPr>
              <p:nvPr/>
            </p:nvSpPr>
            <p:spPr bwMode="auto">
              <a:xfrm>
                <a:off x="4872" y="1717"/>
                <a:ext cx="820"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sz="2200" b="1">
                    <a:latin typeface="Times New Roman" pitchFamily="18" charset="0"/>
                    <a:ea typeface="华文新魏" pitchFamily="2" charset="-122"/>
                  </a:rPr>
                  <a:t>输入数据</a:t>
                </a:r>
              </a:p>
            </p:txBody>
          </p:sp>
          <p:sp>
            <p:nvSpPr>
              <p:cNvPr id="44" name="Text Box 42"/>
              <p:cNvSpPr txBox="1">
                <a:spLocks noChangeArrowheads="1"/>
              </p:cNvSpPr>
              <p:nvPr/>
            </p:nvSpPr>
            <p:spPr bwMode="auto">
              <a:xfrm>
                <a:off x="4872" y="2087"/>
                <a:ext cx="820"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sz="2200" b="1">
                    <a:latin typeface="Times New Roman" pitchFamily="18" charset="0"/>
                    <a:ea typeface="华文新魏" pitchFamily="2" charset="-122"/>
                  </a:rPr>
                  <a:t>启动设备</a:t>
                </a:r>
              </a:p>
            </p:txBody>
          </p:sp>
          <p:sp>
            <p:nvSpPr>
              <p:cNvPr id="45" name="Text Box 43"/>
              <p:cNvSpPr txBox="1">
                <a:spLocks noChangeArrowheads="1"/>
              </p:cNvSpPr>
              <p:nvPr/>
            </p:nvSpPr>
            <p:spPr bwMode="auto">
              <a:xfrm>
                <a:off x="4656" y="3033"/>
                <a:ext cx="1172"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sz="2200" b="1">
                    <a:latin typeface="华文新魏" pitchFamily="2" charset="-122"/>
                    <a:ea typeface="华文新魏" pitchFamily="2" charset="-122"/>
                  </a:rPr>
                  <a:t>设备工作结束</a:t>
                </a:r>
              </a:p>
            </p:txBody>
          </p:sp>
          <p:sp>
            <p:nvSpPr>
              <p:cNvPr id="46" name="Text Box 44"/>
              <p:cNvSpPr txBox="1">
                <a:spLocks noChangeArrowheads="1"/>
              </p:cNvSpPr>
              <p:nvPr/>
            </p:nvSpPr>
            <p:spPr bwMode="auto">
              <a:xfrm>
                <a:off x="2150" y="3982"/>
                <a:ext cx="11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endParaRPr lang="zh-CN" altLang="en-US" sz="1800">
                  <a:latin typeface="Times New Roman" pitchFamily="18" charset="0"/>
                </a:endParaRPr>
              </a:p>
            </p:txBody>
          </p:sp>
          <p:sp>
            <p:nvSpPr>
              <p:cNvPr id="47" name="Text Box 45"/>
              <p:cNvSpPr txBox="1">
                <a:spLocks noChangeArrowheads="1"/>
              </p:cNvSpPr>
              <p:nvPr/>
            </p:nvSpPr>
            <p:spPr bwMode="auto">
              <a:xfrm>
                <a:off x="983" y="2448"/>
                <a:ext cx="30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a:latin typeface="Times New Roman" pitchFamily="18" charset="0"/>
                  </a:rPr>
                  <a:t>①</a:t>
                </a:r>
              </a:p>
            </p:txBody>
          </p:sp>
          <p:sp>
            <p:nvSpPr>
              <p:cNvPr id="48" name="Text Box 46"/>
              <p:cNvSpPr txBox="1">
                <a:spLocks noChangeArrowheads="1"/>
              </p:cNvSpPr>
              <p:nvPr/>
            </p:nvSpPr>
            <p:spPr bwMode="auto">
              <a:xfrm>
                <a:off x="4468" y="1392"/>
                <a:ext cx="30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a:latin typeface="Times New Roman" pitchFamily="18" charset="0"/>
                  </a:rPr>
                  <a:t>③</a:t>
                </a:r>
              </a:p>
            </p:txBody>
          </p:sp>
          <p:sp>
            <p:nvSpPr>
              <p:cNvPr id="49" name="Text Box 47"/>
              <p:cNvSpPr txBox="1">
                <a:spLocks noChangeArrowheads="1"/>
              </p:cNvSpPr>
              <p:nvPr/>
            </p:nvSpPr>
            <p:spPr bwMode="auto">
              <a:xfrm>
                <a:off x="4485" y="2640"/>
                <a:ext cx="30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a:latin typeface="Times New Roman" pitchFamily="18" charset="0"/>
                  </a:rPr>
                  <a:t>④</a:t>
                </a:r>
              </a:p>
            </p:txBody>
          </p:sp>
          <p:sp>
            <p:nvSpPr>
              <p:cNvPr id="50" name="Text Box 48"/>
              <p:cNvSpPr txBox="1">
                <a:spLocks noChangeArrowheads="1"/>
              </p:cNvSpPr>
              <p:nvPr/>
            </p:nvSpPr>
            <p:spPr bwMode="auto">
              <a:xfrm>
                <a:off x="983" y="1872"/>
                <a:ext cx="30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a:latin typeface="Times New Roman" pitchFamily="18" charset="0"/>
                  </a:rPr>
                  <a:t>⑤</a:t>
                </a:r>
              </a:p>
            </p:txBody>
          </p:sp>
          <p:sp>
            <p:nvSpPr>
              <p:cNvPr id="51" name="Text Box 49"/>
              <p:cNvSpPr txBox="1">
                <a:spLocks noChangeArrowheads="1"/>
              </p:cNvSpPr>
              <p:nvPr/>
            </p:nvSpPr>
            <p:spPr bwMode="auto">
              <a:xfrm>
                <a:off x="983" y="1392"/>
                <a:ext cx="30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a:latin typeface="Times New Roman" pitchFamily="18" charset="0"/>
                  </a:rPr>
                  <a:t>⑥</a:t>
                </a:r>
              </a:p>
            </p:txBody>
          </p:sp>
        </p:grpSp>
        <p:sp>
          <p:nvSpPr>
            <p:cNvPr id="6" name="Text Box 50"/>
            <p:cNvSpPr txBox="1">
              <a:spLocks noChangeArrowheads="1"/>
            </p:cNvSpPr>
            <p:nvPr/>
          </p:nvSpPr>
          <p:spPr bwMode="auto">
            <a:xfrm>
              <a:off x="2390" y="2070"/>
              <a:ext cx="233"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en-US" altLang="zh-CN" sz="2000" b="1">
                  <a:solidFill>
                    <a:srgbClr val="FF0000"/>
                  </a:solidFill>
                  <a:latin typeface="Times New Roman" pitchFamily="18" charset="0"/>
                </a:rPr>
                <a:t>D</a:t>
              </a:r>
            </a:p>
          </p:txBody>
        </p:sp>
        <p:sp>
          <p:nvSpPr>
            <p:cNvPr id="7" name="Text Box 51"/>
            <p:cNvSpPr txBox="1">
              <a:spLocks noChangeArrowheads="1"/>
            </p:cNvSpPr>
            <p:nvPr/>
          </p:nvSpPr>
          <p:spPr bwMode="auto">
            <a:xfrm>
              <a:off x="3816" y="2070"/>
              <a:ext cx="22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en-US" altLang="zh-CN" sz="2000" b="1">
                  <a:solidFill>
                    <a:srgbClr val="FF0000"/>
                  </a:solidFill>
                  <a:latin typeface="Times New Roman" pitchFamily="18" charset="0"/>
                </a:rPr>
                <a:t>B</a:t>
              </a:r>
            </a:p>
          </p:txBody>
        </p:sp>
      </p:grpSp>
      <p:sp>
        <p:nvSpPr>
          <p:cNvPr id="52" name="Text Box 52"/>
          <p:cNvSpPr txBox="1">
            <a:spLocks noChangeArrowheads="1"/>
          </p:cNvSpPr>
          <p:nvPr/>
        </p:nvSpPr>
        <p:spPr bwMode="auto">
          <a:xfrm>
            <a:off x="797123" y="762000"/>
            <a:ext cx="702627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66700" indent="-266700">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buFont typeface="Wingdings" pitchFamily="2" charset="2"/>
              <a:buChar char="p"/>
            </a:pPr>
            <a:r>
              <a:rPr lang="zh-CN" altLang="en-US" sz="3200" b="1" dirty="0">
                <a:latin typeface="华文新魏" pitchFamily="2" charset="-122"/>
                <a:ea typeface="华文新魏" pitchFamily="2" charset="-122"/>
              </a:rPr>
              <a:t>程序查询方式的工作过程</a:t>
            </a:r>
          </a:p>
        </p:txBody>
      </p:sp>
      <p:grpSp>
        <p:nvGrpSpPr>
          <p:cNvPr id="53" name="Group 53"/>
          <p:cNvGrpSpPr>
            <a:grpSpLocks/>
          </p:cNvGrpSpPr>
          <p:nvPr/>
        </p:nvGrpSpPr>
        <p:grpSpPr bwMode="auto">
          <a:xfrm>
            <a:off x="2365722" y="4157663"/>
            <a:ext cx="1371600" cy="457200"/>
            <a:chOff x="576" y="2448"/>
            <a:chExt cx="864" cy="288"/>
          </a:xfrm>
        </p:grpSpPr>
        <p:sp>
          <p:nvSpPr>
            <p:cNvPr id="54" name="Line 54"/>
            <p:cNvSpPr>
              <a:spLocks noChangeShapeType="1"/>
            </p:cNvSpPr>
            <p:nvPr/>
          </p:nvSpPr>
          <p:spPr bwMode="auto">
            <a:xfrm>
              <a:off x="768" y="2736"/>
              <a:ext cx="672" cy="0"/>
            </a:xfrm>
            <a:prstGeom prst="line">
              <a:avLst/>
            </a:prstGeom>
            <a:noFill/>
            <a:ln w="57150">
              <a:solidFill>
                <a:srgbClr val="0000CC"/>
              </a:solidFill>
              <a:round/>
              <a:headEnd/>
              <a:tailEnd/>
            </a:ln>
            <a:extLst>
              <a:ext uri="{909E8E84-426E-40dd-AFC4-6F175D3DCCD1}">
                <a14:hiddenFill xmlns:a14="http://schemas.microsoft.com/office/drawing/2010/main" xmlns="">
                  <a:noFill/>
                </a14:hiddenFill>
              </a:ext>
            </a:extLst>
          </p:spPr>
          <p:txBody>
            <a:bodyPr wrap="none"/>
            <a:lstStyle/>
            <a:p>
              <a:pPr>
                <a:lnSpc>
                  <a:spcPct val="100000"/>
                </a:lnSpc>
              </a:pPr>
              <a:endParaRPr lang="zh-CN" altLang="en-US"/>
            </a:p>
          </p:txBody>
        </p:sp>
        <p:sp>
          <p:nvSpPr>
            <p:cNvPr id="55" name="Line 55"/>
            <p:cNvSpPr>
              <a:spLocks noChangeShapeType="1"/>
            </p:cNvSpPr>
            <p:nvPr/>
          </p:nvSpPr>
          <p:spPr bwMode="auto">
            <a:xfrm>
              <a:off x="576" y="2736"/>
              <a:ext cx="240" cy="0"/>
            </a:xfrm>
            <a:prstGeom prst="line">
              <a:avLst/>
            </a:prstGeom>
            <a:noFill/>
            <a:ln w="76200">
              <a:solidFill>
                <a:srgbClr val="0000CC"/>
              </a:solidFill>
              <a:round/>
              <a:headEnd/>
              <a:tailEnd type="stealth" w="med" len="med"/>
            </a:ln>
            <a:extLst>
              <a:ext uri="{909E8E84-426E-40dd-AFC4-6F175D3DCCD1}">
                <a14:hiddenFill xmlns:a14="http://schemas.microsoft.com/office/drawing/2010/main" xmlns="">
                  <a:noFill/>
                </a14:hiddenFill>
              </a:ext>
            </a:extLst>
          </p:spPr>
          <p:txBody>
            <a:bodyPr wrap="none"/>
            <a:lstStyle/>
            <a:p>
              <a:pPr>
                <a:lnSpc>
                  <a:spcPct val="100000"/>
                </a:lnSpc>
              </a:pPr>
              <a:endParaRPr lang="zh-CN" altLang="en-US"/>
            </a:p>
          </p:txBody>
        </p:sp>
        <p:sp>
          <p:nvSpPr>
            <p:cNvPr id="56" name="Text Box 56"/>
            <p:cNvSpPr txBox="1">
              <a:spLocks noChangeArrowheads="1"/>
            </p:cNvSpPr>
            <p:nvPr/>
          </p:nvSpPr>
          <p:spPr bwMode="auto">
            <a:xfrm>
              <a:off x="983" y="2448"/>
              <a:ext cx="30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b="1">
                  <a:solidFill>
                    <a:srgbClr val="0000CC"/>
                  </a:solidFill>
                  <a:latin typeface="Times New Roman" pitchFamily="18" charset="0"/>
                </a:rPr>
                <a:t>①</a:t>
              </a:r>
            </a:p>
          </p:txBody>
        </p:sp>
      </p:grpSp>
      <p:grpSp>
        <p:nvGrpSpPr>
          <p:cNvPr id="57" name="Group 57"/>
          <p:cNvGrpSpPr>
            <a:grpSpLocks/>
          </p:cNvGrpSpPr>
          <p:nvPr/>
        </p:nvGrpSpPr>
        <p:grpSpPr bwMode="auto">
          <a:xfrm>
            <a:off x="3723035" y="4462463"/>
            <a:ext cx="471487" cy="609600"/>
            <a:chOff x="1431" y="2640"/>
            <a:chExt cx="297" cy="384"/>
          </a:xfrm>
        </p:grpSpPr>
        <p:sp>
          <p:nvSpPr>
            <p:cNvPr id="58" name="Rectangle 58"/>
            <p:cNvSpPr>
              <a:spLocks noChangeArrowheads="1"/>
            </p:cNvSpPr>
            <p:nvPr/>
          </p:nvSpPr>
          <p:spPr bwMode="auto">
            <a:xfrm>
              <a:off x="1431" y="2640"/>
              <a:ext cx="240" cy="384"/>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100000"/>
                </a:lnSpc>
              </a:pPr>
              <a:endParaRPr kumimoji="1" lang="zh-CN" altLang="en-US" b="1">
                <a:solidFill>
                  <a:srgbClr val="F7F727"/>
                </a:solidFill>
                <a:latin typeface="Times New Roman" pitchFamily="18" charset="0"/>
              </a:endParaRPr>
            </a:p>
          </p:txBody>
        </p:sp>
        <p:sp>
          <p:nvSpPr>
            <p:cNvPr id="59" name="Oval 59"/>
            <p:cNvSpPr>
              <a:spLocks noChangeArrowheads="1"/>
            </p:cNvSpPr>
            <p:nvPr/>
          </p:nvSpPr>
          <p:spPr bwMode="auto">
            <a:xfrm>
              <a:off x="1680" y="2806"/>
              <a:ext cx="48" cy="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100000"/>
                </a:lnSpc>
              </a:pPr>
              <a:endParaRPr kumimoji="1" lang="zh-CN" altLang="en-US" b="1">
                <a:solidFill>
                  <a:srgbClr val="F7F727"/>
                </a:solidFill>
                <a:latin typeface="Times New Roman" pitchFamily="18" charset="0"/>
              </a:endParaRPr>
            </a:p>
          </p:txBody>
        </p:sp>
      </p:grpSp>
      <p:sp>
        <p:nvSpPr>
          <p:cNvPr id="60" name="Freeform 60"/>
          <p:cNvSpPr>
            <a:spLocks/>
          </p:cNvSpPr>
          <p:nvPr/>
        </p:nvSpPr>
        <p:spPr bwMode="auto">
          <a:xfrm>
            <a:off x="4194522" y="4202113"/>
            <a:ext cx="2362200" cy="565150"/>
          </a:xfrm>
          <a:custGeom>
            <a:avLst/>
            <a:gdLst>
              <a:gd name="T0" fmla="*/ 2147483647 w 1488"/>
              <a:gd name="T1" fmla="*/ 0 h 357"/>
              <a:gd name="T2" fmla="*/ 2147483647 w 1488"/>
              <a:gd name="T3" fmla="*/ 2147483647 h 357"/>
              <a:gd name="T4" fmla="*/ 0 w 1488"/>
              <a:gd name="T5" fmla="*/ 2147483647 h 357"/>
              <a:gd name="T6" fmla="*/ 0 60000 65536"/>
              <a:gd name="T7" fmla="*/ 0 60000 65536"/>
              <a:gd name="T8" fmla="*/ 0 60000 65536"/>
              <a:gd name="T9" fmla="*/ 0 w 1488"/>
              <a:gd name="T10" fmla="*/ 0 h 357"/>
              <a:gd name="T11" fmla="*/ 1488 w 1488"/>
              <a:gd name="T12" fmla="*/ 357 h 357"/>
            </a:gdLst>
            <a:ahLst/>
            <a:cxnLst>
              <a:cxn ang="T6">
                <a:pos x="T0" y="T1"/>
              </a:cxn>
              <a:cxn ang="T7">
                <a:pos x="T2" y="T3"/>
              </a:cxn>
              <a:cxn ang="T8">
                <a:pos x="T4" y="T5"/>
              </a:cxn>
            </a:cxnLst>
            <a:rect l="T9" t="T10" r="T11" b="T12"/>
            <a:pathLst>
              <a:path w="1488" h="357">
                <a:moveTo>
                  <a:pt x="1488" y="0"/>
                </a:moveTo>
                <a:lnTo>
                  <a:pt x="1488" y="357"/>
                </a:lnTo>
                <a:lnTo>
                  <a:pt x="0" y="357"/>
                </a:lnTo>
              </a:path>
            </a:pathLst>
          </a:custGeom>
          <a:noFill/>
          <a:ln w="57150">
            <a:solidFill>
              <a:srgbClr val="0000CC"/>
            </a:solidFill>
            <a:round/>
            <a:headEnd type="oval" w="sm" len="sm"/>
            <a:tailEnd/>
          </a:ln>
          <a:extLst>
            <a:ext uri="{909E8E84-426E-40dd-AFC4-6F175D3DCCD1}">
              <a14:hiddenFill xmlns:a14="http://schemas.microsoft.com/office/drawing/2010/main" xmlns="">
                <a:solidFill>
                  <a:srgbClr val="FFFFFF"/>
                </a:solidFill>
              </a14:hiddenFill>
            </a:ext>
          </a:extLst>
        </p:spPr>
        <p:txBody>
          <a:bodyPr wrap="none"/>
          <a:lstStyle/>
          <a:p>
            <a:pPr>
              <a:lnSpc>
                <a:spcPct val="100000"/>
              </a:lnSpc>
            </a:pPr>
            <a:endParaRPr lang="zh-CN" altLang="en-US"/>
          </a:p>
        </p:txBody>
      </p:sp>
      <p:grpSp>
        <p:nvGrpSpPr>
          <p:cNvPr id="61" name="Group 61"/>
          <p:cNvGrpSpPr>
            <a:grpSpLocks/>
          </p:cNvGrpSpPr>
          <p:nvPr/>
        </p:nvGrpSpPr>
        <p:grpSpPr bwMode="auto">
          <a:xfrm>
            <a:off x="7390160" y="3090863"/>
            <a:ext cx="2366962" cy="828675"/>
            <a:chOff x="3741" y="1775"/>
            <a:chExt cx="1491" cy="523"/>
          </a:xfrm>
          <a:noFill/>
        </p:grpSpPr>
        <p:sp>
          <p:nvSpPr>
            <p:cNvPr id="62" name="Text Box 62"/>
            <p:cNvSpPr txBox="1">
              <a:spLocks noChangeArrowheads="1"/>
            </p:cNvSpPr>
            <p:nvPr/>
          </p:nvSpPr>
          <p:spPr bwMode="auto">
            <a:xfrm>
              <a:off x="4468" y="1775"/>
              <a:ext cx="309" cy="291"/>
            </a:xfrm>
            <a:prstGeom prst="rect">
              <a:avLst/>
            </a:prstGeom>
            <a:grp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00000"/>
                </a:lnSpc>
                <a:defRPr/>
              </a:pPr>
              <a:r>
                <a:rPr kumimoji="1" lang="zh-CN" altLang="en-US" sz="2400" b="1">
                  <a:solidFill>
                    <a:srgbClr val="0000CC"/>
                  </a:solidFill>
                  <a:latin typeface="Times New Roman" pitchFamily="18" charset="0"/>
                </a:rPr>
                <a:t>②</a:t>
              </a:r>
            </a:p>
          </p:txBody>
        </p:sp>
        <p:sp>
          <p:nvSpPr>
            <p:cNvPr id="63" name="Freeform 63"/>
            <p:cNvSpPr>
              <a:spLocks/>
            </p:cNvSpPr>
            <p:nvPr/>
          </p:nvSpPr>
          <p:spPr bwMode="auto">
            <a:xfrm>
              <a:off x="3741" y="2064"/>
              <a:ext cx="1491" cy="234"/>
            </a:xfrm>
            <a:custGeom>
              <a:avLst/>
              <a:gdLst>
                <a:gd name="T0" fmla="*/ 0 w 1730"/>
                <a:gd name="T1" fmla="*/ 105707103 h 139"/>
                <a:gd name="T2" fmla="*/ 2 w 1730"/>
                <a:gd name="T3" fmla="*/ 0 h 139"/>
                <a:gd name="T4" fmla="*/ 36 w 1730"/>
                <a:gd name="T5" fmla="*/ 0 h 139"/>
                <a:gd name="T6" fmla="*/ 0 60000 65536"/>
                <a:gd name="T7" fmla="*/ 0 60000 65536"/>
                <a:gd name="T8" fmla="*/ 0 60000 65536"/>
                <a:gd name="T9" fmla="*/ 0 w 1730"/>
                <a:gd name="T10" fmla="*/ 0 h 139"/>
                <a:gd name="T11" fmla="*/ 1730 w 1730"/>
                <a:gd name="T12" fmla="*/ 139 h 139"/>
              </a:gdLst>
              <a:ahLst/>
              <a:cxnLst>
                <a:cxn ang="T6">
                  <a:pos x="T0" y="T1"/>
                </a:cxn>
                <a:cxn ang="T7">
                  <a:pos x="T2" y="T3"/>
                </a:cxn>
                <a:cxn ang="T8">
                  <a:pos x="T4" y="T5"/>
                </a:cxn>
              </a:cxnLst>
              <a:rect l="T9" t="T10" r="T11" b="T12"/>
              <a:pathLst>
                <a:path w="1730" h="139">
                  <a:moveTo>
                    <a:pt x="0" y="139"/>
                  </a:moveTo>
                  <a:lnTo>
                    <a:pt x="2" y="0"/>
                  </a:lnTo>
                  <a:lnTo>
                    <a:pt x="1730" y="0"/>
                  </a:lnTo>
                </a:path>
              </a:pathLst>
            </a:custGeom>
            <a:grpFill/>
            <a:ln w="57150">
              <a:solidFill>
                <a:srgbClr val="0000CC"/>
              </a:solidFill>
              <a:round/>
              <a:headEnd/>
              <a:tailEnd type="stealth" w="med" len="med"/>
            </a:ln>
          </p:spPr>
          <p:txBody>
            <a:bodyPr wrap="none"/>
            <a:lstStyle/>
            <a:p>
              <a:pPr>
                <a:lnSpc>
                  <a:spcPct val="100000"/>
                </a:lnSpc>
                <a:defRPr/>
              </a:pPr>
              <a:endParaRPr lang="zh-CN" altLang="en-US">
                <a:latin typeface="Arial" charset="0"/>
              </a:endParaRPr>
            </a:p>
          </p:txBody>
        </p:sp>
      </p:grpSp>
      <p:grpSp>
        <p:nvGrpSpPr>
          <p:cNvPr id="64" name="Group 64"/>
          <p:cNvGrpSpPr>
            <a:grpSpLocks/>
          </p:cNvGrpSpPr>
          <p:nvPr/>
        </p:nvGrpSpPr>
        <p:grpSpPr bwMode="auto">
          <a:xfrm>
            <a:off x="8156922" y="2481263"/>
            <a:ext cx="1600200" cy="609600"/>
            <a:chOff x="4224" y="1392"/>
            <a:chExt cx="1008" cy="384"/>
          </a:xfrm>
        </p:grpSpPr>
        <p:sp>
          <p:nvSpPr>
            <p:cNvPr id="65" name="AutoShape 65"/>
            <p:cNvSpPr>
              <a:spLocks noChangeArrowheads="1"/>
            </p:cNvSpPr>
            <p:nvPr/>
          </p:nvSpPr>
          <p:spPr bwMode="auto">
            <a:xfrm>
              <a:off x="4224" y="1632"/>
              <a:ext cx="1008" cy="144"/>
            </a:xfrm>
            <a:prstGeom prst="leftArrow">
              <a:avLst>
                <a:gd name="adj1" fmla="val 50000"/>
                <a:gd name="adj2" fmla="val 127782"/>
              </a:avLst>
            </a:prstGeom>
            <a:solidFill>
              <a:srgbClr val="0000CC"/>
            </a:solidFill>
            <a:ln w="28575">
              <a:solidFill>
                <a:srgbClr val="0000CC"/>
              </a:solidFill>
              <a:miter lim="800000"/>
              <a:headEnd/>
              <a:tailEnd/>
            </a:ln>
          </p:spPr>
          <p:txBody>
            <a:bodyPr wrap="none" anchor="ctr"/>
            <a:lstStyle/>
            <a:p>
              <a:pPr>
                <a:lnSpc>
                  <a:spcPct val="100000"/>
                </a:lnSpc>
              </a:pPr>
              <a:endParaRPr lang="zh-CN" altLang="en-US" b="1"/>
            </a:p>
          </p:txBody>
        </p:sp>
        <p:sp>
          <p:nvSpPr>
            <p:cNvPr id="66" name="Text Box 66"/>
            <p:cNvSpPr txBox="1">
              <a:spLocks noChangeArrowheads="1"/>
            </p:cNvSpPr>
            <p:nvPr/>
          </p:nvSpPr>
          <p:spPr bwMode="auto">
            <a:xfrm>
              <a:off x="4469" y="1392"/>
              <a:ext cx="30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b="1">
                  <a:solidFill>
                    <a:srgbClr val="0000FF"/>
                  </a:solidFill>
                  <a:latin typeface="Times New Roman" pitchFamily="18" charset="0"/>
                </a:rPr>
                <a:t>③</a:t>
              </a:r>
            </a:p>
          </p:txBody>
        </p:sp>
      </p:grpSp>
      <p:grpSp>
        <p:nvGrpSpPr>
          <p:cNvPr id="67" name="Group 67"/>
          <p:cNvGrpSpPr>
            <a:grpSpLocks/>
          </p:cNvGrpSpPr>
          <p:nvPr/>
        </p:nvGrpSpPr>
        <p:grpSpPr bwMode="auto">
          <a:xfrm>
            <a:off x="2365722" y="3243263"/>
            <a:ext cx="2743200" cy="685800"/>
            <a:chOff x="576" y="1872"/>
            <a:chExt cx="1728" cy="432"/>
          </a:xfrm>
        </p:grpSpPr>
        <p:sp>
          <p:nvSpPr>
            <p:cNvPr id="68" name="Freeform 68"/>
            <p:cNvSpPr>
              <a:spLocks/>
            </p:cNvSpPr>
            <p:nvPr/>
          </p:nvSpPr>
          <p:spPr bwMode="auto">
            <a:xfrm>
              <a:off x="576" y="2160"/>
              <a:ext cx="1728" cy="144"/>
            </a:xfrm>
            <a:custGeom>
              <a:avLst/>
              <a:gdLst>
                <a:gd name="T0" fmla="*/ 1728 w 1728"/>
                <a:gd name="T1" fmla="*/ 144 h 144"/>
                <a:gd name="T2" fmla="*/ 1728 w 1728"/>
                <a:gd name="T3" fmla="*/ 0 h 144"/>
                <a:gd name="T4" fmla="*/ 0 w 1728"/>
                <a:gd name="T5" fmla="*/ 0 h 144"/>
                <a:gd name="T6" fmla="*/ 0 60000 65536"/>
                <a:gd name="T7" fmla="*/ 0 60000 65536"/>
                <a:gd name="T8" fmla="*/ 0 60000 65536"/>
                <a:gd name="T9" fmla="*/ 0 w 1728"/>
                <a:gd name="T10" fmla="*/ 0 h 144"/>
                <a:gd name="T11" fmla="*/ 1728 w 1728"/>
                <a:gd name="T12" fmla="*/ 144 h 144"/>
              </a:gdLst>
              <a:ahLst/>
              <a:cxnLst>
                <a:cxn ang="T6">
                  <a:pos x="T0" y="T1"/>
                </a:cxn>
                <a:cxn ang="T7">
                  <a:pos x="T2" y="T3"/>
                </a:cxn>
                <a:cxn ang="T8">
                  <a:pos x="T4" y="T5"/>
                </a:cxn>
              </a:cxnLst>
              <a:rect l="T9" t="T10" r="T11" b="T12"/>
              <a:pathLst>
                <a:path w="1728" h="144">
                  <a:moveTo>
                    <a:pt x="1728" y="144"/>
                  </a:moveTo>
                  <a:lnTo>
                    <a:pt x="1728" y="0"/>
                  </a:lnTo>
                  <a:lnTo>
                    <a:pt x="0" y="0"/>
                  </a:lnTo>
                </a:path>
              </a:pathLst>
            </a:custGeom>
            <a:solidFill>
              <a:srgbClr val="FFFFFF"/>
            </a:solidFill>
            <a:ln w="57150">
              <a:solidFill>
                <a:srgbClr val="0000CC"/>
              </a:solidFill>
              <a:round/>
              <a:headEnd/>
              <a:tailEnd type="stealth" w="med" len="med"/>
            </a:ln>
          </p:spPr>
          <p:txBody>
            <a:bodyPr wrap="none"/>
            <a:lstStyle/>
            <a:p>
              <a:pPr>
                <a:lnSpc>
                  <a:spcPct val="100000"/>
                </a:lnSpc>
              </a:pPr>
              <a:endParaRPr lang="zh-CN" altLang="en-US"/>
            </a:p>
          </p:txBody>
        </p:sp>
        <p:sp>
          <p:nvSpPr>
            <p:cNvPr id="69" name="Text Box 69"/>
            <p:cNvSpPr txBox="1">
              <a:spLocks noChangeArrowheads="1"/>
            </p:cNvSpPr>
            <p:nvPr/>
          </p:nvSpPr>
          <p:spPr bwMode="auto">
            <a:xfrm>
              <a:off x="983" y="1872"/>
              <a:ext cx="30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b="1">
                  <a:solidFill>
                    <a:srgbClr val="0000CC"/>
                  </a:solidFill>
                  <a:latin typeface="Times New Roman" pitchFamily="18" charset="0"/>
                </a:rPr>
                <a:t>⑤</a:t>
              </a:r>
            </a:p>
          </p:txBody>
        </p:sp>
      </p:grpSp>
      <p:grpSp>
        <p:nvGrpSpPr>
          <p:cNvPr id="70" name="Group 70"/>
          <p:cNvGrpSpPr>
            <a:grpSpLocks/>
          </p:cNvGrpSpPr>
          <p:nvPr/>
        </p:nvGrpSpPr>
        <p:grpSpPr bwMode="auto">
          <a:xfrm>
            <a:off x="2330797" y="2484438"/>
            <a:ext cx="2590800" cy="698500"/>
            <a:chOff x="576" y="1336"/>
            <a:chExt cx="1632" cy="440"/>
          </a:xfrm>
        </p:grpSpPr>
        <p:sp>
          <p:nvSpPr>
            <p:cNvPr id="71" name="AutoShape 71"/>
            <p:cNvSpPr>
              <a:spLocks noChangeArrowheads="1"/>
            </p:cNvSpPr>
            <p:nvPr/>
          </p:nvSpPr>
          <p:spPr bwMode="auto">
            <a:xfrm>
              <a:off x="576" y="1632"/>
              <a:ext cx="1632" cy="144"/>
            </a:xfrm>
            <a:prstGeom prst="leftRightArrow">
              <a:avLst>
                <a:gd name="adj1" fmla="val 50000"/>
                <a:gd name="adj2" fmla="val 121519"/>
              </a:avLst>
            </a:prstGeom>
            <a:solidFill>
              <a:srgbClr val="0000CC"/>
            </a:solidFill>
            <a:ln w="28575">
              <a:solidFill>
                <a:srgbClr val="0000CC"/>
              </a:solidFill>
              <a:miter lim="800000"/>
              <a:headEnd/>
              <a:tailEnd/>
            </a:ln>
          </p:spPr>
          <p:txBody>
            <a:bodyPr wrap="none" anchor="ctr"/>
            <a:lstStyle/>
            <a:p>
              <a:pPr>
                <a:lnSpc>
                  <a:spcPct val="100000"/>
                </a:lnSpc>
              </a:pPr>
              <a:endParaRPr lang="zh-CN" altLang="en-US" b="1"/>
            </a:p>
          </p:txBody>
        </p:sp>
        <p:sp>
          <p:nvSpPr>
            <p:cNvPr id="72" name="Text Box 72"/>
            <p:cNvSpPr txBox="1">
              <a:spLocks noChangeArrowheads="1"/>
            </p:cNvSpPr>
            <p:nvPr/>
          </p:nvSpPr>
          <p:spPr bwMode="auto">
            <a:xfrm>
              <a:off x="1004" y="1336"/>
              <a:ext cx="30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b="1">
                  <a:solidFill>
                    <a:srgbClr val="0000CC"/>
                  </a:solidFill>
                  <a:latin typeface="Times New Roman" pitchFamily="18" charset="0"/>
                </a:rPr>
                <a:t>⑥</a:t>
              </a:r>
            </a:p>
          </p:txBody>
        </p:sp>
      </p:grpSp>
      <p:sp>
        <p:nvSpPr>
          <p:cNvPr id="73" name="Freeform 73"/>
          <p:cNvSpPr>
            <a:spLocks/>
          </p:cNvSpPr>
          <p:nvPr/>
        </p:nvSpPr>
        <p:spPr bwMode="auto">
          <a:xfrm>
            <a:off x="5942360" y="4202113"/>
            <a:ext cx="1204912" cy="0"/>
          </a:xfrm>
          <a:custGeom>
            <a:avLst/>
            <a:gdLst>
              <a:gd name="T0" fmla="*/ 0 w 759"/>
              <a:gd name="T1" fmla="*/ 0 h 1"/>
              <a:gd name="T2" fmla="*/ 2147483647 w 759"/>
              <a:gd name="T3" fmla="*/ 0 h 1"/>
              <a:gd name="T4" fmla="*/ 0 60000 65536"/>
              <a:gd name="T5" fmla="*/ 0 60000 65536"/>
              <a:gd name="T6" fmla="*/ 0 w 759"/>
              <a:gd name="T7" fmla="*/ 0 h 1"/>
              <a:gd name="T8" fmla="*/ 759 w 759"/>
              <a:gd name="T9" fmla="*/ 0 h 1"/>
            </a:gdLst>
            <a:ahLst/>
            <a:cxnLst>
              <a:cxn ang="T4">
                <a:pos x="T0" y="T1"/>
              </a:cxn>
              <a:cxn ang="T5">
                <a:pos x="T2" y="T3"/>
              </a:cxn>
            </a:cxnLst>
            <a:rect l="T6" t="T7" r="T8" b="T9"/>
            <a:pathLst>
              <a:path w="759" h="1">
                <a:moveTo>
                  <a:pt x="0" y="0"/>
                </a:moveTo>
                <a:lnTo>
                  <a:pt x="759" y="0"/>
                </a:lnTo>
              </a:path>
            </a:pathLst>
          </a:custGeom>
          <a:noFill/>
          <a:ln w="57150">
            <a:solidFill>
              <a:srgbClr val="0000CC"/>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nSpc>
                <a:spcPct val="100000"/>
              </a:lnSpc>
            </a:pPr>
            <a:endParaRPr lang="zh-CN" altLang="en-US"/>
          </a:p>
        </p:txBody>
      </p:sp>
      <p:grpSp>
        <p:nvGrpSpPr>
          <p:cNvPr id="74" name="Group 74"/>
          <p:cNvGrpSpPr>
            <a:grpSpLocks/>
          </p:cNvGrpSpPr>
          <p:nvPr/>
        </p:nvGrpSpPr>
        <p:grpSpPr bwMode="auto">
          <a:xfrm>
            <a:off x="4956522" y="3929063"/>
            <a:ext cx="3200400" cy="609600"/>
            <a:chOff x="2208" y="2304"/>
            <a:chExt cx="2016" cy="384"/>
          </a:xfrm>
        </p:grpSpPr>
        <p:grpSp>
          <p:nvGrpSpPr>
            <p:cNvPr id="75" name="Group 75"/>
            <p:cNvGrpSpPr>
              <a:grpSpLocks/>
            </p:cNvGrpSpPr>
            <p:nvPr/>
          </p:nvGrpSpPr>
          <p:grpSpPr bwMode="auto">
            <a:xfrm>
              <a:off x="2208" y="2304"/>
              <a:ext cx="2016" cy="384"/>
              <a:chOff x="2208" y="2304"/>
              <a:chExt cx="2016" cy="384"/>
            </a:xfrm>
          </p:grpSpPr>
          <p:sp>
            <p:nvSpPr>
              <p:cNvPr id="78" name="Rectangle 76"/>
              <p:cNvSpPr>
                <a:spLocks noChangeArrowheads="1"/>
              </p:cNvSpPr>
              <p:nvPr/>
            </p:nvSpPr>
            <p:spPr bwMode="auto">
              <a:xfrm>
                <a:off x="2208" y="2304"/>
                <a:ext cx="576" cy="384"/>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nSpc>
                    <a:spcPct val="100000"/>
                  </a:lnSpc>
                </a:pPr>
                <a:endParaRPr lang="zh-CN" altLang="en-US" b="1"/>
              </a:p>
            </p:txBody>
          </p:sp>
          <p:sp>
            <p:nvSpPr>
              <p:cNvPr id="79" name="Oval 77"/>
              <p:cNvSpPr>
                <a:spLocks noChangeArrowheads="1"/>
              </p:cNvSpPr>
              <p:nvPr/>
            </p:nvSpPr>
            <p:spPr bwMode="auto">
              <a:xfrm>
                <a:off x="2784" y="2448"/>
                <a:ext cx="48" cy="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100000"/>
                  </a:lnSpc>
                </a:pPr>
                <a:endParaRPr kumimoji="1" lang="zh-CN" altLang="en-US" b="1">
                  <a:solidFill>
                    <a:srgbClr val="F7F727"/>
                  </a:solidFill>
                  <a:latin typeface="Times New Roman" pitchFamily="18" charset="0"/>
                </a:endParaRPr>
              </a:p>
            </p:txBody>
          </p:sp>
          <p:sp>
            <p:nvSpPr>
              <p:cNvPr id="80" name="Rectangle 78"/>
              <p:cNvSpPr>
                <a:spLocks noChangeArrowheads="1"/>
              </p:cNvSpPr>
              <p:nvPr/>
            </p:nvSpPr>
            <p:spPr bwMode="auto">
              <a:xfrm>
                <a:off x="3648" y="2304"/>
                <a:ext cx="576" cy="384"/>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nSpc>
                    <a:spcPct val="100000"/>
                  </a:lnSpc>
                </a:pPr>
                <a:endParaRPr lang="zh-CN" altLang="en-US" b="1"/>
              </a:p>
            </p:txBody>
          </p:sp>
          <p:sp>
            <p:nvSpPr>
              <p:cNvPr id="81" name="Oval 79"/>
              <p:cNvSpPr>
                <a:spLocks noChangeArrowheads="1"/>
              </p:cNvSpPr>
              <p:nvPr/>
            </p:nvSpPr>
            <p:spPr bwMode="auto">
              <a:xfrm>
                <a:off x="3589" y="2448"/>
                <a:ext cx="48" cy="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nSpc>
                    <a:spcPct val="100000"/>
                  </a:lnSpc>
                </a:pPr>
                <a:endParaRPr lang="zh-CN" altLang="en-US" b="1"/>
              </a:p>
            </p:txBody>
          </p:sp>
        </p:grpSp>
        <p:sp>
          <p:nvSpPr>
            <p:cNvPr id="76" name="Rectangle 80"/>
            <p:cNvSpPr>
              <a:spLocks noChangeArrowheads="1"/>
            </p:cNvSpPr>
            <p:nvPr/>
          </p:nvSpPr>
          <p:spPr bwMode="auto">
            <a:xfrm>
              <a:off x="3840" y="2352"/>
              <a:ext cx="192" cy="288"/>
            </a:xfrm>
            <a:prstGeom prst="rect">
              <a:avLst/>
            </a:prstGeom>
            <a:solidFill>
              <a:schemeClr val="bg1"/>
            </a:solidFill>
            <a:ln w="9525">
              <a:solidFill>
                <a:schemeClr val="bg1"/>
              </a:solidFill>
              <a:miter lim="800000"/>
              <a:headEnd/>
              <a:tailEnd/>
            </a:ln>
          </p:spPr>
          <p:txBody>
            <a:bodyPr wrap="none" anchor="ctr"/>
            <a:lstStyle/>
            <a:p>
              <a:pPr algn="ctr">
                <a:lnSpc>
                  <a:spcPct val="100000"/>
                </a:lnSpc>
              </a:pPr>
              <a:r>
                <a:rPr kumimoji="1" lang="zh-CN" altLang="en-US" sz="2400" b="1">
                  <a:solidFill>
                    <a:srgbClr val="0000CC"/>
                  </a:solidFill>
                  <a:latin typeface="Times New Roman" pitchFamily="18" charset="0"/>
                </a:rPr>
                <a:t>1</a:t>
              </a:r>
            </a:p>
          </p:txBody>
        </p:sp>
        <p:sp>
          <p:nvSpPr>
            <p:cNvPr id="77" name="Rectangle 81"/>
            <p:cNvSpPr>
              <a:spLocks noChangeArrowheads="1"/>
            </p:cNvSpPr>
            <p:nvPr/>
          </p:nvSpPr>
          <p:spPr bwMode="auto">
            <a:xfrm>
              <a:off x="2381" y="2352"/>
              <a:ext cx="192" cy="288"/>
            </a:xfrm>
            <a:prstGeom prst="rect">
              <a:avLst/>
            </a:prstGeom>
            <a:solidFill>
              <a:schemeClr val="bg1"/>
            </a:solidFill>
            <a:ln w="9525">
              <a:solidFill>
                <a:schemeClr val="bg1"/>
              </a:solidFill>
              <a:miter lim="800000"/>
              <a:headEnd/>
              <a:tailEnd/>
            </a:ln>
          </p:spPr>
          <p:txBody>
            <a:bodyPr wrap="none" anchor="ctr"/>
            <a:lstStyle/>
            <a:p>
              <a:pPr algn="ctr">
                <a:lnSpc>
                  <a:spcPct val="100000"/>
                </a:lnSpc>
              </a:pPr>
              <a:r>
                <a:rPr kumimoji="1" lang="zh-CN" altLang="en-US" sz="2400" b="1">
                  <a:solidFill>
                    <a:srgbClr val="0000CC"/>
                  </a:solidFill>
                  <a:latin typeface="Times New Roman" pitchFamily="18" charset="0"/>
                </a:rPr>
                <a:t>0</a:t>
              </a:r>
            </a:p>
          </p:txBody>
        </p:sp>
      </p:grpSp>
      <p:grpSp>
        <p:nvGrpSpPr>
          <p:cNvPr id="82" name="Group 82"/>
          <p:cNvGrpSpPr>
            <a:grpSpLocks/>
          </p:cNvGrpSpPr>
          <p:nvPr/>
        </p:nvGrpSpPr>
        <p:grpSpPr bwMode="auto">
          <a:xfrm>
            <a:off x="5231160" y="4005263"/>
            <a:ext cx="2620962" cy="457200"/>
            <a:chOff x="2381" y="2352"/>
            <a:chExt cx="1651" cy="288"/>
          </a:xfrm>
        </p:grpSpPr>
        <p:sp>
          <p:nvSpPr>
            <p:cNvPr id="83" name="Rectangle 83"/>
            <p:cNvSpPr>
              <a:spLocks noChangeArrowheads="1"/>
            </p:cNvSpPr>
            <p:nvPr/>
          </p:nvSpPr>
          <p:spPr bwMode="auto">
            <a:xfrm>
              <a:off x="2381" y="2352"/>
              <a:ext cx="192" cy="288"/>
            </a:xfrm>
            <a:prstGeom prst="rect">
              <a:avLst/>
            </a:prstGeom>
            <a:solidFill>
              <a:schemeClr val="bg1"/>
            </a:solidFill>
            <a:ln w="9525">
              <a:solidFill>
                <a:schemeClr val="bg1"/>
              </a:solidFill>
              <a:miter lim="800000"/>
              <a:headEnd/>
              <a:tailEnd/>
            </a:ln>
          </p:spPr>
          <p:txBody>
            <a:bodyPr wrap="none" anchor="ctr"/>
            <a:lstStyle/>
            <a:p>
              <a:pPr algn="ctr">
                <a:lnSpc>
                  <a:spcPct val="100000"/>
                </a:lnSpc>
              </a:pPr>
              <a:r>
                <a:rPr kumimoji="1" lang="zh-CN" altLang="en-US" sz="2400" b="1">
                  <a:solidFill>
                    <a:srgbClr val="9900CC"/>
                  </a:solidFill>
                  <a:latin typeface="Times New Roman" pitchFamily="18" charset="0"/>
                </a:rPr>
                <a:t>1</a:t>
              </a:r>
            </a:p>
          </p:txBody>
        </p:sp>
        <p:sp>
          <p:nvSpPr>
            <p:cNvPr id="84" name="Rectangle 84"/>
            <p:cNvSpPr>
              <a:spLocks noChangeArrowheads="1"/>
            </p:cNvSpPr>
            <p:nvPr/>
          </p:nvSpPr>
          <p:spPr bwMode="auto">
            <a:xfrm>
              <a:off x="3840" y="2352"/>
              <a:ext cx="192" cy="288"/>
            </a:xfrm>
            <a:prstGeom prst="rect">
              <a:avLst/>
            </a:prstGeom>
            <a:solidFill>
              <a:schemeClr val="bg1"/>
            </a:solidFill>
            <a:ln w="9525">
              <a:solidFill>
                <a:schemeClr val="bg1"/>
              </a:solidFill>
              <a:miter lim="800000"/>
              <a:headEnd/>
              <a:tailEnd/>
            </a:ln>
          </p:spPr>
          <p:txBody>
            <a:bodyPr wrap="none" anchor="ctr"/>
            <a:lstStyle/>
            <a:p>
              <a:pPr algn="ctr">
                <a:lnSpc>
                  <a:spcPct val="100000"/>
                </a:lnSpc>
              </a:pPr>
              <a:r>
                <a:rPr kumimoji="1" lang="zh-CN" altLang="en-US" sz="2400" b="1">
                  <a:solidFill>
                    <a:srgbClr val="9900CC"/>
                  </a:solidFill>
                  <a:latin typeface="Times New Roman" pitchFamily="18" charset="0"/>
                </a:rPr>
                <a:t>0</a:t>
              </a:r>
            </a:p>
          </p:txBody>
        </p:sp>
      </p:grpSp>
      <p:grpSp>
        <p:nvGrpSpPr>
          <p:cNvPr id="85" name="Group 85"/>
          <p:cNvGrpSpPr>
            <a:grpSpLocks/>
          </p:cNvGrpSpPr>
          <p:nvPr/>
        </p:nvGrpSpPr>
        <p:grpSpPr bwMode="auto">
          <a:xfrm>
            <a:off x="4575522" y="4157663"/>
            <a:ext cx="5410200" cy="762000"/>
            <a:chOff x="1968" y="2448"/>
            <a:chExt cx="3408" cy="480"/>
          </a:xfrm>
        </p:grpSpPr>
        <p:grpSp>
          <p:nvGrpSpPr>
            <p:cNvPr id="86" name="Group 86"/>
            <p:cNvGrpSpPr>
              <a:grpSpLocks/>
            </p:cNvGrpSpPr>
            <p:nvPr/>
          </p:nvGrpSpPr>
          <p:grpSpPr bwMode="auto">
            <a:xfrm>
              <a:off x="1968" y="2474"/>
              <a:ext cx="3408" cy="454"/>
              <a:chOff x="1968" y="2474"/>
              <a:chExt cx="3408" cy="454"/>
            </a:xfrm>
          </p:grpSpPr>
          <p:sp>
            <p:nvSpPr>
              <p:cNvPr id="91" name="Text Box 87"/>
              <p:cNvSpPr txBox="1">
                <a:spLocks noChangeArrowheads="1"/>
              </p:cNvSpPr>
              <p:nvPr/>
            </p:nvSpPr>
            <p:spPr bwMode="auto">
              <a:xfrm>
                <a:off x="4482" y="2640"/>
                <a:ext cx="30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76200">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pPr>
                <a:r>
                  <a:rPr lang="zh-CN" altLang="en-US" b="1">
                    <a:solidFill>
                      <a:srgbClr val="0000CC"/>
                    </a:solidFill>
                    <a:latin typeface="Times New Roman" pitchFamily="18" charset="0"/>
                  </a:rPr>
                  <a:t>④</a:t>
                </a:r>
              </a:p>
            </p:txBody>
          </p:sp>
          <p:sp>
            <p:nvSpPr>
              <p:cNvPr id="92" name="Freeform 88"/>
              <p:cNvSpPr>
                <a:spLocks/>
              </p:cNvSpPr>
              <p:nvPr/>
            </p:nvSpPr>
            <p:spPr bwMode="auto">
              <a:xfrm>
                <a:off x="4255" y="2475"/>
                <a:ext cx="254" cy="453"/>
              </a:xfrm>
              <a:custGeom>
                <a:avLst/>
                <a:gdLst>
                  <a:gd name="T0" fmla="*/ 19 w 282"/>
                  <a:gd name="T1" fmla="*/ 453 h 453"/>
                  <a:gd name="T2" fmla="*/ 19 w 282"/>
                  <a:gd name="T3" fmla="*/ 0 h 453"/>
                  <a:gd name="T4" fmla="*/ 0 w 282"/>
                  <a:gd name="T5" fmla="*/ 0 h 453"/>
                  <a:gd name="T6" fmla="*/ 0 60000 65536"/>
                  <a:gd name="T7" fmla="*/ 0 60000 65536"/>
                  <a:gd name="T8" fmla="*/ 0 60000 65536"/>
                  <a:gd name="T9" fmla="*/ 0 w 282"/>
                  <a:gd name="T10" fmla="*/ 0 h 453"/>
                  <a:gd name="T11" fmla="*/ 282 w 282"/>
                  <a:gd name="T12" fmla="*/ 453 h 453"/>
                </a:gdLst>
                <a:ahLst/>
                <a:cxnLst>
                  <a:cxn ang="T6">
                    <a:pos x="T0" y="T1"/>
                  </a:cxn>
                  <a:cxn ang="T7">
                    <a:pos x="T2" y="T3"/>
                  </a:cxn>
                  <a:cxn ang="T8">
                    <a:pos x="T4" y="T5"/>
                  </a:cxn>
                </a:cxnLst>
                <a:rect l="T9" t="T10" r="T11" b="T12"/>
                <a:pathLst>
                  <a:path w="282" h="453">
                    <a:moveTo>
                      <a:pt x="282" y="453"/>
                    </a:moveTo>
                    <a:lnTo>
                      <a:pt x="279" y="0"/>
                    </a:lnTo>
                    <a:lnTo>
                      <a:pt x="0" y="0"/>
                    </a:lnTo>
                  </a:path>
                </a:pathLst>
              </a:custGeom>
              <a:noFill/>
              <a:ln w="57150">
                <a:solidFill>
                  <a:srgbClr val="0000CC"/>
                </a:solidFill>
                <a:round/>
                <a:headEnd type="oval" w="sm" len="sm"/>
                <a:tailEnd/>
              </a:ln>
              <a:extLst>
                <a:ext uri="{909E8E84-426E-40dd-AFC4-6F175D3DCCD1}">
                  <a14:hiddenFill xmlns:a14="http://schemas.microsoft.com/office/drawing/2010/main" xmlns="">
                    <a:solidFill>
                      <a:srgbClr val="FFFFFF"/>
                    </a:solidFill>
                  </a14:hiddenFill>
                </a:ext>
              </a:extLst>
            </p:spPr>
            <p:txBody>
              <a:bodyPr wrap="none"/>
              <a:lstStyle/>
              <a:p>
                <a:pPr>
                  <a:lnSpc>
                    <a:spcPct val="100000"/>
                  </a:lnSpc>
                </a:pPr>
                <a:endParaRPr lang="zh-CN" altLang="en-US"/>
              </a:p>
            </p:txBody>
          </p:sp>
          <p:sp>
            <p:nvSpPr>
              <p:cNvPr id="93" name="Line 89"/>
              <p:cNvSpPr>
                <a:spLocks noChangeShapeType="1"/>
              </p:cNvSpPr>
              <p:nvPr/>
            </p:nvSpPr>
            <p:spPr bwMode="auto">
              <a:xfrm flipH="1">
                <a:off x="5040" y="2928"/>
                <a:ext cx="336" cy="0"/>
              </a:xfrm>
              <a:prstGeom prst="line">
                <a:avLst/>
              </a:prstGeom>
              <a:noFill/>
              <a:ln w="76200">
                <a:solidFill>
                  <a:srgbClr val="0000CC"/>
                </a:solidFill>
                <a:round/>
                <a:headEnd/>
                <a:tailEnd type="triangle" w="med" len="med"/>
              </a:ln>
              <a:extLst>
                <a:ext uri="{909E8E84-426E-40dd-AFC4-6F175D3DCCD1}">
                  <a14:hiddenFill xmlns:a14="http://schemas.microsoft.com/office/drawing/2010/main" xmlns="">
                    <a:noFill/>
                  </a14:hiddenFill>
                </a:ext>
              </a:extLst>
            </p:spPr>
            <p:txBody>
              <a:bodyPr wrap="none"/>
              <a:lstStyle/>
              <a:p>
                <a:pPr>
                  <a:lnSpc>
                    <a:spcPct val="100000"/>
                  </a:lnSpc>
                </a:pPr>
                <a:endParaRPr lang="zh-CN" altLang="en-US"/>
              </a:p>
            </p:txBody>
          </p:sp>
          <p:sp>
            <p:nvSpPr>
              <p:cNvPr id="94" name="Freeform 90"/>
              <p:cNvSpPr>
                <a:spLocks/>
              </p:cNvSpPr>
              <p:nvPr/>
            </p:nvSpPr>
            <p:spPr bwMode="auto">
              <a:xfrm>
                <a:off x="1968" y="2474"/>
                <a:ext cx="3120" cy="454"/>
              </a:xfrm>
              <a:custGeom>
                <a:avLst/>
                <a:gdLst>
                  <a:gd name="T0" fmla="*/ 192 w 3120"/>
                  <a:gd name="T1" fmla="*/ 1 h 454"/>
                  <a:gd name="T2" fmla="*/ 0 w 3120"/>
                  <a:gd name="T3" fmla="*/ 0 h 454"/>
                  <a:gd name="T4" fmla="*/ 0 w 3120"/>
                  <a:gd name="T5" fmla="*/ 454 h 454"/>
                  <a:gd name="T6" fmla="*/ 3120 w 3120"/>
                  <a:gd name="T7" fmla="*/ 454 h 454"/>
                  <a:gd name="T8" fmla="*/ 0 60000 65536"/>
                  <a:gd name="T9" fmla="*/ 0 60000 65536"/>
                  <a:gd name="T10" fmla="*/ 0 60000 65536"/>
                  <a:gd name="T11" fmla="*/ 0 60000 65536"/>
                  <a:gd name="T12" fmla="*/ 0 w 3120"/>
                  <a:gd name="T13" fmla="*/ 0 h 454"/>
                  <a:gd name="T14" fmla="*/ 3120 w 3120"/>
                  <a:gd name="T15" fmla="*/ 454 h 454"/>
                </a:gdLst>
                <a:ahLst/>
                <a:cxnLst>
                  <a:cxn ang="T8">
                    <a:pos x="T0" y="T1"/>
                  </a:cxn>
                  <a:cxn ang="T9">
                    <a:pos x="T2" y="T3"/>
                  </a:cxn>
                  <a:cxn ang="T10">
                    <a:pos x="T4" y="T5"/>
                  </a:cxn>
                  <a:cxn ang="T11">
                    <a:pos x="T6" y="T7"/>
                  </a:cxn>
                </a:cxnLst>
                <a:rect l="T12" t="T13" r="T14" b="T15"/>
                <a:pathLst>
                  <a:path w="3120" h="454">
                    <a:moveTo>
                      <a:pt x="192" y="1"/>
                    </a:moveTo>
                    <a:lnTo>
                      <a:pt x="0" y="0"/>
                    </a:lnTo>
                    <a:lnTo>
                      <a:pt x="0" y="454"/>
                    </a:lnTo>
                    <a:lnTo>
                      <a:pt x="3120" y="454"/>
                    </a:lnTo>
                  </a:path>
                </a:pathLst>
              </a:custGeom>
              <a:noFill/>
              <a:ln w="57150">
                <a:solidFill>
                  <a:srgbClr val="0000CC"/>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nSpc>
                    <a:spcPct val="100000"/>
                  </a:lnSpc>
                </a:pPr>
                <a:endParaRPr lang="zh-CN" altLang="en-US"/>
              </a:p>
            </p:txBody>
          </p:sp>
        </p:grpSp>
        <p:sp>
          <p:nvSpPr>
            <p:cNvPr id="87" name="Oval 91"/>
            <p:cNvSpPr>
              <a:spLocks noChangeArrowheads="1"/>
            </p:cNvSpPr>
            <p:nvPr/>
          </p:nvSpPr>
          <p:spPr bwMode="auto">
            <a:xfrm>
              <a:off x="2147" y="2448"/>
              <a:ext cx="48" cy="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100000"/>
                </a:lnSpc>
              </a:pPr>
              <a:endParaRPr kumimoji="1" lang="zh-CN" altLang="en-US" b="1">
                <a:solidFill>
                  <a:srgbClr val="F7F727"/>
                </a:solidFill>
                <a:latin typeface="Times New Roman" pitchFamily="18" charset="0"/>
              </a:endParaRPr>
            </a:p>
          </p:txBody>
        </p:sp>
        <p:sp>
          <p:nvSpPr>
            <p:cNvPr id="88" name="Oval 92"/>
            <p:cNvSpPr>
              <a:spLocks noChangeArrowheads="1"/>
            </p:cNvSpPr>
            <p:nvPr/>
          </p:nvSpPr>
          <p:spPr bwMode="auto">
            <a:xfrm>
              <a:off x="4224" y="2448"/>
              <a:ext cx="48" cy="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100000"/>
                </a:lnSpc>
              </a:pPr>
              <a:endParaRPr kumimoji="1" lang="zh-CN" altLang="en-US" b="1">
                <a:solidFill>
                  <a:srgbClr val="F7F727"/>
                </a:solidFill>
                <a:latin typeface="Times New Roman" pitchFamily="18" charset="0"/>
              </a:endParaRPr>
            </a:p>
          </p:txBody>
        </p:sp>
        <p:sp>
          <p:nvSpPr>
            <p:cNvPr id="89" name="Oval 93"/>
            <p:cNvSpPr>
              <a:spLocks noChangeArrowheads="1"/>
            </p:cNvSpPr>
            <p:nvPr/>
          </p:nvSpPr>
          <p:spPr bwMode="auto">
            <a:xfrm>
              <a:off x="2147" y="2448"/>
              <a:ext cx="48" cy="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100000"/>
                </a:lnSpc>
              </a:pPr>
              <a:endParaRPr kumimoji="1" lang="zh-CN" altLang="en-US" b="1">
                <a:solidFill>
                  <a:srgbClr val="F7F727"/>
                </a:solidFill>
                <a:latin typeface="Times New Roman" pitchFamily="18" charset="0"/>
              </a:endParaRPr>
            </a:p>
          </p:txBody>
        </p:sp>
        <p:sp>
          <p:nvSpPr>
            <p:cNvPr id="90" name="Oval 94"/>
            <p:cNvSpPr>
              <a:spLocks noChangeArrowheads="1"/>
            </p:cNvSpPr>
            <p:nvPr/>
          </p:nvSpPr>
          <p:spPr bwMode="auto">
            <a:xfrm>
              <a:off x="4224" y="2448"/>
              <a:ext cx="48" cy="48"/>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lnSpc>
                  <a:spcPct val="100000"/>
                </a:lnSpc>
              </a:pPr>
              <a:endParaRPr kumimoji="1" lang="zh-CN" altLang="en-US" b="1">
                <a:solidFill>
                  <a:srgbClr val="F7F727"/>
                </a:solidFill>
                <a:latin typeface="Times New Roman" pitchFamily="18" charset="0"/>
              </a:endParaRPr>
            </a:p>
          </p:txBody>
        </p:sp>
      </p:grpSp>
      <p:sp>
        <p:nvSpPr>
          <p:cNvPr id="95" name="AutoShape 95"/>
          <p:cNvSpPr>
            <a:spLocks noChangeArrowheads="1"/>
          </p:cNvSpPr>
          <p:nvPr/>
        </p:nvSpPr>
        <p:spPr bwMode="auto">
          <a:xfrm>
            <a:off x="2357785" y="5605463"/>
            <a:ext cx="2590800" cy="228600"/>
          </a:xfrm>
          <a:prstGeom prst="rightArrow">
            <a:avLst>
              <a:gd name="adj1" fmla="val 50000"/>
              <a:gd name="adj2" fmla="val 132642"/>
            </a:avLst>
          </a:prstGeom>
          <a:solidFill>
            <a:srgbClr val="0000CC"/>
          </a:solidFill>
          <a:ln w="28575">
            <a:solidFill>
              <a:srgbClr val="0000CC"/>
            </a:solidFill>
            <a:miter lim="800000"/>
            <a:headEnd/>
            <a:tailEnd/>
          </a:ln>
        </p:spPr>
        <p:txBody>
          <a:bodyPr wrap="none" anchor="ctr"/>
          <a:lstStyle/>
          <a:p>
            <a:pPr>
              <a:lnSpc>
                <a:spcPct val="100000"/>
              </a:lnSpc>
            </a:pPr>
            <a:endParaRPr lang="zh-CN" altLang="en-US" b="1"/>
          </a:p>
        </p:txBody>
      </p:sp>
      <p:sp>
        <p:nvSpPr>
          <p:cNvPr id="96" name="Freeform 96"/>
          <p:cNvSpPr>
            <a:spLocks/>
          </p:cNvSpPr>
          <p:nvPr/>
        </p:nvSpPr>
        <p:spPr bwMode="auto">
          <a:xfrm>
            <a:off x="3356322" y="4919663"/>
            <a:ext cx="2209800" cy="533400"/>
          </a:xfrm>
          <a:custGeom>
            <a:avLst/>
            <a:gdLst>
              <a:gd name="T0" fmla="*/ 2147483647 w 1392"/>
              <a:gd name="T1" fmla="*/ 0 h 336"/>
              <a:gd name="T2" fmla="*/ 0 w 1392"/>
              <a:gd name="T3" fmla="*/ 0 h 336"/>
              <a:gd name="T4" fmla="*/ 0 w 1392"/>
              <a:gd name="T5" fmla="*/ 2147483647 h 336"/>
              <a:gd name="T6" fmla="*/ 2147483647 w 1392"/>
              <a:gd name="T7" fmla="*/ 2147483647 h 336"/>
              <a:gd name="T8" fmla="*/ 2147483647 w 1392"/>
              <a:gd name="T9" fmla="*/ 2147483647 h 336"/>
              <a:gd name="T10" fmla="*/ 0 60000 65536"/>
              <a:gd name="T11" fmla="*/ 0 60000 65536"/>
              <a:gd name="T12" fmla="*/ 0 60000 65536"/>
              <a:gd name="T13" fmla="*/ 0 60000 65536"/>
              <a:gd name="T14" fmla="*/ 0 60000 65536"/>
              <a:gd name="T15" fmla="*/ 0 w 1392"/>
              <a:gd name="T16" fmla="*/ 0 h 336"/>
              <a:gd name="T17" fmla="*/ 1392 w 1392"/>
              <a:gd name="T18" fmla="*/ 336 h 336"/>
            </a:gdLst>
            <a:ahLst/>
            <a:cxnLst>
              <a:cxn ang="T10">
                <a:pos x="T0" y="T1"/>
              </a:cxn>
              <a:cxn ang="T11">
                <a:pos x="T2" y="T3"/>
              </a:cxn>
              <a:cxn ang="T12">
                <a:pos x="T4" y="T5"/>
              </a:cxn>
              <a:cxn ang="T13">
                <a:pos x="T6" y="T7"/>
              </a:cxn>
              <a:cxn ang="T14">
                <a:pos x="T8" y="T9"/>
              </a:cxn>
            </a:cxnLst>
            <a:rect l="T15" t="T16" r="T17" b="T18"/>
            <a:pathLst>
              <a:path w="1392" h="336">
                <a:moveTo>
                  <a:pt x="240" y="0"/>
                </a:moveTo>
                <a:lnTo>
                  <a:pt x="0" y="0"/>
                </a:lnTo>
                <a:lnTo>
                  <a:pt x="0" y="240"/>
                </a:lnTo>
                <a:lnTo>
                  <a:pt x="1392" y="240"/>
                </a:lnTo>
                <a:lnTo>
                  <a:pt x="1392" y="336"/>
                </a:lnTo>
              </a:path>
            </a:pathLst>
          </a:custGeom>
          <a:noFill/>
          <a:ln w="57150">
            <a:solidFill>
              <a:srgbClr val="0000CC"/>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nSpc>
                <a:spcPct val="100000"/>
              </a:lnSpc>
            </a:pPr>
            <a:endParaRPr lang="zh-CN" altLang="en-US"/>
          </a:p>
        </p:txBody>
      </p:sp>
      <p:sp>
        <p:nvSpPr>
          <p:cNvPr id="97" name="Text Box 97"/>
          <p:cNvSpPr txBox="1">
            <a:spLocks noChangeArrowheads="1"/>
          </p:cNvSpPr>
          <p:nvPr/>
        </p:nvSpPr>
        <p:spPr bwMode="auto">
          <a:xfrm>
            <a:off x="1343223" y="1397000"/>
            <a:ext cx="4724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66700" indent="-266700">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buFont typeface="Wingdings" pitchFamily="2" charset="2"/>
              <a:buChar char="n"/>
            </a:pPr>
            <a:r>
              <a:rPr lang="zh-CN" altLang="en-US" sz="2800" b="1" dirty="0">
                <a:latin typeface="华文新魏" pitchFamily="2" charset="-122"/>
                <a:ea typeface="华文新魏" pitchFamily="2" charset="-122"/>
              </a:rPr>
              <a:t>以输入为例</a:t>
            </a:r>
          </a:p>
        </p:txBody>
      </p:sp>
    </p:spTree>
    <p:extLst>
      <p:ext uri="{BB962C8B-B14F-4D97-AF65-F5344CB8AC3E}">
        <p14:creationId xmlns:p14="http://schemas.microsoft.com/office/powerpoint/2010/main" val="3039005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blinds(horizontal)">
                                      <p:cBhvr>
                                        <p:cTn id="7" dur="500"/>
                                        <p:tgtEl>
                                          <p:spTgt spid="97"/>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strips(downRight)">
                                      <p:cBhvr>
                                        <p:cTn id="16" dur="5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Righ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9" fill="hold" grpId="0" nodeType="click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strips(upLeft)">
                                      <p:cBhvr>
                                        <p:cTn id="26" dur="500"/>
                                        <p:tgtEl>
                                          <p:spTgt spid="96"/>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strips(downRight)">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strips(downRight)">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3" fill="hold" grpId="0" nodeType="click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strips(upRight)">
                                      <p:cBhvr>
                                        <p:cTn id="41" dur="500"/>
                                        <p:tgtEl>
                                          <p:spTgt spid="60"/>
                                        </p:tgtEl>
                                      </p:cBhvr>
                                    </p:animEffect>
                                  </p:childTnLst>
                                </p:cTn>
                              </p:par>
                            </p:childTnLst>
                          </p:cTn>
                        </p:par>
                        <p:par>
                          <p:cTn id="42" fill="hold">
                            <p:stCondLst>
                              <p:cond delay="500"/>
                            </p:stCondLst>
                            <p:childTnLst>
                              <p:par>
                                <p:cTn id="43" presetID="16" presetClass="entr" presetSubtype="37" fill="hold" grpId="0" nodeType="after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barn(outVertical)">
                                      <p:cBhvr>
                                        <p:cTn id="45" dur="500"/>
                                        <p:tgtEl>
                                          <p:spTgt spid="73"/>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37" fill="hold" nodeType="click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barn(outVertical)">
                                      <p:cBhvr>
                                        <p:cTn id="50" dur="500"/>
                                        <p:tgtEl>
                                          <p:spTgt spid="74"/>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strips(down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12"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strips(downLeft)">
                                      <p:cBhvr>
                                        <p:cTn id="60" dur="500"/>
                                        <p:tgtEl>
                                          <p:spTgt spid="64"/>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strips(downLeft)">
                                      <p:cBhvr>
                                        <p:cTn id="65" dur="5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9" fill="hold" nodeType="click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strips(upLeft)">
                                      <p:cBhvr>
                                        <p:cTn id="70" dur="500"/>
                                        <p:tgtEl>
                                          <p:spTgt spid="85"/>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37" fill="hold" nodeType="clickEffect">
                                  <p:stCondLst>
                                    <p:cond delay="0"/>
                                  </p:stCondLst>
                                  <p:childTnLst>
                                    <p:set>
                                      <p:cBhvr>
                                        <p:cTn id="74" dur="1" fill="hold">
                                          <p:stCondLst>
                                            <p:cond delay="0"/>
                                          </p:stCondLst>
                                        </p:cTn>
                                        <p:tgtEl>
                                          <p:spTgt spid="82"/>
                                        </p:tgtEl>
                                        <p:attrNameLst>
                                          <p:attrName>style.visibility</p:attrName>
                                        </p:attrNameLst>
                                      </p:cBhvr>
                                      <p:to>
                                        <p:strVal val="visible"/>
                                      </p:to>
                                    </p:set>
                                    <p:animEffect transition="in" filter="barn(outVertical)">
                                      <p:cBhvr>
                                        <p:cTn id="75" dur="500"/>
                                        <p:tgtEl>
                                          <p:spTgt spid="82"/>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9" fill="hold" nodeType="click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strips(upLeft)">
                                      <p:cBhvr>
                                        <p:cTn id="80" dur="500"/>
                                        <p:tgtEl>
                                          <p:spTgt spid="67"/>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nodeType="click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strips(downLeft)">
                                      <p:cBhvr>
                                        <p:cTn id="8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60" grpId="0" animBg="1"/>
      <p:bldP spid="73" grpId="0" animBg="1"/>
      <p:bldP spid="95" grpId="0" animBg="1"/>
      <p:bldP spid="96" grpId="0" animBg="1"/>
      <p:bldP spid="9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112742" y="2022748"/>
            <a:ext cx="3309938" cy="1016000"/>
          </a:xfrm>
          <a:prstGeom prst="rect">
            <a:avLst/>
          </a:prstGeom>
          <a:solidFill>
            <a:srgbClr val="FFFF99">
              <a:alpha val="50000"/>
            </a:srgbClr>
          </a:solidFill>
          <a:ln>
            <a:noFill/>
          </a:ln>
          <a:effectLst/>
        </p:spPr>
        <p:txBody>
          <a:bodyPr>
            <a:spAutoFit/>
          </a:bodyPr>
          <a:lstStyle/>
          <a:p>
            <a:pPr>
              <a:lnSpc>
                <a:spcPct val="100000"/>
              </a:lnSpc>
              <a:spcBef>
                <a:spcPct val="50000"/>
              </a:spcBef>
              <a:defRPr/>
            </a:pPr>
            <a:endParaRPr kumimoji="1" lang="zh-CN" altLang="en-US" sz="2400" b="1">
              <a:latin typeface="+mn-lt"/>
              <a:ea typeface="+mn-ea"/>
            </a:endParaRPr>
          </a:p>
          <a:p>
            <a:pPr>
              <a:lnSpc>
                <a:spcPct val="100000"/>
              </a:lnSpc>
              <a:spcBef>
                <a:spcPct val="50000"/>
              </a:spcBef>
              <a:defRPr/>
            </a:pPr>
            <a:endParaRPr kumimoji="1" lang="zh-CN" altLang="en-US" sz="2400" b="1">
              <a:latin typeface="+mn-lt"/>
              <a:ea typeface="+mn-ea"/>
            </a:endParaRPr>
          </a:p>
        </p:txBody>
      </p:sp>
      <p:sp>
        <p:nvSpPr>
          <p:cNvPr id="5" name="Text Box 5"/>
          <p:cNvSpPr txBox="1">
            <a:spLocks noChangeArrowheads="1"/>
          </p:cNvSpPr>
          <p:nvPr/>
        </p:nvSpPr>
        <p:spPr bwMode="auto">
          <a:xfrm>
            <a:off x="910630" y="4338910"/>
            <a:ext cx="3600450" cy="2124075"/>
          </a:xfrm>
          <a:prstGeom prst="rect">
            <a:avLst/>
          </a:prstGeom>
          <a:solidFill>
            <a:srgbClr val="FFFF99">
              <a:alpha val="50000"/>
            </a:srgbClr>
          </a:solidFill>
          <a:ln>
            <a:noFill/>
          </a:ln>
          <a:effectLst/>
        </p:spPr>
        <p:txBody>
          <a:bodyPr>
            <a:spAutoFit/>
          </a:bodyPr>
          <a:lstStyle/>
          <a:p>
            <a:pPr>
              <a:lnSpc>
                <a:spcPct val="100000"/>
              </a:lnSpc>
              <a:spcBef>
                <a:spcPct val="50000"/>
              </a:spcBef>
              <a:defRPr/>
            </a:pPr>
            <a:endParaRPr kumimoji="1" lang="zh-CN" altLang="en-US" sz="2400" b="1">
              <a:latin typeface="+mn-lt"/>
              <a:ea typeface="+mn-ea"/>
            </a:endParaRPr>
          </a:p>
          <a:p>
            <a:pPr>
              <a:lnSpc>
                <a:spcPct val="100000"/>
              </a:lnSpc>
              <a:spcBef>
                <a:spcPct val="50000"/>
              </a:spcBef>
              <a:defRPr/>
            </a:pPr>
            <a:endParaRPr kumimoji="1" lang="zh-CN" altLang="en-US" sz="2400" b="1">
              <a:latin typeface="+mn-lt"/>
              <a:ea typeface="+mn-ea"/>
            </a:endParaRPr>
          </a:p>
          <a:p>
            <a:pPr>
              <a:lnSpc>
                <a:spcPct val="100000"/>
              </a:lnSpc>
              <a:spcBef>
                <a:spcPct val="50000"/>
              </a:spcBef>
              <a:defRPr/>
            </a:pPr>
            <a:endParaRPr kumimoji="1" lang="zh-CN" altLang="en-US" sz="2400" b="1">
              <a:latin typeface="+mn-lt"/>
              <a:ea typeface="+mn-ea"/>
            </a:endParaRPr>
          </a:p>
          <a:p>
            <a:pPr>
              <a:lnSpc>
                <a:spcPct val="100000"/>
              </a:lnSpc>
              <a:spcBef>
                <a:spcPct val="50000"/>
              </a:spcBef>
              <a:defRPr/>
            </a:pPr>
            <a:endParaRPr kumimoji="1" lang="zh-CN" altLang="en-US" sz="2400" b="1">
              <a:latin typeface="+mn-lt"/>
              <a:ea typeface="+mn-ea"/>
            </a:endParaRPr>
          </a:p>
        </p:txBody>
      </p:sp>
      <p:sp>
        <p:nvSpPr>
          <p:cNvPr id="6" name="Oval 7"/>
          <p:cNvSpPr>
            <a:spLocks noChangeArrowheads="1"/>
          </p:cNvSpPr>
          <p:nvPr/>
        </p:nvSpPr>
        <p:spPr bwMode="auto">
          <a:xfrm>
            <a:off x="2129830" y="1636985"/>
            <a:ext cx="1276350" cy="404813"/>
          </a:xfrm>
          <a:prstGeom prst="ellipse">
            <a:avLst/>
          </a:prstGeom>
          <a:solidFill>
            <a:srgbClr val="CCCC00"/>
          </a:solidFill>
          <a:ln w="9525">
            <a:solidFill>
              <a:schemeClr val="tx1"/>
            </a:solidFill>
            <a:round/>
            <a:headEnd/>
            <a:tailEnd/>
          </a:ln>
          <a:effectLst/>
        </p:spPr>
        <p:txBody>
          <a:bodyPr wrap="none" anchor="ctr"/>
          <a:lstStyle/>
          <a:p>
            <a:pPr algn="ctr">
              <a:lnSpc>
                <a:spcPct val="100000"/>
              </a:lnSpc>
              <a:defRPr/>
            </a:pPr>
            <a:endParaRPr kumimoji="1" lang="zh-CN" altLang="en-US" sz="2400" b="1">
              <a:solidFill>
                <a:srgbClr val="CCCC00"/>
              </a:solidFill>
              <a:latin typeface="+mn-lt"/>
              <a:ea typeface="+mn-ea"/>
            </a:endParaRPr>
          </a:p>
        </p:txBody>
      </p:sp>
      <p:sp>
        <p:nvSpPr>
          <p:cNvPr id="7" name="Text Box 8"/>
          <p:cNvSpPr txBox="1">
            <a:spLocks noChangeArrowheads="1"/>
          </p:cNvSpPr>
          <p:nvPr/>
        </p:nvSpPr>
        <p:spPr bwMode="auto">
          <a:xfrm>
            <a:off x="2361605" y="1592535"/>
            <a:ext cx="1250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Times New Roman" pitchFamily="18" charset="0"/>
                <a:ea typeface="华文新魏" pitchFamily="2" charset="-122"/>
              </a:rPr>
              <a:t>开始</a:t>
            </a:r>
          </a:p>
        </p:txBody>
      </p:sp>
      <p:sp>
        <p:nvSpPr>
          <p:cNvPr id="8" name="Line 9"/>
          <p:cNvSpPr>
            <a:spLocks noChangeShapeType="1"/>
          </p:cNvSpPr>
          <p:nvPr/>
        </p:nvSpPr>
        <p:spPr bwMode="auto">
          <a:xfrm flipH="1">
            <a:off x="2734667" y="2433910"/>
            <a:ext cx="0" cy="361950"/>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9" name="Text Box 10"/>
          <p:cNvSpPr txBox="1">
            <a:spLocks noChangeArrowheads="1"/>
          </p:cNvSpPr>
          <p:nvPr/>
        </p:nvSpPr>
        <p:spPr bwMode="auto">
          <a:xfrm>
            <a:off x="1836142" y="2799035"/>
            <a:ext cx="1801813" cy="40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lnSpc>
                <a:spcPct val="100000"/>
              </a:lnSpc>
              <a:spcBef>
                <a:spcPct val="50000"/>
              </a:spcBef>
            </a:pPr>
            <a:r>
              <a:rPr lang="zh-CN" altLang="en-US" sz="2000" b="1">
                <a:latin typeface="Times New Roman" pitchFamily="18" charset="0"/>
                <a:ea typeface="华文新魏" pitchFamily="2" charset="-122"/>
              </a:rPr>
              <a:t>读接口状态</a:t>
            </a:r>
          </a:p>
        </p:txBody>
      </p:sp>
      <p:sp>
        <p:nvSpPr>
          <p:cNvPr id="10" name="Line 11"/>
          <p:cNvSpPr>
            <a:spLocks noChangeShapeType="1"/>
          </p:cNvSpPr>
          <p:nvPr/>
        </p:nvSpPr>
        <p:spPr bwMode="auto">
          <a:xfrm>
            <a:off x="2715617" y="3260998"/>
            <a:ext cx="12700" cy="363537"/>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11" name="Text Box 12"/>
          <p:cNvSpPr txBox="1">
            <a:spLocks noChangeArrowheads="1"/>
          </p:cNvSpPr>
          <p:nvPr/>
        </p:nvSpPr>
        <p:spPr bwMode="auto">
          <a:xfrm>
            <a:off x="1653580" y="4394473"/>
            <a:ext cx="2111375" cy="40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lnSpc>
                <a:spcPct val="100000"/>
              </a:lnSpc>
              <a:spcBef>
                <a:spcPct val="50000"/>
              </a:spcBef>
            </a:pPr>
            <a:r>
              <a:rPr lang="zh-CN" altLang="en-US" sz="2000" b="1">
                <a:latin typeface="Times New Roman" pitchFamily="18" charset="0"/>
                <a:ea typeface="华文新魏" pitchFamily="2" charset="-122"/>
              </a:rPr>
              <a:t>输出一个字符</a:t>
            </a:r>
          </a:p>
        </p:txBody>
      </p:sp>
      <p:sp>
        <p:nvSpPr>
          <p:cNvPr id="12" name="AutoShape 13"/>
          <p:cNvSpPr>
            <a:spLocks noChangeArrowheads="1"/>
          </p:cNvSpPr>
          <p:nvPr/>
        </p:nvSpPr>
        <p:spPr bwMode="auto">
          <a:xfrm>
            <a:off x="1955205" y="3597548"/>
            <a:ext cx="1643062" cy="442912"/>
          </a:xfrm>
          <a:prstGeom prst="flowChartPreparation">
            <a:avLst/>
          </a:prstGeom>
          <a:solidFill>
            <a:srgbClr val="99CCFF"/>
          </a:solidFill>
          <a:ln w="9525">
            <a:solidFill>
              <a:schemeClr val="tx1"/>
            </a:solidFill>
            <a:miter lim="800000"/>
            <a:headEnd/>
            <a:tailEnd/>
          </a:ln>
          <a:effectLst/>
        </p:spPr>
        <p:txBody>
          <a:bodyPr wrap="none" anchor="ctr"/>
          <a:lstStyle/>
          <a:p>
            <a:pPr>
              <a:lnSpc>
                <a:spcPct val="100000"/>
              </a:lnSpc>
              <a:defRPr/>
            </a:pPr>
            <a:endParaRPr lang="zh-CN" altLang="en-US" b="1">
              <a:latin typeface="+mn-lt"/>
              <a:ea typeface="+mn-ea"/>
            </a:endParaRPr>
          </a:p>
        </p:txBody>
      </p:sp>
      <p:sp>
        <p:nvSpPr>
          <p:cNvPr id="13" name="Text Box 14"/>
          <p:cNvSpPr txBox="1">
            <a:spLocks noChangeArrowheads="1"/>
          </p:cNvSpPr>
          <p:nvPr/>
        </p:nvSpPr>
        <p:spPr bwMode="auto">
          <a:xfrm>
            <a:off x="2291755" y="3611835"/>
            <a:ext cx="11160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lnSpc>
                <a:spcPct val="100000"/>
              </a:lnSpc>
              <a:spcBef>
                <a:spcPct val="50000"/>
              </a:spcBef>
            </a:pPr>
            <a:r>
              <a:rPr lang="zh-CN" altLang="en-US" sz="2000" b="1" dirty="0">
                <a:latin typeface="Times New Roman" pitchFamily="18" charset="0"/>
                <a:ea typeface="华文新魏" pitchFamily="2" charset="-122"/>
              </a:rPr>
              <a:t>就绪否</a:t>
            </a:r>
            <a:r>
              <a:rPr lang="en-US" altLang="zh-CN" sz="2000" b="1" dirty="0">
                <a:latin typeface="Times New Roman" pitchFamily="18" charset="0"/>
                <a:ea typeface="华文新魏" pitchFamily="2" charset="-122"/>
              </a:rPr>
              <a:t>?</a:t>
            </a:r>
            <a:endParaRPr lang="zh-CN" altLang="en-US" sz="2000" b="1" dirty="0">
              <a:latin typeface="Times New Roman" pitchFamily="18" charset="0"/>
              <a:ea typeface="华文新魏" pitchFamily="2" charset="-122"/>
            </a:endParaRPr>
          </a:p>
        </p:txBody>
      </p:sp>
      <p:sp>
        <p:nvSpPr>
          <p:cNvPr id="14" name="Line 15"/>
          <p:cNvSpPr>
            <a:spLocks noChangeShapeType="1"/>
          </p:cNvSpPr>
          <p:nvPr/>
        </p:nvSpPr>
        <p:spPr bwMode="auto">
          <a:xfrm flipH="1">
            <a:off x="2706092" y="4048398"/>
            <a:ext cx="0" cy="347662"/>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15" name="Text Box 16"/>
          <p:cNvSpPr txBox="1">
            <a:spLocks noChangeArrowheads="1"/>
          </p:cNvSpPr>
          <p:nvPr/>
        </p:nvSpPr>
        <p:spPr bwMode="auto">
          <a:xfrm>
            <a:off x="1644055" y="5186635"/>
            <a:ext cx="2111375" cy="40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lnSpc>
                <a:spcPct val="100000"/>
              </a:lnSpc>
              <a:spcBef>
                <a:spcPct val="50000"/>
              </a:spcBef>
            </a:pPr>
            <a:r>
              <a:rPr lang="zh-CN" altLang="en-US" sz="2000" b="1">
                <a:latin typeface="Times New Roman" pitchFamily="18" charset="0"/>
                <a:ea typeface="华文新魏" pitchFamily="2" charset="-122"/>
              </a:rPr>
              <a:t>读打印机状态</a:t>
            </a:r>
          </a:p>
        </p:txBody>
      </p:sp>
      <p:sp>
        <p:nvSpPr>
          <p:cNvPr id="16" name="Line 17"/>
          <p:cNvSpPr>
            <a:spLocks noChangeShapeType="1"/>
          </p:cNvSpPr>
          <p:nvPr/>
        </p:nvSpPr>
        <p:spPr bwMode="auto">
          <a:xfrm flipH="1">
            <a:off x="2696567" y="4867548"/>
            <a:ext cx="0" cy="333375"/>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17" name="Line 18"/>
          <p:cNvSpPr>
            <a:spLocks noChangeShapeType="1"/>
          </p:cNvSpPr>
          <p:nvPr/>
        </p:nvSpPr>
        <p:spPr bwMode="auto">
          <a:xfrm>
            <a:off x="4361855" y="1857648"/>
            <a:ext cx="2165350" cy="0"/>
          </a:xfrm>
          <a:prstGeom prst="line">
            <a:avLst/>
          </a:prstGeom>
          <a:noFill/>
          <a:ln w="9525">
            <a:solidFill>
              <a:schemeClr val="tx1"/>
            </a:solidFill>
            <a:round/>
            <a:headEnd/>
            <a:tailEnd/>
          </a:ln>
          <a:effectLst/>
        </p:spPr>
        <p:txBody>
          <a:bodyPr/>
          <a:lstStyle/>
          <a:p>
            <a:pPr>
              <a:lnSpc>
                <a:spcPct val="100000"/>
              </a:lnSpc>
              <a:defRPr/>
            </a:pPr>
            <a:endParaRPr lang="zh-CN" altLang="en-US" b="1">
              <a:latin typeface="+mn-lt"/>
              <a:ea typeface="+mn-ea"/>
            </a:endParaRPr>
          </a:p>
        </p:txBody>
      </p:sp>
      <p:sp>
        <p:nvSpPr>
          <p:cNvPr id="18" name="Line 19"/>
          <p:cNvSpPr>
            <a:spLocks noChangeShapeType="1"/>
          </p:cNvSpPr>
          <p:nvPr/>
        </p:nvSpPr>
        <p:spPr bwMode="auto">
          <a:xfrm flipH="1">
            <a:off x="2696567" y="5586822"/>
            <a:ext cx="9524" cy="398462"/>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19" name="AutoShape 20"/>
          <p:cNvSpPr>
            <a:spLocks noChangeArrowheads="1"/>
          </p:cNvSpPr>
          <p:nvPr/>
        </p:nvSpPr>
        <p:spPr bwMode="auto">
          <a:xfrm>
            <a:off x="1812330" y="5974419"/>
            <a:ext cx="1643062" cy="442913"/>
          </a:xfrm>
          <a:prstGeom prst="flowChartPreparation">
            <a:avLst/>
          </a:prstGeom>
          <a:solidFill>
            <a:srgbClr val="99CCFF"/>
          </a:solidFill>
          <a:ln w="9525">
            <a:solidFill>
              <a:schemeClr val="tx1"/>
            </a:solidFill>
            <a:miter lim="800000"/>
            <a:headEnd/>
            <a:tailEnd/>
          </a:ln>
          <a:effectLst/>
        </p:spPr>
        <p:txBody>
          <a:bodyPr wrap="none" anchor="ctr"/>
          <a:lstStyle/>
          <a:p>
            <a:pPr>
              <a:lnSpc>
                <a:spcPct val="100000"/>
              </a:lnSpc>
              <a:defRPr/>
            </a:pPr>
            <a:endParaRPr lang="zh-CN" altLang="en-US" b="1">
              <a:latin typeface="+mn-lt"/>
              <a:ea typeface="+mn-ea"/>
            </a:endParaRPr>
          </a:p>
        </p:txBody>
      </p:sp>
      <p:sp>
        <p:nvSpPr>
          <p:cNvPr id="20" name="Text Box 21"/>
          <p:cNvSpPr txBox="1">
            <a:spLocks noChangeArrowheads="1"/>
          </p:cNvSpPr>
          <p:nvPr/>
        </p:nvSpPr>
        <p:spPr bwMode="auto">
          <a:xfrm>
            <a:off x="2148880" y="5981973"/>
            <a:ext cx="111601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lnSpc>
                <a:spcPct val="100000"/>
              </a:lnSpc>
              <a:spcBef>
                <a:spcPct val="50000"/>
              </a:spcBef>
            </a:pPr>
            <a:r>
              <a:rPr lang="zh-CN" altLang="en-US" sz="1800" b="1">
                <a:latin typeface="Times New Roman" pitchFamily="18" charset="0"/>
                <a:ea typeface="华文新魏" pitchFamily="2" charset="-122"/>
              </a:rPr>
              <a:t>忙否</a:t>
            </a:r>
            <a:r>
              <a:rPr lang="en-US" altLang="zh-CN" sz="1800" b="1">
                <a:latin typeface="Times New Roman" pitchFamily="18" charset="0"/>
                <a:ea typeface="华文新魏" pitchFamily="2" charset="-122"/>
              </a:rPr>
              <a:t>?</a:t>
            </a:r>
            <a:endParaRPr lang="zh-CN" altLang="en-US" sz="1800" b="1">
              <a:latin typeface="Times New Roman" pitchFamily="18" charset="0"/>
              <a:ea typeface="华文新魏" pitchFamily="2" charset="-122"/>
            </a:endParaRPr>
          </a:p>
        </p:txBody>
      </p:sp>
      <p:sp>
        <p:nvSpPr>
          <p:cNvPr id="21" name="Text Box 22"/>
          <p:cNvSpPr txBox="1">
            <a:spLocks noChangeArrowheads="1"/>
          </p:cNvSpPr>
          <p:nvPr/>
        </p:nvSpPr>
        <p:spPr bwMode="auto">
          <a:xfrm>
            <a:off x="5465167" y="2298973"/>
            <a:ext cx="2111375" cy="40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lnSpc>
                <a:spcPct val="100000"/>
              </a:lnSpc>
              <a:spcBef>
                <a:spcPct val="50000"/>
              </a:spcBef>
            </a:pPr>
            <a:r>
              <a:rPr lang="zh-CN" altLang="en-US" sz="2000" b="1">
                <a:latin typeface="Times New Roman" pitchFamily="18" charset="0"/>
                <a:ea typeface="华文新魏" pitchFamily="2" charset="-122"/>
              </a:rPr>
              <a:t>启动打印</a:t>
            </a:r>
          </a:p>
        </p:txBody>
      </p:sp>
      <p:sp>
        <p:nvSpPr>
          <p:cNvPr id="22" name="Line 23"/>
          <p:cNvSpPr>
            <a:spLocks noChangeShapeType="1"/>
          </p:cNvSpPr>
          <p:nvPr/>
        </p:nvSpPr>
        <p:spPr bwMode="auto">
          <a:xfrm flipH="1">
            <a:off x="6517680" y="1857648"/>
            <a:ext cx="0" cy="442912"/>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23" name="Text Box 24"/>
          <p:cNvSpPr txBox="1">
            <a:spLocks noChangeArrowheads="1"/>
          </p:cNvSpPr>
          <p:nvPr/>
        </p:nvSpPr>
        <p:spPr bwMode="auto">
          <a:xfrm>
            <a:off x="5442942" y="3203848"/>
            <a:ext cx="2111375" cy="40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lnSpc>
                <a:spcPct val="100000"/>
              </a:lnSpc>
              <a:spcBef>
                <a:spcPct val="50000"/>
              </a:spcBef>
            </a:pPr>
            <a:r>
              <a:rPr lang="zh-CN" altLang="en-US" sz="2000" b="1">
                <a:latin typeface="Times New Roman" pitchFamily="18" charset="0"/>
                <a:ea typeface="华文新魏" pitchFamily="2" charset="-122"/>
              </a:rPr>
              <a:t>读打印机状态</a:t>
            </a:r>
          </a:p>
        </p:txBody>
      </p:sp>
      <p:sp>
        <p:nvSpPr>
          <p:cNvPr id="24" name="Line 25"/>
          <p:cNvSpPr>
            <a:spLocks noChangeShapeType="1"/>
          </p:cNvSpPr>
          <p:nvPr/>
        </p:nvSpPr>
        <p:spPr bwMode="auto">
          <a:xfrm flipH="1">
            <a:off x="6495455" y="2762523"/>
            <a:ext cx="0" cy="442912"/>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25" name="Line 26"/>
          <p:cNvSpPr>
            <a:spLocks noChangeShapeType="1"/>
          </p:cNvSpPr>
          <p:nvPr/>
        </p:nvSpPr>
        <p:spPr bwMode="auto">
          <a:xfrm>
            <a:off x="6530380" y="3683273"/>
            <a:ext cx="1587" cy="282575"/>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26" name="AutoShape 27"/>
          <p:cNvSpPr>
            <a:spLocks noChangeArrowheads="1"/>
          </p:cNvSpPr>
          <p:nvPr/>
        </p:nvSpPr>
        <p:spPr bwMode="auto">
          <a:xfrm>
            <a:off x="5704880" y="3961085"/>
            <a:ext cx="1643062" cy="442913"/>
          </a:xfrm>
          <a:prstGeom prst="flowChartPreparation">
            <a:avLst/>
          </a:prstGeom>
          <a:solidFill>
            <a:srgbClr val="99CCFF"/>
          </a:solidFill>
          <a:ln w="9525">
            <a:solidFill>
              <a:schemeClr val="tx1"/>
            </a:solidFill>
            <a:miter lim="800000"/>
            <a:headEnd/>
            <a:tailEnd/>
          </a:ln>
          <a:effectLst/>
        </p:spPr>
        <p:txBody>
          <a:bodyPr wrap="none" anchor="ctr"/>
          <a:lstStyle/>
          <a:p>
            <a:pPr>
              <a:lnSpc>
                <a:spcPct val="100000"/>
              </a:lnSpc>
              <a:defRPr/>
            </a:pPr>
            <a:endParaRPr lang="zh-CN" altLang="en-US" b="1">
              <a:latin typeface="+mn-lt"/>
              <a:ea typeface="+mn-ea"/>
            </a:endParaRPr>
          </a:p>
        </p:txBody>
      </p:sp>
      <p:sp>
        <p:nvSpPr>
          <p:cNvPr id="27" name="Line 28"/>
          <p:cNvSpPr>
            <a:spLocks noChangeShapeType="1"/>
          </p:cNvSpPr>
          <p:nvPr/>
        </p:nvSpPr>
        <p:spPr bwMode="auto">
          <a:xfrm flipH="1">
            <a:off x="6500217" y="4411935"/>
            <a:ext cx="0" cy="415925"/>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28" name="AutoShape 29"/>
          <p:cNvSpPr>
            <a:spLocks noChangeArrowheads="1"/>
          </p:cNvSpPr>
          <p:nvPr/>
        </p:nvSpPr>
        <p:spPr bwMode="auto">
          <a:xfrm>
            <a:off x="5727105" y="4813573"/>
            <a:ext cx="1643062" cy="442912"/>
          </a:xfrm>
          <a:prstGeom prst="flowChartPreparation">
            <a:avLst/>
          </a:prstGeom>
          <a:solidFill>
            <a:srgbClr val="99CCFF"/>
          </a:solidFill>
          <a:ln w="9525">
            <a:solidFill>
              <a:schemeClr val="tx1"/>
            </a:solidFill>
            <a:miter lim="800000"/>
            <a:headEnd/>
            <a:tailEnd/>
          </a:ln>
          <a:effectLst/>
        </p:spPr>
        <p:txBody>
          <a:bodyPr wrap="none" anchor="ctr"/>
          <a:lstStyle/>
          <a:p>
            <a:pPr>
              <a:lnSpc>
                <a:spcPct val="100000"/>
              </a:lnSpc>
              <a:defRPr/>
            </a:pPr>
            <a:endParaRPr lang="zh-CN" altLang="en-US" b="1">
              <a:latin typeface="+mn-lt"/>
              <a:ea typeface="+mn-ea"/>
            </a:endParaRPr>
          </a:p>
        </p:txBody>
      </p:sp>
      <p:sp>
        <p:nvSpPr>
          <p:cNvPr id="29" name="Text Box 30"/>
          <p:cNvSpPr txBox="1">
            <a:spLocks noChangeArrowheads="1"/>
          </p:cNvSpPr>
          <p:nvPr/>
        </p:nvSpPr>
        <p:spPr bwMode="auto">
          <a:xfrm>
            <a:off x="6020792" y="4827860"/>
            <a:ext cx="1116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lnSpc>
                <a:spcPct val="100000"/>
              </a:lnSpc>
              <a:spcBef>
                <a:spcPct val="50000"/>
              </a:spcBef>
            </a:pPr>
            <a:r>
              <a:rPr lang="zh-CN" altLang="en-US" sz="2000" b="1">
                <a:latin typeface="Times New Roman" pitchFamily="18" charset="0"/>
                <a:ea typeface="华文新魏" pitchFamily="2" charset="-122"/>
              </a:rPr>
              <a:t>完成否</a:t>
            </a:r>
            <a:r>
              <a:rPr lang="en-US" altLang="zh-CN" sz="2000" b="1">
                <a:latin typeface="Times New Roman" pitchFamily="18" charset="0"/>
                <a:ea typeface="华文新魏" pitchFamily="2" charset="-122"/>
              </a:rPr>
              <a:t>?</a:t>
            </a:r>
            <a:endParaRPr lang="zh-CN" altLang="en-US" sz="2000" b="1">
              <a:latin typeface="Times New Roman" pitchFamily="18" charset="0"/>
              <a:ea typeface="华文新魏" pitchFamily="2" charset="-122"/>
            </a:endParaRPr>
          </a:p>
        </p:txBody>
      </p:sp>
      <p:sp>
        <p:nvSpPr>
          <p:cNvPr id="30" name="Oval 31"/>
          <p:cNvSpPr>
            <a:spLocks noChangeArrowheads="1"/>
          </p:cNvSpPr>
          <p:nvPr/>
        </p:nvSpPr>
        <p:spPr bwMode="auto">
          <a:xfrm>
            <a:off x="5850930" y="5634310"/>
            <a:ext cx="1290637" cy="415925"/>
          </a:xfrm>
          <a:prstGeom prst="ellipse">
            <a:avLst/>
          </a:prstGeom>
          <a:solidFill>
            <a:srgbClr val="CCCC00"/>
          </a:solidFill>
          <a:ln w="9525">
            <a:solidFill>
              <a:schemeClr val="tx1"/>
            </a:solidFill>
            <a:round/>
            <a:headEnd/>
            <a:tailEnd/>
          </a:ln>
          <a:effectLst/>
        </p:spPr>
        <p:txBody>
          <a:bodyPr wrap="none" anchor="ctr"/>
          <a:lstStyle/>
          <a:p>
            <a:pPr>
              <a:lnSpc>
                <a:spcPct val="100000"/>
              </a:lnSpc>
              <a:defRPr/>
            </a:pPr>
            <a:endParaRPr lang="zh-CN" altLang="en-US" b="1">
              <a:latin typeface="+mn-lt"/>
              <a:ea typeface="+mn-ea"/>
            </a:endParaRPr>
          </a:p>
        </p:txBody>
      </p:sp>
      <p:sp>
        <p:nvSpPr>
          <p:cNvPr id="31" name="Text Box 32"/>
          <p:cNvSpPr txBox="1">
            <a:spLocks noChangeArrowheads="1"/>
          </p:cNvSpPr>
          <p:nvPr/>
        </p:nvSpPr>
        <p:spPr bwMode="auto">
          <a:xfrm>
            <a:off x="6095405" y="5613673"/>
            <a:ext cx="1250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Times New Roman" pitchFamily="18" charset="0"/>
                <a:ea typeface="华文新魏" pitchFamily="2" charset="-122"/>
              </a:rPr>
              <a:t>结束</a:t>
            </a:r>
          </a:p>
        </p:txBody>
      </p:sp>
      <p:sp>
        <p:nvSpPr>
          <p:cNvPr id="32" name="Line 33"/>
          <p:cNvSpPr>
            <a:spLocks noChangeShapeType="1"/>
          </p:cNvSpPr>
          <p:nvPr/>
        </p:nvSpPr>
        <p:spPr bwMode="auto">
          <a:xfrm>
            <a:off x="7333655" y="4188098"/>
            <a:ext cx="604837" cy="1587"/>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33" name="Text Box 34"/>
          <p:cNvSpPr txBox="1">
            <a:spLocks noChangeArrowheads="1"/>
          </p:cNvSpPr>
          <p:nvPr/>
        </p:nvSpPr>
        <p:spPr bwMode="auto">
          <a:xfrm>
            <a:off x="7952780" y="3919810"/>
            <a:ext cx="1452562"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Times New Roman" pitchFamily="18" charset="0"/>
                <a:ea typeface="华文新魏" pitchFamily="2" charset="-122"/>
              </a:rPr>
              <a:t>出错处理</a:t>
            </a:r>
          </a:p>
        </p:txBody>
      </p:sp>
      <p:sp>
        <p:nvSpPr>
          <p:cNvPr id="34" name="Line 35"/>
          <p:cNvSpPr>
            <a:spLocks noChangeShapeType="1"/>
          </p:cNvSpPr>
          <p:nvPr/>
        </p:nvSpPr>
        <p:spPr bwMode="auto">
          <a:xfrm flipH="1">
            <a:off x="1269405" y="3811860"/>
            <a:ext cx="673100" cy="0"/>
          </a:xfrm>
          <a:prstGeom prst="line">
            <a:avLst/>
          </a:prstGeom>
          <a:noFill/>
          <a:ln w="9525">
            <a:solidFill>
              <a:schemeClr val="tx1"/>
            </a:solidFill>
            <a:round/>
            <a:headEnd/>
            <a:tailEnd/>
          </a:ln>
          <a:effectLst/>
        </p:spPr>
        <p:txBody>
          <a:bodyPr/>
          <a:lstStyle/>
          <a:p>
            <a:pPr>
              <a:lnSpc>
                <a:spcPct val="100000"/>
              </a:lnSpc>
              <a:defRPr/>
            </a:pPr>
            <a:endParaRPr lang="zh-CN" altLang="en-US" b="1">
              <a:latin typeface="+mn-lt"/>
              <a:ea typeface="+mn-ea"/>
            </a:endParaRPr>
          </a:p>
        </p:txBody>
      </p:sp>
      <p:sp>
        <p:nvSpPr>
          <p:cNvPr id="35" name="Line 36"/>
          <p:cNvSpPr>
            <a:spLocks noChangeShapeType="1"/>
          </p:cNvSpPr>
          <p:nvPr/>
        </p:nvSpPr>
        <p:spPr bwMode="auto">
          <a:xfrm>
            <a:off x="1264642" y="2516460"/>
            <a:ext cx="0" cy="1319213"/>
          </a:xfrm>
          <a:prstGeom prst="line">
            <a:avLst/>
          </a:prstGeom>
          <a:noFill/>
          <a:ln w="9525">
            <a:solidFill>
              <a:schemeClr val="tx1"/>
            </a:solidFill>
            <a:round/>
            <a:headEnd/>
            <a:tailEnd/>
          </a:ln>
          <a:effectLst/>
        </p:spPr>
        <p:txBody>
          <a:bodyPr/>
          <a:lstStyle/>
          <a:p>
            <a:pPr>
              <a:lnSpc>
                <a:spcPct val="100000"/>
              </a:lnSpc>
              <a:defRPr/>
            </a:pPr>
            <a:endParaRPr lang="zh-CN" altLang="en-US" b="1">
              <a:latin typeface="+mn-lt"/>
              <a:ea typeface="+mn-ea"/>
            </a:endParaRPr>
          </a:p>
        </p:txBody>
      </p:sp>
      <p:sp>
        <p:nvSpPr>
          <p:cNvPr id="36" name="Line 37"/>
          <p:cNvSpPr>
            <a:spLocks noChangeShapeType="1"/>
          </p:cNvSpPr>
          <p:nvPr/>
        </p:nvSpPr>
        <p:spPr bwMode="auto">
          <a:xfrm>
            <a:off x="1269405" y="2513285"/>
            <a:ext cx="1465262" cy="0"/>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37" name="Text Box 38"/>
          <p:cNvSpPr txBox="1">
            <a:spLocks noChangeArrowheads="1"/>
          </p:cNvSpPr>
          <p:nvPr/>
        </p:nvSpPr>
        <p:spPr bwMode="auto">
          <a:xfrm>
            <a:off x="1480542" y="3435623"/>
            <a:ext cx="5381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en-US" altLang="zh-CN" b="1">
                <a:latin typeface="Times New Roman" pitchFamily="18" charset="0"/>
                <a:ea typeface="华文新魏" pitchFamily="2" charset="-122"/>
              </a:rPr>
              <a:t>N</a:t>
            </a:r>
          </a:p>
        </p:txBody>
      </p:sp>
      <p:sp>
        <p:nvSpPr>
          <p:cNvPr id="38" name="Text Box 39"/>
          <p:cNvSpPr txBox="1">
            <a:spLocks noChangeArrowheads="1"/>
          </p:cNvSpPr>
          <p:nvPr/>
        </p:nvSpPr>
        <p:spPr bwMode="auto">
          <a:xfrm>
            <a:off x="2748955" y="4005535"/>
            <a:ext cx="538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en-US" altLang="zh-CN" b="1">
                <a:latin typeface="Times New Roman" pitchFamily="18" charset="0"/>
                <a:ea typeface="华文新魏" pitchFamily="2" charset="-122"/>
              </a:rPr>
              <a:t>Y</a:t>
            </a:r>
          </a:p>
        </p:txBody>
      </p:sp>
      <p:sp>
        <p:nvSpPr>
          <p:cNvPr id="39" name="Text Box 40"/>
          <p:cNvSpPr txBox="1">
            <a:spLocks noChangeArrowheads="1"/>
          </p:cNvSpPr>
          <p:nvPr/>
        </p:nvSpPr>
        <p:spPr bwMode="auto">
          <a:xfrm>
            <a:off x="3487142" y="5780360"/>
            <a:ext cx="5381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en-US" altLang="zh-CN" b="1">
                <a:latin typeface="Times New Roman" pitchFamily="18" charset="0"/>
                <a:ea typeface="华文新魏" pitchFamily="2" charset="-122"/>
              </a:rPr>
              <a:t>N</a:t>
            </a:r>
          </a:p>
        </p:txBody>
      </p:sp>
      <p:sp>
        <p:nvSpPr>
          <p:cNvPr id="40" name="Line 41"/>
          <p:cNvSpPr>
            <a:spLocks noChangeShapeType="1"/>
          </p:cNvSpPr>
          <p:nvPr/>
        </p:nvSpPr>
        <p:spPr bwMode="auto">
          <a:xfrm>
            <a:off x="1239242" y="6156598"/>
            <a:ext cx="565150" cy="0"/>
          </a:xfrm>
          <a:prstGeom prst="line">
            <a:avLst/>
          </a:prstGeom>
          <a:noFill/>
          <a:ln w="9525">
            <a:solidFill>
              <a:schemeClr val="tx1"/>
            </a:solidFill>
            <a:round/>
            <a:headEnd/>
            <a:tailEnd/>
          </a:ln>
          <a:effectLst/>
        </p:spPr>
        <p:txBody>
          <a:bodyPr/>
          <a:lstStyle/>
          <a:p>
            <a:pPr>
              <a:lnSpc>
                <a:spcPct val="100000"/>
              </a:lnSpc>
              <a:defRPr/>
            </a:pPr>
            <a:endParaRPr lang="zh-CN" altLang="en-US" b="1">
              <a:latin typeface="+mn-lt"/>
              <a:ea typeface="+mn-ea"/>
            </a:endParaRPr>
          </a:p>
        </p:txBody>
      </p:sp>
      <p:sp>
        <p:nvSpPr>
          <p:cNvPr id="41" name="Text Box 42"/>
          <p:cNvSpPr txBox="1">
            <a:spLocks noChangeArrowheads="1"/>
          </p:cNvSpPr>
          <p:nvPr/>
        </p:nvSpPr>
        <p:spPr bwMode="auto">
          <a:xfrm>
            <a:off x="1286867" y="5785123"/>
            <a:ext cx="5381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en-US" altLang="zh-CN" b="1">
                <a:latin typeface="Times New Roman" pitchFamily="18" charset="0"/>
                <a:ea typeface="华文新魏" pitchFamily="2" charset="-122"/>
              </a:rPr>
              <a:t>Y</a:t>
            </a:r>
          </a:p>
        </p:txBody>
      </p:sp>
      <p:sp>
        <p:nvSpPr>
          <p:cNvPr id="42" name="Line 43"/>
          <p:cNvSpPr>
            <a:spLocks noChangeShapeType="1"/>
          </p:cNvSpPr>
          <p:nvPr/>
        </p:nvSpPr>
        <p:spPr bwMode="auto">
          <a:xfrm flipH="1">
            <a:off x="1223367" y="4992960"/>
            <a:ext cx="12700" cy="1173163"/>
          </a:xfrm>
          <a:prstGeom prst="line">
            <a:avLst/>
          </a:prstGeom>
          <a:noFill/>
          <a:ln w="9525">
            <a:solidFill>
              <a:schemeClr val="tx1"/>
            </a:solidFill>
            <a:round/>
            <a:headEnd/>
            <a:tailEnd/>
          </a:ln>
          <a:effectLst/>
        </p:spPr>
        <p:txBody>
          <a:bodyPr/>
          <a:lstStyle/>
          <a:p>
            <a:pPr>
              <a:lnSpc>
                <a:spcPct val="100000"/>
              </a:lnSpc>
              <a:defRPr/>
            </a:pPr>
            <a:endParaRPr lang="zh-CN" altLang="en-US" b="1">
              <a:latin typeface="+mn-lt"/>
              <a:ea typeface="+mn-ea"/>
            </a:endParaRPr>
          </a:p>
        </p:txBody>
      </p:sp>
      <p:sp>
        <p:nvSpPr>
          <p:cNvPr id="43" name="Line 44"/>
          <p:cNvSpPr>
            <a:spLocks noChangeShapeType="1"/>
          </p:cNvSpPr>
          <p:nvPr/>
        </p:nvSpPr>
        <p:spPr bwMode="auto">
          <a:xfrm>
            <a:off x="1240830" y="4996135"/>
            <a:ext cx="1465262" cy="0"/>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44" name="Line 45"/>
          <p:cNvSpPr>
            <a:spLocks noChangeShapeType="1"/>
          </p:cNvSpPr>
          <p:nvPr/>
        </p:nvSpPr>
        <p:spPr bwMode="auto">
          <a:xfrm flipV="1">
            <a:off x="3461742" y="6156598"/>
            <a:ext cx="914400" cy="0"/>
          </a:xfrm>
          <a:prstGeom prst="line">
            <a:avLst/>
          </a:prstGeom>
          <a:noFill/>
          <a:ln w="9525">
            <a:solidFill>
              <a:schemeClr val="tx1"/>
            </a:solidFill>
            <a:round/>
            <a:headEnd/>
            <a:tailEnd/>
          </a:ln>
          <a:effectLst/>
        </p:spPr>
        <p:txBody>
          <a:bodyPr/>
          <a:lstStyle/>
          <a:p>
            <a:pPr>
              <a:lnSpc>
                <a:spcPct val="100000"/>
              </a:lnSpc>
              <a:defRPr/>
            </a:pPr>
            <a:endParaRPr lang="zh-CN" altLang="en-US" b="1">
              <a:latin typeface="+mn-lt"/>
              <a:ea typeface="+mn-ea"/>
            </a:endParaRPr>
          </a:p>
        </p:txBody>
      </p:sp>
      <p:sp>
        <p:nvSpPr>
          <p:cNvPr id="45" name="Line 46"/>
          <p:cNvSpPr>
            <a:spLocks noChangeShapeType="1"/>
          </p:cNvSpPr>
          <p:nvPr/>
        </p:nvSpPr>
        <p:spPr bwMode="auto">
          <a:xfrm>
            <a:off x="4379317" y="1860823"/>
            <a:ext cx="0" cy="4313237"/>
          </a:xfrm>
          <a:prstGeom prst="line">
            <a:avLst/>
          </a:prstGeom>
          <a:noFill/>
          <a:ln w="9525">
            <a:solidFill>
              <a:schemeClr val="tx1"/>
            </a:solidFill>
            <a:round/>
            <a:headEnd/>
            <a:tailEnd/>
          </a:ln>
          <a:effectLst/>
        </p:spPr>
        <p:txBody>
          <a:bodyPr/>
          <a:lstStyle/>
          <a:p>
            <a:pPr>
              <a:lnSpc>
                <a:spcPct val="100000"/>
              </a:lnSpc>
              <a:defRPr/>
            </a:pPr>
            <a:endParaRPr lang="zh-CN" altLang="en-US" b="1">
              <a:latin typeface="+mn-lt"/>
              <a:ea typeface="+mn-ea"/>
            </a:endParaRPr>
          </a:p>
        </p:txBody>
      </p:sp>
      <p:sp>
        <p:nvSpPr>
          <p:cNvPr id="46" name="Line 47"/>
          <p:cNvSpPr>
            <a:spLocks noChangeShapeType="1"/>
          </p:cNvSpPr>
          <p:nvPr/>
        </p:nvSpPr>
        <p:spPr bwMode="auto">
          <a:xfrm>
            <a:off x="6487517" y="5262835"/>
            <a:ext cx="0" cy="376238"/>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47" name="Text Box 48"/>
          <p:cNvSpPr txBox="1">
            <a:spLocks noChangeArrowheads="1"/>
          </p:cNvSpPr>
          <p:nvPr/>
        </p:nvSpPr>
        <p:spPr bwMode="auto">
          <a:xfrm>
            <a:off x="5944592" y="3989660"/>
            <a:ext cx="11985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lnSpc>
                <a:spcPct val="100000"/>
              </a:lnSpc>
              <a:spcBef>
                <a:spcPct val="50000"/>
              </a:spcBef>
            </a:pPr>
            <a:r>
              <a:rPr lang="zh-CN" altLang="en-US" sz="2000" b="1">
                <a:latin typeface="Times New Roman" pitchFamily="18" charset="0"/>
                <a:ea typeface="华文新魏" pitchFamily="2" charset="-122"/>
              </a:rPr>
              <a:t>出错否</a:t>
            </a:r>
            <a:r>
              <a:rPr lang="en-US" altLang="zh-CN" sz="2000" b="1">
                <a:latin typeface="Times New Roman" pitchFamily="18" charset="0"/>
                <a:ea typeface="华文新魏" pitchFamily="2" charset="-122"/>
              </a:rPr>
              <a:t>?</a:t>
            </a:r>
            <a:endParaRPr lang="zh-CN" altLang="en-US" sz="2000" b="1">
              <a:latin typeface="Times New Roman" pitchFamily="18" charset="0"/>
              <a:ea typeface="华文新魏" pitchFamily="2" charset="-122"/>
            </a:endParaRPr>
          </a:p>
        </p:txBody>
      </p:sp>
      <p:sp>
        <p:nvSpPr>
          <p:cNvPr id="48" name="Text Box 49"/>
          <p:cNvSpPr txBox="1">
            <a:spLocks noChangeArrowheads="1"/>
          </p:cNvSpPr>
          <p:nvPr/>
        </p:nvSpPr>
        <p:spPr bwMode="auto">
          <a:xfrm>
            <a:off x="6517680" y="5224735"/>
            <a:ext cx="538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en-US" altLang="zh-CN" b="1">
                <a:latin typeface="Times New Roman" pitchFamily="18" charset="0"/>
                <a:ea typeface="华文新魏" pitchFamily="2" charset="-122"/>
              </a:rPr>
              <a:t>Y</a:t>
            </a:r>
          </a:p>
        </p:txBody>
      </p:sp>
      <p:sp>
        <p:nvSpPr>
          <p:cNvPr id="49" name="Text Box 50"/>
          <p:cNvSpPr txBox="1">
            <a:spLocks noChangeArrowheads="1"/>
          </p:cNvSpPr>
          <p:nvPr/>
        </p:nvSpPr>
        <p:spPr bwMode="auto">
          <a:xfrm>
            <a:off x="5347692" y="4645298"/>
            <a:ext cx="5381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en-US" altLang="zh-CN" b="1">
                <a:latin typeface="Times New Roman" pitchFamily="18" charset="0"/>
                <a:ea typeface="华文新魏" pitchFamily="2" charset="-122"/>
              </a:rPr>
              <a:t>N</a:t>
            </a:r>
          </a:p>
        </p:txBody>
      </p:sp>
      <p:sp>
        <p:nvSpPr>
          <p:cNvPr id="50" name="Line 51"/>
          <p:cNvSpPr>
            <a:spLocks noChangeShapeType="1"/>
          </p:cNvSpPr>
          <p:nvPr/>
        </p:nvSpPr>
        <p:spPr bwMode="auto">
          <a:xfrm flipH="1">
            <a:off x="4968280" y="5034235"/>
            <a:ext cx="752475" cy="0"/>
          </a:xfrm>
          <a:prstGeom prst="line">
            <a:avLst/>
          </a:prstGeom>
          <a:noFill/>
          <a:ln w="9525">
            <a:solidFill>
              <a:schemeClr val="tx1"/>
            </a:solidFill>
            <a:round/>
            <a:headEnd/>
            <a:tailEnd/>
          </a:ln>
          <a:effectLst/>
        </p:spPr>
        <p:txBody>
          <a:bodyPr/>
          <a:lstStyle/>
          <a:p>
            <a:pPr>
              <a:lnSpc>
                <a:spcPct val="100000"/>
              </a:lnSpc>
              <a:defRPr/>
            </a:pPr>
            <a:endParaRPr lang="zh-CN" altLang="en-US" b="1">
              <a:latin typeface="+mn-lt"/>
              <a:ea typeface="+mn-ea"/>
            </a:endParaRPr>
          </a:p>
        </p:txBody>
      </p:sp>
      <p:sp>
        <p:nvSpPr>
          <p:cNvPr id="51" name="Line 52"/>
          <p:cNvSpPr>
            <a:spLocks noChangeShapeType="1"/>
          </p:cNvSpPr>
          <p:nvPr/>
        </p:nvSpPr>
        <p:spPr bwMode="auto">
          <a:xfrm>
            <a:off x="4984155" y="2513285"/>
            <a:ext cx="0" cy="2527300"/>
          </a:xfrm>
          <a:prstGeom prst="line">
            <a:avLst/>
          </a:prstGeom>
          <a:noFill/>
          <a:ln w="9525">
            <a:solidFill>
              <a:schemeClr val="tx1"/>
            </a:solidFill>
            <a:round/>
            <a:headEnd/>
            <a:tailEnd/>
          </a:ln>
          <a:effectLst/>
        </p:spPr>
        <p:txBody>
          <a:bodyPr/>
          <a:lstStyle/>
          <a:p>
            <a:pPr>
              <a:lnSpc>
                <a:spcPct val="100000"/>
              </a:lnSpc>
              <a:defRPr/>
            </a:pPr>
            <a:endParaRPr lang="zh-CN" altLang="en-US" b="1">
              <a:latin typeface="+mn-lt"/>
              <a:ea typeface="+mn-ea"/>
            </a:endParaRPr>
          </a:p>
        </p:txBody>
      </p:sp>
      <p:sp>
        <p:nvSpPr>
          <p:cNvPr id="52" name="Line 53"/>
          <p:cNvSpPr>
            <a:spLocks noChangeShapeType="1"/>
          </p:cNvSpPr>
          <p:nvPr/>
        </p:nvSpPr>
        <p:spPr bwMode="auto">
          <a:xfrm flipH="1">
            <a:off x="2734667" y="2513285"/>
            <a:ext cx="2246313" cy="0"/>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53" name="Text Box 54"/>
          <p:cNvSpPr txBox="1">
            <a:spLocks noChangeArrowheads="1"/>
          </p:cNvSpPr>
          <p:nvPr/>
        </p:nvSpPr>
        <p:spPr bwMode="auto">
          <a:xfrm>
            <a:off x="6484342" y="4353198"/>
            <a:ext cx="5381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en-US" altLang="zh-CN" b="1">
                <a:latin typeface="Times New Roman" pitchFamily="18" charset="0"/>
                <a:ea typeface="华文新魏" pitchFamily="2" charset="-122"/>
              </a:rPr>
              <a:t>N</a:t>
            </a:r>
          </a:p>
        </p:txBody>
      </p:sp>
      <p:sp>
        <p:nvSpPr>
          <p:cNvPr id="54" name="Text Box 55"/>
          <p:cNvSpPr txBox="1">
            <a:spLocks noChangeArrowheads="1"/>
          </p:cNvSpPr>
          <p:nvPr/>
        </p:nvSpPr>
        <p:spPr bwMode="auto">
          <a:xfrm>
            <a:off x="7355880" y="3805510"/>
            <a:ext cx="538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en-US" altLang="zh-CN" b="1">
                <a:latin typeface="Times New Roman" pitchFamily="18" charset="0"/>
                <a:ea typeface="华文新魏" pitchFamily="2" charset="-122"/>
              </a:rPr>
              <a:t>Y</a:t>
            </a:r>
          </a:p>
        </p:txBody>
      </p:sp>
      <p:sp>
        <p:nvSpPr>
          <p:cNvPr id="55" name="Text Box 56"/>
          <p:cNvSpPr txBox="1">
            <a:spLocks noChangeArrowheads="1"/>
          </p:cNvSpPr>
          <p:nvPr/>
        </p:nvSpPr>
        <p:spPr bwMode="auto">
          <a:xfrm>
            <a:off x="2372717" y="2070373"/>
            <a:ext cx="10874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en-US" altLang="zh-CN" b="1">
                <a:latin typeface="Times New Roman" pitchFamily="18" charset="0"/>
                <a:ea typeface="华文新魏" pitchFamily="2" charset="-122"/>
              </a:rPr>
              <a:t>……</a:t>
            </a:r>
          </a:p>
        </p:txBody>
      </p:sp>
      <p:sp>
        <p:nvSpPr>
          <p:cNvPr id="56" name="Line 57"/>
          <p:cNvSpPr>
            <a:spLocks noChangeShapeType="1"/>
          </p:cNvSpPr>
          <p:nvPr/>
        </p:nvSpPr>
        <p:spPr bwMode="auto">
          <a:xfrm>
            <a:off x="2721967" y="2062435"/>
            <a:ext cx="0" cy="242888"/>
          </a:xfrm>
          <a:prstGeom prst="line">
            <a:avLst/>
          </a:prstGeom>
          <a:noFill/>
          <a:ln w="9525">
            <a:solidFill>
              <a:schemeClr val="tx1"/>
            </a:solidFill>
            <a:round/>
            <a:headEnd/>
            <a:tailEnd type="triangle" w="med" len="med"/>
          </a:ln>
          <a:effectLst/>
        </p:spPr>
        <p:txBody>
          <a:bodyPr/>
          <a:lstStyle/>
          <a:p>
            <a:pPr>
              <a:lnSpc>
                <a:spcPct val="100000"/>
              </a:lnSpc>
              <a:defRPr/>
            </a:pPr>
            <a:endParaRPr lang="zh-CN" altLang="en-US" b="1">
              <a:latin typeface="+mn-lt"/>
              <a:ea typeface="+mn-ea"/>
            </a:endParaRPr>
          </a:p>
        </p:txBody>
      </p:sp>
      <p:sp>
        <p:nvSpPr>
          <p:cNvPr id="57" name="Text Box 58"/>
          <p:cNvSpPr txBox="1">
            <a:spLocks noChangeArrowheads="1"/>
          </p:cNvSpPr>
          <p:nvPr/>
        </p:nvSpPr>
        <p:spPr bwMode="auto">
          <a:xfrm>
            <a:off x="7055842" y="1294607"/>
            <a:ext cx="48529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kumimoji="0" lang="zh-CN" altLang="en-US" b="1">
                <a:solidFill>
                  <a:srgbClr val="FF0000"/>
                </a:solidFill>
                <a:latin typeface="华文新魏" pitchFamily="2" charset="-122"/>
                <a:ea typeface="华文新魏" pitchFamily="2" charset="-122"/>
              </a:rPr>
              <a:t>问题：这里“就绪”的含义是什么？</a:t>
            </a:r>
          </a:p>
        </p:txBody>
      </p:sp>
      <p:sp>
        <p:nvSpPr>
          <p:cNvPr id="58" name="Text Box 59"/>
          <p:cNvSpPr txBox="1">
            <a:spLocks noChangeArrowheads="1"/>
          </p:cNvSpPr>
          <p:nvPr/>
        </p:nvSpPr>
        <p:spPr bwMode="auto">
          <a:xfrm>
            <a:off x="8864428" y="1801830"/>
            <a:ext cx="3028056"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kumimoji="0" lang="zh-CN" altLang="en-US" b="1" dirty="0">
                <a:solidFill>
                  <a:srgbClr val="0000FF"/>
                </a:solidFill>
                <a:latin typeface="华文新魏" pitchFamily="2" charset="-122"/>
                <a:ea typeface="华文新魏" pitchFamily="2" charset="-122"/>
              </a:rPr>
              <a:t>打印控制器的数据缓冲器中的内容已被取走打印，现在为“空”，可以接收新的打印字符</a:t>
            </a:r>
          </a:p>
        </p:txBody>
      </p:sp>
      <p:sp>
        <p:nvSpPr>
          <p:cNvPr id="60" name="Text Box 52"/>
          <p:cNvSpPr txBox="1">
            <a:spLocks noChangeArrowheads="1"/>
          </p:cNvSpPr>
          <p:nvPr/>
        </p:nvSpPr>
        <p:spPr bwMode="auto">
          <a:xfrm>
            <a:off x="797123" y="762000"/>
            <a:ext cx="7026275"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66700" indent="-266700">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buFont typeface="Wingdings" pitchFamily="2" charset="2"/>
              <a:buChar char="p"/>
            </a:pPr>
            <a:r>
              <a:rPr lang="zh-CN" altLang="en-US" sz="3200" dirty="0">
                <a:latin typeface="华文新魏" pitchFamily="2" charset="-122"/>
                <a:ea typeface="华文新魏" pitchFamily="2" charset="-122"/>
              </a:rPr>
              <a:t>用程序查询方式控制打印输出</a:t>
            </a:r>
          </a:p>
        </p:txBody>
      </p:sp>
    </p:spTree>
    <p:extLst>
      <p:ext uri="{BB962C8B-B14F-4D97-AF65-F5344CB8AC3E}">
        <p14:creationId xmlns:p14="http://schemas.microsoft.com/office/powerpoint/2010/main" val="9407001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blinds(horizontal)">
                                      <p:cBhvr>
                                        <p:cTn id="1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036663" y="773900"/>
            <a:ext cx="8955087" cy="6001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indent="288925" algn="just">
              <a:lnSpc>
                <a:spcPct val="100000"/>
              </a:lnSpc>
              <a:spcBef>
                <a:spcPts val="0"/>
              </a:spcBef>
              <a:tabLst>
                <a:tab pos="457200" algn="l"/>
              </a:tabLst>
            </a:pPr>
            <a:r>
              <a:rPr kumimoji="1" lang="zh-CN" altLang="en-US" sz="2400" b="1" dirty="0">
                <a:solidFill>
                  <a:srgbClr val="FF0000"/>
                </a:solidFill>
                <a:latin typeface="Times New Roman" pitchFamily="18" charset="0"/>
                <a:ea typeface="华文新魏" pitchFamily="2" charset="-122"/>
              </a:rPr>
              <a:t>功能：打印</a:t>
            </a:r>
            <a:r>
              <a:rPr kumimoji="1" lang="en-US" altLang="zh-CN" sz="2400" b="1" dirty="0">
                <a:solidFill>
                  <a:srgbClr val="FF0000"/>
                </a:solidFill>
                <a:latin typeface="Times New Roman" pitchFamily="18" charset="0"/>
                <a:ea typeface="华文新魏" pitchFamily="2" charset="-122"/>
              </a:rPr>
              <a:t>AL</a:t>
            </a:r>
            <a:r>
              <a:rPr kumimoji="1" lang="zh-CN" altLang="en-US" sz="2400" b="1" dirty="0">
                <a:solidFill>
                  <a:srgbClr val="FF0000"/>
                </a:solidFill>
                <a:latin typeface="Times New Roman" pitchFamily="18" charset="0"/>
                <a:ea typeface="华文新魏" pitchFamily="2" charset="-122"/>
              </a:rPr>
              <a:t>寄存器中的字符</a:t>
            </a:r>
          </a:p>
          <a:p>
            <a:pPr indent="288925" algn="just">
              <a:lnSpc>
                <a:spcPct val="100000"/>
              </a:lnSpc>
              <a:spcBef>
                <a:spcPts val="0"/>
              </a:spcBef>
              <a:tabLst>
                <a:tab pos="457200" algn="l"/>
              </a:tabLst>
            </a:pPr>
            <a:r>
              <a:rPr kumimoji="1" lang="en-US" altLang="zh-CN" sz="2000" b="1" dirty="0">
                <a:latin typeface="Times New Roman" pitchFamily="18" charset="0"/>
                <a:ea typeface="华文新魏" pitchFamily="2" charset="-122"/>
              </a:rPr>
              <a:t>PRINT	PROC	NEAR</a:t>
            </a:r>
          </a:p>
          <a:p>
            <a:pPr indent="288925" algn="just">
              <a:lnSpc>
                <a:spcPct val="100000"/>
              </a:lnSpc>
              <a:spcBef>
                <a:spcPts val="0"/>
              </a:spcBef>
              <a:tabLst>
                <a:tab pos="457200" algn="l"/>
              </a:tabLst>
            </a:pPr>
            <a:r>
              <a:rPr kumimoji="1" lang="en-US" altLang="zh-CN" sz="2000" b="1" dirty="0">
                <a:latin typeface="Times New Roman" pitchFamily="18" charset="0"/>
                <a:ea typeface="华文新魏" pitchFamily="2" charset="-122"/>
              </a:rPr>
              <a:t>			PUSH	AX               </a:t>
            </a:r>
            <a:r>
              <a:rPr kumimoji="1" lang="zh-CN" altLang="en-US" sz="2000" b="1" dirty="0">
                <a:latin typeface="Times New Roman" pitchFamily="18" charset="0"/>
                <a:ea typeface="华文新魏" pitchFamily="2" charset="-122"/>
              </a:rPr>
              <a:t>；保留用到的寄存器</a:t>
            </a:r>
          </a:p>
          <a:p>
            <a:pPr indent="288925" algn="just">
              <a:lnSpc>
                <a:spcPct val="100000"/>
              </a:lnSpc>
              <a:spcBef>
                <a:spcPts val="0"/>
              </a:spcBef>
              <a:tabLst>
                <a:tab pos="457200" algn="l"/>
              </a:tabLst>
            </a:pPr>
            <a:r>
              <a:rPr kumimoji="1" lang="zh-CN" altLang="en-US" sz="2000" b="1" dirty="0">
                <a:latin typeface="Times New Roman" pitchFamily="18" charset="0"/>
                <a:ea typeface="华文新魏" pitchFamily="2" charset="-122"/>
              </a:rPr>
              <a:t>			</a:t>
            </a:r>
            <a:r>
              <a:rPr kumimoji="1" lang="en-US" altLang="zh-CN" sz="2000" b="1" dirty="0">
                <a:latin typeface="Times New Roman" pitchFamily="18" charset="0"/>
                <a:ea typeface="华文新魏" pitchFamily="2" charset="-122"/>
              </a:rPr>
              <a:t>PUSH	DX	       </a:t>
            </a:r>
            <a:r>
              <a:rPr kumimoji="1" lang="zh-CN" altLang="en-US" sz="2000" b="1" dirty="0">
                <a:latin typeface="Times New Roman" pitchFamily="18" charset="0"/>
                <a:ea typeface="华文新魏" pitchFamily="2" charset="-122"/>
              </a:rPr>
              <a:t>；保留用到的寄存器</a:t>
            </a:r>
          </a:p>
          <a:p>
            <a:pPr indent="288925" algn="just">
              <a:lnSpc>
                <a:spcPct val="100000"/>
              </a:lnSpc>
              <a:spcBef>
                <a:spcPts val="0"/>
              </a:spcBef>
              <a:tabLst>
                <a:tab pos="457200" algn="l"/>
              </a:tabLst>
            </a:pPr>
            <a:r>
              <a:rPr kumimoji="1" lang="zh-CN" altLang="en-US" sz="2000" b="1" dirty="0">
                <a:latin typeface="Times New Roman" pitchFamily="18" charset="0"/>
                <a:ea typeface="华文新魏" pitchFamily="2" charset="-122"/>
              </a:rPr>
              <a:t>			</a:t>
            </a:r>
            <a:r>
              <a:rPr kumimoji="1" lang="en-US" altLang="zh-CN" sz="2000" b="1" dirty="0">
                <a:latin typeface="Times New Roman" pitchFamily="18" charset="0"/>
                <a:ea typeface="华文新魏" pitchFamily="2" charset="-122"/>
              </a:rPr>
              <a:t>MOV 	DX, 378H     </a:t>
            </a:r>
            <a:r>
              <a:rPr kumimoji="1" lang="zh-CN" altLang="en-US" sz="2000" b="1" dirty="0">
                <a:latin typeface="Times New Roman" pitchFamily="18" charset="0"/>
                <a:ea typeface="华文新魏" pitchFamily="2" charset="-122"/>
              </a:rPr>
              <a:t>；输入数据锁存器口地址</a:t>
            </a:r>
          </a:p>
          <a:p>
            <a:pPr indent="288925" algn="just">
              <a:lnSpc>
                <a:spcPct val="100000"/>
              </a:lnSpc>
              <a:spcBef>
                <a:spcPts val="0"/>
              </a:spcBef>
              <a:tabLst>
                <a:tab pos="457200" algn="l"/>
              </a:tabLst>
            </a:pPr>
            <a:r>
              <a:rPr kumimoji="1" lang="zh-CN" altLang="en-US" sz="2000" b="1" dirty="0">
                <a:latin typeface="Times New Roman" pitchFamily="18" charset="0"/>
                <a:ea typeface="华文新魏" pitchFamily="2" charset="-122"/>
              </a:rPr>
              <a:t>			</a:t>
            </a:r>
            <a:r>
              <a:rPr kumimoji="1" lang="en-US" altLang="zh-CN" sz="2000" b="1" dirty="0">
                <a:solidFill>
                  <a:srgbClr val="0000FF"/>
                </a:solidFill>
                <a:latin typeface="Times New Roman" pitchFamily="18" charset="0"/>
                <a:ea typeface="华文新魏" pitchFamily="2" charset="-122"/>
              </a:rPr>
              <a:t>OUT 	DX, AL	       </a:t>
            </a:r>
            <a:r>
              <a:rPr kumimoji="1" lang="zh-CN" altLang="en-US" sz="2000" b="1" dirty="0">
                <a:solidFill>
                  <a:srgbClr val="0000FF"/>
                </a:solidFill>
                <a:latin typeface="Times New Roman" pitchFamily="18" charset="0"/>
                <a:ea typeface="华文新魏" pitchFamily="2" charset="-122"/>
              </a:rPr>
              <a:t>；输出要打印的字符到数据锁存器</a:t>
            </a:r>
          </a:p>
          <a:p>
            <a:pPr indent="288925" algn="just">
              <a:lnSpc>
                <a:spcPct val="100000"/>
              </a:lnSpc>
              <a:spcBef>
                <a:spcPts val="0"/>
              </a:spcBef>
              <a:tabLst>
                <a:tab pos="457200" algn="l"/>
              </a:tabLst>
            </a:pPr>
            <a:r>
              <a:rPr kumimoji="1" lang="zh-CN" altLang="en-US" sz="2000" b="1" dirty="0">
                <a:latin typeface="Times New Roman" pitchFamily="18" charset="0"/>
                <a:ea typeface="华文新魏" pitchFamily="2" charset="-122"/>
              </a:rPr>
              <a:t>			</a:t>
            </a:r>
            <a:r>
              <a:rPr kumimoji="1" lang="en-US" altLang="zh-CN" sz="2000" b="1" dirty="0">
                <a:latin typeface="Times New Roman" pitchFamily="18" charset="0"/>
                <a:ea typeface="华文新魏" pitchFamily="2" charset="-122"/>
              </a:rPr>
              <a:t>MOV     DX, 379H     </a:t>
            </a:r>
            <a:r>
              <a:rPr kumimoji="1" lang="zh-CN" altLang="en-US" sz="2000" b="1" dirty="0">
                <a:latin typeface="Times New Roman" pitchFamily="18" charset="0"/>
                <a:ea typeface="华文新魏" pitchFamily="2" charset="-122"/>
              </a:rPr>
              <a:t>；输入状态寄存器口地址</a:t>
            </a:r>
          </a:p>
          <a:p>
            <a:pPr indent="288925" algn="just">
              <a:lnSpc>
                <a:spcPct val="100000"/>
              </a:lnSpc>
              <a:spcBef>
                <a:spcPts val="0"/>
              </a:spcBef>
              <a:tabLst>
                <a:tab pos="457200" algn="l"/>
              </a:tabLst>
            </a:pPr>
            <a:r>
              <a:rPr kumimoji="1" lang="en-US" altLang="zh-CN" sz="2000" b="1" dirty="0">
                <a:solidFill>
                  <a:srgbClr val="0000FF"/>
                </a:solidFill>
                <a:latin typeface="Times New Roman" pitchFamily="18" charset="0"/>
                <a:ea typeface="华文新魏" pitchFamily="2" charset="-122"/>
              </a:rPr>
              <a:t>WAIT:	IN	AL, DX         </a:t>
            </a:r>
            <a:r>
              <a:rPr kumimoji="1" lang="zh-CN" altLang="en-US" sz="2000" b="1" dirty="0">
                <a:solidFill>
                  <a:srgbClr val="0000FF"/>
                </a:solidFill>
                <a:latin typeface="Times New Roman" pitchFamily="18" charset="0"/>
                <a:ea typeface="华文新魏" pitchFamily="2" charset="-122"/>
              </a:rPr>
              <a:t>；读打印机状态位</a:t>
            </a:r>
          </a:p>
          <a:p>
            <a:pPr indent="288925" algn="just">
              <a:lnSpc>
                <a:spcPct val="100000"/>
              </a:lnSpc>
              <a:spcBef>
                <a:spcPts val="0"/>
              </a:spcBef>
              <a:tabLst>
                <a:tab pos="457200" algn="l"/>
              </a:tabLst>
            </a:pPr>
            <a:r>
              <a:rPr kumimoji="1" lang="zh-CN" altLang="en-US" sz="2000" b="1" dirty="0">
                <a:solidFill>
                  <a:srgbClr val="0000FF"/>
                </a:solidFill>
                <a:latin typeface="Times New Roman" pitchFamily="18" charset="0"/>
                <a:ea typeface="华文新魏" pitchFamily="2" charset="-122"/>
              </a:rPr>
              <a:t>			</a:t>
            </a:r>
            <a:r>
              <a:rPr kumimoji="1" lang="en-US" altLang="zh-CN" sz="2000" b="1" dirty="0">
                <a:solidFill>
                  <a:srgbClr val="0000FF"/>
                </a:solidFill>
                <a:latin typeface="Times New Roman" pitchFamily="18" charset="0"/>
                <a:ea typeface="华文新魏" pitchFamily="2" charset="-122"/>
              </a:rPr>
              <a:t>TEST 	AL, 80H        </a:t>
            </a:r>
            <a:r>
              <a:rPr kumimoji="1" lang="zh-CN" altLang="en-US" sz="2000" b="1" dirty="0">
                <a:solidFill>
                  <a:srgbClr val="0000FF"/>
                </a:solidFill>
                <a:latin typeface="Times New Roman" pitchFamily="18" charset="0"/>
                <a:ea typeface="华文新魏" pitchFamily="2" charset="-122"/>
              </a:rPr>
              <a:t>；检查忙碌位</a:t>
            </a:r>
          </a:p>
          <a:p>
            <a:pPr indent="288925" algn="just">
              <a:lnSpc>
                <a:spcPct val="100000"/>
              </a:lnSpc>
              <a:spcBef>
                <a:spcPts val="0"/>
              </a:spcBef>
              <a:tabLst>
                <a:tab pos="457200" algn="l"/>
              </a:tabLst>
            </a:pPr>
            <a:r>
              <a:rPr kumimoji="1" lang="zh-CN" altLang="en-US" sz="2000" b="1" dirty="0">
                <a:solidFill>
                  <a:srgbClr val="0000FF"/>
                </a:solidFill>
                <a:latin typeface="Times New Roman" pitchFamily="18" charset="0"/>
                <a:ea typeface="华文新魏" pitchFamily="2" charset="-122"/>
              </a:rPr>
              <a:t>			</a:t>
            </a:r>
            <a:r>
              <a:rPr kumimoji="1" lang="en-US" altLang="zh-CN" sz="2000" b="1" dirty="0">
                <a:solidFill>
                  <a:srgbClr val="0000FF"/>
                </a:solidFill>
                <a:latin typeface="Times New Roman" pitchFamily="18" charset="0"/>
                <a:ea typeface="华文新魏" pitchFamily="2" charset="-122"/>
              </a:rPr>
              <a:t>JE	WAIT	        </a:t>
            </a:r>
            <a:r>
              <a:rPr kumimoji="1" lang="zh-CN" altLang="en-US" sz="2000" b="1" dirty="0">
                <a:solidFill>
                  <a:srgbClr val="0000FF"/>
                </a:solidFill>
                <a:latin typeface="Times New Roman" pitchFamily="18" charset="0"/>
                <a:ea typeface="华文新魏" pitchFamily="2" charset="-122"/>
              </a:rPr>
              <a:t>；等待直到打印机不忙</a:t>
            </a:r>
          </a:p>
          <a:p>
            <a:pPr indent="288925" algn="just">
              <a:lnSpc>
                <a:spcPct val="100000"/>
              </a:lnSpc>
              <a:spcBef>
                <a:spcPts val="0"/>
              </a:spcBef>
              <a:tabLst>
                <a:tab pos="457200" algn="l"/>
              </a:tabLst>
            </a:pPr>
            <a:r>
              <a:rPr kumimoji="1" lang="zh-CN" altLang="en-US" sz="2000" b="1" dirty="0">
                <a:latin typeface="Times New Roman" pitchFamily="18" charset="0"/>
                <a:ea typeface="华文新魏" pitchFamily="2" charset="-122"/>
              </a:rPr>
              <a:t>			</a:t>
            </a:r>
            <a:r>
              <a:rPr kumimoji="1" lang="en-US" altLang="zh-CN" sz="2000" b="1" dirty="0">
                <a:latin typeface="Times New Roman" pitchFamily="18" charset="0"/>
                <a:ea typeface="华文新魏" pitchFamily="2" charset="-122"/>
              </a:rPr>
              <a:t>MOV     DX, 37AH     </a:t>
            </a:r>
            <a:r>
              <a:rPr kumimoji="1" lang="zh-CN" altLang="en-US" sz="2000" b="1" dirty="0">
                <a:latin typeface="Times New Roman" pitchFamily="18" charset="0"/>
                <a:ea typeface="华文新魏" pitchFamily="2" charset="-122"/>
              </a:rPr>
              <a:t>；输入命令寄存器口地址</a:t>
            </a:r>
          </a:p>
          <a:p>
            <a:pPr indent="288925" algn="just">
              <a:lnSpc>
                <a:spcPct val="100000"/>
              </a:lnSpc>
              <a:spcBef>
                <a:spcPts val="0"/>
              </a:spcBef>
              <a:tabLst>
                <a:tab pos="457200" algn="l"/>
              </a:tabLst>
            </a:pPr>
            <a:r>
              <a:rPr kumimoji="1" lang="zh-CN" altLang="en-US" sz="2000" b="1" dirty="0">
                <a:latin typeface="Times New Roman" pitchFamily="18" charset="0"/>
                <a:ea typeface="华文新魏" pitchFamily="2" charset="-122"/>
              </a:rPr>
              <a:t>			</a:t>
            </a:r>
            <a:r>
              <a:rPr kumimoji="1" lang="en-US" altLang="zh-CN" sz="2000" b="1" dirty="0">
                <a:latin typeface="Times New Roman" pitchFamily="18" charset="0"/>
                <a:ea typeface="华文新魏" pitchFamily="2" charset="-122"/>
              </a:rPr>
              <a:t>MOV  	AL, 0DH        </a:t>
            </a:r>
            <a:r>
              <a:rPr kumimoji="1" lang="zh-CN" altLang="en-US" sz="2000" b="1" dirty="0">
                <a:latin typeface="Times New Roman" pitchFamily="18" charset="0"/>
                <a:ea typeface="华文新魏" pitchFamily="2" charset="-122"/>
              </a:rPr>
              <a:t>；置选通位＝</a:t>
            </a:r>
            <a:r>
              <a:rPr kumimoji="1" lang="en-US" altLang="zh-CN" sz="2000" b="1" dirty="0">
                <a:latin typeface="Times New Roman" pitchFamily="18" charset="0"/>
                <a:ea typeface="华文新魏" pitchFamily="2" charset="-122"/>
              </a:rPr>
              <a:t>1</a:t>
            </a:r>
          </a:p>
          <a:p>
            <a:pPr indent="288925" algn="just">
              <a:lnSpc>
                <a:spcPct val="100000"/>
              </a:lnSpc>
              <a:spcBef>
                <a:spcPts val="0"/>
              </a:spcBef>
              <a:tabLst>
                <a:tab pos="457200" algn="l"/>
              </a:tabLst>
            </a:pPr>
            <a:r>
              <a:rPr kumimoji="1" lang="en-US" altLang="zh-CN" sz="2000" b="1" dirty="0">
                <a:latin typeface="Times New Roman" pitchFamily="18" charset="0"/>
                <a:ea typeface="华文新魏" pitchFamily="2" charset="-122"/>
              </a:rPr>
              <a:t>		</a:t>
            </a:r>
            <a:r>
              <a:rPr kumimoji="1" lang="en-US" altLang="zh-CN" sz="2000" b="1" dirty="0">
                <a:solidFill>
                  <a:srgbClr val="0000FF"/>
                </a:solidFill>
                <a:latin typeface="Times New Roman" pitchFamily="18" charset="0"/>
                <a:ea typeface="华文新魏" pitchFamily="2" charset="-122"/>
              </a:rPr>
              <a:t>	OUT	DX, AL	        </a:t>
            </a:r>
            <a:r>
              <a:rPr kumimoji="1" lang="zh-CN" altLang="en-US" sz="2000" b="1" dirty="0">
                <a:solidFill>
                  <a:srgbClr val="0000FF"/>
                </a:solidFill>
                <a:latin typeface="Times New Roman" pitchFamily="18" charset="0"/>
                <a:ea typeface="华文新魏" pitchFamily="2" charset="-122"/>
              </a:rPr>
              <a:t>；使控制卡的命令锁存器中选通位置</a:t>
            </a:r>
            <a:r>
              <a:rPr kumimoji="1" lang="en-US" altLang="zh-CN" sz="2000" b="1" dirty="0">
                <a:solidFill>
                  <a:srgbClr val="0000FF"/>
                </a:solidFill>
                <a:latin typeface="Times New Roman" pitchFamily="18" charset="0"/>
                <a:ea typeface="华文新魏" pitchFamily="2" charset="-122"/>
              </a:rPr>
              <a:t>1</a:t>
            </a:r>
          </a:p>
          <a:p>
            <a:pPr indent="288925" algn="just">
              <a:lnSpc>
                <a:spcPct val="100000"/>
              </a:lnSpc>
              <a:spcBef>
                <a:spcPts val="0"/>
              </a:spcBef>
              <a:tabLst>
                <a:tab pos="457200" algn="l"/>
              </a:tabLst>
            </a:pPr>
            <a:r>
              <a:rPr kumimoji="1" lang="en-US" altLang="zh-CN" sz="2000" b="1" dirty="0">
                <a:latin typeface="Times New Roman" pitchFamily="18" charset="0"/>
                <a:ea typeface="华文新魏" pitchFamily="2" charset="-122"/>
              </a:rPr>
              <a:t>			MOV 	AL, 0CH        </a:t>
            </a:r>
            <a:r>
              <a:rPr kumimoji="1" lang="zh-CN" altLang="en-US" sz="2000" b="1" dirty="0">
                <a:latin typeface="Times New Roman" pitchFamily="18" charset="0"/>
                <a:ea typeface="华文新魏" pitchFamily="2" charset="-122"/>
              </a:rPr>
              <a:t>；置选通位＝</a:t>
            </a:r>
            <a:r>
              <a:rPr kumimoji="1" lang="en-US" altLang="zh-CN" sz="2000" b="1" dirty="0">
                <a:latin typeface="Times New Roman" pitchFamily="18" charset="0"/>
                <a:ea typeface="华文新魏" pitchFamily="2" charset="-122"/>
              </a:rPr>
              <a:t>0</a:t>
            </a:r>
          </a:p>
          <a:p>
            <a:pPr indent="288925" algn="just">
              <a:lnSpc>
                <a:spcPct val="100000"/>
              </a:lnSpc>
              <a:spcBef>
                <a:spcPts val="0"/>
              </a:spcBef>
              <a:tabLst>
                <a:tab pos="457200" algn="l"/>
              </a:tabLst>
            </a:pPr>
            <a:r>
              <a:rPr kumimoji="1" lang="en-US" altLang="zh-CN" sz="2000" b="1" dirty="0">
                <a:latin typeface="Times New Roman" pitchFamily="18" charset="0"/>
                <a:ea typeface="华文新魏" pitchFamily="2" charset="-122"/>
              </a:rPr>
              <a:t>			</a:t>
            </a:r>
            <a:r>
              <a:rPr kumimoji="1" lang="en-US" altLang="zh-CN" sz="2000" b="1" dirty="0">
                <a:solidFill>
                  <a:srgbClr val="0000FF"/>
                </a:solidFill>
                <a:latin typeface="Times New Roman" pitchFamily="18" charset="0"/>
                <a:ea typeface="华文新魏" pitchFamily="2" charset="-122"/>
              </a:rPr>
              <a:t>OUT	DX, AL          </a:t>
            </a:r>
            <a:r>
              <a:rPr kumimoji="1" lang="zh-CN" altLang="en-US" sz="2000" b="1" dirty="0">
                <a:solidFill>
                  <a:srgbClr val="0000FF"/>
                </a:solidFill>
                <a:latin typeface="Times New Roman" pitchFamily="18" charset="0"/>
                <a:ea typeface="华文新魏" pitchFamily="2" charset="-122"/>
              </a:rPr>
              <a:t>；使控制卡的命令锁存器中选通位置</a:t>
            </a:r>
            <a:r>
              <a:rPr kumimoji="1" lang="en-US" altLang="zh-CN" sz="2000" b="1" dirty="0">
                <a:solidFill>
                  <a:srgbClr val="0000FF"/>
                </a:solidFill>
                <a:latin typeface="Times New Roman" pitchFamily="18" charset="0"/>
                <a:ea typeface="华文新魏" pitchFamily="2" charset="-122"/>
              </a:rPr>
              <a:t>0</a:t>
            </a:r>
          </a:p>
          <a:p>
            <a:pPr indent="288925" algn="just">
              <a:lnSpc>
                <a:spcPct val="100000"/>
              </a:lnSpc>
              <a:spcBef>
                <a:spcPts val="0"/>
              </a:spcBef>
              <a:tabLst>
                <a:tab pos="457200" algn="l"/>
              </a:tabLst>
            </a:pPr>
            <a:r>
              <a:rPr kumimoji="1" lang="en-US" altLang="zh-CN" sz="2000" b="1" dirty="0">
                <a:latin typeface="Times New Roman" pitchFamily="18" charset="0"/>
                <a:ea typeface="华文新魏" pitchFamily="2" charset="-122"/>
              </a:rPr>
              <a:t>			POP	DX</a:t>
            </a:r>
          </a:p>
          <a:p>
            <a:pPr indent="288925" algn="just">
              <a:lnSpc>
                <a:spcPct val="100000"/>
              </a:lnSpc>
              <a:spcBef>
                <a:spcPts val="0"/>
              </a:spcBef>
              <a:tabLst>
                <a:tab pos="457200" algn="l"/>
              </a:tabLst>
            </a:pPr>
            <a:r>
              <a:rPr kumimoji="1" lang="en-US" altLang="zh-CN" sz="2000" b="1" dirty="0">
                <a:latin typeface="Times New Roman" pitchFamily="18" charset="0"/>
                <a:ea typeface="华文新魏" pitchFamily="2" charset="-122"/>
              </a:rPr>
              <a:t>			POP	AX                 </a:t>
            </a:r>
            <a:r>
              <a:rPr kumimoji="1" lang="zh-CN" altLang="en-US" sz="2000" b="1" dirty="0">
                <a:latin typeface="Times New Roman" pitchFamily="18" charset="0"/>
                <a:ea typeface="华文新魏" pitchFamily="2" charset="-122"/>
              </a:rPr>
              <a:t>；恢复寄存器</a:t>
            </a:r>
          </a:p>
          <a:p>
            <a:pPr indent="288925" algn="just">
              <a:lnSpc>
                <a:spcPct val="100000"/>
              </a:lnSpc>
              <a:spcBef>
                <a:spcPts val="0"/>
              </a:spcBef>
              <a:tabLst>
                <a:tab pos="457200" algn="l"/>
              </a:tabLst>
            </a:pPr>
            <a:r>
              <a:rPr kumimoji="1" lang="zh-CN" altLang="en-US" sz="2000" b="1" dirty="0">
                <a:latin typeface="Times New Roman" pitchFamily="18" charset="0"/>
                <a:ea typeface="华文新魏" pitchFamily="2" charset="-122"/>
              </a:rPr>
              <a:t>			</a:t>
            </a:r>
            <a:r>
              <a:rPr kumimoji="1" lang="en-US" altLang="zh-CN" sz="2000" b="1" dirty="0">
                <a:latin typeface="Times New Roman" pitchFamily="18" charset="0"/>
                <a:ea typeface="华文新魏" pitchFamily="2" charset="-122"/>
              </a:rPr>
              <a:t>RET</a:t>
            </a:r>
          </a:p>
          <a:p>
            <a:pPr indent="288925" algn="just">
              <a:lnSpc>
                <a:spcPct val="100000"/>
              </a:lnSpc>
              <a:spcBef>
                <a:spcPts val="0"/>
              </a:spcBef>
              <a:tabLst>
                <a:tab pos="457200" algn="l"/>
              </a:tabLst>
            </a:pPr>
            <a:r>
              <a:rPr kumimoji="1" lang="en-US" altLang="zh-CN" sz="2000" b="1" dirty="0">
                <a:latin typeface="Times New Roman" pitchFamily="18" charset="0"/>
                <a:ea typeface="华文新魏" pitchFamily="2" charset="-122"/>
              </a:rPr>
              <a:t>PRINT	ENDP</a:t>
            </a:r>
            <a:endParaRPr kumimoji="1" lang="zh-CN" altLang="en-US" sz="2000" b="1" dirty="0">
              <a:latin typeface="Times New Roman" pitchFamily="18" charset="0"/>
              <a:ea typeface="华文新魏" pitchFamily="2" charset="-122"/>
            </a:endParaRPr>
          </a:p>
        </p:txBody>
      </p:sp>
      <p:sp>
        <p:nvSpPr>
          <p:cNvPr id="4" name="矩形 3"/>
          <p:cNvSpPr/>
          <p:nvPr/>
        </p:nvSpPr>
        <p:spPr>
          <a:xfrm>
            <a:off x="910630" y="1688232"/>
            <a:ext cx="576064" cy="4117032"/>
          </a:xfrm>
          <a:prstGeom prst="rect">
            <a:avLst/>
          </a:prstGeom>
          <a:gradFill>
            <a:gsLst>
              <a:gs pos="50000">
                <a:schemeClr val="accent6">
                  <a:lumMod val="75000"/>
                </a:schemeClr>
              </a:gs>
              <a:gs pos="100000">
                <a:schemeClr val="accent6"/>
              </a:gs>
            </a:gsLst>
          </a:gradFill>
          <a:ln>
            <a:noFill/>
          </a:ln>
        </p:spPr>
        <p:style>
          <a:lnRef idx="1">
            <a:schemeClr val="accent5"/>
          </a:lnRef>
          <a:fillRef idx="3">
            <a:schemeClr val="accent5"/>
          </a:fillRef>
          <a:effectRef idx="2">
            <a:schemeClr val="accent5"/>
          </a:effectRef>
          <a:fontRef idx="minor">
            <a:schemeClr val="lt1"/>
          </a:fontRef>
        </p:style>
        <p:txBody>
          <a:bodyPr vert="horz" wrap="square" anchor="ctr" anchorCtr="0">
            <a:noAutofit/>
          </a:bodyPr>
          <a:lstStyle/>
          <a:p>
            <a:pPr marL="0" indent="0">
              <a:lnSpc>
                <a:spcPct val="100000"/>
              </a:lnSpc>
              <a:spcBef>
                <a:spcPts val="0"/>
              </a:spcBef>
              <a:spcAft>
                <a:spcPts val="0"/>
              </a:spcAft>
              <a:buNone/>
            </a:pPr>
            <a:r>
              <a:rPr lang="zh-CN" altLang="en-US" sz="2400" dirty="0"/>
              <a:t>打印输出标准子程序</a:t>
            </a:r>
            <a:endParaRPr lang="zh-CN" altLang="en-US" sz="2400" dirty="0">
              <a:solidFill>
                <a:srgbClr val="FFFF00"/>
              </a:solidFill>
            </a:endParaRPr>
          </a:p>
        </p:txBody>
      </p:sp>
    </p:spTree>
    <p:extLst>
      <p:ext uri="{BB962C8B-B14F-4D97-AF65-F5344CB8AC3E}">
        <p14:creationId xmlns:p14="http://schemas.microsoft.com/office/powerpoint/2010/main" val="5735849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769976" y="4293096"/>
            <a:ext cx="9005750" cy="214756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zh-CN" altLang="en-US" sz="2800" dirty="0">
                <a:latin typeface="+mj-lt"/>
                <a:ea typeface="华文新魏" pitchFamily="2" charset="-122"/>
              </a:rPr>
              <a:t>特点 </a:t>
            </a:r>
          </a:p>
          <a:p>
            <a:pPr marL="625475" lvl="1" indent="-266700">
              <a:lnSpc>
                <a:spcPct val="100000"/>
              </a:lnSpc>
              <a:spcBef>
                <a:spcPts val="600"/>
              </a:spcBef>
            </a:pPr>
            <a:r>
              <a:rPr lang="zh-CN" altLang="en-US" sz="2400" dirty="0">
                <a:latin typeface="+mj-lt"/>
                <a:ea typeface="华文新魏" pitchFamily="2" charset="-122"/>
              </a:rPr>
              <a:t>简单、易控制、外围接口控制逻辑少 </a:t>
            </a:r>
          </a:p>
          <a:p>
            <a:pPr marL="625475" lvl="1" indent="-266700">
              <a:lnSpc>
                <a:spcPct val="100000"/>
              </a:lnSpc>
              <a:spcBef>
                <a:spcPts val="600"/>
              </a:spcBef>
            </a:pPr>
            <a:r>
              <a:rPr lang="en-US" altLang="zh-CN" sz="2400" dirty="0">
                <a:latin typeface="+mj-lt"/>
                <a:ea typeface="华文新魏" pitchFamily="2" charset="-122"/>
              </a:rPr>
              <a:t>CPU</a:t>
            </a:r>
            <a:r>
              <a:rPr lang="zh-CN" altLang="en-US" sz="2400" dirty="0">
                <a:latin typeface="+mj-lt"/>
                <a:ea typeface="华文新魏" pitchFamily="2" charset="-122"/>
              </a:rPr>
              <a:t>与外设串行工作，效率低、速度慢，适于慢速设备</a:t>
            </a:r>
          </a:p>
          <a:p>
            <a:pPr marL="625475" lvl="1" indent="-266700">
              <a:lnSpc>
                <a:spcPct val="100000"/>
              </a:lnSpc>
              <a:spcBef>
                <a:spcPts val="600"/>
              </a:spcBef>
            </a:pPr>
            <a:r>
              <a:rPr lang="zh-CN" altLang="en-US" sz="2400" dirty="0">
                <a:latin typeface="+mj-lt"/>
                <a:ea typeface="华文新魏" pitchFamily="2" charset="-122"/>
              </a:rPr>
              <a:t>查询开销极大</a:t>
            </a:r>
            <a:r>
              <a:rPr lang="en-US" altLang="zh-CN" sz="2400" dirty="0">
                <a:latin typeface="+mj-lt"/>
                <a:ea typeface="华文新魏" pitchFamily="2" charset="-122"/>
              </a:rPr>
              <a:t> (CPU</a:t>
            </a:r>
            <a:r>
              <a:rPr lang="zh-CN" altLang="en-US" sz="2400" dirty="0">
                <a:latin typeface="+mj-lt"/>
                <a:ea typeface="华文新魏" pitchFamily="2" charset="-122"/>
              </a:rPr>
              <a:t>完全在等待“外设完成”</a:t>
            </a:r>
            <a:r>
              <a:rPr lang="en-US" altLang="zh-CN" sz="2400" dirty="0">
                <a:latin typeface="+mj-lt"/>
                <a:ea typeface="华文新魏" pitchFamily="2" charset="-122"/>
              </a:rPr>
              <a:t>)</a:t>
            </a:r>
          </a:p>
          <a:p>
            <a:pPr>
              <a:lnSpc>
                <a:spcPct val="100000"/>
              </a:lnSpc>
              <a:spcBef>
                <a:spcPts val="600"/>
              </a:spcBef>
            </a:pPr>
            <a:r>
              <a:rPr lang="zh-CN" altLang="en-US" sz="2800" dirty="0">
                <a:latin typeface="+mj-lt"/>
                <a:ea typeface="华文新魏" pitchFamily="2" charset="-122"/>
              </a:rPr>
              <a:t>工作方式：</a:t>
            </a:r>
            <a:r>
              <a:rPr lang="zh-CN" altLang="en-US" sz="2800" dirty="0">
                <a:solidFill>
                  <a:srgbClr val="FF0000"/>
                </a:solidFill>
                <a:latin typeface="+mj-lt"/>
                <a:ea typeface="华文新魏" pitchFamily="2" charset="-122"/>
              </a:rPr>
              <a:t>完全串行工作方式或部分串行</a:t>
            </a:r>
          </a:p>
        </p:txBody>
      </p:sp>
      <p:grpSp>
        <p:nvGrpSpPr>
          <p:cNvPr id="4" name="Group 4"/>
          <p:cNvGrpSpPr>
            <a:grpSpLocks/>
          </p:cNvGrpSpPr>
          <p:nvPr/>
        </p:nvGrpSpPr>
        <p:grpSpPr bwMode="auto">
          <a:xfrm>
            <a:off x="1702718" y="668868"/>
            <a:ext cx="8640960" cy="2605087"/>
            <a:chOff x="922" y="1808"/>
            <a:chExt cx="3870" cy="2225"/>
          </a:xfrm>
        </p:grpSpPr>
        <p:sp>
          <p:nvSpPr>
            <p:cNvPr id="5" name="Line 5"/>
            <p:cNvSpPr>
              <a:spLocks noChangeShapeType="1"/>
            </p:cNvSpPr>
            <p:nvPr/>
          </p:nvSpPr>
          <p:spPr bwMode="auto">
            <a:xfrm>
              <a:off x="1431" y="2786"/>
              <a:ext cx="374" cy="0"/>
            </a:xfrm>
            <a:prstGeom prst="line">
              <a:avLst/>
            </a:prstGeom>
            <a:noFill/>
            <a:ln w="57150">
              <a:solidFill>
                <a:srgbClr val="9900CC"/>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p>
          </p:txBody>
        </p:sp>
        <p:sp>
          <p:nvSpPr>
            <p:cNvPr id="6" name="Line 6"/>
            <p:cNvSpPr>
              <a:spLocks noChangeShapeType="1"/>
            </p:cNvSpPr>
            <p:nvPr/>
          </p:nvSpPr>
          <p:spPr bwMode="auto">
            <a:xfrm>
              <a:off x="1799" y="2168"/>
              <a:ext cx="0" cy="627"/>
            </a:xfrm>
            <a:prstGeom prst="line">
              <a:avLst/>
            </a:prstGeom>
            <a:noFill/>
            <a:ln w="28575">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p>
          </p:txBody>
        </p:sp>
        <p:sp>
          <p:nvSpPr>
            <p:cNvPr id="7" name="Text Box 7"/>
            <p:cNvSpPr txBox="1">
              <a:spLocks noChangeArrowheads="1"/>
            </p:cNvSpPr>
            <p:nvPr/>
          </p:nvSpPr>
          <p:spPr bwMode="auto">
            <a:xfrm>
              <a:off x="945" y="2027"/>
              <a:ext cx="542" cy="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dirty="0">
                  <a:solidFill>
                    <a:srgbClr val="0000FF"/>
                  </a:solidFill>
                  <a:latin typeface="Times New Roman" pitchFamily="18" charset="0"/>
                  <a:ea typeface="华文新魏" pitchFamily="2" charset="-122"/>
                </a:rPr>
                <a:t>外设</a:t>
              </a:r>
            </a:p>
          </p:txBody>
        </p:sp>
        <p:sp>
          <p:nvSpPr>
            <p:cNvPr id="8" name="Text Box 8"/>
            <p:cNvSpPr txBox="1">
              <a:spLocks noChangeArrowheads="1"/>
            </p:cNvSpPr>
            <p:nvPr/>
          </p:nvSpPr>
          <p:spPr bwMode="auto">
            <a:xfrm>
              <a:off x="922" y="2655"/>
              <a:ext cx="542" cy="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en-US" altLang="zh-CN" b="1">
                  <a:solidFill>
                    <a:srgbClr val="9900CC"/>
                  </a:solidFill>
                  <a:latin typeface="Times New Roman" pitchFamily="18" charset="0"/>
                  <a:ea typeface="华文新魏" pitchFamily="2" charset="-122"/>
                </a:rPr>
                <a:t>CPU</a:t>
              </a:r>
            </a:p>
          </p:txBody>
        </p:sp>
        <p:sp>
          <p:nvSpPr>
            <p:cNvPr id="9" name="Line 9"/>
            <p:cNvSpPr>
              <a:spLocks noChangeShapeType="1"/>
            </p:cNvSpPr>
            <p:nvPr/>
          </p:nvSpPr>
          <p:spPr bwMode="auto">
            <a:xfrm flipV="1">
              <a:off x="1796" y="2160"/>
              <a:ext cx="889" cy="0"/>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p>
          </p:txBody>
        </p:sp>
        <p:sp>
          <p:nvSpPr>
            <p:cNvPr id="10" name="Line 10"/>
            <p:cNvSpPr>
              <a:spLocks noChangeShapeType="1"/>
            </p:cNvSpPr>
            <p:nvPr/>
          </p:nvSpPr>
          <p:spPr bwMode="auto">
            <a:xfrm>
              <a:off x="2689" y="2168"/>
              <a:ext cx="0" cy="635"/>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a:p>
          </p:txBody>
        </p:sp>
        <p:sp>
          <p:nvSpPr>
            <p:cNvPr id="11" name="Line 11"/>
            <p:cNvSpPr>
              <a:spLocks noChangeShapeType="1"/>
            </p:cNvSpPr>
            <p:nvPr/>
          </p:nvSpPr>
          <p:spPr bwMode="auto">
            <a:xfrm>
              <a:off x="2689" y="2804"/>
              <a:ext cx="787" cy="0"/>
            </a:xfrm>
            <a:prstGeom prst="line">
              <a:avLst/>
            </a:prstGeom>
            <a:noFill/>
            <a:ln w="57150">
              <a:solidFill>
                <a:srgbClr val="9900CC"/>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p>
          </p:txBody>
        </p:sp>
        <p:sp>
          <p:nvSpPr>
            <p:cNvPr id="12" name="Line 12"/>
            <p:cNvSpPr>
              <a:spLocks noChangeShapeType="1"/>
            </p:cNvSpPr>
            <p:nvPr/>
          </p:nvSpPr>
          <p:spPr bwMode="auto">
            <a:xfrm>
              <a:off x="3464" y="2188"/>
              <a:ext cx="0" cy="627"/>
            </a:xfrm>
            <a:prstGeom prst="line">
              <a:avLst/>
            </a:prstGeom>
            <a:noFill/>
            <a:ln w="28575">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p>
          </p:txBody>
        </p:sp>
        <p:sp>
          <p:nvSpPr>
            <p:cNvPr id="13" name="Line 13"/>
            <p:cNvSpPr>
              <a:spLocks noChangeShapeType="1"/>
            </p:cNvSpPr>
            <p:nvPr/>
          </p:nvSpPr>
          <p:spPr bwMode="auto">
            <a:xfrm flipV="1">
              <a:off x="3469" y="2180"/>
              <a:ext cx="847" cy="0"/>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p>
          </p:txBody>
        </p:sp>
        <p:sp>
          <p:nvSpPr>
            <p:cNvPr id="14" name="Line 14"/>
            <p:cNvSpPr>
              <a:spLocks noChangeShapeType="1"/>
            </p:cNvSpPr>
            <p:nvPr/>
          </p:nvSpPr>
          <p:spPr bwMode="auto">
            <a:xfrm>
              <a:off x="4314" y="2188"/>
              <a:ext cx="0" cy="635"/>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a:p>
          </p:txBody>
        </p:sp>
        <p:sp>
          <p:nvSpPr>
            <p:cNvPr id="15" name="Line 15"/>
            <p:cNvSpPr>
              <a:spLocks noChangeShapeType="1"/>
            </p:cNvSpPr>
            <p:nvPr/>
          </p:nvSpPr>
          <p:spPr bwMode="auto">
            <a:xfrm>
              <a:off x="4326" y="2810"/>
              <a:ext cx="466" cy="0"/>
            </a:xfrm>
            <a:prstGeom prst="line">
              <a:avLst/>
            </a:prstGeom>
            <a:noFill/>
            <a:ln w="57150">
              <a:solidFill>
                <a:srgbClr val="9900CC"/>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p>
          </p:txBody>
        </p:sp>
        <p:sp>
          <p:nvSpPr>
            <p:cNvPr id="16" name="Text Box 16"/>
            <p:cNvSpPr txBox="1">
              <a:spLocks noChangeArrowheads="1"/>
            </p:cNvSpPr>
            <p:nvPr/>
          </p:nvSpPr>
          <p:spPr bwMode="auto">
            <a:xfrm>
              <a:off x="1618" y="2851"/>
              <a:ext cx="313" cy="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Times New Roman" pitchFamily="18" charset="0"/>
                  <a:ea typeface="华文新魏" pitchFamily="2" charset="-122"/>
                </a:rPr>
                <a:t>启动</a:t>
              </a:r>
            </a:p>
          </p:txBody>
        </p:sp>
        <p:sp>
          <p:nvSpPr>
            <p:cNvPr id="17" name="Freeform 17"/>
            <p:cNvSpPr>
              <a:spLocks/>
            </p:cNvSpPr>
            <p:nvPr/>
          </p:nvSpPr>
          <p:spPr bwMode="auto">
            <a:xfrm>
              <a:off x="1965" y="2563"/>
              <a:ext cx="539" cy="336"/>
            </a:xfrm>
            <a:custGeom>
              <a:avLst/>
              <a:gdLst>
                <a:gd name="T0" fmla="*/ 0 w 496"/>
                <a:gd name="T1" fmla="*/ 30 h 353"/>
                <a:gd name="T2" fmla="*/ 2180 w 496"/>
                <a:gd name="T3" fmla="*/ 10 h 353"/>
                <a:gd name="T4" fmla="*/ 5600 w 496"/>
                <a:gd name="T5" fmla="*/ 3 h 353"/>
                <a:gd name="T6" fmla="*/ 8095 w 496"/>
                <a:gd name="T7" fmla="*/ 10 h 353"/>
                <a:gd name="T8" fmla="*/ 9010 w 496"/>
                <a:gd name="T9" fmla="*/ 35 h 353"/>
                <a:gd name="T10" fmla="*/ 8540 w 496"/>
                <a:gd name="T11" fmla="*/ 54 h 353"/>
                <a:gd name="T12" fmla="*/ 5771 w 496"/>
                <a:gd name="T13" fmla="*/ 63 h 353"/>
                <a:gd name="T14" fmla="*/ 4217 w 496"/>
                <a:gd name="T15" fmla="*/ 57 h 353"/>
                <a:gd name="T16" fmla="*/ 0 60000 65536"/>
                <a:gd name="T17" fmla="*/ 0 60000 65536"/>
                <a:gd name="T18" fmla="*/ 0 60000 65536"/>
                <a:gd name="T19" fmla="*/ 0 60000 65536"/>
                <a:gd name="T20" fmla="*/ 0 60000 65536"/>
                <a:gd name="T21" fmla="*/ 0 60000 65536"/>
                <a:gd name="T22" fmla="*/ 0 60000 65536"/>
                <a:gd name="T23" fmla="*/ 0 60000 65536"/>
                <a:gd name="T24" fmla="*/ 0 w 496"/>
                <a:gd name="T25" fmla="*/ 0 h 353"/>
                <a:gd name="T26" fmla="*/ 496 w 496"/>
                <a:gd name="T27" fmla="*/ 353 h 3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a:lnSpc>
                  <a:spcPct val="100000"/>
                </a:lnSpc>
              </a:pPr>
              <a:endParaRPr lang="zh-CN" altLang="en-US"/>
            </a:p>
          </p:txBody>
        </p:sp>
        <p:sp>
          <p:nvSpPr>
            <p:cNvPr id="18" name="Text Box 18"/>
            <p:cNvSpPr txBox="1">
              <a:spLocks noChangeArrowheads="1"/>
            </p:cNvSpPr>
            <p:nvPr/>
          </p:nvSpPr>
          <p:spPr bwMode="auto">
            <a:xfrm>
              <a:off x="1991" y="3024"/>
              <a:ext cx="567" cy="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solidFill>
                    <a:srgbClr val="FF0000"/>
                  </a:solidFill>
                  <a:latin typeface="Times New Roman" pitchFamily="18" charset="0"/>
                  <a:ea typeface="华文新魏" pitchFamily="2" charset="-122"/>
                </a:rPr>
                <a:t>查询</a:t>
              </a:r>
            </a:p>
          </p:txBody>
        </p:sp>
        <p:sp>
          <p:nvSpPr>
            <p:cNvPr id="19" name="Text Box 19"/>
            <p:cNvSpPr txBox="1">
              <a:spLocks noChangeArrowheads="1"/>
            </p:cNvSpPr>
            <p:nvPr/>
          </p:nvSpPr>
          <p:spPr bwMode="auto">
            <a:xfrm>
              <a:off x="2541" y="2851"/>
              <a:ext cx="288" cy="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Times New Roman" pitchFamily="18" charset="0"/>
                  <a:ea typeface="华文新魏" pitchFamily="2" charset="-122"/>
                </a:rPr>
                <a:t>完成</a:t>
              </a:r>
            </a:p>
          </p:txBody>
        </p:sp>
        <p:sp>
          <p:nvSpPr>
            <p:cNvPr id="20" name="Text Box 20"/>
            <p:cNvSpPr txBox="1">
              <a:spLocks noChangeArrowheads="1"/>
            </p:cNvSpPr>
            <p:nvPr/>
          </p:nvSpPr>
          <p:spPr bwMode="auto">
            <a:xfrm>
              <a:off x="3290" y="2857"/>
              <a:ext cx="313" cy="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Times New Roman" pitchFamily="18" charset="0"/>
                  <a:ea typeface="华文新魏" pitchFamily="2" charset="-122"/>
                </a:rPr>
                <a:t>启动</a:t>
              </a:r>
            </a:p>
          </p:txBody>
        </p:sp>
        <p:sp>
          <p:nvSpPr>
            <p:cNvPr id="21" name="Freeform 21"/>
            <p:cNvSpPr>
              <a:spLocks/>
            </p:cNvSpPr>
            <p:nvPr/>
          </p:nvSpPr>
          <p:spPr bwMode="auto">
            <a:xfrm>
              <a:off x="3637" y="2568"/>
              <a:ext cx="539" cy="336"/>
            </a:xfrm>
            <a:custGeom>
              <a:avLst/>
              <a:gdLst>
                <a:gd name="T0" fmla="*/ 0 w 496"/>
                <a:gd name="T1" fmla="*/ 30 h 353"/>
                <a:gd name="T2" fmla="*/ 2180 w 496"/>
                <a:gd name="T3" fmla="*/ 10 h 353"/>
                <a:gd name="T4" fmla="*/ 5600 w 496"/>
                <a:gd name="T5" fmla="*/ 3 h 353"/>
                <a:gd name="T6" fmla="*/ 8095 w 496"/>
                <a:gd name="T7" fmla="*/ 10 h 353"/>
                <a:gd name="T8" fmla="*/ 9010 w 496"/>
                <a:gd name="T9" fmla="*/ 35 h 353"/>
                <a:gd name="T10" fmla="*/ 8540 w 496"/>
                <a:gd name="T11" fmla="*/ 54 h 353"/>
                <a:gd name="T12" fmla="*/ 5771 w 496"/>
                <a:gd name="T13" fmla="*/ 63 h 353"/>
                <a:gd name="T14" fmla="*/ 4217 w 496"/>
                <a:gd name="T15" fmla="*/ 57 h 353"/>
                <a:gd name="T16" fmla="*/ 0 60000 65536"/>
                <a:gd name="T17" fmla="*/ 0 60000 65536"/>
                <a:gd name="T18" fmla="*/ 0 60000 65536"/>
                <a:gd name="T19" fmla="*/ 0 60000 65536"/>
                <a:gd name="T20" fmla="*/ 0 60000 65536"/>
                <a:gd name="T21" fmla="*/ 0 60000 65536"/>
                <a:gd name="T22" fmla="*/ 0 60000 65536"/>
                <a:gd name="T23" fmla="*/ 0 60000 65536"/>
                <a:gd name="T24" fmla="*/ 0 w 496"/>
                <a:gd name="T25" fmla="*/ 0 h 353"/>
                <a:gd name="T26" fmla="*/ 496 w 496"/>
                <a:gd name="T27" fmla="*/ 353 h 3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a:lnSpc>
                  <a:spcPct val="100000"/>
                </a:lnSpc>
              </a:pPr>
              <a:endParaRPr lang="zh-CN" altLang="en-US"/>
            </a:p>
          </p:txBody>
        </p:sp>
        <p:sp>
          <p:nvSpPr>
            <p:cNvPr id="22" name="Text Box 22"/>
            <p:cNvSpPr txBox="1">
              <a:spLocks noChangeArrowheads="1"/>
            </p:cNvSpPr>
            <p:nvPr/>
          </p:nvSpPr>
          <p:spPr bwMode="auto">
            <a:xfrm>
              <a:off x="3663" y="3030"/>
              <a:ext cx="567" cy="3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solidFill>
                    <a:srgbClr val="FF0000"/>
                  </a:solidFill>
                  <a:latin typeface="Times New Roman" pitchFamily="18" charset="0"/>
                  <a:ea typeface="华文新魏" pitchFamily="2" charset="-122"/>
                </a:rPr>
                <a:t>查询</a:t>
              </a:r>
            </a:p>
          </p:txBody>
        </p:sp>
        <p:sp>
          <p:nvSpPr>
            <p:cNvPr id="23" name="Text Box 23"/>
            <p:cNvSpPr txBox="1">
              <a:spLocks noChangeArrowheads="1"/>
            </p:cNvSpPr>
            <p:nvPr/>
          </p:nvSpPr>
          <p:spPr bwMode="auto">
            <a:xfrm>
              <a:off x="4213" y="2857"/>
              <a:ext cx="288" cy="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Times New Roman" pitchFamily="18" charset="0"/>
                  <a:ea typeface="华文新魏" pitchFamily="2" charset="-122"/>
                </a:rPr>
                <a:t>完成</a:t>
              </a:r>
            </a:p>
          </p:txBody>
        </p:sp>
        <p:sp>
          <p:nvSpPr>
            <p:cNvPr id="24" name="Text Box 24"/>
            <p:cNvSpPr txBox="1">
              <a:spLocks noChangeArrowheads="1"/>
            </p:cNvSpPr>
            <p:nvPr/>
          </p:nvSpPr>
          <p:spPr bwMode="auto">
            <a:xfrm>
              <a:off x="1110" y="3639"/>
              <a:ext cx="1458" cy="3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solidFill>
                    <a:srgbClr val="FF0000"/>
                  </a:solidFill>
                  <a:latin typeface="Times New Roman" pitchFamily="18" charset="0"/>
                  <a:ea typeface="华文新魏" pitchFamily="2" charset="-122"/>
                </a:rPr>
                <a:t>“踏步”现象</a:t>
              </a:r>
            </a:p>
          </p:txBody>
        </p:sp>
        <p:sp>
          <p:nvSpPr>
            <p:cNvPr id="25" name="Line 25"/>
            <p:cNvSpPr>
              <a:spLocks noChangeShapeType="1"/>
            </p:cNvSpPr>
            <p:nvPr/>
          </p:nvSpPr>
          <p:spPr bwMode="auto">
            <a:xfrm flipV="1">
              <a:off x="1991" y="3388"/>
              <a:ext cx="135" cy="246"/>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a:p>
          </p:txBody>
        </p:sp>
        <p:sp>
          <p:nvSpPr>
            <p:cNvPr id="26" name="Line 26"/>
            <p:cNvSpPr>
              <a:spLocks noChangeShapeType="1"/>
            </p:cNvSpPr>
            <p:nvPr/>
          </p:nvSpPr>
          <p:spPr bwMode="auto">
            <a:xfrm flipV="1">
              <a:off x="2262" y="3380"/>
              <a:ext cx="1448" cy="43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a:p>
          </p:txBody>
        </p:sp>
        <p:sp>
          <p:nvSpPr>
            <p:cNvPr id="27" name="Text Box 27"/>
            <p:cNvSpPr txBox="1">
              <a:spLocks noChangeArrowheads="1"/>
            </p:cNvSpPr>
            <p:nvPr/>
          </p:nvSpPr>
          <p:spPr bwMode="auto">
            <a:xfrm>
              <a:off x="1957" y="1808"/>
              <a:ext cx="669" cy="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Times New Roman" pitchFamily="18" charset="0"/>
                  <a:ea typeface="华文新魏" pitchFamily="2" charset="-122"/>
                </a:rPr>
                <a:t>工作</a:t>
              </a:r>
            </a:p>
          </p:txBody>
        </p:sp>
        <p:sp>
          <p:nvSpPr>
            <p:cNvPr id="28" name="Text Box 28"/>
            <p:cNvSpPr txBox="1">
              <a:spLocks noChangeArrowheads="1"/>
            </p:cNvSpPr>
            <p:nvPr/>
          </p:nvSpPr>
          <p:spPr bwMode="auto">
            <a:xfrm>
              <a:off x="3678" y="1838"/>
              <a:ext cx="669" cy="3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Times New Roman" pitchFamily="18" charset="0"/>
                  <a:ea typeface="华文新魏" pitchFamily="2" charset="-122"/>
                </a:rPr>
                <a:t>工作</a:t>
              </a:r>
            </a:p>
          </p:txBody>
        </p:sp>
      </p:grpSp>
      <p:sp>
        <p:nvSpPr>
          <p:cNvPr id="29" name="Text Box 29"/>
          <p:cNvSpPr txBox="1">
            <a:spLocks noChangeArrowheads="1"/>
          </p:cNvSpPr>
          <p:nvPr/>
        </p:nvSpPr>
        <p:spPr bwMode="auto">
          <a:xfrm>
            <a:off x="586594" y="3496816"/>
            <a:ext cx="1116124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eaLnBrk="0" hangingPunct="0">
              <a:lnSpc>
                <a:spcPct val="100000"/>
              </a:lnSpc>
              <a:spcBef>
                <a:spcPts val="1200"/>
              </a:spcBef>
            </a:pPr>
            <a:r>
              <a:rPr kumimoji="0" lang="zh-CN" altLang="en-US" b="1" dirty="0">
                <a:solidFill>
                  <a:srgbClr val="0000FF"/>
                </a:solidFill>
                <a:latin typeface="Times New Roman" pitchFamily="18" charset="0"/>
                <a:ea typeface="华文新魏" pitchFamily="2" charset="-122"/>
              </a:rPr>
              <a:t>程序控制方式：“查询”期间，可以一直不断查询</a:t>
            </a:r>
            <a:r>
              <a:rPr kumimoji="0" lang="en-US" altLang="zh-CN" b="1" dirty="0">
                <a:solidFill>
                  <a:srgbClr val="0000FF"/>
                </a:solidFill>
                <a:latin typeface="Times New Roman" pitchFamily="18" charset="0"/>
                <a:ea typeface="华文新魏" pitchFamily="2" charset="-122"/>
              </a:rPr>
              <a:t>(</a:t>
            </a:r>
            <a:r>
              <a:rPr kumimoji="0" lang="zh-CN" altLang="en-US" b="1" dirty="0">
                <a:solidFill>
                  <a:srgbClr val="0000FF"/>
                </a:solidFill>
                <a:latin typeface="Times New Roman" pitchFamily="18" charset="0"/>
                <a:ea typeface="华文新魏" pitchFamily="2" charset="-122"/>
              </a:rPr>
              <a:t>原地“踏步”</a:t>
            </a:r>
            <a:r>
              <a:rPr kumimoji="0" lang="en-US" altLang="zh-CN" b="1" dirty="0">
                <a:solidFill>
                  <a:srgbClr val="0000FF"/>
                </a:solidFill>
                <a:latin typeface="Times New Roman" pitchFamily="18" charset="0"/>
                <a:ea typeface="华文新魏" pitchFamily="2" charset="-122"/>
              </a:rPr>
              <a:t>)</a:t>
            </a:r>
            <a:r>
              <a:rPr kumimoji="0" lang="zh-CN" altLang="en-US" b="1" dirty="0">
                <a:solidFill>
                  <a:srgbClr val="0000FF"/>
                </a:solidFill>
                <a:latin typeface="Times New Roman" pitchFamily="18" charset="0"/>
                <a:ea typeface="华文新魏" pitchFamily="2" charset="-122"/>
              </a:rPr>
              <a:t>，也可以定时查询</a:t>
            </a:r>
            <a:r>
              <a:rPr kumimoji="0" lang="en-US" altLang="zh-CN" b="1" dirty="0">
                <a:solidFill>
                  <a:srgbClr val="0000FF"/>
                </a:solidFill>
                <a:latin typeface="Times New Roman" pitchFamily="18" charset="0"/>
                <a:ea typeface="华文新魏" pitchFamily="2" charset="-122"/>
              </a:rPr>
              <a:t>(</a:t>
            </a:r>
            <a:r>
              <a:rPr kumimoji="0" lang="zh-CN" altLang="en-US" b="1" dirty="0">
                <a:solidFill>
                  <a:srgbClr val="0000FF"/>
                </a:solidFill>
                <a:latin typeface="Times New Roman" pitchFamily="18" charset="0"/>
                <a:ea typeface="华文新魏" pitchFamily="2" charset="-122"/>
              </a:rPr>
              <a:t>但要保证数据不丢失！</a:t>
            </a:r>
            <a:r>
              <a:rPr kumimoji="0" lang="en-US" altLang="zh-CN" b="1" dirty="0">
                <a:solidFill>
                  <a:srgbClr val="0000FF"/>
                </a:solidFill>
                <a:latin typeface="Times New Roman" pitchFamily="18" charset="0"/>
                <a:ea typeface="华文新魏" pitchFamily="2" charset="-122"/>
              </a:rPr>
              <a:t>)</a:t>
            </a:r>
            <a:endParaRPr kumimoji="0" lang="zh-CN" altLang="en-US" b="1" dirty="0">
              <a:solidFill>
                <a:srgbClr val="0000FF"/>
              </a:solidFill>
              <a:latin typeface="Times New Roman" pitchFamily="18" charset="0"/>
              <a:ea typeface="华文新魏" pitchFamily="2" charset="-122"/>
            </a:endParaRPr>
          </a:p>
        </p:txBody>
      </p:sp>
    </p:spTree>
    <p:extLst>
      <p:ext uri="{BB962C8B-B14F-4D97-AF65-F5344CB8AC3E}">
        <p14:creationId xmlns:p14="http://schemas.microsoft.com/office/powerpoint/2010/main" val="1882977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74626" y="2329383"/>
            <a:ext cx="10549172" cy="47720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indent="-266700">
              <a:lnSpc>
                <a:spcPct val="100000"/>
              </a:lnSpc>
              <a:spcBef>
                <a:spcPts val="1200"/>
              </a:spcBef>
              <a:spcAft>
                <a:spcPts val="600"/>
              </a:spcAft>
            </a:pPr>
            <a:r>
              <a:rPr lang="zh-CN" altLang="en-US" dirty="0">
                <a:latin typeface="+mj-lt"/>
                <a:ea typeface="华文新魏" pitchFamily="2" charset="-122"/>
              </a:rPr>
              <a:t>程序查询方式不适合高速外设数据传送</a:t>
            </a:r>
          </a:p>
          <a:p>
            <a:pPr marL="261938" lvl="1" indent="7938">
              <a:lnSpc>
                <a:spcPct val="100000"/>
              </a:lnSpc>
              <a:spcBef>
                <a:spcPts val="1200"/>
              </a:spcBef>
              <a:spcAft>
                <a:spcPts val="600"/>
              </a:spcAft>
              <a:buFont typeface="Wingdings" pitchFamily="2" charset="2"/>
              <a:buNone/>
            </a:pPr>
            <a:r>
              <a:rPr lang="zh-CN" altLang="en-US" dirty="0">
                <a:solidFill>
                  <a:srgbClr val="005BE2"/>
                </a:solidFill>
                <a:latin typeface="+mj-lt"/>
                <a:ea typeface="华文新魏" pitchFamily="2" charset="-122"/>
              </a:rPr>
              <a:t>例：磁盘平均速度为</a:t>
            </a:r>
            <a:r>
              <a:rPr lang="en-US" altLang="zh-CN" dirty="0">
                <a:solidFill>
                  <a:srgbClr val="005BE2"/>
                </a:solidFill>
                <a:latin typeface="+mj-lt"/>
                <a:ea typeface="华文新魏" pitchFamily="2" charset="-122"/>
              </a:rPr>
              <a:t>100KB/s </a:t>
            </a:r>
            <a:r>
              <a:rPr lang="zh-CN" altLang="en-US" dirty="0">
                <a:solidFill>
                  <a:srgbClr val="005BE2"/>
                </a:solidFill>
                <a:latin typeface="+mj-lt"/>
                <a:ea typeface="华文新魏" pitchFamily="2" charset="-122"/>
              </a:rPr>
              <a:t>，即用</a:t>
            </a:r>
            <a:r>
              <a:rPr lang="en-US" altLang="zh-CN" dirty="0">
                <a:solidFill>
                  <a:srgbClr val="005BE2"/>
                </a:solidFill>
                <a:latin typeface="+mj-lt"/>
                <a:ea typeface="华文新魏" pitchFamily="2" charset="-122"/>
              </a:rPr>
              <a:t>10μs </a:t>
            </a:r>
            <a:r>
              <a:rPr lang="zh-CN" altLang="en-US" dirty="0">
                <a:solidFill>
                  <a:srgbClr val="005BE2"/>
                </a:solidFill>
                <a:latin typeface="+mj-lt"/>
                <a:ea typeface="华文新魏" pitchFamily="2" charset="-122"/>
              </a:rPr>
              <a:t>传送一个字节；若</a:t>
            </a:r>
            <a:r>
              <a:rPr lang="en-US" altLang="zh-CN" dirty="0">
                <a:solidFill>
                  <a:srgbClr val="005BE2"/>
                </a:solidFill>
                <a:latin typeface="+mj-lt"/>
                <a:ea typeface="华文新魏" pitchFamily="2" charset="-122"/>
              </a:rPr>
              <a:t>CPU </a:t>
            </a:r>
            <a:r>
              <a:rPr lang="zh-CN" altLang="en-US" dirty="0">
                <a:solidFill>
                  <a:srgbClr val="005BE2"/>
                </a:solidFill>
                <a:latin typeface="+mj-lt"/>
                <a:ea typeface="华文新魏" pitchFamily="2" charset="-122"/>
              </a:rPr>
              <a:t>的指令周期为</a:t>
            </a:r>
            <a:r>
              <a:rPr lang="en-US" altLang="zh-CN" dirty="0">
                <a:solidFill>
                  <a:srgbClr val="005BE2"/>
                </a:solidFill>
                <a:latin typeface="+mj-lt"/>
                <a:ea typeface="华文新魏" pitchFamily="2" charset="-122"/>
              </a:rPr>
              <a:t>2μs </a:t>
            </a:r>
            <a:r>
              <a:rPr lang="zh-CN" altLang="en-US" dirty="0">
                <a:solidFill>
                  <a:srgbClr val="005BE2"/>
                </a:solidFill>
                <a:latin typeface="+mj-lt"/>
                <a:ea typeface="华文新魏" pitchFamily="2" charset="-122"/>
              </a:rPr>
              <a:t>，采用程序查询方式从磁盘上输入一组数据，每传送一个数据至少需要</a:t>
            </a:r>
            <a:r>
              <a:rPr lang="en-US" altLang="zh-CN" dirty="0">
                <a:solidFill>
                  <a:srgbClr val="005BE2"/>
                </a:solidFill>
                <a:latin typeface="+mj-lt"/>
                <a:ea typeface="华文新魏" pitchFamily="2" charset="-122"/>
              </a:rPr>
              <a:t>6</a:t>
            </a:r>
            <a:r>
              <a:rPr lang="zh-CN" altLang="en-US" dirty="0">
                <a:solidFill>
                  <a:srgbClr val="005BE2"/>
                </a:solidFill>
                <a:latin typeface="+mj-lt"/>
                <a:ea typeface="华文新魏" pitchFamily="2" charset="-122"/>
              </a:rPr>
              <a:t>条指令</a:t>
            </a:r>
            <a:r>
              <a:rPr lang="zh-CN" altLang="en-US" dirty="0">
                <a:latin typeface="+mj-lt"/>
                <a:ea typeface="华文新魏" pitchFamily="2" charset="-122"/>
              </a:rPr>
              <a:t>，则：从磁盘上读出相邻两个数据的最短允许时间间隔为</a:t>
            </a:r>
            <a:r>
              <a:rPr lang="en-US" altLang="zh-CN" dirty="0">
                <a:latin typeface="+mj-lt"/>
                <a:ea typeface="华文新魏" pitchFamily="2" charset="-122"/>
              </a:rPr>
              <a:t>12μs </a:t>
            </a:r>
            <a:r>
              <a:rPr lang="zh-CN" altLang="en-US" dirty="0">
                <a:latin typeface="+mj-lt"/>
                <a:ea typeface="华文新魏" pitchFamily="2" charset="-122"/>
              </a:rPr>
              <a:t>。显然，第一个数据还没有取走，第二个数据便将第一个数据冲掉，致使数据丢失。所以不适合磁盘这类高速外设使用。</a:t>
            </a:r>
          </a:p>
        </p:txBody>
      </p:sp>
      <p:grpSp>
        <p:nvGrpSpPr>
          <p:cNvPr id="4" name="组合 3"/>
          <p:cNvGrpSpPr/>
          <p:nvPr/>
        </p:nvGrpSpPr>
        <p:grpSpPr>
          <a:xfrm>
            <a:off x="1558702" y="1052736"/>
            <a:ext cx="4824536" cy="900000"/>
            <a:chOff x="2459782" y="1160848"/>
            <a:chExt cx="8820000" cy="900000"/>
          </a:xfrm>
        </p:grpSpPr>
        <p:sp>
          <p:nvSpPr>
            <p:cNvPr id="5" name="圆角矩形标注 4"/>
            <p:cNvSpPr/>
            <p:nvPr/>
          </p:nvSpPr>
          <p:spPr>
            <a:xfrm>
              <a:off x="2459782" y="1160848"/>
              <a:ext cx="8820000" cy="900000"/>
            </a:xfrm>
            <a:prstGeom prst="wedgeRoundRectCallout">
              <a:avLst>
                <a:gd name="adj1" fmla="val -55804"/>
                <a:gd name="adj2" fmla="val -530"/>
                <a:gd name="adj3" fmla="val 16667"/>
              </a:avLst>
            </a:prstGeom>
            <a:solidFill>
              <a:srgbClr val="00A4DE"/>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p:cNvSpPr/>
            <p:nvPr/>
          </p:nvSpPr>
          <p:spPr>
            <a:xfrm>
              <a:off x="2854844" y="1383159"/>
              <a:ext cx="8267085" cy="492443"/>
            </a:xfrm>
            <a:prstGeom prst="rect">
              <a:avLst/>
            </a:prstGeom>
          </p:spPr>
          <p:txBody>
            <a:bodyPr wrap="square" anchor="t" anchorCtr="0">
              <a:spAutoFit/>
            </a:bodyPr>
            <a:lstStyle/>
            <a:p>
              <a:pPr algn="l">
                <a:lnSpc>
                  <a:spcPct val="100000"/>
                </a:lnSpc>
                <a:spcBef>
                  <a:spcPts val="500"/>
                </a:spcBef>
              </a:pPr>
              <a:r>
                <a:rPr lang="zh-CN" altLang="en-US" sz="2600" dirty="0">
                  <a:solidFill>
                    <a:schemeClr val="bg1"/>
                  </a:solidFill>
                  <a:latin typeface="+mn-ea"/>
                  <a:ea typeface="+mn-ea"/>
                </a:rPr>
                <a:t>分析：程序查询方式的不足</a:t>
              </a:r>
            </a:p>
          </p:txBody>
        </p:sp>
      </p:grpSp>
      <p:pic>
        <p:nvPicPr>
          <p:cNvPr id="7" name="Picture 2" descr="http://pic.58pic.com/58pic/11/60/21/66Y58PICG2I.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202" r="15985" b="7029"/>
          <a:stretch/>
        </p:blipFill>
        <p:spPr bwMode="auto">
          <a:xfrm>
            <a:off x="190550" y="1100970"/>
            <a:ext cx="1097288" cy="1607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764184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3" presetClass="entr" presetSubtype="10" fill="hold" nodeType="afterEffect">
                                  <p:stCondLst>
                                    <p:cond delay="100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linds(horizontal)">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39750" y="730250"/>
            <a:ext cx="10812040" cy="20494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0000"/>
              </a:lnSpc>
              <a:spcBef>
                <a:spcPct val="0"/>
              </a:spcBef>
              <a:buClr>
                <a:schemeClr val="tx2"/>
              </a:buClr>
              <a:buFont typeface="Wingdings" pitchFamily="2" charset="2"/>
              <a:buChar char="p"/>
            </a:pPr>
            <a:r>
              <a:rPr lang="zh-CN" altLang="en-US" sz="2800" dirty="0">
                <a:solidFill>
                  <a:srgbClr val="FF0000"/>
                </a:solidFill>
                <a:latin typeface="+mj-lt"/>
                <a:ea typeface="华文新魏" pitchFamily="2" charset="-122"/>
              </a:rPr>
              <a:t>中断控制方式</a:t>
            </a:r>
            <a:r>
              <a:rPr lang="en-US" altLang="zh-CN" sz="2800" dirty="0">
                <a:solidFill>
                  <a:srgbClr val="FF0000"/>
                </a:solidFill>
                <a:latin typeface="+mj-lt"/>
                <a:ea typeface="华文新魏" pitchFamily="2" charset="-122"/>
              </a:rPr>
              <a:t>——</a:t>
            </a:r>
            <a:r>
              <a:rPr lang="zh-CN" altLang="en-US" sz="2800" dirty="0">
                <a:solidFill>
                  <a:srgbClr val="FF0000"/>
                </a:solidFill>
                <a:latin typeface="+mj-lt"/>
                <a:ea typeface="华文新魏" pitchFamily="2" charset="-122"/>
              </a:rPr>
              <a:t>基本思想：</a:t>
            </a:r>
          </a:p>
          <a:p>
            <a:pPr algn="just">
              <a:lnSpc>
                <a:spcPct val="100000"/>
              </a:lnSpc>
              <a:spcBef>
                <a:spcPct val="0"/>
              </a:spcBef>
            </a:pPr>
            <a:r>
              <a:rPr lang="zh-CN" altLang="en-US" sz="2400" dirty="0">
                <a:latin typeface="+mj-lt"/>
                <a:ea typeface="华文新魏" pitchFamily="2" charset="-122"/>
                <a:cs typeface="Arial" pitchFamily="34" charset="0"/>
              </a:rPr>
              <a:t>当外设准备好时，向</a:t>
            </a:r>
            <a:r>
              <a:rPr lang="en-US" altLang="zh-CN" sz="2400" dirty="0">
                <a:latin typeface="+mj-lt"/>
                <a:ea typeface="华文新魏" pitchFamily="2" charset="-122"/>
                <a:cs typeface="Arial" pitchFamily="34" charset="0"/>
              </a:rPr>
              <a:t>CPU</a:t>
            </a:r>
            <a:r>
              <a:rPr lang="zh-CN" altLang="en-US" sz="2400" dirty="0">
                <a:latin typeface="+mj-lt"/>
                <a:ea typeface="华文新魏" pitchFamily="2" charset="-122"/>
                <a:cs typeface="Arial" pitchFamily="34" charset="0"/>
              </a:rPr>
              <a:t>发中断请求</a:t>
            </a:r>
            <a:endParaRPr lang="en-US" altLang="zh-CN" sz="2400" dirty="0">
              <a:latin typeface="+mj-lt"/>
              <a:ea typeface="华文新魏" pitchFamily="2" charset="-122"/>
              <a:cs typeface="Arial" pitchFamily="34" charset="0"/>
            </a:endParaRPr>
          </a:p>
          <a:p>
            <a:pPr algn="just">
              <a:lnSpc>
                <a:spcPct val="100000"/>
              </a:lnSpc>
              <a:spcBef>
                <a:spcPct val="0"/>
              </a:spcBef>
            </a:pPr>
            <a:r>
              <a:rPr lang="en-US" altLang="zh-CN" sz="2400" dirty="0">
                <a:latin typeface="+mj-lt"/>
                <a:ea typeface="华文新魏" pitchFamily="2" charset="-122"/>
                <a:cs typeface="Arial" pitchFamily="34" charset="0"/>
              </a:rPr>
              <a:t>CPU</a:t>
            </a:r>
            <a:r>
              <a:rPr lang="zh-CN" altLang="en-US" sz="2400" dirty="0">
                <a:latin typeface="+mj-lt"/>
                <a:ea typeface="华文新魏" pitchFamily="2" charset="-122"/>
                <a:cs typeface="Arial" pitchFamily="34" charset="0"/>
              </a:rPr>
              <a:t>响应后，中止现行程序的执行，转入一个“中断服务程序”进行输入</a:t>
            </a:r>
            <a:r>
              <a:rPr lang="en-US" altLang="zh-CN" sz="2400" dirty="0">
                <a:latin typeface="+mj-lt"/>
                <a:ea typeface="华文新魏" pitchFamily="2" charset="-122"/>
                <a:cs typeface="Arial" pitchFamily="34" charset="0"/>
              </a:rPr>
              <a:t>/</a:t>
            </a:r>
            <a:r>
              <a:rPr lang="zh-CN" altLang="en-US" sz="2400" dirty="0">
                <a:latin typeface="+mj-lt"/>
                <a:ea typeface="华文新魏" pitchFamily="2" charset="-122"/>
                <a:cs typeface="Arial" pitchFamily="34" charset="0"/>
              </a:rPr>
              <a:t>出操作，实现主机和外设接口之间的数据传送，并再次启动外设工作</a:t>
            </a:r>
            <a:endParaRPr lang="en-US" altLang="zh-CN" sz="2400" dirty="0">
              <a:latin typeface="+mj-lt"/>
              <a:ea typeface="华文新魏" pitchFamily="2" charset="-122"/>
              <a:cs typeface="Arial" pitchFamily="34" charset="0"/>
            </a:endParaRPr>
          </a:p>
          <a:p>
            <a:pPr algn="just">
              <a:lnSpc>
                <a:spcPct val="100000"/>
              </a:lnSpc>
              <a:spcBef>
                <a:spcPct val="0"/>
              </a:spcBef>
            </a:pPr>
            <a:r>
              <a:rPr lang="zh-CN" altLang="en-US" sz="2400" dirty="0">
                <a:latin typeface="+mj-lt"/>
                <a:ea typeface="华文新魏" pitchFamily="2" charset="-122"/>
                <a:cs typeface="Arial" pitchFamily="34" charset="0"/>
              </a:rPr>
              <a:t>“中断服务程序”执行完后，返回原被中止的程序断点</a:t>
            </a:r>
            <a:r>
              <a:rPr lang="zh-CN" altLang="en-US" sz="2400" dirty="0">
                <a:latin typeface="+mj-lt"/>
                <a:ea typeface="华文新魏" pitchFamily="2" charset="-122"/>
              </a:rPr>
              <a:t>处继续执行。外设和</a:t>
            </a:r>
            <a:r>
              <a:rPr lang="en-US" altLang="zh-CN" sz="2400" dirty="0">
                <a:latin typeface="+mj-lt"/>
                <a:ea typeface="华文新魏" pitchFamily="2" charset="-122"/>
              </a:rPr>
              <a:t>CPU</a:t>
            </a:r>
            <a:r>
              <a:rPr lang="zh-CN" altLang="en-US" sz="2400" dirty="0">
                <a:latin typeface="+mj-lt"/>
                <a:ea typeface="华文新魏" pitchFamily="2" charset="-122"/>
              </a:rPr>
              <a:t>并行工作。</a:t>
            </a:r>
          </a:p>
        </p:txBody>
      </p:sp>
      <p:sp>
        <p:nvSpPr>
          <p:cNvPr id="4" name="Line 4"/>
          <p:cNvSpPr>
            <a:spLocks noChangeShapeType="1"/>
          </p:cNvSpPr>
          <p:nvPr/>
        </p:nvSpPr>
        <p:spPr bwMode="auto">
          <a:xfrm flipV="1">
            <a:off x="2727622" y="5641615"/>
            <a:ext cx="2005013" cy="14287"/>
          </a:xfrm>
          <a:prstGeom prst="line">
            <a:avLst/>
          </a:prstGeom>
          <a:noFill/>
          <a:ln w="38100">
            <a:solidFill>
              <a:srgbClr val="9900CC"/>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5" name="Line 5"/>
          <p:cNvSpPr>
            <a:spLocks noChangeShapeType="1"/>
          </p:cNvSpPr>
          <p:nvPr/>
        </p:nvSpPr>
        <p:spPr bwMode="auto">
          <a:xfrm>
            <a:off x="3057822" y="4674827"/>
            <a:ext cx="0" cy="995363"/>
          </a:xfrm>
          <a:prstGeom prst="line">
            <a:avLst/>
          </a:prstGeom>
          <a:noFill/>
          <a:ln w="28575">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6" name="Text Box 6"/>
          <p:cNvSpPr txBox="1">
            <a:spLocks noChangeArrowheads="1"/>
          </p:cNvSpPr>
          <p:nvPr/>
        </p:nvSpPr>
        <p:spPr bwMode="auto">
          <a:xfrm>
            <a:off x="1957685" y="4406540"/>
            <a:ext cx="8604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外设</a:t>
            </a:r>
          </a:p>
        </p:txBody>
      </p:sp>
      <p:sp>
        <p:nvSpPr>
          <p:cNvPr id="7" name="Text Box 7"/>
          <p:cNvSpPr txBox="1">
            <a:spLocks noChangeArrowheads="1"/>
          </p:cNvSpPr>
          <p:nvPr/>
        </p:nvSpPr>
        <p:spPr bwMode="auto">
          <a:xfrm>
            <a:off x="1973560" y="5405077"/>
            <a:ext cx="8604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en-US" altLang="zh-CN" b="1">
                <a:latin typeface="华文新魏" pitchFamily="2" charset="-122"/>
                <a:ea typeface="华文新魏" pitchFamily="2" charset="-122"/>
              </a:rPr>
              <a:t>CPU</a:t>
            </a:r>
          </a:p>
        </p:txBody>
      </p:sp>
      <p:sp>
        <p:nvSpPr>
          <p:cNvPr id="8" name="Line 8"/>
          <p:cNvSpPr>
            <a:spLocks noChangeShapeType="1"/>
          </p:cNvSpPr>
          <p:nvPr/>
        </p:nvSpPr>
        <p:spPr bwMode="auto">
          <a:xfrm flipV="1">
            <a:off x="3038772" y="4647840"/>
            <a:ext cx="1316038" cy="14287"/>
          </a:xfrm>
          <a:prstGeom prst="line">
            <a:avLst/>
          </a:prstGeom>
          <a:noFill/>
          <a:ln w="38100">
            <a:solidFill>
              <a:srgbClr val="0066FF"/>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9" name="Line 9"/>
          <p:cNvSpPr>
            <a:spLocks noChangeShapeType="1"/>
          </p:cNvSpPr>
          <p:nvPr/>
        </p:nvSpPr>
        <p:spPr bwMode="auto">
          <a:xfrm flipV="1">
            <a:off x="5943897" y="5633677"/>
            <a:ext cx="1422400" cy="12700"/>
          </a:xfrm>
          <a:prstGeom prst="line">
            <a:avLst/>
          </a:prstGeom>
          <a:noFill/>
          <a:ln w="38100">
            <a:solidFill>
              <a:srgbClr val="9900CC"/>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10" name="Line 10"/>
          <p:cNvSpPr>
            <a:spLocks noChangeShapeType="1"/>
          </p:cNvSpPr>
          <p:nvPr/>
        </p:nvSpPr>
        <p:spPr bwMode="auto">
          <a:xfrm>
            <a:off x="6929735" y="4627202"/>
            <a:ext cx="0" cy="995363"/>
          </a:xfrm>
          <a:prstGeom prst="line">
            <a:avLst/>
          </a:prstGeom>
          <a:noFill/>
          <a:ln w="28575">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11" name="Line 11"/>
          <p:cNvSpPr>
            <a:spLocks noChangeShapeType="1"/>
          </p:cNvSpPr>
          <p:nvPr/>
        </p:nvSpPr>
        <p:spPr bwMode="auto">
          <a:xfrm flipV="1">
            <a:off x="5607347" y="4639902"/>
            <a:ext cx="1344613" cy="0"/>
          </a:xfrm>
          <a:prstGeom prst="line">
            <a:avLst/>
          </a:prstGeom>
          <a:noFill/>
          <a:ln w="38100">
            <a:solidFill>
              <a:srgbClr val="0066FF"/>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12" name="Line 12"/>
          <p:cNvSpPr>
            <a:spLocks noChangeShapeType="1"/>
          </p:cNvSpPr>
          <p:nvPr/>
        </p:nvSpPr>
        <p:spPr bwMode="auto">
          <a:xfrm>
            <a:off x="8575972" y="5694002"/>
            <a:ext cx="1263650" cy="0"/>
          </a:xfrm>
          <a:prstGeom prst="line">
            <a:avLst/>
          </a:prstGeom>
          <a:noFill/>
          <a:ln w="38100">
            <a:solidFill>
              <a:srgbClr val="9900CC"/>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13" name="Text Box 13"/>
          <p:cNvSpPr txBox="1">
            <a:spLocks noChangeArrowheads="1"/>
          </p:cNvSpPr>
          <p:nvPr/>
        </p:nvSpPr>
        <p:spPr bwMode="auto">
          <a:xfrm>
            <a:off x="2808585" y="5616215"/>
            <a:ext cx="496887"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启动</a:t>
            </a:r>
          </a:p>
        </p:txBody>
      </p:sp>
      <p:sp>
        <p:nvSpPr>
          <p:cNvPr id="14" name="Text Box 14"/>
          <p:cNvSpPr txBox="1">
            <a:spLocks noChangeArrowheads="1"/>
          </p:cNvSpPr>
          <p:nvPr/>
        </p:nvSpPr>
        <p:spPr bwMode="auto">
          <a:xfrm>
            <a:off x="4283372" y="4117615"/>
            <a:ext cx="4572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完成</a:t>
            </a:r>
          </a:p>
        </p:txBody>
      </p:sp>
      <p:sp>
        <p:nvSpPr>
          <p:cNvPr id="15" name="Text Box 15"/>
          <p:cNvSpPr txBox="1">
            <a:spLocks noChangeArrowheads="1"/>
          </p:cNvSpPr>
          <p:nvPr/>
        </p:nvSpPr>
        <p:spPr bwMode="auto">
          <a:xfrm>
            <a:off x="8001297" y="5071702"/>
            <a:ext cx="496888"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启动</a:t>
            </a:r>
          </a:p>
        </p:txBody>
      </p:sp>
      <p:sp>
        <p:nvSpPr>
          <p:cNvPr id="16" name="Text Box 16"/>
          <p:cNvSpPr txBox="1">
            <a:spLocks noChangeArrowheads="1"/>
          </p:cNvSpPr>
          <p:nvPr/>
        </p:nvSpPr>
        <p:spPr bwMode="auto">
          <a:xfrm>
            <a:off x="6859885" y="4130315"/>
            <a:ext cx="4572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完成</a:t>
            </a:r>
          </a:p>
        </p:txBody>
      </p:sp>
      <p:sp>
        <p:nvSpPr>
          <p:cNvPr id="17" name="Text Box 17"/>
          <p:cNvSpPr txBox="1">
            <a:spLocks noChangeArrowheads="1"/>
          </p:cNvSpPr>
          <p:nvPr/>
        </p:nvSpPr>
        <p:spPr bwMode="auto">
          <a:xfrm>
            <a:off x="3430885" y="4252552"/>
            <a:ext cx="10620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工作</a:t>
            </a:r>
          </a:p>
        </p:txBody>
      </p:sp>
      <p:sp>
        <p:nvSpPr>
          <p:cNvPr id="18" name="Text Box 18"/>
          <p:cNvSpPr txBox="1">
            <a:spLocks noChangeArrowheads="1"/>
          </p:cNvSpPr>
          <p:nvPr/>
        </p:nvSpPr>
        <p:spPr bwMode="auto">
          <a:xfrm>
            <a:off x="5808960" y="4212865"/>
            <a:ext cx="10620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工作</a:t>
            </a:r>
          </a:p>
        </p:txBody>
      </p:sp>
      <p:sp>
        <p:nvSpPr>
          <p:cNvPr id="19" name="Line 19"/>
          <p:cNvSpPr>
            <a:spLocks noChangeShapeType="1"/>
          </p:cNvSpPr>
          <p:nvPr/>
        </p:nvSpPr>
        <p:spPr bwMode="auto">
          <a:xfrm>
            <a:off x="4343697" y="4657365"/>
            <a:ext cx="1588" cy="99695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20" name="Line 20"/>
          <p:cNvSpPr>
            <a:spLocks noChangeShapeType="1"/>
          </p:cNvSpPr>
          <p:nvPr/>
        </p:nvSpPr>
        <p:spPr bwMode="auto">
          <a:xfrm>
            <a:off x="4738985" y="5084402"/>
            <a:ext cx="0" cy="550863"/>
          </a:xfrm>
          <a:prstGeom prst="line">
            <a:avLst/>
          </a:prstGeom>
          <a:noFill/>
          <a:ln w="28575">
            <a:solidFill>
              <a:schemeClr val="tx1"/>
            </a:solidFill>
            <a:prstDash val="sysDot"/>
            <a:round/>
            <a:headEnd type="triangle" w="med" len="me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21" name="Line 21"/>
          <p:cNvSpPr>
            <a:spLocks noChangeShapeType="1"/>
          </p:cNvSpPr>
          <p:nvPr/>
        </p:nvSpPr>
        <p:spPr bwMode="auto">
          <a:xfrm flipV="1">
            <a:off x="4751685" y="5125677"/>
            <a:ext cx="1208087" cy="1588"/>
          </a:xfrm>
          <a:prstGeom prst="line">
            <a:avLst/>
          </a:prstGeom>
          <a:noFill/>
          <a:ln w="38100">
            <a:solidFill>
              <a:srgbClr val="CC33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22" name="Line 22"/>
          <p:cNvSpPr>
            <a:spLocks noChangeShapeType="1"/>
          </p:cNvSpPr>
          <p:nvPr/>
        </p:nvSpPr>
        <p:spPr bwMode="auto">
          <a:xfrm flipH="1">
            <a:off x="5940722" y="5132027"/>
            <a:ext cx="3175" cy="538163"/>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23" name="Line 23"/>
          <p:cNvSpPr>
            <a:spLocks noChangeShapeType="1"/>
          </p:cNvSpPr>
          <p:nvPr/>
        </p:nvSpPr>
        <p:spPr bwMode="auto">
          <a:xfrm flipV="1">
            <a:off x="5613697" y="4630377"/>
            <a:ext cx="0" cy="498475"/>
          </a:xfrm>
          <a:prstGeom prst="line">
            <a:avLst/>
          </a:prstGeom>
          <a:noFill/>
          <a:ln w="28575">
            <a:solidFill>
              <a:srgbClr val="006600"/>
            </a:solidFill>
            <a:prstDash val="sysDot"/>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24" name="Line 24"/>
          <p:cNvSpPr>
            <a:spLocks noChangeShapeType="1"/>
          </p:cNvSpPr>
          <p:nvPr/>
        </p:nvSpPr>
        <p:spPr bwMode="auto">
          <a:xfrm>
            <a:off x="9555460" y="4644665"/>
            <a:ext cx="0" cy="1047750"/>
          </a:xfrm>
          <a:prstGeom prst="line">
            <a:avLst/>
          </a:prstGeom>
          <a:noFill/>
          <a:ln w="28575">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25" name="Line 25"/>
          <p:cNvSpPr>
            <a:spLocks noChangeShapeType="1"/>
          </p:cNvSpPr>
          <p:nvPr/>
        </p:nvSpPr>
        <p:spPr bwMode="auto">
          <a:xfrm flipV="1">
            <a:off x="8220372" y="4657365"/>
            <a:ext cx="1344613" cy="0"/>
          </a:xfrm>
          <a:prstGeom prst="line">
            <a:avLst/>
          </a:prstGeom>
          <a:noFill/>
          <a:ln w="38100">
            <a:solidFill>
              <a:srgbClr val="0066FF"/>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26" name="Text Box 26"/>
          <p:cNvSpPr txBox="1">
            <a:spLocks noChangeArrowheads="1"/>
          </p:cNvSpPr>
          <p:nvPr/>
        </p:nvSpPr>
        <p:spPr bwMode="auto">
          <a:xfrm>
            <a:off x="8480722" y="4201752"/>
            <a:ext cx="10620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工作</a:t>
            </a:r>
          </a:p>
        </p:txBody>
      </p:sp>
      <p:sp>
        <p:nvSpPr>
          <p:cNvPr id="27" name="Line 27"/>
          <p:cNvSpPr>
            <a:spLocks noChangeShapeType="1"/>
          </p:cNvSpPr>
          <p:nvPr/>
        </p:nvSpPr>
        <p:spPr bwMode="auto">
          <a:xfrm>
            <a:off x="7352010" y="5101865"/>
            <a:ext cx="0" cy="550862"/>
          </a:xfrm>
          <a:prstGeom prst="line">
            <a:avLst/>
          </a:prstGeom>
          <a:noFill/>
          <a:ln w="28575">
            <a:solidFill>
              <a:schemeClr val="tx1"/>
            </a:solidFill>
            <a:prstDash val="sysDot"/>
            <a:round/>
            <a:headEnd type="triangle" w="med" len="me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28" name="Line 28"/>
          <p:cNvSpPr>
            <a:spLocks noChangeShapeType="1"/>
          </p:cNvSpPr>
          <p:nvPr/>
        </p:nvSpPr>
        <p:spPr bwMode="auto">
          <a:xfrm flipV="1">
            <a:off x="7364710" y="5143140"/>
            <a:ext cx="1208087" cy="1587"/>
          </a:xfrm>
          <a:prstGeom prst="line">
            <a:avLst/>
          </a:prstGeom>
          <a:noFill/>
          <a:ln w="38100">
            <a:solidFill>
              <a:srgbClr val="CC33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29" name="Line 29"/>
          <p:cNvSpPr>
            <a:spLocks noChangeShapeType="1"/>
          </p:cNvSpPr>
          <p:nvPr/>
        </p:nvSpPr>
        <p:spPr bwMode="auto">
          <a:xfrm>
            <a:off x="8556922" y="5149490"/>
            <a:ext cx="11113" cy="523875"/>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30" name="Line 30"/>
          <p:cNvSpPr>
            <a:spLocks noChangeShapeType="1"/>
          </p:cNvSpPr>
          <p:nvPr/>
        </p:nvSpPr>
        <p:spPr bwMode="auto">
          <a:xfrm flipV="1">
            <a:off x="8226722" y="4647840"/>
            <a:ext cx="0" cy="498475"/>
          </a:xfrm>
          <a:prstGeom prst="line">
            <a:avLst/>
          </a:prstGeom>
          <a:noFill/>
          <a:ln w="28575">
            <a:solidFill>
              <a:srgbClr val="006600"/>
            </a:solidFill>
            <a:prstDash val="sysDot"/>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31" name="Text Box 31"/>
          <p:cNvSpPr txBox="1">
            <a:spLocks noChangeArrowheads="1"/>
          </p:cNvSpPr>
          <p:nvPr/>
        </p:nvSpPr>
        <p:spPr bwMode="auto">
          <a:xfrm>
            <a:off x="4008735" y="5619390"/>
            <a:ext cx="523875"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请求</a:t>
            </a:r>
          </a:p>
        </p:txBody>
      </p:sp>
      <p:sp>
        <p:nvSpPr>
          <p:cNvPr id="32" name="Text Box 32"/>
          <p:cNvSpPr txBox="1">
            <a:spLocks noChangeArrowheads="1"/>
          </p:cNvSpPr>
          <p:nvPr/>
        </p:nvSpPr>
        <p:spPr bwMode="auto">
          <a:xfrm>
            <a:off x="4481810" y="5601927"/>
            <a:ext cx="523875"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响应</a:t>
            </a:r>
          </a:p>
        </p:txBody>
      </p:sp>
      <p:sp>
        <p:nvSpPr>
          <p:cNvPr id="33" name="Text Box 33"/>
          <p:cNvSpPr txBox="1">
            <a:spLocks noChangeArrowheads="1"/>
          </p:cNvSpPr>
          <p:nvPr/>
        </p:nvSpPr>
        <p:spPr bwMode="auto">
          <a:xfrm>
            <a:off x="5326360" y="5071702"/>
            <a:ext cx="496887"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启动</a:t>
            </a:r>
          </a:p>
        </p:txBody>
      </p:sp>
      <p:sp>
        <p:nvSpPr>
          <p:cNvPr id="34" name="Text Box 34"/>
          <p:cNvSpPr txBox="1">
            <a:spLocks noChangeArrowheads="1"/>
          </p:cNvSpPr>
          <p:nvPr/>
        </p:nvSpPr>
        <p:spPr bwMode="auto">
          <a:xfrm>
            <a:off x="6651922" y="5606690"/>
            <a:ext cx="523875"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请求</a:t>
            </a:r>
          </a:p>
        </p:txBody>
      </p:sp>
      <p:sp>
        <p:nvSpPr>
          <p:cNvPr id="35" name="Text Box 35"/>
          <p:cNvSpPr txBox="1">
            <a:spLocks noChangeArrowheads="1"/>
          </p:cNvSpPr>
          <p:nvPr/>
        </p:nvSpPr>
        <p:spPr bwMode="auto">
          <a:xfrm>
            <a:off x="7124997" y="5589227"/>
            <a:ext cx="523875"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响应</a:t>
            </a:r>
          </a:p>
        </p:txBody>
      </p:sp>
      <p:sp>
        <p:nvSpPr>
          <p:cNvPr id="36" name="Text Box 36"/>
          <p:cNvSpPr txBox="1">
            <a:spLocks noChangeArrowheads="1"/>
          </p:cNvSpPr>
          <p:nvPr/>
        </p:nvSpPr>
        <p:spPr bwMode="auto">
          <a:xfrm>
            <a:off x="5447134" y="3481027"/>
            <a:ext cx="2541587"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sz="2200" b="1" dirty="0">
                <a:solidFill>
                  <a:srgbClr val="FF0000"/>
                </a:solidFill>
                <a:latin typeface="华文新魏" pitchFamily="2" charset="-122"/>
                <a:ea typeface="华文新魏" pitchFamily="2" charset="-122"/>
              </a:rPr>
              <a:t>中断服务程序</a:t>
            </a:r>
          </a:p>
        </p:txBody>
      </p:sp>
      <p:sp>
        <p:nvSpPr>
          <p:cNvPr id="37" name="Text Box 37"/>
          <p:cNvSpPr txBox="1">
            <a:spLocks noChangeArrowheads="1"/>
          </p:cNvSpPr>
          <p:nvPr/>
        </p:nvSpPr>
        <p:spPr bwMode="auto">
          <a:xfrm>
            <a:off x="5791497" y="5659077"/>
            <a:ext cx="523875"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a:latin typeface="华文新魏" pitchFamily="2" charset="-122"/>
                <a:ea typeface="华文新魏" pitchFamily="2" charset="-122"/>
              </a:rPr>
              <a:t>返回</a:t>
            </a:r>
          </a:p>
        </p:txBody>
      </p:sp>
      <p:sp>
        <p:nvSpPr>
          <p:cNvPr id="38" name="Line 38"/>
          <p:cNvSpPr>
            <a:spLocks noChangeShapeType="1"/>
          </p:cNvSpPr>
          <p:nvPr/>
        </p:nvSpPr>
        <p:spPr bwMode="auto">
          <a:xfrm flipH="1">
            <a:off x="5191422" y="3812815"/>
            <a:ext cx="673100" cy="122396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
        <p:nvSpPr>
          <p:cNvPr id="39" name="Line 39"/>
          <p:cNvSpPr>
            <a:spLocks noChangeShapeType="1"/>
          </p:cNvSpPr>
          <p:nvPr/>
        </p:nvSpPr>
        <p:spPr bwMode="auto">
          <a:xfrm>
            <a:off x="7545685" y="3827102"/>
            <a:ext cx="415925" cy="126365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a:latin typeface="华文新魏" pitchFamily="2" charset="-122"/>
              <a:ea typeface="华文新魏" pitchFamily="2" charset="-122"/>
            </a:endParaRPr>
          </a:p>
        </p:txBody>
      </p:sp>
    </p:spTree>
    <p:extLst>
      <p:ext uri="{BB962C8B-B14F-4D97-AF65-F5344CB8AC3E}">
        <p14:creationId xmlns:p14="http://schemas.microsoft.com/office/powerpoint/2010/main" val="21384955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54546" y="0"/>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回顾</a:t>
            </a:r>
            <a:r>
              <a:rPr lang="en-US" altLang="zh-CN" dirty="0"/>
              <a:t>——</a:t>
            </a:r>
            <a:r>
              <a:rPr lang="zh-CN" altLang="en-US" dirty="0"/>
              <a:t>处理器的异常处理机制</a:t>
            </a:r>
          </a:p>
        </p:txBody>
      </p:sp>
      <p:sp>
        <p:nvSpPr>
          <p:cNvPr id="3" name="Rectangle 3"/>
          <p:cNvSpPr>
            <a:spLocks noChangeArrowheads="1"/>
          </p:cNvSpPr>
          <p:nvPr/>
        </p:nvSpPr>
        <p:spPr bwMode="auto">
          <a:xfrm>
            <a:off x="694606" y="726405"/>
            <a:ext cx="10923165" cy="522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609600" indent="-609600" algn="l">
              <a:lnSpc>
                <a:spcPct val="100000"/>
              </a:lnSpc>
              <a:spcAft>
                <a:spcPts val="600"/>
              </a:spcAft>
              <a:buSzPct val="75000"/>
              <a:buFont typeface="Wingdings" pitchFamily="2" charset="2"/>
              <a:buNone/>
            </a:pPr>
            <a:r>
              <a:rPr lang="zh-CN" altLang="en-US" sz="2400" b="1" dirty="0">
                <a:latin typeface="Times New Roman" pitchFamily="18" charset="0"/>
                <a:ea typeface="华文新魏" pitchFamily="2" charset="-122"/>
              </a:rPr>
              <a:t>异常发生时，处理器必须做以下基本处理：</a:t>
            </a:r>
          </a:p>
          <a:p>
            <a:pPr marL="609600" indent="-609600" algn="l">
              <a:lnSpc>
                <a:spcPct val="100000"/>
              </a:lnSpc>
              <a:buSzPct val="75000"/>
              <a:buFont typeface="Wingdings" pitchFamily="2" charset="2"/>
              <a:buNone/>
            </a:pPr>
            <a:r>
              <a:rPr lang="en-US" altLang="zh-CN" b="1" dirty="0">
                <a:latin typeface="Times New Roman" pitchFamily="18" charset="0"/>
                <a:cs typeface="Arial" pitchFamily="34" charset="0"/>
              </a:rPr>
              <a:t>① </a:t>
            </a:r>
            <a:r>
              <a:rPr lang="zh-CN" altLang="en-US" b="1" dirty="0">
                <a:latin typeface="Times New Roman" pitchFamily="18" charset="0"/>
                <a:ea typeface="华文新魏" pitchFamily="2" charset="-122"/>
              </a:rPr>
              <a:t>保护断点和程序状态 </a:t>
            </a:r>
          </a:p>
          <a:p>
            <a:pPr marL="609600" indent="-609600" algn="l">
              <a:lnSpc>
                <a:spcPct val="100000"/>
              </a:lnSpc>
              <a:buSzPct val="75000"/>
              <a:buFont typeface="Wingdings" pitchFamily="2" charset="2"/>
              <a:buNone/>
            </a:pPr>
            <a:r>
              <a:rPr lang="zh-CN" altLang="en-US" sz="2400" b="1" dirty="0">
                <a:latin typeface="Times New Roman" pitchFamily="18" charset="0"/>
                <a:ea typeface="华文新魏" pitchFamily="2" charset="-122"/>
              </a:rPr>
              <a:t>      </a:t>
            </a:r>
            <a:r>
              <a:rPr lang="zh-CN" altLang="en-US" sz="2400" b="1" dirty="0">
                <a:solidFill>
                  <a:srgbClr val="FF0000"/>
                </a:solidFill>
                <a:latin typeface="Times New Roman" pitchFamily="18" charset="0"/>
                <a:ea typeface="华文新魏" pitchFamily="2" charset="-122"/>
              </a:rPr>
              <a:t>将返回原程序执行的</a:t>
            </a:r>
            <a:r>
              <a:rPr lang="zh-CN" altLang="en-US" sz="2400" b="1" dirty="0">
                <a:solidFill>
                  <a:schemeClr val="accent3"/>
                </a:solidFill>
                <a:latin typeface="Times New Roman" pitchFamily="18" charset="0"/>
                <a:ea typeface="华文新魏" pitchFamily="2" charset="-122"/>
              </a:rPr>
              <a:t>断点和程序状态</a:t>
            </a:r>
            <a:r>
              <a:rPr lang="zh-CN" altLang="en-US" sz="2400" b="1" dirty="0">
                <a:solidFill>
                  <a:srgbClr val="FF0000"/>
                </a:solidFill>
                <a:latin typeface="Times New Roman" pitchFamily="18" charset="0"/>
                <a:ea typeface="华文新魏" pitchFamily="2" charset="-122"/>
              </a:rPr>
              <a:t>保存到堆栈或特殊寄存器中</a:t>
            </a:r>
          </a:p>
          <a:p>
            <a:pPr marL="990600" lvl="1" indent="-533400" algn="l">
              <a:lnSpc>
                <a:spcPct val="100000"/>
              </a:lnSpc>
              <a:buFont typeface="Wingdings" pitchFamily="2" charset="2"/>
              <a:buNone/>
            </a:pPr>
            <a:r>
              <a:rPr lang="zh-CN" altLang="en-US" sz="2400" b="1" dirty="0">
                <a:latin typeface="Times New Roman" pitchFamily="18" charset="0"/>
                <a:ea typeface="华文新魏" pitchFamily="2" charset="-122"/>
              </a:rPr>
              <a:t>     </a:t>
            </a:r>
            <a:r>
              <a:rPr lang="en-US" altLang="zh-CN" sz="2400" b="1" dirty="0">
                <a:latin typeface="Times New Roman" pitchFamily="18" charset="0"/>
                <a:cs typeface="Arial" pitchFamily="34" charset="0"/>
              </a:rPr>
              <a:t>PC=&gt;</a:t>
            </a:r>
            <a:r>
              <a:rPr lang="zh-CN" altLang="en-US" sz="2400" b="1" dirty="0">
                <a:latin typeface="Times New Roman" pitchFamily="18" charset="0"/>
                <a:ea typeface="华文新魏" pitchFamily="2" charset="-122"/>
              </a:rPr>
              <a:t>堆栈 或 </a:t>
            </a:r>
            <a:r>
              <a:rPr lang="en-US" altLang="zh-CN" sz="2400" b="1" dirty="0">
                <a:latin typeface="Times New Roman" pitchFamily="18" charset="0"/>
                <a:cs typeface="Arial" pitchFamily="34" charset="0"/>
              </a:rPr>
              <a:t>EPC</a:t>
            </a:r>
          </a:p>
          <a:p>
            <a:pPr marL="990600" lvl="1" indent="-533400" algn="l">
              <a:lnSpc>
                <a:spcPct val="100000"/>
              </a:lnSpc>
              <a:buFont typeface="Wingdings" pitchFamily="2" charset="2"/>
              <a:buNone/>
            </a:pPr>
            <a:r>
              <a:rPr lang="en-US" altLang="zh-CN" sz="2400" b="1" dirty="0">
                <a:latin typeface="Times New Roman" pitchFamily="18" charset="0"/>
                <a:cs typeface="Arial" pitchFamily="34" charset="0"/>
              </a:rPr>
              <a:t>     PSWR=&gt;</a:t>
            </a:r>
            <a:r>
              <a:rPr lang="zh-CN" altLang="en-US" sz="2400" b="1" dirty="0">
                <a:latin typeface="Times New Roman" pitchFamily="18" charset="0"/>
                <a:ea typeface="华文新魏" pitchFamily="2" charset="-122"/>
              </a:rPr>
              <a:t>堆栈 或 </a:t>
            </a:r>
            <a:r>
              <a:rPr lang="en-US" altLang="zh-CN" sz="2400" b="1" dirty="0">
                <a:latin typeface="Times New Roman" pitchFamily="18" charset="0"/>
                <a:cs typeface="Arial" pitchFamily="34" charset="0"/>
              </a:rPr>
              <a:t>EPSWR</a:t>
            </a:r>
          </a:p>
          <a:p>
            <a:pPr marL="990600" lvl="1" indent="-533400" algn="l">
              <a:lnSpc>
                <a:spcPct val="100000"/>
              </a:lnSpc>
              <a:buFont typeface="Wingdings" pitchFamily="2" charset="2"/>
              <a:buNone/>
            </a:pPr>
            <a:r>
              <a:rPr lang="en-US" altLang="zh-CN" sz="2400" b="1" dirty="0">
                <a:latin typeface="Times New Roman" pitchFamily="18" charset="0"/>
                <a:cs typeface="Arial" pitchFamily="34" charset="0"/>
              </a:rPr>
              <a:t>(</a:t>
            </a:r>
            <a:r>
              <a:rPr lang="zh-CN" altLang="en-US" sz="2400" b="1" dirty="0">
                <a:latin typeface="Times New Roman" pitchFamily="18" charset="0"/>
                <a:ea typeface="华文新魏" pitchFamily="2" charset="-122"/>
              </a:rPr>
              <a:t>注：</a:t>
            </a:r>
            <a:r>
              <a:rPr lang="en-US" altLang="zh-CN" sz="2400" b="1" dirty="0">
                <a:latin typeface="Times New Roman" pitchFamily="18" charset="0"/>
                <a:cs typeface="Arial" pitchFamily="34" charset="0"/>
              </a:rPr>
              <a:t>PSW(Program Status Word)</a:t>
            </a:r>
            <a:r>
              <a:rPr lang="zh-CN" altLang="en-US" sz="2400" b="1" dirty="0">
                <a:latin typeface="Times New Roman" pitchFamily="18" charset="0"/>
                <a:ea typeface="华文新魏" pitchFamily="2" charset="-122"/>
              </a:rPr>
              <a:t>：程序状态字</a:t>
            </a:r>
          </a:p>
          <a:p>
            <a:pPr marL="990600" lvl="1" indent="-533400" algn="l">
              <a:lnSpc>
                <a:spcPct val="100000"/>
              </a:lnSpc>
              <a:buFont typeface="Wingdings" pitchFamily="2" charset="2"/>
              <a:buNone/>
            </a:pPr>
            <a:r>
              <a:rPr lang="zh-CN" altLang="en-US" sz="2400" b="1" dirty="0">
                <a:latin typeface="Times New Roman" pitchFamily="18" charset="0"/>
                <a:ea typeface="华文新魏" pitchFamily="2" charset="-122"/>
              </a:rPr>
              <a:t>     </a:t>
            </a:r>
            <a:r>
              <a:rPr lang="en-US" altLang="zh-CN" sz="2400" b="1" dirty="0">
                <a:latin typeface="Times New Roman" pitchFamily="18" charset="0"/>
                <a:cs typeface="Arial" pitchFamily="34" charset="0"/>
              </a:rPr>
              <a:t>PSWR(PSW</a:t>
            </a:r>
            <a:r>
              <a:rPr lang="zh-CN" altLang="en-US" sz="2400" b="1" dirty="0">
                <a:latin typeface="Times New Roman" pitchFamily="18" charset="0"/>
                <a:ea typeface="华文新魏" pitchFamily="2" charset="-122"/>
              </a:rPr>
              <a:t>寄存器</a:t>
            </a:r>
            <a:r>
              <a:rPr lang="en-US" altLang="zh-CN" sz="2400" b="1" dirty="0">
                <a:latin typeface="Times New Roman" pitchFamily="18" charset="0"/>
                <a:cs typeface="Arial" pitchFamily="34" charset="0"/>
              </a:rPr>
              <a:t>)</a:t>
            </a:r>
            <a:r>
              <a:rPr lang="zh-CN" altLang="en-US" sz="2400" b="1" dirty="0">
                <a:latin typeface="Times New Roman" pitchFamily="18" charset="0"/>
                <a:ea typeface="华文新魏" pitchFamily="2" charset="-122"/>
              </a:rPr>
              <a:t>：用于存放程序状态的寄存器。如，</a:t>
            </a:r>
            <a:r>
              <a:rPr lang="en-US" altLang="zh-CN" sz="2400" b="1" dirty="0">
                <a:latin typeface="Times New Roman" pitchFamily="18" charset="0"/>
                <a:cs typeface="Arial" pitchFamily="34" charset="0"/>
              </a:rPr>
              <a:t>X86</a:t>
            </a:r>
            <a:r>
              <a:rPr lang="zh-CN" altLang="en-US" sz="2400" b="1" dirty="0">
                <a:latin typeface="Times New Roman" pitchFamily="18" charset="0"/>
                <a:ea typeface="华文新魏" pitchFamily="2" charset="-122"/>
              </a:rPr>
              <a:t>的</a:t>
            </a:r>
            <a:r>
              <a:rPr lang="en-US" altLang="zh-CN" sz="2400" b="1" dirty="0">
                <a:latin typeface="Times New Roman" pitchFamily="18" charset="0"/>
                <a:cs typeface="Arial" pitchFamily="34" charset="0"/>
              </a:rPr>
              <a:t>Flag)</a:t>
            </a:r>
          </a:p>
        </p:txBody>
      </p:sp>
    </p:spTree>
    <p:extLst>
      <p:ext uri="{BB962C8B-B14F-4D97-AF65-F5344CB8AC3E}">
        <p14:creationId xmlns:p14="http://schemas.microsoft.com/office/powerpoint/2010/main" val="1062650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13"/>
          <p:cNvGrpSpPr>
            <a:grpSpLocks/>
          </p:cNvGrpSpPr>
          <p:nvPr/>
        </p:nvGrpSpPr>
        <p:grpSpPr bwMode="auto">
          <a:xfrm>
            <a:off x="1306301" y="901477"/>
            <a:ext cx="9901239" cy="5695905"/>
            <a:chOff x="385" y="436"/>
            <a:chExt cx="6237" cy="4837"/>
          </a:xfrm>
        </p:grpSpPr>
        <p:sp>
          <p:nvSpPr>
            <p:cNvPr id="5125" name="Freeform 8"/>
            <p:cNvSpPr>
              <a:spLocks/>
            </p:cNvSpPr>
            <p:nvPr/>
          </p:nvSpPr>
          <p:spPr bwMode="auto">
            <a:xfrm>
              <a:off x="385" y="467"/>
              <a:ext cx="1542" cy="366"/>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5126" name="Rectangle 9"/>
            <p:cNvSpPr>
              <a:spLocks noChangeArrowheads="1"/>
            </p:cNvSpPr>
            <p:nvPr/>
          </p:nvSpPr>
          <p:spPr bwMode="auto">
            <a:xfrm>
              <a:off x="457" y="436"/>
              <a:ext cx="115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800">
                  <a:solidFill>
                    <a:schemeClr val="bg1"/>
                  </a:solidFill>
                  <a:latin typeface="Arial" charset="0"/>
                  <a:ea typeface="楷体_GB2312" charset="0"/>
                </a:rPr>
                <a:t>回顾内容</a:t>
              </a:r>
            </a:p>
          </p:txBody>
        </p:sp>
        <p:sp>
          <p:nvSpPr>
            <p:cNvPr id="5127" name="AutoShape 10"/>
            <p:cNvSpPr>
              <a:spLocks noChangeArrowheads="1"/>
            </p:cNvSpPr>
            <p:nvPr/>
          </p:nvSpPr>
          <p:spPr bwMode="auto">
            <a:xfrm>
              <a:off x="385" y="828"/>
              <a:ext cx="6237" cy="4445"/>
            </a:xfrm>
            <a:prstGeom prst="roundRect">
              <a:avLst>
                <a:gd name="adj" fmla="val 4231"/>
              </a:avLst>
            </a:prstGeom>
            <a:solidFill>
              <a:srgbClr val="EAEAEA"/>
            </a:solidFill>
            <a:ln w="25400">
              <a:solidFill>
                <a:srgbClr val="A50021"/>
              </a:solidFill>
              <a:round/>
              <a:headEnd/>
              <a:tailEnd/>
            </a:ln>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ts val="300"/>
                </a:spcBef>
                <a:buNone/>
              </a:pPr>
              <a:endParaRPr lang="zh-CN" altLang="en-US" sz="4400" b="0">
                <a:latin typeface="Arial" charset="0"/>
                <a:ea typeface="宋体" charset="-122"/>
              </a:endParaRPr>
            </a:p>
          </p:txBody>
        </p:sp>
        <p:sp>
          <p:nvSpPr>
            <p:cNvPr id="5128" name="Rectangle 12"/>
            <p:cNvSpPr>
              <a:spLocks noChangeArrowheads="1"/>
            </p:cNvSpPr>
            <p:nvPr/>
          </p:nvSpPr>
          <p:spPr bwMode="auto">
            <a:xfrm>
              <a:off x="405" y="906"/>
              <a:ext cx="499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10000"/>
                </a:lnSpc>
                <a:spcBef>
                  <a:spcPct val="20000"/>
                </a:spcBef>
                <a:buFont typeface="Wingdings" charset="2"/>
                <a:buChar char="p"/>
                <a:defRPr sz="3200" b="1">
                  <a:solidFill>
                    <a:schemeClr val="tx1"/>
                  </a:solidFill>
                  <a:latin typeface="Times New Roman" charset="0"/>
                  <a:ea typeface="华文新魏" charset="-122"/>
                </a:defRPr>
              </a:lvl1pPr>
              <a:lvl2pPr>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lvl="1" eaLnBrk="1" hangingPunct="1">
                <a:lnSpc>
                  <a:spcPct val="100000"/>
                </a:lnSpc>
                <a:spcBef>
                  <a:spcPct val="10000"/>
                </a:spcBef>
                <a:buClr>
                  <a:srgbClr val="C00000"/>
                </a:buClr>
                <a:buSzPct val="90000"/>
              </a:pPr>
              <a:endParaRPr kumimoji="1" lang="en-US" altLang="zh-CN" sz="2000">
                <a:latin typeface="Arial" charset="0"/>
                <a:ea typeface="宋体" charset="-122"/>
                <a:sym typeface="Symbol" charset="2"/>
              </a:endParaRPr>
            </a:p>
          </p:txBody>
        </p:sp>
      </p:grpSp>
      <p:sp>
        <p:nvSpPr>
          <p:cNvPr id="5123" name="Rectangle 2"/>
          <p:cNvSpPr>
            <a:spLocks noChangeArrowheads="1"/>
          </p:cNvSpPr>
          <p:nvPr/>
        </p:nvSpPr>
        <p:spPr bwMode="auto">
          <a:xfrm>
            <a:off x="298239" y="65424"/>
            <a:ext cx="2952750" cy="56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lnSpc>
                <a:spcPct val="100000"/>
              </a:lnSpc>
              <a:spcBef>
                <a:spcPct val="0"/>
              </a:spcBef>
            </a:pPr>
            <a:r>
              <a:rPr lang="zh-CN" altLang="en-US" sz="3200" dirty="0">
                <a:solidFill>
                  <a:srgbClr val="A50021"/>
                </a:solidFill>
                <a:latin typeface="微软雅黑" panose="020B0503020204020204" pitchFamily="34" charset="-122"/>
                <a:ea typeface="微软雅黑" panose="020B0503020204020204" pitchFamily="34" charset="-122"/>
                <a:cs typeface="+mj-cs"/>
              </a:rPr>
              <a:t> 上节回顾</a:t>
            </a:r>
          </a:p>
        </p:txBody>
      </p:sp>
      <p:sp>
        <p:nvSpPr>
          <p:cNvPr id="10" name="Rectangle 28"/>
          <p:cNvSpPr>
            <a:spLocks noChangeArrowheads="1"/>
          </p:cNvSpPr>
          <p:nvPr/>
        </p:nvSpPr>
        <p:spPr bwMode="auto">
          <a:xfrm>
            <a:off x="1342815" y="1988840"/>
            <a:ext cx="9864959" cy="4530471"/>
          </a:xfrm>
          <a:prstGeom prst="rect">
            <a:avLst/>
          </a:prstGeom>
          <a:noFill/>
          <a:ln>
            <a:noFill/>
          </a:ln>
        </p:spPr>
        <p:txBody>
          <a:bodyPr wrap="square">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l" eaLnBrk="1" hangingPunct="1">
              <a:lnSpc>
                <a:spcPct val="110000"/>
              </a:lnSpc>
              <a:buClr>
                <a:srgbClr val="C00000"/>
              </a:buClr>
              <a:buSzPct val="90000"/>
              <a:buFont typeface="Wingdings" charset="2"/>
              <a:buChar char="n"/>
            </a:pPr>
            <a:r>
              <a:rPr kumimoji="1" lang="en-US" altLang="zh-CN" dirty="0">
                <a:latin typeface="Times New Roman" charset="0"/>
                <a:ea typeface="华文新魏" charset="-122"/>
                <a:sym typeface="Symbol" charset="2"/>
              </a:rPr>
              <a:t>6.4 Flash</a:t>
            </a:r>
            <a:r>
              <a:rPr kumimoji="1" lang="zh-CN" altLang="en-US" dirty="0">
                <a:latin typeface="Times New Roman" charset="0"/>
                <a:ea typeface="华文新魏" charset="-122"/>
                <a:sym typeface="Symbol" charset="2"/>
              </a:rPr>
              <a:t>存储器</a:t>
            </a:r>
          </a:p>
          <a:p>
            <a:pPr lvl="2" algn="l" eaLnBrk="1" hangingPunct="1">
              <a:lnSpc>
                <a:spcPct val="110000"/>
              </a:lnSpc>
              <a:buClr>
                <a:srgbClr val="C00000"/>
              </a:buClr>
              <a:buSzPct val="80000"/>
              <a:buFont typeface="Wingdings" charset="2"/>
              <a:buChar char="u"/>
            </a:pPr>
            <a:r>
              <a:rPr kumimoji="1" lang="en-US" altLang="zh-CN" dirty="0">
                <a:latin typeface="Times New Roman" charset="0"/>
                <a:ea typeface="华文新魏" charset="-122"/>
                <a:sym typeface="Symbol" charset="2"/>
              </a:rPr>
              <a:t>Flash</a:t>
            </a:r>
            <a:r>
              <a:rPr kumimoji="1" lang="zh-CN" altLang="en-US" dirty="0">
                <a:latin typeface="Times New Roman" charset="0"/>
                <a:ea typeface="华文新魏" charset="-122"/>
                <a:sym typeface="Symbol" charset="2"/>
              </a:rPr>
              <a:t>存储器的读写原理</a:t>
            </a:r>
          </a:p>
          <a:p>
            <a:pPr lvl="1" algn="l" eaLnBrk="1" hangingPunct="1">
              <a:lnSpc>
                <a:spcPct val="110000"/>
              </a:lnSpc>
              <a:buClr>
                <a:srgbClr val="C00000"/>
              </a:buClr>
              <a:buSzPct val="90000"/>
              <a:buFont typeface="Wingdings" charset="2"/>
              <a:buChar char="n"/>
            </a:pPr>
            <a:r>
              <a:rPr kumimoji="1" lang="en-US" altLang="zh-CN" dirty="0">
                <a:latin typeface="Times New Roman" charset="0"/>
                <a:ea typeface="华文新魏" charset="-122"/>
                <a:sym typeface="Symbol" charset="2"/>
              </a:rPr>
              <a:t>6.5</a:t>
            </a:r>
            <a:r>
              <a:rPr kumimoji="1" lang="zh-CN" altLang="en-US" dirty="0">
                <a:latin typeface="Times New Roman" charset="0"/>
                <a:ea typeface="华文新魏" charset="-122"/>
                <a:sym typeface="Symbol" charset="2"/>
              </a:rPr>
              <a:t> 光存储器</a:t>
            </a:r>
            <a:endParaRPr kumimoji="1" lang="en-US" altLang="zh-CN" dirty="0">
              <a:latin typeface="Times New Roman" charset="0"/>
              <a:ea typeface="华文新魏" charset="-122"/>
              <a:sym typeface="Symbol" charset="2"/>
            </a:endParaRPr>
          </a:p>
          <a:p>
            <a:pPr lvl="2" algn="l" eaLnBrk="1" hangingPunct="1">
              <a:lnSpc>
                <a:spcPct val="110000"/>
              </a:lnSpc>
              <a:buClr>
                <a:srgbClr val="C00000"/>
              </a:buClr>
              <a:buSzPct val="80000"/>
              <a:buFont typeface="Wingdings" charset="2"/>
              <a:buChar char="u"/>
            </a:pPr>
            <a:r>
              <a:rPr kumimoji="1" lang="zh-CN" altLang="en-US" dirty="0">
                <a:latin typeface="Times New Roman" charset="0"/>
                <a:ea typeface="华文新魏" charset="-122"/>
                <a:sym typeface="Symbol" charset="2"/>
              </a:rPr>
              <a:t>光盘分类</a:t>
            </a:r>
            <a:endParaRPr kumimoji="1" lang="en-US" altLang="zh-CN" dirty="0">
              <a:latin typeface="Times New Roman" charset="0"/>
              <a:ea typeface="华文新魏" charset="-122"/>
              <a:sym typeface="Symbol" charset="2"/>
            </a:endParaRPr>
          </a:p>
          <a:p>
            <a:pPr lvl="1" algn="l">
              <a:lnSpc>
                <a:spcPct val="110000"/>
              </a:lnSpc>
              <a:buClr>
                <a:srgbClr val="C00000"/>
              </a:buClr>
              <a:buSzPct val="90000"/>
              <a:buFont typeface="Wingdings" charset="2"/>
              <a:buChar char="n"/>
            </a:pPr>
            <a:r>
              <a:rPr kumimoji="1" lang="en-US" altLang="zh-CN" dirty="0">
                <a:latin typeface="Times New Roman" charset="0"/>
                <a:ea typeface="华文新魏" charset="-122"/>
                <a:sym typeface="Symbol" charset="2"/>
              </a:rPr>
              <a:t>6.6 </a:t>
            </a:r>
            <a:r>
              <a:rPr kumimoji="1" lang="zh-CN" altLang="en-US" dirty="0">
                <a:latin typeface="Times New Roman" charset="0"/>
                <a:ea typeface="华文新魏" charset="-122"/>
                <a:sym typeface="Symbol" charset="2"/>
              </a:rPr>
              <a:t>处理器、存储器和</a:t>
            </a:r>
            <a:r>
              <a:rPr kumimoji="1" lang="en-US" altLang="zh-CN" dirty="0">
                <a:latin typeface="Times New Roman" charset="0"/>
                <a:ea typeface="华文新魏" charset="-122"/>
                <a:sym typeface="Symbol" charset="2"/>
              </a:rPr>
              <a:t>I/O</a:t>
            </a:r>
            <a:r>
              <a:rPr kumimoji="1" lang="zh-CN" altLang="en-US" dirty="0">
                <a:latin typeface="Times New Roman" charset="0"/>
                <a:ea typeface="华文新魏" charset="-122"/>
                <a:sym typeface="Symbol" charset="2"/>
              </a:rPr>
              <a:t>设备的连接</a:t>
            </a:r>
          </a:p>
          <a:p>
            <a:pPr lvl="2" algn="l" eaLnBrk="1" hangingPunct="1">
              <a:lnSpc>
                <a:spcPct val="110000"/>
              </a:lnSpc>
              <a:buClr>
                <a:srgbClr val="C00000"/>
              </a:buClr>
              <a:buSzPct val="90000"/>
              <a:buFont typeface="Wingdings" charset="2"/>
              <a:buChar char="n"/>
            </a:pPr>
            <a:r>
              <a:rPr kumimoji="1" lang="zh-CN" altLang="en-US" dirty="0">
                <a:latin typeface="Times New Roman" charset="0"/>
                <a:ea typeface="华文新魏" charset="-122"/>
                <a:sym typeface="Symbol" charset="2"/>
              </a:rPr>
              <a:t> </a:t>
            </a:r>
            <a:r>
              <a:rPr kumimoji="1" lang="en-US" altLang="zh-CN" dirty="0">
                <a:latin typeface="Times New Roman" charset="0"/>
                <a:ea typeface="华文新魏" charset="-122"/>
                <a:sym typeface="Symbol" charset="2"/>
              </a:rPr>
              <a:t>I/O</a:t>
            </a:r>
            <a:r>
              <a:rPr kumimoji="1" lang="zh-CN" altLang="en-US" dirty="0">
                <a:latin typeface="Times New Roman" charset="0"/>
                <a:ea typeface="华文新魏" charset="-122"/>
                <a:sym typeface="Symbol" charset="2"/>
              </a:rPr>
              <a:t>设备与处理器、存储器和操作系统的接口</a:t>
            </a:r>
          </a:p>
          <a:p>
            <a:pPr lvl="2" algn="l">
              <a:lnSpc>
                <a:spcPct val="110000"/>
              </a:lnSpc>
              <a:buClr>
                <a:srgbClr val="C00000"/>
              </a:buClr>
              <a:buSzPct val="90000"/>
              <a:buFont typeface="Wingdings" charset="2"/>
              <a:buChar char="n"/>
            </a:pPr>
            <a:r>
              <a:rPr kumimoji="1" lang="en-US" altLang="zh-CN" dirty="0">
                <a:latin typeface="Times New Roman" charset="0"/>
                <a:ea typeface="华文新魏" charset="-122"/>
                <a:sym typeface="Symbol" charset="2"/>
              </a:rPr>
              <a:t>OS</a:t>
            </a:r>
            <a:r>
              <a:rPr kumimoji="1" lang="zh-CN" altLang="en-US" dirty="0">
                <a:latin typeface="Times New Roman" charset="0"/>
                <a:ea typeface="华文新魏" charset="-122"/>
                <a:sym typeface="Symbol" charset="2"/>
              </a:rPr>
              <a:t>在</a:t>
            </a:r>
            <a:r>
              <a:rPr kumimoji="1" lang="en-US" altLang="zh-CN" dirty="0">
                <a:latin typeface="Times New Roman" charset="0"/>
                <a:ea typeface="华文新魏" charset="-122"/>
                <a:sym typeface="Symbol" charset="2"/>
              </a:rPr>
              <a:t>I/O</a:t>
            </a:r>
            <a:r>
              <a:rPr kumimoji="1" lang="zh-CN" altLang="en-US" dirty="0">
                <a:latin typeface="Times New Roman" charset="0"/>
                <a:ea typeface="华文新魏" charset="-122"/>
                <a:sym typeface="Symbol" charset="2"/>
              </a:rPr>
              <a:t>系统中的职责</a:t>
            </a:r>
            <a:endParaRPr kumimoji="1" lang="en-US" altLang="zh-CN" dirty="0">
              <a:latin typeface="Times New Roman" charset="0"/>
              <a:ea typeface="华文新魏" charset="-122"/>
              <a:sym typeface="Symbol" charset="2"/>
            </a:endParaRPr>
          </a:p>
          <a:p>
            <a:pPr lvl="2" algn="l">
              <a:lnSpc>
                <a:spcPct val="110000"/>
              </a:lnSpc>
              <a:buClr>
                <a:srgbClr val="C00000"/>
              </a:buClr>
              <a:buSzPct val="90000"/>
              <a:buFont typeface="Wingdings" charset="2"/>
              <a:buChar char="n"/>
            </a:pPr>
            <a:r>
              <a:rPr kumimoji="1" lang="en-US" altLang="zh-CN" dirty="0">
                <a:latin typeface="Times New Roman" charset="0"/>
                <a:ea typeface="华文新魏" charset="-122"/>
                <a:sym typeface="Symbol" charset="2"/>
              </a:rPr>
              <a:t>I/O</a:t>
            </a:r>
            <a:r>
              <a:rPr kumimoji="1" lang="zh-CN" altLang="en-US" dirty="0">
                <a:latin typeface="Times New Roman" charset="0"/>
                <a:ea typeface="华文新魏" charset="-122"/>
                <a:sym typeface="Symbol" charset="2"/>
              </a:rPr>
              <a:t>端口及其编址方式</a:t>
            </a:r>
            <a:endParaRPr kumimoji="1" lang="en-US" altLang="zh-CN" dirty="0">
              <a:latin typeface="Times New Roman" charset="0"/>
              <a:ea typeface="华文新魏" charset="-122"/>
              <a:sym typeface="Symbol" charset="2"/>
            </a:endParaRPr>
          </a:p>
          <a:p>
            <a:pPr lvl="2" algn="l">
              <a:lnSpc>
                <a:spcPct val="110000"/>
              </a:lnSpc>
              <a:buClr>
                <a:srgbClr val="C00000"/>
              </a:buClr>
              <a:buSzPct val="90000"/>
              <a:buFont typeface="Wingdings" charset="2"/>
              <a:buChar char="n"/>
            </a:pPr>
            <a:r>
              <a:rPr kumimoji="1" lang="en-US" altLang="zh-CN" dirty="0">
                <a:latin typeface="Times New Roman" charset="0"/>
                <a:ea typeface="华文新魏" charset="-122"/>
                <a:sym typeface="Symbol" charset="2"/>
              </a:rPr>
              <a:t>I/O</a:t>
            </a:r>
            <a:r>
              <a:rPr kumimoji="1" lang="zh-CN" altLang="en-US" dirty="0">
                <a:latin typeface="Times New Roman" charset="0"/>
                <a:ea typeface="华文新魏" charset="-122"/>
                <a:sym typeface="Symbol" charset="2"/>
              </a:rPr>
              <a:t>设备的连接</a:t>
            </a:r>
          </a:p>
        </p:txBody>
      </p:sp>
      <p:sp>
        <p:nvSpPr>
          <p:cNvPr id="11" name="Text Box 26"/>
          <p:cNvSpPr txBox="1">
            <a:spLocks noChangeArrowheads="1"/>
          </p:cNvSpPr>
          <p:nvPr/>
        </p:nvSpPr>
        <p:spPr bwMode="auto">
          <a:xfrm>
            <a:off x="1542169" y="1412776"/>
            <a:ext cx="6245225" cy="607218"/>
          </a:xfrm>
          <a:prstGeom prst="rect">
            <a:avLst/>
          </a:prstGeom>
          <a:noFill/>
          <a:ln>
            <a:noFill/>
          </a:ln>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l" eaLnBrk="1" hangingPunct="1">
              <a:spcBef>
                <a:spcPct val="0"/>
              </a:spcBef>
              <a:buFontTx/>
              <a:buNone/>
            </a:pPr>
            <a:r>
              <a:rPr kumimoji="1" lang="zh-CN" altLang="en-US"/>
              <a:t>第六章  外存和</a:t>
            </a:r>
            <a:r>
              <a:rPr kumimoji="1" lang="en-US" altLang="zh-CN" dirty="0"/>
              <a:t>I/O</a:t>
            </a:r>
            <a:r>
              <a:rPr kumimoji="1" lang="zh-CN" altLang="en-US" dirty="0"/>
              <a:t>系统</a:t>
            </a:r>
          </a:p>
        </p:txBody>
      </p:sp>
    </p:spTree>
    <p:extLst>
      <p:ext uri="{BB962C8B-B14F-4D97-AF65-F5344CB8AC3E}">
        <p14:creationId xmlns:p14="http://schemas.microsoft.com/office/powerpoint/2010/main" val="144466811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62558" y="0"/>
            <a:ext cx="10620375"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回顾</a:t>
            </a:r>
            <a:r>
              <a:rPr lang="en-US" altLang="zh-CN" dirty="0"/>
              <a:t>——</a:t>
            </a:r>
            <a:r>
              <a:rPr lang="zh-CN" altLang="en-US" dirty="0"/>
              <a:t>处理器的异常处理机制</a:t>
            </a:r>
          </a:p>
        </p:txBody>
      </p:sp>
      <p:sp>
        <p:nvSpPr>
          <p:cNvPr id="3" name="Rectangle 3"/>
          <p:cNvSpPr>
            <a:spLocks noChangeArrowheads="1"/>
          </p:cNvSpPr>
          <p:nvPr/>
        </p:nvSpPr>
        <p:spPr bwMode="auto">
          <a:xfrm>
            <a:off x="694606" y="726405"/>
            <a:ext cx="10923165" cy="58709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609600" indent="-609600" algn="l">
              <a:lnSpc>
                <a:spcPct val="100000"/>
              </a:lnSpc>
              <a:spcAft>
                <a:spcPts val="600"/>
              </a:spcAft>
              <a:buSzPct val="75000"/>
              <a:buFont typeface="Wingdings" pitchFamily="2" charset="2"/>
              <a:buNone/>
            </a:pPr>
            <a:r>
              <a:rPr lang="zh-CN" altLang="en-US" sz="2400" b="1" dirty="0">
                <a:latin typeface="Times New Roman" pitchFamily="18" charset="0"/>
                <a:ea typeface="华文新魏" pitchFamily="2" charset="-122"/>
              </a:rPr>
              <a:t>异常发生时，处理器必须做以下基本处理：</a:t>
            </a:r>
          </a:p>
          <a:p>
            <a:pPr marL="609600" indent="-609600" algn="l">
              <a:lnSpc>
                <a:spcPct val="100000"/>
              </a:lnSpc>
              <a:buSzPct val="75000"/>
              <a:buFont typeface="Wingdings" pitchFamily="2" charset="2"/>
              <a:buNone/>
            </a:pPr>
            <a:r>
              <a:rPr lang="en-US" altLang="zh-CN" b="1" dirty="0">
                <a:latin typeface="Times New Roman" pitchFamily="18" charset="0"/>
                <a:cs typeface="Arial" pitchFamily="34" charset="0"/>
              </a:rPr>
              <a:t>① </a:t>
            </a:r>
            <a:r>
              <a:rPr lang="zh-CN" altLang="en-US" b="1" dirty="0">
                <a:latin typeface="Times New Roman" pitchFamily="18" charset="0"/>
                <a:ea typeface="华文新魏" pitchFamily="2" charset="-122"/>
              </a:rPr>
              <a:t>保护断点和程序状态 </a:t>
            </a:r>
          </a:p>
          <a:p>
            <a:pPr marL="609600" indent="-609600" algn="l">
              <a:lnSpc>
                <a:spcPct val="100000"/>
              </a:lnSpc>
              <a:buSzPct val="75000"/>
              <a:buFont typeface="Wingdings" pitchFamily="2" charset="2"/>
              <a:buNone/>
            </a:pPr>
            <a:r>
              <a:rPr lang="zh-CN" altLang="en-US" sz="2400" b="1" dirty="0">
                <a:latin typeface="Times New Roman" pitchFamily="18" charset="0"/>
                <a:ea typeface="华文新魏" pitchFamily="2" charset="-122"/>
              </a:rPr>
              <a:t>      </a:t>
            </a:r>
            <a:r>
              <a:rPr lang="zh-CN" altLang="en-US" sz="2400" b="1" dirty="0">
                <a:solidFill>
                  <a:schemeClr val="bg1">
                    <a:lumMod val="50000"/>
                  </a:schemeClr>
                </a:solidFill>
                <a:latin typeface="Times New Roman" pitchFamily="18" charset="0"/>
                <a:ea typeface="华文新魏" pitchFamily="2" charset="-122"/>
              </a:rPr>
              <a:t>将返回原程序执行的断点和程序状态保存到堆栈或特殊寄存器中</a:t>
            </a:r>
          </a:p>
          <a:p>
            <a:pPr marL="990600" lvl="1" indent="-533400" algn="l">
              <a:lnSpc>
                <a:spcPct val="100000"/>
              </a:lnSpc>
              <a:buFont typeface="Wingdings" pitchFamily="2" charset="2"/>
              <a:buNone/>
            </a:pPr>
            <a:r>
              <a:rPr lang="zh-CN" altLang="en-US" sz="2400" b="1" dirty="0">
                <a:solidFill>
                  <a:schemeClr val="bg1">
                    <a:lumMod val="50000"/>
                  </a:schemeClr>
                </a:solidFill>
                <a:latin typeface="Times New Roman" pitchFamily="18" charset="0"/>
                <a:ea typeface="华文新魏" pitchFamily="2" charset="-122"/>
              </a:rPr>
              <a:t>     </a:t>
            </a:r>
            <a:r>
              <a:rPr lang="en-US" altLang="zh-CN" sz="2400" b="1" dirty="0">
                <a:solidFill>
                  <a:schemeClr val="bg1">
                    <a:lumMod val="50000"/>
                  </a:schemeClr>
                </a:solidFill>
                <a:latin typeface="Times New Roman" pitchFamily="18" charset="0"/>
                <a:cs typeface="Arial" pitchFamily="34" charset="0"/>
              </a:rPr>
              <a:t>PC=&gt;</a:t>
            </a:r>
            <a:r>
              <a:rPr lang="zh-CN" altLang="en-US" sz="2400" b="1" dirty="0">
                <a:solidFill>
                  <a:schemeClr val="bg1">
                    <a:lumMod val="50000"/>
                  </a:schemeClr>
                </a:solidFill>
                <a:latin typeface="Times New Roman" pitchFamily="18" charset="0"/>
                <a:ea typeface="华文新魏" pitchFamily="2" charset="-122"/>
              </a:rPr>
              <a:t>堆栈 或 </a:t>
            </a:r>
            <a:r>
              <a:rPr lang="en-US" altLang="zh-CN" sz="2400" b="1" dirty="0">
                <a:solidFill>
                  <a:schemeClr val="bg1">
                    <a:lumMod val="50000"/>
                  </a:schemeClr>
                </a:solidFill>
                <a:latin typeface="Times New Roman" pitchFamily="18" charset="0"/>
                <a:cs typeface="Arial" pitchFamily="34" charset="0"/>
              </a:rPr>
              <a:t>EPC</a:t>
            </a:r>
          </a:p>
          <a:p>
            <a:pPr marL="990600" lvl="1" indent="-533400" algn="l">
              <a:lnSpc>
                <a:spcPct val="100000"/>
              </a:lnSpc>
              <a:buFont typeface="Wingdings" pitchFamily="2" charset="2"/>
              <a:buNone/>
            </a:pPr>
            <a:r>
              <a:rPr lang="en-US" altLang="zh-CN" sz="2400" b="1" dirty="0">
                <a:solidFill>
                  <a:schemeClr val="bg1">
                    <a:lumMod val="50000"/>
                  </a:schemeClr>
                </a:solidFill>
                <a:latin typeface="Times New Roman" pitchFamily="18" charset="0"/>
                <a:cs typeface="Arial" pitchFamily="34" charset="0"/>
              </a:rPr>
              <a:t>     PSWR=&gt;</a:t>
            </a:r>
            <a:r>
              <a:rPr lang="zh-CN" altLang="en-US" sz="2400" b="1" dirty="0">
                <a:solidFill>
                  <a:schemeClr val="bg1">
                    <a:lumMod val="50000"/>
                  </a:schemeClr>
                </a:solidFill>
                <a:latin typeface="Times New Roman" pitchFamily="18" charset="0"/>
                <a:ea typeface="华文新魏" pitchFamily="2" charset="-122"/>
              </a:rPr>
              <a:t>堆栈 或 </a:t>
            </a:r>
            <a:r>
              <a:rPr lang="en-US" altLang="zh-CN" sz="2400" b="1" dirty="0">
                <a:solidFill>
                  <a:schemeClr val="bg1">
                    <a:lumMod val="50000"/>
                  </a:schemeClr>
                </a:solidFill>
                <a:latin typeface="Times New Roman" pitchFamily="18" charset="0"/>
                <a:cs typeface="Arial" pitchFamily="34" charset="0"/>
              </a:rPr>
              <a:t>EPSWR</a:t>
            </a:r>
          </a:p>
          <a:p>
            <a:pPr marL="609600" indent="-609600" algn="l">
              <a:lnSpc>
                <a:spcPct val="100000"/>
              </a:lnSpc>
              <a:spcBef>
                <a:spcPts val="600"/>
              </a:spcBef>
              <a:buFont typeface="Wingdings" pitchFamily="2" charset="2"/>
              <a:buNone/>
            </a:pPr>
            <a:r>
              <a:rPr lang="en-US" altLang="zh-CN" b="1" dirty="0">
                <a:latin typeface="Times New Roman" pitchFamily="18" charset="0"/>
                <a:cs typeface="Arial" pitchFamily="34" charset="0"/>
              </a:rPr>
              <a:t>② </a:t>
            </a:r>
            <a:r>
              <a:rPr lang="zh-CN" altLang="en-US" b="1" dirty="0">
                <a:latin typeface="Times New Roman" pitchFamily="18" charset="0"/>
                <a:ea typeface="华文新魏" pitchFamily="2" charset="-122"/>
              </a:rPr>
              <a:t>识别异常事件</a:t>
            </a:r>
            <a:endParaRPr lang="en-US" altLang="zh-CN" b="1" dirty="0">
              <a:latin typeface="Times New Roman" pitchFamily="18" charset="0"/>
              <a:cs typeface="Arial" pitchFamily="34" charset="0"/>
            </a:endParaRPr>
          </a:p>
          <a:p>
            <a:pPr marL="609600" indent="-609600" algn="l">
              <a:lnSpc>
                <a:spcPct val="100000"/>
              </a:lnSpc>
              <a:spcBef>
                <a:spcPts val="600"/>
              </a:spcBef>
              <a:buFont typeface="Wingdings" pitchFamily="2" charset="2"/>
              <a:buNone/>
            </a:pPr>
            <a:r>
              <a:rPr lang="zh-CN" altLang="en-US" sz="2400" b="1" dirty="0">
                <a:latin typeface="Times New Roman" pitchFamily="18" charset="0"/>
                <a:ea typeface="华文新魏" pitchFamily="2" charset="-122"/>
              </a:rPr>
              <a:t>     </a:t>
            </a:r>
            <a:r>
              <a:rPr lang="en-US" altLang="zh-CN" sz="2400" b="1" dirty="0">
                <a:latin typeface="Times New Roman" pitchFamily="18" charset="0"/>
                <a:ea typeface="华文新魏" pitchFamily="2" charset="-122"/>
              </a:rPr>
              <a:t>a)</a:t>
            </a:r>
            <a:r>
              <a:rPr lang="zh-CN" altLang="en-US" sz="2400" b="1" dirty="0">
                <a:latin typeface="Times New Roman" pitchFamily="18" charset="0"/>
                <a:ea typeface="华文新魏" pitchFamily="2" charset="-122"/>
              </a:rPr>
              <a:t> </a:t>
            </a:r>
            <a:r>
              <a:rPr lang="zh-CN" altLang="en-US" sz="2400" b="1" dirty="0">
                <a:solidFill>
                  <a:schemeClr val="accent2"/>
                </a:solidFill>
                <a:latin typeface="Times New Roman" pitchFamily="18" charset="0"/>
                <a:ea typeface="华文新魏" pitchFamily="2" charset="-122"/>
              </a:rPr>
              <a:t>软件识别</a:t>
            </a:r>
            <a:r>
              <a:rPr lang="en-US" altLang="zh-CN" sz="2400" b="1" dirty="0">
                <a:solidFill>
                  <a:schemeClr val="accent2"/>
                </a:solidFill>
                <a:latin typeface="Times New Roman" pitchFamily="18" charset="0"/>
                <a:cs typeface="Arial" pitchFamily="34" charset="0"/>
              </a:rPr>
              <a:t>(MIPS</a:t>
            </a:r>
            <a:r>
              <a:rPr lang="zh-CN" altLang="en-US" sz="2400" b="1" dirty="0">
                <a:solidFill>
                  <a:schemeClr val="accent2"/>
                </a:solidFill>
                <a:latin typeface="Times New Roman" pitchFamily="18" charset="0"/>
                <a:ea typeface="华文新魏" pitchFamily="2" charset="-122"/>
              </a:rPr>
              <a:t>采用</a:t>
            </a:r>
            <a:r>
              <a:rPr lang="en-US" altLang="zh-CN" sz="2400" b="1" dirty="0">
                <a:solidFill>
                  <a:schemeClr val="accent2"/>
                </a:solidFill>
                <a:latin typeface="Times New Roman" pitchFamily="18" charset="0"/>
                <a:cs typeface="Arial" pitchFamily="34" charset="0"/>
              </a:rPr>
              <a:t>) </a:t>
            </a:r>
            <a:r>
              <a:rPr lang="zh-CN" altLang="en-US" sz="2400" b="1" dirty="0">
                <a:solidFill>
                  <a:schemeClr val="accent2"/>
                </a:solidFill>
                <a:latin typeface="Times New Roman" pitchFamily="18" charset="0"/>
                <a:ea typeface="华文新魏" pitchFamily="2" charset="-122"/>
              </a:rPr>
              <a:t>：</a:t>
            </a:r>
            <a:r>
              <a:rPr lang="zh-CN" altLang="en-US" sz="2400" b="1" dirty="0">
                <a:latin typeface="Times New Roman" pitchFamily="18" charset="0"/>
                <a:ea typeface="华文新魏" pitchFamily="2" charset="-122"/>
              </a:rPr>
              <a:t>设置一个</a:t>
            </a:r>
            <a:r>
              <a:rPr lang="zh-CN" altLang="en-US" sz="2400" dirty="0">
                <a:latin typeface="Times New Roman" pitchFamily="18" charset="0"/>
                <a:ea typeface="华文新魏" pitchFamily="2" charset="-122"/>
              </a:rPr>
              <a:t>异常状态寄存器</a:t>
            </a:r>
            <a:r>
              <a:rPr lang="en-US" altLang="zh-CN" sz="2400" b="1" dirty="0">
                <a:latin typeface="Times New Roman" pitchFamily="18" charset="0"/>
                <a:cs typeface="Arial" pitchFamily="34" charset="0"/>
              </a:rPr>
              <a:t>(MIPS</a:t>
            </a:r>
            <a:r>
              <a:rPr lang="zh-CN" altLang="en-US" sz="2400" b="1" dirty="0">
                <a:latin typeface="Times New Roman" pitchFamily="18" charset="0"/>
                <a:ea typeface="华文新魏" pitchFamily="2" charset="-122"/>
              </a:rPr>
              <a:t>中为</a:t>
            </a:r>
            <a:r>
              <a:rPr lang="en-US" altLang="zh-CN" sz="2400" b="1" dirty="0">
                <a:latin typeface="Times New Roman" pitchFamily="18" charset="0"/>
                <a:cs typeface="Arial" pitchFamily="34" charset="0"/>
              </a:rPr>
              <a:t>Cause</a:t>
            </a:r>
            <a:r>
              <a:rPr lang="zh-CN" altLang="en-US" sz="2400" b="1" dirty="0">
                <a:latin typeface="Times New Roman" pitchFamily="18" charset="0"/>
                <a:ea typeface="华文新魏" pitchFamily="2" charset="-122"/>
              </a:rPr>
              <a:t>寄存器</a:t>
            </a:r>
            <a:r>
              <a:rPr lang="en-US" altLang="zh-CN" sz="2400" b="1" dirty="0">
                <a:latin typeface="Times New Roman" pitchFamily="18" charset="0"/>
                <a:cs typeface="Arial" pitchFamily="34" charset="0"/>
              </a:rPr>
              <a:t>)</a:t>
            </a:r>
            <a:r>
              <a:rPr lang="zh-CN" altLang="en-US" sz="2400" b="1" dirty="0">
                <a:latin typeface="Times New Roman" pitchFamily="18" charset="0"/>
                <a:ea typeface="华文新魏" pitchFamily="2" charset="-122"/>
              </a:rPr>
              <a:t>，用于记录异常原因。操作系统使用一个</a:t>
            </a:r>
            <a:r>
              <a:rPr lang="zh-CN" altLang="en-US" sz="2400" b="1" dirty="0">
                <a:solidFill>
                  <a:schemeClr val="accent3"/>
                </a:solidFill>
                <a:latin typeface="Times New Roman" pitchFamily="18" charset="0"/>
                <a:ea typeface="华文新魏" pitchFamily="2" charset="-122"/>
              </a:rPr>
              <a:t>统一的异常处理程序</a:t>
            </a:r>
            <a:r>
              <a:rPr lang="en-US" altLang="zh-CN" sz="2400" b="1" dirty="0">
                <a:solidFill>
                  <a:srgbClr val="FF0000"/>
                </a:solidFill>
                <a:latin typeface="Times New Roman" pitchFamily="18" charset="0"/>
                <a:cs typeface="Arial" pitchFamily="34" charset="0"/>
              </a:rPr>
              <a:t>(MIPS</a:t>
            </a:r>
            <a:r>
              <a:rPr lang="zh-CN" altLang="en-US" sz="2400" b="1" dirty="0">
                <a:solidFill>
                  <a:srgbClr val="FF0000"/>
                </a:solidFill>
                <a:latin typeface="Times New Roman" pitchFamily="18" charset="0"/>
                <a:ea typeface="华文新魏" pitchFamily="2" charset="-122"/>
              </a:rPr>
              <a:t>的入口为</a:t>
            </a:r>
            <a:r>
              <a:rPr lang="en-US" altLang="zh-CN" sz="2400" b="1" dirty="0">
                <a:solidFill>
                  <a:srgbClr val="FF0000"/>
                </a:solidFill>
                <a:latin typeface="Times New Roman" pitchFamily="18" charset="0"/>
                <a:cs typeface="Arial" pitchFamily="34" charset="0"/>
              </a:rPr>
              <a:t>0x8000 0180)</a:t>
            </a:r>
            <a:r>
              <a:rPr lang="en-US" altLang="zh-CN" sz="2400" b="1" dirty="0">
                <a:solidFill>
                  <a:srgbClr val="1E7C34"/>
                </a:solidFill>
                <a:latin typeface="Times New Roman" pitchFamily="18" charset="0"/>
                <a:cs typeface="Arial" pitchFamily="34" charset="0"/>
              </a:rPr>
              <a:t> </a:t>
            </a:r>
            <a:r>
              <a:rPr lang="zh-CN" altLang="en-US" sz="2400" b="1" dirty="0">
                <a:latin typeface="Times New Roman" pitchFamily="18" charset="0"/>
                <a:ea typeface="华文新魏" pitchFamily="2" charset="-122"/>
              </a:rPr>
              <a:t>，该程序按优先级顺序</a:t>
            </a:r>
            <a:r>
              <a:rPr lang="zh-CN" altLang="en-US" sz="2400" b="1" dirty="0">
                <a:solidFill>
                  <a:schemeClr val="accent3"/>
                </a:solidFill>
                <a:latin typeface="Times New Roman" pitchFamily="18" charset="0"/>
                <a:ea typeface="华文新魏" pitchFamily="2" charset="-122"/>
              </a:rPr>
              <a:t>查询异常状态寄存器</a:t>
            </a:r>
            <a:r>
              <a:rPr lang="zh-CN" altLang="en-US" sz="2400" b="1" dirty="0">
                <a:latin typeface="Times New Roman" pitchFamily="18" charset="0"/>
                <a:ea typeface="华文新魏" pitchFamily="2" charset="-122"/>
              </a:rPr>
              <a:t>，识别出异常事件</a:t>
            </a:r>
            <a:endParaRPr lang="en-US" altLang="zh-CN" sz="2400" dirty="0">
              <a:latin typeface="Times New Roman" pitchFamily="18" charset="0"/>
              <a:ea typeface="华文新魏" pitchFamily="2" charset="-122"/>
            </a:endParaRPr>
          </a:p>
          <a:p>
            <a:pPr marL="609600" indent="-609600" algn="l">
              <a:lnSpc>
                <a:spcPct val="100000"/>
              </a:lnSpc>
              <a:spcBef>
                <a:spcPts val="600"/>
              </a:spcBef>
              <a:buFont typeface="Wingdings" pitchFamily="2" charset="2"/>
              <a:buNone/>
            </a:pPr>
            <a:r>
              <a:rPr lang="zh-CN" altLang="en-US" sz="2400" b="1" dirty="0">
                <a:solidFill>
                  <a:schemeClr val="accent2"/>
                </a:solidFill>
                <a:latin typeface="Times New Roman" pitchFamily="18" charset="0"/>
                <a:ea typeface="华文新魏" pitchFamily="2" charset="-122"/>
              </a:rPr>
              <a:t>     </a:t>
            </a:r>
            <a:r>
              <a:rPr lang="en-US" altLang="zh-CN" sz="2400" b="1" dirty="0">
                <a:solidFill>
                  <a:schemeClr val="accent2"/>
                </a:solidFill>
                <a:latin typeface="Times New Roman" pitchFamily="18" charset="0"/>
                <a:ea typeface="华文新魏" pitchFamily="2" charset="-122"/>
              </a:rPr>
              <a:t>b)</a:t>
            </a:r>
            <a:r>
              <a:rPr lang="zh-CN" altLang="en-US" sz="2400" b="1" dirty="0">
                <a:solidFill>
                  <a:schemeClr val="accent2"/>
                </a:solidFill>
                <a:latin typeface="Times New Roman" pitchFamily="18" charset="0"/>
                <a:ea typeface="华文新魏" pitchFamily="2" charset="-122"/>
              </a:rPr>
              <a:t> 硬件识别</a:t>
            </a:r>
            <a:r>
              <a:rPr lang="en-US" altLang="zh-CN" sz="2400" b="1" dirty="0">
                <a:solidFill>
                  <a:schemeClr val="accent2"/>
                </a:solidFill>
                <a:latin typeface="Times New Roman" pitchFamily="18" charset="0"/>
                <a:cs typeface="Arial" pitchFamily="34" charset="0"/>
              </a:rPr>
              <a:t>(</a:t>
            </a:r>
            <a:r>
              <a:rPr lang="zh-CN" altLang="en-US" sz="2400" b="1" dirty="0">
                <a:solidFill>
                  <a:srgbClr val="0000CC"/>
                </a:solidFill>
                <a:latin typeface="Times New Roman" pitchFamily="18" charset="0"/>
                <a:ea typeface="华文新魏" pitchFamily="2" charset="-122"/>
                <a:hlinkClick r:id="" action="ppaction://hlinkshowjump?jump=nextslide"/>
              </a:rPr>
              <a:t>向量中断</a:t>
            </a:r>
            <a:r>
              <a:rPr lang="en-US" altLang="zh-CN" sz="2400" b="1" dirty="0">
                <a:solidFill>
                  <a:schemeClr val="accent2"/>
                </a:solidFill>
                <a:latin typeface="Times New Roman" pitchFamily="18" charset="0"/>
                <a:cs typeface="Arial" pitchFamily="34" charset="0"/>
              </a:rPr>
              <a:t>)(80x86</a:t>
            </a:r>
            <a:r>
              <a:rPr lang="zh-CN" altLang="en-US" sz="2400" b="1" dirty="0">
                <a:solidFill>
                  <a:schemeClr val="accent2"/>
                </a:solidFill>
                <a:latin typeface="Times New Roman" pitchFamily="18" charset="0"/>
                <a:ea typeface="华文新魏" pitchFamily="2" charset="-122"/>
              </a:rPr>
              <a:t>采用</a:t>
            </a:r>
            <a:r>
              <a:rPr lang="en-US" altLang="zh-CN" sz="2400" b="1" dirty="0">
                <a:solidFill>
                  <a:schemeClr val="accent2"/>
                </a:solidFill>
                <a:latin typeface="Times New Roman" pitchFamily="18" charset="0"/>
                <a:cs typeface="Arial" pitchFamily="34" charset="0"/>
              </a:rPr>
              <a:t>)</a:t>
            </a:r>
            <a:r>
              <a:rPr lang="zh-CN" altLang="en-US" sz="2400" b="1" dirty="0">
                <a:solidFill>
                  <a:schemeClr val="accent2"/>
                </a:solidFill>
                <a:latin typeface="Times New Roman" pitchFamily="18" charset="0"/>
                <a:ea typeface="华文新魏" pitchFamily="2" charset="-122"/>
              </a:rPr>
              <a:t>：</a:t>
            </a:r>
            <a:r>
              <a:rPr lang="zh-CN" altLang="en-US" sz="2400" b="1" dirty="0">
                <a:latin typeface="Times New Roman" pitchFamily="18" charset="0"/>
                <a:ea typeface="华文新魏" pitchFamily="2" charset="-122"/>
              </a:rPr>
              <a:t>用</a:t>
            </a:r>
            <a:r>
              <a:rPr lang="zh-CN" altLang="en-US" sz="2400" b="1" dirty="0">
                <a:solidFill>
                  <a:schemeClr val="accent3"/>
                </a:solidFill>
                <a:latin typeface="Times New Roman" pitchFamily="18" charset="0"/>
                <a:ea typeface="华文新魏" pitchFamily="2" charset="-122"/>
              </a:rPr>
              <a:t>专门的硬件查询电路</a:t>
            </a:r>
            <a:r>
              <a:rPr lang="zh-CN" altLang="en-US" sz="2400" b="1" dirty="0">
                <a:latin typeface="Times New Roman" pitchFamily="18" charset="0"/>
                <a:ea typeface="华文新魏" pitchFamily="2" charset="-122"/>
              </a:rPr>
              <a:t>按优先级顺序</a:t>
            </a:r>
            <a:r>
              <a:rPr lang="zh-CN" altLang="en-US" sz="2400" b="1" dirty="0">
                <a:solidFill>
                  <a:schemeClr val="accent3"/>
                </a:solidFill>
                <a:latin typeface="Times New Roman" pitchFamily="18" charset="0"/>
                <a:ea typeface="华文新魏" pitchFamily="2" charset="-122"/>
              </a:rPr>
              <a:t>识别异常，得到一个“中断类型号”</a:t>
            </a:r>
            <a:r>
              <a:rPr lang="zh-CN" altLang="en-US" sz="2400" b="1" dirty="0">
                <a:latin typeface="Times New Roman" pitchFamily="18" charset="0"/>
                <a:ea typeface="华文新魏" pitchFamily="2" charset="-122"/>
              </a:rPr>
              <a:t>，根据此号，到</a:t>
            </a:r>
            <a:r>
              <a:rPr lang="zh-CN" altLang="en-US" sz="2400" b="1" dirty="0">
                <a:solidFill>
                  <a:schemeClr val="accent3"/>
                </a:solidFill>
                <a:latin typeface="Times New Roman" pitchFamily="18" charset="0"/>
                <a:ea typeface="华文新魏" pitchFamily="2" charset="-122"/>
              </a:rPr>
              <a:t>中断向量表中</a:t>
            </a:r>
            <a:r>
              <a:rPr lang="zh-CN" altLang="en-US" sz="2400" b="1" dirty="0">
                <a:latin typeface="Times New Roman" pitchFamily="18" charset="0"/>
                <a:ea typeface="华文新魏" pitchFamily="2" charset="-122"/>
              </a:rPr>
              <a:t>读取对应的中断服务程序的入口地址。</a:t>
            </a:r>
            <a:endParaRPr lang="en-US" altLang="zh-CN" sz="2400" b="1" dirty="0">
              <a:latin typeface="Times New Roman" pitchFamily="18" charset="0"/>
              <a:cs typeface="Arial" pitchFamily="34" charset="0"/>
            </a:endParaRPr>
          </a:p>
          <a:p>
            <a:pPr marL="609600" indent="-609600" algn="l">
              <a:lnSpc>
                <a:spcPct val="100000"/>
              </a:lnSpc>
              <a:spcBef>
                <a:spcPts val="600"/>
              </a:spcBef>
              <a:buFont typeface="Wingdings" pitchFamily="2" charset="2"/>
              <a:buNone/>
            </a:pPr>
            <a:r>
              <a:rPr lang="en-US" altLang="zh-CN" b="1" dirty="0">
                <a:latin typeface="Times New Roman" pitchFamily="18" charset="0"/>
                <a:cs typeface="Arial" pitchFamily="34" charset="0"/>
              </a:rPr>
              <a:t>③ </a:t>
            </a:r>
            <a:r>
              <a:rPr lang="zh-CN" altLang="en-US" b="1" dirty="0">
                <a:latin typeface="Times New Roman" pitchFamily="18" charset="0"/>
                <a:ea typeface="华文新魏" pitchFamily="2" charset="-122"/>
              </a:rPr>
              <a:t>切换到具体的异常处理程序执行</a:t>
            </a:r>
          </a:p>
        </p:txBody>
      </p:sp>
    </p:spTree>
    <p:extLst>
      <p:ext uri="{BB962C8B-B14F-4D97-AF65-F5344CB8AC3E}">
        <p14:creationId xmlns:p14="http://schemas.microsoft.com/office/powerpoint/2010/main" val="889059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dissolv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311716" y="-23446"/>
            <a:ext cx="6589713"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zh-CN" altLang="en-US" dirty="0">
                <a:solidFill>
                  <a:srgbClr val="A50021"/>
                </a:solidFill>
              </a:rPr>
              <a:t>中断类型号</a:t>
            </a:r>
          </a:p>
        </p:txBody>
      </p:sp>
      <p:sp>
        <p:nvSpPr>
          <p:cNvPr id="24578" name="Rectangle 3"/>
          <p:cNvSpPr>
            <a:spLocks noGrp="1" noChangeArrowheads="1"/>
          </p:cNvSpPr>
          <p:nvPr>
            <p:ph type="body" idx="1"/>
          </p:nvPr>
        </p:nvSpPr>
        <p:spPr/>
        <p:txBody>
          <a:bodyPr/>
          <a:lstStyle/>
          <a:p>
            <a:pPr eaLnBrk="1" hangingPunct="1">
              <a:buFont typeface="Wingdings" charset="2"/>
              <a:buChar char="Ø"/>
            </a:pPr>
            <a:endParaRPr lang="zh-CN" altLang="en-US"/>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173" y="620688"/>
            <a:ext cx="10452002" cy="61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5"/>
          <p:cNvSpPr>
            <a:spLocks noChangeArrowheads="1"/>
          </p:cNvSpPr>
          <p:nvPr/>
        </p:nvSpPr>
        <p:spPr bwMode="auto">
          <a:xfrm>
            <a:off x="5950744" y="2744924"/>
            <a:ext cx="2917826" cy="792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Arial" charset="0"/>
                <a:ea typeface="宋体" charset="-122"/>
              </a:defRPr>
            </a:lvl1pPr>
            <a:lvl2pPr marL="742950" indent="-285750">
              <a:defRPr kumimoji="1" sz="2400">
                <a:solidFill>
                  <a:schemeClr val="tx1"/>
                </a:solidFill>
                <a:latin typeface="Arial" charset="0"/>
                <a:ea typeface="宋体" charset="-122"/>
              </a:defRPr>
            </a:lvl2pPr>
            <a:lvl3pPr marL="1143000" indent="-228600">
              <a:defRPr kumimoji="1" sz="2400">
                <a:solidFill>
                  <a:schemeClr val="tx1"/>
                </a:solidFill>
                <a:latin typeface="Arial" charset="0"/>
                <a:ea typeface="宋体" charset="-122"/>
              </a:defRPr>
            </a:lvl3pPr>
            <a:lvl4pPr marL="1600200" indent="-228600">
              <a:defRPr kumimoji="1" sz="2400">
                <a:solidFill>
                  <a:schemeClr val="tx1"/>
                </a:solidFill>
                <a:latin typeface="Arial" charset="0"/>
                <a:ea typeface="宋体" charset="-122"/>
              </a:defRPr>
            </a:lvl4pPr>
            <a:lvl5pPr marL="2057400" indent="-228600">
              <a:defRPr kumimoji="1" sz="2400">
                <a:solidFill>
                  <a:schemeClr val="tx1"/>
                </a:solidFill>
                <a:latin typeface="Arial" charset="0"/>
                <a:ea typeface="宋体" charset="-122"/>
              </a:defRPr>
            </a:lvl5pPr>
            <a:lvl6pPr marL="2514600" indent="-228600" fontAlgn="base">
              <a:spcBef>
                <a:spcPct val="0"/>
              </a:spcBef>
              <a:spcAft>
                <a:spcPct val="0"/>
              </a:spcAft>
              <a:defRPr kumimoji="1" sz="2400">
                <a:solidFill>
                  <a:schemeClr val="tx1"/>
                </a:solidFill>
                <a:latin typeface="Arial" charset="0"/>
                <a:ea typeface="宋体" charset="-122"/>
              </a:defRPr>
            </a:lvl6pPr>
            <a:lvl7pPr marL="2971800" indent="-228600" fontAlgn="base">
              <a:spcBef>
                <a:spcPct val="0"/>
              </a:spcBef>
              <a:spcAft>
                <a:spcPct val="0"/>
              </a:spcAft>
              <a:defRPr kumimoji="1" sz="2400">
                <a:solidFill>
                  <a:schemeClr val="tx1"/>
                </a:solidFill>
                <a:latin typeface="Arial" charset="0"/>
                <a:ea typeface="宋体" charset="-122"/>
              </a:defRPr>
            </a:lvl7pPr>
            <a:lvl8pPr marL="3429000" indent="-228600" fontAlgn="base">
              <a:spcBef>
                <a:spcPct val="0"/>
              </a:spcBef>
              <a:spcAft>
                <a:spcPct val="0"/>
              </a:spcAft>
              <a:defRPr kumimoji="1" sz="2400">
                <a:solidFill>
                  <a:schemeClr val="tx1"/>
                </a:solidFill>
                <a:latin typeface="Arial" charset="0"/>
                <a:ea typeface="宋体" charset="-122"/>
              </a:defRPr>
            </a:lvl8pPr>
            <a:lvl9pPr marL="3886200" indent="-228600" fontAlgn="base">
              <a:spcBef>
                <a:spcPct val="0"/>
              </a:spcBef>
              <a:spcAft>
                <a:spcPct val="0"/>
              </a:spcAft>
              <a:defRPr kumimoji="1" sz="2400">
                <a:solidFill>
                  <a:schemeClr val="tx1"/>
                </a:solidFill>
                <a:latin typeface="Arial" charset="0"/>
                <a:ea typeface="宋体" charset="-122"/>
              </a:defRPr>
            </a:lvl9pPr>
          </a:lstStyle>
          <a:p>
            <a:endParaRPr kumimoji="0" lang="zh-CN" altLang="en-US" sz="1800"/>
          </a:p>
        </p:txBody>
      </p:sp>
    </p:spTree>
    <p:extLst>
      <p:ext uri="{BB962C8B-B14F-4D97-AF65-F5344CB8AC3E}">
        <p14:creationId xmlns:p14="http://schemas.microsoft.com/office/powerpoint/2010/main" val="144762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98562" y="11959"/>
            <a:ext cx="84247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回顾</a:t>
            </a:r>
            <a:r>
              <a:rPr lang="en-US" altLang="zh-CN" dirty="0"/>
              <a:t>——</a:t>
            </a:r>
            <a:r>
              <a:rPr lang="zh-CN" altLang="en-US" dirty="0"/>
              <a:t>处理器的异常处理机制</a:t>
            </a:r>
          </a:p>
        </p:txBody>
      </p:sp>
      <p:pic>
        <p:nvPicPr>
          <p:cNvPr id="4" name="Picture 4" descr="http://img4.duitang.com/uploads/item/201401/11/20140111214543_JwnrH.thumb.700_0.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8742" y="1721534"/>
            <a:ext cx="720080" cy="127541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18"/>
          <p:cNvSpPr>
            <a:spLocks noChangeArrowheads="1"/>
          </p:cNvSpPr>
          <p:nvPr/>
        </p:nvSpPr>
        <p:spPr bwMode="auto">
          <a:xfrm>
            <a:off x="3135650" y="2214768"/>
            <a:ext cx="7200000" cy="497765"/>
          </a:xfrm>
          <a:prstGeom prst="rect">
            <a:avLst/>
          </a:prstGeom>
          <a:noFill/>
          <a:ln w="9525">
            <a:noFill/>
            <a:miter lim="800000"/>
            <a:headEnd/>
            <a:tailEnd/>
          </a:ln>
          <a:effectLst/>
        </p:spPr>
        <p:txBody>
          <a:bodyPr wrap="square">
            <a:spAutoFit/>
          </a:bodyPr>
          <a:lstStyle/>
          <a:p>
            <a:pPr>
              <a:lnSpc>
                <a:spcPct val="120000"/>
              </a:lnSpc>
              <a:spcBef>
                <a:spcPts val="0"/>
              </a:spcBef>
              <a:buFont typeface="Wingdings" pitchFamily="2" charset="2"/>
              <a:buNone/>
              <a:defRPr/>
            </a:pPr>
            <a:r>
              <a:rPr lang="zh-CN" altLang="en-US" sz="2400" dirty="0">
                <a:solidFill>
                  <a:schemeClr val="bg1"/>
                </a:solidFill>
                <a:latin typeface="+mj-lt"/>
                <a:ea typeface="+mn-ea"/>
                <a:cs typeface="Times New Roman" pitchFamily="18" charset="0"/>
              </a:rPr>
              <a:t>还有一个首先要做的基本操作是什么？</a:t>
            </a:r>
          </a:p>
        </p:txBody>
      </p:sp>
      <p:sp>
        <p:nvSpPr>
          <p:cNvPr id="9" name="圆角矩形标注 8"/>
          <p:cNvSpPr/>
          <p:nvPr/>
        </p:nvSpPr>
        <p:spPr>
          <a:xfrm>
            <a:off x="3215686" y="3954280"/>
            <a:ext cx="7200000" cy="759989"/>
          </a:xfrm>
          <a:prstGeom prst="wedgeRoundRectCallout">
            <a:avLst>
              <a:gd name="adj1" fmla="val -55804"/>
              <a:gd name="adj2" fmla="val -530"/>
              <a:gd name="adj3" fmla="val 16667"/>
            </a:avLst>
          </a:prstGeom>
          <a:solidFill>
            <a:srgbClr val="00A4DE"/>
          </a:solid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00000"/>
              </a:lnSpc>
            </a:pPr>
            <a:r>
              <a:rPr lang="zh-CN" altLang="en-US" dirty="0">
                <a:solidFill>
                  <a:schemeClr val="bg1"/>
                </a:solidFill>
              </a:rPr>
              <a:t>关中断！即：中断允许标志清</a:t>
            </a:r>
            <a:r>
              <a:rPr lang="en-US" altLang="zh-CN" dirty="0">
                <a:solidFill>
                  <a:schemeClr val="bg1"/>
                </a:solidFill>
              </a:rPr>
              <a:t>0</a:t>
            </a:r>
            <a:r>
              <a:rPr lang="zh-CN" altLang="en-US" dirty="0">
                <a:solidFill>
                  <a:schemeClr val="bg1"/>
                </a:solidFill>
              </a:rPr>
              <a:t>。</a:t>
            </a:r>
            <a:endParaRPr lang="en-US" altLang="zh-CN" dirty="0">
              <a:solidFill>
                <a:schemeClr val="bg1"/>
              </a:solidFill>
            </a:endParaRPr>
          </a:p>
        </p:txBody>
      </p:sp>
      <p:pic>
        <p:nvPicPr>
          <p:cNvPr id="11" name="Picture 2" descr="http://pic.58pic.com/58pic/11/60/21/66Y58PICG2I.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202" r="15985" b="7029"/>
          <a:stretch/>
        </p:blipFill>
        <p:spPr bwMode="auto">
          <a:xfrm>
            <a:off x="1774727" y="3655372"/>
            <a:ext cx="864096" cy="1357804"/>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圆角矩形 11"/>
          <p:cNvSpPr/>
          <p:nvPr/>
        </p:nvSpPr>
        <p:spPr>
          <a:xfrm>
            <a:off x="3215686" y="1963199"/>
            <a:ext cx="7200000" cy="79208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ts val="0"/>
              </a:spcBef>
              <a:buFont typeface="Wingdings" pitchFamily="2" charset="2"/>
              <a:buNone/>
              <a:defRPr/>
            </a:pPr>
            <a:r>
              <a:rPr lang="zh-CN" altLang="en-US" dirty="0">
                <a:solidFill>
                  <a:schemeClr val="bg1"/>
                </a:solidFill>
                <a:cs typeface="Times New Roman" pitchFamily="18" charset="0"/>
              </a:rPr>
              <a:t>还有一个首先要做的基本操作是什么？</a:t>
            </a:r>
          </a:p>
        </p:txBody>
      </p:sp>
    </p:spTree>
    <p:extLst>
      <p:ext uri="{BB962C8B-B14F-4D97-AF65-F5344CB8AC3E}">
        <p14:creationId xmlns:p14="http://schemas.microsoft.com/office/powerpoint/2010/main" val="462808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txBox="1">
            <a:spLocks noChangeArrowheads="1"/>
          </p:cNvSpPr>
          <p:nvPr/>
        </p:nvSpPr>
        <p:spPr bwMode="auto">
          <a:xfrm>
            <a:off x="314200" y="21693"/>
            <a:ext cx="90727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中断控制器的基本结构</a:t>
            </a:r>
          </a:p>
        </p:txBody>
      </p:sp>
      <p:sp>
        <p:nvSpPr>
          <p:cNvPr id="22" name="Text Box 3"/>
          <p:cNvSpPr txBox="1">
            <a:spLocks noChangeArrowheads="1"/>
          </p:cNvSpPr>
          <p:nvPr/>
        </p:nvSpPr>
        <p:spPr bwMode="auto">
          <a:xfrm>
            <a:off x="3417913" y="4968081"/>
            <a:ext cx="2259012"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dirty="0">
                <a:latin typeface="Times New Roman" pitchFamily="18" charset="0"/>
                <a:ea typeface="华文新魏" pitchFamily="2" charset="-122"/>
              </a:rPr>
              <a:t>屏蔽寄存器</a:t>
            </a:r>
          </a:p>
        </p:txBody>
      </p:sp>
      <p:sp>
        <p:nvSpPr>
          <p:cNvPr id="23" name="Text Box 4"/>
          <p:cNvSpPr txBox="1">
            <a:spLocks noChangeArrowheads="1"/>
          </p:cNvSpPr>
          <p:nvPr/>
        </p:nvSpPr>
        <p:spPr bwMode="auto">
          <a:xfrm>
            <a:off x="6554813" y="5012531"/>
            <a:ext cx="2432050"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dirty="0">
                <a:latin typeface="Times New Roman" pitchFamily="18" charset="0"/>
                <a:ea typeface="华文新魏" pitchFamily="2" charset="-122"/>
              </a:rPr>
              <a:t>中断请求寄存器</a:t>
            </a:r>
          </a:p>
        </p:txBody>
      </p:sp>
      <p:sp>
        <p:nvSpPr>
          <p:cNvPr id="24" name="Line 5"/>
          <p:cNvSpPr>
            <a:spLocks noChangeShapeType="1"/>
          </p:cNvSpPr>
          <p:nvPr/>
        </p:nvSpPr>
        <p:spPr bwMode="auto">
          <a:xfrm>
            <a:off x="3536975" y="4253706"/>
            <a:ext cx="0" cy="727075"/>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25" name="AutoShape 6"/>
          <p:cNvSpPr>
            <a:spLocks noChangeArrowheads="1"/>
          </p:cNvSpPr>
          <p:nvPr/>
        </p:nvSpPr>
        <p:spPr bwMode="auto">
          <a:xfrm rot="16200000">
            <a:off x="3427438" y="3831431"/>
            <a:ext cx="442912" cy="442912"/>
          </a:xfrm>
          <a:prstGeom prst="flowChartDelay">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p>
        </p:txBody>
      </p:sp>
      <p:sp>
        <p:nvSpPr>
          <p:cNvPr id="26" name="Line 7"/>
          <p:cNvSpPr>
            <a:spLocks noChangeShapeType="1"/>
          </p:cNvSpPr>
          <p:nvPr/>
        </p:nvSpPr>
        <p:spPr bwMode="auto">
          <a:xfrm flipV="1">
            <a:off x="3776688" y="4253706"/>
            <a:ext cx="0" cy="471487"/>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27" name="Line 8"/>
          <p:cNvSpPr>
            <a:spLocks noChangeShapeType="1"/>
          </p:cNvSpPr>
          <p:nvPr/>
        </p:nvSpPr>
        <p:spPr bwMode="auto">
          <a:xfrm>
            <a:off x="3792563" y="4725193"/>
            <a:ext cx="283686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28" name="Line 9"/>
          <p:cNvSpPr>
            <a:spLocks noChangeShapeType="1"/>
          </p:cNvSpPr>
          <p:nvPr/>
        </p:nvSpPr>
        <p:spPr bwMode="auto">
          <a:xfrm>
            <a:off x="6629425" y="4725193"/>
            <a:ext cx="0" cy="2825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29" name="AutoShape 10"/>
          <p:cNvSpPr>
            <a:spLocks noChangeArrowheads="1"/>
          </p:cNvSpPr>
          <p:nvPr/>
        </p:nvSpPr>
        <p:spPr bwMode="auto">
          <a:xfrm rot="16200000">
            <a:off x="5441181" y="3811588"/>
            <a:ext cx="415925" cy="442912"/>
          </a:xfrm>
          <a:prstGeom prst="flowChartDelay">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p>
        </p:txBody>
      </p:sp>
      <p:sp>
        <p:nvSpPr>
          <p:cNvPr id="30" name="Line 11"/>
          <p:cNvSpPr>
            <a:spLocks noChangeShapeType="1"/>
          </p:cNvSpPr>
          <p:nvPr/>
        </p:nvSpPr>
        <p:spPr bwMode="auto">
          <a:xfrm flipH="1">
            <a:off x="5522938" y="4239418"/>
            <a:ext cx="0" cy="739775"/>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31" name="Line 12"/>
          <p:cNvSpPr>
            <a:spLocks noChangeShapeType="1"/>
          </p:cNvSpPr>
          <p:nvPr/>
        </p:nvSpPr>
        <p:spPr bwMode="auto">
          <a:xfrm flipV="1">
            <a:off x="5781700" y="4239418"/>
            <a:ext cx="0" cy="2841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32" name="Line 13"/>
          <p:cNvSpPr>
            <a:spLocks noChangeShapeType="1"/>
          </p:cNvSpPr>
          <p:nvPr/>
        </p:nvSpPr>
        <p:spPr bwMode="auto">
          <a:xfrm>
            <a:off x="5781700" y="4521993"/>
            <a:ext cx="301148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33" name="Line 14"/>
          <p:cNvSpPr>
            <a:spLocks noChangeShapeType="1"/>
          </p:cNvSpPr>
          <p:nvPr/>
        </p:nvSpPr>
        <p:spPr bwMode="auto">
          <a:xfrm>
            <a:off x="8793188" y="4523581"/>
            <a:ext cx="0" cy="4841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34" name="Line 15"/>
          <p:cNvSpPr>
            <a:spLocks noChangeShapeType="1"/>
          </p:cNvSpPr>
          <p:nvPr/>
        </p:nvSpPr>
        <p:spPr bwMode="auto">
          <a:xfrm flipH="1" flipV="1">
            <a:off x="3629050" y="3475831"/>
            <a:ext cx="1588" cy="34925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35" name="Line 16"/>
          <p:cNvSpPr>
            <a:spLocks noChangeShapeType="1"/>
          </p:cNvSpPr>
          <p:nvPr/>
        </p:nvSpPr>
        <p:spPr bwMode="auto">
          <a:xfrm flipV="1">
            <a:off x="5634063" y="3474243"/>
            <a:ext cx="1587" cy="33655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36" name="Text Box 17"/>
          <p:cNvSpPr txBox="1">
            <a:spLocks noChangeArrowheads="1"/>
          </p:cNvSpPr>
          <p:nvPr/>
        </p:nvSpPr>
        <p:spPr bwMode="auto">
          <a:xfrm>
            <a:off x="4233888" y="3806031"/>
            <a:ext cx="8064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b="1">
                <a:latin typeface="Times New Roman" pitchFamily="18" charset="0"/>
                <a:ea typeface="华文新魏" pitchFamily="2" charset="-122"/>
              </a:rPr>
              <a:t>……</a:t>
            </a:r>
          </a:p>
        </p:txBody>
      </p:sp>
      <p:sp>
        <p:nvSpPr>
          <p:cNvPr id="37" name="Text Box 18"/>
          <p:cNvSpPr txBox="1">
            <a:spLocks noChangeArrowheads="1"/>
          </p:cNvSpPr>
          <p:nvPr/>
        </p:nvSpPr>
        <p:spPr bwMode="auto">
          <a:xfrm>
            <a:off x="3440138" y="3032918"/>
            <a:ext cx="2447925"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dirty="0">
                <a:latin typeface="Times New Roman" pitchFamily="18" charset="0"/>
                <a:ea typeface="华文新魏" pitchFamily="2" charset="-122"/>
              </a:rPr>
              <a:t>判 优 线 路</a:t>
            </a:r>
          </a:p>
        </p:txBody>
      </p:sp>
      <p:sp>
        <p:nvSpPr>
          <p:cNvPr id="38" name="Line 19"/>
          <p:cNvSpPr>
            <a:spLocks noChangeShapeType="1"/>
          </p:cNvSpPr>
          <p:nvPr/>
        </p:nvSpPr>
        <p:spPr bwMode="auto">
          <a:xfrm flipV="1">
            <a:off x="4638700" y="2628106"/>
            <a:ext cx="0" cy="4286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39" name="Text Box 20"/>
          <p:cNvSpPr txBox="1">
            <a:spLocks noChangeArrowheads="1"/>
          </p:cNvSpPr>
          <p:nvPr/>
        </p:nvSpPr>
        <p:spPr bwMode="auto">
          <a:xfrm>
            <a:off x="3251225" y="2170906"/>
            <a:ext cx="2770188"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b="1" dirty="0">
                <a:latin typeface="Times New Roman" pitchFamily="18" charset="0"/>
                <a:ea typeface="华文新魏" pitchFamily="2" charset="-122"/>
              </a:rPr>
              <a:t>向量地址形成线路</a:t>
            </a:r>
          </a:p>
        </p:txBody>
      </p:sp>
      <p:sp>
        <p:nvSpPr>
          <p:cNvPr id="40" name="Line 21"/>
          <p:cNvSpPr>
            <a:spLocks noChangeShapeType="1"/>
          </p:cNvSpPr>
          <p:nvPr/>
        </p:nvSpPr>
        <p:spPr bwMode="auto">
          <a:xfrm>
            <a:off x="5889650" y="3277393"/>
            <a:ext cx="18415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41" name="Line 22"/>
          <p:cNvSpPr>
            <a:spLocks noChangeShapeType="1"/>
          </p:cNvSpPr>
          <p:nvPr/>
        </p:nvSpPr>
        <p:spPr bwMode="auto">
          <a:xfrm>
            <a:off x="7732738" y="2770981"/>
            <a:ext cx="0" cy="527050"/>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42" name="AutoShape 23"/>
          <p:cNvSpPr>
            <a:spLocks noChangeArrowheads="1"/>
          </p:cNvSpPr>
          <p:nvPr/>
        </p:nvSpPr>
        <p:spPr bwMode="auto">
          <a:xfrm>
            <a:off x="4562500" y="1624806"/>
            <a:ext cx="292100" cy="544512"/>
          </a:xfrm>
          <a:prstGeom prst="upArrow">
            <a:avLst>
              <a:gd name="adj1" fmla="val 50000"/>
              <a:gd name="adj2" fmla="val 46603"/>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vert="eaVert" wrap="none" anchor="ctr"/>
          <a:lstStyle/>
          <a:p>
            <a:pPr algn="l">
              <a:lnSpc>
                <a:spcPct val="100000"/>
              </a:lnSpc>
            </a:pPr>
            <a:endParaRPr lang="zh-CN" altLang="en-US" b="1"/>
          </a:p>
        </p:txBody>
      </p:sp>
      <p:sp>
        <p:nvSpPr>
          <p:cNvPr id="43" name="Text Box 24"/>
          <p:cNvSpPr txBox="1">
            <a:spLocks noChangeArrowheads="1"/>
          </p:cNvSpPr>
          <p:nvPr/>
        </p:nvSpPr>
        <p:spPr bwMode="auto">
          <a:xfrm>
            <a:off x="4753000" y="1701006"/>
            <a:ext cx="252888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zh-CN" altLang="en-US" sz="2200" b="1">
                <a:solidFill>
                  <a:srgbClr val="0000CC"/>
                </a:solidFill>
                <a:latin typeface="Times New Roman" pitchFamily="18" charset="0"/>
                <a:ea typeface="华文新魏" pitchFamily="2" charset="-122"/>
              </a:rPr>
              <a:t>向量地址</a:t>
            </a:r>
            <a:r>
              <a:rPr lang="en-US" altLang="zh-CN" sz="2200" b="1">
                <a:solidFill>
                  <a:srgbClr val="0000CC"/>
                </a:solidFill>
                <a:latin typeface="Times New Roman" pitchFamily="18" charset="0"/>
                <a:ea typeface="华文新魏" pitchFamily="2" charset="-122"/>
              </a:rPr>
              <a:t>(</a:t>
            </a:r>
            <a:r>
              <a:rPr lang="zh-CN" altLang="en-US" sz="2200" b="1">
                <a:solidFill>
                  <a:srgbClr val="0000CC"/>
                </a:solidFill>
                <a:latin typeface="Times New Roman" pitchFamily="18" charset="0"/>
                <a:ea typeface="华文新魏" pitchFamily="2" charset="-122"/>
              </a:rPr>
              <a:t>中断号</a:t>
            </a:r>
            <a:r>
              <a:rPr lang="en-US" altLang="zh-CN" sz="2200" b="1">
                <a:solidFill>
                  <a:srgbClr val="0000CC"/>
                </a:solidFill>
                <a:latin typeface="Times New Roman" pitchFamily="18" charset="0"/>
                <a:ea typeface="华文新魏" pitchFamily="2" charset="-122"/>
              </a:rPr>
              <a:t>)</a:t>
            </a:r>
          </a:p>
        </p:txBody>
      </p:sp>
      <p:sp>
        <p:nvSpPr>
          <p:cNvPr id="44" name="Text Box 25"/>
          <p:cNvSpPr txBox="1">
            <a:spLocks noChangeArrowheads="1"/>
          </p:cNvSpPr>
          <p:nvPr/>
        </p:nvSpPr>
        <p:spPr bwMode="auto">
          <a:xfrm>
            <a:off x="7753375" y="1767681"/>
            <a:ext cx="2714625" cy="430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zh-CN" altLang="en-US" sz="2200" b="1">
                <a:solidFill>
                  <a:srgbClr val="0000FF"/>
                </a:solidFill>
                <a:latin typeface="Times New Roman" pitchFamily="18" charset="0"/>
                <a:ea typeface="华文新魏" pitchFamily="2" charset="-122"/>
              </a:rPr>
              <a:t>中断请求信号</a:t>
            </a:r>
            <a:r>
              <a:rPr lang="en-US" altLang="zh-CN" sz="2200" b="1">
                <a:solidFill>
                  <a:srgbClr val="0000FF"/>
                </a:solidFill>
                <a:latin typeface="Times New Roman" pitchFamily="18" charset="0"/>
                <a:ea typeface="华文新魏" pitchFamily="2" charset="-122"/>
              </a:rPr>
              <a:t>INT</a:t>
            </a:r>
          </a:p>
        </p:txBody>
      </p:sp>
      <p:sp>
        <p:nvSpPr>
          <p:cNvPr id="45" name="Text Box 26"/>
          <p:cNvSpPr txBox="1">
            <a:spLocks noChangeArrowheads="1"/>
          </p:cNvSpPr>
          <p:nvPr/>
        </p:nvSpPr>
        <p:spPr bwMode="auto">
          <a:xfrm>
            <a:off x="7143775" y="2326481"/>
            <a:ext cx="1149350" cy="466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en-US" altLang="zh-CN" b="1" dirty="0">
                <a:latin typeface="Times New Roman" pitchFamily="18" charset="0"/>
                <a:ea typeface="华文新魏" pitchFamily="2" charset="-122"/>
              </a:rPr>
              <a:t>INTR</a:t>
            </a:r>
          </a:p>
        </p:txBody>
      </p:sp>
      <p:sp>
        <p:nvSpPr>
          <p:cNvPr id="46" name="Line 27"/>
          <p:cNvSpPr>
            <a:spLocks noChangeShapeType="1"/>
          </p:cNvSpPr>
          <p:nvPr/>
        </p:nvSpPr>
        <p:spPr bwMode="auto">
          <a:xfrm flipV="1">
            <a:off x="7731150" y="1624806"/>
            <a:ext cx="0" cy="69056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47" name="Line 28"/>
          <p:cNvSpPr>
            <a:spLocks noChangeShapeType="1"/>
          </p:cNvSpPr>
          <p:nvPr/>
        </p:nvSpPr>
        <p:spPr bwMode="auto">
          <a:xfrm>
            <a:off x="2943250" y="4539456"/>
            <a:ext cx="2716213" cy="0"/>
          </a:xfrm>
          <a:prstGeom prst="line">
            <a:avLst/>
          </a:prstGeom>
          <a:noFill/>
          <a:ln w="38100">
            <a:solidFill>
              <a:srgbClr val="CC33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48" name="Line 29"/>
          <p:cNvSpPr>
            <a:spLocks noChangeShapeType="1"/>
          </p:cNvSpPr>
          <p:nvPr/>
        </p:nvSpPr>
        <p:spPr bwMode="auto">
          <a:xfrm flipV="1">
            <a:off x="3643338" y="4267993"/>
            <a:ext cx="0" cy="282575"/>
          </a:xfrm>
          <a:prstGeom prst="line">
            <a:avLst/>
          </a:prstGeom>
          <a:noFill/>
          <a:ln w="3810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49" name="Line 30"/>
          <p:cNvSpPr>
            <a:spLocks noChangeShapeType="1"/>
          </p:cNvSpPr>
          <p:nvPr/>
        </p:nvSpPr>
        <p:spPr bwMode="auto">
          <a:xfrm flipV="1">
            <a:off x="5664225" y="4244181"/>
            <a:ext cx="0" cy="296862"/>
          </a:xfrm>
          <a:prstGeom prst="line">
            <a:avLst/>
          </a:prstGeom>
          <a:noFill/>
          <a:ln w="38100">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50" name="Oval 31"/>
          <p:cNvSpPr>
            <a:spLocks noChangeArrowheads="1"/>
          </p:cNvSpPr>
          <p:nvPr/>
        </p:nvSpPr>
        <p:spPr bwMode="auto">
          <a:xfrm>
            <a:off x="3616350" y="4496593"/>
            <a:ext cx="61913" cy="61913"/>
          </a:xfrm>
          <a:prstGeom prst="ellipse">
            <a:avLst/>
          </a:prstGeom>
          <a:solidFill>
            <a:schemeClr val="tx1"/>
          </a:solidFill>
          <a:ln w="9525">
            <a:solidFill>
              <a:schemeClr val="tx1"/>
            </a:solidFill>
            <a:round/>
            <a:headEnd/>
            <a:tailEnd/>
          </a:ln>
        </p:spPr>
        <p:txBody>
          <a:bodyPr wrap="none" anchor="ctr"/>
          <a:lstStyle/>
          <a:p>
            <a:pPr algn="l">
              <a:lnSpc>
                <a:spcPct val="100000"/>
              </a:lnSpc>
            </a:pPr>
            <a:endParaRPr lang="zh-CN" altLang="en-US" b="1"/>
          </a:p>
        </p:txBody>
      </p:sp>
      <p:sp>
        <p:nvSpPr>
          <p:cNvPr id="51" name="Text Box 32"/>
          <p:cNvSpPr txBox="1">
            <a:spLocks noChangeArrowheads="1"/>
          </p:cNvSpPr>
          <p:nvPr/>
        </p:nvSpPr>
        <p:spPr bwMode="auto">
          <a:xfrm>
            <a:off x="334690" y="4327673"/>
            <a:ext cx="291653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kumimoji="0" lang="en-US" altLang="zh-CN" b="1" dirty="0">
                <a:solidFill>
                  <a:srgbClr val="FF0000"/>
                </a:solidFill>
                <a:latin typeface="Times New Roman" pitchFamily="18" charset="0"/>
                <a:ea typeface="华文新魏" pitchFamily="2" charset="-122"/>
              </a:rPr>
              <a:t>CPU</a:t>
            </a:r>
            <a:r>
              <a:rPr kumimoji="0" lang="zh-CN" altLang="en-US" b="1" dirty="0">
                <a:solidFill>
                  <a:srgbClr val="FF0000"/>
                </a:solidFill>
                <a:latin typeface="Times New Roman" pitchFamily="18" charset="0"/>
                <a:ea typeface="华文新魏" pitchFamily="2" charset="-122"/>
              </a:rPr>
              <a:t>发出中</a:t>
            </a:r>
            <a:r>
              <a:rPr lang="zh-CN" altLang="en-US" b="1" dirty="0">
                <a:solidFill>
                  <a:srgbClr val="FF0000"/>
                </a:solidFill>
                <a:latin typeface="Times New Roman" pitchFamily="18" charset="0"/>
                <a:ea typeface="华文新魏" pitchFamily="2" charset="-122"/>
              </a:rPr>
              <a:t>断查询</a:t>
            </a:r>
          </a:p>
        </p:txBody>
      </p:sp>
      <p:sp>
        <p:nvSpPr>
          <p:cNvPr id="52" name="AutoShape 33"/>
          <p:cNvSpPr>
            <a:spLocks noChangeArrowheads="1"/>
          </p:cNvSpPr>
          <p:nvPr/>
        </p:nvSpPr>
        <p:spPr bwMode="auto">
          <a:xfrm>
            <a:off x="4276750" y="5437981"/>
            <a:ext cx="425450" cy="336550"/>
          </a:xfrm>
          <a:prstGeom prst="up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vert="eaVert" wrap="none" anchor="ctr"/>
          <a:lstStyle/>
          <a:p>
            <a:pPr algn="l">
              <a:lnSpc>
                <a:spcPct val="100000"/>
              </a:lnSpc>
            </a:pPr>
            <a:endParaRPr lang="zh-CN" altLang="en-US" b="1"/>
          </a:p>
        </p:txBody>
      </p:sp>
      <p:sp>
        <p:nvSpPr>
          <p:cNvPr id="53" name="Line 34"/>
          <p:cNvSpPr>
            <a:spLocks noChangeShapeType="1"/>
          </p:cNvSpPr>
          <p:nvPr/>
        </p:nvSpPr>
        <p:spPr bwMode="auto">
          <a:xfrm flipV="1">
            <a:off x="6708800" y="5479256"/>
            <a:ext cx="0" cy="2413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54" name="Line 35"/>
          <p:cNvSpPr>
            <a:spLocks noChangeShapeType="1"/>
          </p:cNvSpPr>
          <p:nvPr/>
        </p:nvSpPr>
        <p:spPr bwMode="auto">
          <a:xfrm flipV="1">
            <a:off x="6967563" y="5461793"/>
            <a:ext cx="0" cy="2413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55" name="Line 36"/>
          <p:cNvSpPr>
            <a:spLocks noChangeShapeType="1"/>
          </p:cNvSpPr>
          <p:nvPr/>
        </p:nvSpPr>
        <p:spPr bwMode="auto">
          <a:xfrm flipV="1">
            <a:off x="8129613" y="5487193"/>
            <a:ext cx="0" cy="2413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56" name="Line 37"/>
          <p:cNvSpPr>
            <a:spLocks noChangeShapeType="1"/>
          </p:cNvSpPr>
          <p:nvPr/>
        </p:nvSpPr>
        <p:spPr bwMode="auto">
          <a:xfrm flipV="1">
            <a:off x="8443938" y="5464968"/>
            <a:ext cx="0" cy="2413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57" name="Line 38"/>
          <p:cNvSpPr>
            <a:spLocks noChangeShapeType="1"/>
          </p:cNvSpPr>
          <p:nvPr/>
        </p:nvSpPr>
        <p:spPr bwMode="auto">
          <a:xfrm flipV="1">
            <a:off x="8743975" y="5484018"/>
            <a:ext cx="0" cy="2413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58" name="Text Box 39"/>
          <p:cNvSpPr txBox="1">
            <a:spLocks noChangeArrowheads="1"/>
          </p:cNvSpPr>
          <p:nvPr/>
        </p:nvSpPr>
        <p:spPr bwMode="auto">
          <a:xfrm>
            <a:off x="7185050" y="5277643"/>
            <a:ext cx="8064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b="1">
                <a:latin typeface="Times New Roman" pitchFamily="18" charset="0"/>
                <a:ea typeface="华文新魏" pitchFamily="2" charset="-122"/>
              </a:rPr>
              <a:t>……</a:t>
            </a:r>
          </a:p>
        </p:txBody>
      </p:sp>
      <p:sp>
        <p:nvSpPr>
          <p:cNvPr id="59" name="AutoShape 40"/>
          <p:cNvSpPr>
            <a:spLocks noChangeArrowheads="1"/>
          </p:cNvSpPr>
          <p:nvPr/>
        </p:nvSpPr>
        <p:spPr bwMode="auto">
          <a:xfrm>
            <a:off x="6323038" y="5695156"/>
            <a:ext cx="3000375" cy="1147762"/>
          </a:xfrm>
          <a:prstGeom prst="cloudCallout">
            <a:avLst>
              <a:gd name="adj1" fmla="val -27259"/>
              <a:gd name="adj2" fmla="val -17954"/>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lnSpc>
                <a:spcPct val="100000"/>
              </a:lnSpc>
            </a:pPr>
            <a:r>
              <a:rPr lang="zh-CN" altLang="en-US" sz="2200" b="1" dirty="0">
                <a:solidFill>
                  <a:schemeClr val="tx2"/>
                </a:solidFill>
                <a:latin typeface="Times New Roman" pitchFamily="18" charset="0"/>
                <a:ea typeface="华文新魏" pitchFamily="2" charset="-122"/>
              </a:rPr>
              <a:t>来自外设，由硬件直接设置</a:t>
            </a:r>
          </a:p>
        </p:txBody>
      </p:sp>
      <p:sp>
        <p:nvSpPr>
          <p:cNvPr id="60" name="AutoShape 41"/>
          <p:cNvSpPr>
            <a:spLocks noChangeArrowheads="1"/>
          </p:cNvSpPr>
          <p:nvPr/>
        </p:nvSpPr>
        <p:spPr bwMode="auto">
          <a:xfrm>
            <a:off x="2608288" y="5771356"/>
            <a:ext cx="3502025" cy="1071562"/>
          </a:xfrm>
          <a:prstGeom prst="cloudCallout">
            <a:avLst>
              <a:gd name="adj1" fmla="val 12245"/>
              <a:gd name="adj2" fmla="val -39241"/>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lnSpc>
                <a:spcPct val="100000"/>
              </a:lnSpc>
            </a:pPr>
            <a:r>
              <a:rPr lang="zh-CN" altLang="en-US" sz="2200" b="1">
                <a:solidFill>
                  <a:schemeClr val="tx2"/>
                </a:solidFill>
                <a:latin typeface="Times New Roman" pitchFamily="18" charset="0"/>
                <a:ea typeface="华文新魏" pitchFamily="2" charset="-122"/>
              </a:rPr>
              <a:t>来自</a:t>
            </a:r>
            <a:r>
              <a:rPr lang="en-US" altLang="zh-CN" sz="2200" b="1">
                <a:solidFill>
                  <a:schemeClr val="tx2"/>
                </a:solidFill>
                <a:latin typeface="Times New Roman" pitchFamily="18" charset="0"/>
                <a:ea typeface="华文新魏" pitchFamily="2" charset="-122"/>
              </a:rPr>
              <a:t>CPU</a:t>
            </a:r>
            <a:r>
              <a:rPr lang="zh-CN" altLang="en-US" sz="2200" b="1">
                <a:solidFill>
                  <a:schemeClr val="tx2"/>
                </a:solidFill>
                <a:latin typeface="Times New Roman" pitchFamily="18" charset="0"/>
                <a:ea typeface="华文新魏" pitchFamily="2" charset="-122"/>
              </a:rPr>
              <a:t>，通过</a:t>
            </a:r>
            <a:r>
              <a:rPr lang="en-US" altLang="zh-CN" sz="2200" b="1">
                <a:solidFill>
                  <a:schemeClr val="tx2"/>
                </a:solidFill>
                <a:latin typeface="Times New Roman" pitchFamily="18" charset="0"/>
                <a:ea typeface="华文新魏" pitchFamily="2" charset="-122"/>
              </a:rPr>
              <a:t>I/O</a:t>
            </a:r>
            <a:r>
              <a:rPr lang="zh-CN" altLang="en-US" sz="2200" b="1">
                <a:solidFill>
                  <a:schemeClr val="tx2"/>
                </a:solidFill>
                <a:latin typeface="Times New Roman" pitchFamily="18" charset="0"/>
                <a:ea typeface="华文新魏" pitchFamily="2" charset="-122"/>
              </a:rPr>
              <a:t>指令为其赋值</a:t>
            </a:r>
          </a:p>
        </p:txBody>
      </p:sp>
      <p:sp>
        <p:nvSpPr>
          <p:cNvPr id="61" name="Text Box 42"/>
          <p:cNvSpPr txBox="1">
            <a:spLocks noChangeArrowheads="1"/>
          </p:cNvSpPr>
          <p:nvPr/>
        </p:nvSpPr>
        <p:spPr bwMode="auto">
          <a:xfrm>
            <a:off x="4467250" y="1142206"/>
            <a:ext cx="3571875" cy="4699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spcBef>
                <a:spcPct val="50000"/>
              </a:spcBef>
            </a:pPr>
            <a:r>
              <a:rPr kumimoji="0" lang="en-US" altLang="zh-CN" b="1">
                <a:solidFill>
                  <a:srgbClr val="0000CC"/>
                </a:solidFill>
                <a:latin typeface="Times New Roman" pitchFamily="18" charset="0"/>
                <a:cs typeface="Arial" pitchFamily="34" charset="0"/>
              </a:rPr>
              <a:t>CPU</a:t>
            </a:r>
          </a:p>
        </p:txBody>
      </p:sp>
      <p:sp>
        <p:nvSpPr>
          <p:cNvPr id="62" name="Text Box 43"/>
          <p:cNvSpPr txBox="1">
            <a:spLocks noChangeArrowheads="1"/>
          </p:cNvSpPr>
          <p:nvPr/>
        </p:nvSpPr>
        <p:spPr bwMode="auto">
          <a:xfrm>
            <a:off x="622599" y="681831"/>
            <a:ext cx="6416402"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eaLnBrk="0" hangingPunct="0">
              <a:lnSpc>
                <a:spcPct val="100000"/>
              </a:lnSpc>
              <a:spcBef>
                <a:spcPct val="20000"/>
              </a:spcBef>
            </a:pPr>
            <a:r>
              <a:rPr kumimoji="0" lang="zh-CN" altLang="en-US" b="1" dirty="0">
                <a:solidFill>
                  <a:srgbClr val="FF0000"/>
                </a:solidFill>
                <a:latin typeface="Times New Roman" pitchFamily="18" charset="0"/>
                <a:ea typeface="华文新魏" pitchFamily="2" charset="-122"/>
              </a:rPr>
              <a:t>中断号</a:t>
            </a:r>
            <a:r>
              <a:rPr kumimoji="0" lang="en-US" altLang="zh-CN" b="1" dirty="0">
                <a:solidFill>
                  <a:srgbClr val="FF0000"/>
                </a:solidFill>
                <a:latin typeface="Times New Roman" pitchFamily="18" charset="0"/>
                <a:ea typeface="华文新魏" pitchFamily="2" charset="-122"/>
              </a:rPr>
              <a:t>(</a:t>
            </a:r>
            <a:r>
              <a:rPr kumimoji="0" lang="zh-CN" altLang="en-US" b="1" dirty="0">
                <a:solidFill>
                  <a:srgbClr val="FF0000"/>
                </a:solidFill>
                <a:latin typeface="Times New Roman" pitchFamily="18" charset="0"/>
                <a:ea typeface="华文新魏" pitchFamily="2" charset="-122"/>
              </a:rPr>
              <a:t>向量地址</a:t>
            </a:r>
            <a:r>
              <a:rPr kumimoji="0" lang="en-US" altLang="zh-CN" b="1" dirty="0">
                <a:solidFill>
                  <a:srgbClr val="FF0000"/>
                </a:solidFill>
                <a:latin typeface="Times New Roman" pitchFamily="18" charset="0"/>
                <a:ea typeface="华文新魏" pitchFamily="2" charset="-122"/>
              </a:rPr>
              <a:t>)</a:t>
            </a:r>
            <a:r>
              <a:rPr kumimoji="0" lang="zh-CN" altLang="en-US" b="1" dirty="0">
                <a:solidFill>
                  <a:srgbClr val="FF0000"/>
                </a:solidFill>
                <a:latin typeface="Times New Roman" pitchFamily="18" charset="0"/>
                <a:ea typeface="华文新魏" pitchFamily="2" charset="-122"/>
              </a:rPr>
              <a:t>送到什么线上？</a:t>
            </a:r>
          </a:p>
          <a:p>
            <a:pPr algn="l" eaLnBrk="0" hangingPunct="0">
              <a:lnSpc>
                <a:spcPct val="100000"/>
              </a:lnSpc>
              <a:spcBef>
                <a:spcPct val="20000"/>
              </a:spcBef>
            </a:pPr>
            <a:r>
              <a:rPr kumimoji="0" lang="zh-CN" altLang="en-US" b="1" dirty="0">
                <a:solidFill>
                  <a:srgbClr val="FF0000"/>
                </a:solidFill>
                <a:latin typeface="Times New Roman" pitchFamily="18" charset="0"/>
                <a:ea typeface="华文新魏" pitchFamily="2" charset="-122"/>
              </a:rPr>
              <a:t>数据线 </a:t>
            </a:r>
            <a:r>
              <a:rPr kumimoji="0" lang="en-US" altLang="zh-CN" b="1" dirty="0">
                <a:solidFill>
                  <a:srgbClr val="FF0000"/>
                </a:solidFill>
                <a:latin typeface="Times New Roman" pitchFamily="18" charset="0"/>
                <a:ea typeface="华文新魏" pitchFamily="2" charset="-122"/>
              </a:rPr>
              <a:t>/ </a:t>
            </a:r>
            <a:r>
              <a:rPr kumimoji="0" lang="zh-CN" altLang="en-US" b="1" dirty="0">
                <a:solidFill>
                  <a:srgbClr val="FF0000"/>
                </a:solidFill>
                <a:latin typeface="Times New Roman" pitchFamily="18" charset="0"/>
                <a:ea typeface="华文新魏" pitchFamily="2" charset="-122"/>
              </a:rPr>
              <a:t>地址线？</a:t>
            </a:r>
          </a:p>
        </p:txBody>
      </p:sp>
      <p:sp>
        <p:nvSpPr>
          <p:cNvPr id="64" name="Text Box 45"/>
          <p:cNvSpPr txBox="1">
            <a:spLocks noChangeArrowheads="1"/>
          </p:cNvSpPr>
          <p:nvPr/>
        </p:nvSpPr>
        <p:spPr bwMode="auto">
          <a:xfrm>
            <a:off x="6107138" y="3315493"/>
            <a:ext cx="35988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eaLnBrk="0" hangingPunct="0">
              <a:lnSpc>
                <a:spcPct val="100000"/>
              </a:lnSpc>
              <a:spcBef>
                <a:spcPct val="50000"/>
              </a:spcBef>
            </a:pPr>
            <a:r>
              <a:rPr kumimoji="0" lang="zh-CN" altLang="en-US" b="1">
                <a:solidFill>
                  <a:srgbClr val="FF0000"/>
                </a:solidFill>
                <a:latin typeface="Times New Roman" pitchFamily="18" charset="0"/>
                <a:ea typeface="华文新魏" pitchFamily="2" charset="-122"/>
              </a:rPr>
              <a:t>中断查询信号何时发出？</a:t>
            </a:r>
          </a:p>
        </p:txBody>
      </p:sp>
      <p:sp>
        <p:nvSpPr>
          <p:cNvPr id="65" name="Text Box 46"/>
          <p:cNvSpPr txBox="1">
            <a:spLocks noChangeArrowheads="1"/>
          </p:cNvSpPr>
          <p:nvPr/>
        </p:nvSpPr>
        <p:spPr bwMode="auto">
          <a:xfrm>
            <a:off x="6156628" y="3822819"/>
            <a:ext cx="577122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eaLnBrk="0" hangingPunct="0">
              <a:lnSpc>
                <a:spcPct val="100000"/>
              </a:lnSpc>
              <a:spcBef>
                <a:spcPct val="50000"/>
              </a:spcBef>
            </a:pPr>
            <a:r>
              <a:rPr kumimoji="0" lang="zh-CN" altLang="en-US" b="1" dirty="0">
                <a:solidFill>
                  <a:srgbClr val="0000CC"/>
                </a:solidFill>
                <a:latin typeface="Times New Roman" pitchFamily="18" charset="0"/>
                <a:ea typeface="华文新魏" pitchFamily="2" charset="-122"/>
              </a:rPr>
              <a:t>每条指令执行的最后一个操作控制信号！</a:t>
            </a:r>
          </a:p>
        </p:txBody>
      </p:sp>
      <p:sp>
        <p:nvSpPr>
          <p:cNvPr id="66" name="Rectangle 47"/>
          <p:cNvSpPr>
            <a:spLocks noChangeArrowheads="1"/>
          </p:cNvSpPr>
          <p:nvPr/>
        </p:nvSpPr>
        <p:spPr bwMode="auto">
          <a:xfrm>
            <a:off x="7294588" y="600868"/>
            <a:ext cx="37449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p>
            <a:pPr algn="l" eaLnBrk="0" hangingPunct="0">
              <a:lnSpc>
                <a:spcPct val="100000"/>
              </a:lnSpc>
            </a:pPr>
            <a:endParaRPr kumimoji="1" lang="en-US" altLang="zh-CN" sz="2400" b="1" dirty="0">
              <a:solidFill>
                <a:srgbClr val="FF0000"/>
              </a:solidFill>
              <a:latin typeface="Times New Roman" pitchFamily="18" charset="0"/>
              <a:ea typeface="华文新魏" pitchFamily="2" charset="-122"/>
            </a:endParaRPr>
          </a:p>
        </p:txBody>
      </p:sp>
      <p:sp>
        <p:nvSpPr>
          <p:cNvPr id="68" name="Text Box 49"/>
          <p:cNvSpPr txBox="1">
            <a:spLocks noChangeArrowheads="1"/>
          </p:cNvSpPr>
          <p:nvPr/>
        </p:nvSpPr>
        <p:spPr bwMode="auto">
          <a:xfrm>
            <a:off x="8339163" y="2224881"/>
            <a:ext cx="3732707"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eaLnBrk="0" hangingPunct="0">
              <a:lnSpc>
                <a:spcPct val="100000"/>
              </a:lnSpc>
              <a:spcBef>
                <a:spcPct val="50000"/>
              </a:spcBef>
            </a:pPr>
            <a:r>
              <a:rPr kumimoji="0" lang="en-US" altLang="zh-CN" sz="2200" b="1" dirty="0">
                <a:latin typeface="Times New Roman" pitchFamily="18" charset="0"/>
                <a:ea typeface="华文新魏" pitchFamily="2" charset="-122"/>
              </a:rPr>
              <a:t>CPU</a:t>
            </a:r>
            <a:r>
              <a:rPr kumimoji="0" lang="zh-CN" altLang="en-US" sz="2200" b="1" dirty="0">
                <a:latin typeface="Times New Roman" pitchFamily="18" charset="0"/>
                <a:ea typeface="华文新魏" pitchFamily="2" charset="-122"/>
              </a:rPr>
              <a:t>采样到</a:t>
            </a:r>
            <a:r>
              <a:rPr kumimoji="0" lang="en-US" altLang="zh-CN" sz="2200" b="1" dirty="0">
                <a:latin typeface="Times New Roman" pitchFamily="18" charset="0"/>
                <a:ea typeface="华文新魏" pitchFamily="2" charset="-122"/>
              </a:rPr>
              <a:t>INT</a:t>
            </a:r>
            <a:r>
              <a:rPr kumimoji="0" lang="zh-CN" altLang="en-US" sz="2200" b="1" dirty="0">
                <a:latin typeface="Times New Roman" pitchFamily="18" charset="0"/>
                <a:ea typeface="华文新魏" pitchFamily="2" charset="-122"/>
              </a:rPr>
              <a:t>信号有效，则进入中断响应周期！</a:t>
            </a:r>
          </a:p>
        </p:txBody>
      </p:sp>
      <p:sp>
        <p:nvSpPr>
          <p:cNvPr id="69" name="Rectangle 50"/>
          <p:cNvSpPr>
            <a:spLocks noChangeArrowheads="1"/>
          </p:cNvSpPr>
          <p:nvPr/>
        </p:nvSpPr>
        <p:spPr bwMode="auto">
          <a:xfrm>
            <a:off x="2003450" y="3447256"/>
            <a:ext cx="17240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pPr algn="l" eaLnBrk="0" hangingPunct="0">
              <a:lnSpc>
                <a:spcPct val="100000"/>
              </a:lnSpc>
            </a:pPr>
            <a:r>
              <a:rPr lang="zh-CN" altLang="en-US" sz="2400" b="1" dirty="0">
                <a:solidFill>
                  <a:srgbClr val="0000CC"/>
                </a:solidFill>
                <a:latin typeface="Times New Roman" pitchFamily="18" charset="0"/>
                <a:ea typeface="华文新魏" pitchFamily="2" charset="-122"/>
              </a:rPr>
              <a:t>中断仲裁！</a:t>
            </a:r>
          </a:p>
        </p:txBody>
      </p:sp>
    </p:spTree>
    <p:extLst>
      <p:ext uri="{BB962C8B-B14F-4D97-AF65-F5344CB8AC3E}">
        <p14:creationId xmlns:p14="http://schemas.microsoft.com/office/powerpoint/2010/main" val="88335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linds(horizontal)">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blinds(horizontal)">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linds(horizont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linds(horizontal)">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nodePh="1">
                                  <p:stCondLst>
                                    <p:cond delay="0"/>
                                  </p:stCondLst>
                                  <p:endCondLst>
                                    <p:cond evt="begin" delay="0">
                                      <p:tn val="30"/>
                                    </p:cond>
                                  </p:endCondLst>
                                  <p:childTnLst>
                                    <p:set>
                                      <p:cBhvr>
                                        <p:cTn id="31" dur="1" fill="hold">
                                          <p:stCondLst>
                                            <p:cond delay="0"/>
                                          </p:stCondLst>
                                        </p:cTn>
                                        <p:tgtEl>
                                          <p:spTgt spid="66">
                                            <p:txEl>
                                              <p:pRg st="0" end="0"/>
                                            </p:txEl>
                                          </p:spTgt>
                                        </p:tgtEl>
                                        <p:attrNameLst>
                                          <p:attrName>style.visibility</p:attrName>
                                        </p:attrNameLst>
                                      </p:cBhvr>
                                      <p:to>
                                        <p:strVal val="visible"/>
                                      </p:to>
                                    </p:set>
                                    <p:animEffect transition="in" filter="blinds(horizontal)">
                                      <p:cBhvr>
                                        <p:cTn id="32" dur="500"/>
                                        <p:tgtEl>
                                          <p:spTgt spid="6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blinds(horizontal)">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blinds(horizontal)">
                                      <p:cBhvr>
                                        <p:cTn id="4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2" grpId="0"/>
      <p:bldP spid="64" grpId="0"/>
      <p:bldP spid="65" grpId="0"/>
      <p:bldP spid="68" grpId="0"/>
      <p:bldP spid="6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26015" y="39624"/>
            <a:ext cx="83167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回顾</a:t>
            </a:r>
            <a:r>
              <a:rPr lang="en-US" altLang="zh-CN" dirty="0"/>
              <a:t>——8086/8088</a:t>
            </a:r>
            <a:r>
              <a:rPr lang="zh-CN" altLang="en-US" dirty="0"/>
              <a:t>的中断向量表</a:t>
            </a:r>
          </a:p>
        </p:txBody>
      </p:sp>
      <p:sp>
        <p:nvSpPr>
          <p:cNvPr id="3" name="Rectangle 3"/>
          <p:cNvSpPr>
            <a:spLocks noChangeArrowheads="1"/>
          </p:cNvSpPr>
          <p:nvPr/>
        </p:nvSpPr>
        <p:spPr bwMode="auto">
          <a:xfrm>
            <a:off x="614362" y="765175"/>
            <a:ext cx="10593411"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l">
              <a:lnSpc>
                <a:spcPct val="100000"/>
              </a:lnSpc>
            </a:pPr>
            <a:r>
              <a:rPr kumimoji="1" lang="zh-CN" altLang="en-US" sz="2600" b="1" dirty="0">
                <a:latin typeface="Times New Roman" pitchFamily="18" charset="0"/>
                <a:ea typeface="华文新魏" pitchFamily="2" charset="-122"/>
              </a:rPr>
              <a:t>中断向量表也称中断入口地址表</a:t>
            </a:r>
            <a:r>
              <a:rPr kumimoji="1" lang="en-US" altLang="zh-CN" sz="2600" b="1" dirty="0">
                <a:latin typeface="Times New Roman" pitchFamily="18" charset="0"/>
                <a:cs typeface="Arial" pitchFamily="34" charset="0"/>
              </a:rPr>
              <a:t>(</a:t>
            </a:r>
            <a:r>
              <a:rPr kumimoji="1" lang="zh-CN" altLang="en-US" sz="2600" b="1" dirty="0">
                <a:latin typeface="Times New Roman" pitchFamily="18" charset="0"/>
                <a:ea typeface="华文新魏" pitchFamily="2" charset="-122"/>
              </a:rPr>
              <a:t>或异常表</a:t>
            </a:r>
            <a:r>
              <a:rPr kumimoji="1" lang="en-US" altLang="zh-CN" sz="2600" b="1" dirty="0">
                <a:latin typeface="Times New Roman" pitchFamily="18" charset="0"/>
                <a:cs typeface="Arial" pitchFamily="34" charset="0"/>
              </a:rPr>
              <a:t>)</a:t>
            </a:r>
            <a:r>
              <a:rPr kumimoji="1" lang="zh-CN" altLang="en-US" sz="2600" b="1" dirty="0">
                <a:latin typeface="Times New Roman" pitchFamily="18" charset="0"/>
                <a:ea typeface="华文新魏" pitchFamily="2" charset="-122"/>
              </a:rPr>
              <a:t>，位于</a:t>
            </a:r>
            <a:r>
              <a:rPr kumimoji="1" lang="en-US" altLang="zh-CN" sz="2600" b="1" dirty="0">
                <a:latin typeface="Times New Roman" pitchFamily="18" charset="0"/>
                <a:cs typeface="Arial" pitchFamily="34" charset="0"/>
              </a:rPr>
              <a:t>0000H</a:t>
            </a:r>
            <a:r>
              <a:rPr kumimoji="1" lang="zh-CN" altLang="en-US" sz="2600" b="1" dirty="0">
                <a:latin typeface="Times New Roman" pitchFamily="18" charset="0"/>
                <a:ea typeface="华文新魏" pitchFamily="2" charset="-122"/>
              </a:rPr>
              <a:t>～</a:t>
            </a:r>
            <a:r>
              <a:rPr kumimoji="1" lang="en-US" altLang="zh-CN" sz="2600" b="1" dirty="0">
                <a:latin typeface="Times New Roman" pitchFamily="18" charset="0"/>
                <a:cs typeface="Arial" pitchFamily="34" charset="0"/>
              </a:rPr>
              <a:t>03FFH</a:t>
            </a:r>
            <a:r>
              <a:rPr kumimoji="1" lang="zh-CN" altLang="en-US" sz="2600" b="1" dirty="0">
                <a:latin typeface="Times New Roman" pitchFamily="18" charset="0"/>
                <a:ea typeface="华文新魏" pitchFamily="2" charset="-122"/>
              </a:rPr>
              <a:t>。共</a:t>
            </a:r>
            <a:r>
              <a:rPr kumimoji="1" lang="en-US" altLang="zh-CN" sz="2600" b="1" dirty="0">
                <a:latin typeface="Times New Roman" pitchFamily="18" charset="0"/>
                <a:cs typeface="Arial" pitchFamily="34" charset="0"/>
              </a:rPr>
              <a:t>256</a:t>
            </a:r>
            <a:r>
              <a:rPr kumimoji="1" lang="zh-CN" altLang="en-US" sz="2600" b="1" dirty="0">
                <a:latin typeface="Times New Roman" pitchFamily="18" charset="0"/>
                <a:ea typeface="华文新魏" pitchFamily="2" charset="-122"/>
              </a:rPr>
              <a:t>组，每组占四个字节 </a:t>
            </a:r>
            <a:r>
              <a:rPr kumimoji="1" lang="en-US" altLang="zh-CN" sz="2600" b="1" dirty="0">
                <a:latin typeface="Times New Roman" pitchFamily="18" charset="0"/>
                <a:cs typeface="Arial" pitchFamily="34" charset="0"/>
              </a:rPr>
              <a:t>CS:IP  </a:t>
            </a:r>
            <a:r>
              <a:rPr kumimoji="1" lang="zh-CN" altLang="en-US" sz="2600" b="1" dirty="0">
                <a:latin typeface="Times New Roman" pitchFamily="18" charset="0"/>
                <a:ea typeface="华文新魏" pitchFamily="2" charset="-122"/>
              </a:rPr>
              <a:t>。向量地址</a:t>
            </a:r>
            <a:r>
              <a:rPr kumimoji="1" lang="en-US" altLang="zh-CN" sz="2600" b="1" dirty="0">
                <a:latin typeface="Times New Roman" pitchFamily="18" charset="0"/>
                <a:cs typeface="Arial" pitchFamily="34" charset="0"/>
              </a:rPr>
              <a:t>=</a:t>
            </a:r>
            <a:r>
              <a:rPr kumimoji="1" lang="zh-CN" altLang="en-US" sz="2600" b="1" dirty="0">
                <a:latin typeface="Times New Roman" pitchFamily="18" charset="0"/>
                <a:ea typeface="华文新魏" pitchFamily="2" charset="-122"/>
              </a:rPr>
              <a:t>中断类型号</a:t>
            </a:r>
            <a:r>
              <a:rPr kumimoji="1" lang="en-US" altLang="zh-CN" sz="2600" b="1" dirty="0">
                <a:latin typeface="Times New Roman" pitchFamily="18" charset="0"/>
                <a:cs typeface="Arial" pitchFamily="34" charset="0"/>
              </a:rPr>
              <a:t>x4</a:t>
            </a:r>
          </a:p>
        </p:txBody>
      </p:sp>
      <p:sp>
        <p:nvSpPr>
          <p:cNvPr id="4" name="Rectangle 4"/>
          <p:cNvSpPr>
            <a:spLocks noChangeArrowheads="1"/>
          </p:cNvSpPr>
          <p:nvPr/>
        </p:nvSpPr>
        <p:spPr bwMode="auto">
          <a:xfrm>
            <a:off x="5533678" y="2025650"/>
            <a:ext cx="2757488" cy="28241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p>
        </p:txBody>
      </p:sp>
      <p:sp>
        <p:nvSpPr>
          <p:cNvPr id="5" name="Line 5"/>
          <p:cNvSpPr>
            <a:spLocks noChangeShapeType="1"/>
          </p:cNvSpPr>
          <p:nvPr/>
        </p:nvSpPr>
        <p:spPr bwMode="auto">
          <a:xfrm>
            <a:off x="5535266" y="2454275"/>
            <a:ext cx="27559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6" name="Line 6"/>
          <p:cNvSpPr>
            <a:spLocks noChangeShapeType="1"/>
          </p:cNvSpPr>
          <p:nvPr/>
        </p:nvSpPr>
        <p:spPr bwMode="auto">
          <a:xfrm>
            <a:off x="5552728" y="2862263"/>
            <a:ext cx="27559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7" name="Line 7"/>
          <p:cNvSpPr>
            <a:spLocks noChangeShapeType="1"/>
          </p:cNvSpPr>
          <p:nvPr/>
        </p:nvSpPr>
        <p:spPr bwMode="auto">
          <a:xfrm>
            <a:off x="5535266" y="3998913"/>
            <a:ext cx="27559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8" name="Line 8"/>
          <p:cNvSpPr>
            <a:spLocks noChangeShapeType="1"/>
          </p:cNvSpPr>
          <p:nvPr/>
        </p:nvSpPr>
        <p:spPr bwMode="auto">
          <a:xfrm>
            <a:off x="5536853" y="4435475"/>
            <a:ext cx="27559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9" name="Line 9"/>
          <p:cNvSpPr>
            <a:spLocks noChangeShapeType="1"/>
          </p:cNvSpPr>
          <p:nvPr/>
        </p:nvSpPr>
        <p:spPr bwMode="auto">
          <a:xfrm>
            <a:off x="6217891" y="3403600"/>
            <a:ext cx="11112" cy="481013"/>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10" name="Text Box 10"/>
          <p:cNvSpPr txBox="1">
            <a:spLocks noChangeArrowheads="1"/>
          </p:cNvSpPr>
          <p:nvPr/>
        </p:nvSpPr>
        <p:spPr bwMode="auto">
          <a:xfrm>
            <a:off x="5746403" y="2000250"/>
            <a:ext cx="11699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b="1">
                <a:latin typeface="Times New Roman" pitchFamily="18" charset="0"/>
                <a:ea typeface="华文新魏" pitchFamily="2" charset="-122"/>
              </a:rPr>
              <a:t>CS:IP</a:t>
            </a:r>
          </a:p>
        </p:txBody>
      </p:sp>
      <p:sp>
        <p:nvSpPr>
          <p:cNvPr id="11" name="Text Box 11"/>
          <p:cNvSpPr txBox="1">
            <a:spLocks noChangeArrowheads="1"/>
          </p:cNvSpPr>
          <p:nvPr/>
        </p:nvSpPr>
        <p:spPr bwMode="auto">
          <a:xfrm>
            <a:off x="5763866" y="2405063"/>
            <a:ext cx="11699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b="1">
                <a:latin typeface="Times New Roman" pitchFamily="18" charset="0"/>
                <a:ea typeface="华文新魏" pitchFamily="2" charset="-122"/>
              </a:rPr>
              <a:t>CS:IP</a:t>
            </a:r>
          </a:p>
        </p:txBody>
      </p:sp>
      <p:sp>
        <p:nvSpPr>
          <p:cNvPr id="12" name="Text Box 12"/>
          <p:cNvSpPr txBox="1">
            <a:spLocks noChangeArrowheads="1"/>
          </p:cNvSpPr>
          <p:nvPr/>
        </p:nvSpPr>
        <p:spPr bwMode="auto">
          <a:xfrm>
            <a:off x="5786091" y="3967163"/>
            <a:ext cx="11699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b="1">
                <a:latin typeface="Times New Roman" pitchFamily="18" charset="0"/>
                <a:ea typeface="华文新魏" pitchFamily="2" charset="-122"/>
              </a:rPr>
              <a:t>CS:IP</a:t>
            </a:r>
          </a:p>
        </p:txBody>
      </p:sp>
      <p:sp>
        <p:nvSpPr>
          <p:cNvPr id="13" name="Text Box 13"/>
          <p:cNvSpPr txBox="1">
            <a:spLocks noChangeArrowheads="1"/>
          </p:cNvSpPr>
          <p:nvPr/>
        </p:nvSpPr>
        <p:spPr bwMode="auto">
          <a:xfrm>
            <a:off x="5787678" y="4403725"/>
            <a:ext cx="11699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b="1">
                <a:latin typeface="Times New Roman" pitchFamily="18" charset="0"/>
                <a:ea typeface="华文新魏" pitchFamily="2" charset="-122"/>
              </a:rPr>
              <a:t>CS:IP</a:t>
            </a:r>
          </a:p>
        </p:txBody>
      </p:sp>
      <p:sp>
        <p:nvSpPr>
          <p:cNvPr id="14" name="Text Box 14"/>
          <p:cNvSpPr txBox="1">
            <a:spLocks noChangeArrowheads="1"/>
          </p:cNvSpPr>
          <p:nvPr/>
        </p:nvSpPr>
        <p:spPr bwMode="auto">
          <a:xfrm>
            <a:off x="802618" y="1836110"/>
            <a:ext cx="4138923" cy="24929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10000"/>
              </a:spcBef>
            </a:pPr>
            <a:r>
              <a:rPr lang="zh-CN" altLang="en-US" b="1" dirty="0">
                <a:latin typeface="Times New Roman" pitchFamily="18" charset="0"/>
                <a:ea typeface="华文新魏" pitchFamily="2" charset="-122"/>
              </a:rPr>
              <a:t>例</a:t>
            </a:r>
            <a:r>
              <a:rPr lang="en-US" altLang="zh-CN" b="1" dirty="0">
                <a:latin typeface="Times New Roman" pitchFamily="18" charset="0"/>
                <a:cs typeface="Arial" pitchFamily="34" charset="0"/>
              </a:rPr>
              <a:t>1</a:t>
            </a:r>
            <a:r>
              <a:rPr lang="zh-CN" altLang="en-US" b="1" dirty="0">
                <a:latin typeface="Times New Roman" pitchFamily="18" charset="0"/>
                <a:ea typeface="华文新魏" pitchFamily="2" charset="-122"/>
              </a:rPr>
              <a:t>：除法错的中断类型号</a:t>
            </a:r>
          </a:p>
          <a:p>
            <a:pPr algn="l">
              <a:lnSpc>
                <a:spcPct val="100000"/>
              </a:lnSpc>
              <a:spcBef>
                <a:spcPct val="10000"/>
              </a:spcBef>
            </a:pPr>
            <a:r>
              <a:rPr lang="zh-CN" altLang="en-US" b="1" dirty="0">
                <a:latin typeface="Times New Roman" pitchFamily="18" charset="0"/>
                <a:ea typeface="华文新魏" pitchFamily="2" charset="-122"/>
              </a:rPr>
              <a:t>         为</a:t>
            </a:r>
            <a:r>
              <a:rPr lang="en-US" altLang="zh-CN" b="1" dirty="0">
                <a:latin typeface="Times New Roman" pitchFamily="18" charset="0"/>
                <a:cs typeface="Arial" pitchFamily="34" charset="0"/>
              </a:rPr>
              <a:t>0</a:t>
            </a:r>
            <a:r>
              <a:rPr lang="zh-CN" altLang="en-US" b="1" dirty="0">
                <a:latin typeface="Times New Roman" pitchFamily="18" charset="0"/>
                <a:ea typeface="华文新魏" pitchFamily="2" charset="-122"/>
              </a:rPr>
              <a:t>，故其向量地址 </a:t>
            </a:r>
          </a:p>
          <a:p>
            <a:pPr algn="l">
              <a:lnSpc>
                <a:spcPct val="100000"/>
              </a:lnSpc>
              <a:spcBef>
                <a:spcPct val="10000"/>
              </a:spcBef>
            </a:pPr>
            <a:r>
              <a:rPr lang="zh-CN" altLang="en-US" b="1" dirty="0">
                <a:latin typeface="Times New Roman" pitchFamily="18" charset="0"/>
                <a:ea typeface="华文新魏" pitchFamily="2" charset="-122"/>
              </a:rPr>
              <a:t>         为：</a:t>
            </a:r>
            <a:r>
              <a:rPr lang="en-US" altLang="zh-CN" b="1" dirty="0">
                <a:latin typeface="Times New Roman" pitchFamily="18" charset="0"/>
                <a:cs typeface="Arial" pitchFamily="34" charset="0"/>
              </a:rPr>
              <a:t>0</a:t>
            </a:r>
            <a:r>
              <a:rPr lang="en-US" altLang="zh-CN" sz="2000" b="1" dirty="0">
                <a:cs typeface="Arial" pitchFamily="34" charset="0"/>
              </a:rPr>
              <a:t>×</a:t>
            </a:r>
            <a:r>
              <a:rPr lang="en-US" altLang="zh-CN" b="1" dirty="0">
                <a:latin typeface="Times New Roman" pitchFamily="18" charset="0"/>
                <a:cs typeface="Arial" pitchFamily="34" charset="0"/>
              </a:rPr>
              <a:t>4=0</a:t>
            </a:r>
          </a:p>
          <a:p>
            <a:pPr algn="l">
              <a:lnSpc>
                <a:spcPct val="100000"/>
              </a:lnSpc>
              <a:spcBef>
                <a:spcPct val="10000"/>
              </a:spcBef>
            </a:pPr>
            <a:r>
              <a:rPr lang="zh-CN" altLang="en-US" b="1" dirty="0">
                <a:latin typeface="Times New Roman" pitchFamily="18" charset="0"/>
                <a:ea typeface="华文新魏" pitchFamily="2" charset="-122"/>
              </a:rPr>
              <a:t>例</a:t>
            </a:r>
            <a:r>
              <a:rPr lang="en-US" altLang="zh-CN" b="1" dirty="0">
                <a:latin typeface="Times New Roman" pitchFamily="18" charset="0"/>
                <a:cs typeface="Arial" pitchFamily="34" charset="0"/>
              </a:rPr>
              <a:t>2</a:t>
            </a:r>
            <a:r>
              <a:rPr lang="zh-CN" altLang="en-US" b="1" dirty="0">
                <a:latin typeface="Times New Roman" pitchFamily="18" charset="0"/>
                <a:ea typeface="华文新魏" pitchFamily="2" charset="-122"/>
              </a:rPr>
              <a:t>：</a:t>
            </a:r>
            <a:r>
              <a:rPr lang="en-US" altLang="zh-CN" b="1" dirty="0">
                <a:latin typeface="Times New Roman" pitchFamily="18" charset="0"/>
                <a:cs typeface="Arial" pitchFamily="34" charset="0"/>
              </a:rPr>
              <a:t>NMI</a:t>
            </a:r>
            <a:r>
              <a:rPr lang="zh-CN" altLang="en-US" b="1" dirty="0">
                <a:latin typeface="Times New Roman" pitchFamily="18" charset="0"/>
                <a:ea typeface="华文新魏" pitchFamily="2" charset="-122"/>
              </a:rPr>
              <a:t>的中断类型号为</a:t>
            </a:r>
          </a:p>
          <a:p>
            <a:pPr algn="l">
              <a:lnSpc>
                <a:spcPct val="100000"/>
              </a:lnSpc>
              <a:spcBef>
                <a:spcPct val="10000"/>
              </a:spcBef>
            </a:pPr>
            <a:r>
              <a:rPr lang="en-US" altLang="zh-CN" b="1" dirty="0">
                <a:latin typeface="Times New Roman" pitchFamily="18" charset="0"/>
                <a:cs typeface="Arial" pitchFamily="34" charset="0"/>
              </a:rPr>
              <a:t>          2</a:t>
            </a:r>
            <a:r>
              <a:rPr lang="zh-CN" altLang="en-US" b="1" dirty="0">
                <a:latin typeface="Times New Roman" pitchFamily="18" charset="0"/>
                <a:ea typeface="华文新魏" pitchFamily="2" charset="-122"/>
              </a:rPr>
              <a:t>，故其向量地址为：</a:t>
            </a:r>
          </a:p>
          <a:p>
            <a:pPr algn="l">
              <a:lnSpc>
                <a:spcPct val="100000"/>
              </a:lnSpc>
              <a:spcBef>
                <a:spcPct val="10000"/>
              </a:spcBef>
            </a:pPr>
            <a:r>
              <a:rPr lang="en-US" altLang="zh-CN" b="1" dirty="0">
                <a:latin typeface="Times New Roman" pitchFamily="18" charset="0"/>
                <a:cs typeface="Arial" pitchFamily="34" charset="0"/>
              </a:rPr>
              <a:t>          2</a:t>
            </a:r>
            <a:r>
              <a:rPr lang="en-US" altLang="zh-CN" sz="2000" b="1" dirty="0">
                <a:cs typeface="Arial" pitchFamily="34" charset="0"/>
              </a:rPr>
              <a:t>×</a:t>
            </a:r>
            <a:r>
              <a:rPr lang="en-US" altLang="zh-CN" b="1" dirty="0">
                <a:latin typeface="Times New Roman" pitchFamily="18" charset="0"/>
                <a:cs typeface="Arial" pitchFamily="34" charset="0"/>
              </a:rPr>
              <a:t>4=8</a:t>
            </a:r>
          </a:p>
        </p:txBody>
      </p:sp>
      <p:sp>
        <p:nvSpPr>
          <p:cNvPr id="15" name="Line 16"/>
          <p:cNvSpPr>
            <a:spLocks noChangeShapeType="1"/>
          </p:cNvSpPr>
          <p:nvPr/>
        </p:nvSpPr>
        <p:spPr bwMode="auto">
          <a:xfrm>
            <a:off x="5543203" y="3311525"/>
            <a:ext cx="27559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16" name="Text Box 17"/>
          <p:cNvSpPr txBox="1">
            <a:spLocks noChangeArrowheads="1"/>
          </p:cNvSpPr>
          <p:nvPr/>
        </p:nvSpPr>
        <p:spPr bwMode="auto">
          <a:xfrm>
            <a:off x="5754341" y="2854325"/>
            <a:ext cx="11699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b="1">
                <a:latin typeface="Times New Roman" pitchFamily="18" charset="0"/>
                <a:ea typeface="华文新魏" pitchFamily="2" charset="-122"/>
              </a:rPr>
              <a:t>CS:IP</a:t>
            </a:r>
          </a:p>
        </p:txBody>
      </p:sp>
      <p:grpSp>
        <p:nvGrpSpPr>
          <p:cNvPr id="17" name="Group 30"/>
          <p:cNvGrpSpPr>
            <a:grpSpLocks/>
          </p:cNvGrpSpPr>
          <p:nvPr/>
        </p:nvGrpSpPr>
        <p:grpSpPr bwMode="auto">
          <a:xfrm>
            <a:off x="3522316" y="2268538"/>
            <a:ext cx="2014537" cy="656406"/>
            <a:chOff x="1577" y="1462"/>
            <a:chExt cx="1269" cy="455"/>
          </a:xfrm>
        </p:grpSpPr>
        <p:sp>
          <p:nvSpPr>
            <p:cNvPr id="18" name="Line 15"/>
            <p:cNvSpPr>
              <a:spLocks noChangeShapeType="1"/>
            </p:cNvSpPr>
            <p:nvPr/>
          </p:nvSpPr>
          <p:spPr bwMode="auto">
            <a:xfrm>
              <a:off x="1577" y="1917"/>
              <a:ext cx="732" cy="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19" name="Line 18"/>
            <p:cNvSpPr>
              <a:spLocks noChangeShapeType="1"/>
            </p:cNvSpPr>
            <p:nvPr/>
          </p:nvSpPr>
          <p:spPr bwMode="auto">
            <a:xfrm flipV="1">
              <a:off x="2310" y="1462"/>
              <a:ext cx="0" cy="452"/>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20" name="Line 19"/>
            <p:cNvSpPr>
              <a:spLocks noChangeShapeType="1"/>
            </p:cNvSpPr>
            <p:nvPr/>
          </p:nvSpPr>
          <p:spPr bwMode="auto">
            <a:xfrm flipV="1">
              <a:off x="2301" y="1463"/>
              <a:ext cx="545"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grpSp>
      <p:sp>
        <p:nvSpPr>
          <p:cNvPr id="21" name="Text Box 22"/>
          <p:cNvSpPr txBox="1">
            <a:spLocks noChangeArrowheads="1"/>
          </p:cNvSpPr>
          <p:nvPr/>
        </p:nvSpPr>
        <p:spPr bwMode="auto">
          <a:xfrm>
            <a:off x="8256241" y="2001838"/>
            <a:ext cx="1906587" cy="286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20000"/>
              </a:spcBef>
            </a:pPr>
            <a:r>
              <a:rPr lang="en-US" altLang="zh-CN" b="1">
                <a:latin typeface="Times New Roman" pitchFamily="18" charset="0"/>
                <a:ea typeface="华文新魏" pitchFamily="2" charset="-122"/>
              </a:rPr>
              <a:t>00</a:t>
            </a:r>
            <a:r>
              <a:rPr lang="zh-CN" altLang="en-US" b="1">
                <a:latin typeface="Times New Roman" pitchFamily="18" charset="0"/>
                <a:ea typeface="华文新魏" pitchFamily="2" charset="-122"/>
              </a:rPr>
              <a:t>～</a:t>
            </a:r>
            <a:r>
              <a:rPr lang="en-US" altLang="zh-CN" b="1">
                <a:latin typeface="Times New Roman" pitchFamily="18" charset="0"/>
                <a:ea typeface="华文新魏" pitchFamily="2" charset="-122"/>
              </a:rPr>
              <a:t>03</a:t>
            </a:r>
          </a:p>
          <a:p>
            <a:pPr algn="l">
              <a:lnSpc>
                <a:spcPct val="100000"/>
              </a:lnSpc>
              <a:spcBef>
                <a:spcPct val="20000"/>
              </a:spcBef>
            </a:pPr>
            <a:r>
              <a:rPr lang="en-US" altLang="zh-CN" b="1">
                <a:latin typeface="Times New Roman" pitchFamily="18" charset="0"/>
                <a:ea typeface="华文新魏" pitchFamily="2" charset="-122"/>
              </a:rPr>
              <a:t>04</a:t>
            </a:r>
            <a:r>
              <a:rPr lang="zh-CN" altLang="en-US" b="1">
                <a:latin typeface="Times New Roman" pitchFamily="18" charset="0"/>
                <a:ea typeface="华文新魏" pitchFamily="2" charset="-122"/>
              </a:rPr>
              <a:t>～</a:t>
            </a:r>
            <a:r>
              <a:rPr lang="en-US" altLang="zh-CN" b="1">
                <a:latin typeface="Times New Roman" pitchFamily="18" charset="0"/>
                <a:ea typeface="华文新魏" pitchFamily="2" charset="-122"/>
              </a:rPr>
              <a:t>07</a:t>
            </a:r>
          </a:p>
          <a:p>
            <a:pPr algn="l">
              <a:lnSpc>
                <a:spcPct val="100000"/>
              </a:lnSpc>
              <a:spcBef>
                <a:spcPct val="20000"/>
              </a:spcBef>
            </a:pPr>
            <a:r>
              <a:rPr lang="en-US" altLang="zh-CN" b="1">
                <a:latin typeface="Times New Roman" pitchFamily="18" charset="0"/>
                <a:ea typeface="华文新魏" pitchFamily="2" charset="-122"/>
              </a:rPr>
              <a:t>08</a:t>
            </a:r>
            <a:r>
              <a:rPr lang="zh-CN" altLang="en-US" b="1">
                <a:latin typeface="Times New Roman" pitchFamily="18" charset="0"/>
                <a:ea typeface="华文新魏" pitchFamily="2" charset="-122"/>
              </a:rPr>
              <a:t>～</a:t>
            </a:r>
            <a:r>
              <a:rPr lang="en-US" altLang="zh-CN" b="1">
                <a:latin typeface="Times New Roman" pitchFamily="18" charset="0"/>
                <a:ea typeface="华文新魏" pitchFamily="2" charset="-122"/>
              </a:rPr>
              <a:t>0B</a:t>
            </a:r>
          </a:p>
          <a:p>
            <a:pPr algn="l">
              <a:lnSpc>
                <a:spcPct val="100000"/>
              </a:lnSpc>
              <a:spcBef>
                <a:spcPct val="20000"/>
              </a:spcBef>
            </a:pPr>
            <a:endParaRPr lang="en-US" altLang="zh-CN" b="1">
              <a:latin typeface="Times New Roman" pitchFamily="18" charset="0"/>
              <a:ea typeface="华文新魏" pitchFamily="2" charset="-122"/>
            </a:endParaRPr>
          </a:p>
          <a:p>
            <a:pPr algn="l">
              <a:lnSpc>
                <a:spcPct val="100000"/>
              </a:lnSpc>
              <a:spcBef>
                <a:spcPct val="20000"/>
              </a:spcBef>
            </a:pPr>
            <a:endParaRPr lang="en-US" altLang="zh-CN" b="1">
              <a:latin typeface="Times New Roman" pitchFamily="18" charset="0"/>
              <a:ea typeface="华文新魏" pitchFamily="2" charset="-122"/>
            </a:endParaRPr>
          </a:p>
          <a:p>
            <a:pPr algn="l">
              <a:lnSpc>
                <a:spcPct val="100000"/>
              </a:lnSpc>
              <a:spcBef>
                <a:spcPct val="20000"/>
              </a:spcBef>
            </a:pPr>
            <a:endParaRPr lang="en-US" altLang="zh-CN" sz="1000" b="1">
              <a:latin typeface="Times New Roman" pitchFamily="18" charset="0"/>
              <a:ea typeface="华文新魏" pitchFamily="2" charset="-122"/>
            </a:endParaRPr>
          </a:p>
          <a:p>
            <a:pPr algn="l">
              <a:lnSpc>
                <a:spcPct val="100000"/>
              </a:lnSpc>
              <a:spcBef>
                <a:spcPct val="20000"/>
              </a:spcBef>
            </a:pPr>
            <a:r>
              <a:rPr lang="en-US" altLang="zh-CN" b="1">
                <a:latin typeface="Times New Roman" pitchFamily="18" charset="0"/>
                <a:ea typeface="华文新魏" pitchFamily="2" charset="-122"/>
              </a:rPr>
              <a:t>3FC</a:t>
            </a:r>
            <a:r>
              <a:rPr lang="zh-CN" altLang="en-US" b="1">
                <a:latin typeface="Times New Roman" pitchFamily="18" charset="0"/>
                <a:ea typeface="华文新魏" pitchFamily="2" charset="-122"/>
              </a:rPr>
              <a:t>～</a:t>
            </a:r>
            <a:r>
              <a:rPr lang="en-US" altLang="zh-CN" b="1">
                <a:latin typeface="Times New Roman" pitchFamily="18" charset="0"/>
                <a:ea typeface="华文新魏" pitchFamily="2" charset="-122"/>
              </a:rPr>
              <a:t>3FF</a:t>
            </a:r>
          </a:p>
        </p:txBody>
      </p:sp>
      <p:sp>
        <p:nvSpPr>
          <p:cNvPr id="22" name="Line 23"/>
          <p:cNvSpPr>
            <a:spLocks noChangeShapeType="1"/>
          </p:cNvSpPr>
          <p:nvPr/>
        </p:nvSpPr>
        <p:spPr bwMode="auto">
          <a:xfrm>
            <a:off x="6962428" y="2025650"/>
            <a:ext cx="0" cy="28241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23" name="Text Box 24"/>
          <p:cNvSpPr txBox="1">
            <a:spLocks noChangeArrowheads="1"/>
          </p:cNvSpPr>
          <p:nvPr/>
        </p:nvSpPr>
        <p:spPr bwMode="auto">
          <a:xfrm>
            <a:off x="7067203" y="2032000"/>
            <a:ext cx="11699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zh-CN" altLang="en-US" b="1">
                <a:solidFill>
                  <a:srgbClr val="FF0000"/>
                </a:solidFill>
                <a:latin typeface="Times New Roman" pitchFamily="18" charset="0"/>
                <a:ea typeface="华文新魏" pitchFamily="2" charset="-122"/>
              </a:rPr>
              <a:t>除法错</a:t>
            </a:r>
          </a:p>
        </p:txBody>
      </p:sp>
      <p:sp>
        <p:nvSpPr>
          <p:cNvPr id="24" name="Text Box 25"/>
          <p:cNvSpPr txBox="1">
            <a:spLocks noChangeArrowheads="1"/>
          </p:cNvSpPr>
          <p:nvPr/>
        </p:nvSpPr>
        <p:spPr bwMode="auto">
          <a:xfrm>
            <a:off x="7173566" y="2436813"/>
            <a:ext cx="11699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kumimoji="0" lang="zh-CN" altLang="en-US" b="1">
                <a:latin typeface="Times New Roman" pitchFamily="18" charset="0"/>
                <a:ea typeface="华文新魏" pitchFamily="2" charset="-122"/>
              </a:rPr>
              <a:t>单步</a:t>
            </a:r>
            <a:endParaRPr lang="zh-CN" altLang="en-US" b="1">
              <a:latin typeface="Times New Roman" pitchFamily="18" charset="0"/>
              <a:ea typeface="华文新魏" pitchFamily="2" charset="-122"/>
            </a:endParaRPr>
          </a:p>
        </p:txBody>
      </p:sp>
      <p:sp>
        <p:nvSpPr>
          <p:cNvPr id="25" name="Text Box 26"/>
          <p:cNvSpPr txBox="1">
            <a:spLocks noChangeArrowheads="1"/>
          </p:cNvSpPr>
          <p:nvPr/>
        </p:nvSpPr>
        <p:spPr bwMode="auto">
          <a:xfrm>
            <a:off x="7151341" y="2886075"/>
            <a:ext cx="11699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b="1">
                <a:solidFill>
                  <a:srgbClr val="0000CC"/>
                </a:solidFill>
                <a:latin typeface="Times New Roman" pitchFamily="18" charset="0"/>
                <a:ea typeface="华文新魏" pitchFamily="2" charset="-122"/>
              </a:rPr>
              <a:t>NMI</a:t>
            </a:r>
          </a:p>
        </p:txBody>
      </p:sp>
      <p:sp>
        <p:nvSpPr>
          <p:cNvPr id="26" name="Line 27"/>
          <p:cNvSpPr>
            <a:spLocks noChangeShapeType="1"/>
          </p:cNvSpPr>
          <p:nvPr/>
        </p:nvSpPr>
        <p:spPr bwMode="auto">
          <a:xfrm>
            <a:off x="7540278" y="3460750"/>
            <a:ext cx="11113" cy="481013"/>
          </a:xfrm>
          <a:prstGeom prst="line">
            <a:avLst/>
          </a:prstGeom>
          <a:noFill/>
          <a:ln w="381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grpSp>
        <p:nvGrpSpPr>
          <p:cNvPr id="27" name="Group 31"/>
          <p:cNvGrpSpPr>
            <a:grpSpLocks/>
          </p:cNvGrpSpPr>
          <p:nvPr/>
        </p:nvGrpSpPr>
        <p:grpSpPr bwMode="auto">
          <a:xfrm>
            <a:off x="3028603" y="3132139"/>
            <a:ext cx="2490788" cy="944934"/>
            <a:chOff x="1246" y="2034"/>
            <a:chExt cx="1569" cy="589"/>
          </a:xfrm>
        </p:grpSpPr>
        <p:sp>
          <p:nvSpPr>
            <p:cNvPr id="28" name="Line 20"/>
            <p:cNvSpPr>
              <a:spLocks noChangeShapeType="1"/>
            </p:cNvSpPr>
            <p:nvPr/>
          </p:nvSpPr>
          <p:spPr bwMode="auto">
            <a:xfrm flipH="1" flipV="1">
              <a:off x="2426" y="2034"/>
              <a:ext cx="1" cy="589"/>
            </a:xfrm>
            <a:prstGeom prst="line">
              <a:avLst/>
            </a:prstGeom>
            <a:noFill/>
            <a:ln w="38100">
              <a:solidFill>
                <a:srgbClr val="0000CC"/>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29" name="Line 21"/>
            <p:cNvSpPr>
              <a:spLocks noChangeShapeType="1"/>
            </p:cNvSpPr>
            <p:nvPr/>
          </p:nvSpPr>
          <p:spPr bwMode="auto">
            <a:xfrm>
              <a:off x="2425" y="2042"/>
              <a:ext cx="390" cy="0"/>
            </a:xfrm>
            <a:prstGeom prst="line">
              <a:avLst/>
            </a:prstGeom>
            <a:noFill/>
            <a:ln w="38100">
              <a:solidFill>
                <a:srgbClr val="0000CC"/>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sp>
          <p:nvSpPr>
            <p:cNvPr id="30" name="Line 28"/>
            <p:cNvSpPr>
              <a:spLocks noChangeShapeType="1"/>
            </p:cNvSpPr>
            <p:nvPr/>
          </p:nvSpPr>
          <p:spPr bwMode="auto">
            <a:xfrm>
              <a:off x="1246" y="2614"/>
              <a:ext cx="1172" cy="0"/>
            </a:xfrm>
            <a:prstGeom prst="line">
              <a:avLst/>
            </a:prstGeom>
            <a:noFill/>
            <a:ln w="38100">
              <a:solidFill>
                <a:srgbClr val="0000CC"/>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p>
          </p:txBody>
        </p:sp>
      </p:grpSp>
      <p:sp>
        <p:nvSpPr>
          <p:cNvPr id="31" name="Text Box 29"/>
          <p:cNvSpPr txBox="1">
            <a:spLocks noChangeArrowheads="1"/>
          </p:cNvSpPr>
          <p:nvPr/>
        </p:nvSpPr>
        <p:spPr bwMode="auto">
          <a:xfrm>
            <a:off x="630238" y="5085184"/>
            <a:ext cx="10721552" cy="144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0800">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eaLnBrk="0" hangingPunct="0">
              <a:lnSpc>
                <a:spcPct val="100000"/>
              </a:lnSpc>
              <a:buFont typeface="Wingdings" pitchFamily="2" charset="2"/>
              <a:buNone/>
            </a:pPr>
            <a:r>
              <a:rPr kumimoji="0" lang="zh-CN" altLang="en-US" sz="2600" b="1" dirty="0">
                <a:solidFill>
                  <a:srgbClr val="0000CC"/>
                </a:solidFill>
                <a:latin typeface="Times New Roman" pitchFamily="18" charset="0"/>
                <a:ea typeface="华文新魏" pitchFamily="2" charset="-122"/>
              </a:rPr>
              <a:t>中断向量表</a:t>
            </a:r>
            <a:r>
              <a:rPr kumimoji="0" lang="en-US" altLang="zh-CN" sz="2600" b="1" dirty="0">
                <a:solidFill>
                  <a:srgbClr val="0000CC"/>
                </a:solidFill>
                <a:latin typeface="Times New Roman" pitchFamily="18" charset="0"/>
                <a:cs typeface="Arial" pitchFamily="34" charset="0"/>
              </a:rPr>
              <a:t>(</a:t>
            </a:r>
            <a:r>
              <a:rPr kumimoji="0" lang="zh-CN" altLang="en-US" sz="2600" b="1" dirty="0">
                <a:solidFill>
                  <a:srgbClr val="0000CC"/>
                </a:solidFill>
                <a:latin typeface="Times New Roman" pitchFamily="18" charset="0"/>
                <a:ea typeface="华文新魏" pitchFamily="2" charset="-122"/>
              </a:rPr>
              <a:t>异常表</a:t>
            </a:r>
            <a:r>
              <a:rPr kumimoji="0" lang="en-US" altLang="zh-CN" sz="2600" b="1" dirty="0">
                <a:solidFill>
                  <a:srgbClr val="0000CC"/>
                </a:solidFill>
                <a:latin typeface="Times New Roman" pitchFamily="18" charset="0"/>
                <a:cs typeface="Arial" pitchFamily="34" charset="0"/>
              </a:rPr>
              <a:t>)</a:t>
            </a:r>
            <a:r>
              <a:rPr kumimoji="0" lang="zh-CN" altLang="en-US" sz="2600" b="1" dirty="0">
                <a:solidFill>
                  <a:srgbClr val="0000CC"/>
                </a:solidFill>
                <a:latin typeface="Times New Roman" pitchFamily="18" charset="0"/>
                <a:ea typeface="华文新魏" pitchFamily="2" charset="-122"/>
              </a:rPr>
              <a:t>中每一项是对应异常处理程序的入口地址。被称为中断向量</a:t>
            </a:r>
            <a:r>
              <a:rPr kumimoji="0" lang="en-US" altLang="zh-CN" sz="2600" b="1" dirty="0">
                <a:solidFill>
                  <a:srgbClr val="0000CC"/>
                </a:solidFill>
                <a:latin typeface="Times New Roman" pitchFamily="18" charset="0"/>
                <a:cs typeface="Arial" pitchFamily="34" charset="0"/>
              </a:rPr>
              <a:t>(Interrupt Vector)</a:t>
            </a:r>
          </a:p>
          <a:p>
            <a:pPr algn="l" eaLnBrk="0" hangingPunct="0">
              <a:lnSpc>
                <a:spcPct val="100000"/>
              </a:lnSpc>
              <a:spcBef>
                <a:spcPts val="1200"/>
              </a:spcBef>
              <a:buFont typeface="Wingdings" pitchFamily="2" charset="2"/>
              <a:buNone/>
            </a:pPr>
            <a:r>
              <a:rPr kumimoji="0" lang="zh-CN" altLang="en-US" sz="2600" b="1" dirty="0">
                <a:solidFill>
                  <a:srgbClr val="FF0000"/>
                </a:solidFill>
                <a:latin typeface="Times New Roman" pitchFamily="18" charset="0"/>
                <a:ea typeface="华文新魏" pitchFamily="2" charset="-122"/>
              </a:rPr>
              <a:t>中断向量表的起始地址存放在一个异常表基址寄存器中</a:t>
            </a:r>
          </a:p>
        </p:txBody>
      </p:sp>
    </p:spTree>
    <p:extLst>
      <p:ext uri="{BB962C8B-B14F-4D97-AF65-F5344CB8AC3E}">
        <p14:creationId xmlns:p14="http://schemas.microsoft.com/office/powerpoint/2010/main" val="21332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blinds(horizontal)">
                                      <p:cBhvr>
                                        <p:cTn id="10" dur="500"/>
                                        <p:tgtEl>
                                          <p:spTgt spid="1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blinds(horizontal)">
                                      <p:cBhvr>
                                        <p:cTn id="13" dur="500"/>
                                        <p:tgtEl>
                                          <p:spTgt spid="14">
                                            <p:txEl>
                                              <p:pRg st="2" end="2"/>
                                            </p:txEl>
                                          </p:spTgt>
                                        </p:tgtEl>
                                      </p:cBhvr>
                                    </p:animEffect>
                                  </p:childTnLst>
                                </p:cTn>
                              </p:par>
                            </p:childTnLst>
                          </p:cTn>
                        </p:par>
                        <p:par>
                          <p:cTn id="14" fill="hold">
                            <p:stCondLst>
                              <p:cond delay="500"/>
                            </p:stCondLst>
                            <p:childTnLst>
                              <p:par>
                                <p:cTn id="15" presetID="18" presetClass="entr" presetSubtype="3"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trips(upRigh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linds(horizontal)">
                                      <p:cBhvr>
                                        <p:cTn id="22" dur="500"/>
                                        <p:tgtEl>
                                          <p:spTgt spid="14">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Effect transition="in" filter="blinds(horizontal)">
                                      <p:cBhvr>
                                        <p:cTn id="25" dur="500"/>
                                        <p:tgtEl>
                                          <p:spTgt spid="14">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4">
                                            <p:txEl>
                                              <p:pRg st="5" end="5"/>
                                            </p:txEl>
                                          </p:spTgt>
                                        </p:tgtEl>
                                        <p:attrNameLst>
                                          <p:attrName>style.visibility</p:attrName>
                                        </p:attrNameLst>
                                      </p:cBhvr>
                                      <p:to>
                                        <p:strVal val="visible"/>
                                      </p:to>
                                    </p:set>
                                    <p:animEffect transition="in" filter="blinds(horizontal)">
                                      <p:cBhvr>
                                        <p:cTn id="28" dur="500"/>
                                        <p:tgtEl>
                                          <p:spTgt spid="14">
                                            <p:txEl>
                                              <p:pRg st="5" end="5"/>
                                            </p:txEl>
                                          </p:spTgt>
                                        </p:tgtEl>
                                      </p:cBhvr>
                                    </p:animEffect>
                                  </p:childTnLst>
                                </p:cTn>
                              </p:par>
                            </p:childTnLst>
                          </p:cTn>
                        </p:par>
                        <p:par>
                          <p:cTn id="29" fill="hold">
                            <p:stCondLst>
                              <p:cond delay="500"/>
                            </p:stCondLst>
                            <p:childTnLst>
                              <p:par>
                                <p:cTn id="30" presetID="18" presetClass="entr" presetSubtype="3"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strips(upRigh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xEl>
                                              <p:pRg st="0" end="0"/>
                                            </p:txEl>
                                          </p:spTgt>
                                        </p:tgtEl>
                                        <p:attrNameLst>
                                          <p:attrName>style.visibility</p:attrName>
                                        </p:attrNameLst>
                                      </p:cBhvr>
                                      <p:to>
                                        <p:strVal val="visible"/>
                                      </p:to>
                                    </p:set>
                                    <p:animEffect transition="in" filter="blinds(horizontal)">
                                      <p:cBhvr>
                                        <p:cTn id="37" dur="500"/>
                                        <p:tgtEl>
                                          <p:spTgt spid="3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1">
                                            <p:txEl>
                                              <p:pRg st="1" end="1"/>
                                            </p:txEl>
                                          </p:spTgt>
                                        </p:tgtEl>
                                        <p:attrNameLst>
                                          <p:attrName>style.visibility</p:attrName>
                                        </p:attrNameLst>
                                      </p:cBhvr>
                                      <p:to>
                                        <p:strVal val="visible"/>
                                      </p:to>
                                    </p:set>
                                    <p:animEffect transition="in" filter="blinds(horizontal)">
                                      <p:cBhvr>
                                        <p:cTn id="42"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838622" y="1052736"/>
            <a:ext cx="10369152" cy="50634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ct val="0"/>
              </a:spcBef>
              <a:buFont typeface="Wingdings" pitchFamily="2" charset="2"/>
              <a:buChar char="p"/>
            </a:pPr>
            <a:r>
              <a:rPr lang="zh-CN" altLang="en-US" sz="2800" dirty="0">
                <a:latin typeface="+mj-lt"/>
                <a:ea typeface="华文新魏" pitchFamily="2" charset="-122"/>
              </a:rPr>
              <a:t>中断过程</a:t>
            </a:r>
          </a:p>
          <a:p>
            <a:pPr marL="717550" lvl="1" indent="-260350">
              <a:lnSpc>
                <a:spcPct val="100000"/>
              </a:lnSpc>
              <a:spcBef>
                <a:spcPct val="0"/>
              </a:spcBef>
              <a:buClr>
                <a:schemeClr val="tx2"/>
              </a:buClr>
            </a:pPr>
            <a:r>
              <a:rPr lang="zh-CN" altLang="en-US" dirty="0">
                <a:solidFill>
                  <a:srgbClr val="0000CC"/>
                </a:solidFill>
                <a:latin typeface="+mj-lt"/>
                <a:ea typeface="华文新魏" pitchFamily="2" charset="-122"/>
              </a:rPr>
              <a:t>中断响应</a:t>
            </a:r>
            <a:r>
              <a:rPr lang="en-US" altLang="zh-CN" dirty="0">
                <a:solidFill>
                  <a:srgbClr val="0000CC"/>
                </a:solidFill>
                <a:latin typeface="+mj-lt"/>
                <a:ea typeface="华文新魏" pitchFamily="2" charset="-122"/>
              </a:rPr>
              <a:t>(</a:t>
            </a:r>
            <a:r>
              <a:rPr lang="zh-CN" altLang="en-US" dirty="0">
                <a:solidFill>
                  <a:srgbClr val="0000CC"/>
                </a:solidFill>
                <a:latin typeface="+mj-lt"/>
                <a:ea typeface="华文新魏" pitchFamily="2" charset="-122"/>
              </a:rPr>
              <a:t>硬件实现</a:t>
            </a:r>
            <a:r>
              <a:rPr lang="en-US" altLang="zh-CN" dirty="0">
                <a:solidFill>
                  <a:srgbClr val="0000CC"/>
                </a:solidFill>
                <a:latin typeface="+mj-lt"/>
                <a:ea typeface="华文新魏" pitchFamily="2" charset="-122"/>
              </a:rPr>
              <a:t>)</a:t>
            </a:r>
          </a:p>
          <a:p>
            <a:pPr marL="717550" lvl="1" indent="-260350">
              <a:lnSpc>
                <a:spcPct val="100000"/>
              </a:lnSpc>
              <a:spcBef>
                <a:spcPct val="0"/>
              </a:spcBef>
              <a:buClr>
                <a:schemeClr val="tx2"/>
              </a:buClr>
            </a:pPr>
            <a:r>
              <a:rPr lang="zh-CN" altLang="en-US" dirty="0">
                <a:solidFill>
                  <a:srgbClr val="0000CC"/>
                </a:solidFill>
                <a:latin typeface="+mj-lt"/>
                <a:ea typeface="华文新魏" pitchFamily="2" charset="-122"/>
              </a:rPr>
              <a:t>中断处理</a:t>
            </a:r>
            <a:r>
              <a:rPr lang="en-US" altLang="zh-CN" dirty="0">
                <a:solidFill>
                  <a:srgbClr val="0000CC"/>
                </a:solidFill>
                <a:latin typeface="+mj-lt"/>
                <a:ea typeface="华文新魏" pitchFamily="2" charset="-122"/>
              </a:rPr>
              <a:t>(</a:t>
            </a:r>
            <a:r>
              <a:rPr lang="zh-CN" altLang="en-US" dirty="0">
                <a:solidFill>
                  <a:srgbClr val="0000CC"/>
                </a:solidFill>
                <a:latin typeface="+mj-lt"/>
                <a:ea typeface="华文新魏" pitchFamily="2" charset="-122"/>
              </a:rPr>
              <a:t>软件实现</a:t>
            </a:r>
            <a:r>
              <a:rPr lang="en-US" altLang="zh-CN" dirty="0">
                <a:solidFill>
                  <a:srgbClr val="0000CC"/>
                </a:solidFill>
                <a:latin typeface="+mj-lt"/>
                <a:ea typeface="华文新魏" pitchFamily="2" charset="-122"/>
              </a:rPr>
              <a:t>)</a:t>
            </a:r>
            <a:endParaRPr lang="en-US" altLang="zh-CN" sz="2400" dirty="0">
              <a:solidFill>
                <a:srgbClr val="0000CC"/>
              </a:solidFill>
              <a:latin typeface="+mj-lt"/>
              <a:ea typeface="华文新魏" pitchFamily="2" charset="-122"/>
            </a:endParaRPr>
          </a:p>
          <a:p>
            <a:pPr marL="717550" lvl="1" indent="-260350">
              <a:lnSpc>
                <a:spcPct val="100000"/>
              </a:lnSpc>
              <a:spcBef>
                <a:spcPct val="0"/>
              </a:spcBef>
              <a:buClr>
                <a:schemeClr val="tx2"/>
              </a:buClr>
            </a:pPr>
            <a:endParaRPr lang="en-US" altLang="zh-CN" sz="2400" dirty="0">
              <a:solidFill>
                <a:srgbClr val="0000CC"/>
              </a:solidFill>
              <a:latin typeface="+mj-lt"/>
              <a:ea typeface="华文新魏" pitchFamily="2" charset="-122"/>
            </a:endParaRPr>
          </a:p>
          <a:p>
            <a:pPr>
              <a:lnSpc>
                <a:spcPct val="100000"/>
              </a:lnSpc>
              <a:spcBef>
                <a:spcPct val="0"/>
              </a:spcBef>
              <a:buFont typeface="Wingdings" pitchFamily="2" charset="2"/>
              <a:buChar char="p"/>
            </a:pPr>
            <a:r>
              <a:rPr lang="zh-CN" altLang="en-US" sz="2800" dirty="0">
                <a:latin typeface="+mj-lt"/>
                <a:ea typeface="华文新魏" pitchFamily="2" charset="-122"/>
              </a:rPr>
              <a:t>中断响应</a:t>
            </a:r>
          </a:p>
          <a:p>
            <a:pPr marL="717550" lvl="1" indent="-260350">
              <a:lnSpc>
                <a:spcPct val="100000"/>
              </a:lnSpc>
              <a:spcBef>
                <a:spcPct val="0"/>
              </a:spcBef>
              <a:buClr>
                <a:schemeClr val="tx2"/>
              </a:buClr>
            </a:pPr>
            <a:r>
              <a:rPr lang="zh-CN" altLang="en-US" dirty="0">
                <a:solidFill>
                  <a:srgbClr val="0000CC"/>
                </a:solidFill>
                <a:latin typeface="+mj-lt"/>
                <a:ea typeface="华文新魏" pitchFamily="2" charset="-122"/>
              </a:rPr>
              <a:t>中断响应是指主机检测出外部中断请求，中止现行程序的执行，到调出中断服务程序的这一过程。</a:t>
            </a:r>
          </a:p>
          <a:p>
            <a:pPr marL="717550" lvl="1" indent="-260350">
              <a:lnSpc>
                <a:spcPct val="100000"/>
              </a:lnSpc>
              <a:spcBef>
                <a:spcPct val="0"/>
              </a:spcBef>
            </a:pPr>
            <a:r>
              <a:rPr lang="zh-CN" altLang="en-US" dirty="0">
                <a:latin typeface="+mj-lt"/>
                <a:ea typeface="华文新魏" pitchFamily="2" charset="-122"/>
              </a:rPr>
              <a:t>中断响应的条件</a:t>
            </a:r>
          </a:p>
          <a:p>
            <a:pPr marL="1262063" lvl="2" indent="-347663">
              <a:lnSpc>
                <a:spcPct val="100000"/>
              </a:lnSpc>
              <a:spcBef>
                <a:spcPct val="0"/>
              </a:spcBef>
              <a:buFontTx/>
              <a:buAutoNum type="circleNumDbPlain"/>
            </a:pPr>
            <a:r>
              <a:rPr lang="en-US" altLang="zh-CN" dirty="0">
                <a:solidFill>
                  <a:srgbClr val="0000CC"/>
                </a:solidFill>
                <a:latin typeface="+mj-lt"/>
                <a:ea typeface="华文新魏" pitchFamily="2" charset="-122"/>
              </a:rPr>
              <a:t>CPU</a:t>
            </a:r>
            <a:r>
              <a:rPr lang="zh-CN" altLang="en-US" dirty="0">
                <a:solidFill>
                  <a:srgbClr val="0000CC"/>
                </a:solidFill>
                <a:latin typeface="+mj-lt"/>
                <a:ea typeface="华文新魏" pitchFamily="2" charset="-122"/>
              </a:rPr>
              <a:t>处于开中断状态</a:t>
            </a:r>
          </a:p>
          <a:p>
            <a:pPr marL="1262063" lvl="2" indent="-347663">
              <a:lnSpc>
                <a:spcPct val="100000"/>
              </a:lnSpc>
              <a:spcBef>
                <a:spcPct val="0"/>
              </a:spcBef>
              <a:buFontTx/>
              <a:buAutoNum type="circleNumDbPlain"/>
            </a:pPr>
            <a:r>
              <a:rPr lang="zh-CN" altLang="en-US" dirty="0">
                <a:solidFill>
                  <a:srgbClr val="0000CC"/>
                </a:solidFill>
                <a:latin typeface="+mj-lt"/>
                <a:ea typeface="华文新魏" pitchFamily="2" charset="-122"/>
              </a:rPr>
              <a:t>在一条指令执行完</a:t>
            </a:r>
          </a:p>
          <a:p>
            <a:pPr marL="1262063" lvl="2" indent="-347663">
              <a:lnSpc>
                <a:spcPct val="100000"/>
              </a:lnSpc>
              <a:spcBef>
                <a:spcPct val="0"/>
              </a:spcBef>
              <a:buFontTx/>
              <a:buAutoNum type="circleNumDbPlain" startAt="2"/>
            </a:pPr>
            <a:r>
              <a:rPr lang="zh-CN" altLang="en-US" dirty="0">
                <a:solidFill>
                  <a:srgbClr val="0000CC"/>
                </a:solidFill>
                <a:latin typeface="+mj-lt"/>
                <a:ea typeface="华文新魏" pitchFamily="2" charset="-122"/>
              </a:rPr>
              <a:t>至少要有一个未被屏蔽的中断请求</a:t>
            </a:r>
          </a:p>
        </p:txBody>
      </p:sp>
      <p:sp>
        <p:nvSpPr>
          <p:cNvPr id="4" name="Line 4"/>
          <p:cNvSpPr>
            <a:spLocks noChangeShapeType="1"/>
          </p:cNvSpPr>
          <p:nvPr/>
        </p:nvSpPr>
        <p:spPr bwMode="auto">
          <a:xfrm>
            <a:off x="7046243" y="1196752"/>
            <a:ext cx="0" cy="7000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5" name="Line 5"/>
          <p:cNvSpPr>
            <a:spLocks noChangeShapeType="1"/>
          </p:cNvSpPr>
          <p:nvPr/>
        </p:nvSpPr>
        <p:spPr bwMode="auto">
          <a:xfrm flipV="1">
            <a:off x="7100218" y="1344390"/>
            <a:ext cx="928687" cy="6318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6" name="Line 6"/>
          <p:cNvSpPr>
            <a:spLocks noChangeShapeType="1"/>
          </p:cNvSpPr>
          <p:nvPr/>
        </p:nvSpPr>
        <p:spPr bwMode="auto">
          <a:xfrm>
            <a:off x="8017793" y="1452340"/>
            <a:ext cx="0" cy="10890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7" name="Line 7"/>
          <p:cNvSpPr>
            <a:spLocks noChangeShapeType="1"/>
          </p:cNvSpPr>
          <p:nvPr/>
        </p:nvSpPr>
        <p:spPr bwMode="auto">
          <a:xfrm flipH="1" flipV="1">
            <a:off x="7087518" y="2017490"/>
            <a:ext cx="900112" cy="55086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8" name="Line 8"/>
          <p:cNvSpPr>
            <a:spLocks noChangeShapeType="1"/>
          </p:cNvSpPr>
          <p:nvPr/>
        </p:nvSpPr>
        <p:spPr bwMode="auto">
          <a:xfrm>
            <a:off x="7046243" y="2152427"/>
            <a:ext cx="0" cy="711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9" name="Text Box 9"/>
          <p:cNvSpPr txBox="1">
            <a:spLocks noChangeArrowheads="1"/>
          </p:cNvSpPr>
          <p:nvPr/>
        </p:nvSpPr>
        <p:spPr bwMode="auto">
          <a:xfrm>
            <a:off x="8188634" y="1196752"/>
            <a:ext cx="750888"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zh-CN" altLang="en-US" b="1">
                <a:latin typeface="+mj-lt"/>
                <a:ea typeface="华文新魏" pitchFamily="2" charset="-122"/>
              </a:rPr>
              <a:t>中断处理</a:t>
            </a:r>
          </a:p>
        </p:txBody>
      </p:sp>
      <p:sp>
        <p:nvSpPr>
          <p:cNvPr id="10" name="Text Box 10"/>
          <p:cNvSpPr txBox="1">
            <a:spLocks noChangeArrowheads="1"/>
          </p:cNvSpPr>
          <p:nvPr/>
        </p:nvSpPr>
        <p:spPr bwMode="auto">
          <a:xfrm>
            <a:off x="6311230" y="1728565"/>
            <a:ext cx="89852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zh-CN" altLang="en-US" b="1">
                <a:latin typeface="+mj-lt"/>
                <a:ea typeface="华文新魏" pitchFamily="2" charset="-122"/>
              </a:rPr>
              <a:t>中断响应</a:t>
            </a:r>
          </a:p>
        </p:txBody>
      </p:sp>
    </p:spTree>
    <p:extLst>
      <p:ext uri="{BB962C8B-B14F-4D97-AF65-F5344CB8AC3E}">
        <p14:creationId xmlns:p14="http://schemas.microsoft.com/office/powerpoint/2010/main" val="20553782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descr="http://img4.duitang.com/uploads/item/201401/11/20140111214543_JwnrH.thumb.700_0.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0690" y="1351131"/>
            <a:ext cx="720080" cy="1275418"/>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18"/>
          <p:cNvSpPr>
            <a:spLocks noChangeArrowheads="1"/>
          </p:cNvSpPr>
          <p:nvPr/>
        </p:nvSpPr>
        <p:spPr bwMode="auto">
          <a:xfrm>
            <a:off x="2667598" y="1761994"/>
            <a:ext cx="7200000" cy="497765"/>
          </a:xfrm>
          <a:prstGeom prst="rect">
            <a:avLst/>
          </a:prstGeom>
          <a:noFill/>
          <a:ln w="9525">
            <a:noFill/>
            <a:miter lim="800000"/>
            <a:headEnd/>
            <a:tailEnd/>
          </a:ln>
          <a:effectLst/>
        </p:spPr>
        <p:txBody>
          <a:bodyPr wrap="square">
            <a:spAutoFit/>
          </a:bodyPr>
          <a:lstStyle/>
          <a:p>
            <a:pPr>
              <a:lnSpc>
                <a:spcPct val="120000"/>
              </a:lnSpc>
              <a:spcBef>
                <a:spcPts val="0"/>
              </a:spcBef>
              <a:buFont typeface="Wingdings" pitchFamily="2" charset="2"/>
              <a:buNone/>
              <a:defRPr/>
            </a:pPr>
            <a:r>
              <a:rPr lang="zh-CN" altLang="en-US" sz="2400" dirty="0">
                <a:solidFill>
                  <a:schemeClr val="bg1"/>
                </a:solidFill>
                <a:latin typeface="+mj-lt"/>
                <a:ea typeface="+mn-ea"/>
                <a:cs typeface="Times New Roman" pitchFamily="18" charset="0"/>
              </a:rPr>
              <a:t>还有一个首先要做的基本操作是什么？</a:t>
            </a:r>
          </a:p>
        </p:txBody>
      </p:sp>
      <p:sp>
        <p:nvSpPr>
          <p:cNvPr id="19" name="圆角矩形标注 18"/>
          <p:cNvSpPr/>
          <p:nvPr/>
        </p:nvSpPr>
        <p:spPr>
          <a:xfrm>
            <a:off x="2747634" y="3501506"/>
            <a:ext cx="7992088" cy="2735806"/>
          </a:xfrm>
          <a:prstGeom prst="wedgeRoundRectCallout">
            <a:avLst>
              <a:gd name="adj1" fmla="val -55804"/>
              <a:gd name="adj2" fmla="val -530"/>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l">
              <a:lnSpc>
                <a:spcPct val="100000"/>
              </a:lnSpc>
            </a:pPr>
            <a:r>
              <a:rPr lang="zh-CN" altLang="en-US" dirty="0">
                <a:solidFill>
                  <a:schemeClr val="tx1"/>
                </a:solidFill>
                <a:latin typeface="华文新魏" pitchFamily="2" charset="-122"/>
                <a:ea typeface="华文新魏" pitchFamily="2" charset="-122"/>
              </a:rPr>
              <a:t>“中断”是在一条指令执行结束后，开始查询有无中断请求，有的话立即响应，所以中断请求一定是在当前指令执行完时响应中断；</a:t>
            </a:r>
            <a:endParaRPr lang="en-US" altLang="zh-CN" dirty="0">
              <a:solidFill>
                <a:schemeClr val="tx1"/>
              </a:solidFill>
              <a:latin typeface="华文新魏" pitchFamily="2" charset="-122"/>
              <a:ea typeface="华文新魏" pitchFamily="2" charset="-122"/>
            </a:endParaRPr>
          </a:p>
          <a:p>
            <a:pPr algn="l">
              <a:lnSpc>
                <a:spcPct val="100000"/>
              </a:lnSpc>
            </a:pPr>
            <a:r>
              <a:rPr lang="zh-CN" altLang="en-US" dirty="0">
                <a:solidFill>
                  <a:schemeClr val="tx1"/>
                </a:solidFill>
                <a:latin typeface="华文新魏" pitchFamily="2" charset="-122"/>
                <a:ea typeface="华文新魏" pitchFamily="2" charset="-122"/>
              </a:rPr>
              <a:t>“异常”发生在指令执行过程中，所以异常请求不能等到指令执行完才进行异常处理。</a:t>
            </a:r>
          </a:p>
        </p:txBody>
      </p:sp>
      <p:pic>
        <p:nvPicPr>
          <p:cNvPr id="20" name="Picture 2" descr="http://pic.58pic.com/58pic/11/60/21/66Y58PICG2I.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202" r="15985" b="7029"/>
          <a:stretch/>
        </p:blipFill>
        <p:spPr bwMode="auto">
          <a:xfrm>
            <a:off x="1378682" y="3974483"/>
            <a:ext cx="864096" cy="1357804"/>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圆角矩形 20"/>
          <p:cNvSpPr/>
          <p:nvPr/>
        </p:nvSpPr>
        <p:spPr>
          <a:xfrm>
            <a:off x="2747634" y="1389592"/>
            <a:ext cx="7992088" cy="1198496"/>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ts val="0"/>
              </a:spcBef>
              <a:buFont typeface="Wingdings" pitchFamily="2" charset="2"/>
              <a:buNone/>
              <a:defRPr/>
            </a:pPr>
            <a:r>
              <a:rPr lang="zh-CN" altLang="en-US" dirty="0">
                <a:solidFill>
                  <a:schemeClr val="bg1"/>
                </a:solidFill>
                <a:cs typeface="Times New Roman" pitchFamily="18" charset="0"/>
              </a:rPr>
              <a:t>中断响应时刻与异常处理时刻是否相同？为什么？</a:t>
            </a:r>
          </a:p>
        </p:txBody>
      </p:sp>
    </p:spTree>
    <p:extLst>
      <p:ext uri="{BB962C8B-B14F-4D97-AF65-F5344CB8AC3E}">
        <p14:creationId xmlns:p14="http://schemas.microsoft.com/office/powerpoint/2010/main" val="3206550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58602" y="609699"/>
            <a:ext cx="5485035" cy="55435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buFont typeface="Wingdings" pitchFamily="2" charset="2"/>
              <a:buChar char="p"/>
            </a:pPr>
            <a:r>
              <a:rPr lang="zh-CN" altLang="en-US" dirty="0">
                <a:latin typeface="+mj-lt"/>
                <a:ea typeface="华文新魏" pitchFamily="2" charset="-122"/>
              </a:rPr>
              <a:t>中断响应过程</a:t>
            </a:r>
            <a:endParaRPr lang="en-US" altLang="zh-CN" dirty="0">
              <a:latin typeface="+mj-lt"/>
              <a:ea typeface="华文新魏" pitchFamily="2" charset="-122"/>
            </a:endParaRPr>
          </a:p>
          <a:p>
            <a:pPr marL="533400" indent="-533400">
              <a:lnSpc>
                <a:spcPct val="100000"/>
              </a:lnSpc>
              <a:spcBef>
                <a:spcPts val="600"/>
              </a:spcBef>
              <a:buFont typeface="Wingdings" pitchFamily="2" charset="2"/>
              <a:buNone/>
            </a:pPr>
            <a:r>
              <a:rPr lang="zh-CN" altLang="en-US" sz="2600" dirty="0">
                <a:solidFill>
                  <a:srgbClr val="0000CC"/>
                </a:solidFill>
                <a:latin typeface="+mj-lt"/>
                <a:ea typeface="华文新魏" pitchFamily="2" charset="-122"/>
              </a:rPr>
              <a:t>       执行一条隐指令，可能需完成一次总线操作，从总线上取中断类型号</a:t>
            </a:r>
            <a:endParaRPr lang="en-US" altLang="zh-CN" sz="2600" dirty="0">
              <a:solidFill>
                <a:srgbClr val="0000CC"/>
              </a:solidFill>
              <a:latin typeface="+mj-lt"/>
              <a:ea typeface="华文新魏" pitchFamily="2" charset="-122"/>
            </a:endParaRPr>
          </a:p>
          <a:p>
            <a:pPr marL="533400" indent="-533400">
              <a:lnSpc>
                <a:spcPct val="100000"/>
              </a:lnSpc>
              <a:spcBef>
                <a:spcPts val="600"/>
              </a:spcBef>
              <a:buFont typeface="Wingdings" pitchFamily="2" charset="2"/>
              <a:buNone/>
            </a:pPr>
            <a:r>
              <a:rPr lang="en-US" altLang="zh-CN" sz="2800" dirty="0">
                <a:latin typeface="+mj-lt"/>
                <a:ea typeface="华文新魏" pitchFamily="2" charset="-122"/>
              </a:rPr>
              <a:t>       </a:t>
            </a:r>
            <a:r>
              <a:rPr lang="zh-CN" altLang="en-US" sz="2800" dirty="0">
                <a:latin typeface="+mj-lt"/>
                <a:ea typeface="华文新魏" pitchFamily="2" charset="-122"/>
              </a:rPr>
              <a:t>具体来说，处理器做三件事：</a:t>
            </a:r>
            <a:endParaRPr lang="en-US" altLang="zh-CN" sz="2800" dirty="0">
              <a:solidFill>
                <a:schemeClr val="accent2"/>
              </a:solidFill>
              <a:latin typeface="+mj-lt"/>
              <a:ea typeface="华文新魏" pitchFamily="2" charset="-122"/>
            </a:endParaRPr>
          </a:p>
          <a:p>
            <a:pPr marL="952500" lvl="1" indent="-495300">
              <a:lnSpc>
                <a:spcPct val="100000"/>
              </a:lnSpc>
              <a:spcBef>
                <a:spcPts val="600"/>
              </a:spcBef>
              <a:buClr>
                <a:schemeClr val="tx2"/>
              </a:buClr>
              <a:buFont typeface="隶书" pitchFamily="49" charset="-122"/>
              <a:buAutoNum type="circleNumDbPlain"/>
            </a:pPr>
            <a:r>
              <a:rPr lang="zh-CN" altLang="en-US" dirty="0">
                <a:solidFill>
                  <a:srgbClr val="FF0000"/>
                </a:solidFill>
                <a:latin typeface="+mj-lt"/>
                <a:ea typeface="华文新魏" pitchFamily="2" charset="-122"/>
              </a:rPr>
              <a:t>关中断</a:t>
            </a:r>
          </a:p>
          <a:p>
            <a:pPr marL="952500" lvl="1" indent="-495300">
              <a:lnSpc>
                <a:spcPct val="100000"/>
              </a:lnSpc>
              <a:spcBef>
                <a:spcPts val="600"/>
              </a:spcBef>
              <a:buFont typeface="Wingdings" pitchFamily="2" charset="2"/>
              <a:buNone/>
            </a:pPr>
            <a:r>
              <a:rPr lang="zh-CN" altLang="en-US" sz="2400" dirty="0">
                <a:solidFill>
                  <a:schemeClr val="accent2"/>
                </a:solidFill>
                <a:latin typeface="+mj-lt"/>
                <a:ea typeface="华文新魏" pitchFamily="2" charset="-122"/>
              </a:rPr>
              <a:t>     </a:t>
            </a:r>
            <a:r>
              <a:rPr lang="en-US" altLang="zh-CN" sz="2400" dirty="0">
                <a:solidFill>
                  <a:schemeClr val="tx2"/>
                </a:solidFill>
                <a:latin typeface="+mj-lt"/>
                <a:ea typeface="华文新魏" pitchFamily="2" charset="-122"/>
              </a:rPr>
              <a:t>0=&gt;</a:t>
            </a:r>
            <a:r>
              <a:rPr lang="zh-CN" altLang="en-US" sz="2400" dirty="0">
                <a:solidFill>
                  <a:schemeClr val="tx2"/>
                </a:solidFill>
                <a:latin typeface="+mj-lt"/>
                <a:ea typeface="华文新魏" pitchFamily="2" charset="-122"/>
              </a:rPr>
              <a:t>中断允许触发器</a:t>
            </a:r>
            <a:r>
              <a:rPr lang="en-US" altLang="zh-CN" sz="2400" dirty="0">
                <a:solidFill>
                  <a:schemeClr val="tx2"/>
                </a:solidFill>
                <a:latin typeface="+mj-lt"/>
                <a:ea typeface="华文新魏" pitchFamily="2" charset="-122"/>
              </a:rPr>
              <a:t>C</a:t>
            </a:r>
            <a:r>
              <a:rPr lang="en-US" altLang="zh-CN" sz="2400" baseline="-18000" dirty="0">
                <a:solidFill>
                  <a:schemeClr val="tx2"/>
                </a:solidFill>
                <a:latin typeface="+mj-lt"/>
                <a:ea typeface="华文新魏" pitchFamily="2" charset="-122"/>
              </a:rPr>
              <a:t>IEN</a:t>
            </a:r>
            <a:endParaRPr lang="zh-CN" altLang="en-US" sz="2400" baseline="-18000" dirty="0">
              <a:solidFill>
                <a:schemeClr val="tx2"/>
              </a:solidFill>
              <a:latin typeface="+mj-lt"/>
              <a:ea typeface="华文新魏" pitchFamily="2" charset="-122"/>
            </a:endParaRPr>
          </a:p>
          <a:p>
            <a:pPr marL="952500" lvl="1" indent="-495300">
              <a:lnSpc>
                <a:spcPct val="100000"/>
              </a:lnSpc>
              <a:spcBef>
                <a:spcPts val="600"/>
              </a:spcBef>
              <a:buClr>
                <a:schemeClr val="tx2"/>
              </a:buClr>
              <a:buFont typeface="隶书" pitchFamily="49" charset="-122"/>
              <a:buAutoNum type="circleNumDbPlain" startAt="2"/>
            </a:pPr>
            <a:r>
              <a:rPr lang="zh-CN" altLang="en-US" dirty="0">
                <a:solidFill>
                  <a:srgbClr val="FF0000"/>
                </a:solidFill>
                <a:latin typeface="+mj-lt"/>
                <a:ea typeface="华文新魏" pitchFamily="2" charset="-122"/>
              </a:rPr>
              <a:t>保护断点和程序状态</a:t>
            </a:r>
            <a:endParaRPr lang="en-US" altLang="zh-CN" dirty="0">
              <a:solidFill>
                <a:srgbClr val="FF0000"/>
              </a:solidFill>
              <a:latin typeface="+mj-lt"/>
              <a:ea typeface="华文新魏" pitchFamily="2" charset="-122"/>
            </a:endParaRPr>
          </a:p>
          <a:p>
            <a:pPr marL="952500" lvl="1" indent="-495300">
              <a:lnSpc>
                <a:spcPct val="100000"/>
              </a:lnSpc>
              <a:spcBef>
                <a:spcPts val="600"/>
              </a:spcBef>
              <a:buFont typeface="Wingdings" pitchFamily="2" charset="2"/>
              <a:buNone/>
            </a:pPr>
            <a:r>
              <a:rPr lang="zh-CN" altLang="en-US" sz="2400" dirty="0">
                <a:solidFill>
                  <a:schemeClr val="accent2"/>
                </a:solidFill>
                <a:latin typeface="+mj-lt"/>
                <a:ea typeface="华文新魏" pitchFamily="2" charset="-122"/>
              </a:rPr>
              <a:t>    </a:t>
            </a:r>
            <a:r>
              <a:rPr lang="en-US" altLang="zh-CN" sz="2400" dirty="0">
                <a:solidFill>
                  <a:schemeClr val="tx2"/>
                </a:solidFill>
                <a:latin typeface="+mj-lt"/>
                <a:ea typeface="华文新魏" pitchFamily="2" charset="-122"/>
              </a:rPr>
              <a:t>PC=&gt;</a:t>
            </a:r>
            <a:r>
              <a:rPr lang="zh-CN" altLang="en-US" sz="2400" dirty="0">
                <a:solidFill>
                  <a:schemeClr val="tx2"/>
                </a:solidFill>
                <a:latin typeface="+mj-lt"/>
                <a:ea typeface="华文新魏" pitchFamily="2" charset="-122"/>
              </a:rPr>
              <a:t>堆栈</a:t>
            </a:r>
            <a:r>
              <a:rPr lang="en-US" altLang="zh-CN" sz="2400" dirty="0">
                <a:solidFill>
                  <a:schemeClr val="tx2"/>
                </a:solidFill>
                <a:latin typeface="+mj-lt"/>
                <a:ea typeface="华文新魏" pitchFamily="2" charset="-122"/>
              </a:rPr>
              <a:t>(</a:t>
            </a:r>
            <a:r>
              <a:rPr lang="zh-CN" altLang="en-US" sz="2400" dirty="0">
                <a:solidFill>
                  <a:schemeClr val="tx2"/>
                </a:solidFill>
                <a:latin typeface="+mj-lt"/>
                <a:ea typeface="华文新魏" pitchFamily="2" charset="-122"/>
              </a:rPr>
              <a:t>或特殊寄存器</a:t>
            </a:r>
            <a:r>
              <a:rPr lang="en-US" altLang="zh-CN" sz="2400" dirty="0">
                <a:solidFill>
                  <a:schemeClr val="tx2"/>
                </a:solidFill>
                <a:latin typeface="+mj-lt"/>
                <a:ea typeface="华文新魏" pitchFamily="2" charset="-122"/>
              </a:rPr>
              <a:t>EPC)</a:t>
            </a:r>
          </a:p>
          <a:p>
            <a:pPr marL="952500" lvl="1" indent="-495300">
              <a:lnSpc>
                <a:spcPct val="100000"/>
              </a:lnSpc>
              <a:spcBef>
                <a:spcPts val="600"/>
              </a:spcBef>
              <a:buFont typeface="Wingdings" pitchFamily="2" charset="2"/>
              <a:buNone/>
            </a:pPr>
            <a:r>
              <a:rPr lang="zh-CN" altLang="en-US" sz="2400" dirty="0">
                <a:solidFill>
                  <a:schemeClr val="tx2"/>
                </a:solidFill>
                <a:latin typeface="+mj-lt"/>
                <a:ea typeface="华文新魏" pitchFamily="2" charset="-122"/>
              </a:rPr>
              <a:t>    </a:t>
            </a:r>
            <a:r>
              <a:rPr lang="en-US" altLang="zh-CN" sz="2400" dirty="0">
                <a:solidFill>
                  <a:schemeClr val="tx2"/>
                </a:solidFill>
                <a:latin typeface="+mj-lt"/>
                <a:ea typeface="华文新魏" pitchFamily="2" charset="-122"/>
              </a:rPr>
              <a:t>PSW=&gt;</a:t>
            </a:r>
            <a:r>
              <a:rPr lang="zh-CN" altLang="en-US" sz="2400" dirty="0">
                <a:solidFill>
                  <a:schemeClr val="tx2"/>
                </a:solidFill>
                <a:latin typeface="+mj-lt"/>
                <a:ea typeface="华文新魏" pitchFamily="2" charset="-122"/>
              </a:rPr>
              <a:t>堆栈</a:t>
            </a:r>
          </a:p>
          <a:p>
            <a:pPr marL="952500" lvl="1" indent="-495300">
              <a:lnSpc>
                <a:spcPct val="100000"/>
              </a:lnSpc>
              <a:spcBef>
                <a:spcPts val="600"/>
              </a:spcBef>
              <a:buClr>
                <a:schemeClr val="tx2"/>
              </a:buClr>
              <a:buFont typeface="隶书" pitchFamily="49" charset="-122"/>
              <a:buAutoNum type="circleNumDbPlain" startAt="3"/>
            </a:pPr>
            <a:r>
              <a:rPr lang="zh-CN" altLang="en-US" dirty="0">
                <a:solidFill>
                  <a:srgbClr val="FF0000"/>
                </a:solidFill>
                <a:latin typeface="+mj-lt"/>
                <a:ea typeface="华文新魏" pitchFamily="2" charset="-122"/>
              </a:rPr>
              <a:t>识别中断源</a:t>
            </a:r>
          </a:p>
          <a:p>
            <a:pPr marL="533400" indent="-533400">
              <a:lnSpc>
                <a:spcPct val="100000"/>
              </a:lnSpc>
              <a:spcBef>
                <a:spcPts val="600"/>
              </a:spcBef>
              <a:buFontTx/>
              <a:buNone/>
            </a:pPr>
            <a:r>
              <a:rPr lang="zh-CN" altLang="en-US" sz="2800" dirty="0">
                <a:solidFill>
                  <a:schemeClr val="accent2"/>
                </a:solidFill>
                <a:latin typeface="+mj-lt"/>
                <a:ea typeface="华文新魏" pitchFamily="2" charset="-122"/>
              </a:rPr>
              <a:t>        </a:t>
            </a:r>
            <a:r>
              <a:rPr lang="zh-CN" altLang="en-US" sz="2400" dirty="0">
                <a:solidFill>
                  <a:schemeClr val="tx2"/>
                </a:solidFill>
                <a:latin typeface="+mj-lt"/>
                <a:ea typeface="华文新魏" pitchFamily="2" charset="-122"/>
              </a:rPr>
              <a:t>取得中断服务程序首地址和初始   </a:t>
            </a:r>
            <a:r>
              <a:rPr lang="en-US" altLang="zh-CN" sz="2400" dirty="0">
                <a:solidFill>
                  <a:schemeClr val="tx2"/>
                </a:solidFill>
                <a:latin typeface="+mj-lt"/>
                <a:ea typeface="华文新魏" pitchFamily="2" charset="-122"/>
              </a:rPr>
              <a:t>PSW</a:t>
            </a:r>
            <a:r>
              <a:rPr lang="zh-CN" altLang="en-US" sz="2400" dirty="0">
                <a:solidFill>
                  <a:schemeClr val="tx2"/>
                </a:solidFill>
                <a:latin typeface="+mj-lt"/>
                <a:ea typeface="华文新魏" pitchFamily="2" charset="-122"/>
              </a:rPr>
              <a:t>分别送</a:t>
            </a:r>
            <a:r>
              <a:rPr lang="en-US" altLang="zh-CN" sz="2400" dirty="0">
                <a:solidFill>
                  <a:schemeClr val="tx2"/>
                </a:solidFill>
                <a:latin typeface="+mj-lt"/>
                <a:ea typeface="华文新魏" pitchFamily="2" charset="-122"/>
              </a:rPr>
              <a:t>PC</a:t>
            </a:r>
            <a:r>
              <a:rPr lang="zh-CN" altLang="en-US" sz="2400" dirty="0">
                <a:solidFill>
                  <a:schemeClr val="tx2"/>
                </a:solidFill>
                <a:latin typeface="+mj-lt"/>
                <a:ea typeface="华文新魏" pitchFamily="2" charset="-122"/>
              </a:rPr>
              <a:t>和</a:t>
            </a:r>
            <a:r>
              <a:rPr lang="en-US" altLang="zh-CN" sz="2400" dirty="0">
                <a:solidFill>
                  <a:schemeClr val="tx2"/>
                </a:solidFill>
                <a:latin typeface="+mj-lt"/>
                <a:ea typeface="华文新魏" pitchFamily="2" charset="-122"/>
              </a:rPr>
              <a:t>PSWR</a:t>
            </a:r>
          </a:p>
        </p:txBody>
      </p:sp>
      <p:pic>
        <p:nvPicPr>
          <p:cNvPr id="4" name="Picture 4" descr="中断响应过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1270" y="836712"/>
            <a:ext cx="4284476" cy="58068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130390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linds(horizontal)">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70570" y="31231"/>
            <a:ext cx="5148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中断源的识别方法</a:t>
            </a:r>
          </a:p>
        </p:txBody>
      </p:sp>
      <p:pic>
        <p:nvPicPr>
          <p:cNvPr id="8" name="Picture 5" descr="中断查询流程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26561" y="296651"/>
            <a:ext cx="4764344" cy="5932341"/>
          </a:xfrm>
          <a:prstGeom prst="rect">
            <a:avLst/>
          </a:prstGeom>
          <a:noFill/>
        </p:spPr>
      </p:pic>
      <p:sp>
        <p:nvSpPr>
          <p:cNvPr id="10" name="Rectangle 3"/>
          <p:cNvSpPr txBox="1">
            <a:spLocks noChangeArrowheads="1"/>
          </p:cNvSpPr>
          <p:nvPr/>
        </p:nvSpPr>
        <p:spPr>
          <a:xfrm>
            <a:off x="550590" y="835224"/>
            <a:ext cx="6703962" cy="49457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ct val="0"/>
              </a:spcBef>
              <a:buFont typeface="Wingdings" pitchFamily="2" charset="2"/>
              <a:buChar char="p"/>
            </a:pPr>
            <a:r>
              <a:rPr lang="zh-CN" altLang="en-US" sz="2800" dirty="0">
                <a:latin typeface="+mj-lt"/>
                <a:ea typeface="华文新魏" pitchFamily="2" charset="-122"/>
              </a:rPr>
              <a:t>软件方法</a:t>
            </a:r>
            <a:r>
              <a:rPr lang="en-US" altLang="zh-CN" sz="2800" dirty="0">
                <a:latin typeface="+mj-lt"/>
                <a:ea typeface="华文新魏" pitchFamily="2" charset="-122"/>
              </a:rPr>
              <a:t>(</a:t>
            </a:r>
            <a:r>
              <a:rPr lang="zh-CN" altLang="en-US" sz="2800" dirty="0">
                <a:latin typeface="+mj-lt"/>
                <a:ea typeface="华文新魏" pitchFamily="2" charset="-122"/>
              </a:rPr>
              <a:t>轮询</a:t>
            </a:r>
            <a:r>
              <a:rPr lang="en-US" altLang="zh-CN" sz="2800" dirty="0">
                <a:latin typeface="+mj-lt"/>
                <a:ea typeface="华文新魏" pitchFamily="2" charset="-122"/>
              </a:rPr>
              <a:t>)</a:t>
            </a:r>
            <a:endParaRPr lang="zh-CN" altLang="en-US" sz="2800" dirty="0">
              <a:latin typeface="+mj-lt"/>
              <a:ea typeface="华文新魏" pitchFamily="2" charset="-122"/>
            </a:endParaRPr>
          </a:p>
          <a:p>
            <a:pPr marL="625475" lvl="1" indent="-266700">
              <a:lnSpc>
                <a:spcPct val="100000"/>
              </a:lnSpc>
              <a:spcBef>
                <a:spcPct val="0"/>
              </a:spcBef>
              <a:buFont typeface="Wingdings" pitchFamily="2" charset="2"/>
              <a:buNone/>
            </a:pPr>
            <a:r>
              <a:rPr lang="zh-CN" altLang="en-US" sz="2400" dirty="0">
                <a:latin typeface="+mj-lt"/>
                <a:ea typeface="华文新魏" pitchFamily="2" charset="-122"/>
              </a:rPr>
              <a:t>中断查询程序根据中断请求状态，按优先级顺序来识别</a:t>
            </a:r>
            <a:endParaRPr lang="en-US" altLang="zh-CN" sz="2400" dirty="0">
              <a:latin typeface="+mj-lt"/>
              <a:ea typeface="华文新魏" pitchFamily="2" charset="-122"/>
            </a:endParaRPr>
          </a:p>
          <a:p>
            <a:pPr marL="625475" lvl="1" indent="-266700">
              <a:lnSpc>
                <a:spcPct val="100000"/>
              </a:lnSpc>
              <a:spcBef>
                <a:spcPct val="0"/>
              </a:spcBef>
              <a:buFont typeface="Wingdings" pitchFamily="2" charset="2"/>
              <a:buNone/>
            </a:pPr>
            <a:r>
              <a:rPr lang="zh-CN" altLang="en-US" sz="2400" dirty="0">
                <a:solidFill>
                  <a:srgbClr val="0000CC"/>
                </a:solidFill>
                <a:latin typeface="+mj-lt"/>
                <a:ea typeface="华文新魏" pitchFamily="2" charset="-122"/>
              </a:rPr>
              <a:t>如：</a:t>
            </a:r>
            <a:r>
              <a:rPr lang="en-US" altLang="zh-CN" sz="2400" dirty="0">
                <a:solidFill>
                  <a:srgbClr val="0000CC"/>
                </a:solidFill>
                <a:latin typeface="+mj-lt"/>
                <a:ea typeface="华文新魏" pitchFamily="2" charset="-122"/>
              </a:rPr>
              <a:t>MIPS</a:t>
            </a:r>
            <a:r>
              <a:rPr lang="zh-CN" altLang="en-US" sz="2400" dirty="0">
                <a:solidFill>
                  <a:srgbClr val="0000CC"/>
                </a:solidFill>
                <a:latin typeface="+mj-lt"/>
                <a:ea typeface="华文新魏" pitchFamily="2" charset="-122"/>
              </a:rPr>
              <a:t>的异常</a:t>
            </a:r>
            <a:r>
              <a:rPr lang="en-US" altLang="zh-CN" sz="2400" dirty="0">
                <a:solidFill>
                  <a:srgbClr val="0000CC"/>
                </a:solidFill>
                <a:latin typeface="+mj-lt"/>
                <a:ea typeface="华文新魏" pitchFamily="2" charset="-122"/>
              </a:rPr>
              <a:t>/</a:t>
            </a:r>
            <a:r>
              <a:rPr lang="zh-CN" altLang="en-US" sz="2400" dirty="0">
                <a:solidFill>
                  <a:srgbClr val="0000CC"/>
                </a:solidFill>
                <a:latin typeface="+mj-lt"/>
                <a:ea typeface="华文新魏" pitchFamily="2" charset="-122"/>
              </a:rPr>
              <a:t>中断查询程序入口为</a:t>
            </a:r>
            <a:r>
              <a:rPr lang="en-US" altLang="zh-CN" sz="2400" dirty="0">
                <a:solidFill>
                  <a:srgbClr val="0000CC"/>
                </a:solidFill>
                <a:latin typeface="+mj-lt"/>
                <a:ea typeface="华文新魏" pitchFamily="2" charset="-122"/>
              </a:rPr>
              <a:t>0x8000 0180</a:t>
            </a:r>
            <a:endParaRPr lang="zh-CN" altLang="en-US" sz="2400" dirty="0">
              <a:solidFill>
                <a:srgbClr val="0000CC"/>
              </a:solidFill>
              <a:latin typeface="+mj-lt"/>
              <a:ea typeface="华文新魏" pitchFamily="2" charset="-122"/>
            </a:endParaRPr>
          </a:p>
          <a:p>
            <a:pPr>
              <a:lnSpc>
                <a:spcPct val="100000"/>
              </a:lnSpc>
              <a:spcBef>
                <a:spcPct val="0"/>
              </a:spcBef>
              <a:buFont typeface="Wingdings" pitchFamily="2" charset="2"/>
              <a:buChar char="p"/>
            </a:pPr>
            <a:r>
              <a:rPr lang="zh-CN" altLang="en-US" sz="2800" dirty="0">
                <a:latin typeface="+mj-lt"/>
                <a:ea typeface="华文新魏" pitchFamily="2" charset="-122"/>
              </a:rPr>
              <a:t>硬件方法</a:t>
            </a:r>
            <a:r>
              <a:rPr lang="en-US" altLang="zh-CN" sz="2800" dirty="0">
                <a:latin typeface="+mj-lt"/>
                <a:ea typeface="华文新魏" pitchFamily="2" charset="-122"/>
              </a:rPr>
              <a:t>(</a:t>
            </a:r>
            <a:r>
              <a:rPr lang="zh-CN" altLang="en-US" sz="2800" dirty="0">
                <a:latin typeface="+mj-lt"/>
                <a:ea typeface="华文新魏" pitchFamily="2" charset="-122"/>
              </a:rPr>
              <a:t>向量中断</a:t>
            </a:r>
            <a:r>
              <a:rPr lang="en-US" altLang="zh-CN" sz="2800" dirty="0">
                <a:latin typeface="+mj-lt"/>
                <a:ea typeface="华文新魏" pitchFamily="2" charset="-122"/>
              </a:rPr>
              <a:t>)</a:t>
            </a:r>
            <a:endParaRPr lang="zh-CN" altLang="en-US" sz="2800" dirty="0">
              <a:latin typeface="+mj-lt"/>
              <a:ea typeface="华文新魏" pitchFamily="2" charset="-122"/>
            </a:endParaRPr>
          </a:p>
          <a:p>
            <a:pPr marL="625475" lvl="1" indent="-266700">
              <a:lnSpc>
                <a:spcPct val="100000"/>
              </a:lnSpc>
              <a:spcBef>
                <a:spcPct val="0"/>
              </a:spcBef>
              <a:buFont typeface="Wingdings" pitchFamily="2" charset="2"/>
              <a:buNone/>
            </a:pPr>
            <a:r>
              <a:rPr lang="zh-CN" altLang="en-US" sz="2400" dirty="0">
                <a:latin typeface="+mj-lt"/>
                <a:ea typeface="华文新魏" pitchFamily="2" charset="-122"/>
              </a:rPr>
              <a:t>将所有中断请求状态送到一个排队电路中，根据中断优先级识别出最高优先级的中断请求</a:t>
            </a:r>
          </a:p>
          <a:p>
            <a:pPr marL="625475" lvl="1" indent="-266700">
              <a:lnSpc>
                <a:spcPct val="100000"/>
              </a:lnSpc>
              <a:spcBef>
                <a:spcPct val="0"/>
              </a:spcBef>
              <a:buClr>
                <a:schemeClr val="tx2"/>
              </a:buClr>
            </a:pPr>
            <a:r>
              <a:rPr lang="zh-CN" altLang="en-US" sz="2400" dirty="0">
                <a:solidFill>
                  <a:srgbClr val="FF0000"/>
                </a:solidFill>
                <a:latin typeface="+mj-lt"/>
                <a:ea typeface="华文新魏" pitchFamily="2" charset="-122"/>
              </a:rPr>
              <a:t>链式查询</a:t>
            </a:r>
            <a:endParaRPr lang="en-US" altLang="zh-CN" sz="2400" dirty="0">
              <a:solidFill>
                <a:srgbClr val="FF0000"/>
              </a:solidFill>
              <a:latin typeface="+mj-lt"/>
              <a:ea typeface="华文新魏" pitchFamily="2" charset="-122"/>
            </a:endParaRPr>
          </a:p>
          <a:p>
            <a:pPr marL="625475" lvl="1" indent="-266700">
              <a:lnSpc>
                <a:spcPct val="100000"/>
              </a:lnSpc>
              <a:spcBef>
                <a:spcPct val="0"/>
              </a:spcBef>
              <a:buClr>
                <a:schemeClr val="tx2"/>
              </a:buClr>
            </a:pPr>
            <a:r>
              <a:rPr lang="zh-CN" altLang="en-US" sz="2400" dirty="0">
                <a:solidFill>
                  <a:srgbClr val="FF0000"/>
                </a:solidFill>
                <a:latin typeface="+mj-lt"/>
                <a:ea typeface="华文新魏" pitchFamily="2" charset="-122"/>
              </a:rPr>
              <a:t>独立请求</a:t>
            </a:r>
            <a:r>
              <a:rPr lang="en-US" altLang="zh-CN" sz="2400" dirty="0">
                <a:solidFill>
                  <a:srgbClr val="FF0000"/>
                </a:solidFill>
                <a:latin typeface="+mj-lt"/>
                <a:ea typeface="华文新魏" pitchFamily="2" charset="-122"/>
              </a:rPr>
              <a:t>(</a:t>
            </a:r>
            <a:r>
              <a:rPr lang="zh-CN" altLang="en-US" sz="2400" dirty="0">
                <a:solidFill>
                  <a:srgbClr val="FF0000"/>
                </a:solidFill>
                <a:latin typeface="+mj-lt"/>
                <a:ea typeface="华文新魏" pitchFamily="2" charset="-122"/>
              </a:rPr>
              <a:t>并行判优</a:t>
            </a:r>
            <a:r>
              <a:rPr lang="en-US" altLang="zh-CN" sz="2400" dirty="0">
                <a:solidFill>
                  <a:srgbClr val="FF0000"/>
                </a:solidFill>
                <a:latin typeface="+mj-lt"/>
                <a:ea typeface="华文新魏" pitchFamily="2" charset="-122"/>
              </a:rPr>
              <a:t>)</a:t>
            </a:r>
          </a:p>
        </p:txBody>
      </p:sp>
      <p:sp>
        <p:nvSpPr>
          <p:cNvPr id="13" name="Rectangle 4"/>
          <p:cNvSpPr>
            <a:spLocks noChangeArrowheads="1"/>
          </p:cNvSpPr>
          <p:nvPr/>
        </p:nvSpPr>
        <p:spPr bwMode="auto">
          <a:xfrm>
            <a:off x="622598" y="4840704"/>
            <a:ext cx="6631954"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p>
            <a:pPr algn="l" eaLnBrk="0" hangingPunct="0">
              <a:lnSpc>
                <a:spcPct val="100000"/>
              </a:lnSpc>
            </a:pPr>
            <a:r>
              <a:rPr lang="zh-CN" altLang="en-US" sz="2400" b="1" dirty="0">
                <a:solidFill>
                  <a:srgbClr val="0000CC"/>
                </a:solidFill>
                <a:latin typeface="+mj-lt"/>
                <a:ea typeface="华文新魏" pitchFamily="2" charset="-122"/>
              </a:rPr>
              <a:t>中断控制器中的“中断优先权编码器”</a:t>
            </a:r>
            <a:r>
              <a:rPr lang="zh-CN" altLang="en-US" b="1" dirty="0">
                <a:solidFill>
                  <a:srgbClr val="0000CC"/>
                </a:solidFill>
                <a:latin typeface="+mj-lt"/>
                <a:ea typeface="华文新魏" pitchFamily="2" charset="-122"/>
              </a:rPr>
              <a:t> </a:t>
            </a:r>
            <a:r>
              <a:rPr lang="zh-CN" altLang="en-US" sz="2400" b="1" dirty="0">
                <a:solidFill>
                  <a:srgbClr val="0000CC"/>
                </a:solidFill>
                <a:latin typeface="+mj-lt"/>
                <a:ea typeface="华文新魏" pitchFamily="2" charset="-122"/>
              </a:rPr>
              <a:t>专门用来识别中断源</a:t>
            </a:r>
            <a:endParaRPr lang="en-US" altLang="zh-CN" sz="2400" b="1" dirty="0">
              <a:solidFill>
                <a:srgbClr val="0000CC"/>
              </a:solidFill>
              <a:latin typeface="+mj-lt"/>
              <a:ea typeface="华文新魏" pitchFamily="2" charset="-122"/>
            </a:endParaRPr>
          </a:p>
        </p:txBody>
      </p:sp>
      <p:sp>
        <p:nvSpPr>
          <p:cNvPr id="14" name="Text Box 6"/>
          <p:cNvSpPr txBox="1">
            <a:spLocks noChangeArrowheads="1"/>
          </p:cNvSpPr>
          <p:nvPr/>
        </p:nvSpPr>
        <p:spPr bwMode="auto">
          <a:xfrm>
            <a:off x="226554" y="6171691"/>
            <a:ext cx="1155728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eaLnBrk="0" hangingPunct="0">
              <a:lnSpc>
                <a:spcPct val="100000"/>
              </a:lnSpc>
            </a:pPr>
            <a:r>
              <a:rPr kumimoji="0" lang="zh-CN" altLang="en-US" b="1" dirty="0">
                <a:solidFill>
                  <a:srgbClr val="FF0000"/>
                </a:solidFill>
                <a:latin typeface="+mj-lt"/>
                <a:ea typeface="华文新魏" pitchFamily="2" charset="-122"/>
              </a:rPr>
              <a:t>注：内部异常和外部中断都有优先级，通常所有内部异常的优先级都比外部中断高</a:t>
            </a:r>
          </a:p>
        </p:txBody>
      </p:sp>
    </p:spTree>
    <p:extLst>
      <p:ext uri="{BB962C8B-B14F-4D97-AF65-F5344CB8AC3E}">
        <p14:creationId xmlns:p14="http://schemas.microsoft.com/office/powerpoint/2010/main" val="3151241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blinds(horizontal)">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blinds(horizontal)">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blinds(horizontal)">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6574" y="43489"/>
            <a:ext cx="87127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中断优先权编码器</a:t>
            </a:r>
          </a:p>
        </p:txBody>
      </p:sp>
      <p:sp>
        <p:nvSpPr>
          <p:cNvPr id="7" name="Rectangle 2"/>
          <p:cNvSpPr>
            <a:spLocks noChangeArrowheads="1"/>
          </p:cNvSpPr>
          <p:nvPr/>
        </p:nvSpPr>
        <p:spPr bwMode="auto">
          <a:xfrm>
            <a:off x="1828800" y="1495425"/>
            <a:ext cx="914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a:lnSpc>
                <a:spcPct val="100000"/>
              </a:lnSpc>
            </a:pPr>
            <a:endParaRPr lang="zh-CN" altLang="en-US">
              <a:latin typeface="+mj-lt"/>
              <a:ea typeface="华文新魏" pitchFamily="2" charset="-122"/>
            </a:endParaRPr>
          </a:p>
        </p:txBody>
      </p:sp>
      <p:graphicFrame>
        <p:nvGraphicFramePr>
          <p:cNvPr id="9" name="Object 2"/>
          <p:cNvGraphicFramePr>
            <a:graphicFrameLocks noChangeAspect="1"/>
          </p:cNvGraphicFramePr>
          <p:nvPr/>
        </p:nvGraphicFramePr>
        <p:xfrm>
          <a:off x="1486694" y="1221060"/>
          <a:ext cx="8593137" cy="5448300"/>
        </p:xfrm>
        <a:graphic>
          <a:graphicData uri="http://schemas.openxmlformats.org/presentationml/2006/ole">
            <mc:AlternateContent xmlns:mc="http://schemas.openxmlformats.org/markup-compatibility/2006">
              <mc:Choice xmlns:v="urn:schemas-microsoft-com:vml" Requires="v">
                <p:oleObj name="芞" r:id="rId2" imgW="5914644" imgH="4276344" progId="Word.Picture.8">
                  <p:embed/>
                </p:oleObj>
              </mc:Choice>
              <mc:Fallback>
                <p:oleObj name="芞" r:id="rId2" imgW="5914644" imgH="4276344" progId="Word.Pictur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94" y="1221060"/>
                        <a:ext cx="8593137" cy="544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11" name="Text Box 5"/>
          <p:cNvSpPr txBox="1">
            <a:spLocks noChangeArrowheads="1"/>
          </p:cNvSpPr>
          <p:nvPr/>
        </p:nvSpPr>
        <p:spPr bwMode="auto">
          <a:xfrm>
            <a:off x="6023198" y="765447"/>
            <a:ext cx="373697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eaLnBrk="0" hangingPunct="0">
              <a:lnSpc>
                <a:spcPct val="100000"/>
              </a:lnSpc>
              <a:spcBef>
                <a:spcPct val="50000"/>
              </a:spcBef>
            </a:pPr>
            <a:r>
              <a:rPr kumimoji="0" lang="zh-CN" altLang="en-US" sz="2800" b="1" dirty="0">
                <a:solidFill>
                  <a:srgbClr val="0000FF"/>
                </a:solidFill>
                <a:latin typeface="+mj-lt"/>
                <a:ea typeface="华文新魏" pitchFamily="2" charset="-122"/>
              </a:rPr>
              <a:t>中    断    类   型   号</a:t>
            </a:r>
          </a:p>
        </p:txBody>
      </p:sp>
    </p:spTree>
    <p:extLst>
      <p:ext uri="{BB962C8B-B14F-4D97-AF65-F5344CB8AC3E}">
        <p14:creationId xmlns:p14="http://schemas.microsoft.com/office/powerpoint/2010/main" val="17493341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03188" y="52319"/>
            <a:ext cx="2952750" cy="584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lnSpc>
                <a:spcPct val="100000"/>
              </a:lnSpc>
              <a:spcBef>
                <a:spcPct val="0"/>
              </a:spcBef>
            </a:pPr>
            <a:r>
              <a:rPr lang="zh-CN" altLang="en-US" sz="3200" dirty="0">
                <a:solidFill>
                  <a:srgbClr val="A50021"/>
                </a:solidFill>
                <a:latin typeface="微软雅黑" panose="020B0503020204020204" pitchFamily="34" charset="-122"/>
                <a:ea typeface="微软雅黑" panose="020B0503020204020204" pitchFamily="34" charset="-122"/>
                <a:cs typeface="+mj-cs"/>
              </a:rPr>
              <a:t> 本节概要</a:t>
            </a:r>
          </a:p>
        </p:txBody>
      </p:sp>
      <p:sp>
        <p:nvSpPr>
          <p:cNvPr id="7171" name="Freeform 16"/>
          <p:cNvSpPr>
            <a:spLocks/>
          </p:cNvSpPr>
          <p:nvPr/>
        </p:nvSpPr>
        <p:spPr bwMode="auto">
          <a:xfrm>
            <a:off x="2048670" y="808039"/>
            <a:ext cx="2447925" cy="604837"/>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7172" name="Rectangle 19"/>
          <p:cNvSpPr>
            <a:spLocks noChangeArrowheads="1"/>
          </p:cNvSpPr>
          <p:nvPr/>
        </p:nvSpPr>
        <p:spPr bwMode="auto">
          <a:xfrm>
            <a:off x="2177257" y="763588"/>
            <a:ext cx="1757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800">
                <a:solidFill>
                  <a:schemeClr val="bg1"/>
                </a:solidFill>
                <a:latin typeface="Arial" charset="0"/>
                <a:ea typeface="楷体_GB2312" charset="0"/>
              </a:rPr>
              <a:t>重点内容</a:t>
            </a:r>
          </a:p>
        </p:txBody>
      </p:sp>
      <p:sp>
        <p:nvSpPr>
          <p:cNvPr id="7173" name="AutoShape 6"/>
          <p:cNvSpPr>
            <a:spLocks noChangeArrowheads="1"/>
          </p:cNvSpPr>
          <p:nvPr/>
        </p:nvSpPr>
        <p:spPr bwMode="auto">
          <a:xfrm>
            <a:off x="1991520" y="1316037"/>
            <a:ext cx="9288262" cy="1681299"/>
          </a:xfrm>
          <a:prstGeom prst="roundRect">
            <a:avLst>
              <a:gd name="adj" fmla="val 4231"/>
            </a:avLst>
          </a:prstGeom>
          <a:solidFill>
            <a:srgbClr val="EAEAEA"/>
          </a:solidFill>
          <a:ln w="25400">
            <a:solidFill>
              <a:srgbClr val="A50021"/>
            </a:solidFill>
            <a:round/>
            <a:headEnd/>
            <a:tailEnd/>
          </a:ln>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endParaRPr lang="zh-CN" altLang="en-US" sz="4400" b="0">
              <a:latin typeface="Arial" charset="0"/>
              <a:ea typeface="宋体" charset="-122"/>
            </a:endParaRPr>
          </a:p>
        </p:txBody>
      </p:sp>
      <p:sp>
        <p:nvSpPr>
          <p:cNvPr id="6150" name="Rectangle 28"/>
          <p:cNvSpPr>
            <a:spLocks noChangeArrowheads="1"/>
          </p:cNvSpPr>
          <p:nvPr/>
        </p:nvSpPr>
        <p:spPr bwMode="auto">
          <a:xfrm>
            <a:off x="2170907" y="2124145"/>
            <a:ext cx="9108875" cy="584775"/>
          </a:xfrm>
          <a:prstGeom prst="rect">
            <a:avLst/>
          </a:prstGeom>
          <a:noFill/>
          <a:ln>
            <a:noFill/>
          </a:ln>
        </p:spPr>
        <p:txBody>
          <a:bodyPr wrap="square">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l" eaLnBrk="1" hangingPunct="1">
              <a:lnSpc>
                <a:spcPct val="100000"/>
              </a:lnSpc>
              <a:spcBef>
                <a:spcPct val="10000"/>
              </a:spcBef>
              <a:buClr>
                <a:srgbClr val="C00000"/>
              </a:buClr>
              <a:buSzPct val="90000"/>
              <a:buFont typeface="Wingdings" charset="2"/>
              <a:buChar char="n"/>
            </a:pPr>
            <a:r>
              <a:rPr kumimoji="1" lang="en-US" altLang="zh-CN" sz="3200" dirty="0">
                <a:latin typeface="Times New Roman" charset="0"/>
                <a:ea typeface="华文新魏" charset="-122"/>
                <a:sym typeface="Symbol" charset="2"/>
              </a:rPr>
              <a:t>6.7</a:t>
            </a:r>
            <a:r>
              <a:rPr kumimoji="1" lang="zh-CN" altLang="en-US" sz="3200" dirty="0">
                <a:latin typeface="Times New Roman" charset="0"/>
                <a:ea typeface="华文新魏" charset="-122"/>
                <a:sym typeface="Symbol" charset="2"/>
              </a:rPr>
              <a:t> </a:t>
            </a:r>
            <a:r>
              <a:rPr kumimoji="1" lang="en-US" altLang="zh-CN" sz="3200" dirty="0">
                <a:latin typeface="Times New Roman" charset="0"/>
                <a:ea typeface="华文新魏" charset="-122"/>
                <a:sym typeface="Symbol" charset="2"/>
              </a:rPr>
              <a:t>I/O</a:t>
            </a:r>
            <a:r>
              <a:rPr kumimoji="1" lang="zh-CN" altLang="en-US" sz="3200" dirty="0">
                <a:latin typeface="Times New Roman" charset="0"/>
                <a:ea typeface="华文新魏" charset="-122"/>
                <a:sym typeface="Symbol" charset="2"/>
              </a:rPr>
              <a:t>控制方式</a:t>
            </a:r>
            <a:endParaRPr kumimoji="1" lang="en-US" altLang="zh-CN" sz="3200" dirty="0">
              <a:latin typeface="Times New Roman" charset="0"/>
              <a:ea typeface="华文新魏" charset="-122"/>
              <a:sym typeface="Symbol" charset="2"/>
            </a:endParaRPr>
          </a:p>
        </p:txBody>
      </p:sp>
      <p:sp>
        <p:nvSpPr>
          <p:cNvPr id="7175" name="Freeform 22"/>
          <p:cNvSpPr>
            <a:spLocks/>
          </p:cNvSpPr>
          <p:nvPr/>
        </p:nvSpPr>
        <p:spPr bwMode="auto">
          <a:xfrm>
            <a:off x="2134395" y="3573524"/>
            <a:ext cx="2447925" cy="539750"/>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80808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pPr algn="l"/>
            <a:endParaRPr lang="zh-CN" altLang="en-US"/>
          </a:p>
        </p:txBody>
      </p:sp>
      <p:sp>
        <p:nvSpPr>
          <p:cNvPr id="7176" name="Rectangle 23"/>
          <p:cNvSpPr>
            <a:spLocks noChangeArrowheads="1"/>
          </p:cNvSpPr>
          <p:nvPr/>
        </p:nvSpPr>
        <p:spPr bwMode="auto">
          <a:xfrm>
            <a:off x="2206774" y="3537012"/>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l" eaLnBrk="1" hangingPunct="1">
              <a:lnSpc>
                <a:spcPct val="100000"/>
              </a:lnSpc>
              <a:spcBef>
                <a:spcPct val="0"/>
              </a:spcBef>
              <a:buFontTx/>
              <a:buNone/>
            </a:pPr>
            <a:r>
              <a:rPr lang="zh-CN" altLang="en-US" sz="2800" dirty="0">
                <a:solidFill>
                  <a:schemeClr val="bg1"/>
                </a:solidFill>
                <a:latin typeface="Arial" charset="0"/>
                <a:ea typeface="楷体_GB2312" charset="0"/>
              </a:rPr>
              <a:t>基本要求</a:t>
            </a:r>
          </a:p>
        </p:txBody>
      </p:sp>
      <p:sp>
        <p:nvSpPr>
          <p:cNvPr id="7177" name="AutoShape 12"/>
          <p:cNvSpPr>
            <a:spLocks noChangeArrowheads="1"/>
          </p:cNvSpPr>
          <p:nvPr/>
        </p:nvSpPr>
        <p:spPr bwMode="auto">
          <a:xfrm>
            <a:off x="2048670" y="4057713"/>
            <a:ext cx="9231112" cy="2431627"/>
          </a:xfrm>
          <a:prstGeom prst="roundRect">
            <a:avLst>
              <a:gd name="adj" fmla="val 4296"/>
            </a:avLst>
          </a:prstGeom>
          <a:solidFill>
            <a:srgbClr val="EAEAEA"/>
          </a:solidFill>
          <a:ln w="25400">
            <a:solidFill>
              <a:srgbClr val="808080"/>
            </a:solidFill>
            <a:round/>
            <a:headEnd/>
            <a:tailEnd/>
          </a:ln>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l" eaLnBrk="1" hangingPunct="1">
              <a:lnSpc>
                <a:spcPct val="100000"/>
              </a:lnSpc>
              <a:spcBef>
                <a:spcPct val="0"/>
              </a:spcBef>
              <a:buFontTx/>
              <a:buNone/>
            </a:pPr>
            <a:endParaRPr lang="zh-CN" altLang="en-US" sz="4400" b="0">
              <a:latin typeface="Arial" charset="0"/>
              <a:ea typeface="宋体" charset="-122"/>
            </a:endParaRPr>
          </a:p>
        </p:txBody>
      </p:sp>
      <p:sp>
        <p:nvSpPr>
          <p:cNvPr id="6154" name="Rectangle 31"/>
          <p:cNvSpPr>
            <a:spLocks noChangeArrowheads="1"/>
          </p:cNvSpPr>
          <p:nvPr/>
        </p:nvSpPr>
        <p:spPr bwMode="auto">
          <a:xfrm>
            <a:off x="2134395" y="4149080"/>
            <a:ext cx="9145387" cy="2332946"/>
          </a:xfrm>
          <a:prstGeom prst="rect">
            <a:avLst/>
          </a:prstGeom>
          <a:noFill/>
          <a:ln>
            <a:noFill/>
          </a:ln>
        </p:spPr>
        <p:txBody>
          <a:bodyPr wrap="square">
            <a:spAutoFit/>
          </a:bodyPr>
          <a:lstStyle>
            <a:lvl1pPr marL="173038" indent="-17303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lnSpc>
                <a:spcPct val="100000"/>
              </a:lnSpc>
              <a:buSzPct val="90000"/>
              <a:buFont typeface="Wingdings" charset="2"/>
              <a:buChar char="n"/>
            </a:pPr>
            <a:r>
              <a:rPr kumimoji="1" lang="zh-CN" altLang="en-US" dirty="0">
                <a:latin typeface="Times New Roman" charset="0"/>
                <a:ea typeface="华文新魏" charset="-122"/>
              </a:rPr>
              <a:t>了解程序查询方式，理解程序中断方式</a:t>
            </a:r>
            <a:endParaRPr kumimoji="1" lang="en-US" altLang="zh-CN" dirty="0">
              <a:latin typeface="Times New Roman" charset="0"/>
              <a:ea typeface="华文新魏" charset="-122"/>
            </a:endParaRPr>
          </a:p>
          <a:p>
            <a:pPr algn="l" eaLnBrk="1" hangingPunct="1">
              <a:lnSpc>
                <a:spcPct val="100000"/>
              </a:lnSpc>
              <a:buSzPct val="90000"/>
              <a:buFont typeface="Wingdings" charset="2"/>
              <a:buChar char="n"/>
            </a:pPr>
            <a:r>
              <a:rPr kumimoji="1" lang="zh-CN" altLang="en-US" dirty="0">
                <a:latin typeface="Times New Roman" charset="0"/>
                <a:ea typeface="华文新魏" charset="-122"/>
              </a:rPr>
              <a:t>掌握中断响应的条件、中断响应过程、中断处理过程</a:t>
            </a:r>
            <a:endParaRPr kumimoji="1" lang="en-US" altLang="zh-CN" dirty="0">
              <a:latin typeface="Times New Roman" charset="0"/>
              <a:ea typeface="华文新魏" charset="-122"/>
            </a:endParaRPr>
          </a:p>
          <a:p>
            <a:pPr algn="l" eaLnBrk="1" hangingPunct="1">
              <a:lnSpc>
                <a:spcPct val="100000"/>
              </a:lnSpc>
              <a:buSzPct val="90000"/>
              <a:buFont typeface="Wingdings" charset="2"/>
              <a:buChar char="n"/>
            </a:pPr>
            <a:r>
              <a:rPr kumimoji="1" lang="zh-CN" altLang="en-US" dirty="0">
                <a:latin typeface="Times New Roman" charset="0"/>
                <a:ea typeface="华文新魏" charset="-122"/>
              </a:rPr>
              <a:t>了解中断控制器的基本结构，理解多重中断和中断屏蔽</a:t>
            </a:r>
            <a:endParaRPr kumimoji="1" lang="en-US" altLang="zh-CN" dirty="0">
              <a:latin typeface="Times New Roman" charset="0"/>
              <a:ea typeface="华文新魏" charset="-122"/>
            </a:endParaRPr>
          </a:p>
          <a:p>
            <a:pPr algn="l" eaLnBrk="1" hangingPunct="1">
              <a:lnSpc>
                <a:spcPct val="100000"/>
              </a:lnSpc>
              <a:buSzPct val="90000"/>
              <a:buFont typeface="Wingdings" charset="2"/>
              <a:buChar char="n"/>
            </a:pPr>
            <a:r>
              <a:rPr kumimoji="1" lang="zh-CN" altLang="en-US" dirty="0">
                <a:latin typeface="Times New Roman" charset="0"/>
                <a:ea typeface="华文新魏" charset="-122"/>
              </a:rPr>
              <a:t>理解</a:t>
            </a:r>
            <a:r>
              <a:rPr kumimoji="1" lang="en-US" altLang="zh-CN" dirty="0">
                <a:latin typeface="Times New Roman" charset="0"/>
                <a:ea typeface="华文新魏" charset="-122"/>
              </a:rPr>
              <a:t>DMA</a:t>
            </a:r>
            <a:r>
              <a:rPr kumimoji="1" lang="zh-CN" altLang="en-US" dirty="0">
                <a:latin typeface="Times New Roman" charset="0"/>
                <a:ea typeface="华文新魏" charset="-122"/>
              </a:rPr>
              <a:t>方式，掌握</a:t>
            </a:r>
            <a:r>
              <a:rPr kumimoji="1" lang="en-US" altLang="zh-CN" dirty="0">
                <a:latin typeface="Times New Roman" charset="0"/>
                <a:ea typeface="华文新魏" charset="-122"/>
              </a:rPr>
              <a:t>DMA</a:t>
            </a:r>
            <a:r>
              <a:rPr kumimoji="1" lang="zh-CN" altLang="en-US" dirty="0">
                <a:latin typeface="Times New Roman" charset="0"/>
                <a:ea typeface="华文新魏" charset="-122"/>
              </a:rPr>
              <a:t>的控制方式</a:t>
            </a:r>
            <a:endParaRPr kumimoji="1" lang="en-US" altLang="zh-CN" dirty="0">
              <a:latin typeface="Times New Roman" charset="0"/>
              <a:ea typeface="华文新魏" charset="-122"/>
            </a:endParaRPr>
          </a:p>
          <a:p>
            <a:pPr algn="l" eaLnBrk="1" hangingPunct="1">
              <a:lnSpc>
                <a:spcPct val="100000"/>
              </a:lnSpc>
              <a:buSzPct val="90000"/>
              <a:buFont typeface="Wingdings" charset="2"/>
              <a:buChar char="n"/>
            </a:pPr>
            <a:r>
              <a:rPr kumimoji="1" lang="zh-CN" altLang="en-US" dirty="0">
                <a:latin typeface="Times New Roman" charset="0"/>
                <a:ea typeface="华文新魏" charset="-122"/>
              </a:rPr>
              <a:t>了解</a:t>
            </a:r>
            <a:r>
              <a:rPr kumimoji="1" lang="en-US" altLang="zh-CN" dirty="0">
                <a:latin typeface="Times New Roman" charset="0"/>
                <a:ea typeface="华文新魏" charset="-122"/>
              </a:rPr>
              <a:t>I/O</a:t>
            </a:r>
            <a:r>
              <a:rPr kumimoji="1" lang="zh-CN" altLang="en-US" dirty="0">
                <a:latin typeface="Times New Roman" charset="0"/>
                <a:ea typeface="华文新魏" charset="-122"/>
              </a:rPr>
              <a:t>通道、</a:t>
            </a:r>
            <a:r>
              <a:rPr kumimoji="1" lang="en-US" altLang="zh-CN" dirty="0">
                <a:latin typeface="Times New Roman" charset="0"/>
                <a:ea typeface="华文新魏" charset="-122"/>
              </a:rPr>
              <a:t>I/O</a:t>
            </a:r>
            <a:r>
              <a:rPr kumimoji="1" lang="zh-CN" altLang="en-US" dirty="0">
                <a:latin typeface="Times New Roman" charset="0"/>
                <a:ea typeface="华文新魏" charset="-122"/>
              </a:rPr>
              <a:t>处理机方式</a:t>
            </a:r>
            <a:endParaRPr kumimoji="1" lang="en-US" altLang="zh-CN" dirty="0">
              <a:latin typeface="Times New Roman" charset="0"/>
              <a:ea typeface="华文新魏" charset="-122"/>
            </a:endParaRPr>
          </a:p>
        </p:txBody>
      </p:sp>
      <p:sp>
        <p:nvSpPr>
          <p:cNvPr id="11" name="Text Box 26"/>
          <p:cNvSpPr txBox="1">
            <a:spLocks noChangeArrowheads="1"/>
          </p:cNvSpPr>
          <p:nvPr/>
        </p:nvSpPr>
        <p:spPr bwMode="auto">
          <a:xfrm>
            <a:off x="2207420" y="1489634"/>
            <a:ext cx="6245225" cy="607218"/>
          </a:xfrm>
          <a:prstGeom prst="rect">
            <a:avLst/>
          </a:prstGeom>
          <a:noFill/>
          <a:ln>
            <a:noFill/>
          </a:ln>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l" eaLnBrk="1" hangingPunct="1">
              <a:spcBef>
                <a:spcPct val="0"/>
              </a:spcBef>
              <a:buFontTx/>
              <a:buNone/>
            </a:pPr>
            <a:r>
              <a:rPr kumimoji="1" lang="zh-CN" altLang="en-US"/>
              <a:t>第六章  外存和</a:t>
            </a:r>
            <a:r>
              <a:rPr kumimoji="1" lang="en-US" altLang="zh-CN" dirty="0"/>
              <a:t>I/O</a:t>
            </a:r>
            <a:r>
              <a:rPr kumimoji="1" lang="zh-CN" altLang="en-US" dirty="0"/>
              <a:t>系统</a:t>
            </a:r>
          </a:p>
        </p:txBody>
      </p:sp>
    </p:spTree>
    <p:extLst>
      <p:ext uri="{BB962C8B-B14F-4D97-AF65-F5344CB8AC3E}">
        <p14:creationId xmlns:p14="http://schemas.microsoft.com/office/powerpoint/2010/main" val="124467102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56829" y="26432"/>
            <a:ext cx="89089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中断处理过程</a:t>
            </a:r>
          </a:p>
        </p:txBody>
      </p:sp>
      <p:sp>
        <p:nvSpPr>
          <p:cNvPr id="7" name="Rectangle 2"/>
          <p:cNvSpPr>
            <a:spLocks noChangeArrowheads="1"/>
          </p:cNvSpPr>
          <p:nvPr/>
        </p:nvSpPr>
        <p:spPr bwMode="auto">
          <a:xfrm>
            <a:off x="1828800" y="1495425"/>
            <a:ext cx="914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l">
              <a:lnSpc>
                <a:spcPct val="100000"/>
              </a:lnSpc>
            </a:pPr>
            <a:endParaRPr lang="zh-CN" altLang="en-US">
              <a:latin typeface="+mj-lt"/>
              <a:ea typeface="华文新魏" pitchFamily="2" charset="-122"/>
            </a:endParaRPr>
          </a:p>
        </p:txBody>
      </p:sp>
      <p:sp>
        <p:nvSpPr>
          <p:cNvPr id="8" name="Rectangle 3"/>
          <p:cNvSpPr txBox="1">
            <a:spLocks noChangeArrowheads="1"/>
          </p:cNvSpPr>
          <p:nvPr/>
        </p:nvSpPr>
        <p:spPr>
          <a:xfrm>
            <a:off x="684212" y="796255"/>
            <a:ext cx="9803481" cy="28487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ct val="0"/>
              </a:spcBef>
              <a:buClr>
                <a:schemeClr val="tx2"/>
              </a:buClr>
              <a:buFont typeface="Wingdings" pitchFamily="2" charset="2"/>
              <a:buChar char="p"/>
            </a:pPr>
            <a:r>
              <a:rPr lang="zh-CN" altLang="en-US" sz="2800" dirty="0">
                <a:latin typeface="+mj-lt"/>
                <a:ea typeface="华文新魏" pitchFamily="2" charset="-122"/>
              </a:rPr>
              <a:t>中断过程：</a:t>
            </a:r>
            <a:r>
              <a:rPr lang="zh-CN" altLang="en-US" sz="2800" dirty="0">
                <a:solidFill>
                  <a:schemeClr val="accent3"/>
                </a:solidFill>
                <a:latin typeface="+mj-lt"/>
                <a:ea typeface="华文新魏" pitchFamily="2" charset="-122"/>
              </a:rPr>
              <a:t>中断响应</a:t>
            </a:r>
            <a:r>
              <a:rPr lang="en-US" altLang="zh-CN" sz="2800" dirty="0">
                <a:solidFill>
                  <a:schemeClr val="accent3"/>
                </a:solidFill>
                <a:latin typeface="+mj-lt"/>
                <a:ea typeface="华文新魏" pitchFamily="2" charset="-122"/>
              </a:rPr>
              <a:t>+</a:t>
            </a:r>
            <a:r>
              <a:rPr lang="zh-CN" altLang="en-US" sz="2800" dirty="0">
                <a:solidFill>
                  <a:schemeClr val="accent3"/>
                </a:solidFill>
                <a:latin typeface="+mj-lt"/>
                <a:ea typeface="华文新魏" pitchFamily="2" charset="-122"/>
              </a:rPr>
              <a:t>中断处理</a:t>
            </a:r>
          </a:p>
          <a:p>
            <a:pPr lvl="1">
              <a:lnSpc>
                <a:spcPct val="100000"/>
              </a:lnSpc>
              <a:spcBef>
                <a:spcPct val="0"/>
              </a:spcBef>
              <a:buFont typeface="Wingdings" pitchFamily="2" charset="2"/>
              <a:buNone/>
            </a:pPr>
            <a:r>
              <a:rPr lang="zh-CN" altLang="en-US" sz="2400" dirty="0">
                <a:latin typeface="+mj-lt"/>
                <a:ea typeface="华文新魏" pitchFamily="2" charset="-122"/>
              </a:rPr>
              <a:t>中断响应的结果是调出相应的中断服务程序</a:t>
            </a:r>
          </a:p>
          <a:p>
            <a:pPr>
              <a:lnSpc>
                <a:spcPct val="100000"/>
              </a:lnSpc>
              <a:spcBef>
                <a:spcPct val="0"/>
              </a:spcBef>
              <a:buFont typeface="Wingdings" pitchFamily="2" charset="2"/>
              <a:buChar char="p"/>
            </a:pPr>
            <a:r>
              <a:rPr lang="zh-CN" altLang="en-US" sz="2800" dirty="0">
                <a:latin typeface="+mj-lt"/>
                <a:ea typeface="华文新魏" pitchFamily="2" charset="-122"/>
              </a:rPr>
              <a:t>中断处理</a:t>
            </a:r>
          </a:p>
          <a:p>
            <a:pPr lvl="1">
              <a:lnSpc>
                <a:spcPct val="100000"/>
              </a:lnSpc>
              <a:spcBef>
                <a:spcPct val="0"/>
              </a:spcBef>
            </a:pPr>
            <a:r>
              <a:rPr lang="zh-CN" altLang="en-US" sz="2400" dirty="0">
                <a:latin typeface="+mj-lt"/>
                <a:ea typeface="华文新魏" pitchFamily="2" charset="-122"/>
              </a:rPr>
              <a:t>是指执行相应中断服务程序的过程</a:t>
            </a:r>
          </a:p>
          <a:p>
            <a:pPr lvl="1">
              <a:lnSpc>
                <a:spcPct val="100000"/>
              </a:lnSpc>
              <a:spcBef>
                <a:spcPct val="0"/>
              </a:spcBef>
            </a:pPr>
            <a:r>
              <a:rPr lang="zh-CN" altLang="en-US" sz="2400" dirty="0">
                <a:latin typeface="+mj-lt"/>
                <a:ea typeface="华文新魏" pitchFamily="2" charset="-122"/>
              </a:rPr>
              <a:t>不同的中断源所对应的中断服务程序不同</a:t>
            </a:r>
          </a:p>
          <a:p>
            <a:pPr lvl="1">
              <a:lnSpc>
                <a:spcPct val="100000"/>
              </a:lnSpc>
              <a:spcBef>
                <a:spcPct val="0"/>
              </a:spcBef>
            </a:pPr>
            <a:r>
              <a:rPr lang="zh-CN" altLang="en-US" sz="2400" dirty="0">
                <a:latin typeface="+mj-lt"/>
                <a:ea typeface="华文新魏" pitchFamily="2" charset="-122"/>
              </a:rPr>
              <a:t>典型的中断处理</a:t>
            </a:r>
            <a:r>
              <a:rPr lang="en-US" altLang="zh-CN" sz="2400" dirty="0">
                <a:latin typeface="+mj-lt"/>
                <a:ea typeface="华文新魏" pitchFamily="2" charset="-122"/>
              </a:rPr>
              <a:t>(</a:t>
            </a:r>
            <a:r>
              <a:rPr lang="zh-CN" altLang="en-US" sz="2400" dirty="0">
                <a:latin typeface="+mj-lt"/>
                <a:ea typeface="华文新魏" pitchFamily="2" charset="-122"/>
              </a:rPr>
              <a:t>中断服务程序</a:t>
            </a:r>
            <a:r>
              <a:rPr lang="en-US" altLang="zh-CN" sz="2400" dirty="0">
                <a:latin typeface="+mj-lt"/>
                <a:ea typeface="华文新魏" pitchFamily="2" charset="-122"/>
              </a:rPr>
              <a:t>)</a:t>
            </a:r>
            <a:r>
              <a:rPr lang="zh-CN" altLang="en-US" sz="2400" dirty="0">
                <a:latin typeface="+mj-lt"/>
                <a:ea typeface="华文新魏" pitchFamily="2" charset="-122"/>
              </a:rPr>
              <a:t>分为三个阶段</a:t>
            </a:r>
          </a:p>
        </p:txBody>
      </p:sp>
      <p:grpSp>
        <p:nvGrpSpPr>
          <p:cNvPr id="3" name="组合 2"/>
          <p:cNvGrpSpPr/>
          <p:nvPr/>
        </p:nvGrpSpPr>
        <p:grpSpPr>
          <a:xfrm>
            <a:off x="534837" y="3569851"/>
            <a:ext cx="3273087" cy="2739469"/>
            <a:chOff x="534837" y="3569851"/>
            <a:chExt cx="3273087" cy="2739469"/>
          </a:xfrm>
        </p:grpSpPr>
        <p:sp>
          <p:nvSpPr>
            <p:cNvPr id="17" name="圆角矩形 16"/>
            <p:cNvSpPr/>
            <p:nvPr/>
          </p:nvSpPr>
          <p:spPr>
            <a:xfrm>
              <a:off x="784224" y="3850993"/>
              <a:ext cx="3023700" cy="2458327"/>
            </a:xfrm>
            <a:prstGeom prst="roundRect">
              <a:avLst>
                <a:gd name="adj" fmla="val 7634"/>
              </a:avLst>
            </a:prstGeom>
            <a:solidFill>
              <a:schemeClr val="bg1"/>
            </a:solidFill>
            <a:ln w="22225">
              <a:solidFill>
                <a:srgbClr val="003F7E"/>
              </a:solidFill>
            </a:ln>
          </p:spPr>
          <p:style>
            <a:lnRef idx="1">
              <a:schemeClr val="accent1"/>
            </a:lnRef>
            <a:fillRef idx="3">
              <a:schemeClr val="accent1"/>
            </a:fillRef>
            <a:effectRef idx="2">
              <a:schemeClr val="accent1"/>
            </a:effectRef>
            <a:fontRef idx="minor">
              <a:schemeClr val="lt1"/>
            </a:fontRef>
          </p:style>
          <p:txBody>
            <a:bodyPr rtlCol="0" anchor="b" anchorCtr="0"/>
            <a:lstStyle/>
            <a:p>
              <a:endParaRPr lang="zh-CN" altLang="en-US" sz="1600" b="1" dirty="0">
                <a:solidFill>
                  <a:srgbClr val="003F7E"/>
                </a:solidFill>
                <a:latin typeface="微软雅黑" pitchFamily="34" charset="-122"/>
                <a:ea typeface="微软雅黑" pitchFamily="34" charset="-122"/>
              </a:endParaRPr>
            </a:p>
          </p:txBody>
        </p:sp>
        <p:sp>
          <p:nvSpPr>
            <p:cNvPr id="18" name="圆角矩形 17"/>
            <p:cNvSpPr/>
            <p:nvPr/>
          </p:nvSpPr>
          <p:spPr>
            <a:xfrm>
              <a:off x="1619005" y="3569851"/>
              <a:ext cx="1354139" cy="651237"/>
            </a:xfrm>
            <a:prstGeom prst="roundRect">
              <a:avLst/>
            </a:prstGeom>
            <a:solidFill>
              <a:srgbClr val="003F7E"/>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000" dirty="0">
                  <a:latin typeface="微软雅黑" pitchFamily="34" charset="-122"/>
                  <a:ea typeface="微软雅黑" pitchFamily="34" charset="-122"/>
                </a:rPr>
                <a:t>中断准备</a:t>
              </a:r>
              <a:endParaRPr lang="zh-CN" altLang="en-US" sz="2000" b="1" dirty="0">
                <a:latin typeface="微软雅黑" pitchFamily="34" charset="-122"/>
                <a:ea typeface="微软雅黑" pitchFamily="34" charset="-122"/>
              </a:endParaRPr>
            </a:p>
          </p:txBody>
        </p:sp>
        <p:sp>
          <p:nvSpPr>
            <p:cNvPr id="21" name="矩形 20"/>
            <p:cNvSpPr/>
            <p:nvPr/>
          </p:nvSpPr>
          <p:spPr>
            <a:xfrm>
              <a:off x="534837" y="4221088"/>
              <a:ext cx="3227657" cy="1989775"/>
            </a:xfrm>
            <a:prstGeom prst="rect">
              <a:avLst/>
            </a:prstGeom>
          </p:spPr>
          <p:txBody>
            <a:bodyPr wrap="square">
              <a:spAutoFit/>
            </a:bodyPr>
            <a:lstStyle/>
            <a:p>
              <a:pPr marL="342900" indent="-342900" algn="l">
                <a:lnSpc>
                  <a:spcPts val="2400"/>
                </a:lnSpc>
                <a:buFont typeface="Arial" panose="020B0604020202020204" pitchFamily="34" charset="0"/>
                <a:buChar char="•"/>
              </a:pPr>
              <a:r>
                <a:rPr lang="zh-CN" altLang="en-US" sz="2200" dirty="0">
                  <a:latin typeface="+mj-lt"/>
                  <a:ea typeface="华文新魏" pitchFamily="2" charset="-122"/>
                </a:rPr>
                <a:t>保护现场及旧屏蔽字</a:t>
              </a:r>
            </a:p>
            <a:p>
              <a:pPr marL="342900" indent="-342900" algn="l">
                <a:lnSpc>
                  <a:spcPts val="2400"/>
                </a:lnSpc>
                <a:buFont typeface="Arial" panose="020B0604020202020204" pitchFamily="34" charset="0"/>
                <a:buChar char="•"/>
              </a:pPr>
              <a:r>
                <a:rPr lang="zh-CN" altLang="en-US" sz="2200" dirty="0">
                  <a:latin typeface="+mj-lt"/>
                  <a:ea typeface="华文新魏" pitchFamily="2" charset="-122"/>
                </a:rPr>
                <a:t>查明中断原因</a:t>
              </a:r>
              <a:r>
                <a:rPr lang="en-US" altLang="zh-CN" sz="2200" dirty="0">
                  <a:latin typeface="+mj-lt"/>
                  <a:ea typeface="华文新魏" pitchFamily="2" charset="-122"/>
                </a:rPr>
                <a:t>(</a:t>
              </a:r>
              <a:r>
                <a:rPr lang="zh-CN" altLang="en-US" sz="2200" dirty="0">
                  <a:latin typeface="+mj-lt"/>
                  <a:ea typeface="华文新魏" pitchFamily="2" charset="-122"/>
                </a:rPr>
                <a:t>软件识别中断时</a:t>
              </a:r>
              <a:r>
                <a:rPr lang="en-US" altLang="zh-CN" sz="2200" dirty="0">
                  <a:latin typeface="+mj-lt"/>
                  <a:ea typeface="华文新魏" pitchFamily="2" charset="-122"/>
                </a:rPr>
                <a:t>)</a:t>
              </a:r>
            </a:p>
            <a:p>
              <a:pPr marL="342900" indent="-342900" algn="l">
                <a:lnSpc>
                  <a:spcPts val="2400"/>
                </a:lnSpc>
                <a:buFont typeface="Arial" panose="020B0604020202020204" pitchFamily="34" charset="0"/>
                <a:buChar char="•"/>
              </a:pPr>
              <a:r>
                <a:rPr lang="zh-CN" altLang="en-US" sz="2200" dirty="0">
                  <a:latin typeface="+mj-lt"/>
                  <a:ea typeface="华文新魏" pitchFamily="2" charset="-122"/>
                </a:rPr>
                <a:t>设置新屏蔽字</a:t>
              </a:r>
              <a:r>
                <a:rPr lang="en-US" altLang="zh-CN" sz="2200" dirty="0">
                  <a:latin typeface="+mj-lt"/>
                  <a:ea typeface="华文新魏" pitchFamily="2" charset="-122"/>
                </a:rPr>
                <a:t>(</a:t>
              </a:r>
              <a:r>
                <a:rPr lang="zh-CN" altLang="en-US" sz="2200" dirty="0">
                  <a:latin typeface="+mj-lt"/>
                  <a:ea typeface="华文新魏" pitchFamily="2" charset="-122"/>
                </a:rPr>
                <a:t>用于修改中断处理优先级</a:t>
              </a:r>
              <a:r>
                <a:rPr lang="en-US" altLang="zh-CN" sz="2200" dirty="0">
                  <a:latin typeface="+mj-lt"/>
                  <a:ea typeface="华文新魏" pitchFamily="2" charset="-122"/>
                </a:rPr>
                <a:t>)</a:t>
              </a:r>
            </a:p>
            <a:p>
              <a:pPr marL="342900" indent="-342900" algn="l">
                <a:lnSpc>
                  <a:spcPts val="2400"/>
                </a:lnSpc>
                <a:buFont typeface="Arial" panose="020B0604020202020204" pitchFamily="34" charset="0"/>
                <a:buChar char="•"/>
              </a:pPr>
              <a:r>
                <a:rPr lang="zh-CN" altLang="en-US" sz="2200" dirty="0">
                  <a:latin typeface="+mj-lt"/>
                  <a:ea typeface="华文新魏" pitchFamily="2" charset="-122"/>
                </a:rPr>
                <a:t>开中断</a:t>
              </a:r>
            </a:p>
          </p:txBody>
        </p:sp>
      </p:grpSp>
      <p:grpSp>
        <p:nvGrpSpPr>
          <p:cNvPr id="4" name="组合 3"/>
          <p:cNvGrpSpPr/>
          <p:nvPr/>
        </p:nvGrpSpPr>
        <p:grpSpPr>
          <a:xfrm>
            <a:off x="4960688" y="3569487"/>
            <a:ext cx="2422894" cy="2739833"/>
            <a:chOff x="4960688" y="3569487"/>
            <a:chExt cx="2422894" cy="2739833"/>
          </a:xfrm>
        </p:grpSpPr>
        <p:sp>
          <p:nvSpPr>
            <p:cNvPr id="19" name="圆角矩形 18"/>
            <p:cNvSpPr/>
            <p:nvPr/>
          </p:nvSpPr>
          <p:spPr>
            <a:xfrm>
              <a:off x="4960688" y="3850993"/>
              <a:ext cx="2422894" cy="2458327"/>
            </a:xfrm>
            <a:prstGeom prst="roundRect">
              <a:avLst>
                <a:gd name="adj" fmla="val 7634"/>
              </a:avLst>
            </a:prstGeom>
            <a:solidFill>
              <a:schemeClr val="bg1"/>
            </a:solidFill>
            <a:ln w="22225">
              <a:solidFill>
                <a:srgbClr val="C00000"/>
              </a:solidFill>
            </a:ln>
          </p:spPr>
          <p:style>
            <a:lnRef idx="1">
              <a:schemeClr val="accent1"/>
            </a:lnRef>
            <a:fillRef idx="3">
              <a:schemeClr val="accent1"/>
            </a:fillRef>
            <a:effectRef idx="2">
              <a:schemeClr val="accent1"/>
            </a:effectRef>
            <a:fontRef idx="minor">
              <a:schemeClr val="lt1"/>
            </a:fontRef>
          </p:style>
          <p:txBody>
            <a:bodyPr rtlCol="0" anchor="b" anchorCtr="0"/>
            <a:lstStyle/>
            <a:p>
              <a:endParaRPr lang="zh-CN" altLang="en-US" sz="1600" b="1" dirty="0">
                <a:solidFill>
                  <a:srgbClr val="C00000"/>
                </a:solidFill>
                <a:latin typeface="微软雅黑" pitchFamily="34" charset="-122"/>
                <a:ea typeface="微软雅黑" pitchFamily="34" charset="-122"/>
              </a:endParaRPr>
            </a:p>
          </p:txBody>
        </p:sp>
        <p:sp>
          <p:nvSpPr>
            <p:cNvPr id="20" name="圆角矩形 19"/>
            <p:cNvSpPr/>
            <p:nvPr/>
          </p:nvSpPr>
          <p:spPr>
            <a:xfrm>
              <a:off x="5495335" y="3569487"/>
              <a:ext cx="1353600" cy="651601"/>
            </a:xfrm>
            <a:prstGeom prst="round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000" dirty="0">
                  <a:latin typeface="微软雅黑" pitchFamily="34" charset="-122"/>
                  <a:ea typeface="微软雅黑" pitchFamily="34" charset="-122"/>
                </a:rPr>
                <a:t>中断处理</a:t>
              </a:r>
              <a:endParaRPr lang="zh-CN" altLang="en-US" sz="2000" b="1" dirty="0">
                <a:latin typeface="微软雅黑" pitchFamily="34" charset="-122"/>
                <a:ea typeface="微软雅黑" pitchFamily="34" charset="-122"/>
              </a:endParaRPr>
            </a:p>
          </p:txBody>
        </p:sp>
        <p:sp>
          <p:nvSpPr>
            <p:cNvPr id="22" name="矩形 21"/>
            <p:cNvSpPr/>
            <p:nvPr/>
          </p:nvSpPr>
          <p:spPr>
            <a:xfrm>
              <a:off x="5176696" y="4254768"/>
              <a:ext cx="1962626" cy="1364925"/>
            </a:xfrm>
            <a:prstGeom prst="rect">
              <a:avLst/>
            </a:prstGeom>
          </p:spPr>
          <p:txBody>
            <a:bodyPr wrap="square">
              <a:spAutoFit/>
            </a:bodyPr>
            <a:lstStyle/>
            <a:p>
              <a:pPr marL="342900" indent="-342900" algn="l">
                <a:lnSpc>
                  <a:spcPts val="2400"/>
                </a:lnSpc>
                <a:buFont typeface="Arial" panose="020B0604020202020204" pitchFamily="34" charset="0"/>
                <a:buChar char="•"/>
              </a:pPr>
              <a:endParaRPr lang="en-US" altLang="zh-CN" sz="2400" dirty="0">
                <a:latin typeface="+mj-lt"/>
                <a:ea typeface="华文新魏" pitchFamily="2" charset="-122"/>
              </a:endParaRPr>
            </a:p>
            <a:p>
              <a:pPr marL="342900" indent="-342900" algn="l">
                <a:lnSpc>
                  <a:spcPts val="2400"/>
                </a:lnSpc>
                <a:buFont typeface="Arial" panose="020B0604020202020204" pitchFamily="34" charset="0"/>
                <a:buChar char="•"/>
              </a:pPr>
              <a:endParaRPr lang="en-US" altLang="zh-CN" sz="2400" dirty="0">
                <a:latin typeface="+mj-lt"/>
                <a:ea typeface="华文新魏" pitchFamily="2" charset="-122"/>
              </a:endParaRPr>
            </a:p>
            <a:p>
              <a:pPr marL="342900" indent="-342900" algn="l">
                <a:lnSpc>
                  <a:spcPts val="2400"/>
                </a:lnSpc>
                <a:buFont typeface="Arial" panose="020B0604020202020204" pitchFamily="34" charset="0"/>
                <a:buChar char="•"/>
              </a:pPr>
              <a:r>
                <a:rPr lang="zh-CN" altLang="en-US" sz="2400" dirty="0">
                  <a:latin typeface="+mj-lt"/>
                  <a:ea typeface="华文新魏" pitchFamily="2" charset="-122"/>
                </a:rPr>
                <a:t>中断处理程序</a:t>
              </a:r>
            </a:p>
          </p:txBody>
        </p:sp>
      </p:grpSp>
      <p:grpSp>
        <p:nvGrpSpPr>
          <p:cNvPr id="5" name="组合 4"/>
          <p:cNvGrpSpPr/>
          <p:nvPr/>
        </p:nvGrpSpPr>
        <p:grpSpPr>
          <a:xfrm>
            <a:off x="8490420" y="3569487"/>
            <a:ext cx="2601297" cy="2739833"/>
            <a:chOff x="8490420" y="3569487"/>
            <a:chExt cx="2601297" cy="2739833"/>
          </a:xfrm>
        </p:grpSpPr>
        <p:sp>
          <p:nvSpPr>
            <p:cNvPr id="23" name="圆角矩形 22"/>
            <p:cNvSpPr/>
            <p:nvPr/>
          </p:nvSpPr>
          <p:spPr>
            <a:xfrm>
              <a:off x="8490420" y="3850993"/>
              <a:ext cx="2601297" cy="2458327"/>
            </a:xfrm>
            <a:prstGeom prst="roundRect">
              <a:avLst>
                <a:gd name="adj" fmla="val 7634"/>
              </a:avLst>
            </a:prstGeom>
            <a:solidFill>
              <a:schemeClr val="bg1"/>
            </a:solidFill>
            <a:ln w="22225">
              <a:solidFill>
                <a:srgbClr val="00B0F0"/>
              </a:solidFill>
            </a:ln>
          </p:spPr>
          <p:style>
            <a:lnRef idx="1">
              <a:schemeClr val="accent1"/>
            </a:lnRef>
            <a:fillRef idx="3">
              <a:schemeClr val="accent1"/>
            </a:fillRef>
            <a:effectRef idx="2">
              <a:schemeClr val="accent1"/>
            </a:effectRef>
            <a:fontRef idx="minor">
              <a:schemeClr val="lt1"/>
            </a:fontRef>
          </p:style>
          <p:txBody>
            <a:bodyPr rtlCol="0" anchor="b" anchorCtr="0"/>
            <a:lstStyle/>
            <a:p>
              <a:endParaRPr lang="zh-CN" altLang="en-US" sz="1600" b="1" dirty="0">
                <a:solidFill>
                  <a:srgbClr val="C00000"/>
                </a:solidFill>
                <a:latin typeface="微软雅黑" pitchFamily="34" charset="-122"/>
                <a:ea typeface="微软雅黑" pitchFamily="34" charset="-122"/>
              </a:endParaRPr>
            </a:p>
          </p:txBody>
        </p:sp>
        <p:sp>
          <p:nvSpPr>
            <p:cNvPr id="24" name="圆角矩形 23"/>
            <p:cNvSpPr/>
            <p:nvPr/>
          </p:nvSpPr>
          <p:spPr>
            <a:xfrm>
              <a:off x="9114268" y="3569487"/>
              <a:ext cx="1353600" cy="651601"/>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000" dirty="0">
                  <a:latin typeface="微软雅黑" pitchFamily="34" charset="-122"/>
                  <a:ea typeface="微软雅黑" pitchFamily="34" charset="-122"/>
                </a:rPr>
                <a:t>中断恢复</a:t>
              </a:r>
              <a:endParaRPr lang="zh-CN" altLang="en-US" sz="2000" b="1" dirty="0">
                <a:latin typeface="微软雅黑" pitchFamily="34" charset="-122"/>
                <a:ea typeface="微软雅黑" pitchFamily="34" charset="-122"/>
              </a:endParaRPr>
            </a:p>
          </p:txBody>
        </p:sp>
        <p:sp>
          <p:nvSpPr>
            <p:cNvPr id="25" name="矩形 24"/>
            <p:cNvSpPr/>
            <p:nvPr/>
          </p:nvSpPr>
          <p:spPr>
            <a:xfrm>
              <a:off x="8615486" y="4236764"/>
              <a:ext cx="2357330" cy="2000548"/>
            </a:xfrm>
            <a:prstGeom prst="rect">
              <a:avLst/>
            </a:prstGeom>
          </p:spPr>
          <p:txBody>
            <a:bodyPr wrap="square">
              <a:spAutoFit/>
            </a:bodyPr>
            <a:lstStyle/>
            <a:p>
              <a:pPr marL="342900" indent="-342900" algn="l">
                <a:lnSpc>
                  <a:spcPts val="2400"/>
                </a:lnSpc>
                <a:buFont typeface="Arial" panose="020B0604020202020204" pitchFamily="34" charset="0"/>
                <a:buChar char="•"/>
              </a:pPr>
              <a:r>
                <a:rPr lang="zh-CN" altLang="en-US" sz="2400" dirty="0">
                  <a:latin typeface="+mj-lt"/>
                  <a:ea typeface="华文新魏" pitchFamily="2" charset="-122"/>
                </a:rPr>
                <a:t>关中断</a:t>
              </a:r>
            </a:p>
            <a:p>
              <a:pPr marL="342900" indent="-342900" algn="l">
                <a:lnSpc>
                  <a:spcPts val="2400"/>
                </a:lnSpc>
                <a:buFont typeface="Arial" panose="020B0604020202020204" pitchFamily="34" charset="0"/>
                <a:buChar char="•"/>
              </a:pPr>
              <a:r>
                <a:rPr lang="zh-CN" altLang="en-US" sz="2400" dirty="0">
                  <a:latin typeface="+mj-lt"/>
                  <a:ea typeface="华文新魏" pitchFamily="2" charset="-122"/>
                </a:rPr>
                <a:t>恢复现场及旧屏蔽字</a:t>
              </a:r>
            </a:p>
            <a:p>
              <a:pPr marL="342900" indent="-342900" algn="l">
                <a:lnSpc>
                  <a:spcPts val="2400"/>
                </a:lnSpc>
                <a:buFont typeface="Arial" panose="020B0604020202020204" pitchFamily="34" charset="0"/>
                <a:buChar char="•"/>
              </a:pPr>
              <a:r>
                <a:rPr lang="zh-CN" altLang="en-US" sz="2400" dirty="0">
                  <a:latin typeface="+mj-lt"/>
                  <a:ea typeface="华文新魏" pitchFamily="2" charset="-122"/>
                </a:rPr>
                <a:t>清“中断请求”</a:t>
              </a:r>
            </a:p>
            <a:p>
              <a:pPr marL="342900" indent="-342900" algn="l">
                <a:lnSpc>
                  <a:spcPts val="2400"/>
                </a:lnSpc>
                <a:buFont typeface="Arial" panose="020B0604020202020204" pitchFamily="34" charset="0"/>
                <a:buChar char="•"/>
              </a:pPr>
              <a:r>
                <a:rPr lang="zh-CN" altLang="en-US" sz="2400" dirty="0">
                  <a:latin typeface="+mj-lt"/>
                  <a:ea typeface="华文新魏" pitchFamily="2" charset="-122"/>
                </a:rPr>
                <a:t>开中断</a:t>
              </a:r>
            </a:p>
            <a:p>
              <a:pPr marL="342900" indent="-342900" algn="l">
                <a:lnSpc>
                  <a:spcPts val="2400"/>
                </a:lnSpc>
                <a:buFont typeface="Arial" panose="020B0604020202020204" pitchFamily="34" charset="0"/>
                <a:buChar char="•"/>
              </a:pPr>
              <a:r>
                <a:rPr lang="zh-CN" altLang="en-US" sz="2400" dirty="0">
                  <a:latin typeface="+mj-lt"/>
                  <a:ea typeface="华文新魏" pitchFamily="2" charset="-122"/>
                </a:rPr>
                <a:t>中断返回</a:t>
              </a:r>
            </a:p>
          </p:txBody>
        </p:sp>
      </p:grpSp>
      <p:sp>
        <p:nvSpPr>
          <p:cNvPr id="26" name="下箭头 25"/>
          <p:cNvSpPr/>
          <p:nvPr/>
        </p:nvSpPr>
        <p:spPr>
          <a:xfrm rot="16200000">
            <a:off x="3586024" y="4706279"/>
            <a:ext cx="1610467" cy="640086"/>
          </a:xfrm>
          <a:prstGeom prst="downArrow">
            <a:avLst>
              <a:gd name="adj1" fmla="val 46513"/>
              <a:gd name="adj2" fmla="val 70499"/>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rot="16200000">
            <a:off x="7194409" y="4751994"/>
            <a:ext cx="1610467" cy="640086"/>
          </a:xfrm>
          <a:prstGeom prst="downArrow">
            <a:avLst>
              <a:gd name="adj1" fmla="val 46513"/>
              <a:gd name="adj2" fmla="val 70499"/>
            </a:avLst>
          </a:prstGeom>
          <a:solidFill>
            <a:srgbClr val="00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68607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checkerboard(across)">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checkerboard(across)">
                                      <p:cBhvr>
                                        <p:cTn id="12" dur="500"/>
                                        <p:tgtEl>
                                          <p:spTgt spid="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checkerboard(across)">
                                      <p:cBhvr>
                                        <p:cTn id="17" dur="500"/>
                                        <p:tgtEl>
                                          <p:spTgt spid="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1409" y="49955"/>
            <a:ext cx="86407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中断处理过程</a:t>
            </a:r>
          </a:p>
        </p:txBody>
      </p:sp>
      <p:sp>
        <p:nvSpPr>
          <p:cNvPr id="16" name="Rectangle 2"/>
          <p:cNvSpPr txBox="1">
            <a:spLocks noChangeArrowheads="1"/>
          </p:cNvSpPr>
          <p:nvPr/>
        </p:nvSpPr>
        <p:spPr>
          <a:xfrm>
            <a:off x="611188" y="781211"/>
            <a:ext cx="8001000" cy="47720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zh-CN" altLang="en-US" dirty="0">
                <a:latin typeface="+mj-lt"/>
                <a:ea typeface="华文新魏" pitchFamily="2" charset="-122"/>
              </a:rPr>
              <a:t>对一个外部中断请求的处理过程</a:t>
            </a:r>
          </a:p>
          <a:p>
            <a:pPr marL="549275" lvl="1" indent="0">
              <a:lnSpc>
                <a:spcPct val="100000"/>
              </a:lnSpc>
              <a:buNone/>
            </a:pPr>
            <a:endParaRPr lang="zh-CN" altLang="en-US" dirty="0">
              <a:latin typeface="+mj-lt"/>
              <a:ea typeface="华文新魏" pitchFamily="2" charset="-122"/>
            </a:endParaRPr>
          </a:p>
        </p:txBody>
      </p:sp>
      <p:grpSp>
        <p:nvGrpSpPr>
          <p:cNvPr id="28" name="Group 3"/>
          <p:cNvGrpSpPr>
            <a:grpSpLocks noChangeAspect="1"/>
          </p:cNvGrpSpPr>
          <p:nvPr/>
        </p:nvGrpSpPr>
        <p:grpSpPr bwMode="auto">
          <a:xfrm>
            <a:off x="1558006" y="1524719"/>
            <a:ext cx="8929688" cy="5000625"/>
            <a:chOff x="1532" y="9220"/>
            <a:chExt cx="8840" cy="5220"/>
          </a:xfrm>
        </p:grpSpPr>
        <p:sp>
          <p:nvSpPr>
            <p:cNvPr id="29" name="AutoShape 4"/>
            <p:cNvSpPr>
              <a:spLocks noChangeAspect="1" noChangeArrowheads="1"/>
            </p:cNvSpPr>
            <p:nvPr/>
          </p:nvSpPr>
          <p:spPr bwMode="auto">
            <a:xfrm>
              <a:off x="1532" y="9220"/>
              <a:ext cx="8840" cy="5220"/>
            </a:xfrm>
            <a:prstGeom prst="rect">
              <a:avLst/>
            </a:prstGeom>
            <a:noFill/>
            <a:ln w="9525">
              <a:noFill/>
              <a:miter lim="800000"/>
              <a:headEnd/>
              <a:tailEnd/>
            </a:ln>
          </p:spPr>
          <p:txBody>
            <a:bodyPr/>
            <a:lstStyle/>
            <a:p>
              <a:pPr>
                <a:lnSpc>
                  <a:spcPct val="100000"/>
                </a:lnSpc>
                <a:defRPr/>
              </a:pPr>
              <a:endParaRPr lang="zh-CN" altLang="en-US" sz="2400" b="1">
                <a:latin typeface="+mj-lt"/>
                <a:ea typeface="华文新魏" pitchFamily="2" charset="-122"/>
              </a:endParaRPr>
            </a:p>
          </p:txBody>
        </p:sp>
        <p:grpSp>
          <p:nvGrpSpPr>
            <p:cNvPr id="30" name="Group 5"/>
            <p:cNvGrpSpPr>
              <a:grpSpLocks/>
            </p:cNvGrpSpPr>
            <p:nvPr/>
          </p:nvGrpSpPr>
          <p:grpSpPr bwMode="auto">
            <a:xfrm>
              <a:off x="2637" y="9365"/>
              <a:ext cx="6886" cy="4901"/>
              <a:chOff x="2637" y="9365"/>
              <a:chExt cx="6886" cy="4901"/>
            </a:xfrm>
          </p:grpSpPr>
          <p:sp>
            <p:nvSpPr>
              <p:cNvPr id="31" name="AutoShape 6"/>
              <p:cNvSpPr>
                <a:spLocks noChangeArrowheads="1"/>
              </p:cNvSpPr>
              <p:nvPr/>
            </p:nvSpPr>
            <p:spPr bwMode="auto">
              <a:xfrm>
                <a:off x="2720" y="9367"/>
                <a:ext cx="901" cy="621"/>
              </a:xfrm>
              <a:prstGeom prst="can">
                <a:avLst>
                  <a:gd name="adj" fmla="val 25000"/>
                </a:avLst>
              </a:prstGeom>
              <a:solidFill>
                <a:srgbClr val="FFFFFF"/>
              </a:solidFill>
              <a:ln w="12700">
                <a:solidFill>
                  <a:srgbClr val="000000"/>
                </a:solidFill>
                <a:round/>
                <a:headEnd/>
                <a:tailEnd/>
              </a:ln>
            </p:spPr>
            <p:txBody>
              <a:bodyPr/>
              <a:lstStyle/>
              <a:p>
                <a:pPr>
                  <a:lnSpc>
                    <a:spcPct val="100000"/>
                  </a:lnSpc>
                  <a:defRPr/>
                </a:pPr>
                <a:endParaRPr lang="zh-CN" altLang="en-US" sz="2400" b="1">
                  <a:latin typeface="+mj-lt"/>
                  <a:ea typeface="华文新魏" pitchFamily="2" charset="-122"/>
                </a:endParaRPr>
              </a:p>
            </p:txBody>
          </p:sp>
          <p:sp>
            <p:nvSpPr>
              <p:cNvPr id="32" name="Text Box 7"/>
              <p:cNvSpPr txBox="1">
                <a:spLocks noChangeArrowheads="1"/>
              </p:cNvSpPr>
              <p:nvPr/>
            </p:nvSpPr>
            <p:spPr bwMode="auto">
              <a:xfrm>
                <a:off x="2690" y="9551"/>
                <a:ext cx="965" cy="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54000" tIns="10800" rIns="5400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lnSpc>
                    <a:spcPct val="100000"/>
                  </a:lnSpc>
                </a:pPr>
                <a:r>
                  <a:rPr kumimoji="0" lang="zh-CN" altLang="en-US" b="1">
                    <a:solidFill>
                      <a:srgbClr val="0000FF"/>
                    </a:solidFill>
                    <a:latin typeface="+mj-lt"/>
                    <a:ea typeface="华文新魏" pitchFamily="2" charset="-122"/>
                  </a:rPr>
                  <a:t>外设</a:t>
                </a:r>
              </a:p>
            </p:txBody>
          </p:sp>
          <p:sp>
            <p:nvSpPr>
              <p:cNvPr id="33" name="Line 8"/>
              <p:cNvSpPr>
                <a:spLocks noChangeShapeType="1"/>
              </p:cNvSpPr>
              <p:nvPr/>
            </p:nvSpPr>
            <p:spPr bwMode="auto">
              <a:xfrm>
                <a:off x="3171" y="9989"/>
                <a:ext cx="0" cy="510"/>
              </a:xfrm>
              <a:prstGeom prst="line">
                <a:avLst/>
              </a:prstGeom>
              <a:noFill/>
              <a:ln w="12700">
                <a:solidFill>
                  <a:srgbClr val="000000"/>
                </a:solidFill>
                <a:round/>
                <a:headEnd/>
                <a:tailEnd type="arrow" w="med" len="med"/>
              </a:ln>
            </p:spPr>
            <p:txBody>
              <a:bodyPr/>
              <a:lstStyle/>
              <a:p>
                <a:pPr>
                  <a:lnSpc>
                    <a:spcPct val="100000"/>
                  </a:lnSpc>
                  <a:defRPr/>
                </a:pPr>
                <a:endParaRPr lang="zh-CN" altLang="en-US" sz="2400" b="1">
                  <a:latin typeface="+mj-lt"/>
                  <a:ea typeface="华文新魏" pitchFamily="2" charset="-122"/>
                </a:endParaRPr>
              </a:p>
            </p:txBody>
          </p:sp>
          <p:sp>
            <p:nvSpPr>
              <p:cNvPr id="34" name="Text Box 9"/>
              <p:cNvSpPr txBox="1">
                <a:spLocks noChangeArrowheads="1"/>
              </p:cNvSpPr>
              <p:nvPr/>
            </p:nvSpPr>
            <p:spPr bwMode="auto">
              <a:xfrm>
                <a:off x="2855" y="10098"/>
                <a:ext cx="1284" cy="386"/>
              </a:xfrm>
              <a:prstGeom prst="rect">
                <a:avLst/>
              </a:prstGeom>
              <a:noFill/>
              <a:ln w="9525">
                <a:noFill/>
                <a:miter lim="800000"/>
                <a:headEnd/>
                <a:tailEnd/>
              </a:ln>
              <a:effectLst/>
            </p:spPr>
            <p:txBody>
              <a:bodyPr/>
              <a:lstStyle/>
              <a:p>
                <a:pPr algn="ctr">
                  <a:lnSpc>
                    <a:spcPct val="100000"/>
                  </a:lnSpc>
                  <a:defRPr/>
                </a:pPr>
                <a:r>
                  <a:rPr lang="en-US" altLang="zh-CN" sz="2000" b="1" dirty="0">
                    <a:solidFill>
                      <a:srgbClr val="FF0000"/>
                    </a:solidFill>
                    <a:latin typeface="+mj-lt"/>
                    <a:ea typeface="华文新魏" pitchFamily="2" charset="-122"/>
                  </a:rPr>
                  <a:t>1. </a:t>
                </a:r>
                <a:r>
                  <a:rPr lang="en-US" altLang="zh-CN" sz="2000" b="1" dirty="0" err="1">
                    <a:solidFill>
                      <a:srgbClr val="FF0000"/>
                    </a:solidFill>
                    <a:latin typeface="+mj-lt"/>
                    <a:ea typeface="华文新魏" pitchFamily="2" charset="-122"/>
                  </a:rPr>
                  <a:t>IRi</a:t>
                </a:r>
                <a:endParaRPr lang="en-US" altLang="zh-CN" sz="2000" b="1" dirty="0">
                  <a:solidFill>
                    <a:srgbClr val="FF0000"/>
                  </a:solidFill>
                  <a:latin typeface="+mj-lt"/>
                  <a:ea typeface="华文新魏" pitchFamily="2" charset="-122"/>
                </a:endParaRPr>
              </a:p>
            </p:txBody>
          </p:sp>
          <p:sp>
            <p:nvSpPr>
              <p:cNvPr id="35" name="Line 10"/>
              <p:cNvSpPr>
                <a:spLocks noChangeShapeType="1"/>
              </p:cNvSpPr>
              <p:nvPr/>
            </p:nvSpPr>
            <p:spPr bwMode="auto">
              <a:xfrm>
                <a:off x="3665" y="10834"/>
                <a:ext cx="1135" cy="3"/>
              </a:xfrm>
              <a:prstGeom prst="line">
                <a:avLst/>
              </a:prstGeom>
              <a:noFill/>
              <a:ln w="12700">
                <a:solidFill>
                  <a:srgbClr val="000000"/>
                </a:solidFill>
                <a:round/>
                <a:headEnd/>
                <a:tailEnd type="arrow" w="med" len="med"/>
              </a:ln>
              <a:effectLst/>
            </p:spPr>
            <p:txBody>
              <a:bodyPr anchor="ctr"/>
              <a:lstStyle/>
              <a:p>
                <a:pPr>
                  <a:lnSpc>
                    <a:spcPct val="100000"/>
                  </a:lnSpc>
                  <a:defRPr/>
                </a:pPr>
                <a:endParaRPr lang="zh-CN" altLang="en-US" sz="2400" b="1">
                  <a:latin typeface="+mj-lt"/>
                  <a:ea typeface="华文新魏" pitchFamily="2" charset="-122"/>
                </a:endParaRPr>
              </a:p>
            </p:txBody>
          </p:sp>
          <p:sp>
            <p:nvSpPr>
              <p:cNvPr id="36" name="Line 11"/>
              <p:cNvSpPr>
                <a:spLocks noChangeShapeType="1"/>
              </p:cNvSpPr>
              <p:nvPr/>
            </p:nvSpPr>
            <p:spPr bwMode="auto">
              <a:xfrm flipH="1">
                <a:off x="3665" y="11301"/>
                <a:ext cx="1135" cy="2"/>
              </a:xfrm>
              <a:prstGeom prst="line">
                <a:avLst/>
              </a:prstGeom>
              <a:noFill/>
              <a:ln w="12700">
                <a:solidFill>
                  <a:srgbClr val="000000"/>
                </a:solidFill>
                <a:round/>
                <a:headEnd/>
                <a:tailEnd type="arrow" w="med" len="med"/>
              </a:ln>
              <a:effectLst/>
            </p:spPr>
            <p:txBody>
              <a:bodyPr anchor="ctr"/>
              <a:lstStyle/>
              <a:p>
                <a:pPr>
                  <a:lnSpc>
                    <a:spcPct val="100000"/>
                  </a:lnSpc>
                  <a:defRPr/>
                </a:pPr>
                <a:endParaRPr lang="zh-CN" altLang="en-US" sz="2400" b="1">
                  <a:latin typeface="+mj-lt"/>
                  <a:ea typeface="华文新魏" pitchFamily="2" charset="-122"/>
                </a:endParaRPr>
              </a:p>
            </p:txBody>
          </p:sp>
          <p:sp>
            <p:nvSpPr>
              <p:cNvPr id="37" name="Text Box 12"/>
              <p:cNvSpPr txBox="1">
                <a:spLocks noChangeArrowheads="1"/>
              </p:cNvSpPr>
              <p:nvPr/>
            </p:nvSpPr>
            <p:spPr bwMode="auto">
              <a:xfrm>
                <a:off x="3710" y="10494"/>
                <a:ext cx="1081" cy="384"/>
              </a:xfrm>
              <a:prstGeom prst="rect">
                <a:avLst/>
              </a:prstGeom>
              <a:noFill/>
              <a:ln w="9525">
                <a:noFill/>
                <a:miter lim="800000"/>
                <a:headEnd/>
                <a:tailEnd/>
              </a:ln>
              <a:effectLst/>
            </p:spPr>
            <p:txBody>
              <a:bodyPr/>
              <a:lstStyle/>
              <a:p>
                <a:pPr algn="ctr">
                  <a:lnSpc>
                    <a:spcPct val="100000"/>
                  </a:lnSpc>
                  <a:defRPr/>
                </a:pPr>
                <a:r>
                  <a:rPr lang="en-US" altLang="zh-CN" sz="2000" b="1" dirty="0">
                    <a:solidFill>
                      <a:srgbClr val="FF0000"/>
                    </a:solidFill>
                    <a:latin typeface="+mj-lt"/>
                    <a:ea typeface="华文新魏" pitchFamily="2" charset="-122"/>
                  </a:rPr>
                  <a:t>2. INTR</a:t>
                </a:r>
              </a:p>
            </p:txBody>
          </p:sp>
          <p:sp>
            <p:nvSpPr>
              <p:cNvPr id="38" name="Text Box 13"/>
              <p:cNvSpPr txBox="1">
                <a:spLocks noChangeArrowheads="1"/>
              </p:cNvSpPr>
              <p:nvPr/>
            </p:nvSpPr>
            <p:spPr bwMode="auto">
              <a:xfrm>
                <a:off x="3699" y="10945"/>
                <a:ext cx="1226" cy="384"/>
              </a:xfrm>
              <a:prstGeom prst="rect">
                <a:avLst/>
              </a:prstGeom>
              <a:noFill/>
              <a:ln w="9525">
                <a:noFill/>
                <a:miter lim="800000"/>
                <a:headEnd/>
                <a:tailEnd/>
              </a:ln>
              <a:effectLst/>
            </p:spPr>
            <p:txBody>
              <a:bodyPr/>
              <a:lstStyle/>
              <a:p>
                <a:pPr algn="ctr">
                  <a:lnSpc>
                    <a:spcPct val="100000"/>
                  </a:lnSpc>
                  <a:defRPr/>
                </a:pPr>
                <a:r>
                  <a:rPr lang="en-US" altLang="zh-CN" sz="2000" b="1" dirty="0">
                    <a:solidFill>
                      <a:srgbClr val="FF0000"/>
                    </a:solidFill>
                    <a:latin typeface="+mj-lt"/>
                    <a:ea typeface="华文新魏" pitchFamily="2" charset="-122"/>
                  </a:rPr>
                  <a:t>3. INTA-</a:t>
                </a:r>
              </a:p>
            </p:txBody>
          </p:sp>
          <p:sp>
            <p:nvSpPr>
              <p:cNvPr id="39" name="Text Box 14"/>
              <p:cNvSpPr txBox="1">
                <a:spLocks noChangeArrowheads="1"/>
              </p:cNvSpPr>
              <p:nvPr/>
            </p:nvSpPr>
            <p:spPr bwMode="auto">
              <a:xfrm>
                <a:off x="4820" y="9944"/>
                <a:ext cx="1386" cy="1853"/>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lnSpc>
                    <a:spcPct val="100000"/>
                  </a:lnSpc>
                </a:pPr>
                <a:endParaRPr kumimoji="0" lang="zh-CN" altLang="en-US" sz="2000" b="1">
                  <a:solidFill>
                    <a:srgbClr val="000000"/>
                  </a:solidFill>
                  <a:latin typeface="+mj-lt"/>
                  <a:ea typeface="华文新魏" pitchFamily="2" charset="-122"/>
                </a:endParaRPr>
              </a:p>
              <a:p>
                <a:pPr algn="ctr">
                  <a:lnSpc>
                    <a:spcPct val="100000"/>
                  </a:lnSpc>
                </a:pPr>
                <a:endParaRPr kumimoji="0" lang="zh-CN" altLang="en-US" sz="2000" b="1">
                  <a:solidFill>
                    <a:srgbClr val="000000"/>
                  </a:solidFill>
                  <a:latin typeface="+mj-lt"/>
                  <a:ea typeface="华文新魏" pitchFamily="2" charset="-122"/>
                </a:endParaRPr>
              </a:p>
              <a:p>
                <a:pPr algn="ctr">
                  <a:lnSpc>
                    <a:spcPct val="100000"/>
                  </a:lnSpc>
                </a:pPr>
                <a:r>
                  <a:rPr kumimoji="0" lang="zh-CN" altLang="en-US" b="1">
                    <a:solidFill>
                      <a:srgbClr val="000000"/>
                    </a:solidFill>
                    <a:latin typeface="+mj-lt"/>
                    <a:ea typeface="华文新魏" pitchFamily="2" charset="-122"/>
                  </a:rPr>
                  <a:t>处理器</a:t>
                </a:r>
              </a:p>
              <a:p>
                <a:pPr algn="ctr">
                  <a:lnSpc>
                    <a:spcPct val="100000"/>
                  </a:lnSpc>
                </a:pPr>
                <a:endParaRPr kumimoji="0" lang="zh-CN" altLang="en-US" sz="2000" b="1">
                  <a:solidFill>
                    <a:srgbClr val="000000"/>
                  </a:solidFill>
                  <a:latin typeface="+mj-lt"/>
                  <a:ea typeface="华文新魏" pitchFamily="2" charset="-122"/>
                </a:endParaRPr>
              </a:p>
              <a:p>
                <a:pPr>
                  <a:lnSpc>
                    <a:spcPct val="100000"/>
                  </a:lnSpc>
                </a:pPr>
                <a:endParaRPr kumimoji="0" lang="zh-CN" altLang="en-US" sz="2000" b="1">
                  <a:latin typeface="+mj-lt"/>
                  <a:ea typeface="华文新魏" pitchFamily="2" charset="-122"/>
                </a:endParaRPr>
              </a:p>
            </p:txBody>
          </p:sp>
          <p:sp>
            <p:nvSpPr>
              <p:cNvPr id="40" name="Line 15"/>
              <p:cNvSpPr>
                <a:spLocks noChangeShapeType="1"/>
              </p:cNvSpPr>
              <p:nvPr/>
            </p:nvSpPr>
            <p:spPr bwMode="auto">
              <a:xfrm>
                <a:off x="3410" y="11542"/>
                <a:ext cx="2" cy="227"/>
              </a:xfrm>
              <a:prstGeom prst="line">
                <a:avLst/>
              </a:prstGeom>
              <a:noFill/>
              <a:ln w="19050">
                <a:solidFill>
                  <a:srgbClr val="000000"/>
                </a:solidFill>
                <a:prstDash val="sysDot"/>
                <a:round/>
                <a:headEnd/>
                <a:tailEnd/>
              </a:ln>
              <a:effectLst/>
            </p:spPr>
            <p:txBody>
              <a:bodyPr anchor="ctr"/>
              <a:lstStyle/>
              <a:p>
                <a:pPr>
                  <a:lnSpc>
                    <a:spcPct val="100000"/>
                  </a:lnSpc>
                  <a:defRPr/>
                </a:pPr>
                <a:endParaRPr lang="zh-CN" altLang="en-US" sz="2400" b="1">
                  <a:latin typeface="+mj-lt"/>
                  <a:ea typeface="华文新魏" pitchFamily="2" charset="-122"/>
                </a:endParaRPr>
              </a:p>
            </p:txBody>
          </p:sp>
          <p:sp>
            <p:nvSpPr>
              <p:cNvPr id="41" name="Line 16"/>
              <p:cNvSpPr>
                <a:spLocks noChangeShapeType="1"/>
              </p:cNvSpPr>
              <p:nvPr/>
            </p:nvSpPr>
            <p:spPr bwMode="auto">
              <a:xfrm>
                <a:off x="3394" y="11769"/>
                <a:ext cx="1339" cy="3"/>
              </a:xfrm>
              <a:prstGeom prst="line">
                <a:avLst/>
              </a:prstGeom>
              <a:noFill/>
              <a:ln w="19050">
                <a:solidFill>
                  <a:srgbClr val="000000"/>
                </a:solidFill>
                <a:prstDash val="sysDot"/>
                <a:round/>
                <a:headEnd/>
                <a:tailEnd type="arrow" w="med" len="med"/>
              </a:ln>
              <a:effectLst/>
            </p:spPr>
            <p:txBody>
              <a:bodyPr anchor="ctr"/>
              <a:lstStyle/>
              <a:p>
                <a:pPr>
                  <a:lnSpc>
                    <a:spcPct val="100000"/>
                  </a:lnSpc>
                  <a:defRPr/>
                </a:pPr>
                <a:endParaRPr lang="zh-CN" altLang="en-US" sz="2400" b="1">
                  <a:latin typeface="+mj-lt"/>
                  <a:ea typeface="华文新魏" pitchFamily="2" charset="-122"/>
                </a:endParaRPr>
              </a:p>
            </p:txBody>
          </p:sp>
          <p:sp>
            <p:nvSpPr>
              <p:cNvPr id="42" name="Text Box 17"/>
              <p:cNvSpPr txBox="1">
                <a:spLocks noChangeArrowheads="1"/>
              </p:cNvSpPr>
              <p:nvPr/>
            </p:nvSpPr>
            <p:spPr bwMode="auto">
              <a:xfrm>
                <a:off x="3226" y="11770"/>
                <a:ext cx="1550" cy="386"/>
              </a:xfrm>
              <a:prstGeom prst="rect">
                <a:avLst/>
              </a:prstGeom>
              <a:noFill/>
              <a:ln w="9525">
                <a:noFill/>
                <a:miter lim="800000"/>
                <a:headEnd/>
                <a:tailEnd/>
              </a:ln>
              <a:effectLst/>
            </p:spPr>
            <p:txBody>
              <a:bodyPr/>
              <a:lstStyle/>
              <a:p>
                <a:pPr algn="ctr">
                  <a:lnSpc>
                    <a:spcPct val="100000"/>
                  </a:lnSpc>
                  <a:defRPr/>
                </a:pPr>
                <a:r>
                  <a:rPr lang="en-US" altLang="zh-CN" sz="2000" b="1">
                    <a:solidFill>
                      <a:srgbClr val="FF0000"/>
                    </a:solidFill>
                    <a:latin typeface="+mj-lt"/>
                    <a:ea typeface="华文新魏" pitchFamily="2" charset="-122"/>
                  </a:rPr>
                  <a:t>4. </a:t>
                </a:r>
                <a:r>
                  <a:rPr lang="zh-CN" altLang="en-US" sz="2000" b="1">
                    <a:solidFill>
                      <a:srgbClr val="FF0000"/>
                    </a:solidFill>
                    <a:latin typeface="+mj-lt"/>
                    <a:ea typeface="华文新魏" pitchFamily="2" charset="-122"/>
                  </a:rPr>
                  <a:t>中断向量</a:t>
                </a:r>
              </a:p>
            </p:txBody>
          </p:sp>
          <p:sp>
            <p:nvSpPr>
              <p:cNvPr id="43" name="Text Box 18"/>
              <p:cNvSpPr txBox="1">
                <a:spLocks noChangeArrowheads="1"/>
              </p:cNvSpPr>
              <p:nvPr/>
            </p:nvSpPr>
            <p:spPr bwMode="auto">
              <a:xfrm>
                <a:off x="4565" y="12771"/>
                <a:ext cx="1633" cy="149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lnSpc>
                    <a:spcPct val="100000"/>
                  </a:lnSpc>
                </a:pPr>
                <a:r>
                  <a:rPr kumimoji="0" lang="zh-CN" altLang="en-US" sz="2200" b="1">
                    <a:solidFill>
                      <a:srgbClr val="000000"/>
                    </a:solidFill>
                    <a:latin typeface="+mj-lt"/>
                    <a:ea typeface="华文新魏" pitchFamily="2" charset="-122"/>
                  </a:rPr>
                  <a:t>中断向量表</a:t>
                </a:r>
              </a:p>
              <a:p>
                <a:pPr algn="ctr">
                  <a:lnSpc>
                    <a:spcPct val="100000"/>
                  </a:lnSpc>
                </a:pPr>
                <a:endParaRPr kumimoji="0" lang="zh-CN" altLang="en-US" sz="2200" b="1">
                  <a:solidFill>
                    <a:srgbClr val="000000"/>
                  </a:solidFill>
                  <a:latin typeface="+mj-lt"/>
                  <a:ea typeface="华文新魏" pitchFamily="2" charset="-122"/>
                </a:endParaRPr>
              </a:p>
              <a:p>
                <a:pPr algn="ctr">
                  <a:lnSpc>
                    <a:spcPct val="100000"/>
                  </a:lnSpc>
                </a:pPr>
                <a:r>
                  <a:rPr kumimoji="0" lang="zh-CN" altLang="en-US" sz="2200" b="1">
                    <a:solidFill>
                      <a:srgbClr val="000000"/>
                    </a:solidFill>
                    <a:latin typeface="+mj-lt"/>
                    <a:ea typeface="华文新魏" pitchFamily="2" charset="-122"/>
                  </a:rPr>
                  <a:t>存储器</a:t>
                </a:r>
                <a:endParaRPr kumimoji="0" lang="zh-CN" altLang="en-US" sz="2200" b="1">
                  <a:latin typeface="+mj-lt"/>
                  <a:ea typeface="华文新魏" pitchFamily="2" charset="-122"/>
                </a:endParaRPr>
              </a:p>
            </p:txBody>
          </p:sp>
          <p:sp>
            <p:nvSpPr>
              <p:cNvPr id="44" name="Line 19"/>
              <p:cNvSpPr>
                <a:spLocks noChangeShapeType="1"/>
              </p:cNvSpPr>
              <p:nvPr/>
            </p:nvSpPr>
            <p:spPr bwMode="auto">
              <a:xfrm>
                <a:off x="4549" y="13330"/>
                <a:ext cx="1620" cy="0"/>
              </a:xfrm>
              <a:prstGeom prst="line">
                <a:avLst/>
              </a:prstGeom>
              <a:noFill/>
              <a:ln w="9525">
                <a:solidFill>
                  <a:srgbClr val="000000"/>
                </a:solidFill>
                <a:round/>
                <a:headEnd/>
                <a:tailEnd/>
              </a:ln>
            </p:spPr>
            <p:txBody>
              <a:bodyPr/>
              <a:lstStyle/>
              <a:p>
                <a:pPr>
                  <a:lnSpc>
                    <a:spcPct val="100000"/>
                  </a:lnSpc>
                  <a:defRPr/>
                </a:pPr>
                <a:endParaRPr lang="zh-CN" altLang="en-US" sz="2400" b="1">
                  <a:latin typeface="+mj-lt"/>
                  <a:ea typeface="华文新魏" pitchFamily="2" charset="-122"/>
                </a:endParaRPr>
              </a:p>
            </p:txBody>
          </p:sp>
          <p:sp>
            <p:nvSpPr>
              <p:cNvPr id="45" name="AutoShape 20"/>
              <p:cNvSpPr>
                <a:spLocks noChangeArrowheads="1"/>
              </p:cNvSpPr>
              <p:nvPr/>
            </p:nvSpPr>
            <p:spPr bwMode="auto">
              <a:xfrm>
                <a:off x="5466" y="11815"/>
                <a:ext cx="179" cy="908"/>
              </a:xfrm>
              <a:prstGeom prst="upDownArrow">
                <a:avLst>
                  <a:gd name="adj1" fmla="val 50000"/>
                  <a:gd name="adj2" fmla="val 100889"/>
                </a:avLst>
              </a:prstGeom>
              <a:solidFill>
                <a:srgbClr val="FFFFFF"/>
              </a:solidFill>
              <a:ln w="9525">
                <a:solidFill>
                  <a:srgbClr val="000000"/>
                </a:solidFill>
                <a:miter lim="800000"/>
                <a:headEnd/>
                <a:tailEnd/>
              </a:ln>
            </p:spPr>
            <p:txBody>
              <a:bodyPr/>
              <a:lstStyle/>
              <a:p>
                <a:pPr>
                  <a:lnSpc>
                    <a:spcPct val="100000"/>
                  </a:lnSpc>
                  <a:defRPr/>
                </a:pPr>
                <a:endParaRPr lang="zh-CN" altLang="en-US" sz="2400" b="1">
                  <a:latin typeface="+mj-lt"/>
                  <a:ea typeface="华文新魏" pitchFamily="2" charset="-122"/>
                </a:endParaRPr>
              </a:p>
            </p:txBody>
          </p:sp>
          <p:sp>
            <p:nvSpPr>
              <p:cNvPr id="46" name="Line 21"/>
              <p:cNvSpPr>
                <a:spLocks noChangeShapeType="1"/>
              </p:cNvSpPr>
              <p:nvPr/>
            </p:nvSpPr>
            <p:spPr bwMode="auto">
              <a:xfrm flipH="1">
                <a:off x="6305" y="12982"/>
                <a:ext cx="495" cy="3"/>
              </a:xfrm>
              <a:prstGeom prst="line">
                <a:avLst/>
              </a:prstGeom>
              <a:noFill/>
              <a:ln w="19050">
                <a:solidFill>
                  <a:srgbClr val="000000"/>
                </a:solidFill>
                <a:prstDash val="sysDot"/>
                <a:round/>
                <a:headEnd/>
                <a:tailEnd/>
              </a:ln>
              <a:effectLst/>
            </p:spPr>
            <p:txBody>
              <a:bodyPr anchor="ctr"/>
              <a:lstStyle/>
              <a:p>
                <a:pPr>
                  <a:lnSpc>
                    <a:spcPct val="100000"/>
                  </a:lnSpc>
                  <a:defRPr/>
                </a:pPr>
                <a:endParaRPr lang="zh-CN" altLang="en-US" sz="2400" b="1">
                  <a:latin typeface="+mj-lt"/>
                  <a:ea typeface="华文新魏" pitchFamily="2" charset="-122"/>
                </a:endParaRPr>
              </a:p>
            </p:txBody>
          </p:sp>
          <p:sp>
            <p:nvSpPr>
              <p:cNvPr id="47" name="Line 22"/>
              <p:cNvSpPr>
                <a:spLocks noChangeShapeType="1"/>
              </p:cNvSpPr>
              <p:nvPr/>
            </p:nvSpPr>
            <p:spPr bwMode="auto">
              <a:xfrm>
                <a:off x="6314" y="10920"/>
                <a:ext cx="509" cy="2"/>
              </a:xfrm>
              <a:prstGeom prst="line">
                <a:avLst/>
              </a:prstGeom>
              <a:noFill/>
              <a:ln w="19050">
                <a:solidFill>
                  <a:srgbClr val="000000"/>
                </a:solidFill>
                <a:prstDash val="sysDot"/>
                <a:round/>
                <a:headEnd type="arrow" w="med" len="med"/>
                <a:tailEnd/>
              </a:ln>
              <a:effectLst/>
            </p:spPr>
            <p:txBody>
              <a:bodyPr anchor="ctr"/>
              <a:lstStyle/>
              <a:p>
                <a:pPr>
                  <a:lnSpc>
                    <a:spcPct val="100000"/>
                  </a:lnSpc>
                  <a:defRPr/>
                </a:pPr>
                <a:endParaRPr lang="zh-CN" altLang="en-US" sz="2400" b="1">
                  <a:latin typeface="+mj-lt"/>
                  <a:ea typeface="华文新魏" pitchFamily="2" charset="-122"/>
                </a:endParaRPr>
              </a:p>
            </p:txBody>
          </p:sp>
          <p:sp>
            <p:nvSpPr>
              <p:cNvPr id="48" name="Line 23"/>
              <p:cNvSpPr>
                <a:spLocks noChangeShapeType="1"/>
              </p:cNvSpPr>
              <p:nvPr/>
            </p:nvSpPr>
            <p:spPr bwMode="auto">
              <a:xfrm>
                <a:off x="6800" y="10920"/>
                <a:ext cx="2" cy="2061"/>
              </a:xfrm>
              <a:prstGeom prst="line">
                <a:avLst/>
              </a:prstGeom>
              <a:noFill/>
              <a:ln w="19050">
                <a:solidFill>
                  <a:srgbClr val="000000"/>
                </a:solidFill>
                <a:prstDash val="sysDot"/>
                <a:round/>
                <a:headEnd/>
                <a:tailEnd/>
              </a:ln>
              <a:effectLst/>
            </p:spPr>
            <p:txBody>
              <a:bodyPr anchor="ctr"/>
              <a:lstStyle/>
              <a:p>
                <a:pPr>
                  <a:lnSpc>
                    <a:spcPct val="100000"/>
                  </a:lnSpc>
                  <a:defRPr/>
                </a:pPr>
                <a:endParaRPr lang="zh-CN" altLang="en-US" sz="2400" b="1">
                  <a:latin typeface="+mj-lt"/>
                  <a:ea typeface="华文新魏" pitchFamily="2" charset="-122"/>
                </a:endParaRPr>
              </a:p>
            </p:txBody>
          </p:sp>
          <p:sp>
            <p:nvSpPr>
              <p:cNvPr id="49" name="Text Box 24"/>
              <p:cNvSpPr txBox="1">
                <a:spLocks noChangeArrowheads="1"/>
              </p:cNvSpPr>
              <p:nvPr/>
            </p:nvSpPr>
            <p:spPr bwMode="auto">
              <a:xfrm>
                <a:off x="6831" y="10562"/>
                <a:ext cx="541" cy="24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just">
                  <a:lnSpc>
                    <a:spcPct val="100000"/>
                  </a:lnSpc>
                </a:pPr>
                <a:r>
                  <a:rPr kumimoji="0" lang="en-US" altLang="zh-CN" sz="2000" b="1">
                    <a:solidFill>
                      <a:srgbClr val="FF0000"/>
                    </a:solidFill>
                    <a:latin typeface="+mj-lt"/>
                    <a:ea typeface="华文新魏" pitchFamily="2" charset="-122"/>
                  </a:rPr>
                  <a:t>5. </a:t>
                </a:r>
              </a:p>
              <a:p>
                <a:pPr algn="just">
                  <a:lnSpc>
                    <a:spcPct val="100000"/>
                  </a:lnSpc>
                </a:pPr>
                <a:r>
                  <a:rPr kumimoji="0" lang="zh-CN" altLang="en-US" sz="2000" b="1">
                    <a:solidFill>
                      <a:srgbClr val="FF0000"/>
                    </a:solidFill>
                    <a:latin typeface="+mj-lt"/>
                    <a:ea typeface="华文新魏" pitchFamily="2" charset="-122"/>
                  </a:rPr>
                  <a:t>得到中</a:t>
                </a:r>
              </a:p>
              <a:p>
                <a:pPr algn="just">
                  <a:lnSpc>
                    <a:spcPct val="100000"/>
                  </a:lnSpc>
                </a:pPr>
                <a:r>
                  <a:rPr kumimoji="0" lang="zh-CN" altLang="en-US" sz="2000" b="1">
                    <a:solidFill>
                      <a:srgbClr val="FF0000"/>
                    </a:solidFill>
                    <a:latin typeface="+mj-lt"/>
                    <a:ea typeface="华文新魏" pitchFamily="2" charset="-122"/>
                  </a:rPr>
                  <a:t>断服务入</a:t>
                </a:r>
              </a:p>
              <a:p>
                <a:pPr algn="just">
                  <a:lnSpc>
                    <a:spcPct val="100000"/>
                  </a:lnSpc>
                </a:pPr>
                <a:r>
                  <a:rPr kumimoji="0" lang="zh-CN" altLang="en-US" sz="2000" b="1">
                    <a:solidFill>
                      <a:srgbClr val="FF0000"/>
                    </a:solidFill>
                    <a:latin typeface="+mj-lt"/>
                    <a:ea typeface="华文新魏" pitchFamily="2" charset="-122"/>
                  </a:rPr>
                  <a:t>口</a:t>
                </a:r>
              </a:p>
            </p:txBody>
          </p:sp>
          <p:sp>
            <p:nvSpPr>
              <p:cNvPr id="50" name="Line 25"/>
              <p:cNvSpPr>
                <a:spLocks noChangeShapeType="1"/>
              </p:cNvSpPr>
              <p:nvPr/>
            </p:nvSpPr>
            <p:spPr bwMode="auto">
              <a:xfrm flipH="1">
                <a:off x="6350" y="10524"/>
                <a:ext cx="1128" cy="2"/>
              </a:xfrm>
              <a:prstGeom prst="line">
                <a:avLst/>
              </a:prstGeom>
              <a:noFill/>
              <a:ln w="19050">
                <a:solidFill>
                  <a:srgbClr val="000000"/>
                </a:solidFill>
                <a:prstDash val="sysDot"/>
                <a:round/>
                <a:headEnd/>
                <a:tailEnd/>
              </a:ln>
              <a:effectLst/>
            </p:spPr>
            <p:txBody>
              <a:bodyPr anchor="ctr"/>
              <a:lstStyle/>
              <a:p>
                <a:pPr>
                  <a:lnSpc>
                    <a:spcPct val="100000"/>
                  </a:lnSpc>
                  <a:defRPr/>
                </a:pPr>
                <a:endParaRPr lang="zh-CN" altLang="en-US" sz="2400" b="1">
                  <a:latin typeface="+mj-lt"/>
                  <a:ea typeface="华文新魏" pitchFamily="2" charset="-122"/>
                </a:endParaRPr>
              </a:p>
            </p:txBody>
          </p:sp>
          <p:sp>
            <p:nvSpPr>
              <p:cNvPr id="51" name="Line 26"/>
              <p:cNvSpPr>
                <a:spLocks noChangeShapeType="1"/>
              </p:cNvSpPr>
              <p:nvPr/>
            </p:nvSpPr>
            <p:spPr bwMode="auto">
              <a:xfrm flipV="1">
                <a:off x="7493" y="10524"/>
                <a:ext cx="0" cy="3014"/>
              </a:xfrm>
              <a:prstGeom prst="line">
                <a:avLst/>
              </a:prstGeom>
              <a:noFill/>
              <a:ln w="19050">
                <a:solidFill>
                  <a:srgbClr val="000000"/>
                </a:solidFill>
                <a:prstDash val="sysDot"/>
                <a:round/>
                <a:headEnd/>
                <a:tailEnd/>
              </a:ln>
              <a:effectLst/>
            </p:spPr>
            <p:txBody>
              <a:bodyPr anchor="ctr"/>
              <a:lstStyle/>
              <a:p>
                <a:pPr>
                  <a:lnSpc>
                    <a:spcPct val="100000"/>
                  </a:lnSpc>
                  <a:defRPr/>
                </a:pPr>
                <a:endParaRPr lang="zh-CN" altLang="en-US" sz="2400" b="1">
                  <a:latin typeface="+mj-lt"/>
                  <a:ea typeface="华文新魏" pitchFamily="2" charset="-122"/>
                </a:endParaRPr>
              </a:p>
            </p:txBody>
          </p:sp>
          <p:sp>
            <p:nvSpPr>
              <p:cNvPr id="52" name="Line 27"/>
              <p:cNvSpPr>
                <a:spLocks noChangeShapeType="1"/>
              </p:cNvSpPr>
              <p:nvPr/>
            </p:nvSpPr>
            <p:spPr bwMode="auto">
              <a:xfrm flipH="1">
                <a:off x="6297" y="13577"/>
                <a:ext cx="1187" cy="3"/>
              </a:xfrm>
              <a:prstGeom prst="line">
                <a:avLst/>
              </a:prstGeom>
              <a:noFill/>
              <a:ln w="19050">
                <a:solidFill>
                  <a:srgbClr val="000000"/>
                </a:solidFill>
                <a:prstDash val="sysDot"/>
                <a:round/>
                <a:headEnd/>
                <a:tailEnd type="arrow" w="med" len="med"/>
              </a:ln>
              <a:effectLst/>
            </p:spPr>
            <p:txBody>
              <a:bodyPr anchor="ctr"/>
              <a:lstStyle/>
              <a:p>
                <a:pPr>
                  <a:lnSpc>
                    <a:spcPct val="100000"/>
                  </a:lnSpc>
                  <a:defRPr/>
                </a:pPr>
                <a:endParaRPr lang="zh-CN" altLang="en-US" sz="2400" b="1">
                  <a:latin typeface="+mj-lt"/>
                  <a:ea typeface="华文新魏" pitchFamily="2" charset="-122"/>
                </a:endParaRPr>
              </a:p>
            </p:txBody>
          </p:sp>
          <p:sp>
            <p:nvSpPr>
              <p:cNvPr id="53" name="Line 28"/>
              <p:cNvSpPr>
                <a:spLocks noChangeShapeType="1"/>
              </p:cNvSpPr>
              <p:nvPr/>
            </p:nvSpPr>
            <p:spPr bwMode="auto">
              <a:xfrm flipH="1" flipV="1">
                <a:off x="3064" y="11520"/>
                <a:ext cx="2" cy="691"/>
              </a:xfrm>
              <a:prstGeom prst="line">
                <a:avLst/>
              </a:prstGeom>
              <a:noFill/>
              <a:ln w="19050">
                <a:solidFill>
                  <a:srgbClr val="000000"/>
                </a:solidFill>
                <a:prstDash val="sysDot"/>
                <a:round/>
                <a:headEnd/>
                <a:tailEnd type="arrow" w="med" len="med"/>
              </a:ln>
              <a:effectLst/>
            </p:spPr>
            <p:txBody>
              <a:bodyPr anchor="ctr"/>
              <a:lstStyle/>
              <a:p>
                <a:pPr>
                  <a:lnSpc>
                    <a:spcPct val="100000"/>
                  </a:lnSpc>
                  <a:defRPr/>
                </a:pPr>
                <a:endParaRPr lang="zh-CN" altLang="en-US" sz="2400" b="1">
                  <a:latin typeface="+mj-lt"/>
                  <a:ea typeface="华文新魏" pitchFamily="2" charset="-122"/>
                </a:endParaRPr>
              </a:p>
            </p:txBody>
          </p:sp>
          <p:sp>
            <p:nvSpPr>
              <p:cNvPr id="54" name="Line 29"/>
              <p:cNvSpPr>
                <a:spLocks noChangeShapeType="1"/>
              </p:cNvSpPr>
              <p:nvPr/>
            </p:nvSpPr>
            <p:spPr bwMode="auto">
              <a:xfrm>
                <a:off x="3064" y="12223"/>
                <a:ext cx="1980" cy="0"/>
              </a:xfrm>
              <a:prstGeom prst="line">
                <a:avLst/>
              </a:prstGeom>
              <a:noFill/>
              <a:ln w="19050">
                <a:solidFill>
                  <a:srgbClr val="000000"/>
                </a:solidFill>
                <a:prstDash val="sysDot"/>
                <a:round/>
                <a:headEnd/>
                <a:tailEnd/>
              </a:ln>
              <a:effectLst/>
            </p:spPr>
            <p:txBody>
              <a:bodyPr anchor="ctr"/>
              <a:lstStyle/>
              <a:p>
                <a:pPr>
                  <a:lnSpc>
                    <a:spcPct val="100000"/>
                  </a:lnSpc>
                  <a:defRPr/>
                </a:pPr>
                <a:endParaRPr lang="zh-CN" altLang="en-US" sz="2400" b="1">
                  <a:latin typeface="+mj-lt"/>
                  <a:ea typeface="华文新魏" pitchFamily="2" charset="-122"/>
                </a:endParaRPr>
              </a:p>
            </p:txBody>
          </p:sp>
          <p:sp>
            <p:nvSpPr>
              <p:cNvPr id="55" name="Text Box 30"/>
              <p:cNvSpPr txBox="1">
                <a:spLocks noChangeArrowheads="1"/>
              </p:cNvSpPr>
              <p:nvPr/>
            </p:nvSpPr>
            <p:spPr bwMode="auto">
              <a:xfrm>
                <a:off x="2637" y="10489"/>
                <a:ext cx="965" cy="958"/>
              </a:xfrm>
              <a:prstGeom prst="rect">
                <a:avLst/>
              </a:prstGeom>
              <a:noFill/>
              <a:ln w="12700">
                <a:solidFill>
                  <a:srgbClr val="000000"/>
                </a:solidFill>
                <a:miter lim="800000"/>
                <a:headEnd/>
                <a:tailEnd/>
              </a:ln>
              <a:effectLst/>
            </p:spPr>
            <p:txBody>
              <a:bodyPr lIns="54000" tIns="10800" rIns="54000" bIns="10800"/>
              <a:lstStyle/>
              <a:p>
                <a:pPr algn="ctr">
                  <a:lnSpc>
                    <a:spcPct val="100000"/>
                  </a:lnSpc>
                  <a:spcBef>
                    <a:spcPts val="0"/>
                  </a:spcBef>
                  <a:defRPr/>
                </a:pPr>
                <a:endParaRPr lang="en-US" altLang="zh-CN" sz="2400" b="1" dirty="0">
                  <a:solidFill>
                    <a:srgbClr val="0000FF"/>
                  </a:solidFill>
                  <a:latin typeface="+mj-lt"/>
                  <a:ea typeface="华文新魏" pitchFamily="2" charset="-122"/>
                </a:endParaRPr>
              </a:p>
              <a:p>
                <a:pPr algn="ctr">
                  <a:lnSpc>
                    <a:spcPct val="100000"/>
                  </a:lnSpc>
                  <a:spcBef>
                    <a:spcPts val="0"/>
                  </a:spcBef>
                  <a:defRPr/>
                </a:pPr>
                <a:r>
                  <a:rPr lang="en-US" altLang="zh-CN" sz="2400" b="1" dirty="0">
                    <a:solidFill>
                      <a:srgbClr val="0000FF"/>
                    </a:solidFill>
                    <a:latin typeface="+mj-lt"/>
                    <a:ea typeface="华文新魏" pitchFamily="2" charset="-122"/>
                  </a:rPr>
                  <a:t>8259A</a:t>
                </a:r>
              </a:p>
            </p:txBody>
          </p:sp>
          <p:sp>
            <p:nvSpPr>
              <p:cNvPr id="56" name="Text Box 31"/>
              <p:cNvSpPr txBox="1">
                <a:spLocks noChangeArrowheads="1"/>
              </p:cNvSpPr>
              <p:nvPr/>
            </p:nvSpPr>
            <p:spPr bwMode="auto">
              <a:xfrm>
                <a:off x="3017" y="12211"/>
                <a:ext cx="2093"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a:lnSpc>
                    <a:spcPct val="100000"/>
                  </a:lnSpc>
                </a:pPr>
                <a:r>
                  <a:rPr kumimoji="0" lang="en-US" altLang="zh-CN" sz="2000" b="1">
                    <a:solidFill>
                      <a:srgbClr val="FF0000"/>
                    </a:solidFill>
                    <a:latin typeface="+mj-lt"/>
                    <a:ea typeface="华文新魏" pitchFamily="2" charset="-122"/>
                  </a:rPr>
                  <a:t>8. </a:t>
                </a:r>
                <a:r>
                  <a:rPr kumimoji="0" lang="zh-CN" altLang="en-US" sz="2000" b="1">
                    <a:solidFill>
                      <a:srgbClr val="FF0000"/>
                    </a:solidFill>
                    <a:latin typeface="+mj-lt"/>
                    <a:ea typeface="华文新魏" pitchFamily="2" charset="-122"/>
                  </a:rPr>
                  <a:t>中断结束命令</a:t>
                </a:r>
              </a:p>
            </p:txBody>
          </p:sp>
          <p:sp>
            <p:nvSpPr>
              <p:cNvPr id="57" name="Text Box 32"/>
              <p:cNvSpPr txBox="1">
                <a:spLocks noChangeArrowheads="1"/>
              </p:cNvSpPr>
              <p:nvPr/>
            </p:nvSpPr>
            <p:spPr bwMode="auto">
              <a:xfrm>
                <a:off x="7513" y="10584"/>
                <a:ext cx="541" cy="2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just">
                  <a:lnSpc>
                    <a:spcPct val="100000"/>
                  </a:lnSpc>
                </a:pPr>
                <a:r>
                  <a:rPr kumimoji="0" lang="en-US" altLang="zh-CN" sz="2000" b="1">
                    <a:solidFill>
                      <a:srgbClr val="FF0000"/>
                    </a:solidFill>
                    <a:latin typeface="+mj-lt"/>
                    <a:ea typeface="华文新魏" pitchFamily="2" charset="-122"/>
                  </a:rPr>
                  <a:t>6. </a:t>
                </a:r>
              </a:p>
              <a:p>
                <a:pPr algn="just">
                  <a:lnSpc>
                    <a:spcPct val="100000"/>
                  </a:lnSpc>
                </a:pPr>
                <a:r>
                  <a:rPr kumimoji="0" lang="zh-CN" altLang="en-US" sz="2000" b="1">
                    <a:solidFill>
                      <a:srgbClr val="FF0000"/>
                    </a:solidFill>
                    <a:latin typeface="+mj-lt"/>
                    <a:ea typeface="华文新魏" pitchFamily="2" charset="-122"/>
                  </a:rPr>
                  <a:t>执行中</a:t>
                </a:r>
              </a:p>
              <a:p>
                <a:pPr algn="just">
                  <a:lnSpc>
                    <a:spcPct val="100000"/>
                  </a:lnSpc>
                </a:pPr>
                <a:r>
                  <a:rPr kumimoji="0" lang="zh-CN" altLang="en-US" sz="2000" b="1">
                    <a:solidFill>
                      <a:srgbClr val="FF0000"/>
                    </a:solidFill>
                    <a:latin typeface="+mj-lt"/>
                    <a:ea typeface="华文新魏" pitchFamily="2" charset="-122"/>
                  </a:rPr>
                  <a:t>断服务</a:t>
                </a:r>
              </a:p>
              <a:p>
                <a:pPr algn="just">
                  <a:lnSpc>
                    <a:spcPct val="100000"/>
                  </a:lnSpc>
                </a:pPr>
                <a:r>
                  <a:rPr kumimoji="0" lang="zh-CN" altLang="en-US" sz="2000" b="1">
                    <a:solidFill>
                      <a:srgbClr val="FF0000"/>
                    </a:solidFill>
                    <a:latin typeface="+mj-lt"/>
                    <a:ea typeface="华文新魏" pitchFamily="2" charset="-122"/>
                  </a:rPr>
                  <a:t>程序</a:t>
                </a:r>
              </a:p>
            </p:txBody>
          </p:sp>
          <p:sp>
            <p:nvSpPr>
              <p:cNvPr id="58" name="Line 33"/>
              <p:cNvSpPr>
                <a:spLocks noChangeShapeType="1"/>
              </p:cNvSpPr>
              <p:nvPr/>
            </p:nvSpPr>
            <p:spPr bwMode="auto">
              <a:xfrm flipH="1">
                <a:off x="6295" y="10302"/>
                <a:ext cx="1922" cy="0"/>
              </a:xfrm>
              <a:prstGeom prst="line">
                <a:avLst/>
              </a:prstGeom>
              <a:noFill/>
              <a:ln w="19050">
                <a:solidFill>
                  <a:srgbClr val="000000"/>
                </a:solidFill>
                <a:prstDash val="sysDot"/>
                <a:round/>
                <a:headEnd/>
                <a:tailEnd type="arrow" w="med" len="med"/>
              </a:ln>
              <a:effectLst/>
            </p:spPr>
            <p:txBody>
              <a:bodyPr anchor="ctr"/>
              <a:lstStyle/>
              <a:p>
                <a:pPr>
                  <a:lnSpc>
                    <a:spcPct val="100000"/>
                  </a:lnSpc>
                  <a:defRPr/>
                </a:pPr>
                <a:endParaRPr lang="zh-CN" altLang="en-US" sz="2400" b="1">
                  <a:latin typeface="+mj-lt"/>
                  <a:ea typeface="华文新魏" pitchFamily="2" charset="-122"/>
                </a:endParaRPr>
              </a:p>
            </p:txBody>
          </p:sp>
          <p:sp>
            <p:nvSpPr>
              <p:cNvPr id="59" name="Line 34"/>
              <p:cNvSpPr>
                <a:spLocks noChangeShapeType="1"/>
              </p:cNvSpPr>
              <p:nvPr/>
            </p:nvSpPr>
            <p:spPr bwMode="auto">
              <a:xfrm flipV="1">
                <a:off x="8202" y="10302"/>
                <a:ext cx="3" cy="3525"/>
              </a:xfrm>
              <a:prstGeom prst="line">
                <a:avLst/>
              </a:prstGeom>
              <a:noFill/>
              <a:ln w="19050">
                <a:solidFill>
                  <a:srgbClr val="000000"/>
                </a:solidFill>
                <a:prstDash val="sysDot"/>
                <a:round/>
                <a:headEnd/>
                <a:tailEnd/>
              </a:ln>
              <a:effectLst/>
            </p:spPr>
            <p:txBody>
              <a:bodyPr anchor="ctr"/>
              <a:lstStyle/>
              <a:p>
                <a:pPr>
                  <a:lnSpc>
                    <a:spcPct val="100000"/>
                  </a:lnSpc>
                  <a:defRPr/>
                </a:pPr>
                <a:endParaRPr lang="zh-CN" altLang="en-US" sz="2400" b="1">
                  <a:latin typeface="+mj-lt"/>
                  <a:ea typeface="华文新魏" pitchFamily="2" charset="-122"/>
                </a:endParaRPr>
              </a:p>
            </p:txBody>
          </p:sp>
          <p:sp>
            <p:nvSpPr>
              <p:cNvPr id="60" name="Line 35"/>
              <p:cNvSpPr>
                <a:spLocks noChangeShapeType="1"/>
              </p:cNvSpPr>
              <p:nvPr/>
            </p:nvSpPr>
            <p:spPr bwMode="auto">
              <a:xfrm flipH="1">
                <a:off x="6357" y="13858"/>
                <a:ext cx="1831" cy="2"/>
              </a:xfrm>
              <a:prstGeom prst="line">
                <a:avLst/>
              </a:prstGeom>
              <a:noFill/>
              <a:ln w="19050">
                <a:solidFill>
                  <a:srgbClr val="000000"/>
                </a:solidFill>
                <a:prstDash val="sysDot"/>
                <a:round/>
                <a:headEnd/>
                <a:tailEnd/>
              </a:ln>
              <a:effectLst/>
            </p:spPr>
            <p:txBody>
              <a:bodyPr anchor="ctr"/>
              <a:lstStyle/>
              <a:p>
                <a:pPr>
                  <a:lnSpc>
                    <a:spcPct val="100000"/>
                  </a:lnSpc>
                  <a:defRPr/>
                </a:pPr>
                <a:endParaRPr lang="zh-CN" altLang="en-US" sz="2400" b="1">
                  <a:latin typeface="+mj-lt"/>
                  <a:ea typeface="华文新魏" pitchFamily="2" charset="-122"/>
                </a:endParaRPr>
              </a:p>
            </p:txBody>
          </p:sp>
          <p:sp>
            <p:nvSpPr>
              <p:cNvPr id="61" name="Text Box 36"/>
              <p:cNvSpPr txBox="1">
                <a:spLocks noChangeArrowheads="1"/>
              </p:cNvSpPr>
              <p:nvPr/>
            </p:nvSpPr>
            <p:spPr bwMode="auto">
              <a:xfrm>
                <a:off x="8219" y="10572"/>
                <a:ext cx="539" cy="2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just">
                  <a:lnSpc>
                    <a:spcPct val="100000"/>
                  </a:lnSpc>
                </a:pPr>
                <a:r>
                  <a:rPr kumimoji="0" lang="en-US" altLang="zh-CN" sz="2000" b="1">
                    <a:solidFill>
                      <a:srgbClr val="FF0000"/>
                    </a:solidFill>
                    <a:latin typeface="+mj-lt"/>
                    <a:ea typeface="华文新魏" pitchFamily="2" charset="-122"/>
                  </a:rPr>
                  <a:t>7. </a:t>
                </a:r>
              </a:p>
              <a:p>
                <a:pPr algn="just">
                  <a:lnSpc>
                    <a:spcPct val="100000"/>
                  </a:lnSpc>
                </a:pPr>
                <a:r>
                  <a:rPr kumimoji="0" lang="zh-CN" altLang="en-US" sz="2000" b="1">
                    <a:solidFill>
                      <a:srgbClr val="FF0000"/>
                    </a:solidFill>
                    <a:latin typeface="+mj-lt"/>
                    <a:ea typeface="华文新魏" pitchFamily="2" charset="-122"/>
                  </a:rPr>
                  <a:t>恢复断点和现场</a:t>
                </a:r>
              </a:p>
            </p:txBody>
          </p:sp>
          <p:sp>
            <p:nvSpPr>
              <p:cNvPr id="62" name="Line 37"/>
              <p:cNvSpPr>
                <a:spLocks noChangeShapeType="1"/>
              </p:cNvSpPr>
              <p:nvPr/>
            </p:nvSpPr>
            <p:spPr bwMode="auto">
              <a:xfrm flipH="1">
                <a:off x="6357" y="10085"/>
                <a:ext cx="2552" cy="3"/>
              </a:xfrm>
              <a:prstGeom prst="line">
                <a:avLst/>
              </a:prstGeom>
              <a:noFill/>
              <a:ln w="19050">
                <a:solidFill>
                  <a:srgbClr val="000000"/>
                </a:solidFill>
                <a:prstDash val="sysDot"/>
                <a:round/>
                <a:headEnd/>
                <a:tailEnd/>
              </a:ln>
              <a:effectLst/>
            </p:spPr>
            <p:txBody>
              <a:bodyPr anchor="ctr"/>
              <a:lstStyle/>
              <a:p>
                <a:pPr>
                  <a:lnSpc>
                    <a:spcPct val="100000"/>
                  </a:lnSpc>
                  <a:defRPr/>
                </a:pPr>
                <a:endParaRPr lang="zh-CN" altLang="en-US" sz="2400" b="1">
                  <a:latin typeface="+mj-lt"/>
                  <a:ea typeface="华文新魏" pitchFamily="2" charset="-122"/>
                </a:endParaRPr>
              </a:p>
            </p:txBody>
          </p:sp>
          <p:sp>
            <p:nvSpPr>
              <p:cNvPr id="63" name="Line 38"/>
              <p:cNvSpPr>
                <a:spLocks noChangeShapeType="1"/>
              </p:cNvSpPr>
              <p:nvPr/>
            </p:nvSpPr>
            <p:spPr bwMode="auto">
              <a:xfrm flipV="1">
                <a:off x="8936" y="10055"/>
                <a:ext cx="3" cy="4037"/>
              </a:xfrm>
              <a:prstGeom prst="line">
                <a:avLst/>
              </a:prstGeom>
              <a:noFill/>
              <a:ln w="19050">
                <a:solidFill>
                  <a:srgbClr val="000000"/>
                </a:solidFill>
                <a:prstDash val="sysDot"/>
                <a:round/>
                <a:headEnd/>
                <a:tailEnd/>
              </a:ln>
              <a:effectLst/>
            </p:spPr>
            <p:txBody>
              <a:bodyPr anchor="ctr"/>
              <a:lstStyle/>
              <a:p>
                <a:pPr>
                  <a:lnSpc>
                    <a:spcPct val="100000"/>
                  </a:lnSpc>
                  <a:defRPr/>
                </a:pPr>
                <a:endParaRPr lang="zh-CN" altLang="en-US" sz="2400" b="1">
                  <a:latin typeface="+mj-lt"/>
                  <a:ea typeface="华文新魏" pitchFamily="2" charset="-122"/>
                </a:endParaRPr>
              </a:p>
            </p:txBody>
          </p:sp>
          <p:sp>
            <p:nvSpPr>
              <p:cNvPr id="64" name="Line 39"/>
              <p:cNvSpPr>
                <a:spLocks noChangeShapeType="1"/>
              </p:cNvSpPr>
              <p:nvPr/>
            </p:nvSpPr>
            <p:spPr bwMode="auto">
              <a:xfrm flipH="1">
                <a:off x="6327" y="14099"/>
                <a:ext cx="2626" cy="2"/>
              </a:xfrm>
              <a:prstGeom prst="line">
                <a:avLst/>
              </a:prstGeom>
              <a:noFill/>
              <a:ln w="19050">
                <a:solidFill>
                  <a:srgbClr val="000000"/>
                </a:solidFill>
                <a:prstDash val="sysDot"/>
                <a:round/>
                <a:headEnd/>
                <a:tailEnd type="arrow" w="med" len="med"/>
              </a:ln>
              <a:effectLst/>
            </p:spPr>
            <p:txBody>
              <a:bodyPr anchor="ctr"/>
              <a:lstStyle/>
              <a:p>
                <a:pPr>
                  <a:lnSpc>
                    <a:spcPct val="100000"/>
                  </a:lnSpc>
                  <a:defRPr/>
                </a:pPr>
                <a:endParaRPr lang="zh-CN" altLang="en-US" sz="2400" b="1">
                  <a:latin typeface="+mj-lt"/>
                  <a:ea typeface="华文新魏" pitchFamily="2" charset="-122"/>
                </a:endParaRPr>
              </a:p>
            </p:txBody>
          </p:sp>
          <p:sp>
            <p:nvSpPr>
              <p:cNvPr id="65" name="Text Box 40"/>
              <p:cNvSpPr txBox="1">
                <a:spLocks noChangeArrowheads="1"/>
              </p:cNvSpPr>
              <p:nvPr/>
            </p:nvSpPr>
            <p:spPr bwMode="auto">
              <a:xfrm>
                <a:off x="8983" y="10585"/>
                <a:ext cx="542" cy="3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just">
                  <a:lnSpc>
                    <a:spcPct val="100000"/>
                  </a:lnSpc>
                </a:pPr>
                <a:r>
                  <a:rPr kumimoji="0" lang="en-US" altLang="zh-CN" sz="2000" b="1" dirty="0">
                    <a:solidFill>
                      <a:srgbClr val="FF0000"/>
                    </a:solidFill>
                    <a:latin typeface="+mj-lt"/>
                    <a:ea typeface="华文新魏" pitchFamily="2" charset="-122"/>
                  </a:rPr>
                  <a:t>9. </a:t>
                </a:r>
              </a:p>
              <a:p>
                <a:pPr algn="just">
                  <a:lnSpc>
                    <a:spcPct val="100000"/>
                  </a:lnSpc>
                </a:pPr>
                <a:r>
                  <a:rPr kumimoji="0" lang="zh-CN" altLang="en-US" sz="2000" b="1" dirty="0">
                    <a:solidFill>
                      <a:srgbClr val="FF0000"/>
                    </a:solidFill>
                    <a:latin typeface="+mj-lt"/>
                    <a:ea typeface="华文新魏" pitchFamily="2" charset="-122"/>
                  </a:rPr>
                  <a:t>继续执行被中断的程序</a:t>
                </a:r>
              </a:p>
            </p:txBody>
          </p:sp>
        </p:grpSp>
      </p:grpSp>
    </p:spTree>
    <p:extLst>
      <p:ext uri="{BB962C8B-B14F-4D97-AF65-F5344CB8AC3E}">
        <p14:creationId xmlns:p14="http://schemas.microsoft.com/office/powerpoint/2010/main" val="8049653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269" y="428626"/>
            <a:ext cx="6215062" cy="642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4"/>
          <p:cNvSpPr>
            <a:spLocks noGrp="1" noChangeArrowheads="1"/>
          </p:cNvSpPr>
          <p:nvPr>
            <p:ph type="title"/>
          </p:nvPr>
        </p:nvSpPr>
        <p:spPr>
          <a:xfrm>
            <a:off x="550590" y="211932"/>
            <a:ext cx="3060340" cy="4333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zh-CN" altLang="en-US" dirty="0">
                <a:solidFill>
                  <a:srgbClr val="A50021"/>
                </a:solidFill>
              </a:rPr>
              <a:t>中断处理过程</a:t>
            </a:r>
          </a:p>
        </p:txBody>
      </p:sp>
    </p:spTree>
    <p:extLst>
      <p:ext uri="{BB962C8B-B14F-4D97-AF65-F5344CB8AC3E}">
        <p14:creationId xmlns:p14="http://schemas.microsoft.com/office/powerpoint/2010/main" val="534987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047229" y="1485230"/>
            <a:ext cx="9368457" cy="44640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ct val="10000"/>
              </a:spcBef>
              <a:buFont typeface="Wingdings" pitchFamily="2" charset="2"/>
              <a:buChar char="p"/>
            </a:pPr>
            <a:r>
              <a:rPr lang="zh-CN" altLang="en-US" sz="2800" dirty="0">
                <a:latin typeface="+mj-lt"/>
                <a:ea typeface="华文新魏" pitchFamily="2" charset="-122"/>
              </a:rPr>
              <a:t>多重中断和中断处理优先权的动态分配</a:t>
            </a:r>
          </a:p>
          <a:p>
            <a:pPr lvl="1" indent="-193675">
              <a:lnSpc>
                <a:spcPct val="100000"/>
              </a:lnSpc>
              <a:spcBef>
                <a:spcPct val="10000"/>
              </a:spcBef>
              <a:buClr>
                <a:schemeClr val="tx2"/>
              </a:buClr>
            </a:pPr>
            <a:r>
              <a:rPr lang="zh-CN" altLang="en-US" dirty="0">
                <a:solidFill>
                  <a:srgbClr val="C00000"/>
                </a:solidFill>
                <a:latin typeface="+mj-lt"/>
                <a:ea typeface="华文新魏" pitchFamily="2" charset="-122"/>
              </a:rPr>
              <a:t>多重中断的概念</a:t>
            </a:r>
          </a:p>
          <a:p>
            <a:pPr lvl="1" indent="-193675">
              <a:lnSpc>
                <a:spcPct val="100000"/>
              </a:lnSpc>
              <a:spcBef>
                <a:spcPct val="10000"/>
              </a:spcBef>
              <a:buFont typeface="Wingdings" pitchFamily="2" charset="2"/>
              <a:buNone/>
            </a:pPr>
            <a:r>
              <a:rPr lang="zh-CN" altLang="en-US" dirty="0">
                <a:latin typeface="+mj-lt"/>
                <a:ea typeface="华文新魏" pitchFamily="2" charset="-122"/>
              </a:rPr>
              <a:t>  	</a:t>
            </a:r>
            <a:r>
              <a:rPr lang="zh-CN" altLang="en-US" dirty="0">
                <a:solidFill>
                  <a:schemeClr val="tx2"/>
                </a:solidFill>
                <a:latin typeface="+mj-lt"/>
                <a:ea typeface="华文新魏" pitchFamily="2" charset="-122"/>
              </a:rPr>
              <a:t>在一个中断处理</a:t>
            </a:r>
            <a:r>
              <a:rPr lang="en-US" altLang="zh-CN" dirty="0">
                <a:solidFill>
                  <a:schemeClr val="tx2"/>
                </a:solidFill>
                <a:latin typeface="+mj-lt"/>
                <a:ea typeface="华文新魏" pitchFamily="2" charset="-122"/>
              </a:rPr>
              <a:t>(</a:t>
            </a:r>
            <a:r>
              <a:rPr lang="zh-CN" altLang="en-US" dirty="0">
                <a:solidFill>
                  <a:schemeClr val="tx2"/>
                </a:solidFill>
                <a:latin typeface="+mj-lt"/>
                <a:ea typeface="华文新魏" pitchFamily="2" charset="-122"/>
              </a:rPr>
              <a:t>即执行中断服务程序</a:t>
            </a:r>
            <a:r>
              <a:rPr lang="en-US" altLang="zh-CN" dirty="0">
                <a:solidFill>
                  <a:schemeClr val="tx2"/>
                </a:solidFill>
                <a:latin typeface="+mj-lt"/>
                <a:ea typeface="华文新魏" pitchFamily="2" charset="-122"/>
              </a:rPr>
              <a:t>)</a:t>
            </a:r>
            <a:r>
              <a:rPr lang="zh-CN" altLang="en-US" dirty="0">
                <a:solidFill>
                  <a:schemeClr val="tx2"/>
                </a:solidFill>
                <a:latin typeface="+mj-lt"/>
                <a:ea typeface="华文新魏" pitchFamily="2" charset="-122"/>
              </a:rPr>
              <a:t>过程中，若又有新的中断请求发生，而新中断优先级高于正在执行的中断，则应立即中止正在执行的中断服务程序，转取处理新的中断。这种情况为多重中断，也称中断嵌套。</a:t>
            </a:r>
          </a:p>
        </p:txBody>
      </p:sp>
    </p:spTree>
    <p:extLst>
      <p:ext uri="{BB962C8B-B14F-4D97-AF65-F5344CB8AC3E}">
        <p14:creationId xmlns:p14="http://schemas.microsoft.com/office/powerpoint/2010/main" val="205302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中断嵌套"/>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49" y="793816"/>
            <a:ext cx="9662315" cy="4903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4"/>
          <p:cNvSpPr txBox="1">
            <a:spLocks noChangeArrowheads="1"/>
          </p:cNvSpPr>
          <p:nvPr/>
        </p:nvSpPr>
        <p:spPr bwMode="auto">
          <a:xfrm>
            <a:off x="1594706" y="5445844"/>
            <a:ext cx="4282244" cy="997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eaLnBrk="0" hangingPunct="0">
              <a:lnSpc>
                <a:spcPct val="100000"/>
              </a:lnSpc>
              <a:spcBef>
                <a:spcPct val="10000"/>
              </a:spcBef>
            </a:pPr>
            <a:r>
              <a:rPr kumimoji="0" lang="zh-CN" altLang="en-US" sz="2800" b="1">
                <a:solidFill>
                  <a:srgbClr val="FF0000"/>
                </a:solidFill>
                <a:latin typeface="+mj-lt"/>
                <a:ea typeface="华文新魏" pitchFamily="2" charset="-122"/>
              </a:rPr>
              <a:t>中断优先级的顺序是：</a:t>
            </a:r>
          </a:p>
          <a:p>
            <a:pPr algn="l" eaLnBrk="0" hangingPunct="0">
              <a:lnSpc>
                <a:spcPct val="100000"/>
              </a:lnSpc>
              <a:spcBef>
                <a:spcPct val="10000"/>
              </a:spcBef>
            </a:pPr>
            <a:r>
              <a:rPr kumimoji="0" lang="en-US" altLang="zh-CN" sz="2800" b="1" dirty="0">
                <a:solidFill>
                  <a:srgbClr val="FF0000"/>
                </a:solidFill>
                <a:latin typeface="+mj-lt"/>
                <a:ea typeface="华文新魏" pitchFamily="2" charset="-122"/>
              </a:rPr>
              <a:t>       3# </a:t>
            </a:r>
            <a:r>
              <a:rPr kumimoji="0" lang="en-US" altLang="zh-CN" sz="2800" b="1" dirty="0">
                <a:solidFill>
                  <a:srgbClr val="FF0000"/>
                </a:solidFill>
                <a:latin typeface="+mj-lt"/>
                <a:ea typeface="华文新魏" pitchFamily="2" charset="-122"/>
                <a:cs typeface="Times New Roman" pitchFamily="18" charset="0"/>
              </a:rPr>
              <a:t>&gt; 2# </a:t>
            </a:r>
            <a:r>
              <a:rPr kumimoji="0" lang="en-US" altLang="zh-CN" sz="2800" b="1" dirty="0">
                <a:solidFill>
                  <a:srgbClr val="FF0000"/>
                </a:solidFill>
                <a:latin typeface="+mj-lt"/>
                <a:ea typeface="华文新魏" pitchFamily="2" charset="-122"/>
              </a:rPr>
              <a:t>&gt; 1#</a:t>
            </a:r>
          </a:p>
        </p:txBody>
      </p:sp>
      <p:sp>
        <p:nvSpPr>
          <p:cNvPr id="5" name="AutoShape 5"/>
          <p:cNvSpPr>
            <a:spLocks noChangeArrowheads="1"/>
          </p:cNvSpPr>
          <p:nvPr/>
        </p:nvSpPr>
        <p:spPr bwMode="auto">
          <a:xfrm>
            <a:off x="5627141" y="5553856"/>
            <a:ext cx="5508625" cy="1079500"/>
          </a:xfrm>
          <a:prstGeom prst="cloudCallout">
            <a:avLst>
              <a:gd name="adj1" fmla="val 21269"/>
              <a:gd name="adj2" fmla="val -46292"/>
            </a:avLst>
          </a:prstGeom>
          <a:ln/>
          <a:extLst>
            <a:ext uri="{91240B29-F687-4f45-9708-019B960494DF}">
              <a14:hiddenLine xmlns:a14="http://schemas.microsoft.com/office/drawing/2010/main" xmlns="" w="9525">
                <a:solidFill>
                  <a:srgbClr val="000000"/>
                </a:solidFill>
                <a:round/>
                <a:headEnd/>
                <a:tailEnd/>
              </a14:hiddenLine>
            </a:ext>
          </a:extLst>
        </p:spPr>
        <p:style>
          <a:lnRef idx="2">
            <a:schemeClr val="accent6"/>
          </a:lnRef>
          <a:fillRef idx="1">
            <a:schemeClr val="lt1"/>
          </a:fillRef>
          <a:effectRef idx="0">
            <a:schemeClr val="accent6"/>
          </a:effectRef>
          <a:fontRef idx="minor">
            <a:schemeClr val="dk1"/>
          </a:fontRef>
        </p:style>
        <p:txBody>
          <a:bodyPr/>
          <a:lstStyle/>
          <a:p>
            <a:pPr algn="l" eaLnBrk="0" hangingPunct="0">
              <a:lnSpc>
                <a:spcPct val="100000"/>
              </a:lnSpc>
            </a:pPr>
            <a:r>
              <a:rPr lang="zh-CN" altLang="en-US" sz="2400" b="1" dirty="0">
                <a:solidFill>
                  <a:srgbClr val="FF0000"/>
                </a:solidFill>
                <a:latin typeface="+mj-lt"/>
                <a:ea typeface="华文新魏" pitchFamily="2" charset="-122"/>
              </a:rPr>
              <a:t>堆栈</a:t>
            </a:r>
            <a:r>
              <a:rPr lang="zh-CN" altLang="en-US" sz="2400" b="1" dirty="0">
                <a:solidFill>
                  <a:schemeClr val="tx2"/>
                </a:solidFill>
                <a:latin typeface="+mj-lt"/>
                <a:ea typeface="华文新魏" pitchFamily="2" charset="-122"/>
              </a:rPr>
              <a:t>是内存中采用“先进后出</a:t>
            </a:r>
            <a:r>
              <a:rPr lang="en-US" altLang="zh-CN" sz="2400" b="1" dirty="0">
                <a:solidFill>
                  <a:schemeClr val="tx2"/>
                </a:solidFill>
                <a:latin typeface="+mj-lt"/>
                <a:ea typeface="华文新魏" pitchFamily="2" charset="-122"/>
              </a:rPr>
              <a:t>”</a:t>
            </a:r>
            <a:r>
              <a:rPr lang="zh-CN" altLang="en-US" sz="2400" b="1" dirty="0">
                <a:solidFill>
                  <a:schemeClr val="tx2"/>
                </a:solidFill>
                <a:latin typeface="+mj-lt"/>
                <a:ea typeface="华文新魏" pitchFamily="2" charset="-122"/>
              </a:rPr>
              <a:t>的一块特殊存储区</a:t>
            </a:r>
          </a:p>
        </p:txBody>
      </p:sp>
      <p:sp>
        <p:nvSpPr>
          <p:cNvPr id="6" name="圆角矩形 5"/>
          <p:cNvSpPr/>
          <p:nvPr/>
        </p:nvSpPr>
        <p:spPr>
          <a:xfrm>
            <a:off x="295897" y="908720"/>
            <a:ext cx="2414933" cy="574675"/>
          </a:xfrm>
          <a:prstGeom prst="roundRect">
            <a:avLst/>
          </a:prstGeom>
          <a:solidFill>
            <a:srgbClr val="003F7E"/>
          </a:solidFill>
          <a:ln>
            <a:noFill/>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lnSpc>
                <a:spcPct val="100000"/>
              </a:lnSpc>
              <a:defRPr/>
            </a:pPr>
            <a:r>
              <a:rPr lang="zh-CN" altLang="en-US" sz="2400" dirty="0">
                <a:latin typeface="微软雅黑" pitchFamily="34" charset="-122"/>
                <a:ea typeface="微软雅黑" pitchFamily="34" charset="-122"/>
              </a:rPr>
              <a:t>多重中断嵌套</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1610881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87189" y="1268760"/>
            <a:ext cx="9872513" cy="44640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ct val="10000"/>
              </a:spcBef>
              <a:buFont typeface="Wingdings" pitchFamily="2" charset="2"/>
              <a:buChar char="p"/>
            </a:pPr>
            <a:r>
              <a:rPr lang="zh-CN" altLang="en-US" sz="2800" dirty="0">
                <a:latin typeface="+mj-lt"/>
                <a:ea typeface="华文新魏" pitchFamily="2" charset="-122"/>
              </a:rPr>
              <a:t>多重中断和中断处理优先权的动态分配</a:t>
            </a:r>
          </a:p>
          <a:p>
            <a:pPr lvl="1" indent="-193675">
              <a:lnSpc>
                <a:spcPct val="100000"/>
              </a:lnSpc>
              <a:spcBef>
                <a:spcPct val="10000"/>
              </a:spcBef>
              <a:buClr>
                <a:schemeClr val="tx2"/>
              </a:buClr>
            </a:pPr>
            <a:r>
              <a:rPr lang="zh-CN" altLang="en-US" dirty="0">
                <a:solidFill>
                  <a:srgbClr val="0000FF"/>
                </a:solidFill>
                <a:latin typeface="+mj-lt"/>
                <a:ea typeface="华文新魏" pitchFamily="2" charset="-122"/>
              </a:rPr>
              <a:t>中断优先级的概念</a:t>
            </a:r>
          </a:p>
          <a:p>
            <a:pPr lvl="1" indent="-193675">
              <a:lnSpc>
                <a:spcPct val="100000"/>
              </a:lnSpc>
              <a:spcBef>
                <a:spcPct val="10000"/>
              </a:spcBef>
              <a:buFont typeface="Wingdings" pitchFamily="2" charset="2"/>
              <a:buNone/>
            </a:pPr>
            <a:r>
              <a:rPr lang="zh-CN" altLang="en-US" dirty="0">
                <a:solidFill>
                  <a:srgbClr val="CC3399"/>
                </a:solidFill>
                <a:latin typeface="+mj-lt"/>
                <a:ea typeface="华文新魏" pitchFamily="2" charset="-122"/>
              </a:rPr>
              <a:t>  </a:t>
            </a:r>
            <a:r>
              <a:rPr lang="zh-CN" altLang="en-US" dirty="0">
                <a:solidFill>
                  <a:srgbClr val="FF0000"/>
                </a:solidFill>
                <a:latin typeface="+mj-lt"/>
                <a:ea typeface="华文新魏" pitchFamily="2" charset="-122"/>
              </a:rPr>
              <a:t>中断响应优先级</a:t>
            </a:r>
            <a:r>
              <a:rPr lang="en-US" altLang="zh-CN" dirty="0">
                <a:solidFill>
                  <a:schemeClr val="tx2"/>
                </a:solidFill>
                <a:latin typeface="+mj-lt"/>
                <a:ea typeface="华文新魏" pitchFamily="2" charset="-122"/>
              </a:rPr>
              <a:t>——</a:t>
            </a:r>
            <a:r>
              <a:rPr lang="zh-CN" altLang="en-US" dirty="0">
                <a:solidFill>
                  <a:schemeClr val="tx2"/>
                </a:solidFill>
                <a:latin typeface="+mj-lt"/>
                <a:ea typeface="华文新魏" pitchFamily="2" charset="-122"/>
              </a:rPr>
              <a:t>由查询程序或硬件排队电路决定的优先权，反映多个中断同时请求时选择哪个中断响应（</a:t>
            </a:r>
            <a:r>
              <a:rPr lang="zh-CN" altLang="en-US" dirty="0">
                <a:solidFill>
                  <a:srgbClr val="7030A0"/>
                </a:solidFill>
                <a:latin typeface="+mj-lt"/>
                <a:ea typeface="华文新魏" pitchFamily="2" charset="-122"/>
              </a:rPr>
              <a:t>已经发送到</a:t>
            </a:r>
            <a:r>
              <a:rPr lang="en-US" altLang="zh-CN" dirty="0">
                <a:solidFill>
                  <a:srgbClr val="7030A0"/>
                </a:solidFill>
                <a:latin typeface="+mj-lt"/>
                <a:ea typeface="华文新魏" pitchFamily="2" charset="-122"/>
              </a:rPr>
              <a:t>CPU</a:t>
            </a:r>
            <a:r>
              <a:rPr lang="zh-CN" altLang="en-US" dirty="0">
                <a:solidFill>
                  <a:srgbClr val="7030A0"/>
                </a:solidFill>
                <a:latin typeface="+mj-lt"/>
                <a:ea typeface="华文新魏" pitchFamily="2" charset="-122"/>
              </a:rPr>
              <a:t>的中断请求中，谁先处理</a:t>
            </a:r>
            <a:r>
              <a:rPr lang="zh-CN" altLang="en-US" dirty="0">
                <a:solidFill>
                  <a:schemeClr val="tx2"/>
                </a:solidFill>
                <a:latin typeface="+mj-lt"/>
                <a:ea typeface="华文新魏" pitchFamily="2" charset="-122"/>
              </a:rPr>
              <a:t>）</a:t>
            </a:r>
          </a:p>
          <a:p>
            <a:pPr lvl="1" indent="-193675">
              <a:lnSpc>
                <a:spcPct val="100000"/>
              </a:lnSpc>
              <a:spcBef>
                <a:spcPct val="10000"/>
              </a:spcBef>
              <a:buFont typeface="Wingdings" pitchFamily="2" charset="2"/>
              <a:buNone/>
            </a:pPr>
            <a:r>
              <a:rPr lang="zh-CN" altLang="en-US" dirty="0">
                <a:solidFill>
                  <a:srgbClr val="008000"/>
                </a:solidFill>
                <a:latin typeface="+mj-lt"/>
                <a:ea typeface="华文新魏" pitchFamily="2" charset="-122"/>
              </a:rPr>
              <a:t>  </a:t>
            </a:r>
            <a:r>
              <a:rPr lang="zh-CN" altLang="en-US" dirty="0">
                <a:solidFill>
                  <a:srgbClr val="FF0000"/>
                </a:solidFill>
                <a:latin typeface="+mj-lt"/>
                <a:ea typeface="华文新魏" pitchFamily="2" charset="-122"/>
              </a:rPr>
              <a:t>中断处理优先级</a:t>
            </a:r>
            <a:r>
              <a:rPr lang="en-US" altLang="zh-CN" dirty="0">
                <a:solidFill>
                  <a:schemeClr val="tx2"/>
                </a:solidFill>
                <a:latin typeface="+mj-lt"/>
                <a:ea typeface="华文新魏" pitchFamily="2" charset="-122"/>
              </a:rPr>
              <a:t>——</a:t>
            </a:r>
            <a:r>
              <a:rPr lang="zh-CN" altLang="en-US" dirty="0">
                <a:solidFill>
                  <a:schemeClr val="tx2"/>
                </a:solidFill>
                <a:latin typeface="+mj-lt"/>
                <a:ea typeface="华文新魏" pitchFamily="2" charset="-122"/>
              </a:rPr>
              <a:t>由中断服务程序动态设定相应的中断屏蔽字，反映本中断与其它中断之间的关系（</a:t>
            </a:r>
            <a:r>
              <a:rPr lang="zh-CN" altLang="en-US" dirty="0">
                <a:solidFill>
                  <a:srgbClr val="7030A0"/>
                </a:solidFill>
                <a:latin typeface="+mj-lt"/>
                <a:ea typeface="华文新魏" pitchFamily="2" charset="-122"/>
              </a:rPr>
              <a:t>通过屏蔽字将低级别的终端屏蔽掉</a:t>
            </a:r>
            <a:r>
              <a:rPr lang="zh-CN" altLang="en-US" dirty="0">
                <a:solidFill>
                  <a:schemeClr val="tx2"/>
                </a:solidFill>
                <a:latin typeface="+mj-lt"/>
                <a:ea typeface="华文新魏" pitchFamily="2" charset="-122"/>
              </a:rPr>
              <a:t>）</a:t>
            </a:r>
          </a:p>
        </p:txBody>
      </p:sp>
      <p:sp>
        <p:nvSpPr>
          <p:cNvPr id="6" name="矩形 5"/>
          <p:cNvSpPr/>
          <p:nvPr/>
        </p:nvSpPr>
        <p:spPr>
          <a:xfrm>
            <a:off x="675028" y="5301208"/>
            <a:ext cx="11276669" cy="122413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zh-CN" altLang="en-US" dirty="0">
                <a:solidFill>
                  <a:schemeClr val="bg1"/>
                </a:solidFill>
                <a:latin typeface="+mn-ea"/>
              </a:rPr>
              <a:t>中断</a:t>
            </a:r>
            <a:r>
              <a:rPr lang="zh-CN" altLang="en-US" dirty="0">
                <a:solidFill>
                  <a:srgbClr val="FFFF00"/>
                </a:solidFill>
                <a:latin typeface="+mn-ea"/>
              </a:rPr>
              <a:t>响应</a:t>
            </a:r>
            <a:r>
              <a:rPr lang="zh-CN" altLang="en-US" dirty="0">
                <a:solidFill>
                  <a:schemeClr val="bg1"/>
                </a:solidFill>
                <a:latin typeface="+mn-ea"/>
              </a:rPr>
              <a:t>的优先级由</a:t>
            </a:r>
            <a:r>
              <a:rPr lang="zh-CN" altLang="en-US" dirty="0">
                <a:solidFill>
                  <a:srgbClr val="FFFF00"/>
                </a:solidFill>
                <a:latin typeface="+mn-ea"/>
              </a:rPr>
              <a:t>硬件排队线路</a:t>
            </a:r>
            <a:r>
              <a:rPr lang="zh-CN" altLang="en-US" dirty="0">
                <a:solidFill>
                  <a:schemeClr val="bg1"/>
                </a:solidFill>
                <a:latin typeface="+mn-ea"/>
              </a:rPr>
              <a:t>决定</a:t>
            </a:r>
            <a:endParaRPr lang="en-US" altLang="zh-CN" dirty="0">
              <a:solidFill>
                <a:schemeClr val="bg1"/>
              </a:solidFill>
              <a:latin typeface="+mn-ea"/>
            </a:endParaRPr>
          </a:p>
          <a:p>
            <a:pPr>
              <a:lnSpc>
                <a:spcPct val="100000"/>
              </a:lnSpc>
            </a:pPr>
            <a:r>
              <a:rPr lang="zh-CN" altLang="en-US" dirty="0">
                <a:solidFill>
                  <a:schemeClr val="bg1"/>
                </a:solidFill>
                <a:latin typeface="+mn-ea"/>
              </a:rPr>
              <a:t>中断</a:t>
            </a:r>
            <a:r>
              <a:rPr lang="zh-CN" altLang="en-US" dirty="0">
                <a:solidFill>
                  <a:srgbClr val="FFFF00"/>
                </a:solidFill>
                <a:latin typeface="+mn-ea"/>
              </a:rPr>
              <a:t>处理</a:t>
            </a:r>
            <a:r>
              <a:rPr lang="zh-CN" altLang="en-US" dirty="0">
                <a:solidFill>
                  <a:schemeClr val="bg1"/>
                </a:solidFill>
                <a:latin typeface="+mn-ea"/>
              </a:rPr>
              <a:t>优先级由软件设置</a:t>
            </a:r>
            <a:r>
              <a:rPr lang="zh-CN" altLang="en-US" dirty="0">
                <a:solidFill>
                  <a:srgbClr val="FFFF00"/>
                </a:solidFill>
                <a:latin typeface="+mn-ea"/>
              </a:rPr>
              <a:t>屏蔽码</a:t>
            </a:r>
            <a:r>
              <a:rPr lang="zh-CN" altLang="en-US" dirty="0">
                <a:solidFill>
                  <a:schemeClr val="bg1"/>
                </a:solidFill>
                <a:latin typeface="+mn-ea"/>
              </a:rPr>
              <a:t>决定</a:t>
            </a:r>
          </a:p>
        </p:txBody>
      </p:sp>
    </p:spTree>
    <p:extLst>
      <p:ext uri="{BB962C8B-B14F-4D97-AF65-F5344CB8AC3E}">
        <p14:creationId xmlns:p14="http://schemas.microsoft.com/office/powerpoint/2010/main" val="7588142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328093" y="1556792"/>
            <a:ext cx="10167713" cy="14954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600"/>
              </a:spcBef>
              <a:buFont typeface="Wingdings" pitchFamily="2" charset="2"/>
              <a:buNone/>
            </a:pPr>
            <a:r>
              <a:rPr lang="zh-CN" altLang="en-US" sz="2400" dirty="0">
                <a:latin typeface="+mj-lt"/>
                <a:ea typeface="华文新魏" pitchFamily="2" charset="-122"/>
                <a:cs typeface="Arial" pitchFamily="34" charset="0"/>
              </a:rPr>
              <a:t>假定某中断系统有四个中断源，其响应优先级为</a:t>
            </a:r>
            <a:r>
              <a:rPr lang="en-US" altLang="zh-CN" sz="2400" dirty="0">
                <a:latin typeface="+mj-lt"/>
                <a:ea typeface="华文新魏" pitchFamily="2" charset="-122"/>
                <a:cs typeface="Arial" pitchFamily="34" charset="0"/>
              </a:rPr>
              <a:t>1&gt;2&gt;3&gt;4</a:t>
            </a:r>
            <a:r>
              <a:rPr lang="zh-CN" altLang="en-US" sz="2400" dirty="0">
                <a:latin typeface="+mj-lt"/>
                <a:ea typeface="华文新魏" pitchFamily="2" charset="-122"/>
                <a:cs typeface="Arial" pitchFamily="34" charset="0"/>
              </a:rPr>
              <a:t>，分别写出处理优先级为</a:t>
            </a:r>
            <a:r>
              <a:rPr lang="en-US" altLang="zh-CN" sz="2400" dirty="0">
                <a:latin typeface="+mj-lt"/>
                <a:ea typeface="华文新魏" pitchFamily="2" charset="-122"/>
                <a:cs typeface="Arial" pitchFamily="34" charset="0"/>
              </a:rPr>
              <a:t>1&gt;2&gt;3&gt;4</a:t>
            </a:r>
            <a:r>
              <a:rPr lang="zh-CN" altLang="en-US" sz="2400" dirty="0">
                <a:latin typeface="+mj-lt"/>
                <a:ea typeface="华文新魏" pitchFamily="2" charset="-122"/>
                <a:cs typeface="Arial" pitchFamily="34" charset="0"/>
              </a:rPr>
              <a:t>和</a:t>
            </a:r>
            <a:r>
              <a:rPr lang="en-US" altLang="zh-CN" sz="2400" dirty="0">
                <a:latin typeface="+mj-lt"/>
                <a:ea typeface="华文新魏" pitchFamily="2" charset="-122"/>
                <a:cs typeface="Arial" pitchFamily="34" charset="0"/>
              </a:rPr>
              <a:t>1&gt;4&gt;3&gt;2</a:t>
            </a:r>
            <a:r>
              <a:rPr lang="zh-CN" altLang="en-US" sz="2400" dirty="0">
                <a:latin typeface="+mj-lt"/>
                <a:ea typeface="华文新魏" pitchFamily="2" charset="-122"/>
                <a:cs typeface="Arial" pitchFamily="34" charset="0"/>
              </a:rPr>
              <a:t>时各中断的屏蔽字及</a:t>
            </a:r>
            <a:r>
              <a:rPr lang="en-US" altLang="zh-CN" sz="2400" dirty="0">
                <a:latin typeface="+mj-lt"/>
                <a:ea typeface="华文新魏" pitchFamily="2" charset="-122"/>
                <a:cs typeface="Arial" pitchFamily="34" charset="0"/>
              </a:rPr>
              <a:t>CPU</a:t>
            </a:r>
            <a:r>
              <a:rPr lang="zh-CN" altLang="en-US" sz="2400" dirty="0">
                <a:latin typeface="+mj-lt"/>
                <a:ea typeface="华文新魏" pitchFamily="2" charset="-122"/>
                <a:cs typeface="Arial" pitchFamily="34" charset="0"/>
              </a:rPr>
              <a:t>完成中断处理的过程。</a:t>
            </a:r>
          </a:p>
          <a:p>
            <a:pPr marL="0" indent="0">
              <a:lnSpc>
                <a:spcPct val="100000"/>
              </a:lnSpc>
              <a:spcBef>
                <a:spcPts val="600"/>
              </a:spcBef>
              <a:buFont typeface="Wingdings" pitchFamily="2" charset="2"/>
              <a:buNone/>
            </a:pPr>
            <a:r>
              <a:rPr lang="en-US" altLang="zh-CN" sz="2400" dirty="0">
                <a:solidFill>
                  <a:srgbClr val="0000FF"/>
                </a:solidFill>
                <a:latin typeface="+mj-lt"/>
                <a:ea typeface="华文新魏" pitchFamily="2" charset="-122"/>
                <a:cs typeface="Arial" pitchFamily="34" charset="0"/>
              </a:rPr>
              <a:t>     (1)</a:t>
            </a:r>
            <a:r>
              <a:rPr lang="zh-CN" altLang="en-US" sz="2400" dirty="0">
                <a:solidFill>
                  <a:srgbClr val="0000FF"/>
                </a:solidFill>
                <a:latin typeface="+mj-lt"/>
                <a:ea typeface="华文新魏" pitchFamily="2" charset="-122"/>
                <a:cs typeface="Arial" pitchFamily="34" charset="0"/>
              </a:rPr>
              <a:t>中断处理优先级为</a:t>
            </a:r>
            <a:r>
              <a:rPr lang="en-US" altLang="zh-CN" sz="2400" dirty="0">
                <a:solidFill>
                  <a:srgbClr val="0000FF"/>
                </a:solidFill>
                <a:latin typeface="+mj-lt"/>
                <a:ea typeface="华文新魏" pitchFamily="2" charset="-122"/>
                <a:cs typeface="Arial" pitchFamily="34" charset="0"/>
              </a:rPr>
              <a:t>1&gt;2&gt;3&gt;4</a:t>
            </a:r>
            <a:r>
              <a:rPr lang="zh-CN" altLang="en-US" sz="2400" dirty="0">
                <a:solidFill>
                  <a:srgbClr val="0000FF"/>
                </a:solidFill>
                <a:latin typeface="+mj-lt"/>
                <a:ea typeface="华文新魏" pitchFamily="2" charset="-122"/>
                <a:cs typeface="Arial" pitchFamily="34" charset="0"/>
              </a:rPr>
              <a:t>时：</a:t>
            </a:r>
          </a:p>
        </p:txBody>
      </p:sp>
      <p:pic>
        <p:nvPicPr>
          <p:cNvPr id="3" name="Picture 4" descr="中断屏蔽字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56" y="2888940"/>
            <a:ext cx="6046887" cy="377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5" descr="CPU运动轨迹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311230" y="2444662"/>
            <a:ext cx="5820352" cy="4386648"/>
          </a:xfrm>
          <a:prstGeom prst="rect">
            <a:avLst/>
          </a:prstGeom>
          <a:noFill/>
        </p:spPr>
      </p:pic>
      <p:sp>
        <p:nvSpPr>
          <p:cNvPr id="8" name="圆角矩形标注 7"/>
          <p:cNvSpPr/>
          <p:nvPr/>
        </p:nvSpPr>
        <p:spPr>
          <a:xfrm>
            <a:off x="1630710" y="836713"/>
            <a:ext cx="5544616" cy="599838"/>
          </a:xfrm>
          <a:prstGeom prst="wedgeRoundRectCallout">
            <a:avLst>
              <a:gd name="adj1" fmla="val -55804"/>
              <a:gd name="adj2" fmla="val -530"/>
              <a:gd name="adj3" fmla="val 16667"/>
            </a:avLst>
          </a:prstGeom>
          <a:solidFill>
            <a:srgbClr val="00A4DE"/>
          </a:solid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00000"/>
              </a:lnSpc>
            </a:pPr>
            <a:r>
              <a:rPr lang="zh-CN" altLang="en-US" dirty="0">
                <a:solidFill>
                  <a:schemeClr val="bg1"/>
                </a:solidFill>
              </a:rPr>
              <a:t>举例：中断优先权的动态分配</a:t>
            </a:r>
          </a:p>
        </p:txBody>
      </p:sp>
      <p:pic>
        <p:nvPicPr>
          <p:cNvPr id="10" name="Picture 2" descr="http://pic.58pic.com/58pic/11/60/21/66Y58PICG2I.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202" r="15985" b="7029"/>
          <a:stretch/>
        </p:blipFill>
        <p:spPr bwMode="auto">
          <a:xfrm>
            <a:off x="262558" y="836712"/>
            <a:ext cx="1097288" cy="160795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文本框 3">
            <a:extLst>
              <a:ext uri="{FF2B5EF4-FFF2-40B4-BE49-F238E27FC236}">
                <a16:creationId xmlns:a16="http://schemas.microsoft.com/office/drawing/2014/main" id="{7BF77C74-6785-92E6-E0B2-67D1727FF4BE}"/>
              </a:ext>
            </a:extLst>
          </p:cNvPr>
          <p:cNvSpPr txBox="1"/>
          <p:nvPr/>
        </p:nvSpPr>
        <p:spPr>
          <a:xfrm>
            <a:off x="5807174" y="6451941"/>
            <a:ext cx="2180084" cy="215123"/>
          </a:xfrm>
          <a:prstGeom prst="rect">
            <a:avLst/>
          </a:prstGeom>
          <a:noFill/>
        </p:spPr>
        <p:txBody>
          <a:bodyPr wrap="none" lIns="0" tIns="0" rIns="0" bIns="0" rtlCol="0" anchor="ctr" anchorCtr="0">
            <a:spAutoFit/>
          </a:bodyPr>
          <a:lstStyle/>
          <a:p>
            <a:r>
              <a:rPr lang="zh-CN" altLang="en-US" sz="1000" b="0" dirty="0">
                <a:ln>
                  <a:solidFill>
                    <a:schemeClr val="tx1"/>
                  </a:solidFill>
                </a:ln>
                <a:solidFill>
                  <a:srgbClr val="005BE2"/>
                </a:solidFill>
                <a:latin typeface="+mj-lt"/>
                <a:ea typeface="+mj-ea"/>
              </a:rPr>
              <a:t>这里体现中断响应优先级，优先响应①</a:t>
            </a:r>
          </a:p>
        </p:txBody>
      </p:sp>
    </p:spTree>
    <p:extLst>
      <p:ext uri="{BB962C8B-B14F-4D97-AF65-F5344CB8AC3E}">
        <p14:creationId xmlns:p14="http://schemas.microsoft.com/office/powerpoint/2010/main" val="16337080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98662" y="1556792"/>
            <a:ext cx="10167713" cy="14954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600"/>
              </a:spcBef>
              <a:buFont typeface="Wingdings" pitchFamily="2" charset="2"/>
              <a:buNone/>
            </a:pPr>
            <a:r>
              <a:rPr lang="zh-CN" altLang="en-US" sz="2400" dirty="0">
                <a:latin typeface="+mj-lt"/>
                <a:ea typeface="华文新魏" pitchFamily="2" charset="-122"/>
                <a:cs typeface="Arial" pitchFamily="34" charset="0"/>
              </a:rPr>
              <a:t>假定某中断系统有四个中断源，其响应优先级为</a:t>
            </a:r>
            <a:r>
              <a:rPr lang="en-US" altLang="zh-CN" sz="2400" dirty="0">
                <a:latin typeface="+mj-lt"/>
                <a:ea typeface="华文新魏" pitchFamily="2" charset="-122"/>
                <a:cs typeface="Arial" pitchFamily="34" charset="0"/>
              </a:rPr>
              <a:t>1&gt;2&gt;3&gt;4</a:t>
            </a:r>
            <a:r>
              <a:rPr lang="zh-CN" altLang="en-US" sz="2400" dirty="0">
                <a:latin typeface="+mj-lt"/>
                <a:ea typeface="华文新魏" pitchFamily="2" charset="-122"/>
                <a:cs typeface="Arial" pitchFamily="34" charset="0"/>
              </a:rPr>
              <a:t>，分别写出处理优先级为</a:t>
            </a:r>
            <a:r>
              <a:rPr lang="en-US" altLang="zh-CN" sz="2400" dirty="0">
                <a:latin typeface="+mj-lt"/>
                <a:ea typeface="华文新魏" pitchFamily="2" charset="-122"/>
                <a:cs typeface="Arial" pitchFamily="34" charset="0"/>
              </a:rPr>
              <a:t>1&gt;2&gt;3&gt;4</a:t>
            </a:r>
            <a:r>
              <a:rPr lang="zh-CN" altLang="en-US" sz="2400" dirty="0">
                <a:latin typeface="+mj-lt"/>
                <a:ea typeface="华文新魏" pitchFamily="2" charset="-122"/>
                <a:cs typeface="Arial" pitchFamily="34" charset="0"/>
              </a:rPr>
              <a:t>和</a:t>
            </a:r>
            <a:r>
              <a:rPr lang="en-US" altLang="zh-CN" sz="2400" dirty="0">
                <a:latin typeface="+mj-lt"/>
                <a:ea typeface="华文新魏" pitchFamily="2" charset="-122"/>
                <a:cs typeface="Arial" pitchFamily="34" charset="0"/>
              </a:rPr>
              <a:t>1&gt;4&gt;3&gt;2</a:t>
            </a:r>
            <a:r>
              <a:rPr lang="zh-CN" altLang="en-US" sz="2400" dirty="0">
                <a:latin typeface="+mj-lt"/>
                <a:ea typeface="华文新魏" pitchFamily="2" charset="-122"/>
                <a:cs typeface="Arial" pitchFamily="34" charset="0"/>
              </a:rPr>
              <a:t>时各中断的屏蔽字及</a:t>
            </a:r>
            <a:r>
              <a:rPr lang="en-US" altLang="zh-CN" sz="2400" dirty="0">
                <a:latin typeface="+mj-lt"/>
                <a:ea typeface="华文新魏" pitchFamily="2" charset="-122"/>
                <a:cs typeface="Arial" pitchFamily="34" charset="0"/>
              </a:rPr>
              <a:t>CPU</a:t>
            </a:r>
            <a:r>
              <a:rPr lang="zh-CN" altLang="en-US" sz="2400" dirty="0">
                <a:latin typeface="+mj-lt"/>
                <a:ea typeface="华文新魏" pitchFamily="2" charset="-122"/>
                <a:cs typeface="Arial" pitchFamily="34" charset="0"/>
              </a:rPr>
              <a:t>完成中断处理的过程。</a:t>
            </a:r>
          </a:p>
          <a:p>
            <a:pPr marL="0" indent="0">
              <a:lnSpc>
                <a:spcPct val="100000"/>
              </a:lnSpc>
              <a:spcBef>
                <a:spcPts val="600"/>
              </a:spcBef>
              <a:buNone/>
            </a:pPr>
            <a:r>
              <a:rPr lang="en-US" altLang="zh-CN" sz="2400" dirty="0">
                <a:solidFill>
                  <a:srgbClr val="0000FF"/>
                </a:solidFill>
                <a:latin typeface="+mj-lt"/>
                <a:ea typeface="华文新魏" pitchFamily="2" charset="-122"/>
                <a:cs typeface="Arial" pitchFamily="34" charset="0"/>
              </a:rPr>
              <a:t>      (2)</a:t>
            </a:r>
            <a:r>
              <a:rPr lang="zh-CN" altLang="en-US" sz="2400" dirty="0">
                <a:solidFill>
                  <a:srgbClr val="0000FF"/>
                </a:solidFill>
                <a:latin typeface="+mj-lt"/>
                <a:ea typeface="华文新魏" pitchFamily="2" charset="-122"/>
                <a:cs typeface="Arial" pitchFamily="34" charset="0"/>
              </a:rPr>
              <a:t>中断处理优先级为</a:t>
            </a:r>
            <a:r>
              <a:rPr lang="en-US" altLang="zh-CN" sz="2400" dirty="0">
                <a:solidFill>
                  <a:srgbClr val="0000FF"/>
                </a:solidFill>
                <a:latin typeface="+mj-lt"/>
                <a:ea typeface="华文新魏" pitchFamily="2" charset="-122"/>
                <a:cs typeface="Arial" pitchFamily="34" charset="0"/>
              </a:rPr>
              <a:t>1&gt;4&gt;3&gt;2</a:t>
            </a:r>
            <a:r>
              <a:rPr lang="zh-CN" altLang="en-US" sz="2400" dirty="0">
                <a:solidFill>
                  <a:srgbClr val="0000FF"/>
                </a:solidFill>
                <a:latin typeface="+mj-lt"/>
                <a:ea typeface="华文新魏" pitchFamily="2" charset="-122"/>
                <a:cs typeface="Arial" pitchFamily="34" charset="0"/>
              </a:rPr>
              <a:t>时：</a:t>
            </a:r>
          </a:p>
        </p:txBody>
      </p:sp>
      <p:sp>
        <p:nvSpPr>
          <p:cNvPr id="8" name="圆角矩形标注 7"/>
          <p:cNvSpPr/>
          <p:nvPr/>
        </p:nvSpPr>
        <p:spPr>
          <a:xfrm>
            <a:off x="1630710" y="836713"/>
            <a:ext cx="5544616" cy="599838"/>
          </a:xfrm>
          <a:prstGeom prst="wedgeRoundRectCallout">
            <a:avLst>
              <a:gd name="adj1" fmla="val -55804"/>
              <a:gd name="adj2" fmla="val -530"/>
              <a:gd name="adj3" fmla="val 16667"/>
            </a:avLst>
          </a:prstGeom>
          <a:solidFill>
            <a:srgbClr val="00A4DE"/>
          </a:solid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00000"/>
              </a:lnSpc>
            </a:pPr>
            <a:r>
              <a:rPr lang="zh-CN" altLang="en-US" dirty="0">
                <a:solidFill>
                  <a:schemeClr val="bg1"/>
                </a:solidFill>
              </a:rPr>
              <a:t>举例：中断优先权的动态分配</a:t>
            </a:r>
          </a:p>
        </p:txBody>
      </p:sp>
      <p:pic>
        <p:nvPicPr>
          <p:cNvPr id="10" name="Picture 2" descr="http://pic.58pic.com/58pic/11/60/21/66Y58PICG2I.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202" r="15985" b="7029"/>
          <a:stretch/>
        </p:blipFill>
        <p:spPr bwMode="auto">
          <a:xfrm>
            <a:off x="262558" y="836712"/>
            <a:ext cx="1097288" cy="160795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3" descr="中断屏蔽字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42578" y="2852936"/>
            <a:ext cx="5509307" cy="3762603"/>
          </a:xfrm>
          <a:prstGeom prst="rect">
            <a:avLst/>
          </a:prstGeom>
          <a:noFill/>
        </p:spPr>
      </p:pic>
      <p:pic>
        <p:nvPicPr>
          <p:cNvPr id="9" name="Picture 5" descr="CPU运动轨迹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131210" y="2444662"/>
            <a:ext cx="5953601" cy="4413338"/>
          </a:xfrm>
          <a:prstGeom prst="rect">
            <a:avLst/>
          </a:prstGeom>
          <a:noFill/>
        </p:spPr>
      </p:pic>
      <p:sp>
        <p:nvSpPr>
          <p:cNvPr id="3" name="矩形 2">
            <a:extLst>
              <a:ext uri="{FF2B5EF4-FFF2-40B4-BE49-F238E27FC236}">
                <a16:creationId xmlns:a16="http://schemas.microsoft.com/office/drawing/2014/main" id="{88815126-C394-0ED3-6A74-4B56B476A191}"/>
              </a:ext>
            </a:extLst>
          </p:cNvPr>
          <p:cNvSpPr/>
          <p:nvPr/>
        </p:nvSpPr>
        <p:spPr>
          <a:xfrm>
            <a:off x="8939522" y="3320988"/>
            <a:ext cx="360040" cy="32403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b="0" dirty="0"/>
              <a:t>④</a:t>
            </a:r>
          </a:p>
        </p:txBody>
      </p:sp>
      <p:sp>
        <p:nvSpPr>
          <p:cNvPr id="4" name="矩形 3">
            <a:extLst>
              <a:ext uri="{FF2B5EF4-FFF2-40B4-BE49-F238E27FC236}">
                <a16:creationId xmlns:a16="http://schemas.microsoft.com/office/drawing/2014/main" id="{0CE098EC-45F5-DFA4-D0E4-AAB8B11768D6}"/>
              </a:ext>
            </a:extLst>
          </p:cNvPr>
          <p:cNvSpPr/>
          <p:nvPr/>
        </p:nvSpPr>
        <p:spPr>
          <a:xfrm>
            <a:off x="10363209" y="5409220"/>
            <a:ext cx="360040" cy="32403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b="0" dirty="0"/>
              <a:t>②</a:t>
            </a:r>
          </a:p>
        </p:txBody>
      </p:sp>
      <p:sp>
        <p:nvSpPr>
          <p:cNvPr id="5" name="矩形 4">
            <a:extLst>
              <a:ext uri="{FF2B5EF4-FFF2-40B4-BE49-F238E27FC236}">
                <a16:creationId xmlns:a16="http://schemas.microsoft.com/office/drawing/2014/main" id="{22E63745-84B3-27F6-789F-AA7AFB3B38DC}"/>
              </a:ext>
            </a:extLst>
          </p:cNvPr>
          <p:cNvSpPr/>
          <p:nvPr/>
        </p:nvSpPr>
        <p:spPr>
          <a:xfrm>
            <a:off x="7787394" y="6165304"/>
            <a:ext cx="360040" cy="32403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b="0" dirty="0"/>
              <a:t>②</a:t>
            </a:r>
          </a:p>
        </p:txBody>
      </p:sp>
    </p:spTree>
    <p:extLst>
      <p:ext uri="{BB962C8B-B14F-4D97-AF65-F5344CB8AC3E}">
        <p14:creationId xmlns:p14="http://schemas.microsoft.com/office/powerpoint/2010/main" val="56891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标注 7"/>
          <p:cNvSpPr/>
          <p:nvPr/>
        </p:nvSpPr>
        <p:spPr>
          <a:xfrm>
            <a:off x="1630710" y="836713"/>
            <a:ext cx="5544616" cy="599838"/>
          </a:xfrm>
          <a:prstGeom prst="wedgeRoundRectCallout">
            <a:avLst>
              <a:gd name="adj1" fmla="val -55804"/>
              <a:gd name="adj2" fmla="val -530"/>
              <a:gd name="adj3" fmla="val 16667"/>
            </a:avLst>
          </a:prstGeom>
          <a:solidFill>
            <a:srgbClr val="00A4DE"/>
          </a:solid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00000"/>
              </a:lnSpc>
            </a:pPr>
            <a:r>
              <a:rPr lang="zh-CN" altLang="en-US" dirty="0">
                <a:solidFill>
                  <a:schemeClr val="bg1"/>
                </a:solidFill>
              </a:rPr>
              <a:t>举例：中断驱动方式不足</a:t>
            </a:r>
          </a:p>
        </p:txBody>
      </p:sp>
      <p:pic>
        <p:nvPicPr>
          <p:cNvPr id="10" name="Picture 2" descr="http://pic.58pic.com/58pic/11/60/21/66Y58PICG2I.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202" r="15985" b="7029"/>
          <a:stretch/>
        </p:blipFill>
        <p:spPr bwMode="auto">
          <a:xfrm>
            <a:off x="262558" y="836712"/>
            <a:ext cx="1097288" cy="160795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3"/>
          <p:cNvSpPr txBox="1">
            <a:spLocks noChangeArrowheads="1"/>
          </p:cNvSpPr>
          <p:nvPr/>
        </p:nvSpPr>
        <p:spPr>
          <a:xfrm>
            <a:off x="1486694" y="1753567"/>
            <a:ext cx="9937104" cy="28995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indent="-266700">
              <a:lnSpc>
                <a:spcPct val="100000"/>
              </a:lnSpc>
              <a:spcBef>
                <a:spcPts val="600"/>
              </a:spcBef>
            </a:pPr>
            <a:r>
              <a:rPr lang="zh-CN" altLang="en-US" sz="2800" dirty="0">
                <a:latin typeface="+mj-lt"/>
                <a:ea typeface="华文新魏" pitchFamily="2" charset="-122"/>
              </a:rPr>
              <a:t>中断驱动方式不适合高速外设数据传送的原因</a:t>
            </a:r>
          </a:p>
          <a:p>
            <a:pPr marL="625475" lvl="1" indent="-266700">
              <a:lnSpc>
                <a:spcPct val="100000"/>
              </a:lnSpc>
              <a:spcBef>
                <a:spcPts val="600"/>
              </a:spcBef>
            </a:pPr>
            <a:r>
              <a:rPr lang="zh-CN" altLang="en-US" sz="2600" dirty="0">
                <a:latin typeface="+mj-lt"/>
                <a:ea typeface="华文新魏" pitchFamily="2" charset="-122"/>
              </a:rPr>
              <a:t>采用中断驱动方式进行数据传送可以提高主机效率</a:t>
            </a:r>
          </a:p>
          <a:p>
            <a:pPr marL="625475" lvl="1" indent="-266700">
              <a:lnSpc>
                <a:spcPct val="100000"/>
              </a:lnSpc>
              <a:spcBef>
                <a:spcPts val="600"/>
              </a:spcBef>
            </a:pPr>
            <a:r>
              <a:rPr lang="zh-CN" altLang="en-US" sz="2600" dirty="0">
                <a:latin typeface="+mj-lt"/>
                <a:ea typeface="华文新魏" pitchFamily="2" charset="-122"/>
              </a:rPr>
              <a:t>若用于高速外设中，会使主机处于频繁的中断和返回过程中，加重了与中断有关的额外负担</a:t>
            </a:r>
            <a:r>
              <a:rPr lang="en-US" altLang="zh-CN" sz="2600" dirty="0">
                <a:latin typeface="+mj-lt"/>
                <a:ea typeface="华文新魏" pitchFamily="2" charset="-122"/>
              </a:rPr>
              <a:t>(</a:t>
            </a:r>
            <a:r>
              <a:rPr lang="zh-CN" altLang="en-US" sz="2600" dirty="0">
                <a:latin typeface="+mj-lt"/>
                <a:ea typeface="华文新魏" pitchFamily="2" charset="-122"/>
              </a:rPr>
              <a:t>即保护旧现场，恢复新现场</a:t>
            </a:r>
            <a:r>
              <a:rPr lang="en-US" altLang="zh-CN" sz="2600" dirty="0">
                <a:latin typeface="+mj-lt"/>
                <a:ea typeface="华文新魏" pitchFamily="2" charset="-122"/>
              </a:rPr>
              <a:t>)</a:t>
            </a:r>
            <a:r>
              <a:rPr lang="zh-CN" altLang="en-US" sz="2600" dirty="0">
                <a:latin typeface="+mj-lt"/>
                <a:ea typeface="华文新魏" pitchFamily="2" charset="-122"/>
              </a:rPr>
              <a:t> ，从而降低了主机的性能</a:t>
            </a:r>
          </a:p>
          <a:p>
            <a:pPr marL="625475" lvl="1" indent="-266700">
              <a:lnSpc>
                <a:spcPct val="100000"/>
              </a:lnSpc>
              <a:spcBef>
                <a:spcPts val="600"/>
              </a:spcBef>
            </a:pPr>
            <a:r>
              <a:rPr lang="zh-CN" altLang="en-US" sz="2600" dirty="0">
                <a:latin typeface="+mj-lt"/>
                <a:ea typeface="华文新魏" pitchFamily="2" charset="-122"/>
              </a:rPr>
              <a:t>可能会发生丢失数据</a:t>
            </a:r>
          </a:p>
        </p:txBody>
      </p:sp>
      <p:sp>
        <p:nvSpPr>
          <p:cNvPr id="2" name="矩形 1"/>
          <p:cNvSpPr/>
          <p:nvPr/>
        </p:nvSpPr>
        <p:spPr>
          <a:xfrm>
            <a:off x="982638" y="4649316"/>
            <a:ext cx="10441160" cy="156966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66700" indent="-266700" algn="l">
              <a:lnSpc>
                <a:spcPct val="100000"/>
              </a:lnSpc>
              <a:spcBef>
                <a:spcPts val="1200"/>
              </a:spcBef>
              <a:buFont typeface="Wingdings" pitchFamily="2" charset="2"/>
              <a:buNone/>
            </a:pPr>
            <a:r>
              <a:rPr lang="zh-CN" altLang="en-US" sz="2400" b="0" dirty="0">
                <a:latin typeface="Microsoft YaHei" charset="-122"/>
                <a:ea typeface="Microsoft YaHei" charset="-122"/>
                <a:cs typeface="Microsoft YaHei" charset="-122"/>
              </a:rPr>
              <a:t>例：磁盘平均速度为</a:t>
            </a:r>
            <a:r>
              <a:rPr lang="en-US" altLang="zh-CN" sz="2400" b="0" dirty="0">
                <a:latin typeface="Microsoft YaHei" charset="-122"/>
                <a:ea typeface="Microsoft YaHei" charset="-122"/>
                <a:cs typeface="Microsoft YaHei" charset="-122"/>
              </a:rPr>
              <a:t>100KB/s </a:t>
            </a:r>
            <a:r>
              <a:rPr lang="zh-CN" altLang="en-US" sz="2400" b="0" dirty="0">
                <a:latin typeface="Microsoft YaHei" charset="-122"/>
                <a:ea typeface="Microsoft YaHei" charset="-122"/>
                <a:cs typeface="Microsoft YaHei" charset="-122"/>
              </a:rPr>
              <a:t>，即用</a:t>
            </a:r>
            <a:r>
              <a:rPr lang="en-US" altLang="zh-CN" sz="2400" b="0" dirty="0">
                <a:latin typeface="Microsoft YaHei" charset="-122"/>
                <a:ea typeface="Microsoft YaHei" charset="-122"/>
                <a:cs typeface="Microsoft YaHei" charset="-122"/>
              </a:rPr>
              <a:t>10μs </a:t>
            </a:r>
            <a:r>
              <a:rPr lang="zh-CN" altLang="en-US" sz="2400" b="0" dirty="0">
                <a:latin typeface="Microsoft YaHei" charset="-122"/>
                <a:ea typeface="Microsoft YaHei" charset="-122"/>
                <a:cs typeface="Microsoft YaHei" charset="-122"/>
              </a:rPr>
              <a:t>传送一个字节；若</a:t>
            </a:r>
            <a:r>
              <a:rPr lang="en-US" altLang="zh-CN" sz="2400" b="0" dirty="0">
                <a:latin typeface="Microsoft YaHei" charset="-122"/>
                <a:ea typeface="Microsoft YaHei" charset="-122"/>
                <a:cs typeface="Microsoft YaHei" charset="-122"/>
              </a:rPr>
              <a:t>CPU </a:t>
            </a:r>
            <a:r>
              <a:rPr lang="zh-CN" altLang="en-US" sz="2400" b="0" dirty="0">
                <a:latin typeface="Microsoft YaHei" charset="-122"/>
                <a:ea typeface="Microsoft YaHei" charset="-122"/>
                <a:cs typeface="Microsoft YaHei" charset="-122"/>
              </a:rPr>
              <a:t>的指令周期为</a:t>
            </a:r>
            <a:r>
              <a:rPr lang="en-US" altLang="zh-CN" sz="2400" b="0" dirty="0">
                <a:latin typeface="Microsoft YaHei" charset="-122"/>
                <a:ea typeface="Microsoft YaHei" charset="-122"/>
                <a:cs typeface="Microsoft YaHei" charset="-122"/>
              </a:rPr>
              <a:t>2μs </a:t>
            </a:r>
            <a:r>
              <a:rPr lang="zh-CN" altLang="en-US" sz="2400" b="0" dirty="0">
                <a:latin typeface="Microsoft YaHei" charset="-122"/>
                <a:ea typeface="Microsoft YaHei" charset="-122"/>
                <a:cs typeface="Microsoft YaHei" charset="-122"/>
              </a:rPr>
              <a:t>，中断服务程序为</a:t>
            </a:r>
            <a:r>
              <a:rPr lang="en-US" altLang="zh-CN" sz="2400" b="0" dirty="0">
                <a:latin typeface="Microsoft YaHei" charset="-122"/>
                <a:ea typeface="Microsoft YaHei" charset="-122"/>
                <a:cs typeface="Microsoft YaHei" charset="-122"/>
              </a:rPr>
              <a:t>10</a:t>
            </a:r>
            <a:r>
              <a:rPr lang="zh-CN" altLang="en-US" sz="2400" b="0" dirty="0">
                <a:latin typeface="Microsoft YaHei" charset="-122"/>
                <a:ea typeface="Microsoft YaHei" charset="-122"/>
                <a:cs typeface="Microsoft YaHei" charset="-122"/>
              </a:rPr>
              <a:t>条指令，交换一次数据需要</a:t>
            </a:r>
            <a:r>
              <a:rPr lang="en-US" altLang="zh-CN" sz="2400" b="0" dirty="0">
                <a:latin typeface="Microsoft YaHei" charset="-122"/>
                <a:ea typeface="Microsoft YaHei" charset="-122"/>
                <a:cs typeface="Microsoft YaHei" charset="-122"/>
              </a:rPr>
              <a:t>CPU </a:t>
            </a:r>
            <a:r>
              <a:rPr lang="zh-CN" altLang="en-US" sz="2400" b="0" dirty="0">
                <a:latin typeface="Microsoft YaHei" charset="-122"/>
                <a:ea typeface="Microsoft YaHei" charset="-122"/>
                <a:cs typeface="Microsoft YaHei" charset="-122"/>
              </a:rPr>
              <a:t>花费</a:t>
            </a:r>
            <a:r>
              <a:rPr lang="en-US" altLang="zh-CN" sz="2400" b="0" dirty="0">
                <a:latin typeface="Microsoft YaHei" charset="-122"/>
                <a:ea typeface="Microsoft YaHei" charset="-122"/>
                <a:cs typeface="Microsoft YaHei" charset="-122"/>
              </a:rPr>
              <a:t>20μs </a:t>
            </a:r>
            <a:r>
              <a:rPr lang="zh-CN" altLang="en-US" sz="2400" b="0" dirty="0">
                <a:latin typeface="Microsoft YaHei" charset="-122"/>
                <a:ea typeface="Microsoft YaHei" charset="-122"/>
                <a:cs typeface="Microsoft YaHei" charset="-122"/>
              </a:rPr>
              <a:t>。显然，第一个数据还没有取走，第二个数据就将第一个数据冲掉，致使数据丢失。所以，对高速外设用程序中断方式是不适合的。</a:t>
            </a:r>
          </a:p>
        </p:txBody>
      </p:sp>
    </p:spTree>
    <p:extLst>
      <p:ext uri="{BB962C8B-B14F-4D97-AF65-F5344CB8AC3E}">
        <p14:creationId xmlns:p14="http://schemas.microsoft.com/office/powerpoint/2010/main" val="11287005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98562" y="35913"/>
            <a:ext cx="84247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 程序查询方式与中断驱动方式的比较</a:t>
            </a:r>
          </a:p>
        </p:txBody>
      </p:sp>
      <p:sp>
        <p:nvSpPr>
          <p:cNvPr id="16" name="Rectangle 3"/>
          <p:cNvSpPr txBox="1">
            <a:spLocks noChangeArrowheads="1"/>
          </p:cNvSpPr>
          <p:nvPr/>
        </p:nvSpPr>
        <p:spPr>
          <a:xfrm>
            <a:off x="611188" y="1343298"/>
            <a:ext cx="10740602" cy="53260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indent="-266700">
              <a:lnSpc>
                <a:spcPct val="100000"/>
              </a:lnSpc>
              <a:spcAft>
                <a:spcPts val="600"/>
              </a:spcAft>
            </a:pPr>
            <a:r>
              <a:rPr lang="zh-CN" altLang="en-US" sz="2800" dirty="0">
                <a:latin typeface="+mj-lt"/>
                <a:ea typeface="华文新魏" pitchFamily="2" charset="-122"/>
              </a:rPr>
              <a:t>程序查询方式下，何时对设备进行</a:t>
            </a:r>
            <a:r>
              <a:rPr lang="en-US" altLang="zh-CN" sz="2800" dirty="0">
                <a:latin typeface="+mj-lt"/>
                <a:ea typeface="华文新魏" pitchFamily="2" charset="-122"/>
              </a:rPr>
              <a:t>I/O</a:t>
            </a:r>
            <a:r>
              <a:rPr lang="zh-CN" altLang="en-US" sz="2800" dirty="0">
                <a:latin typeface="+mj-lt"/>
                <a:ea typeface="华文新魏" pitchFamily="2" charset="-122"/>
              </a:rPr>
              <a:t>操作完全受</a:t>
            </a:r>
            <a:r>
              <a:rPr lang="en-US" altLang="zh-CN" sz="2800" dirty="0">
                <a:latin typeface="+mj-lt"/>
                <a:ea typeface="华文新魏" pitchFamily="2" charset="-122"/>
              </a:rPr>
              <a:t>CPU</a:t>
            </a:r>
            <a:r>
              <a:rPr lang="zh-CN" altLang="en-US" sz="2800" dirty="0">
                <a:latin typeface="+mj-lt"/>
                <a:ea typeface="华文新魏" pitchFamily="2" charset="-122"/>
              </a:rPr>
              <a:t>控制；中断驱动方式下，何时对设备进行</a:t>
            </a:r>
            <a:r>
              <a:rPr lang="en-US" altLang="zh-CN" sz="2800" dirty="0">
                <a:latin typeface="+mj-lt"/>
                <a:ea typeface="华文新魏" pitchFamily="2" charset="-122"/>
              </a:rPr>
              <a:t>I/O</a:t>
            </a:r>
            <a:r>
              <a:rPr lang="zh-CN" altLang="en-US" sz="2800" dirty="0">
                <a:latin typeface="+mj-lt"/>
                <a:ea typeface="华文新魏" pitchFamily="2" charset="-122"/>
              </a:rPr>
              <a:t>操作由外设主动通知</a:t>
            </a:r>
            <a:r>
              <a:rPr lang="en-US" altLang="zh-CN" sz="2800" dirty="0">
                <a:latin typeface="+mj-lt"/>
                <a:ea typeface="华文新魏" pitchFamily="2" charset="-122"/>
              </a:rPr>
              <a:t>CPU</a:t>
            </a:r>
            <a:endParaRPr lang="zh-CN" altLang="en-US" sz="2800" dirty="0">
              <a:latin typeface="+mj-lt"/>
              <a:ea typeface="华文新魏" pitchFamily="2" charset="-122"/>
            </a:endParaRPr>
          </a:p>
          <a:p>
            <a:pPr marL="266700" indent="-266700">
              <a:lnSpc>
                <a:spcPct val="100000"/>
              </a:lnSpc>
              <a:spcAft>
                <a:spcPts val="600"/>
              </a:spcAft>
            </a:pPr>
            <a:r>
              <a:rPr lang="zh-CN" altLang="en-US" sz="2800" dirty="0">
                <a:latin typeface="+mj-lt"/>
                <a:ea typeface="华文新魏" pitchFamily="2" charset="-122"/>
              </a:rPr>
              <a:t>程序查询方式下，</a:t>
            </a:r>
            <a:r>
              <a:rPr lang="en-US" altLang="zh-CN" sz="2800" dirty="0">
                <a:latin typeface="+mj-lt"/>
                <a:ea typeface="华文新魏" pitchFamily="2" charset="-122"/>
              </a:rPr>
              <a:t>CPU</a:t>
            </a:r>
            <a:r>
              <a:rPr lang="zh-CN" altLang="en-US" sz="2800" dirty="0">
                <a:latin typeface="+mj-lt"/>
                <a:ea typeface="华文新魏" pitchFamily="2" charset="-122"/>
              </a:rPr>
              <a:t>与外设不能并行工作；中断驱动方式下，</a:t>
            </a:r>
            <a:r>
              <a:rPr lang="en-US" altLang="zh-CN" sz="2800" dirty="0">
                <a:latin typeface="+mj-lt"/>
                <a:ea typeface="华文新魏" pitchFamily="2" charset="-122"/>
              </a:rPr>
              <a:t>CPU</a:t>
            </a:r>
            <a:r>
              <a:rPr lang="zh-CN" altLang="en-US" sz="2800" dirty="0">
                <a:latin typeface="+mj-lt"/>
                <a:ea typeface="华文新魏" pitchFamily="2" charset="-122"/>
              </a:rPr>
              <a:t>与外设可以部分并行工作</a:t>
            </a:r>
          </a:p>
          <a:p>
            <a:pPr marL="266700" indent="-266700">
              <a:lnSpc>
                <a:spcPct val="100000"/>
              </a:lnSpc>
              <a:spcAft>
                <a:spcPts val="600"/>
              </a:spcAft>
            </a:pPr>
            <a:r>
              <a:rPr lang="zh-CN" altLang="en-US" sz="2800" dirty="0">
                <a:latin typeface="+mj-lt"/>
                <a:ea typeface="华文新魏" pitchFamily="2" charset="-122"/>
              </a:rPr>
              <a:t>程序查询方式</a:t>
            </a:r>
            <a:r>
              <a:rPr lang="zh-CN" altLang="en-US" sz="2800">
                <a:latin typeface="+mj-lt"/>
                <a:ea typeface="华文新魏" pitchFamily="2" charset="-122"/>
              </a:rPr>
              <a:t>无法处理随机异常</a:t>
            </a:r>
            <a:r>
              <a:rPr lang="zh-CN" altLang="en-US" sz="2800" dirty="0">
                <a:latin typeface="+mj-lt"/>
                <a:ea typeface="华文新魏" pitchFamily="2" charset="-122"/>
              </a:rPr>
              <a:t>事件；中断驱动方式可以</a:t>
            </a:r>
            <a:r>
              <a:rPr lang="zh-CN" altLang="en-US" sz="2800">
                <a:latin typeface="+mj-lt"/>
                <a:ea typeface="华文新魏" pitchFamily="2" charset="-122"/>
              </a:rPr>
              <a:t>处理这些随机异常</a:t>
            </a:r>
            <a:r>
              <a:rPr lang="zh-CN" altLang="en-US" sz="2800" dirty="0">
                <a:latin typeface="+mj-lt"/>
                <a:ea typeface="华文新魏" pitchFamily="2" charset="-122"/>
              </a:rPr>
              <a:t>事件</a:t>
            </a:r>
          </a:p>
          <a:p>
            <a:pPr marL="266700" indent="-266700">
              <a:lnSpc>
                <a:spcPct val="100000"/>
              </a:lnSpc>
              <a:spcAft>
                <a:spcPts val="600"/>
              </a:spcAft>
            </a:pPr>
            <a:r>
              <a:rPr lang="zh-CN" altLang="en-US" sz="2800" dirty="0">
                <a:latin typeface="+mj-lt"/>
                <a:ea typeface="华文新魏" pitchFamily="2" charset="-122"/>
              </a:rPr>
              <a:t>程序查询方式硬件结构比较简单，缺点是</a:t>
            </a:r>
            <a:r>
              <a:rPr lang="en-US" altLang="zh-CN" sz="2800" dirty="0">
                <a:latin typeface="+mj-lt"/>
                <a:ea typeface="华文新魏" pitchFamily="2" charset="-122"/>
              </a:rPr>
              <a:t>CPU</a:t>
            </a:r>
            <a:r>
              <a:rPr lang="zh-CN" altLang="en-US" sz="2800" dirty="0">
                <a:latin typeface="+mj-lt"/>
                <a:ea typeface="华文新魏" pitchFamily="2" charset="-122"/>
              </a:rPr>
              <a:t>效率低并且只能进行数据传送；中断驱动方式硬件结构相对复杂一些</a:t>
            </a:r>
          </a:p>
        </p:txBody>
      </p:sp>
    </p:spTree>
    <p:extLst>
      <p:ext uri="{BB962C8B-B14F-4D97-AF65-F5344CB8AC3E}">
        <p14:creationId xmlns:p14="http://schemas.microsoft.com/office/powerpoint/2010/main" val="14270120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blinds(horizontal)">
                                      <p:cBhvr>
                                        <p:cTn id="7" dur="500"/>
                                        <p:tgtEl>
                                          <p:spTgt spid="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blinds(horizontal)">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animEffect transition="in" filter="blinds(horizontal)">
                                      <p:cBhvr>
                                        <p:cTn id="17"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1700214"/>
            <a:ext cx="12190413" cy="23399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mn-ea"/>
            </a:endParaRPr>
          </a:p>
        </p:txBody>
      </p:sp>
      <p:sp>
        <p:nvSpPr>
          <p:cNvPr id="5" name="Rectangle 5"/>
          <p:cNvSpPr txBox="1">
            <a:spLocks noChangeArrowheads="1"/>
          </p:cNvSpPr>
          <p:nvPr/>
        </p:nvSpPr>
        <p:spPr bwMode="auto">
          <a:xfrm>
            <a:off x="1130045" y="2526091"/>
            <a:ext cx="9537669" cy="72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0147" tIns="53149" rIns="80147" bIns="53149">
            <a:spAutoFit/>
          </a:bodyPr>
          <a:lstStyle>
            <a:lvl1pPr marL="719138" defTabSz="1211263">
              <a:defRPr sz="2400" b="1">
                <a:solidFill>
                  <a:srgbClr val="FF0000"/>
                </a:solidFill>
                <a:latin typeface="Times New Roman" charset="0"/>
                <a:ea typeface="黑体" charset="-122"/>
              </a:defRPr>
            </a:lvl1pPr>
            <a:lvl2pPr marL="742950" indent="-285750" defTabSz="1211263">
              <a:defRPr sz="2400" b="1">
                <a:solidFill>
                  <a:srgbClr val="FF0000"/>
                </a:solidFill>
                <a:latin typeface="Times New Roman" charset="0"/>
                <a:ea typeface="黑体" charset="-122"/>
              </a:defRPr>
            </a:lvl2pPr>
            <a:lvl3pPr marL="1143000" indent="-228600" defTabSz="1211263">
              <a:defRPr sz="2400" b="1">
                <a:solidFill>
                  <a:srgbClr val="FF0000"/>
                </a:solidFill>
                <a:latin typeface="Times New Roman" charset="0"/>
                <a:ea typeface="黑体" charset="-122"/>
              </a:defRPr>
            </a:lvl3pPr>
            <a:lvl4pPr marL="1600200" indent="-228600" defTabSz="1211263">
              <a:defRPr sz="2400" b="1">
                <a:solidFill>
                  <a:srgbClr val="FF0000"/>
                </a:solidFill>
                <a:latin typeface="Times New Roman" charset="0"/>
                <a:ea typeface="黑体" charset="-122"/>
              </a:defRPr>
            </a:lvl4pPr>
            <a:lvl5pPr marL="2057400" indent="-228600" defTabSz="1211263">
              <a:defRPr sz="2400" b="1">
                <a:solidFill>
                  <a:srgbClr val="FF0000"/>
                </a:solidFill>
                <a:latin typeface="Times New Roman" charset="0"/>
                <a:ea typeface="黑体" charset="-122"/>
              </a:defRPr>
            </a:lvl5pPr>
            <a:lvl6pPr marL="2514600" indent="-228600" defTabSz="1211263" eaLnBrk="0" fontAlgn="base" hangingPunct="0">
              <a:spcBef>
                <a:spcPct val="0"/>
              </a:spcBef>
              <a:spcAft>
                <a:spcPct val="0"/>
              </a:spcAft>
              <a:defRPr sz="2400" b="1">
                <a:solidFill>
                  <a:srgbClr val="FF0000"/>
                </a:solidFill>
                <a:latin typeface="Times New Roman" charset="0"/>
                <a:ea typeface="黑体" charset="-122"/>
              </a:defRPr>
            </a:lvl6pPr>
            <a:lvl7pPr marL="2971800" indent="-228600" defTabSz="1211263" eaLnBrk="0" fontAlgn="base" hangingPunct="0">
              <a:spcBef>
                <a:spcPct val="0"/>
              </a:spcBef>
              <a:spcAft>
                <a:spcPct val="0"/>
              </a:spcAft>
              <a:defRPr sz="2400" b="1">
                <a:solidFill>
                  <a:srgbClr val="FF0000"/>
                </a:solidFill>
                <a:latin typeface="Times New Roman" charset="0"/>
                <a:ea typeface="黑体" charset="-122"/>
              </a:defRPr>
            </a:lvl7pPr>
            <a:lvl8pPr marL="3429000" indent="-228600" defTabSz="1211263" eaLnBrk="0" fontAlgn="base" hangingPunct="0">
              <a:spcBef>
                <a:spcPct val="0"/>
              </a:spcBef>
              <a:spcAft>
                <a:spcPct val="0"/>
              </a:spcAft>
              <a:defRPr sz="2400" b="1">
                <a:solidFill>
                  <a:srgbClr val="FF0000"/>
                </a:solidFill>
                <a:latin typeface="Times New Roman" charset="0"/>
                <a:ea typeface="黑体" charset="-122"/>
              </a:defRPr>
            </a:lvl8pPr>
            <a:lvl9pPr marL="3886200" indent="-228600" defTabSz="1211263" eaLnBrk="0" fontAlgn="base" hangingPunct="0">
              <a:spcBef>
                <a:spcPct val="0"/>
              </a:spcBef>
              <a:spcAft>
                <a:spcPct val="0"/>
              </a:spcAft>
              <a:defRPr sz="2400" b="1">
                <a:solidFill>
                  <a:srgbClr val="FF0000"/>
                </a:solidFill>
                <a:latin typeface="Times New Roman" charset="0"/>
                <a:ea typeface="黑体" charset="-122"/>
              </a:defRPr>
            </a:lvl9pPr>
          </a:lstStyle>
          <a:p>
            <a:pPr marL="720000" lvl="1" indent="0">
              <a:lnSpc>
                <a:spcPct val="100000"/>
              </a:lnSpc>
              <a:spcBef>
                <a:spcPts val="0"/>
              </a:spcBef>
            </a:pPr>
            <a:r>
              <a:rPr lang="en-US" altLang="zh-CN" sz="4000" spc="300" dirty="0">
                <a:solidFill>
                  <a:schemeClr val="bg1"/>
                </a:solidFill>
                <a:latin typeface="+mn-ea"/>
                <a:sym typeface="Symbol" charset="2"/>
              </a:rPr>
              <a:t>6.8</a:t>
            </a:r>
            <a:r>
              <a:rPr lang="zh-CN" altLang="en-US" sz="4000" spc="300" dirty="0">
                <a:solidFill>
                  <a:schemeClr val="bg1"/>
                </a:solidFill>
                <a:latin typeface="+mn-ea"/>
                <a:sym typeface="Symbol" charset="2"/>
              </a:rPr>
              <a:t>  </a:t>
            </a:r>
            <a:r>
              <a:rPr lang="en-US" altLang="zh-CN" sz="4000" spc="300" dirty="0">
                <a:solidFill>
                  <a:schemeClr val="bg1"/>
                </a:solidFill>
                <a:latin typeface="+mn-ea"/>
                <a:sym typeface="Symbol" charset="2"/>
              </a:rPr>
              <a:t>I/O</a:t>
            </a:r>
            <a:r>
              <a:rPr lang="zh-CN" altLang="en-US" sz="4000" spc="300" dirty="0">
                <a:solidFill>
                  <a:schemeClr val="bg1"/>
                </a:solidFill>
                <a:latin typeface="+mn-ea"/>
                <a:sym typeface="Symbol" charset="2"/>
              </a:rPr>
              <a:t>控制方式</a:t>
            </a:r>
            <a:endParaRPr lang="en-US" altLang="zh-CN" sz="4000" spc="300" dirty="0">
              <a:solidFill>
                <a:schemeClr val="bg1"/>
              </a:solidFill>
              <a:latin typeface="+mn-ea"/>
              <a:sym typeface="Symbol" charset="2"/>
            </a:endParaRPr>
          </a:p>
        </p:txBody>
      </p:sp>
    </p:spTree>
    <p:extLst>
      <p:ext uri="{BB962C8B-B14F-4D97-AF65-F5344CB8AC3E}">
        <p14:creationId xmlns:p14="http://schemas.microsoft.com/office/powerpoint/2010/main" val="1062488192"/>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6574" y="71917"/>
            <a:ext cx="91807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 程序查询方式与中断驱动方式的比较</a:t>
            </a:r>
          </a:p>
        </p:txBody>
      </p:sp>
      <p:pic>
        <p:nvPicPr>
          <p:cNvPr id="4" name="Picture 4" descr="举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910" y="2492896"/>
            <a:ext cx="5389846" cy="2880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txBox="1">
            <a:spLocks noChangeArrowheads="1"/>
          </p:cNvSpPr>
          <p:nvPr/>
        </p:nvSpPr>
        <p:spPr>
          <a:xfrm>
            <a:off x="827088" y="656692"/>
            <a:ext cx="10380686" cy="20780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600"/>
              </a:spcBef>
              <a:buFont typeface="Wingdings" pitchFamily="2" charset="2"/>
              <a:buNone/>
            </a:pPr>
            <a:r>
              <a:rPr lang="zh-CN" altLang="en-US" sz="2800" dirty="0">
                <a:latin typeface="+mj-lt"/>
                <a:ea typeface="华文新魏" pitchFamily="2" charset="-122"/>
              </a:rPr>
              <a:t>例：假定某机控制一台设备输出一批数据。数据由主机输出到接口的数据缓冲器</a:t>
            </a:r>
            <a:r>
              <a:rPr lang="en-US" altLang="zh-CN" sz="2800" dirty="0">
                <a:latin typeface="+mj-lt"/>
                <a:ea typeface="华文新魏" pitchFamily="2" charset="-122"/>
              </a:rPr>
              <a:t>OBR</a:t>
            </a:r>
            <a:r>
              <a:rPr lang="zh-CN" altLang="en-US" sz="2800" dirty="0">
                <a:latin typeface="+mj-lt"/>
                <a:ea typeface="华文新魏" pitchFamily="2" charset="-122"/>
              </a:rPr>
              <a:t>，需要</a:t>
            </a:r>
            <a:r>
              <a:rPr lang="en-US" altLang="zh-CN" sz="2800" dirty="0">
                <a:latin typeface="+mj-lt"/>
                <a:ea typeface="华文新魏" pitchFamily="2" charset="-122"/>
              </a:rPr>
              <a:t>1μs</a:t>
            </a:r>
            <a:r>
              <a:rPr lang="zh-CN" altLang="en-US" sz="2800" dirty="0">
                <a:latin typeface="+mj-lt"/>
                <a:ea typeface="华文新魏" pitchFamily="2" charset="-122"/>
              </a:rPr>
              <a:t>。再由</a:t>
            </a:r>
            <a:r>
              <a:rPr lang="en-US" altLang="zh-CN" sz="2800" dirty="0">
                <a:latin typeface="+mj-lt"/>
                <a:ea typeface="华文新魏" pitchFamily="2" charset="-122"/>
              </a:rPr>
              <a:t>OBR</a:t>
            </a:r>
            <a:r>
              <a:rPr lang="zh-CN" altLang="en-US" sz="2800" dirty="0">
                <a:latin typeface="+mj-lt"/>
                <a:ea typeface="华文新魏" pitchFamily="2" charset="-122"/>
              </a:rPr>
              <a:t>输出到设备，需要</a:t>
            </a:r>
            <a:r>
              <a:rPr lang="en-US" altLang="zh-CN" sz="2800" dirty="0">
                <a:latin typeface="+mj-lt"/>
                <a:ea typeface="华文新魏" pitchFamily="2" charset="-122"/>
              </a:rPr>
              <a:t>1ms</a:t>
            </a:r>
            <a:r>
              <a:rPr lang="zh-CN" altLang="en-US" sz="2800" dirty="0">
                <a:latin typeface="+mj-lt"/>
                <a:ea typeface="华文新魏" pitchFamily="2" charset="-122"/>
              </a:rPr>
              <a:t>。设一条指令的执行时间为</a:t>
            </a:r>
            <a:r>
              <a:rPr lang="en-US" altLang="zh-CN" sz="2800" dirty="0">
                <a:latin typeface="+mj-lt"/>
                <a:ea typeface="华文新魏" pitchFamily="2" charset="-122"/>
              </a:rPr>
              <a:t>1μs(</a:t>
            </a:r>
            <a:r>
              <a:rPr lang="zh-CN" altLang="en-US" sz="2800" dirty="0">
                <a:latin typeface="+mj-lt"/>
                <a:ea typeface="华文新魏" pitchFamily="2" charset="-122"/>
              </a:rPr>
              <a:t>包括隐指令</a:t>
            </a:r>
            <a:r>
              <a:rPr lang="en-US" altLang="zh-CN" sz="2800" dirty="0">
                <a:latin typeface="+mj-lt"/>
                <a:ea typeface="华文新魏" pitchFamily="2" charset="-122"/>
              </a:rPr>
              <a:t>)</a:t>
            </a:r>
            <a:r>
              <a:rPr lang="zh-CN" altLang="en-US" sz="2800" dirty="0">
                <a:latin typeface="+mj-lt"/>
                <a:ea typeface="华文新魏" pitchFamily="2" charset="-122"/>
              </a:rPr>
              <a:t>。试计算采用程序传送方式和中断传送方式的数据传输速度和对主机的占用率。</a:t>
            </a:r>
          </a:p>
        </p:txBody>
      </p:sp>
    </p:spTree>
    <p:extLst>
      <p:ext uri="{BB962C8B-B14F-4D97-AF65-F5344CB8AC3E}">
        <p14:creationId xmlns:p14="http://schemas.microsoft.com/office/powerpoint/2010/main" val="124698279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90550" y="25224"/>
            <a:ext cx="91807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 程序查询方式与中断驱动方式的比较</a:t>
            </a:r>
          </a:p>
        </p:txBody>
      </p:sp>
      <p:pic>
        <p:nvPicPr>
          <p:cNvPr id="4" name="Picture 4" descr="举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0910" y="2132856"/>
            <a:ext cx="5040560" cy="269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txBox="1">
            <a:spLocks noChangeArrowheads="1"/>
          </p:cNvSpPr>
          <p:nvPr/>
        </p:nvSpPr>
        <p:spPr>
          <a:xfrm>
            <a:off x="827088" y="656692"/>
            <a:ext cx="10380686" cy="20780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600"/>
              </a:spcBef>
              <a:buFont typeface="Wingdings" pitchFamily="2" charset="2"/>
              <a:buNone/>
            </a:pPr>
            <a:r>
              <a:rPr lang="zh-CN" altLang="en-US" sz="2600" dirty="0">
                <a:latin typeface="+mj-lt"/>
                <a:ea typeface="华文新魏" pitchFamily="2" charset="-122"/>
              </a:rPr>
              <a:t>例：假定某机控制一台设备输出一批数据。数据由主机输出到接口的数据缓冲器</a:t>
            </a:r>
            <a:r>
              <a:rPr lang="en-US" altLang="zh-CN" sz="2600" dirty="0">
                <a:latin typeface="+mj-lt"/>
                <a:ea typeface="华文新魏" pitchFamily="2" charset="-122"/>
              </a:rPr>
              <a:t>OBR</a:t>
            </a:r>
            <a:r>
              <a:rPr lang="zh-CN" altLang="en-US" sz="2600" dirty="0">
                <a:latin typeface="+mj-lt"/>
                <a:ea typeface="华文新魏" pitchFamily="2" charset="-122"/>
              </a:rPr>
              <a:t>，需要</a:t>
            </a:r>
            <a:r>
              <a:rPr lang="en-US" altLang="zh-CN" sz="2600" dirty="0">
                <a:latin typeface="+mj-lt"/>
                <a:ea typeface="华文新魏" pitchFamily="2" charset="-122"/>
              </a:rPr>
              <a:t>1μs</a:t>
            </a:r>
            <a:r>
              <a:rPr lang="zh-CN" altLang="en-US" sz="2600" dirty="0">
                <a:latin typeface="+mj-lt"/>
                <a:ea typeface="华文新魏" pitchFamily="2" charset="-122"/>
              </a:rPr>
              <a:t>。再由</a:t>
            </a:r>
            <a:r>
              <a:rPr lang="en-US" altLang="zh-CN" sz="2600" dirty="0">
                <a:latin typeface="+mj-lt"/>
                <a:ea typeface="华文新魏" pitchFamily="2" charset="-122"/>
              </a:rPr>
              <a:t>OBR</a:t>
            </a:r>
            <a:r>
              <a:rPr lang="zh-CN" altLang="en-US" sz="2600" dirty="0">
                <a:latin typeface="+mj-lt"/>
                <a:ea typeface="华文新魏" pitchFamily="2" charset="-122"/>
              </a:rPr>
              <a:t>输出到设备，需要</a:t>
            </a:r>
            <a:r>
              <a:rPr lang="en-US" altLang="zh-CN" sz="2600" dirty="0">
                <a:latin typeface="+mj-lt"/>
                <a:ea typeface="华文新魏" pitchFamily="2" charset="-122"/>
              </a:rPr>
              <a:t>1ms</a:t>
            </a:r>
            <a:r>
              <a:rPr lang="zh-CN" altLang="en-US" sz="2600" dirty="0">
                <a:latin typeface="+mj-lt"/>
                <a:ea typeface="华文新魏" pitchFamily="2" charset="-122"/>
              </a:rPr>
              <a:t>。设一条指令的执行时间为</a:t>
            </a:r>
            <a:r>
              <a:rPr lang="en-US" altLang="zh-CN" sz="2600" dirty="0">
                <a:latin typeface="+mj-lt"/>
                <a:ea typeface="华文新魏" pitchFamily="2" charset="-122"/>
              </a:rPr>
              <a:t>1μs(</a:t>
            </a:r>
            <a:r>
              <a:rPr lang="zh-CN" altLang="en-US" sz="2600" dirty="0">
                <a:latin typeface="+mj-lt"/>
                <a:ea typeface="华文新魏" pitchFamily="2" charset="-122"/>
              </a:rPr>
              <a:t>包括隐指令</a:t>
            </a:r>
            <a:r>
              <a:rPr lang="en-US" altLang="zh-CN" sz="2600" dirty="0">
                <a:latin typeface="+mj-lt"/>
                <a:ea typeface="华文新魏" pitchFamily="2" charset="-122"/>
              </a:rPr>
              <a:t>)</a:t>
            </a:r>
            <a:r>
              <a:rPr lang="zh-CN" altLang="en-US" sz="2600" dirty="0">
                <a:latin typeface="+mj-lt"/>
                <a:ea typeface="华文新魏" pitchFamily="2" charset="-122"/>
              </a:rPr>
              <a:t>。试计算采用程序传送方式和中断传送方式的数据传输速度和对主机的占用率。</a:t>
            </a:r>
          </a:p>
        </p:txBody>
      </p:sp>
      <p:sp>
        <p:nvSpPr>
          <p:cNvPr id="6" name="Text Box 5"/>
          <p:cNvSpPr txBox="1">
            <a:spLocks noChangeArrowheads="1"/>
          </p:cNvSpPr>
          <p:nvPr/>
        </p:nvSpPr>
        <p:spPr bwMode="auto">
          <a:xfrm>
            <a:off x="857250" y="4903788"/>
            <a:ext cx="10526092" cy="1461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eaLnBrk="0" hangingPunct="0">
              <a:lnSpc>
                <a:spcPct val="100000"/>
              </a:lnSpc>
              <a:spcBef>
                <a:spcPts val="600"/>
              </a:spcBef>
            </a:pPr>
            <a:r>
              <a:rPr kumimoji="0" lang="zh-CN" altLang="en-US" sz="2800" b="1" dirty="0">
                <a:latin typeface="+mj-lt"/>
                <a:ea typeface="华文新魏" pitchFamily="2" charset="-122"/>
              </a:rPr>
              <a:t>解：</a:t>
            </a:r>
            <a:r>
              <a:rPr kumimoji="0" lang="zh-CN" altLang="en-US" sz="2800" b="1" dirty="0">
                <a:solidFill>
                  <a:srgbClr val="FF0000"/>
                </a:solidFill>
                <a:latin typeface="+mj-lt"/>
                <a:ea typeface="华文新魏" pitchFamily="2" charset="-122"/>
              </a:rPr>
              <a:t>对主机占用率：</a:t>
            </a:r>
            <a:r>
              <a:rPr kumimoji="0" lang="zh-CN" altLang="en-US" sz="2800" b="1" dirty="0">
                <a:latin typeface="+mj-lt"/>
                <a:ea typeface="华文新魏" pitchFamily="2" charset="-122"/>
              </a:rPr>
              <a:t>在进行</a:t>
            </a:r>
            <a:r>
              <a:rPr kumimoji="0" lang="en-US" altLang="zh-CN" sz="2800" b="1" dirty="0">
                <a:latin typeface="+mj-lt"/>
                <a:ea typeface="华文新魏" pitchFamily="2" charset="-122"/>
              </a:rPr>
              <a:t>I/O</a:t>
            </a:r>
            <a:r>
              <a:rPr kumimoji="0" lang="zh-CN" altLang="en-US" sz="2800" b="1" dirty="0">
                <a:latin typeface="+mj-lt"/>
                <a:ea typeface="华文新魏" pitchFamily="2" charset="-122"/>
              </a:rPr>
              <a:t>操作过程中，处理器有多少时间花费在输入</a:t>
            </a:r>
            <a:r>
              <a:rPr kumimoji="0" lang="en-US" altLang="zh-CN" sz="2800" b="1" dirty="0">
                <a:latin typeface="+mj-lt"/>
                <a:ea typeface="华文新魏" pitchFamily="2" charset="-122"/>
              </a:rPr>
              <a:t>/</a:t>
            </a:r>
            <a:r>
              <a:rPr kumimoji="0" lang="zh-CN" altLang="en-US" sz="2800" b="1" dirty="0">
                <a:latin typeface="+mj-lt"/>
                <a:ea typeface="华文新魏" pitchFamily="2" charset="-122"/>
              </a:rPr>
              <a:t>出操作上</a:t>
            </a:r>
          </a:p>
          <a:p>
            <a:pPr algn="l" eaLnBrk="0" hangingPunct="0">
              <a:lnSpc>
                <a:spcPct val="100000"/>
              </a:lnSpc>
              <a:spcBef>
                <a:spcPts val="600"/>
              </a:spcBef>
            </a:pPr>
            <a:r>
              <a:rPr kumimoji="0" lang="zh-CN" altLang="en-US" sz="2800" b="1" dirty="0">
                <a:solidFill>
                  <a:srgbClr val="FF0000"/>
                </a:solidFill>
                <a:latin typeface="+mj-lt"/>
                <a:ea typeface="华文新魏" pitchFamily="2" charset="-122"/>
              </a:rPr>
              <a:t>数据传送率</a:t>
            </a:r>
            <a:r>
              <a:rPr kumimoji="0" lang="en-US" altLang="zh-CN" sz="2800" b="1" dirty="0">
                <a:solidFill>
                  <a:srgbClr val="FF0000"/>
                </a:solidFill>
                <a:latin typeface="+mj-lt"/>
                <a:ea typeface="华文新魏" pitchFamily="2" charset="-122"/>
              </a:rPr>
              <a:t>(</a:t>
            </a:r>
            <a:r>
              <a:rPr kumimoji="0" lang="zh-CN" altLang="en-US" sz="2800" b="1" dirty="0">
                <a:solidFill>
                  <a:srgbClr val="FF0000"/>
                </a:solidFill>
                <a:latin typeface="+mj-lt"/>
                <a:ea typeface="华文新魏" pitchFamily="2" charset="-122"/>
              </a:rPr>
              <a:t>吞吐量、</a:t>
            </a:r>
            <a:r>
              <a:rPr kumimoji="0" lang="en-US" altLang="zh-CN" sz="2800" b="1" dirty="0">
                <a:solidFill>
                  <a:srgbClr val="FF0000"/>
                </a:solidFill>
                <a:latin typeface="+mj-lt"/>
                <a:ea typeface="华文新魏" pitchFamily="2" charset="-122"/>
              </a:rPr>
              <a:t>I/O</a:t>
            </a:r>
            <a:r>
              <a:rPr kumimoji="0" lang="zh-CN" altLang="en-US" sz="2800" b="1" dirty="0">
                <a:solidFill>
                  <a:srgbClr val="FF0000"/>
                </a:solidFill>
                <a:latin typeface="+mj-lt"/>
                <a:ea typeface="华文新魏" pitchFamily="2" charset="-122"/>
              </a:rPr>
              <a:t>带宽</a:t>
            </a:r>
            <a:r>
              <a:rPr kumimoji="0" lang="en-US" altLang="zh-CN" sz="2800" b="1" dirty="0">
                <a:solidFill>
                  <a:srgbClr val="FF0000"/>
                </a:solidFill>
                <a:latin typeface="+mj-lt"/>
                <a:ea typeface="华文新魏" pitchFamily="2" charset="-122"/>
              </a:rPr>
              <a:t>)</a:t>
            </a:r>
            <a:r>
              <a:rPr kumimoji="0" lang="zh-CN" altLang="en-US" sz="2800" b="1" dirty="0">
                <a:solidFill>
                  <a:srgbClr val="FF0000"/>
                </a:solidFill>
                <a:latin typeface="+mj-lt"/>
                <a:ea typeface="华文新魏" pitchFamily="2" charset="-122"/>
              </a:rPr>
              <a:t>：</a:t>
            </a:r>
            <a:r>
              <a:rPr kumimoji="0" lang="zh-CN" altLang="en-US" sz="2800" b="1" dirty="0">
                <a:latin typeface="+mj-lt"/>
                <a:ea typeface="华文新魏" pitchFamily="2" charset="-122"/>
              </a:rPr>
              <a:t>单位时间内传送的数据量</a:t>
            </a:r>
          </a:p>
        </p:txBody>
      </p:sp>
    </p:spTree>
    <p:extLst>
      <p:ext uri="{BB962C8B-B14F-4D97-AF65-F5344CB8AC3E}">
        <p14:creationId xmlns:p14="http://schemas.microsoft.com/office/powerpoint/2010/main" val="842229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59293" y="40929"/>
            <a:ext cx="74334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 程序查询方式与中断驱动方式的比较</a:t>
            </a:r>
          </a:p>
        </p:txBody>
      </p:sp>
      <p:sp>
        <p:nvSpPr>
          <p:cNvPr id="7" name="Rectangle 3"/>
          <p:cNvSpPr txBox="1">
            <a:spLocks noChangeArrowheads="1"/>
          </p:cNvSpPr>
          <p:nvPr/>
        </p:nvSpPr>
        <p:spPr>
          <a:xfrm>
            <a:off x="398501" y="980728"/>
            <a:ext cx="6128753" cy="247126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ct val="0"/>
              </a:spcBef>
              <a:buFont typeface="Wingdings" pitchFamily="2" charset="2"/>
              <a:buNone/>
            </a:pPr>
            <a:r>
              <a:rPr lang="en-US" altLang="zh-CN" sz="2800" dirty="0">
                <a:solidFill>
                  <a:srgbClr val="0000FF"/>
                </a:solidFill>
                <a:latin typeface="+mj-lt"/>
                <a:ea typeface="华文新魏" pitchFamily="2" charset="-122"/>
              </a:rPr>
              <a:t>(1) </a:t>
            </a:r>
            <a:r>
              <a:rPr lang="zh-CN" altLang="en-US" sz="2800" dirty="0">
                <a:solidFill>
                  <a:srgbClr val="0000FF"/>
                </a:solidFill>
                <a:latin typeface="+mj-lt"/>
                <a:ea typeface="华文新魏" pitchFamily="2" charset="-122"/>
              </a:rPr>
              <a:t>程序查询方式</a:t>
            </a:r>
          </a:p>
          <a:p>
            <a:pPr>
              <a:lnSpc>
                <a:spcPct val="100000"/>
              </a:lnSpc>
              <a:spcBef>
                <a:spcPct val="0"/>
              </a:spcBef>
              <a:buFont typeface="Wingdings" pitchFamily="2" charset="2"/>
              <a:buNone/>
            </a:pPr>
            <a:r>
              <a:rPr lang="zh-CN" altLang="en-US" sz="2600" dirty="0">
                <a:latin typeface="+mj-lt"/>
                <a:ea typeface="华文新魏" pitchFamily="2" charset="-122"/>
              </a:rPr>
              <a:t>若查询程序有</a:t>
            </a:r>
            <a:r>
              <a:rPr lang="en-US" altLang="zh-CN" sz="2600" dirty="0">
                <a:latin typeface="+mj-lt"/>
                <a:ea typeface="华文新魏" pitchFamily="2" charset="-122"/>
              </a:rPr>
              <a:t>10</a:t>
            </a:r>
            <a:r>
              <a:rPr lang="zh-CN" altLang="en-US" sz="2600" dirty="0">
                <a:latin typeface="+mj-lt"/>
                <a:ea typeface="华文新魏" pitchFamily="2" charset="-122"/>
              </a:rPr>
              <a:t>条，第</a:t>
            </a:r>
            <a:r>
              <a:rPr lang="en-US" altLang="zh-CN" sz="2600" dirty="0">
                <a:latin typeface="+mj-lt"/>
                <a:ea typeface="华文新魏" pitchFamily="2" charset="-122"/>
              </a:rPr>
              <a:t>5</a:t>
            </a:r>
            <a:r>
              <a:rPr lang="zh-CN" altLang="en-US" sz="2600" dirty="0">
                <a:latin typeface="+mj-lt"/>
                <a:ea typeface="华文新魏" pitchFamily="2" charset="-122"/>
              </a:rPr>
              <a:t>条为启动设备的</a:t>
            </a:r>
            <a:endParaRPr lang="en-US" altLang="zh-CN" sz="2600" dirty="0">
              <a:latin typeface="+mj-lt"/>
              <a:ea typeface="华文新魏" pitchFamily="2" charset="-122"/>
            </a:endParaRPr>
          </a:p>
          <a:p>
            <a:pPr>
              <a:lnSpc>
                <a:spcPct val="100000"/>
              </a:lnSpc>
              <a:spcBef>
                <a:spcPct val="0"/>
              </a:spcBef>
              <a:buFont typeface="Wingdings" pitchFamily="2" charset="2"/>
              <a:buNone/>
            </a:pPr>
            <a:r>
              <a:rPr lang="zh-CN" altLang="en-US" sz="2600" dirty="0">
                <a:latin typeface="+mj-lt"/>
                <a:ea typeface="华文新魏" pitchFamily="2" charset="-122"/>
              </a:rPr>
              <a:t>指令，则：</a:t>
            </a:r>
            <a:endParaRPr lang="en-US" altLang="zh-CN" sz="2600" dirty="0">
              <a:latin typeface="+mj-lt"/>
              <a:ea typeface="华文新魏" pitchFamily="2" charset="-122"/>
            </a:endParaRPr>
          </a:p>
          <a:p>
            <a:pPr>
              <a:lnSpc>
                <a:spcPct val="100000"/>
              </a:lnSpc>
              <a:spcBef>
                <a:spcPct val="0"/>
              </a:spcBef>
              <a:buFont typeface="Wingdings" pitchFamily="2" charset="2"/>
              <a:buNone/>
            </a:pPr>
            <a:r>
              <a:rPr lang="zh-CN" altLang="en-US" sz="2600" dirty="0">
                <a:latin typeface="+mj-lt"/>
                <a:ea typeface="华文新魏" pitchFamily="2" charset="-122"/>
              </a:rPr>
              <a:t>数据传输率为：</a:t>
            </a:r>
            <a:r>
              <a:rPr lang="en-US" altLang="zh-CN" sz="2600" dirty="0">
                <a:latin typeface="+mj-lt"/>
                <a:ea typeface="华文新魏" pitchFamily="2" charset="-122"/>
              </a:rPr>
              <a:t>1/(1000+5) </a:t>
            </a:r>
            <a:r>
              <a:rPr lang="en-US" altLang="zh-CN" sz="2600" dirty="0" err="1">
                <a:latin typeface="+mj-lt"/>
                <a:ea typeface="华文新魏" pitchFamily="2" charset="-122"/>
              </a:rPr>
              <a:t>μs</a:t>
            </a:r>
            <a:r>
              <a:rPr lang="zh-CN" altLang="en-US" sz="2600" dirty="0">
                <a:latin typeface="+mj-lt"/>
                <a:ea typeface="华文新魏" pitchFamily="2" charset="-122"/>
              </a:rPr>
              <a:t>，约为每秒</a:t>
            </a:r>
            <a:endParaRPr lang="en-US" altLang="zh-CN" sz="2600" dirty="0">
              <a:latin typeface="+mj-lt"/>
              <a:ea typeface="华文新魏" pitchFamily="2" charset="-122"/>
            </a:endParaRPr>
          </a:p>
          <a:p>
            <a:pPr>
              <a:lnSpc>
                <a:spcPct val="100000"/>
              </a:lnSpc>
              <a:spcBef>
                <a:spcPct val="0"/>
              </a:spcBef>
              <a:buFont typeface="Wingdings" pitchFamily="2" charset="2"/>
              <a:buNone/>
            </a:pPr>
            <a:r>
              <a:rPr lang="en-US" altLang="zh-CN" sz="2600" dirty="0">
                <a:latin typeface="+mj-lt"/>
                <a:ea typeface="华文新魏" pitchFamily="2" charset="-122"/>
              </a:rPr>
              <a:t>995</a:t>
            </a:r>
            <a:r>
              <a:rPr lang="zh-CN" altLang="en-US" sz="2600" dirty="0">
                <a:latin typeface="+mj-lt"/>
                <a:ea typeface="华文新魏" pitchFamily="2" charset="-122"/>
              </a:rPr>
              <a:t>个数据。</a:t>
            </a:r>
            <a:endParaRPr lang="en-US" altLang="zh-CN" sz="2600" dirty="0">
              <a:latin typeface="+mj-lt"/>
              <a:ea typeface="华文新魏" pitchFamily="2" charset="-122"/>
            </a:endParaRPr>
          </a:p>
          <a:p>
            <a:pPr>
              <a:lnSpc>
                <a:spcPct val="100000"/>
              </a:lnSpc>
              <a:spcBef>
                <a:spcPct val="0"/>
              </a:spcBef>
              <a:buFont typeface="Wingdings" pitchFamily="2" charset="2"/>
              <a:buNone/>
            </a:pPr>
            <a:r>
              <a:rPr lang="zh-CN" altLang="en-US" sz="2600" dirty="0">
                <a:latin typeface="+mj-lt"/>
                <a:ea typeface="华文新魏" pitchFamily="2" charset="-122"/>
              </a:rPr>
              <a:t>主机占用率</a:t>
            </a:r>
            <a:r>
              <a:rPr lang="en-US" altLang="zh-CN" sz="2600" dirty="0">
                <a:latin typeface="+mj-lt"/>
                <a:ea typeface="华文新魏" pitchFamily="2" charset="-122"/>
              </a:rPr>
              <a:t>=100%</a:t>
            </a:r>
            <a:endParaRPr lang="zh-CN" altLang="en-US" sz="2600" dirty="0">
              <a:latin typeface="+mj-lt"/>
              <a:ea typeface="华文新魏" pitchFamily="2" charset="-122"/>
            </a:endParaRPr>
          </a:p>
        </p:txBody>
      </p:sp>
      <p:sp>
        <p:nvSpPr>
          <p:cNvPr id="8" name="Rectangle 4"/>
          <p:cNvSpPr>
            <a:spLocks noChangeArrowheads="1"/>
          </p:cNvSpPr>
          <p:nvPr/>
        </p:nvSpPr>
        <p:spPr bwMode="auto">
          <a:xfrm>
            <a:off x="398501" y="3668017"/>
            <a:ext cx="6056745" cy="2583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l">
              <a:lnSpc>
                <a:spcPct val="100000"/>
              </a:lnSpc>
              <a:buClr>
                <a:schemeClr val="accent1"/>
              </a:buClr>
              <a:buSzPct val="80000"/>
              <a:buFont typeface="Wingdings" pitchFamily="2" charset="2"/>
              <a:buNone/>
            </a:pPr>
            <a:r>
              <a:rPr kumimoji="1" lang="en-US" altLang="zh-CN" sz="2800" b="1" dirty="0">
                <a:solidFill>
                  <a:srgbClr val="0000FF"/>
                </a:solidFill>
                <a:latin typeface="+mj-lt"/>
                <a:ea typeface="华文新魏" pitchFamily="2" charset="-122"/>
              </a:rPr>
              <a:t>(2) </a:t>
            </a:r>
            <a:r>
              <a:rPr kumimoji="1" lang="zh-CN" altLang="en-US" sz="2800" b="1" dirty="0">
                <a:solidFill>
                  <a:srgbClr val="0000FF"/>
                </a:solidFill>
                <a:latin typeface="+mj-lt"/>
                <a:ea typeface="华文新魏" pitchFamily="2" charset="-122"/>
              </a:rPr>
              <a:t>中断驱动方式</a:t>
            </a:r>
          </a:p>
          <a:p>
            <a:pPr algn="l">
              <a:lnSpc>
                <a:spcPct val="100000"/>
              </a:lnSpc>
              <a:buClr>
                <a:schemeClr val="accent1"/>
              </a:buClr>
              <a:buSzPct val="80000"/>
              <a:buFont typeface="Wingdings" pitchFamily="2" charset="2"/>
              <a:buNone/>
            </a:pPr>
            <a:r>
              <a:rPr kumimoji="1" lang="zh-CN" altLang="en-US" sz="2600" b="1" dirty="0">
                <a:latin typeface="+mj-lt"/>
                <a:ea typeface="华文新魏" pitchFamily="2" charset="-122"/>
              </a:rPr>
              <a:t>若中断服务程序有</a:t>
            </a:r>
            <a:r>
              <a:rPr kumimoji="1" lang="en-US" altLang="zh-CN" sz="2600" b="1" dirty="0">
                <a:latin typeface="+mj-lt"/>
                <a:ea typeface="华文新魏" pitchFamily="2" charset="-122"/>
              </a:rPr>
              <a:t>30</a:t>
            </a:r>
            <a:r>
              <a:rPr kumimoji="1" lang="zh-CN" altLang="en-US" sz="2600" b="1" dirty="0">
                <a:latin typeface="+mj-lt"/>
                <a:ea typeface="华文新魏" pitchFamily="2" charset="-122"/>
              </a:rPr>
              <a:t>条，在第</a:t>
            </a:r>
            <a:r>
              <a:rPr kumimoji="1" lang="en-US" altLang="zh-CN" sz="2600" b="1" dirty="0">
                <a:latin typeface="+mj-lt"/>
                <a:ea typeface="华文新魏" pitchFamily="2" charset="-122"/>
              </a:rPr>
              <a:t>20</a:t>
            </a:r>
            <a:r>
              <a:rPr kumimoji="1" lang="zh-CN" altLang="en-US" sz="2600" b="1" dirty="0">
                <a:latin typeface="+mj-lt"/>
                <a:ea typeface="华文新魏" pitchFamily="2" charset="-122"/>
              </a:rPr>
              <a:t>条启动设备，则：</a:t>
            </a:r>
          </a:p>
          <a:p>
            <a:pPr algn="l">
              <a:lnSpc>
                <a:spcPct val="100000"/>
              </a:lnSpc>
              <a:buClr>
                <a:schemeClr val="accent1"/>
              </a:buClr>
              <a:buSzPct val="80000"/>
              <a:buFont typeface="Wingdings" pitchFamily="2" charset="2"/>
              <a:buNone/>
            </a:pPr>
            <a:r>
              <a:rPr kumimoji="1" lang="zh-CN" altLang="en-US" sz="2600" b="1" dirty="0">
                <a:latin typeface="+mj-lt"/>
                <a:ea typeface="华文新魏" pitchFamily="2" charset="-122"/>
              </a:rPr>
              <a:t>数据传输率为：</a:t>
            </a:r>
            <a:r>
              <a:rPr kumimoji="1" lang="en-US" altLang="zh-CN" sz="2600" b="1" dirty="0">
                <a:latin typeface="+mj-lt"/>
                <a:ea typeface="华文新魏" pitchFamily="2" charset="-122"/>
              </a:rPr>
              <a:t>1/(1000+1+20)</a:t>
            </a:r>
            <a:r>
              <a:rPr kumimoji="1" lang="en-US" altLang="zh-CN" sz="2600" b="1" dirty="0" err="1">
                <a:latin typeface="+mj-lt"/>
                <a:ea typeface="华文新魏" pitchFamily="2" charset="-122"/>
              </a:rPr>
              <a:t>μs</a:t>
            </a:r>
            <a:r>
              <a:rPr kumimoji="1" lang="zh-CN" altLang="en-US" sz="2600" b="1" dirty="0">
                <a:latin typeface="+mj-lt"/>
                <a:ea typeface="华文新魏" pitchFamily="2" charset="-122"/>
              </a:rPr>
              <a:t>，约为每秒</a:t>
            </a:r>
            <a:r>
              <a:rPr kumimoji="1" lang="en-US" altLang="zh-CN" sz="2600" b="1" dirty="0">
                <a:latin typeface="+mj-lt"/>
                <a:ea typeface="华文新魏" pitchFamily="2" charset="-122"/>
              </a:rPr>
              <a:t>979</a:t>
            </a:r>
            <a:r>
              <a:rPr kumimoji="1" lang="zh-CN" altLang="en-US" sz="2600" b="1" dirty="0">
                <a:latin typeface="+mj-lt"/>
                <a:ea typeface="华文新魏" pitchFamily="2" charset="-122"/>
              </a:rPr>
              <a:t>个数据。</a:t>
            </a:r>
          </a:p>
          <a:p>
            <a:pPr algn="l">
              <a:lnSpc>
                <a:spcPct val="100000"/>
              </a:lnSpc>
              <a:buClr>
                <a:schemeClr val="accent1"/>
              </a:buClr>
              <a:buSzPct val="80000"/>
              <a:buFont typeface="Wingdings" pitchFamily="2" charset="2"/>
              <a:buNone/>
            </a:pPr>
            <a:r>
              <a:rPr kumimoji="1" lang="zh-CN" altLang="en-US" sz="2600" b="1" dirty="0">
                <a:latin typeface="+mj-lt"/>
                <a:ea typeface="华文新魏" pitchFamily="2" charset="-122"/>
              </a:rPr>
              <a:t>主机占用率为：</a:t>
            </a:r>
            <a:r>
              <a:rPr kumimoji="1" lang="en-US" altLang="zh-CN" sz="2600" b="1" dirty="0">
                <a:latin typeface="+mj-lt"/>
                <a:ea typeface="华文新魏" pitchFamily="2" charset="-122"/>
              </a:rPr>
              <a:t>(1+30)/(1000+1+20)=3%</a:t>
            </a:r>
          </a:p>
        </p:txBody>
      </p:sp>
      <p:grpSp>
        <p:nvGrpSpPr>
          <p:cNvPr id="11" name="Group 68"/>
          <p:cNvGrpSpPr>
            <a:grpSpLocks/>
          </p:cNvGrpSpPr>
          <p:nvPr/>
        </p:nvGrpSpPr>
        <p:grpSpPr bwMode="auto">
          <a:xfrm>
            <a:off x="6444479" y="4225925"/>
            <a:ext cx="5208587" cy="1803400"/>
            <a:chOff x="2444" y="2491"/>
            <a:chExt cx="3281" cy="1136"/>
          </a:xfrm>
        </p:grpSpPr>
        <p:sp>
          <p:nvSpPr>
            <p:cNvPr id="12" name="Line 30"/>
            <p:cNvSpPr>
              <a:spLocks noChangeShapeType="1"/>
            </p:cNvSpPr>
            <p:nvPr/>
          </p:nvSpPr>
          <p:spPr bwMode="auto">
            <a:xfrm>
              <a:off x="3176" y="2730"/>
              <a:ext cx="0" cy="405"/>
            </a:xfrm>
            <a:prstGeom prst="line">
              <a:avLst/>
            </a:prstGeom>
            <a:noFill/>
            <a:ln w="28575">
              <a:solidFill>
                <a:srgbClr val="008000"/>
              </a:solidFill>
              <a:prstDash val="sysDot"/>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13" name="Text Box 31"/>
            <p:cNvSpPr txBox="1">
              <a:spLocks noChangeArrowheads="1"/>
            </p:cNvSpPr>
            <p:nvPr/>
          </p:nvSpPr>
          <p:spPr bwMode="auto">
            <a:xfrm>
              <a:off x="2709" y="2498"/>
              <a:ext cx="6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zh-CN" altLang="en-US" b="1">
                  <a:solidFill>
                    <a:srgbClr val="008000"/>
                  </a:solidFill>
                  <a:latin typeface="+mj-lt"/>
                  <a:ea typeface="华文新魏" pitchFamily="2" charset="-122"/>
                </a:rPr>
                <a:t>外设</a:t>
              </a:r>
            </a:p>
          </p:txBody>
        </p:sp>
        <p:sp>
          <p:nvSpPr>
            <p:cNvPr id="14" name="Text Box 32"/>
            <p:cNvSpPr txBox="1">
              <a:spLocks noChangeArrowheads="1"/>
            </p:cNvSpPr>
            <p:nvPr/>
          </p:nvSpPr>
          <p:spPr bwMode="auto">
            <a:xfrm>
              <a:off x="2444" y="2937"/>
              <a:ext cx="74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b="1">
                  <a:solidFill>
                    <a:srgbClr val="CC0000"/>
                  </a:solidFill>
                  <a:latin typeface="+mj-lt"/>
                  <a:ea typeface="华文新魏" pitchFamily="2" charset="-122"/>
                </a:rPr>
                <a:t>CPU</a:t>
              </a:r>
            </a:p>
          </p:txBody>
        </p:sp>
        <p:sp>
          <p:nvSpPr>
            <p:cNvPr id="15" name="Line 33"/>
            <p:cNvSpPr>
              <a:spLocks noChangeShapeType="1"/>
            </p:cNvSpPr>
            <p:nvPr/>
          </p:nvSpPr>
          <p:spPr bwMode="auto">
            <a:xfrm flipV="1">
              <a:off x="3174" y="2724"/>
              <a:ext cx="738" cy="0"/>
            </a:xfrm>
            <a:prstGeom prst="line">
              <a:avLst/>
            </a:prstGeom>
            <a:noFill/>
            <a:ln w="38100">
              <a:solidFill>
                <a:srgbClr val="0080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16" name="Line 34"/>
            <p:cNvSpPr>
              <a:spLocks noChangeShapeType="1"/>
            </p:cNvSpPr>
            <p:nvPr/>
          </p:nvSpPr>
          <p:spPr bwMode="auto">
            <a:xfrm>
              <a:off x="3916" y="2730"/>
              <a:ext cx="0" cy="411"/>
            </a:xfrm>
            <a:prstGeom prst="line">
              <a:avLst/>
            </a:prstGeom>
            <a:noFill/>
            <a:ln w="28575">
              <a:solidFill>
                <a:srgbClr val="008000"/>
              </a:solidFill>
              <a:prstDash val="sysDot"/>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17" name="Line 36"/>
            <p:cNvSpPr>
              <a:spLocks noChangeShapeType="1"/>
            </p:cNvSpPr>
            <p:nvPr/>
          </p:nvSpPr>
          <p:spPr bwMode="auto">
            <a:xfrm flipH="1">
              <a:off x="4050" y="2889"/>
              <a:ext cx="1" cy="255"/>
            </a:xfrm>
            <a:prstGeom prst="line">
              <a:avLst/>
            </a:prstGeom>
            <a:noFill/>
            <a:ln w="28575">
              <a:solidFill>
                <a:srgbClr val="0000CC"/>
              </a:solidFill>
              <a:prstDash val="sysDot"/>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18" name="Line 38"/>
            <p:cNvSpPr>
              <a:spLocks noChangeShapeType="1"/>
            </p:cNvSpPr>
            <p:nvPr/>
          </p:nvSpPr>
          <p:spPr bwMode="auto">
            <a:xfrm>
              <a:off x="5063" y="2742"/>
              <a:ext cx="0" cy="412"/>
            </a:xfrm>
            <a:prstGeom prst="line">
              <a:avLst/>
            </a:prstGeom>
            <a:noFill/>
            <a:ln w="28575">
              <a:solidFill>
                <a:srgbClr val="008000"/>
              </a:solidFill>
              <a:prstDash val="sysDot"/>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19" name="Line 39"/>
            <p:cNvSpPr>
              <a:spLocks noChangeShapeType="1"/>
            </p:cNvSpPr>
            <p:nvPr/>
          </p:nvSpPr>
          <p:spPr bwMode="auto">
            <a:xfrm>
              <a:off x="5073" y="3145"/>
              <a:ext cx="150" cy="0"/>
            </a:xfrm>
            <a:prstGeom prst="line">
              <a:avLst/>
            </a:prstGeom>
            <a:noFill/>
            <a:ln w="28575">
              <a:solidFill>
                <a:schemeClr val="accent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20" name="Line 40"/>
            <p:cNvSpPr>
              <a:spLocks noChangeShapeType="1"/>
            </p:cNvSpPr>
            <p:nvPr/>
          </p:nvSpPr>
          <p:spPr bwMode="auto">
            <a:xfrm>
              <a:off x="3175" y="3199"/>
              <a:ext cx="0" cy="17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21" name="Line 41"/>
            <p:cNvSpPr>
              <a:spLocks noChangeShapeType="1"/>
            </p:cNvSpPr>
            <p:nvPr/>
          </p:nvSpPr>
          <p:spPr bwMode="auto">
            <a:xfrm>
              <a:off x="4346" y="3085"/>
              <a:ext cx="0" cy="29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22" name="Line 42"/>
            <p:cNvSpPr>
              <a:spLocks noChangeShapeType="1"/>
            </p:cNvSpPr>
            <p:nvPr/>
          </p:nvSpPr>
          <p:spPr bwMode="auto">
            <a:xfrm>
              <a:off x="5496" y="3202"/>
              <a:ext cx="0" cy="18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23" name="Line 43"/>
            <p:cNvSpPr>
              <a:spLocks noChangeShapeType="1"/>
            </p:cNvSpPr>
            <p:nvPr/>
          </p:nvSpPr>
          <p:spPr bwMode="auto">
            <a:xfrm>
              <a:off x="5227" y="2870"/>
              <a:ext cx="0" cy="270"/>
            </a:xfrm>
            <a:prstGeom prst="line">
              <a:avLst/>
            </a:prstGeom>
            <a:noFill/>
            <a:ln w="28575">
              <a:solidFill>
                <a:srgbClr val="0000CC"/>
              </a:solidFill>
              <a:prstDash val="sysDot"/>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24" name="Line 44"/>
            <p:cNvSpPr>
              <a:spLocks noChangeShapeType="1"/>
            </p:cNvSpPr>
            <p:nvPr/>
          </p:nvSpPr>
          <p:spPr bwMode="auto">
            <a:xfrm>
              <a:off x="5520" y="2708"/>
              <a:ext cx="205" cy="0"/>
            </a:xfrm>
            <a:prstGeom prst="line">
              <a:avLst/>
            </a:prstGeom>
            <a:noFill/>
            <a:ln w="38100">
              <a:solidFill>
                <a:srgbClr val="0080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25" name="Line 45"/>
            <p:cNvSpPr>
              <a:spLocks noChangeShapeType="1"/>
            </p:cNvSpPr>
            <p:nvPr/>
          </p:nvSpPr>
          <p:spPr bwMode="auto">
            <a:xfrm>
              <a:off x="3175" y="3300"/>
              <a:ext cx="1169"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26" name="Line 46"/>
            <p:cNvSpPr>
              <a:spLocks noChangeShapeType="1"/>
            </p:cNvSpPr>
            <p:nvPr/>
          </p:nvSpPr>
          <p:spPr bwMode="auto">
            <a:xfrm>
              <a:off x="4365" y="3304"/>
              <a:ext cx="1131" cy="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27" name="Text Box 47"/>
            <p:cNvSpPr txBox="1">
              <a:spLocks noChangeArrowheads="1"/>
            </p:cNvSpPr>
            <p:nvPr/>
          </p:nvSpPr>
          <p:spPr bwMode="auto">
            <a:xfrm>
              <a:off x="3342" y="2491"/>
              <a:ext cx="62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sz="1800" b="1">
                  <a:latin typeface="+mj-lt"/>
                  <a:ea typeface="华文新魏" pitchFamily="2" charset="-122"/>
                </a:rPr>
                <a:t>1ms</a:t>
              </a:r>
            </a:p>
          </p:txBody>
        </p:sp>
        <p:sp>
          <p:nvSpPr>
            <p:cNvPr id="28" name="Line 48"/>
            <p:cNvSpPr>
              <a:spLocks noChangeShapeType="1"/>
            </p:cNvSpPr>
            <p:nvPr/>
          </p:nvSpPr>
          <p:spPr bwMode="auto">
            <a:xfrm>
              <a:off x="4049" y="2897"/>
              <a:ext cx="416" cy="0"/>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29" name="Line 49"/>
            <p:cNvSpPr>
              <a:spLocks noChangeShapeType="1"/>
            </p:cNvSpPr>
            <p:nvPr/>
          </p:nvSpPr>
          <p:spPr bwMode="auto">
            <a:xfrm>
              <a:off x="4346" y="2745"/>
              <a:ext cx="0" cy="144"/>
            </a:xfrm>
            <a:prstGeom prst="line">
              <a:avLst/>
            </a:prstGeom>
            <a:noFill/>
            <a:ln w="28575">
              <a:solidFill>
                <a:srgbClr val="008000"/>
              </a:solidFill>
              <a:prstDash val="sysDot"/>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30" name="Line 50"/>
            <p:cNvSpPr>
              <a:spLocks noChangeShapeType="1"/>
            </p:cNvSpPr>
            <p:nvPr/>
          </p:nvSpPr>
          <p:spPr bwMode="auto">
            <a:xfrm>
              <a:off x="4452" y="2891"/>
              <a:ext cx="8" cy="255"/>
            </a:xfrm>
            <a:prstGeom prst="line">
              <a:avLst/>
            </a:prstGeom>
            <a:noFill/>
            <a:ln w="28575">
              <a:solidFill>
                <a:srgbClr val="0000CC"/>
              </a:solidFill>
              <a:prstDash val="sysDot"/>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31" name="Line 52"/>
            <p:cNvSpPr>
              <a:spLocks noChangeShapeType="1"/>
            </p:cNvSpPr>
            <p:nvPr/>
          </p:nvSpPr>
          <p:spPr bwMode="auto">
            <a:xfrm>
              <a:off x="5229" y="2874"/>
              <a:ext cx="416" cy="0"/>
            </a:xfrm>
            <a:prstGeom prst="line">
              <a:avLst/>
            </a:prstGeom>
            <a:noFill/>
            <a:ln w="28575">
              <a:solidFill>
                <a:srgbClr val="0000CC"/>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32" name="Line 53"/>
            <p:cNvSpPr>
              <a:spLocks noChangeShapeType="1"/>
            </p:cNvSpPr>
            <p:nvPr/>
          </p:nvSpPr>
          <p:spPr bwMode="auto">
            <a:xfrm>
              <a:off x="5526" y="2714"/>
              <a:ext cx="0" cy="144"/>
            </a:xfrm>
            <a:prstGeom prst="line">
              <a:avLst/>
            </a:prstGeom>
            <a:noFill/>
            <a:ln w="28575">
              <a:solidFill>
                <a:srgbClr val="008000"/>
              </a:solidFill>
              <a:prstDash val="sysDot"/>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33" name="Rectangle 54"/>
            <p:cNvSpPr>
              <a:spLocks noChangeArrowheads="1"/>
            </p:cNvSpPr>
            <p:nvPr/>
          </p:nvSpPr>
          <p:spPr bwMode="auto">
            <a:xfrm>
              <a:off x="3706" y="3339"/>
              <a:ext cx="126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a:lnSpc>
                  <a:spcPct val="100000"/>
                </a:lnSpc>
              </a:pPr>
              <a:r>
                <a:rPr kumimoji="1" lang="zh-CN" altLang="en-US" sz="2400" b="1">
                  <a:solidFill>
                    <a:srgbClr val="0000CC"/>
                  </a:solidFill>
                  <a:latin typeface="+mj-lt"/>
                  <a:ea typeface="华文新魏" pitchFamily="2" charset="-122"/>
                </a:rPr>
                <a:t>中断传送方式</a:t>
              </a:r>
            </a:p>
          </p:txBody>
        </p:sp>
        <p:sp>
          <p:nvSpPr>
            <p:cNvPr id="34" name="Line 65"/>
            <p:cNvSpPr>
              <a:spLocks noChangeShapeType="1"/>
            </p:cNvSpPr>
            <p:nvPr/>
          </p:nvSpPr>
          <p:spPr bwMode="auto">
            <a:xfrm>
              <a:off x="4455" y="3152"/>
              <a:ext cx="771" cy="0"/>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35" name="Line 66"/>
            <p:cNvSpPr>
              <a:spLocks noChangeShapeType="1"/>
            </p:cNvSpPr>
            <p:nvPr/>
          </p:nvSpPr>
          <p:spPr bwMode="auto">
            <a:xfrm>
              <a:off x="2925" y="3158"/>
              <a:ext cx="1134" cy="0"/>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36" name="Line 67"/>
            <p:cNvSpPr>
              <a:spLocks noChangeShapeType="1"/>
            </p:cNvSpPr>
            <p:nvPr/>
          </p:nvSpPr>
          <p:spPr bwMode="auto">
            <a:xfrm>
              <a:off x="4345" y="2717"/>
              <a:ext cx="725" cy="0"/>
            </a:xfrm>
            <a:prstGeom prst="line">
              <a:avLst/>
            </a:prstGeom>
            <a:noFill/>
            <a:ln w="38100">
              <a:solidFill>
                <a:srgbClr val="0080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grpSp>
      <p:grpSp>
        <p:nvGrpSpPr>
          <p:cNvPr id="37" name="Group 71"/>
          <p:cNvGrpSpPr>
            <a:grpSpLocks/>
          </p:cNvGrpSpPr>
          <p:nvPr/>
        </p:nvGrpSpPr>
        <p:grpSpPr bwMode="auto">
          <a:xfrm>
            <a:off x="6420394" y="1309687"/>
            <a:ext cx="5219700" cy="1825625"/>
            <a:chOff x="2472" y="1434"/>
            <a:chExt cx="3288" cy="1150"/>
          </a:xfrm>
        </p:grpSpPr>
        <p:sp>
          <p:nvSpPr>
            <p:cNvPr id="38" name="Rectangle 27"/>
            <p:cNvSpPr>
              <a:spLocks noChangeArrowheads="1"/>
            </p:cNvSpPr>
            <p:nvPr/>
          </p:nvSpPr>
          <p:spPr bwMode="auto">
            <a:xfrm>
              <a:off x="3796" y="2296"/>
              <a:ext cx="126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a:lnSpc>
                  <a:spcPct val="100000"/>
                </a:lnSpc>
              </a:pPr>
              <a:r>
                <a:rPr kumimoji="1" lang="zh-CN" altLang="en-US" sz="2400" b="1">
                  <a:solidFill>
                    <a:srgbClr val="0000CC"/>
                  </a:solidFill>
                  <a:latin typeface="+mj-lt"/>
                  <a:ea typeface="华文新魏" pitchFamily="2" charset="-122"/>
                </a:rPr>
                <a:t>程序传送方式</a:t>
              </a:r>
            </a:p>
          </p:txBody>
        </p:sp>
        <p:grpSp>
          <p:nvGrpSpPr>
            <p:cNvPr id="39" name="Group 70"/>
            <p:cNvGrpSpPr>
              <a:grpSpLocks/>
            </p:cNvGrpSpPr>
            <p:nvPr/>
          </p:nvGrpSpPr>
          <p:grpSpPr bwMode="auto">
            <a:xfrm>
              <a:off x="2472" y="1434"/>
              <a:ext cx="3288" cy="910"/>
              <a:chOff x="2472" y="1434"/>
              <a:chExt cx="3288" cy="910"/>
            </a:xfrm>
          </p:grpSpPr>
          <p:sp>
            <p:nvSpPr>
              <p:cNvPr id="40" name="Line 8"/>
              <p:cNvSpPr>
                <a:spLocks noChangeShapeType="1"/>
              </p:cNvSpPr>
              <p:nvPr/>
            </p:nvSpPr>
            <p:spPr bwMode="auto">
              <a:xfrm>
                <a:off x="3238" y="1672"/>
                <a:ext cx="0" cy="416"/>
              </a:xfrm>
              <a:prstGeom prst="line">
                <a:avLst/>
              </a:prstGeom>
              <a:noFill/>
              <a:ln w="28575">
                <a:solidFill>
                  <a:srgbClr val="008000"/>
                </a:solidFill>
                <a:prstDash val="sysDot"/>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41" name="Text Box 9"/>
              <p:cNvSpPr txBox="1">
                <a:spLocks noChangeArrowheads="1"/>
              </p:cNvSpPr>
              <p:nvPr/>
            </p:nvSpPr>
            <p:spPr bwMode="auto">
              <a:xfrm>
                <a:off x="2749" y="1434"/>
                <a:ext cx="70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zh-CN" altLang="en-US" b="1">
                    <a:solidFill>
                      <a:srgbClr val="008000"/>
                    </a:solidFill>
                    <a:latin typeface="+mj-lt"/>
                    <a:ea typeface="华文新魏" pitchFamily="2" charset="-122"/>
                  </a:rPr>
                  <a:t>外设</a:t>
                </a:r>
              </a:p>
            </p:txBody>
          </p:sp>
          <p:sp>
            <p:nvSpPr>
              <p:cNvPr id="42" name="Text Box 10"/>
              <p:cNvSpPr txBox="1">
                <a:spLocks noChangeArrowheads="1"/>
              </p:cNvSpPr>
              <p:nvPr/>
            </p:nvSpPr>
            <p:spPr bwMode="auto">
              <a:xfrm>
                <a:off x="2472" y="1885"/>
                <a:ext cx="775"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b="1">
                    <a:solidFill>
                      <a:srgbClr val="CC0000"/>
                    </a:solidFill>
                    <a:latin typeface="+mj-lt"/>
                    <a:ea typeface="华文新魏" pitchFamily="2" charset="-122"/>
                  </a:rPr>
                  <a:t>CPU</a:t>
                </a:r>
              </a:p>
            </p:txBody>
          </p:sp>
          <p:sp>
            <p:nvSpPr>
              <p:cNvPr id="43" name="Line 11"/>
              <p:cNvSpPr>
                <a:spLocks noChangeShapeType="1"/>
              </p:cNvSpPr>
              <p:nvPr/>
            </p:nvSpPr>
            <p:spPr bwMode="auto">
              <a:xfrm flipV="1">
                <a:off x="3236" y="1666"/>
                <a:ext cx="772" cy="0"/>
              </a:xfrm>
              <a:prstGeom prst="line">
                <a:avLst/>
              </a:prstGeom>
              <a:noFill/>
              <a:ln w="38100">
                <a:solidFill>
                  <a:srgbClr val="0080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44" name="Line 12"/>
              <p:cNvSpPr>
                <a:spLocks noChangeShapeType="1"/>
              </p:cNvSpPr>
              <p:nvPr/>
            </p:nvSpPr>
            <p:spPr bwMode="auto">
              <a:xfrm>
                <a:off x="4012" y="1672"/>
                <a:ext cx="0" cy="422"/>
              </a:xfrm>
              <a:prstGeom prst="line">
                <a:avLst/>
              </a:prstGeom>
              <a:noFill/>
              <a:ln w="28575">
                <a:solidFill>
                  <a:srgbClr val="008000"/>
                </a:solidFill>
                <a:prstDash val="sysDot"/>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45" name="Line 13"/>
              <p:cNvSpPr>
                <a:spLocks noChangeShapeType="1"/>
              </p:cNvSpPr>
              <p:nvPr/>
            </p:nvSpPr>
            <p:spPr bwMode="auto">
              <a:xfrm>
                <a:off x="4012" y="2094"/>
                <a:ext cx="683" cy="0"/>
              </a:xfrm>
              <a:prstGeom prst="line">
                <a:avLst/>
              </a:prstGeom>
              <a:noFill/>
              <a:ln w="38100">
                <a:solidFill>
                  <a:srgbClr val="CC00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46" name="Line 14"/>
              <p:cNvSpPr>
                <a:spLocks noChangeShapeType="1"/>
              </p:cNvSpPr>
              <p:nvPr/>
            </p:nvSpPr>
            <p:spPr bwMode="auto">
              <a:xfrm>
                <a:off x="4453" y="1685"/>
                <a:ext cx="0" cy="419"/>
              </a:xfrm>
              <a:prstGeom prst="line">
                <a:avLst/>
              </a:prstGeom>
              <a:noFill/>
              <a:ln w="28575">
                <a:solidFill>
                  <a:srgbClr val="008000"/>
                </a:solidFill>
                <a:prstDash val="sysDot"/>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47" name="Line 16"/>
              <p:cNvSpPr>
                <a:spLocks noChangeShapeType="1"/>
              </p:cNvSpPr>
              <p:nvPr/>
            </p:nvSpPr>
            <p:spPr bwMode="auto">
              <a:xfrm>
                <a:off x="5212" y="1685"/>
                <a:ext cx="0" cy="423"/>
              </a:xfrm>
              <a:prstGeom prst="line">
                <a:avLst/>
              </a:prstGeom>
              <a:noFill/>
              <a:ln w="28575">
                <a:solidFill>
                  <a:srgbClr val="008000"/>
                </a:solidFill>
                <a:prstDash val="sysDot"/>
                <a:round/>
                <a:headEn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48" name="Line 17"/>
              <p:cNvSpPr>
                <a:spLocks noChangeShapeType="1"/>
              </p:cNvSpPr>
              <p:nvPr/>
            </p:nvSpPr>
            <p:spPr bwMode="auto">
              <a:xfrm>
                <a:off x="5222" y="2099"/>
                <a:ext cx="405" cy="0"/>
              </a:xfrm>
              <a:prstGeom prst="line">
                <a:avLst/>
              </a:prstGeom>
              <a:noFill/>
              <a:ln w="38100">
                <a:solidFill>
                  <a:srgbClr val="CC33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49" name="Text Box 18"/>
              <p:cNvSpPr txBox="1">
                <a:spLocks noChangeArrowheads="1"/>
              </p:cNvSpPr>
              <p:nvPr/>
            </p:nvSpPr>
            <p:spPr bwMode="auto">
              <a:xfrm>
                <a:off x="4014" y="1797"/>
                <a:ext cx="65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sz="1800" b="1" dirty="0">
                    <a:latin typeface="+mj-lt"/>
                    <a:ea typeface="华文新魏" pitchFamily="2" charset="-122"/>
                  </a:rPr>
                  <a:t>5</a:t>
                </a:r>
                <a:r>
                  <a:rPr lang="en-US" altLang="zh-CN" b="1" dirty="0">
                    <a:latin typeface="+mj-lt"/>
                    <a:ea typeface="华文新魏" pitchFamily="2" charset="-122"/>
                  </a:rPr>
                  <a:t>μ</a:t>
                </a:r>
                <a:r>
                  <a:rPr lang="en-US" altLang="zh-CN" sz="1800" b="1" dirty="0">
                    <a:latin typeface="+mj-lt"/>
                    <a:ea typeface="华文新魏" pitchFamily="2" charset="-122"/>
                  </a:rPr>
                  <a:t>s</a:t>
                </a:r>
              </a:p>
            </p:txBody>
          </p:sp>
          <p:sp>
            <p:nvSpPr>
              <p:cNvPr id="50" name="Line 19"/>
              <p:cNvSpPr>
                <a:spLocks noChangeShapeType="1"/>
              </p:cNvSpPr>
              <p:nvPr/>
            </p:nvSpPr>
            <p:spPr bwMode="auto">
              <a:xfrm>
                <a:off x="3237" y="2154"/>
                <a:ext cx="0" cy="18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51" name="Line 20"/>
              <p:cNvSpPr>
                <a:spLocks noChangeShapeType="1"/>
              </p:cNvSpPr>
              <p:nvPr/>
            </p:nvSpPr>
            <p:spPr bwMode="auto">
              <a:xfrm>
                <a:off x="4462" y="2159"/>
                <a:ext cx="0" cy="18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52" name="Line 21"/>
              <p:cNvSpPr>
                <a:spLocks noChangeShapeType="1"/>
              </p:cNvSpPr>
              <p:nvPr/>
            </p:nvSpPr>
            <p:spPr bwMode="auto">
              <a:xfrm>
                <a:off x="5558" y="2133"/>
                <a:ext cx="0" cy="18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53" name="Line 22"/>
              <p:cNvSpPr>
                <a:spLocks noChangeShapeType="1"/>
              </p:cNvSpPr>
              <p:nvPr/>
            </p:nvSpPr>
            <p:spPr bwMode="auto">
              <a:xfrm>
                <a:off x="5559" y="1676"/>
                <a:ext cx="0" cy="417"/>
              </a:xfrm>
              <a:prstGeom prst="line">
                <a:avLst/>
              </a:prstGeom>
              <a:noFill/>
              <a:ln w="28575">
                <a:solidFill>
                  <a:srgbClr val="008000"/>
                </a:solidFill>
                <a:prstDash val="sysDot"/>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54" name="Line 23"/>
              <p:cNvSpPr>
                <a:spLocks noChangeShapeType="1"/>
              </p:cNvSpPr>
              <p:nvPr/>
            </p:nvSpPr>
            <p:spPr bwMode="auto">
              <a:xfrm>
                <a:off x="5546" y="1684"/>
                <a:ext cx="214" cy="0"/>
              </a:xfrm>
              <a:prstGeom prst="line">
                <a:avLst/>
              </a:prstGeom>
              <a:noFill/>
              <a:ln w="38100">
                <a:solidFill>
                  <a:srgbClr val="0080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55" name="Line 24"/>
              <p:cNvSpPr>
                <a:spLocks noChangeShapeType="1"/>
              </p:cNvSpPr>
              <p:nvPr/>
            </p:nvSpPr>
            <p:spPr bwMode="auto">
              <a:xfrm>
                <a:off x="3237" y="2258"/>
                <a:ext cx="1223"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56" name="Line 25"/>
              <p:cNvSpPr>
                <a:spLocks noChangeShapeType="1"/>
              </p:cNvSpPr>
              <p:nvPr/>
            </p:nvSpPr>
            <p:spPr bwMode="auto">
              <a:xfrm>
                <a:off x="4482" y="2262"/>
                <a:ext cx="1076"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57" name="Text Box 26"/>
              <p:cNvSpPr txBox="1">
                <a:spLocks noChangeArrowheads="1"/>
              </p:cNvSpPr>
              <p:nvPr/>
            </p:nvSpPr>
            <p:spPr bwMode="auto">
              <a:xfrm>
                <a:off x="3332" y="1437"/>
                <a:ext cx="65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sz="1800" b="1">
                    <a:latin typeface="+mj-lt"/>
                    <a:ea typeface="华文新魏" pitchFamily="2" charset="-122"/>
                  </a:rPr>
                  <a:t>1ms</a:t>
                </a:r>
              </a:p>
            </p:txBody>
          </p:sp>
          <p:sp>
            <p:nvSpPr>
              <p:cNvPr id="58" name="Line 59"/>
              <p:cNvSpPr>
                <a:spLocks noChangeShapeType="1"/>
              </p:cNvSpPr>
              <p:nvPr/>
            </p:nvSpPr>
            <p:spPr bwMode="auto">
              <a:xfrm>
                <a:off x="2925" y="2115"/>
                <a:ext cx="681" cy="0"/>
              </a:xfrm>
              <a:prstGeom prst="line">
                <a:avLst/>
              </a:prstGeom>
              <a:noFill/>
              <a:ln w="38100">
                <a:solidFill>
                  <a:srgbClr val="CC33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sp>
            <p:nvSpPr>
              <p:cNvPr id="59" name="Line 69"/>
              <p:cNvSpPr>
                <a:spLocks noChangeShapeType="1"/>
              </p:cNvSpPr>
              <p:nvPr/>
            </p:nvSpPr>
            <p:spPr bwMode="auto">
              <a:xfrm>
                <a:off x="4455" y="1661"/>
                <a:ext cx="771" cy="0"/>
              </a:xfrm>
              <a:prstGeom prst="line">
                <a:avLst/>
              </a:prstGeom>
              <a:noFill/>
              <a:ln w="38100">
                <a:solidFill>
                  <a:srgbClr val="008000"/>
                </a:solidFill>
                <a:round/>
                <a:headEnd/>
                <a:tailEnd/>
              </a:ln>
              <a:extLst>
                <a:ext uri="{909E8E84-426E-40dd-AFC4-6F175D3DCCD1}">
                  <a14:hiddenFill xmlns:a14="http://schemas.microsoft.com/office/drawing/2010/main" xmlns="">
                    <a:noFill/>
                  </a14:hiddenFill>
                </a:ext>
              </a:extLst>
            </p:spPr>
            <p:txBody>
              <a:bodyPr/>
              <a:lstStyle/>
              <a:p>
                <a:pPr algn="l">
                  <a:lnSpc>
                    <a:spcPct val="100000"/>
                  </a:lnSpc>
                </a:pPr>
                <a:endParaRPr lang="zh-CN" altLang="en-US">
                  <a:latin typeface="+mj-lt"/>
                  <a:ea typeface="华文新魏" pitchFamily="2" charset="-122"/>
                </a:endParaRPr>
              </a:p>
            </p:txBody>
          </p:sp>
        </p:grpSp>
      </p:grpSp>
    </p:spTree>
    <p:extLst>
      <p:ext uri="{BB962C8B-B14F-4D97-AF65-F5344CB8AC3E}">
        <p14:creationId xmlns:p14="http://schemas.microsoft.com/office/powerpoint/2010/main" val="217962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linds(horizontal)">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blinds(horizontal)">
                                      <p:cBhvr>
                                        <p:cTn id="36" dur="500"/>
                                        <p:tgtEl>
                                          <p:spTgt spid="8">
                                            <p:txEl>
                                              <p:pRg st="1" end="1"/>
                                            </p:txEl>
                                          </p:spTgt>
                                        </p:tgtEl>
                                      </p:cBhvr>
                                    </p:animEffect>
                                  </p:childTnLst>
                                </p:cTn>
                              </p:par>
                            </p:childTnLst>
                          </p:cTn>
                        </p:par>
                        <p:par>
                          <p:cTn id="37" fill="hold">
                            <p:stCondLst>
                              <p:cond delay="500"/>
                            </p:stCondLst>
                            <p:childTnLst>
                              <p:par>
                                <p:cTn id="38" presetID="3" presetClass="entr" presetSubtype="10"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8">
                                            <p:txEl>
                                              <p:pRg st="2" end="2"/>
                                            </p:txEl>
                                          </p:spTgt>
                                        </p:tgtEl>
                                        <p:attrNameLst>
                                          <p:attrName>style.visibility</p:attrName>
                                        </p:attrNameLst>
                                      </p:cBhvr>
                                      <p:to>
                                        <p:strVal val="visible"/>
                                      </p:to>
                                    </p:set>
                                    <p:animEffect transition="in" filter="blinds(horizontal)">
                                      <p:cBhvr>
                                        <p:cTn id="45" dur="500"/>
                                        <p:tgtEl>
                                          <p:spTgt spid="8">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8">
                                            <p:txEl>
                                              <p:pRg st="3" end="3"/>
                                            </p:txEl>
                                          </p:spTgt>
                                        </p:tgtEl>
                                        <p:attrNameLst>
                                          <p:attrName>style.visibility</p:attrName>
                                        </p:attrNameLst>
                                      </p:cBhvr>
                                      <p:to>
                                        <p:strVal val="visible"/>
                                      </p:to>
                                    </p:set>
                                    <p:animEffect transition="in" filter="blinds(horizontal)">
                                      <p:cBhvr>
                                        <p:cTn id="5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img4.duitang.com/uploads/item/201401/11/20140111214543_JwnrH.thumb.700_0.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8742" y="1721534"/>
            <a:ext cx="720080" cy="127541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18"/>
          <p:cNvSpPr>
            <a:spLocks noChangeArrowheads="1"/>
          </p:cNvSpPr>
          <p:nvPr/>
        </p:nvSpPr>
        <p:spPr bwMode="auto">
          <a:xfrm>
            <a:off x="3135650" y="2214768"/>
            <a:ext cx="7200000" cy="497765"/>
          </a:xfrm>
          <a:prstGeom prst="rect">
            <a:avLst/>
          </a:prstGeom>
          <a:noFill/>
          <a:ln w="9525">
            <a:noFill/>
            <a:miter lim="800000"/>
            <a:headEnd/>
            <a:tailEnd/>
          </a:ln>
          <a:effectLst/>
        </p:spPr>
        <p:txBody>
          <a:bodyPr wrap="square">
            <a:spAutoFit/>
          </a:bodyPr>
          <a:lstStyle/>
          <a:p>
            <a:pPr>
              <a:lnSpc>
                <a:spcPct val="120000"/>
              </a:lnSpc>
              <a:spcBef>
                <a:spcPts val="0"/>
              </a:spcBef>
              <a:buFont typeface="Wingdings" pitchFamily="2" charset="2"/>
              <a:buNone/>
              <a:defRPr/>
            </a:pPr>
            <a:r>
              <a:rPr lang="zh-CN" altLang="en-US" sz="2400" dirty="0">
                <a:solidFill>
                  <a:schemeClr val="bg1"/>
                </a:solidFill>
                <a:latin typeface="+mj-lt"/>
                <a:ea typeface="+mn-ea"/>
                <a:cs typeface="Times New Roman" pitchFamily="18" charset="0"/>
              </a:rPr>
              <a:t>还有一个首先要做的基本操作是什么？</a:t>
            </a:r>
          </a:p>
        </p:txBody>
      </p:sp>
      <p:sp>
        <p:nvSpPr>
          <p:cNvPr id="9" name="圆角矩形标注 8"/>
          <p:cNvSpPr/>
          <p:nvPr/>
        </p:nvSpPr>
        <p:spPr>
          <a:xfrm>
            <a:off x="3215686" y="3954280"/>
            <a:ext cx="7200000" cy="1346928"/>
          </a:xfrm>
          <a:prstGeom prst="wedgeRoundRectCallout">
            <a:avLst>
              <a:gd name="adj1" fmla="val -55804"/>
              <a:gd name="adj2" fmla="val -530"/>
              <a:gd name="adj3" fmla="val 16667"/>
            </a:avLst>
          </a:prstGeom>
          <a:solidFill>
            <a:srgbClr val="00A4DE"/>
          </a:solidFill>
          <a:ln>
            <a:noFill/>
          </a:ln>
        </p:spPr>
        <p:style>
          <a:lnRef idx="2">
            <a:schemeClr val="accent2"/>
          </a:lnRef>
          <a:fillRef idx="1">
            <a:schemeClr val="lt1"/>
          </a:fillRef>
          <a:effectRef idx="0">
            <a:schemeClr val="accent2"/>
          </a:effectRef>
          <a:fontRef idx="minor">
            <a:schemeClr val="dk1"/>
          </a:fontRef>
        </p:style>
        <p:txBody>
          <a:bodyPr rtlCol="0" anchor="ctr"/>
          <a:lstStyle/>
          <a:p>
            <a:pPr>
              <a:lnSpc>
                <a:spcPct val="100000"/>
              </a:lnSpc>
            </a:pPr>
            <a:r>
              <a:rPr lang="zh-CN" altLang="en-US" dirty="0">
                <a:solidFill>
                  <a:schemeClr val="bg1"/>
                </a:solidFill>
              </a:rPr>
              <a:t>有额外开销，</a:t>
            </a:r>
            <a:endParaRPr lang="en-US" altLang="zh-CN" dirty="0">
              <a:solidFill>
                <a:schemeClr val="bg1"/>
              </a:solidFill>
            </a:endParaRPr>
          </a:p>
          <a:p>
            <a:pPr>
              <a:lnSpc>
                <a:spcPct val="100000"/>
              </a:lnSpc>
            </a:pPr>
            <a:r>
              <a:rPr lang="zh-CN" altLang="en-US" dirty="0">
                <a:solidFill>
                  <a:schemeClr val="bg1"/>
                </a:solidFill>
              </a:rPr>
              <a:t>如：保存现场、保存旧屏蔽字、开中断等</a:t>
            </a:r>
          </a:p>
        </p:txBody>
      </p:sp>
      <p:pic>
        <p:nvPicPr>
          <p:cNvPr id="11" name="Picture 2" descr="http://pic.58pic.com/58pic/11/60/21/66Y58PICG2I.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202" r="15985" b="7029"/>
          <a:stretch/>
        </p:blipFill>
        <p:spPr bwMode="auto">
          <a:xfrm>
            <a:off x="1774727" y="3943404"/>
            <a:ext cx="864096" cy="1357804"/>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圆角矩形 11"/>
          <p:cNvSpPr/>
          <p:nvPr/>
        </p:nvSpPr>
        <p:spPr>
          <a:xfrm>
            <a:off x="3215686" y="1963199"/>
            <a:ext cx="7200000" cy="792088"/>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ts val="0"/>
              </a:spcBef>
              <a:buFont typeface="Wingdings" pitchFamily="2" charset="2"/>
              <a:buNone/>
              <a:defRPr/>
            </a:pPr>
            <a:r>
              <a:rPr lang="zh-CN" altLang="en-US" dirty="0">
                <a:solidFill>
                  <a:schemeClr val="bg1"/>
                </a:solidFill>
                <a:cs typeface="Times New Roman" pitchFamily="18" charset="0"/>
              </a:rPr>
              <a:t>为什么中断服务程序比查询程序长？</a:t>
            </a:r>
          </a:p>
        </p:txBody>
      </p:sp>
      <p:sp>
        <p:nvSpPr>
          <p:cNvPr id="8" name="Rectangle 2"/>
          <p:cNvSpPr txBox="1">
            <a:spLocks noChangeArrowheads="1"/>
          </p:cNvSpPr>
          <p:nvPr/>
        </p:nvSpPr>
        <p:spPr bwMode="auto">
          <a:xfrm>
            <a:off x="262558" y="0"/>
            <a:ext cx="88567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 程序查询方式与中断驱动方式的比较</a:t>
            </a:r>
          </a:p>
        </p:txBody>
      </p:sp>
    </p:spTree>
    <p:extLst>
      <p:ext uri="{BB962C8B-B14F-4D97-AF65-F5344CB8AC3E}">
        <p14:creationId xmlns:p14="http://schemas.microsoft.com/office/powerpoint/2010/main" val="1737253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00063" y="936327"/>
            <a:ext cx="10995743" cy="56610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0000"/>
              </a:lnSpc>
              <a:spcBef>
                <a:spcPct val="0"/>
              </a:spcBef>
            </a:pPr>
            <a:r>
              <a:rPr lang="en-US" altLang="zh-CN" dirty="0">
                <a:latin typeface="+mj-lt"/>
                <a:ea typeface="华文新魏" pitchFamily="2" charset="-122"/>
              </a:rPr>
              <a:t>DMA</a:t>
            </a:r>
            <a:r>
              <a:rPr lang="zh-CN" altLang="en-US" dirty="0">
                <a:latin typeface="+mj-lt"/>
                <a:ea typeface="华文新魏" pitchFamily="2" charset="-122"/>
              </a:rPr>
              <a:t>的全称</a:t>
            </a:r>
          </a:p>
          <a:p>
            <a:pPr marL="625475" lvl="1" indent="-266700" algn="just">
              <a:lnSpc>
                <a:spcPct val="100000"/>
              </a:lnSpc>
              <a:spcBef>
                <a:spcPct val="0"/>
              </a:spcBef>
            </a:pPr>
            <a:r>
              <a:rPr lang="zh-CN" altLang="en-US" dirty="0">
                <a:latin typeface="+mj-lt"/>
                <a:ea typeface="华文新魏" pitchFamily="2" charset="-122"/>
              </a:rPr>
              <a:t>直接存储器存取</a:t>
            </a:r>
            <a:r>
              <a:rPr lang="en-US" altLang="zh-CN" dirty="0">
                <a:latin typeface="+mj-lt"/>
                <a:ea typeface="华文新魏" pitchFamily="2" charset="-122"/>
              </a:rPr>
              <a:t>(Direct Memory Access)</a:t>
            </a:r>
          </a:p>
          <a:p>
            <a:pPr algn="just">
              <a:lnSpc>
                <a:spcPct val="100000"/>
              </a:lnSpc>
              <a:spcBef>
                <a:spcPct val="0"/>
              </a:spcBef>
              <a:buClr>
                <a:schemeClr val="tx2"/>
              </a:buClr>
            </a:pPr>
            <a:r>
              <a:rPr lang="zh-CN" altLang="en-US" dirty="0">
                <a:solidFill>
                  <a:srgbClr val="FF0000"/>
                </a:solidFill>
                <a:latin typeface="+mj-lt"/>
                <a:ea typeface="华文新魏" pitchFamily="2" charset="-122"/>
              </a:rPr>
              <a:t>为什么要引入</a:t>
            </a:r>
            <a:r>
              <a:rPr lang="en-US" altLang="zh-CN" dirty="0">
                <a:solidFill>
                  <a:srgbClr val="FF0000"/>
                </a:solidFill>
                <a:latin typeface="+mj-lt"/>
                <a:ea typeface="华文新魏" pitchFamily="2" charset="-122"/>
              </a:rPr>
              <a:t>DMA</a:t>
            </a:r>
            <a:r>
              <a:rPr lang="zh-CN" altLang="en-US" dirty="0">
                <a:solidFill>
                  <a:srgbClr val="FF0000"/>
                </a:solidFill>
                <a:latin typeface="+mj-lt"/>
                <a:ea typeface="华文新魏" pitchFamily="2" charset="-122"/>
              </a:rPr>
              <a:t>方式？</a:t>
            </a:r>
          </a:p>
          <a:p>
            <a:pPr marL="625475" lvl="1" indent="-266700" algn="just">
              <a:lnSpc>
                <a:spcPct val="100000"/>
              </a:lnSpc>
              <a:spcBef>
                <a:spcPct val="0"/>
              </a:spcBef>
              <a:buClr>
                <a:schemeClr val="tx2"/>
              </a:buClr>
            </a:pPr>
            <a:r>
              <a:rPr lang="zh-CN" altLang="en-US" sz="2400" dirty="0">
                <a:latin typeface="+mj-lt"/>
                <a:ea typeface="华文新魏" pitchFamily="2" charset="-122"/>
              </a:rPr>
              <a:t>程序直接控制方式受“踏步”现象的限制，效率低下，不适合高速设备和主机间的数据传送</a:t>
            </a:r>
          </a:p>
          <a:p>
            <a:pPr marL="625475" lvl="1" indent="-266700" algn="just">
              <a:lnSpc>
                <a:spcPct val="100000"/>
              </a:lnSpc>
              <a:spcBef>
                <a:spcPct val="0"/>
              </a:spcBef>
              <a:buClr>
                <a:schemeClr val="tx2"/>
              </a:buClr>
            </a:pPr>
            <a:r>
              <a:rPr lang="zh-CN" altLang="en-US" sz="2400" dirty="0">
                <a:latin typeface="+mj-lt"/>
                <a:ea typeface="华文新魏" pitchFamily="2" charset="-122"/>
              </a:rPr>
              <a:t>中断控制方式虽比程序直接控制方式有效，</a:t>
            </a:r>
            <a:r>
              <a:rPr lang="en-US" altLang="zh-CN" sz="2400" dirty="0">
                <a:latin typeface="+mj-lt"/>
                <a:ea typeface="华文新魏" pitchFamily="2" charset="-122"/>
              </a:rPr>
              <a:t>CPU</a:t>
            </a:r>
            <a:r>
              <a:rPr lang="zh-CN" altLang="en-US" sz="2400" dirty="0">
                <a:latin typeface="+mj-lt"/>
                <a:ea typeface="华文新魏" pitchFamily="2" charset="-122"/>
              </a:rPr>
              <a:t>和外设有一定的并行度，但由于下列原因也不适合高速设备和主机间的数据传送</a:t>
            </a:r>
          </a:p>
          <a:p>
            <a:pPr marL="984250" lvl="2" indent="-266700" algn="just">
              <a:lnSpc>
                <a:spcPct val="100000"/>
              </a:lnSpc>
              <a:spcBef>
                <a:spcPct val="0"/>
              </a:spcBef>
              <a:buClr>
                <a:schemeClr val="tx2"/>
              </a:buClr>
            </a:pPr>
            <a:r>
              <a:rPr lang="zh-CN" altLang="en-US" dirty="0">
                <a:solidFill>
                  <a:srgbClr val="FF0000"/>
                </a:solidFill>
                <a:latin typeface="+mj-lt"/>
                <a:ea typeface="华文新魏" pitchFamily="2" charset="-122"/>
              </a:rPr>
              <a:t>对</a:t>
            </a:r>
            <a:r>
              <a:rPr lang="en-US" altLang="zh-CN" dirty="0">
                <a:solidFill>
                  <a:srgbClr val="FF0000"/>
                </a:solidFill>
                <a:latin typeface="+mj-lt"/>
                <a:ea typeface="华文新魏" pitchFamily="2" charset="-122"/>
              </a:rPr>
              <a:t>I/O</a:t>
            </a:r>
            <a:r>
              <a:rPr lang="zh-CN" altLang="en-US" dirty="0">
                <a:solidFill>
                  <a:srgbClr val="FF0000"/>
                </a:solidFill>
                <a:latin typeface="+mj-lt"/>
                <a:ea typeface="华文新魏" pitchFamily="2" charset="-122"/>
              </a:rPr>
              <a:t>请求响应慢。</a:t>
            </a:r>
            <a:r>
              <a:rPr lang="zh-CN" altLang="en-US" dirty="0">
                <a:latin typeface="+mj-lt"/>
                <a:ea typeface="华文新魏" pitchFamily="2" charset="-122"/>
              </a:rPr>
              <a:t>每传送一个数据都要等待外设的中断请求，并增加许多中断响应和中断处理前、后的附加开销</a:t>
            </a:r>
            <a:r>
              <a:rPr lang="en-US" altLang="zh-CN" dirty="0">
                <a:latin typeface="+mj-lt"/>
                <a:ea typeface="华文新魏" pitchFamily="2" charset="-122"/>
              </a:rPr>
              <a:t>(</a:t>
            </a:r>
            <a:r>
              <a:rPr lang="zh-CN" altLang="en-US" dirty="0">
                <a:latin typeface="+mj-lt"/>
                <a:ea typeface="华文新魏" pitchFamily="2" charset="-122"/>
              </a:rPr>
              <a:t>保护断点、现场等</a:t>
            </a:r>
            <a:r>
              <a:rPr lang="en-US" altLang="zh-CN" dirty="0">
                <a:latin typeface="+mj-lt"/>
                <a:ea typeface="华文新魏" pitchFamily="2" charset="-122"/>
              </a:rPr>
              <a:t>)</a:t>
            </a:r>
            <a:r>
              <a:rPr lang="zh-CN" altLang="en-US" dirty="0">
                <a:latin typeface="+mj-lt"/>
                <a:ea typeface="华文新魏" pitchFamily="2" charset="-122"/>
              </a:rPr>
              <a:t>，不能及时响应</a:t>
            </a:r>
            <a:r>
              <a:rPr lang="en-US" altLang="zh-CN" dirty="0">
                <a:latin typeface="+mj-lt"/>
                <a:ea typeface="华文新魏" pitchFamily="2" charset="-122"/>
              </a:rPr>
              <a:t>I/O</a:t>
            </a:r>
            <a:r>
              <a:rPr lang="zh-CN" altLang="en-US" dirty="0">
                <a:latin typeface="+mj-lt"/>
                <a:ea typeface="华文新魏" pitchFamily="2" charset="-122"/>
              </a:rPr>
              <a:t>请求。</a:t>
            </a:r>
            <a:r>
              <a:rPr kumimoji="1" lang="zh-CN" altLang="en-US" dirty="0">
                <a:latin typeface="+mj-lt"/>
                <a:ea typeface="华文新魏" pitchFamily="2" charset="-122"/>
              </a:rPr>
              <a:t>因单位数据之间的间隔短，甚至无法再利用，必须让一批数据交换完，这样交换数据便完全占用主机，又回到完全串行工作状态</a:t>
            </a:r>
            <a:endParaRPr lang="zh-CN" altLang="en-US" dirty="0">
              <a:latin typeface="+mj-lt"/>
              <a:ea typeface="华文新魏" pitchFamily="2" charset="-122"/>
            </a:endParaRPr>
          </a:p>
          <a:p>
            <a:pPr marL="984250" lvl="2" indent="-266700" algn="just">
              <a:lnSpc>
                <a:spcPct val="100000"/>
              </a:lnSpc>
              <a:spcBef>
                <a:spcPct val="0"/>
              </a:spcBef>
              <a:buClr>
                <a:schemeClr val="tx2"/>
              </a:buClr>
            </a:pPr>
            <a:r>
              <a:rPr lang="zh-CN" altLang="en-US" dirty="0">
                <a:solidFill>
                  <a:srgbClr val="FF0000"/>
                </a:solidFill>
                <a:latin typeface="+mj-lt"/>
                <a:ea typeface="华文新魏" pitchFamily="2" charset="-122"/>
              </a:rPr>
              <a:t>数据传送速度慢。</a:t>
            </a:r>
            <a:r>
              <a:rPr lang="zh-CN" altLang="en-US" dirty="0">
                <a:latin typeface="+mj-lt"/>
                <a:ea typeface="华文新魏" pitchFamily="2" charset="-122"/>
              </a:rPr>
              <a:t>数据传送由软件完成</a:t>
            </a:r>
            <a:r>
              <a:rPr lang="en-US" altLang="zh-CN" dirty="0">
                <a:latin typeface="+mj-lt"/>
                <a:ea typeface="华文新魏" pitchFamily="2" charset="-122"/>
              </a:rPr>
              <a:t>(</a:t>
            </a:r>
            <a:r>
              <a:rPr lang="zh-CN" altLang="en-US" dirty="0">
                <a:latin typeface="+mj-lt"/>
                <a:ea typeface="华文新魏" pitchFamily="2" charset="-122"/>
              </a:rPr>
              <a:t>由</a:t>
            </a:r>
            <a:r>
              <a:rPr lang="en-US" altLang="zh-CN" dirty="0">
                <a:latin typeface="+mj-lt"/>
                <a:ea typeface="华文新魏" pitchFamily="2" charset="-122"/>
              </a:rPr>
              <a:t>CPU</a:t>
            </a:r>
            <a:r>
              <a:rPr lang="zh-CN" altLang="en-US" dirty="0">
                <a:latin typeface="+mj-lt"/>
                <a:ea typeface="华文新魏" pitchFamily="2" charset="-122"/>
              </a:rPr>
              <a:t>执行相应的中断服务程序来完成</a:t>
            </a:r>
            <a:r>
              <a:rPr lang="en-US" altLang="zh-CN" dirty="0">
                <a:latin typeface="+mj-lt"/>
                <a:ea typeface="华文新魏" pitchFamily="2" charset="-122"/>
              </a:rPr>
              <a:t>)</a:t>
            </a:r>
            <a:r>
              <a:rPr lang="zh-CN" altLang="en-US" dirty="0">
                <a:latin typeface="+mj-lt"/>
                <a:ea typeface="华文新魏" pitchFamily="2" charset="-122"/>
              </a:rPr>
              <a:t>，速度慢</a:t>
            </a:r>
            <a:r>
              <a:rPr kumimoji="1" lang="zh-CN" altLang="en-US" dirty="0">
                <a:latin typeface="+mj-lt"/>
                <a:ea typeface="华文新魏" pitchFamily="2" charset="-122"/>
              </a:rPr>
              <a:t>，由于单位数据不断完成交换的准备，便可能冲掉信息而造成数据丢失</a:t>
            </a:r>
          </a:p>
        </p:txBody>
      </p:sp>
      <p:sp>
        <p:nvSpPr>
          <p:cNvPr id="4" name="Rectangle 2"/>
          <p:cNvSpPr txBox="1">
            <a:spLocks noChangeArrowheads="1"/>
          </p:cNvSpPr>
          <p:nvPr/>
        </p:nvSpPr>
        <p:spPr bwMode="auto">
          <a:xfrm>
            <a:off x="334566" y="116632"/>
            <a:ext cx="88567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输入输出方式</a:t>
            </a:r>
          </a:p>
        </p:txBody>
      </p:sp>
    </p:spTree>
    <p:extLst>
      <p:ext uri="{BB962C8B-B14F-4D97-AF65-F5344CB8AC3E}">
        <p14:creationId xmlns:p14="http://schemas.microsoft.com/office/powerpoint/2010/main" val="839573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04838" y="642938"/>
            <a:ext cx="576738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266700" indent="-266700">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buFont typeface="Wingdings" pitchFamily="2" charset="2"/>
              <a:buChar char="p"/>
            </a:pPr>
            <a:r>
              <a:rPr lang="zh-CN" altLang="en-US" sz="2800" b="1" dirty="0">
                <a:latin typeface="+mj-lt"/>
                <a:ea typeface="华文新魏" pitchFamily="2" charset="-122"/>
              </a:rPr>
              <a:t>主程序和服务程序抢占 </a:t>
            </a:r>
            <a:r>
              <a:rPr lang="en-US" altLang="zh-CN" sz="2800" b="1" dirty="0">
                <a:latin typeface="+mj-lt"/>
                <a:ea typeface="华文新魏" pitchFamily="2" charset="-122"/>
              </a:rPr>
              <a:t>CPU </a:t>
            </a:r>
            <a:r>
              <a:rPr lang="zh-CN" altLang="en-US" sz="2800" b="1" dirty="0">
                <a:latin typeface="+mj-lt"/>
                <a:ea typeface="华文新魏" pitchFamily="2" charset="-122"/>
              </a:rPr>
              <a:t>示意</a:t>
            </a:r>
          </a:p>
        </p:txBody>
      </p:sp>
      <p:grpSp>
        <p:nvGrpSpPr>
          <p:cNvPr id="3" name="Group 3"/>
          <p:cNvGrpSpPr>
            <a:grpSpLocks/>
          </p:cNvGrpSpPr>
          <p:nvPr/>
        </p:nvGrpSpPr>
        <p:grpSpPr bwMode="auto">
          <a:xfrm>
            <a:off x="1726977" y="3259138"/>
            <a:ext cx="8093075" cy="2212975"/>
            <a:chOff x="374" y="2770"/>
            <a:chExt cx="5098" cy="1394"/>
          </a:xfrm>
        </p:grpSpPr>
        <p:grpSp>
          <p:nvGrpSpPr>
            <p:cNvPr id="4" name="Group 4"/>
            <p:cNvGrpSpPr>
              <a:grpSpLocks/>
            </p:cNvGrpSpPr>
            <p:nvPr/>
          </p:nvGrpSpPr>
          <p:grpSpPr bwMode="auto">
            <a:xfrm>
              <a:off x="1680" y="2770"/>
              <a:ext cx="3792" cy="1394"/>
              <a:chOff x="1680" y="2770"/>
              <a:chExt cx="3792" cy="1394"/>
            </a:xfrm>
          </p:grpSpPr>
          <p:sp>
            <p:nvSpPr>
              <p:cNvPr id="6" name="Freeform 5"/>
              <p:cNvSpPr>
                <a:spLocks/>
              </p:cNvSpPr>
              <p:nvPr/>
            </p:nvSpPr>
            <p:spPr bwMode="auto">
              <a:xfrm>
                <a:off x="1680" y="3072"/>
                <a:ext cx="3792" cy="528"/>
              </a:xfrm>
              <a:custGeom>
                <a:avLst/>
                <a:gdLst>
                  <a:gd name="T0" fmla="*/ 0 w 3792"/>
                  <a:gd name="T1" fmla="*/ 528 h 528"/>
                  <a:gd name="T2" fmla="*/ 0 w 3792"/>
                  <a:gd name="T3" fmla="*/ 0 h 528"/>
                  <a:gd name="T4" fmla="*/ 912 w 3792"/>
                  <a:gd name="T5" fmla="*/ 0 h 528"/>
                  <a:gd name="T6" fmla="*/ 912 w 3792"/>
                  <a:gd name="T7" fmla="*/ 528 h 528"/>
                  <a:gd name="T8" fmla="*/ 1296 w 3792"/>
                  <a:gd name="T9" fmla="*/ 528 h 528"/>
                  <a:gd name="T10" fmla="*/ 1296 w 3792"/>
                  <a:gd name="T11" fmla="*/ 0 h 528"/>
                  <a:gd name="T12" fmla="*/ 2208 w 3792"/>
                  <a:gd name="T13" fmla="*/ 0 h 528"/>
                  <a:gd name="T14" fmla="*/ 2208 w 3792"/>
                  <a:gd name="T15" fmla="*/ 528 h 528"/>
                  <a:gd name="T16" fmla="*/ 2592 w 3792"/>
                  <a:gd name="T17" fmla="*/ 528 h 528"/>
                  <a:gd name="T18" fmla="*/ 2592 w 3792"/>
                  <a:gd name="T19" fmla="*/ 0 h 528"/>
                  <a:gd name="T20" fmla="*/ 3792 w 3792"/>
                  <a:gd name="T21" fmla="*/ 0 h 5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92"/>
                  <a:gd name="T34" fmla="*/ 0 h 528"/>
                  <a:gd name="T35" fmla="*/ 3792 w 3792"/>
                  <a:gd name="T36" fmla="*/ 528 h 5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92" h="528">
                    <a:moveTo>
                      <a:pt x="0" y="528"/>
                    </a:moveTo>
                    <a:lnTo>
                      <a:pt x="0" y="0"/>
                    </a:lnTo>
                    <a:lnTo>
                      <a:pt x="912" y="0"/>
                    </a:lnTo>
                    <a:lnTo>
                      <a:pt x="912" y="528"/>
                    </a:lnTo>
                    <a:lnTo>
                      <a:pt x="1296" y="528"/>
                    </a:lnTo>
                    <a:lnTo>
                      <a:pt x="1296" y="0"/>
                    </a:lnTo>
                    <a:lnTo>
                      <a:pt x="2208" y="0"/>
                    </a:lnTo>
                    <a:lnTo>
                      <a:pt x="2208" y="528"/>
                    </a:lnTo>
                    <a:lnTo>
                      <a:pt x="2592" y="528"/>
                    </a:lnTo>
                    <a:lnTo>
                      <a:pt x="2592" y="0"/>
                    </a:lnTo>
                    <a:lnTo>
                      <a:pt x="3792" y="0"/>
                    </a:ln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pPr>
                <a:endParaRPr lang="zh-CN" altLang="en-US">
                  <a:latin typeface="+mj-lt"/>
                  <a:ea typeface="华文新魏" pitchFamily="2" charset="-122"/>
                </a:endParaRPr>
              </a:p>
            </p:txBody>
          </p:sp>
          <p:sp>
            <p:nvSpPr>
              <p:cNvPr id="7" name="Text Box 6"/>
              <p:cNvSpPr txBox="1">
                <a:spLocks noChangeArrowheads="1"/>
              </p:cNvSpPr>
              <p:nvPr/>
            </p:nvSpPr>
            <p:spPr bwMode="auto">
              <a:xfrm>
                <a:off x="1776" y="2770"/>
                <a:ext cx="8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solidFill>
                      <a:srgbClr val="0000FF"/>
                    </a:solidFill>
                    <a:latin typeface="+mj-lt"/>
                    <a:ea typeface="华文新魏" pitchFamily="2" charset="-122"/>
                  </a:rPr>
                  <a:t>准备工作</a:t>
                </a:r>
              </a:p>
            </p:txBody>
          </p:sp>
          <p:sp>
            <p:nvSpPr>
              <p:cNvPr id="8" name="Text Box 7"/>
              <p:cNvSpPr txBox="1">
                <a:spLocks noChangeArrowheads="1"/>
              </p:cNvSpPr>
              <p:nvPr/>
            </p:nvSpPr>
            <p:spPr bwMode="auto">
              <a:xfrm>
                <a:off x="3080" y="2772"/>
                <a:ext cx="8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solidFill>
                      <a:srgbClr val="0000FF"/>
                    </a:solidFill>
                    <a:latin typeface="+mj-lt"/>
                    <a:ea typeface="华文新魏" pitchFamily="2" charset="-122"/>
                  </a:rPr>
                  <a:t>准备工作</a:t>
                </a:r>
              </a:p>
            </p:txBody>
          </p:sp>
          <p:sp>
            <p:nvSpPr>
              <p:cNvPr id="9" name="Text Box 8"/>
              <p:cNvSpPr txBox="1">
                <a:spLocks noChangeArrowheads="1"/>
              </p:cNvSpPr>
              <p:nvPr/>
            </p:nvSpPr>
            <p:spPr bwMode="auto">
              <a:xfrm>
                <a:off x="4232" y="2772"/>
                <a:ext cx="8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solidFill>
                      <a:srgbClr val="0000FF"/>
                    </a:solidFill>
                    <a:latin typeface="+mj-lt"/>
                    <a:ea typeface="华文新魏" pitchFamily="2" charset="-122"/>
                  </a:rPr>
                  <a:t>准备工作</a:t>
                </a:r>
              </a:p>
            </p:txBody>
          </p:sp>
          <p:sp>
            <p:nvSpPr>
              <p:cNvPr id="10" name="Text Box 9"/>
              <p:cNvSpPr txBox="1">
                <a:spLocks noChangeArrowheads="1"/>
              </p:cNvSpPr>
              <p:nvPr/>
            </p:nvSpPr>
            <p:spPr bwMode="auto">
              <a:xfrm>
                <a:off x="2486" y="3634"/>
                <a:ext cx="8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solidFill>
                      <a:srgbClr val="0000FF"/>
                    </a:solidFill>
                    <a:latin typeface="+mj-lt"/>
                    <a:ea typeface="华文新魏" pitchFamily="2" charset="-122"/>
                  </a:rPr>
                  <a:t>传送数据</a:t>
                </a:r>
              </a:p>
            </p:txBody>
          </p:sp>
          <p:sp>
            <p:nvSpPr>
              <p:cNvPr id="11" name="Text Box 10"/>
              <p:cNvSpPr txBox="1">
                <a:spLocks noChangeArrowheads="1"/>
              </p:cNvSpPr>
              <p:nvPr/>
            </p:nvSpPr>
            <p:spPr bwMode="auto">
              <a:xfrm>
                <a:off x="3752" y="3636"/>
                <a:ext cx="8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solidFill>
                      <a:srgbClr val="0000FF"/>
                    </a:solidFill>
                    <a:latin typeface="+mj-lt"/>
                    <a:ea typeface="华文新魏" pitchFamily="2" charset="-122"/>
                  </a:rPr>
                  <a:t>传送数据</a:t>
                </a:r>
              </a:p>
            </p:txBody>
          </p:sp>
          <p:sp>
            <p:nvSpPr>
              <p:cNvPr id="12" name="Text Box 11"/>
              <p:cNvSpPr txBox="1">
                <a:spLocks noChangeArrowheads="1"/>
              </p:cNvSpPr>
              <p:nvPr/>
            </p:nvSpPr>
            <p:spPr bwMode="auto">
              <a:xfrm>
                <a:off x="1815" y="3874"/>
                <a:ext cx="10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latin typeface="+mj-lt"/>
                    <a:ea typeface="华文新魏" pitchFamily="2" charset="-122"/>
                  </a:rPr>
                  <a:t>发中断请求</a:t>
                </a:r>
              </a:p>
            </p:txBody>
          </p:sp>
          <p:sp>
            <p:nvSpPr>
              <p:cNvPr id="13" name="Text Box 12"/>
              <p:cNvSpPr txBox="1">
                <a:spLocks noChangeArrowheads="1"/>
              </p:cNvSpPr>
              <p:nvPr/>
            </p:nvSpPr>
            <p:spPr bwMode="auto">
              <a:xfrm>
                <a:off x="3120" y="3876"/>
                <a:ext cx="10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latin typeface="+mj-lt"/>
                    <a:ea typeface="华文新魏" pitchFamily="2" charset="-122"/>
                  </a:rPr>
                  <a:t>发中断请求</a:t>
                </a:r>
              </a:p>
            </p:txBody>
          </p:sp>
          <p:sp>
            <p:nvSpPr>
              <p:cNvPr id="14" name="Line 13"/>
              <p:cNvSpPr>
                <a:spLocks noChangeShapeType="1"/>
              </p:cNvSpPr>
              <p:nvPr/>
            </p:nvSpPr>
            <p:spPr bwMode="auto">
              <a:xfrm flipV="1">
                <a:off x="2064" y="3408"/>
                <a:ext cx="480" cy="48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lstStyle/>
              <a:p>
                <a:pPr algn="l">
                  <a:lnSpc>
                    <a:spcPct val="100000"/>
                  </a:lnSpc>
                </a:pPr>
                <a:endParaRPr lang="zh-CN" altLang="en-US">
                  <a:latin typeface="+mj-lt"/>
                  <a:ea typeface="华文新魏" pitchFamily="2" charset="-122"/>
                </a:endParaRPr>
              </a:p>
            </p:txBody>
          </p:sp>
          <p:sp>
            <p:nvSpPr>
              <p:cNvPr id="15" name="Line 14"/>
              <p:cNvSpPr>
                <a:spLocks noChangeShapeType="1"/>
              </p:cNvSpPr>
              <p:nvPr/>
            </p:nvSpPr>
            <p:spPr bwMode="auto">
              <a:xfrm flipV="1">
                <a:off x="3360" y="3408"/>
                <a:ext cx="480" cy="48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wrap="none"/>
              <a:lstStyle/>
              <a:p>
                <a:pPr algn="l">
                  <a:lnSpc>
                    <a:spcPct val="100000"/>
                  </a:lnSpc>
                </a:pPr>
                <a:endParaRPr lang="zh-CN" altLang="en-US">
                  <a:latin typeface="+mj-lt"/>
                  <a:ea typeface="华文新魏" pitchFamily="2" charset="-122"/>
                </a:endParaRPr>
              </a:p>
            </p:txBody>
          </p:sp>
        </p:grpSp>
        <p:sp>
          <p:nvSpPr>
            <p:cNvPr id="5" name="Text Box 15"/>
            <p:cNvSpPr txBox="1">
              <a:spLocks noChangeArrowheads="1"/>
            </p:cNvSpPr>
            <p:nvPr/>
          </p:nvSpPr>
          <p:spPr bwMode="auto">
            <a:xfrm>
              <a:off x="374" y="3002"/>
              <a:ext cx="408"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b="1">
                  <a:solidFill>
                    <a:srgbClr val="0000FF"/>
                  </a:solidFill>
                  <a:latin typeface="+mj-lt"/>
                  <a:ea typeface="华文新魏" pitchFamily="2" charset="-122"/>
                </a:rPr>
                <a:t>I/O</a:t>
              </a:r>
            </a:p>
          </p:txBody>
        </p:sp>
      </p:grpSp>
      <p:sp>
        <p:nvSpPr>
          <p:cNvPr id="16" name="Text Box 16"/>
          <p:cNvSpPr txBox="1">
            <a:spLocks noChangeArrowheads="1"/>
          </p:cNvSpPr>
          <p:nvPr/>
        </p:nvSpPr>
        <p:spPr bwMode="auto">
          <a:xfrm>
            <a:off x="1285875" y="5531865"/>
            <a:ext cx="7207250" cy="84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buFont typeface="Wingdings" pitchFamily="2" charset="2"/>
              <a:buChar char="n"/>
            </a:pPr>
            <a:r>
              <a:rPr lang="zh-CN" altLang="en-US" b="1" dirty="0">
                <a:latin typeface="+mj-lt"/>
                <a:ea typeface="华文新魏" pitchFamily="2" charset="-122"/>
              </a:rPr>
              <a:t>宏观 上 </a:t>
            </a:r>
            <a:r>
              <a:rPr lang="en-US" altLang="zh-CN" b="1" dirty="0">
                <a:solidFill>
                  <a:srgbClr val="FF0000"/>
                </a:solidFill>
                <a:latin typeface="+mj-lt"/>
                <a:ea typeface="华文新魏" pitchFamily="2" charset="-122"/>
              </a:rPr>
              <a:t>CPU</a:t>
            </a:r>
            <a:r>
              <a:rPr lang="en-US" altLang="zh-CN" b="1" dirty="0">
                <a:solidFill>
                  <a:srgbClr val="FF3300"/>
                </a:solidFill>
                <a:latin typeface="+mj-lt"/>
                <a:ea typeface="华文新魏" pitchFamily="2" charset="-122"/>
              </a:rPr>
              <a:t> </a:t>
            </a:r>
            <a:r>
              <a:rPr lang="zh-CN" altLang="en-US" b="1" dirty="0">
                <a:latin typeface="+mj-lt"/>
                <a:ea typeface="华文新魏" pitchFamily="2" charset="-122"/>
              </a:rPr>
              <a:t>和 </a:t>
            </a:r>
            <a:r>
              <a:rPr lang="en-US" altLang="zh-CN" b="1" dirty="0">
                <a:solidFill>
                  <a:srgbClr val="FF0000"/>
                </a:solidFill>
                <a:latin typeface="+mj-lt"/>
                <a:ea typeface="华文新魏" pitchFamily="2" charset="-122"/>
              </a:rPr>
              <a:t>I/O</a:t>
            </a:r>
            <a:r>
              <a:rPr lang="en-US" altLang="zh-CN" b="1" dirty="0">
                <a:solidFill>
                  <a:srgbClr val="FF3300"/>
                </a:solidFill>
                <a:latin typeface="+mj-lt"/>
                <a:ea typeface="华文新魏" pitchFamily="2" charset="-122"/>
              </a:rPr>
              <a:t> </a:t>
            </a:r>
            <a:r>
              <a:rPr lang="zh-CN" altLang="en-US" b="1" dirty="0">
                <a:latin typeface="+mj-lt"/>
                <a:ea typeface="华文新魏" pitchFamily="2" charset="-122"/>
              </a:rPr>
              <a:t>并行 工作</a:t>
            </a:r>
          </a:p>
          <a:p>
            <a:pPr algn="l">
              <a:lnSpc>
                <a:spcPct val="100000"/>
              </a:lnSpc>
              <a:buFont typeface="Wingdings" pitchFamily="2" charset="2"/>
              <a:buChar char="n"/>
            </a:pPr>
            <a:r>
              <a:rPr lang="zh-CN" altLang="en-US" b="1" dirty="0">
                <a:latin typeface="+mj-lt"/>
                <a:ea typeface="华文新魏" pitchFamily="2" charset="-122"/>
              </a:rPr>
              <a:t>微观 上</a:t>
            </a:r>
            <a:r>
              <a:rPr lang="zh-CN" altLang="en-US" b="1" dirty="0">
                <a:solidFill>
                  <a:srgbClr val="FF0000"/>
                </a:solidFill>
                <a:latin typeface="+mj-lt"/>
                <a:ea typeface="华文新魏" pitchFamily="2" charset="-122"/>
              </a:rPr>
              <a:t> </a:t>
            </a:r>
            <a:r>
              <a:rPr lang="en-US" altLang="zh-CN" b="1" dirty="0">
                <a:solidFill>
                  <a:srgbClr val="FF0000"/>
                </a:solidFill>
                <a:latin typeface="+mj-lt"/>
                <a:ea typeface="华文新魏" pitchFamily="2" charset="-122"/>
              </a:rPr>
              <a:t>CPU</a:t>
            </a:r>
            <a:r>
              <a:rPr lang="en-US" altLang="zh-CN" b="1" dirty="0">
                <a:solidFill>
                  <a:srgbClr val="FF3300"/>
                </a:solidFill>
                <a:latin typeface="+mj-lt"/>
                <a:ea typeface="华文新魏" pitchFamily="2" charset="-122"/>
              </a:rPr>
              <a:t> </a:t>
            </a:r>
            <a:r>
              <a:rPr lang="zh-CN" altLang="en-US" b="1" dirty="0">
                <a:latin typeface="+mj-lt"/>
                <a:ea typeface="华文新魏" pitchFamily="2" charset="-122"/>
              </a:rPr>
              <a:t>中断</a:t>
            </a:r>
            <a:r>
              <a:rPr lang="zh-CN" altLang="en-US" b="1" dirty="0">
                <a:solidFill>
                  <a:srgbClr val="FF0000"/>
                </a:solidFill>
                <a:latin typeface="+mj-lt"/>
                <a:ea typeface="华文新魏" pitchFamily="2" charset="-122"/>
              </a:rPr>
              <a:t>现行程序</a:t>
            </a:r>
            <a:r>
              <a:rPr lang="zh-CN" altLang="en-US" b="1" dirty="0">
                <a:latin typeface="+mj-lt"/>
                <a:ea typeface="华文新魏" pitchFamily="2" charset="-122"/>
              </a:rPr>
              <a:t> 为</a:t>
            </a:r>
            <a:r>
              <a:rPr lang="zh-CN" altLang="en-US" b="1" dirty="0">
                <a:solidFill>
                  <a:srgbClr val="FF0000"/>
                </a:solidFill>
                <a:latin typeface="+mj-lt"/>
                <a:ea typeface="华文新魏" pitchFamily="2" charset="-122"/>
              </a:rPr>
              <a:t> </a:t>
            </a:r>
            <a:r>
              <a:rPr lang="en-US" altLang="zh-CN" b="1" dirty="0">
                <a:solidFill>
                  <a:srgbClr val="FF0000"/>
                </a:solidFill>
                <a:latin typeface="+mj-lt"/>
                <a:ea typeface="华文新魏" pitchFamily="2" charset="-122"/>
              </a:rPr>
              <a:t>I/O</a:t>
            </a:r>
            <a:r>
              <a:rPr lang="en-US" altLang="zh-CN" b="1" dirty="0">
                <a:solidFill>
                  <a:srgbClr val="FF3300"/>
                </a:solidFill>
                <a:latin typeface="+mj-lt"/>
                <a:ea typeface="华文新魏" pitchFamily="2" charset="-122"/>
              </a:rPr>
              <a:t> </a:t>
            </a:r>
            <a:r>
              <a:rPr lang="zh-CN" altLang="en-US" b="1" dirty="0">
                <a:latin typeface="+mj-lt"/>
                <a:ea typeface="华文新魏" pitchFamily="2" charset="-122"/>
              </a:rPr>
              <a:t>服务</a:t>
            </a:r>
          </a:p>
        </p:txBody>
      </p:sp>
      <p:grpSp>
        <p:nvGrpSpPr>
          <p:cNvPr id="17" name="Group 17"/>
          <p:cNvGrpSpPr>
            <a:grpSpLocks/>
          </p:cNvGrpSpPr>
          <p:nvPr/>
        </p:nvGrpSpPr>
        <p:grpSpPr bwMode="auto">
          <a:xfrm>
            <a:off x="1558702" y="1236663"/>
            <a:ext cx="8753475" cy="2136775"/>
            <a:chOff x="230" y="879"/>
            <a:chExt cx="5514" cy="1346"/>
          </a:xfrm>
        </p:grpSpPr>
        <p:sp>
          <p:nvSpPr>
            <p:cNvPr id="18" name="Freeform 18"/>
            <p:cNvSpPr>
              <a:spLocks/>
            </p:cNvSpPr>
            <p:nvPr/>
          </p:nvSpPr>
          <p:spPr bwMode="auto">
            <a:xfrm>
              <a:off x="672" y="1181"/>
              <a:ext cx="4785" cy="531"/>
            </a:xfrm>
            <a:custGeom>
              <a:avLst/>
              <a:gdLst>
                <a:gd name="T0" fmla="*/ 0 w 4785"/>
                <a:gd name="T1" fmla="*/ 3 h 531"/>
                <a:gd name="T2" fmla="*/ 981 w 4785"/>
                <a:gd name="T3" fmla="*/ 3 h 531"/>
                <a:gd name="T4" fmla="*/ 981 w 4785"/>
                <a:gd name="T5" fmla="*/ 531 h 531"/>
                <a:gd name="T6" fmla="*/ 1173 w 4785"/>
                <a:gd name="T7" fmla="*/ 531 h 531"/>
                <a:gd name="T8" fmla="*/ 1173 w 4785"/>
                <a:gd name="T9" fmla="*/ 3 h 531"/>
                <a:gd name="T10" fmla="*/ 1941 w 4785"/>
                <a:gd name="T11" fmla="*/ 3 h 531"/>
                <a:gd name="T12" fmla="*/ 1941 w 4785"/>
                <a:gd name="T13" fmla="*/ 531 h 531"/>
                <a:gd name="T14" fmla="*/ 2313 w 4785"/>
                <a:gd name="T15" fmla="*/ 531 h 531"/>
                <a:gd name="T16" fmla="*/ 2313 w 4785"/>
                <a:gd name="T17" fmla="*/ 0 h 531"/>
                <a:gd name="T18" fmla="*/ 3254 w 4785"/>
                <a:gd name="T19" fmla="*/ 3 h 531"/>
                <a:gd name="T20" fmla="*/ 3254 w 4785"/>
                <a:gd name="T21" fmla="*/ 518 h 531"/>
                <a:gd name="T22" fmla="*/ 3618 w 4785"/>
                <a:gd name="T23" fmla="*/ 518 h 531"/>
                <a:gd name="T24" fmla="*/ 3618 w 4785"/>
                <a:gd name="T25" fmla="*/ 3 h 531"/>
                <a:gd name="T26" fmla="*/ 4785 w 4785"/>
                <a:gd name="T27" fmla="*/ 3 h 5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85"/>
                <a:gd name="T43" fmla="*/ 0 h 531"/>
                <a:gd name="T44" fmla="*/ 4785 w 4785"/>
                <a:gd name="T45" fmla="*/ 531 h 53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85" h="531">
                  <a:moveTo>
                    <a:pt x="0" y="3"/>
                  </a:moveTo>
                  <a:lnTo>
                    <a:pt x="981" y="3"/>
                  </a:lnTo>
                  <a:lnTo>
                    <a:pt x="981" y="531"/>
                  </a:lnTo>
                  <a:lnTo>
                    <a:pt x="1173" y="531"/>
                  </a:lnTo>
                  <a:lnTo>
                    <a:pt x="1173" y="3"/>
                  </a:lnTo>
                  <a:lnTo>
                    <a:pt x="1941" y="3"/>
                  </a:lnTo>
                  <a:lnTo>
                    <a:pt x="1941" y="531"/>
                  </a:lnTo>
                  <a:lnTo>
                    <a:pt x="2313" y="531"/>
                  </a:lnTo>
                  <a:lnTo>
                    <a:pt x="2313" y="0"/>
                  </a:lnTo>
                  <a:lnTo>
                    <a:pt x="3254" y="3"/>
                  </a:lnTo>
                  <a:lnTo>
                    <a:pt x="3254" y="518"/>
                  </a:lnTo>
                  <a:lnTo>
                    <a:pt x="3618" y="518"/>
                  </a:lnTo>
                  <a:lnTo>
                    <a:pt x="3618" y="3"/>
                  </a:lnTo>
                  <a:lnTo>
                    <a:pt x="4785" y="3"/>
                  </a:lnTo>
                </a:path>
              </a:pathLst>
            </a:cu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pPr>
              <a:endParaRPr lang="zh-CN" altLang="en-US">
                <a:latin typeface="+mj-lt"/>
                <a:ea typeface="华文新魏" pitchFamily="2" charset="-122"/>
              </a:endParaRPr>
            </a:p>
          </p:txBody>
        </p:sp>
        <p:sp>
          <p:nvSpPr>
            <p:cNvPr id="19" name="Text Box 19"/>
            <p:cNvSpPr txBox="1">
              <a:spLocks noChangeArrowheads="1"/>
            </p:cNvSpPr>
            <p:nvPr/>
          </p:nvSpPr>
          <p:spPr bwMode="auto">
            <a:xfrm>
              <a:off x="1526" y="879"/>
              <a:ext cx="69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solidFill>
                    <a:srgbClr val="0000FF"/>
                  </a:solidFill>
                  <a:latin typeface="+mj-lt"/>
                  <a:ea typeface="华文新魏" pitchFamily="2" charset="-122"/>
                </a:rPr>
                <a:t>主程序</a:t>
              </a:r>
            </a:p>
          </p:txBody>
        </p:sp>
        <p:sp>
          <p:nvSpPr>
            <p:cNvPr id="20" name="Text Box 20"/>
            <p:cNvSpPr txBox="1">
              <a:spLocks noChangeArrowheads="1"/>
            </p:cNvSpPr>
            <p:nvPr/>
          </p:nvSpPr>
          <p:spPr bwMode="auto">
            <a:xfrm>
              <a:off x="2737" y="907"/>
              <a:ext cx="14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solidFill>
                    <a:srgbClr val="0000FF"/>
                  </a:solidFill>
                  <a:latin typeface="+mj-lt"/>
                  <a:ea typeface="华文新魏" pitchFamily="2" charset="-122"/>
                </a:rPr>
                <a:t>继续执行主程序</a:t>
              </a:r>
            </a:p>
          </p:txBody>
        </p:sp>
        <p:sp>
          <p:nvSpPr>
            <p:cNvPr id="21" name="Text Box 21"/>
            <p:cNvSpPr txBox="1">
              <a:spLocks noChangeArrowheads="1"/>
            </p:cNvSpPr>
            <p:nvPr/>
          </p:nvSpPr>
          <p:spPr bwMode="auto">
            <a:xfrm>
              <a:off x="1574" y="1695"/>
              <a:ext cx="8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latin typeface="+mj-lt"/>
                  <a:ea typeface="华文新魏" pitchFamily="2" charset="-122"/>
                </a:rPr>
                <a:t>启动外设</a:t>
              </a:r>
            </a:p>
          </p:txBody>
        </p:sp>
        <p:sp>
          <p:nvSpPr>
            <p:cNvPr id="22" name="Text Box 22"/>
            <p:cNvSpPr txBox="1">
              <a:spLocks noChangeArrowheads="1"/>
            </p:cNvSpPr>
            <p:nvPr/>
          </p:nvSpPr>
          <p:spPr bwMode="auto">
            <a:xfrm>
              <a:off x="2374" y="1690"/>
              <a:ext cx="1118" cy="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solidFill>
                    <a:srgbClr val="0000FF"/>
                  </a:solidFill>
                  <a:latin typeface="+mj-lt"/>
                  <a:ea typeface="华文新魏" pitchFamily="2" charset="-122"/>
                </a:rPr>
                <a:t>    </a:t>
              </a:r>
              <a:r>
                <a:rPr lang="zh-CN" altLang="en-US" b="1">
                  <a:latin typeface="+mj-lt"/>
                  <a:ea typeface="华文新魏" pitchFamily="2" charset="-122"/>
                </a:rPr>
                <a:t>服务程序</a:t>
              </a:r>
            </a:p>
            <a:p>
              <a:pPr algn="l">
                <a:lnSpc>
                  <a:spcPct val="100000"/>
                </a:lnSpc>
              </a:pPr>
              <a:r>
                <a:rPr lang="en-US" altLang="zh-CN" b="1">
                  <a:solidFill>
                    <a:srgbClr val="0000FF"/>
                  </a:solidFill>
                  <a:latin typeface="+mj-lt"/>
                  <a:ea typeface="华文新魏" pitchFamily="2" charset="-122"/>
                </a:rPr>
                <a:t>  (</a:t>
              </a:r>
              <a:r>
                <a:rPr lang="zh-CN" altLang="en-US" b="1">
                  <a:solidFill>
                    <a:srgbClr val="0000FF"/>
                  </a:solidFill>
                  <a:latin typeface="+mj-lt"/>
                  <a:ea typeface="华文新魏" pitchFamily="2" charset="-122"/>
                </a:rPr>
                <a:t>传送数据</a:t>
              </a:r>
              <a:r>
                <a:rPr lang="en-US" altLang="zh-CN" b="1">
                  <a:solidFill>
                    <a:srgbClr val="0000FF"/>
                  </a:solidFill>
                  <a:latin typeface="+mj-lt"/>
                  <a:ea typeface="华文新魏" pitchFamily="2" charset="-122"/>
                </a:rPr>
                <a:t>)</a:t>
              </a:r>
            </a:p>
          </p:txBody>
        </p:sp>
        <p:sp>
          <p:nvSpPr>
            <p:cNvPr id="23" name="Text Box 23"/>
            <p:cNvSpPr txBox="1">
              <a:spLocks noChangeArrowheads="1"/>
            </p:cNvSpPr>
            <p:nvPr/>
          </p:nvSpPr>
          <p:spPr bwMode="auto">
            <a:xfrm>
              <a:off x="3670" y="1681"/>
              <a:ext cx="1118" cy="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solidFill>
                    <a:srgbClr val="0000FF"/>
                  </a:solidFill>
                  <a:latin typeface="+mj-lt"/>
                  <a:ea typeface="华文新魏" pitchFamily="2" charset="-122"/>
                </a:rPr>
                <a:t>    </a:t>
              </a:r>
              <a:r>
                <a:rPr lang="zh-CN" altLang="en-US" b="1">
                  <a:latin typeface="+mj-lt"/>
                  <a:ea typeface="华文新魏" pitchFamily="2" charset="-122"/>
                </a:rPr>
                <a:t>服务程序</a:t>
              </a:r>
            </a:p>
            <a:p>
              <a:pPr algn="l">
                <a:lnSpc>
                  <a:spcPct val="100000"/>
                </a:lnSpc>
              </a:pPr>
              <a:r>
                <a:rPr lang="en-US" altLang="zh-CN" b="1">
                  <a:solidFill>
                    <a:srgbClr val="0000FF"/>
                  </a:solidFill>
                  <a:latin typeface="+mj-lt"/>
                  <a:ea typeface="华文新魏" pitchFamily="2" charset="-122"/>
                </a:rPr>
                <a:t>  (</a:t>
              </a:r>
              <a:r>
                <a:rPr lang="zh-CN" altLang="en-US" b="1">
                  <a:solidFill>
                    <a:srgbClr val="0000FF"/>
                  </a:solidFill>
                  <a:latin typeface="+mj-lt"/>
                  <a:ea typeface="华文新魏" pitchFamily="2" charset="-122"/>
                </a:rPr>
                <a:t>传送数据</a:t>
              </a:r>
              <a:r>
                <a:rPr lang="en-US" altLang="zh-CN" b="1">
                  <a:solidFill>
                    <a:srgbClr val="0000FF"/>
                  </a:solidFill>
                  <a:latin typeface="+mj-lt"/>
                  <a:ea typeface="华文新魏" pitchFamily="2" charset="-122"/>
                </a:rPr>
                <a:t>)</a:t>
              </a:r>
            </a:p>
          </p:txBody>
        </p:sp>
        <p:sp>
          <p:nvSpPr>
            <p:cNvPr id="24" name="Text Box 24"/>
            <p:cNvSpPr txBox="1">
              <a:spLocks noChangeArrowheads="1"/>
            </p:cNvSpPr>
            <p:nvPr/>
          </p:nvSpPr>
          <p:spPr bwMode="auto">
            <a:xfrm>
              <a:off x="4284" y="899"/>
              <a:ext cx="14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solidFill>
                    <a:srgbClr val="0000FF"/>
                  </a:solidFill>
                  <a:latin typeface="+mj-lt"/>
                  <a:ea typeface="华文新魏" pitchFamily="2" charset="-122"/>
                </a:rPr>
                <a:t>继续执行主程序</a:t>
              </a:r>
            </a:p>
          </p:txBody>
        </p:sp>
        <p:sp>
          <p:nvSpPr>
            <p:cNvPr id="25" name="Text Box 25"/>
            <p:cNvSpPr txBox="1">
              <a:spLocks noChangeArrowheads="1"/>
            </p:cNvSpPr>
            <p:nvPr/>
          </p:nvSpPr>
          <p:spPr bwMode="auto">
            <a:xfrm>
              <a:off x="230" y="1061"/>
              <a:ext cx="51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b="1">
                  <a:solidFill>
                    <a:srgbClr val="0000FF"/>
                  </a:solidFill>
                  <a:latin typeface="+mj-lt"/>
                  <a:ea typeface="华文新魏" pitchFamily="2" charset="-122"/>
                </a:rPr>
                <a:t>CPU</a:t>
              </a:r>
            </a:p>
          </p:txBody>
        </p:sp>
        <p:sp>
          <p:nvSpPr>
            <p:cNvPr id="26" name="Freeform 26"/>
            <p:cNvSpPr>
              <a:spLocks/>
            </p:cNvSpPr>
            <p:nvPr/>
          </p:nvSpPr>
          <p:spPr bwMode="auto">
            <a:xfrm>
              <a:off x="2475" y="1710"/>
              <a:ext cx="154" cy="330"/>
            </a:xfrm>
            <a:custGeom>
              <a:avLst/>
              <a:gdLst>
                <a:gd name="T0" fmla="*/ 0 w 391"/>
                <a:gd name="T1" fmla="*/ 2147483647 h 2"/>
                <a:gd name="T2" fmla="*/ 0 w 391"/>
                <a:gd name="T3" fmla="*/ 0 h 2"/>
                <a:gd name="T4" fmla="*/ 0 60000 65536"/>
                <a:gd name="T5" fmla="*/ 0 60000 65536"/>
                <a:gd name="T6" fmla="*/ 0 w 391"/>
                <a:gd name="T7" fmla="*/ 0 h 2"/>
                <a:gd name="T8" fmla="*/ 391 w 391"/>
                <a:gd name="T9" fmla="*/ 2 h 2"/>
              </a:gdLst>
              <a:ahLst/>
              <a:cxnLst>
                <a:cxn ang="T4">
                  <a:pos x="T0" y="T1"/>
                </a:cxn>
                <a:cxn ang="T5">
                  <a:pos x="T2" y="T3"/>
                </a:cxn>
              </a:cxnLst>
              <a:rect l="T6" t="T7" r="T8" b="T9"/>
              <a:pathLst>
                <a:path w="391" h="2">
                  <a:moveTo>
                    <a:pt x="0" y="2"/>
                  </a:moveTo>
                  <a:lnTo>
                    <a:pt x="391" y="0"/>
                  </a:lnTo>
                </a:path>
              </a:pathLst>
            </a:custGeom>
            <a:noFill/>
            <a:ln w="31750">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spAutoFit/>
            </a:bodyPr>
            <a:lstStyle/>
            <a:p>
              <a:pPr algn="l">
                <a:lnSpc>
                  <a:spcPct val="100000"/>
                </a:lnSpc>
              </a:pPr>
              <a:endParaRPr lang="zh-CN" altLang="en-US">
                <a:latin typeface="+mj-lt"/>
                <a:ea typeface="华文新魏" pitchFamily="2" charset="-122"/>
              </a:endParaRPr>
            </a:p>
          </p:txBody>
        </p:sp>
        <p:sp>
          <p:nvSpPr>
            <p:cNvPr id="27" name="Freeform 27"/>
            <p:cNvSpPr>
              <a:spLocks/>
            </p:cNvSpPr>
            <p:nvPr/>
          </p:nvSpPr>
          <p:spPr bwMode="auto">
            <a:xfrm>
              <a:off x="3914" y="1700"/>
              <a:ext cx="116" cy="330"/>
            </a:xfrm>
            <a:custGeom>
              <a:avLst/>
              <a:gdLst>
                <a:gd name="T0" fmla="*/ 0 w 385"/>
                <a:gd name="T1" fmla="*/ 0 h 1"/>
                <a:gd name="T2" fmla="*/ 0 w 385"/>
                <a:gd name="T3" fmla="*/ 0 h 1"/>
                <a:gd name="T4" fmla="*/ 0 60000 65536"/>
                <a:gd name="T5" fmla="*/ 0 60000 65536"/>
                <a:gd name="T6" fmla="*/ 0 w 385"/>
                <a:gd name="T7" fmla="*/ 0 h 1"/>
                <a:gd name="T8" fmla="*/ 385 w 385"/>
                <a:gd name="T9" fmla="*/ 1 h 1"/>
              </a:gdLst>
              <a:ahLst/>
              <a:cxnLst>
                <a:cxn ang="T4">
                  <a:pos x="T0" y="T1"/>
                </a:cxn>
                <a:cxn ang="T5">
                  <a:pos x="T2" y="T3"/>
                </a:cxn>
              </a:cxnLst>
              <a:rect l="T6" t="T7" r="T8" b="T9"/>
              <a:pathLst>
                <a:path w="385" h="1">
                  <a:moveTo>
                    <a:pt x="0" y="0"/>
                  </a:moveTo>
                  <a:lnTo>
                    <a:pt x="385" y="0"/>
                  </a:lnTo>
                </a:path>
              </a:pathLst>
            </a:custGeom>
            <a:noFill/>
            <a:ln w="38100">
              <a:solidFill>
                <a:schemeClr val="folHlink"/>
              </a:solidFill>
              <a:round/>
              <a:headEnd/>
              <a:tailEnd/>
            </a:ln>
            <a:extLst>
              <a:ext uri="{909E8E84-426E-40dd-AFC4-6F175D3DCCD1}">
                <a14:hiddenFill xmlns:a14="http://schemas.microsoft.com/office/drawing/2010/main" xmlns="">
                  <a:solidFill>
                    <a:srgbClr val="FFFFFF"/>
                  </a:solidFill>
                </a14:hiddenFill>
              </a:ext>
            </a:extLst>
          </p:spPr>
          <p:txBody>
            <a:bodyPr wrap="none">
              <a:spAutoFit/>
            </a:bodyPr>
            <a:lstStyle/>
            <a:p>
              <a:pPr algn="l">
                <a:lnSpc>
                  <a:spcPct val="100000"/>
                </a:lnSpc>
              </a:pPr>
              <a:endParaRPr lang="zh-CN" altLang="en-US">
                <a:latin typeface="+mj-lt"/>
                <a:ea typeface="华文新魏" pitchFamily="2" charset="-122"/>
              </a:endParaRPr>
            </a:p>
          </p:txBody>
        </p:sp>
      </p:grpSp>
      <p:sp>
        <p:nvSpPr>
          <p:cNvPr id="28" name="Rectangle 2"/>
          <p:cNvSpPr txBox="1">
            <a:spLocks noChangeArrowheads="1"/>
          </p:cNvSpPr>
          <p:nvPr/>
        </p:nvSpPr>
        <p:spPr bwMode="auto">
          <a:xfrm>
            <a:off x="362471" y="80675"/>
            <a:ext cx="88567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输入输出方式概述</a:t>
            </a:r>
          </a:p>
        </p:txBody>
      </p:sp>
    </p:spTree>
    <p:extLst>
      <p:ext uri="{BB962C8B-B14F-4D97-AF65-F5344CB8AC3E}">
        <p14:creationId xmlns:p14="http://schemas.microsoft.com/office/powerpoint/2010/main" val="17506403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126654" y="1412776"/>
            <a:ext cx="9649072" cy="40324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0000"/>
              </a:lnSpc>
              <a:spcBef>
                <a:spcPct val="0"/>
              </a:spcBef>
            </a:pPr>
            <a:r>
              <a:rPr lang="en-US" altLang="zh-CN" dirty="0">
                <a:latin typeface="+mj-lt"/>
                <a:ea typeface="华文新魏" pitchFamily="2" charset="-122"/>
              </a:rPr>
              <a:t>DMA</a:t>
            </a:r>
            <a:r>
              <a:rPr lang="zh-CN" altLang="en-US" dirty="0">
                <a:latin typeface="+mj-lt"/>
                <a:ea typeface="华文新魏" pitchFamily="2" charset="-122"/>
              </a:rPr>
              <a:t>方式的基本思想</a:t>
            </a:r>
          </a:p>
          <a:p>
            <a:pPr marL="625475" lvl="1" indent="-266700" algn="just">
              <a:lnSpc>
                <a:spcPct val="150000"/>
              </a:lnSpc>
              <a:spcBef>
                <a:spcPct val="0"/>
              </a:spcBef>
              <a:buClr>
                <a:schemeClr val="tx2"/>
              </a:buClr>
            </a:pPr>
            <a:r>
              <a:rPr lang="zh-CN" altLang="en-US" dirty="0">
                <a:solidFill>
                  <a:srgbClr val="0000FF"/>
                </a:solidFill>
                <a:latin typeface="+mj-lt"/>
                <a:ea typeface="华文新魏" pitchFamily="2" charset="-122"/>
              </a:rPr>
              <a:t>独立于处理器、能在高速外设和主存之间直接传送数据</a:t>
            </a:r>
          </a:p>
          <a:p>
            <a:pPr marL="625475" lvl="1" indent="-266700" algn="just">
              <a:lnSpc>
                <a:spcPct val="150000"/>
              </a:lnSpc>
              <a:spcBef>
                <a:spcPct val="0"/>
              </a:spcBef>
              <a:buClr>
                <a:schemeClr val="tx2"/>
              </a:buClr>
            </a:pPr>
            <a:r>
              <a:rPr lang="zh-CN" altLang="en-US" dirty="0">
                <a:solidFill>
                  <a:srgbClr val="0000FF"/>
                </a:solidFill>
                <a:latin typeface="+mj-lt"/>
                <a:ea typeface="华文新魏" pitchFamily="2" charset="-122"/>
              </a:rPr>
              <a:t>由专门硬件</a:t>
            </a:r>
            <a:r>
              <a:rPr lang="en-US" altLang="zh-CN" dirty="0">
                <a:solidFill>
                  <a:srgbClr val="FF0000"/>
                </a:solidFill>
                <a:latin typeface="+mj-lt"/>
                <a:ea typeface="华文新魏" pitchFamily="2" charset="-122"/>
              </a:rPr>
              <a:t>(</a:t>
            </a:r>
            <a:r>
              <a:rPr lang="zh-CN" altLang="en-US" dirty="0">
                <a:solidFill>
                  <a:srgbClr val="FF0000"/>
                </a:solidFill>
                <a:latin typeface="+mj-lt"/>
                <a:ea typeface="华文新魏" pitchFamily="2" charset="-122"/>
              </a:rPr>
              <a:t>即：</a:t>
            </a:r>
            <a:r>
              <a:rPr lang="en-US" altLang="zh-CN" dirty="0">
                <a:solidFill>
                  <a:srgbClr val="FF0000"/>
                </a:solidFill>
                <a:latin typeface="+mj-lt"/>
                <a:ea typeface="华文新魏" pitchFamily="2" charset="-122"/>
              </a:rPr>
              <a:t>DMA</a:t>
            </a:r>
            <a:r>
              <a:rPr lang="zh-CN" altLang="en-US" dirty="0">
                <a:solidFill>
                  <a:srgbClr val="FF0000"/>
                </a:solidFill>
                <a:latin typeface="+mj-lt"/>
                <a:ea typeface="华文新魏" pitchFamily="2" charset="-122"/>
              </a:rPr>
              <a:t>控制器</a:t>
            </a:r>
            <a:r>
              <a:rPr lang="en-US" altLang="zh-CN" dirty="0">
                <a:solidFill>
                  <a:srgbClr val="FF0000"/>
                </a:solidFill>
                <a:latin typeface="+mj-lt"/>
                <a:ea typeface="华文新魏" pitchFamily="2" charset="-122"/>
              </a:rPr>
              <a:t>)</a:t>
            </a:r>
            <a:r>
              <a:rPr lang="zh-CN" altLang="en-US" dirty="0">
                <a:solidFill>
                  <a:srgbClr val="0000FF"/>
                </a:solidFill>
                <a:latin typeface="+mj-lt"/>
                <a:ea typeface="华文新魏" pitchFamily="2" charset="-122"/>
              </a:rPr>
              <a:t>控制总线进行传输</a:t>
            </a:r>
            <a:endParaRPr lang="en-US" altLang="zh-CN" dirty="0">
              <a:solidFill>
                <a:srgbClr val="0000FF"/>
              </a:solidFill>
              <a:latin typeface="+mj-lt"/>
              <a:ea typeface="华文新魏" pitchFamily="2" charset="-122"/>
            </a:endParaRPr>
          </a:p>
          <a:p>
            <a:pPr marL="625475" lvl="1" indent="-266700" algn="just">
              <a:lnSpc>
                <a:spcPct val="100000"/>
              </a:lnSpc>
              <a:spcBef>
                <a:spcPct val="0"/>
              </a:spcBef>
              <a:buClr>
                <a:schemeClr val="tx2"/>
              </a:buClr>
            </a:pPr>
            <a:endParaRPr lang="en-US" altLang="zh-CN" dirty="0">
              <a:solidFill>
                <a:srgbClr val="0000FF"/>
              </a:solidFill>
              <a:latin typeface="+mj-lt"/>
              <a:ea typeface="华文新魏" pitchFamily="2" charset="-122"/>
            </a:endParaRPr>
          </a:p>
          <a:p>
            <a:pPr marL="625475" lvl="1" indent="-266700" algn="just">
              <a:lnSpc>
                <a:spcPct val="100000"/>
              </a:lnSpc>
              <a:spcBef>
                <a:spcPct val="0"/>
              </a:spcBef>
              <a:buClr>
                <a:schemeClr val="tx2"/>
              </a:buClr>
            </a:pPr>
            <a:endParaRPr lang="en-US" altLang="zh-CN" dirty="0">
              <a:solidFill>
                <a:srgbClr val="0000FF"/>
              </a:solidFill>
              <a:latin typeface="+mj-lt"/>
              <a:ea typeface="华文新魏" pitchFamily="2" charset="-122"/>
            </a:endParaRPr>
          </a:p>
          <a:p>
            <a:pPr algn="just">
              <a:lnSpc>
                <a:spcPct val="100000"/>
              </a:lnSpc>
              <a:spcBef>
                <a:spcPct val="0"/>
              </a:spcBef>
            </a:pPr>
            <a:r>
              <a:rPr lang="en-US" altLang="zh-CN" dirty="0">
                <a:latin typeface="+mj-lt"/>
                <a:ea typeface="华文新魏" pitchFamily="2" charset="-122"/>
              </a:rPr>
              <a:t>DMA</a:t>
            </a:r>
            <a:r>
              <a:rPr lang="zh-CN" altLang="en-US" dirty="0">
                <a:latin typeface="+mj-lt"/>
                <a:ea typeface="华文新魏" pitchFamily="2" charset="-122"/>
              </a:rPr>
              <a:t>方式适用场合</a:t>
            </a:r>
          </a:p>
          <a:p>
            <a:pPr marL="625475" lvl="1" indent="-266700" algn="just">
              <a:lnSpc>
                <a:spcPct val="150000"/>
              </a:lnSpc>
              <a:spcBef>
                <a:spcPct val="0"/>
              </a:spcBef>
              <a:buClr>
                <a:schemeClr val="tx2"/>
              </a:buClr>
            </a:pPr>
            <a:r>
              <a:rPr lang="zh-CN" altLang="en-US" dirty="0">
                <a:solidFill>
                  <a:srgbClr val="0000FF"/>
                </a:solidFill>
                <a:latin typeface="+mj-lt"/>
                <a:ea typeface="华文新魏" pitchFamily="2" charset="-122"/>
              </a:rPr>
              <a:t>高速设备</a:t>
            </a:r>
            <a:r>
              <a:rPr lang="en-US" altLang="zh-CN" dirty="0">
                <a:solidFill>
                  <a:srgbClr val="0000FF"/>
                </a:solidFill>
                <a:latin typeface="+mj-lt"/>
                <a:ea typeface="华文新魏" pitchFamily="2" charset="-122"/>
              </a:rPr>
              <a:t>(</a:t>
            </a:r>
            <a:r>
              <a:rPr lang="zh-CN" altLang="en-US" dirty="0">
                <a:solidFill>
                  <a:srgbClr val="0000FF"/>
                </a:solidFill>
                <a:latin typeface="+mj-lt"/>
                <a:ea typeface="华文新魏" pitchFamily="2" charset="-122"/>
              </a:rPr>
              <a:t>如：磁盘、光盘等</a:t>
            </a:r>
            <a:r>
              <a:rPr lang="en-US" altLang="zh-CN" dirty="0">
                <a:solidFill>
                  <a:srgbClr val="0000FF"/>
                </a:solidFill>
                <a:latin typeface="+mj-lt"/>
                <a:ea typeface="华文新魏" pitchFamily="2" charset="-122"/>
              </a:rPr>
              <a:t>)</a:t>
            </a:r>
          </a:p>
          <a:p>
            <a:pPr marL="625475" lvl="1" indent="-266700" algn="just">
              <a:lnSpc>
                <a:spcPct val="150000"/>
              </a:lnSpc>
              <a:spcBef>
                <a:spcPct val="0"/>
              </a:spcBef>
              <a:buClr>
                <a:schemeClr val="tx2"/>
              </a:buClr>
            </a:pPr>
            <a:r>
              <a:rPr lang="zh-CN" altLang="en-US" dirty="0">
                <a:solidFill>
                  <a:srgbClr val="0000FF"/>
                </a:solidFill>
                <a:latin typeface="+mj-lt"/>
                <a:ea typeface="华文新魏" pitchFamily="2" charset="-122"/>
              </a:rPr>
              <a:t>成批数据交换，且单位数据间的时间间隔较短</a:t>
            </a:r>
            <a:endParaRPr lang="zh-CN" altLang="en-US" dirty="0">
              <a:latin typeface="+mj-lt"/>
              <a:ea typeface="华文新魏" pitchFamily="2" charset="-122"/>
            </a:endParaRPr>
          </a:p>
        </p:txBody>
      </p:sp>
      <p:sp>
        <p:nvSpPr>
          <p:cNvPr id="4" name="Rectangle 2"/>
          <p:cNvSpPr txBox="1">
            <a:spLocks noChangeArrowheads="1"/>
          </p:cNvSpPr>
          <p:nvPr/>
        </p:nvSpPr>
        <p:spPr bwMode="auto">
          <a:xfrm>
            <a:off x="262558" y="0"/>
            <a:ext cx="88567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概述</a:t>
            </a:r>
          </a:p>
        </p:txBody>
      </p:sp>
    </p:spTree>
    <p:extLst>
      <p:ext uri="{BB962C8B-B14F-4D97-AF65-F5344CB8AC3E}">
        <p14:creationId xmlns:p14="http://schemas.microsoft.com/office/powerpoint/2010/main" val="3392510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checkerboard(across)">
                                      <p:cBhvr>
                                        <p:cTn id="1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heckerboard(across)">
                                      <p:cBhvr>
                                        <p:cTn id="2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11188" y="1196752"/>
            <a:ext cx="10740602" cy="48742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00000"/>
              </a:lnSpc>
              <a:spcBef>
                <a:spcPct val="0"/>
              </a:spcBef>
            </a:pPr>
            <a:r>
              <a:rPr lang="zh-CN" altLang="en-US" sz="2800" dirty="0">
                <a:latin typeface="+mj-lt"/>
                <a:ea typeface="华文新魏" pitchFamily="2" charset="-122"/>
              </a:rPr>
              <a:t>采用“请求</a:t>
            </a:r>
            <a:r>
              <a:rPr lang="en-US" altLang="en-US" dirty="0">
                <a:latin typeface="+mj-lt"/>
                <a:ea typeface="华文新魏" pitchFamily="2" charset="-122"/>
              </a:rPr>
              <a:t>－</a:t>
            </a:r>
            <a:r>
              <a:rPr lang="zh-CN" altLang="en-US" sz="2800" dirty="0">
                <a:latin typeface="+mj-lt"/>
                <a:ea typeface="华文新魏" pitchFamily="2" charset="-122"/>
              </a:rPr>
              <a:t>响应”方式</a:t>
            </a:r>
          </a:p>
          <a:p>
            <a:pPr marL="625475" lvl="1" indent="-266700" algn="just">
              <a:lnSpc>
                <a:spcPct val="150000"/>
              </a:lnSpc>
              <a:spcBef>
                <a:spcPct val="0"/>
              </a:spcBef>
            </a:pPr>
            <a:r>
              <a:rPr lang="zh-CN" altLang="en-US" sz="2400" dirty="0">
                <a:latin typeface="+mj-lt"/>
                <a:ea typeface="华文新魏" pitchFamily="2" charset="-122"/>
              </a:rPr>
              <a:t>每当高速设备准备好数据，就进行一次“</a:t>
            </a:r>
            <a:r>
              <a:rPr lang="en-US" altLang="zh-CN" sz="2400" dirty="0">
                <a:latin typeface="+mj-lt"/>
                <a:ea typeface="华文新魏" pitchFamily="2" charset="-122"/>
              </a:rPr>
              <a:t>DMA</a:t>
            </a:r>
            <a:r>
              <a:rPr lang="zh-CN" altLang="en-US" sz="2400" dirty="0">
                <a:latin typeface="+mj-lt"/>
                <a:ea typeface="华文新魏" pitchFamily="2" charset="-122"/>
              </a:rPr>
              <a:t>请求”，</a:t>
            </a:r>
            <a:r>
              <a:rPr lang="en-US" altLang="zh-CN" sz="2400" dirty="0">
                <a:latin typeface="+mj-lt"/>
                <a:ea typeface="华文新魏" pitchFamily="2" charset="-122"/>
              </a:rPr>
              <a:t>DMA</a:t>
            </a:r>
            <a:r>
              <a:rPr lang="zh-CN" altLang="en-US" sz="2400" dirty="0">
                <a:latin typeface="+mj-lt"/>
                <a:ea typeface="华文新魏" pitchFamily="2" charset="-122"/>
              </a:rPr>
              <a:t>控制器接收到</a:t>
            </a:r>
            <a:r>
              <a:rPr lang="en-US" altLang="zh-CN" sz="2400" dirty="0">
                <a:latin typeface="+mj-lt"/>
                <a:ea typeface="华文新魏" pitchFamily="2" charset="-122"/>
              </a:rPr>
              <a:t>DMA</a:t>
            </a:r>
            <a:r>
              <a:rPr lang="zh-CN" altLang="en-US" sz="2400" dirty="0">
                <a:latin typeface="+mj-lt"/>
                <a:ea typeface="华文新魏" pitchFamily="2" charset="-122"/>
              </a:rPr>
              <a:t>请求后，申请总线使用权</a:t>
            </a:r>
          </a:p>
          <a:p>
            <a:pPr marL="625475" lvl="1" indent="-266700" algn="just">
              <a:lnSpc>
                <a:spcPct val="150000"/>
              </a:lnSpc>
              <a:spcBef>
                <a:spcPct val="0"/>
              </a:spcBef>
            </a:pPr>
            <a:r>
              <a:rPr lang="en-US" altLang="zh-CN" sz="2400" dirty="0">
                <a:latin typeface="+mj-lt"/>
                <a:ea typeface="华文新魏" pitchFamily="2" charset="-122"/>
              </a:rPr>
              <a:t>DMA</a:t>
            </a:r>
            <a:r>
              <a:rPr lang="zh-CN" altLang="en-US" sz="2400" dirty="0">
                <a:latin typeface="+mj-lt"/>
                <a:ea typeface="华文新魏" pitchFamily="2" charset="-122"/>
              </a:rPr>
              <a:t>控制器的总线使用优先级比</a:t>
            </a:r>
            <a:r>
              <a:rPr lang="en-US" altLang="zh-CN" sz="2400" dirty="0">
                <a:latin typeface="+mj-lt"/>
                <a:ea typeface="华文新魏" pitchFamily="2" charset="-122"/>
              </a:rPr>
              <a:t>CPU</a:t>
            </a:r>
            <a:r>
              <a:rPr lang="zh-CN" altLang="en-US" sz="2400" dirty="0">
                <a:latin typeface="+mj-lt"/>
                <a:ea typeface="华文新魏" pitchFamily="2" charset="-122"/>
              </a:rPr>
              <a:t>高</a:t>
            </a:r>
            <a:endParaRPr lang="en-US" altLang="zh-CN" sz="2400" dirty="0">
              <a:latin typeface="+mj-lt"/>
              <a:ea typeface="华文新魏" pitchFamily="2" charset="-122"/>
            </a:endParaRPr>
          </a:p>
          <a:p>
            <a:pPr marL="625475" lvl="1" indent="-266700" algn="just">
              <a:lnSpc>
                <a:spcPct val="100000"/>
              </a:lnSpc>
              <a:spcBef>
                <a:spcPct val="0"/>
              </a:spcBef>
            </a:pPr>
            <a:endParaRPr lang="en-US" altLang="zh-CN" sz="2400" dirty="0">
              <a:solidFill>
                <a:srgbClr val="FF0000"/>
              </a:solidFill>
              <a:latin typeface="+mj-lt"/>
              <a:ea typeface="华文新魏" pitchFamily="2" charset="-122"/>
            </a:endParaRPr>
          </a:p>
          <a:p>
            <a:pPr marL="625475" lvl="1" indent="-266700" algn="just">
              <a:lnSpc>
                <a:spcPct val="100000"/>
              </a:lnSpc>
              <a:spcBef>
                <a:spcPct val="0"/>
              </a:spcBef>
            </a:pPr>
            <a:endParaRPr lang="zh-CN" altLang="en-US" sz="2400" dirty="0">
              <a:solidFill>
                <a:srgbClr val="FF0000"/>
              </a:solidFill>
              <a:latin typeface="+mj-lt"/>
              <a:ea typeface="华文新魏" pitchFamily="2" charset="-122"/>
            </a:endParaRPr>
          </a:p>
          <a:p>
            <a:pPr algn="just">
              <a:lnSpc>
                <a:spcPct val="100000"/>
              </a:lnSpc>
              <a:spcBef>
                <a:spcPct val="0"/>
              </a:spcBef>
            </a:pPr>
            <a:r>
              <a:rPr lang="zh-CN" altLang="en-US" sz="2800" dirty="0">
                <a:latin typeface="+mj-lt"/>
                <a:ea typeface="华文新魏" pitchFamily="2" charset="-122"/>
              </a:rPr>
              <a:t>与中断控制方式结合使用</a:t>
            </a:r>
          </a:p>
          <a:p>
            <a:pPr marL="625475" lvl="1" indent="-266700" algn="just">
              <a:lnSpc>
                <a:spcPct val="150000"/>
              </a:lnSpc>
              <a:spcBef>
                <a:spcPct val="0"/>
              </a:spcBef>
            </a:pPr>
            <a:r>
              <a:rPr lang="en-US" altLang="zh-CN" sz="2400" dirty="0">
                <a:latin typeface="+mj-lt"/>
                <a:ea typeface="华文新魏" pitchFamily="2" charset="-122"/>
              </a:rPr>
              <a:t>DMA</a:t>
            </a:r>
            <a:r>
              <a:rPr lang="zh-CN" altLang="en-US" sz="2400" dirty="0">
                <a:latin typeface="+mj-lt"/>
                <a:ea typeface="华文新魏" pitchFamily="2" charset="-122"/>
              </a:rPr>
              <a:t>传送前，“寻道”“旋转”等操作结束时，通过“中断”告知</a:t>
            </a:r>
            <a:r>
              <a:rPr lang="en-US" altLang="zh-CN" sz="2400" dirty="0">
                <a:latin typeface="+mj-lt"/>
                <a:ea typeface="华文新魏" pitchFamily="2" charset="-122"/>
              </a:rPr>
              <a:t>CPU</a:t>
            </a:r>
            <a:endParaRPr lang="zh-CN" altLang="en-US" sz="2400" dirty="0">
              <a:latin typeface="+mj-lt"/>
              <a:ea typeface="华文新魏" pitchFamily="2" charset="-122"/>
            </a:endParaRPr>
          </a:p>
          <a:p>
            <a:pPr marL="625475" lvl="1" indent="-266700" algn="just">
              <a:lnSpc>
                <a:spcPct val="150000"/>
              </a:lnSpc>
              <a:spcBef>
                <a:spcPct val="0"/>
              </a:spcBef>
            </a:pPr>
            <a:r>
              <a:rPr lang="en-US" altLang="zh-CN" sz="2400" dirty="0">
                <a:latin typeface="+mj-lt"/>
                <a:ea typeface="华文新魏" pitchFamily="2" charset="-122"/>
              </a:rPr>
              <a:t>DMA</a:t>
            </a:r>
            <a:r>
              <a:rPr lang="zh-CN" altLang="en-US" sz="2400" dirty="0">
                <a:latin typeface="+mj-lt"/>
                <a:ea typeface="华文新魏" pitchFamily="2" charset="-122"/>
              </a:rPr>
              <a:t>控制器控制总线传送数据时，</a:t>
            </a:r>
            <a:r>
              <a:rPr lang="en-US" altLang="zh-CN" sz="2400" dirty="0">
                <a:latin typeface="+mj-lt"/>
                <a:ea typeface="华文新魏" pitchFamily="2" charset="-122"/>
              </a:rPr>
              <a:t>CPU</a:t>
            </a:r>
            <a:r>
              <a:rPr lang="zh-CN" altLang="en-US" sz="2400" dirty="0">
                <a:latin typeface="+mj-lt"/>
                <a:ea typeface="华文新魏" pitchFamily="2" charset="-122"/>
              </a:rPr>
              <a:t>执行其他程序</a:t>
            </a:r>
          </a:p>
          <a:p>
            <a:pPr marL="625475" lvl="1" indent="-266700" algn="just">
              <a:lnSpc>
                <a:spcPct val="150000"/>
              </a:lnSpc>
              <a:spcBef>
                <a:spcPct val="0"/>
              </a:spcBef>
            </a:pPr>
            <a:r>
              <a:rPr lang="en-US" altLang="zh-CN" sz="2400" dirty="0">
                <a:latin typeface="+mj-lt"/>
                <a:ea typeface="华文新魏" pitchFamily="2" charset="-122"/>
              </a:rPr>
              <a:t>DMA</a:t>
            </a:r>
            <a:r>
              <a:rPr lang="zh-CN" altLang="en-US" sz="2400" dirty="0">
                <a:latin typeface="+mj-lt"/>
                <a:ea typeface="华文新魏" pitchFamily="2" charset="-122"/>
              </a:rPr>
              <a:t>传送结束时，要通过</a:t>
            </a:r>
            <a:r>
              <a:rPr lang="zh-CN" altLang="en-US" sz="2400" dirty="0">
                <a:solidFill>
                  <a:srgbClr val="FF0000"/>
                </a:solidFill>
                <a:latin typeface="+mj-lt"/>
                <a:ea typeface="华文新魏" pitchFamily="2" charset="-122"/>
              </a:rPr>
              <a:t>“</a:t>
            </a:r>
            <a:r>
              <a:rPr lang="en-US" altLang="zh-CN" sz="2400" dirty="0">
                <a:solidFill>
                  <a:srgbClr val="FF0000"/>
                </a:solidFill>
                <a:latin typeface="+mj-lt"/>
                <a:ea typeface="华文新魏" pitchFamily="2" charset="-122"/>
              </a:rPr>
              <a:t>DMA</a:t>
            </a:r>
            <a:r>
              <a:rPr lang="zh-CN" altLang="en-US" sz="2400" dirty="0">
                <a:solidFill>
                  <a:srgbClr val="FF0000"/>
                </a:solidFill>
                <a:latin typeface="+mj-lt"/>
                <a:ea typeface="华文新魏" pitchFamily="2" charset="-122"/>
              </a:rPr>
              <a:t>结束中断”</a:t>
            </a:r>
            <a:r>
              <a:rPr lang="zh-CN" altLang="en-US" sz="2400" dirty="0">
                <a:latin typeface="+mj-lt"/>
                <a:ea typeface="华文新魏" pitchFamily="2" charset="-122"/>
              </a:rPr>
              <a:t>告知</a:t>
            </a:r>
            <a:r>
              <a:rPr lang="en-US" altLang="zh-CN" sz="2400" dirty="0">
                <a:latin typeface="+mj-lt"/>
                <a:ea typeface="华文新魏" pitchFamily="2" charset="-122"/>
              </a:rPr>
              <a:t>CPU</a:t>
            </a:r>
            <a:endParaRPr lang="zh-CN" altLang="en-US" sz="2400" dirty="0">
              <a:latin typeface="+mj-lt"/>
              <a:ea typeface="华文新魏" pitchFamily="2" charset="-122"/>
            </a:endParaRPr>
          </a:p>
        </p:txBody>
      </p:sp>
      <p:sp>
        <p:nvSpPr>
          <p:cNvPr id="4" name="Rectangle 2"/>
          <p:cNvSpPr txBox="1">
            <a:spLocks noChangeArrowheads="1"/>
          </p:cNvSpPr>
          <p:nvPr/>
        </p:nvSpPr>
        <p:spPr bwMode="auto">
          <a:xfrm>
            <a:off x="370570" y="80628"/>
            <a:ext cx="88567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概述</a:t>
            </a:r>
          </a:p>
        </p:txBody>
      </p:sp>
    </p:spTree>
    <p:extLst>
      <p:ext uri="{BB962C8B-B14F-4D97-AF65-F5344CB8AC3E}">
        <p14:creationId xmlns:p14="http://schemas.microsoft.com/office/powerpoint/2010/main" val="2231969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checkerboard(across)">
                                      <p:cBhvr>
                                        <p:cTn id="1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heckerboard(across)">
                                      <p:cBhvr>
                                        <p:cTn id="2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heckerboard(across)">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9402" y="1900239"/>
            <a:ext cx="4161867" cy="4398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Box 3"/>
          <p:cNvSpPr txBox="1">
            <a:spLocks noChangeArrowheads="1"/>
          </p:cNvSpPr>
          <p:nvPr/>
        </p:nvSpPr>
        <p:spPr bwMode="auto">
          <a:xfrm>
            <a:off x="684213" y="849313"/>
            <a:ext cx="72771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266700" indent="-266700">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buFont typeface="Wingdings" pitchFamily="2" charset="2"/>
              <a:buChar char="p"/>
            </a:pPr>
            <a:r>
              <a:rPr lang="en-US" altLang="zh-CN" sz="3200" b="1" dirty="0">
                <a:latin typeface="+mj-lt"/>
                <a:ea typeface="华文新魏" pitchFamily="2" charset="-122"/>
              </a:rPr>
              <a:t>DMA</a:t>
            </a:r>
            <a:r>
              <a:rPr lang="zh-CN" altLang="en-US" sz="3200" b="1" dirty="0">
                <a:latin typeface="+mj-lt"/>
                <a:ea typeface="华文新魏" pitchFamily="2" charset="-122"/>
              </a:rPr>
              <a:t>和中断驱动两种方式的数据通路</a:t>
            </a:r>
          </a:p>
        </p:txBody>
      </p:sp>
      <p:grpSp>
        <p:nvGrpSpPr>
          <p:cNvPr id="5" name="Group 5"/>
          <p:cNvGrpSpPr>
            <a:grpSpLocks/>
          </p:cNvGrpSpPr>
          <p:nvPr/>
        </p:nvGrpSpPr>
        <p:grpSpPr bwMode="auto">
          <a:xfrm>
            <a:off x="1342678" y="1940719"/>
            <a:ext cx="6489700" cy="4357688"/>
            <a:chOff x="703" y="1502"/>
            <a:chExt cx="4224" cy="2745"/>
          </a:xfrm>
        </p:grpSpPr>
        <p:grpSp>
          <p:nvGrpSpPr>
            <p:cNvPr id="6" name="Group 6"/>
            <p:cNvGrpSpPr>
              <a:grpSpLocks/>
            </p:cNvGrpSpPr>
            <p:nvPr/>
          </p:nvGrpSpPr>
          <p:grpSpPr bwMode="auto">
            <a:xfrm>
              <a:off x="1580" y="2557"/>
              <a:ext cx="878" cy="831"/>
              <a:chOff x="1728" y="2592"/>
              <a:chExt cx="816" cy="770"/>
            </a:xfrm>
          </p:grpSpPr>
          <p:sp>
            <p:nvSpPr>
              <p:cNvPr id="39" name="Rectangle 7"/>
              <p:cNvSpPr>
                <a:spLocks noChangeArrowheads="1"/>
              </p:cNvSpPr>
              <p:nvPr/>
            </p:nvSpPr>
            <p:spPr bwMode="auto">
              <a:xfrm>
                <a:off x="1728" y="2594"/>
                <a:ext cx="816" cy="768"/>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sp>
            <p:nvSpPr>
              <p:cNvPr id="40" name="Text Box 8"/>
              <p:cNvSpPr txBox="1">
                <a:spLocks noChangeArrowheads="1"/>
              </p:cNvSpPr>
              <p:nvPr/>
            </p:nvSpPr>
            <p:spPr bwMode="auto">
              <a:xfrm>
                <a:off x="1728" y="2592"/>
                <a:ext cx="720" cy="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000">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ct val="50000"/>
                  </a:spcBef>
                </a:pPr>
                <a:r>
                  <a:rPr lang="en-US" altLang="zh-CN" b="1">
                    <a:solidFill>
                      <a:schemeClr val="tx2"/>
                    </a:solidFill>
                    <a:latin typeface="+mj-lt"/>
                    <a:ea typeface="华文新魏" pitchFamily="2" charset="-122"/>
                  </a:rPr>
                  <a:t>CPU</a:t>
                </a:r>
              </a:p>
            </p:txBody>
          </p:sp>
        </p:grpSp>
        <p:sp>
          <p:nvSpPr>
            <p:cNvPr id="7" name="Text Box 9"/>
            <p:cNvSpPr txBox="1">
              <a:spLocks noChangeArrowheads="1"/>
            </p:cNvSpPr>
            <p:nvPr/>
          </p:nvSpPr>
          <p:spPr bwMode="auto">
            <a:xfrm>
              <a:off x="758" y="2627"/>
              <a:ext cx="456" cy="6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sz="2800" b="1">
                  <a:solidFill>
                    <a:schemeClr val="tx2"/>
                  </a:solidFill>
                  <a:latin typeface="+mj-lt"/>
                  <a:ea typeface="华文新魏" pitchFamily="2" charset="-122"/>
                </a:rPr>
                <a:t>主</a:t>
              </a:r>
            </a:p>
            <a:p>
              <a:pPr algn="l">
                <a:lnSpc>
                  <a:spcPct val="100000"/>
                </a:lnSpc>
                <a:spcBef>
                  <a:spcPct val="30000"/>
                </a:spcBef>
              </a:pPr>
              <a:r>
                <a:rPr lang="zh-CN" altLang="en-US" sz="2800" b="1">
                  <a:solidFill>
                    <a:schemeClr val="tx2"/>
                  </a:solidFill>
                  <a:latin typeface="+mj-lt"/>
                  <a:ea typeface="华文新魏" pitchFamily="2" charset="-122"/>
                </a:rPr>
                <a:t>存</a:t>
              </a:r>
            </a:p>
          </p:txBody>
        </p:sp>
        <p:sp>
          <p:nvSpPr>
            <p:cNvPr id="8" name="Rectangle 10"/>
            <p:cNvSpPr>
              <a:spLocks noChangeArrowheads="1"/>
            </p:cNvSpPr>
            <p:nvPr/>
          </p:nvSpPr>
          <p:spPr bwMode="auto">
            <a:xfrm>
              <a:off x="703" y="2507"/>
              <a:ext cx="568" cy="933"/>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sp>
          <p:nvSpPr>
            <p:cNvPr id="9" name="Text Box 11"/>
            <p:cNvSpPr txBox="1">
              <a:spLocks noChangeArrowheads="1"/>
            </p:cNvSpPr>
            <p:nvPr/>
          </p:nvSpPr>
          <p:spPr bwMode="auto">
            <a:xfrm>
              <a:off x="1852" y="2835"/>
              <a:ext cx="449"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tIns="36000">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b="1">
                  <a:solidFill>
                    <a:schemeClr val="tx2"/>
                  </a:solidFill>
                  <a:latin typeface="+mj-lt"/>
                  <a:ea typeface="华文新魏" pitchFamily="2" charset="-122"/>
                </a:rPr>
                <a:t> AC</a:t>
              </a:r>
            </a:p>
          </p:txBody>
        </p:sp>
        <p:sp>
          <p:nvSpPr>
            <p:cNvPr id="10" name="Rectangle 12"/>
            <p:cNvSpPr>
              <a:spLocks noChangeArrowheads="1"/>
            </p:cNvSpPr>
            <p:nvPr/>
          </p:nvSpPr>
          <p:spPr bwMode="auto">
            <a:xfrm>
              <a:off x="1839" y="2870"/>
              <a:ext cx="516" cy="25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sp>
          <p:nvSpPr>
            <p:cNvPr id="11" name="Text Box 13"/>
            <p:cNvSpPr txBox="1">
              <a:spLocks noChangeArrowheads="1"/>
            </p:cNvSpPr>
            <p:nvPr/>
          </p:nvSpPr>
          <p:spPr bwMode="auto">
            <a:xfrm>
              <a:off x="3027" y="2460"/>
              <a:ext cx="105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sz="2200" b="1" dirty="0">
                  <a:solidFill>
                    <a:srgbClr val="0000FF"/>
                  </a:solidFill>
                  <a:latin typeface="+mj-lt"/>
                  <a:ea typeface="华文新魏" pitchFamily="2" charset="-122"/>
                </a:rPr>
                <a:t> </a:t>
              </a:r>
              <a:r>
                <a:rPr lang="zh-CN" altLang="en-US" b="1" dirty="0">
                  <a:solidFill>
                    <a:srgbClr val="0000FF"/>
                  </a:solidFill>
                  <a:latin typeface="+mj-lt"/>
                  <a:ea typeface="华文新魏" pitchFamily="2" charset="-122"/>
                </a:rPr>
                <a:t>中断接口</a:t>
              </a:r>
            </a:p>
          </p:txBody>
        </p:sp>
        <p:sp>
          <p:nvSpPr>
            <p:cNvPr id="12" name="Rectangle 14"/>
            <p:cNvSpPr>
              <a:spLocks noChangeArrowheads="1"/>
            </p:cNvSpPr>
            <p:nvPr/>
          </p:nvSpPr>
          <p:spPr bwMode="auto">
            <a:xfrm>
              <a:off x="3077" y="2456"/>
              <a:ext cx="929" cy="25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sp>
          <p:nvSpPr>
            <p:cNvPr id="13" name="Text Box 15"/>
            <p:cNvSpPr txBox="1">
              <a:spLocks noChangeArrowheads="1"/>
            </p:cNvSpPr>
            <p:nvPr/>
          </p:nvSpPr>
          <p:spPr bwMode="auto">
            <a:xfrm>
              <a:off x="2959" y="3180"/>
              <a:ext cx="114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b="1">
                  <a:solidFill>
                    <a:srgbClr val="FF0000"/>
                  </a:solidFill>
                  <a:latin typeface="+mj-lt"/>
                  <a:ea typeface="华文新魏" pitchFamily="2" charset="-122"/>
                </a:rPr>
                <a:t>DMA </a:t>
              </a:r>
              <a:r>
                <a:rPr lang="zh-CN" altLang="en-US" b="1">
                  <a:solidFill>
                    <a:srgbClr val="FF0000"/>
                  </a:solidFill>
                  <a:latin typeface="+mj-lt"/>
                  <a:ea typeface="华文新魏" pitchFamily="2" charset="-122"/>
                </a:rPr>
                <a:t>接口</a:t>
              </a:r>
            </a:p>
          </p:txBody>
        </p:sp>
        <p:sp>
          <p:nvSpPr>
            <p:cNvPr id="14" name="Rectangle 16"/>
            <p:cNvSpPr>
              <a:spLocks noChangeArrowheads="1"/>
            </p:cNvSpPr>
            <p:nvPr/>
          </p:nvSpPr>
          <p:spPr bwMode="auto">
            <a:xfrm>
              <a:off x="3037" y="3172"/>
              <a:ext cx="969" cy="259"/>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sp>
          <p:nvSpPr>
            <p:cNvPr id="15" name="Text Box 17"/>
            <p:cNvSpPr txBox="1">
              <a:spLocks noChangeArrowheads="1"/>
            </p:cNvSpPr>
            <p:nvPr/>
          </p:nvSpPr>
          <p:spPr bwMode="auto">
            <a:xfrm>
              <a:off x="4551" y="2531"/>
              <a:ext cx="362" cy="7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b="1">
                  <a:solidFill>
                    <a:schemeClr val="tx2"/>
                  </a:solidFill>
                  <a:latin typeface="+mj-lt"/>
                  <a:ea typeface="华文新魏" pitchFamily="2" charset="-122"/>
                </a:rPr>
                <a:t>I/O</a:t>
              </a:r>
            </a:p>
            <a:p>
              <a:pPr algn="l">
                <a:lnSpc>
                  <a:spcPct val="100000"/>
                </a:lnSpc>
              </a:pPr>
              <a:r>
                <a:rPr lang="en-US" altLang="zh-CN" b="1">
                  <a:solidFill>
                    <a:schemeClr val="tx2"/>
                  </a:solidFill>
                  <a:latin typeface="+mj-lt"/>
                  <a:ea typeface="华文新魏" pitchFamily="2" charset="-122"/>
                </a:rPr>
                <a:t> </a:t>
              </a:r>
              <a:r>
                <a:rPr lang="zh-CN" altLang="en-US" b="1">
                  <a:solidFill>
                    <a:schemeClr val="tx2"/>
                  </a:solidFill>
                  <a:latin typeface="+mj-lt"/>
                  <a:ea typeface="华文新魏" pitchFamily="2" charset="-122"/>
                </a:rPr>
                <a:t>设</a:t>
              </a:r>
            </a:p>
            <a:p>
              <a:pPr algn="l">
                <a:lnSpc>
                  <a:spcPct val="100000"/>
                </a:lnSpc>
              </a:pPr>
              <a:r>
                <a:rPr lang="zh-CN" altLang="en-US" b="1">
                  <a:solidFill>
                    <a:schemeClr val="tx2"/>
                  </a:solidFill>
                  <a:latin typeface="+mj-lt"/>
                  <a:ea typeface="华文新魏" pitchFamily="2" charset="-122"/>
                </a:rPr>
                <a:t> 备</a:t>
              </a:r>
            </a:p>
          </p:txBody>
        </p:sp>
        <p:sp>
          <p:nvSpPr>
            <p:cNvPr id="16" name="Rectangle 18"/>
            <p:cNvSpPr>
              <a:spLocks noChangeArrowheads="1"/>
            </p:cNvSpPr>
            <p:nvPr/>
          </p:nvSpPr>
          <p:spPr bwMode="auto">
            <a:xfrm>
              <a:off x="4471" y="2404"/>
              <a:ext cx="456" cy="1036"/>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sp>
          <p:nvSpPr>
            <p:cNvPr id="17" name="Rectangle 19"/>
            <p:cNvSpPr>
              <a:spLocks noChangeArrowheads="1"/>
            </p:cNvSpPr>
            <p:nvPr/>
          </p:nvSpPr>
          <p:spPr bwMode="auto">
            <a:xfrm>
              <a:off x="2045" y="3129"/>
              <a:ext cx="103" cy="363"/>
            </a:xfrm>
            <a:prstGeom prst="rect">
              <a:avLst/>
            </a:prstGeom>
            <a:solidFill>
              <a:schemeClr val="folHlink"/>
            </a:solidFill>
            <a:ln w="9525">
              <a:solidFill>
                <a:schemeClr val="accent2"/>
              </a:solidFill>
              <a:miter lim="800000"/>
              <a:headEnd/>
              <a:tailEnd/>
            </a:ln>
          </p:spPr>
          <p:txBody>
            <a:bodyPr wrap="none" anchor="ctr"/>
            <a:lstStyle/>
            <a:p>
              <a:pPr algn="l">
                <a:lnSpc>
                  <a:spcPct val="100000"/>
                </a:lnSpc>
              </a:pPr>
              <a:endParaRPr lang="zh-CN" altLang="en-US" b="1">
                <a:latin typeface="+mj-lt"/>
                <a:ea typeface="华文新魏" pitchFamily="2" charset="-122"/>
              </a:endParaRPr>
            </a:p>
          </p:txBody>
        </p:sp>
        <p:sp>
          <p:nvSpPr>
            <p:cNvPr id="18" name="Rectangle 20"/>
            <p:cNvSpPr>
              <a:spLocks noChangeArrowheads="1"/>
            </p:cNvSpPr>
            <p:nvPr/>
          </p:nvSpPr>
          <p:spPr bwMode="auto">
            <a:xfrm>
              <a:off x="2045" y="3440"/>
              <a:ext cx="619" cy="103"/>
            </a:xfrm>
            <a:prstGeom prst="rect">
              <a:avLst/>
            </a:prstGeom>
            <a:solidFill>
              <a:schemeClr val="folHlink"/>
            </a:solidFill>
            <a:ln w="9525">
              <a:solidFill>
                <a:schemeClr val="accent2"/>
              </a:solidFill>
              <a:miter lim="800000"/>
              <a:headEnd/>
              <a:tailEnd/>
            </a:ln>
          </p:spPr>
          <p:txBody>
            <a:bodyPr wrap="none" anchor="ctr"/>
            <a:lstStyle/>
            <a:p>
              <a:pPr algn="l">
                <a:lnSpc>
                  <a:spcPct val="100000"/>
                </a:lnSpc>
              </a:pPr>
              <a:endParaRPr lang="zh-CN" altLang="en-US" b="1">
                <a:latin typeface="+mj-lt"/>
                <a:ea typeface="华文新魏" pitchFamily="2" charset="-122"/>
              </a:endParaRPr>
            </a:p>
          </p:txBody>
        </p:sp>
        <p:sp>
          <p:nvSpPr>
            <p:cNvPr id="19" name="Rectangle 21"/>
            <p:cNvSpPr>
              <a:spLocks noChangeArrowheads="1"/>
            </p:cNvSpPr>
            <p:nvPr/>
          </p:nvSpPr>
          <p:spPr bwMode="auto">
            <a:xfrm>
              <a:off x="2613" y="2974"/>
              <a:ext cx="103" cy="569"/>
            </a:xfrm>
            <a:prstGeom prst="rect">
              <a:avLst/>
            </a:prstGeom>
            <a:solidFill>
              <a:schemeClr val="folHlink"/>
            </a:solidFill>
            <a:ln w="9525">
              <a:solidFill>
                <a:schemeClr val="accent2"/>
              </a:solidFill>
              <a:miter lim="800000"/>
              <a:headEnd/>
              <a:tailEnd/>
            </a:ln>
          </p:spPr>
          <p:txBody>
            <a:bodyPr wrap="none" anchor="ctr"/>
            <a:lstStyle/>
            <a:p>
              <a:pPr algn="l">
                <a:lnSpc>
                  <a:spcPct val="100000"/>
                </a:lnSpc>
              </a:pPr>
              <a:endParaRPr lang="zh-CN" altLang="en-US" b="1">
                <a:latin typeface="+mj-lt"/>
                <a:ea typeface="华文新魏" pitchFamily="2" charset="-122"/>
              </a:endParaRPr>
            </a:p>
          </p:txBody>
        </p:sp>
        <p:sp>
          <p:nvSpPr>
            <p:cNvPr id="20" name="Rectangle 22"/>
            <p:cNvSpPr>
              <a:spLocks noChangeArrowheads="1"/>
            </p:cNvSpPr>
            <p:nvPr/>
          </p:nvSpPr>
          <p:spPr bwMode="auto">
            <a:xfrm>
              <a:off x="2613" y="2922"/>
              <a:ext cx="929" cy="103"/>
            </a:xfrm>
            <a:prstGeom prst="rect">
              <a:avLst/>
            </a:prstGeom>
            <a:solidFill>
              <a:schemeClr val="folHlink"/>
            </a:solidFill>
            <a:ln w="9525">
              <a:solidFill>
                <a:schemeClr val="accent2"/>
              </a:solidFill>
              <a:miter lim="800000"/>
              <a:headEnd/>
              <a:tailEnd/>
            </a:ln>
          </p:spPr>
          <p:txBody>
            <a:bodyPr wrap="none" anchor="ctr"/>
            <a:lstStyle/>
            <a:p>
              <a:pPr algn="l">
                <a:lnSpc>
                  <a:spcPct val="100000"/>
                </a:lnSpc>
              </a:pPr>
              <a:endParaRPr lang="zh-CN" altLang="en-US" b="1">
                <a:latin typeface="+mj-lt"/>
                <a:ea typeface="华文新魏" pitchFamily="2" charset="-122"/>
              </a:endParaRPr>
            </a:p>
          </p:txBody>
        </p:sp>
        <p:sp>
          <p:nvSpPr>
            <p:cNvPr id="21" name="AutoShape 23"/>
            <p:cNvSpPr>
              <a:spLocks noChangeArrowheads="1"/>
            </p:cNvSpPr>
            <p:nvPr/>
          </p:nvSpPr>
          <p:spPr bwMode="auto">
            <a:xfrm>
              <a:off x="3439" y="2715"/>
              <a:ext cx="180" cy="310"/>
            </a:xfrm>
            <a:prstGeom prst="upArrow">
              <a:avLst>
                <a:gd name="adj1" fmla="val 50000"/>
                <a:gd name="adj2" fmla="val 43056"/>
              </a:avLst>
            </a:prstGeom>
            <a:solidFill>
              <a:schemeClr val="folHlink"/>
            </a:solidFill>
            <a:ln w="9525">
              <a:solidFill>
                <a:schemeClr val="accent2"/>
              </a:solidFill>
              <a:miter lim="800000"/>
              <a:headEnd/>
              <a:tailEnd/>
            </a:ln>
          </p:spPr>
          <p:txBody>
            <a:bodyPr vert="eaVert" wrap="none" anchor="ctr"/>
            <a:lstStyle/>
            <a:p>
              <a:pPr algn="l">
                <a:lnSpc>
                  <a:spcPct val="100000"/>
                </a:lnSpc>
              </a:pPr>
              <a:endParaRPr lang="zh-CN" altLang="en-US" b="1">
                <a:latin typeface="+mj-lt"/>
                <a:ea typeface="华文新魏" pitchFamily="2" charset="-122"/>
              </a:endParaRPr>
            </a:p>
          </p:txBody>
        </p:sp>
        <p:sp>
          <p:nvSpPr>
            <p:cNvPr id="22" name="Rectangle 24"/>
            <p:cNvSpPr>
              <a:spLocks noChangeArrowheads="1"/>
            </p:cNvSpPr>
            <p:nvPr/>
          </p:nvSpPr>
          <p:spPr bwMode="auto">
            <a:xfrm>
              <a:off x="3490" y="2073"/>
              <a:ext cx="103" cy="363"/>
            </a:xfrm>
            <a:prstGeom prst="rect">
              <a:avLst/>
            </a:prstGeom>
            <a:solidFill>
              <a:schemeClr val="folHlink"/>
            </a:solidFill>
            <a:ln w="9525">
              <a:solidFill>
                <a:schemeClr val="accent2"/>
              </a:solidFill>
              <a:miter lim="800000"/>
              <a:headEnd/>
              <a:tailEnd/>
            </a:ln>
          </p:spPr>
          <p:txBody>
            <a:bodyPr wrap="none" anchor="ctr"/>
            <a:lstStyle/>
            <a:p>
              <a:pPr algn="l">
                <a:lnSpc>
                  <a:spcPct val="100000"/>
                </a:lnSpc>
              </a:pPr>
              <a:endParaRPr lang="zh-CN" altLang="en-US" b="1">
                <a:latin typeface="+mj-lt"/>
                <a:ea typeface="华文新魏" pitchFamily="2" charset="-122"/>
              </a:endParaRPr>
            </a:p>
          </p:txBody>
        </p:sp>
        <p:sp>
          <p:nvSpPr>
            <p:cNvPr id="23" name="Rectangle 25"/>
            <p:cNvSpPr>
              <a:spLocks noChangeArrowheads="1"/>
            </p:cNvSpPr>
            <p:nvPr/>
          </p:nvSpPr>
          <p:spPr bwMode="auto">
            <a:xfrm>
              <a:off x="2045" y="2041"/>
              <a:ext cx="1548" cy="104"/>
            </a:xfrm>
            <a:prstGeom prst="rect">
              <a:avLst/>
            </a:prstGeom>
            <a:solidFill>
              <a:schemeClr val="folHlink"/>
            </a:solidFill>
            <a:ln w="9525">
              <a:solidFill>
                <a:schemeClr val="accent2"/>
              </a:solidFill>
              <a:miter lim="800000"/>
              <a:headEnd/>
              <a:tailEnd/>
            </a:ln>
          </p:spPr>
          <p:txBody>
            <a:bodyPr wrap="none" anchor="ctr"/>
            <a:lstStyle/>
            <a:p>
              <a:pPr algn="l">
                <a:lnSpc>
                  <a:spcPct val="100000"/>
                </a:lnSpc>
              </a:pPr>
              <a:endParaRPr lang="zh-CN" altLang="en-US" b="1">
                <a:latin typeface="+mj-lt"/>
                <a:ea typeface="华文新魏" pitchFamily="2" charset="-122"/>
              </a:endParaRPr>
            </a:p>
          </p:txBody>
        </p:sp>
        <p:sp>
          <p:nvSpPr>
            <p:cNvPr id="24" name="AutoShape 26"/>
            <p:cNvSpPr>
              <a:spLocks noChangeArrowheads="1"/>
            </p:cNvSpPr>
            <p:nvPr/>
          </p:nvSpPr>
          <p:spPr bwMode="auto">
            <a:xfrm>
              <a:off x="1993" y="2041"/>
              <a:ext cx="183" cy="829"/>
            </a:xfrm>
            <a:prstGeom prst="downArrow">
              <a:avLst>
                <a:gd name="adj1" fmla="val 50000"/>
                <a:gd name="adj2" fmla="val 80807"/>
              </a:avLst>
            </a:prstGeom>
            <a:solidFill>
              <a:schemeClr val="folHlink"/>
            </a:solidFill>
            <a:ln w="9525">
              <a:solidFill>
                <a:schemeClr val="accent2"/>
              </a:solidFill>
              <a:miter lim="800000"/>
              <a:headEnd/>
              <a:tailEnd/>
            </a:ln>
          </p:spPr>
          <p:txBody>
            <a:bodyPr vert="eaVert" wrap="none" anchor="ctr"/>
            <a:lstStyle/>
            <a:p>
              <a:pPr algn="l">
                <a:lnSpc>
                  <a:spcPct val="100000"/>
                </a:lnSpc>
              </a:pPr>
              <a:endParaRPr lang="zh-CN" altLang="en-US" b="1">
                <a:latin typeface="+mj-lt"/>
                <a:ea typeface="华文新魏" pitchFamily="2" charset="-122"/>
              </a:endParaRPr>
            </a:p>
          </p:txBody>
        </p:sp>
        <p:sp>
          <p:nvSpPr>
            <p:cNvPr id="25" name="AutoShape 27"/>
            <p:cNvSpPr>
              <a:spLocks noChangeArrowheads="1"/>
            </p:cNvSpPr>
            <p:nvPr/>
          </p:nvSpPr>
          <p:spPr bwMode="auto">
            <a:xfrm>
              <a:off x="1271" y="2922"/>
              <a:ext cx="568" cy="155"/>
            </a:xfrm>
            <a:prstGeom prst="leftRightArrow">
              <a:avLst>
                <a:gd name="adj1" fmla="val 50000"/>
                <a:gd name="adj2" fmla="val 73290"/>
              </a:avLst>
            </a:prstGeom>
            <a:solidFill>
              <a:schemeClr val="folHlink"/>
            </a:solidFill>
            <a:ln w="9525">
              <a:solidFill>
                <a:schemeClr val="accent2"/>
              </a:solidFill>
              <a:miter lim="800000"/>
              <a:headEnd/>
              <a:tailEnd/>
            </a:ln>
          </p:spPr>
          <p:txBody>
            <a:bodyPr wrap="none" anchor="ctr"/>
            <a:lstStyle/>
            <a:p>
              <a:pPr algn="l">
                <a:lnSpc>
                  <a:spcPct val="100000"/>
                </a:lnSpc>
              </a:pPr>
              <a:endParaRPr lang="zh-CN" altLang="en-US" b="1">
                <a:latin typeface="+mj-lt"/>
                <a:ea typeface="华文新魏" pitchFamily="2" charset="-122"/>
              </a:endParaRPr>
            </a:p>
          </p:txBody>
        </p:sp>
        <p:sp>
          <p:nvSpPr>
            <p:cNvPr id="26" name="AutoShape 28"/>
            <p:cNvSpPr>
              <a:spLocks noChangeArrowheads="1"/>
            </p:cNvSpPr>
            <p:nvPr/>
          </p:nvSpPr>
          <p:spPr bwMode="auto">
            <a:xfrm>
              <a:off x="4006" y="2507"/>
              <a:ext cx="465" cy="156"/>
            </a:xfrm>
            <a:prstGeom prst="leftRightArrow">
              <a:avLst>
                <a:gd name="adj1" fmla="val 50000"/>
                <a:gd name="adj2" fmla="val 59615"/>
              </a:avLst>
            </a:prstGeom>
            <a:solidFill>
              <a:schemeClr val="folHlink"/>
            </a:solidFill>
            <a:ln w="9525">
              <a:solidFill>
                <a:schemeClr val="accent2"/>
              </a:solidFill>
              <a:miter lim="800000"/>
              <a:headEnd/>
              <a:tailEnd/>
            </a:ln>
          </p:spPr>
          <p:txBody>
            <a:bodyPr wrap="none" anchor="ctr"/>
            <a:lstStyle/>
            <a:p>
              <a:pPr algn="l">
                <a:lnSpc>
                  <a:spcPct val="100000"/>
                </a:lnSpc>
              </a:pPr>
              <a:endParaRPr lang="zh-CN" altLang="en-US" b="1">
                <a:latin typeface="+mj-lt"/>
                <a:ea typeface="华文新魏" pitchFamily="2" charset="-122"/>
              </a:endParaRPr>
            </a:p>
          </p:txBody>
        </p:sp>
        <p:sp>
          <p:nvSpPr>
            <p:cNvPr id="27" name="AutoShape 29"/>
            <p:cNvSpPr>
              <a:spLocks noChangeArrowheads="1"/>
            </p:cNvSpPr>
            <p:nvPr/>
          </p:nvSpPr>
          <p:spPr bwMode="auto">
            <a:xfrm>
              <a:off x="4006" y="3233"/>
              <a:ext cx="465" cy="155"/>
            </a:xfrm>
            <a:prstGeom prst="leftRightArrow">
              <a:avLst>
                <a:gd name="adj1" fmla="val 50000"/>
                <a:gd name="adj2" fmla="val 60000"/>
              </a:avLst>
            </a:prstGeom>
            <a:solidFill>
              <a:schemeClr val="tx2">
                <a:alpha val="89803"/>
              </a:schemeClr>
            </a:solidFill>
            <a:ln w="9525">
              <a:solidFill>
                <a:schemeClr val="folHlink"/>
              </a:solidFill>
              <a:miter lim="800000"/>
              <a:headEnd/>
              <a:tailEnd/>
            </a:ln>
          </p:spPr>
          <p:txBody>
            <a:bodyPr wrap="none" anchor="ctr"/>
            <a:lstStyle/>
            <a:p>
              <a:pPr algn="l">
                <a:lnSpc>
                  <a:spcPct val="100000"/>
                </a:lnSpc>
              </a:pPr>
              <a:endParaRPr lang="zh-CN" altLang="en-US" b="1">
                <a:latin typeface="+mj-lt"/>
                <a:ea typeface="华文新魏" pitchFamily="2" charset="-122"/>
              </a:endParaRPr>
            </a:p>
          </p:txBody>
        </p:sp>
        <p:sp>
          <p:nvSpPr>
            <p:cNvPr id="28" name="AutoShape 30"/>
            <p:cNvSpPr>
              <a:spLocks noChangeArrowheads="1"/>
            </p:cNvSpPr>
            <p:nvPr/>
          </p:nvSpPr>
          <p:spPr bwMode="auto">
            <a:xfrm>
              <a:off x="858" y="3440"/>
              <a:ext cx="206" cy="466"/>
            </a:xfrm>
            <a:prstGeom prst="upArrow">
              <a:avLst>
                <a:gd name="adj1" fmla="val 50000"/>
                <a:gd name="adj2" fmla="val 56553"/>
              </a:avLst>
            </a:prstGeom>
            <a:solidFill>
              <a:schemeClr val="tx2">
                <a:alpha val="89803"/>
              </a:schemeClr>
            </a:solidFill>
            <a:ln w="9525">
              <a:solidFill>
                <a:schemeClr val="folHlink"/>
              </a:solidFill>
              <a:miter lim="800000"/>
              <a:headEnd/>
              <a:tailEnd/>
            </a:ln>
          </p:spPr>
          <p:txBody>
            <a:bodyPr vert="eaVert" wrap="none" anchor="ctr"/>
            <a:lstStyle/>
            <a:p>
              <a:pPr algn="l">
                <a:lnSpc>
                  <a:spcPct val="100000"/>
                </a:lnSpc>
              </a:pPr>
              <a:endParaRPr lang="zh-CN" altLang="en-US" b="1">
                <a:latin typeface="+mj-lt"/>
                <a:ea typeface="华文新魏" pitchFamily="2" charset="-122"/>
              </a:endParaRPr>
            </a:p>
          </p:txBody>
        </p:sp>
        <p:sp>
          <p:nvSpPr>
            <p:cNvPr id="29" name="Rectangle 31"/>
            <p:cNvSpPr>
              <a:spLocks noChangeArrowheads="1"/>
            </p:cNvSpPr>
            <p:nvPr/>
          </p:nvSpPr>
          <p:spPr bwMode="auto">
            <a:xfrm>
              <a:off x="909" y="3802"/>
              <a:ext cx="2581" cy="104"/>
            </a:xfrm>
            <a:prstGeom prst="rect">
              <a:avLst/>
            </a:prstGeom>
            <a:solidFill>
              <a:schemeClr val="tx2">
                <a:alpha val="89803"/>
              </a:schemeClr>
            </a:solidFill>
            <a:ln w="9525">
              <a:solidFill>
                <a:schemeClr val="folHlink"/>
              </a:solidFill>
              <a:miter lim="800000"/>
              <a:headEnd/>
              <a:tailEnd/>
            </a:ln>
          </p:spPr>
          <p:txBody>
            <a:bodyPr wrap="none" anchor="ctr"/>
            <a:lstStyle/>
            <a:p>
              <a:pPr algn="l">
                <a:lnSpc>
                  <a:spcPct val="100000"/>
                </a:lnSpc>
              </a:pPr>
              <a:endParaRPr lang="zh-CN" altLang="en-US" b="1">
                <a:latin typeface="+mj-lt"/>
                <a:ea typeface="华文新魏" pitchFamily="2" charset="-122"/>
              </a:endParaRPr>
            </a:p>
          </p:txBody>
        </p:sp>
        <p:sp>
          <p:nvSpPr>
            <p:cNvPr id="30" name="AutoShape 32"/>
            <p:cNvSpPr>
              <a:spLocks noChangeArrowheads="1"/>
            </p:cNvSpPr>
            <p:nvPr/>
          </p:nvSpPr>
          <p:spPr bwMode="auto">
            <a:xfrm>
              <a:off x="3439" y="3440"/>
              <a:ext cx="182" cy="466"/>
            </a:xfrm>
            <a:prstGeom prst="upArrow">
              <a:avLst>
                <a:gd name="adj1" fmla="val 50000"/>
                <a:gd name="adj2" fmla="val 64011"/>
              </a:avLst>
            </a:prstGeom>
            <a:solidFill>
              <a:schemeClr val="tx2">
                <a:alpha val="89803"/>
              </a:schemeClr>
            </a:solidFill>
            <a:ln w="9525">
              <a:solidFill>
                <a:schemeClr val="folHlink"/>
              </a:solidFill>
              <a:miter lim="800000"/>
              <a:headEnd/>
              <a:tailEnd/>
            </a:ln>
          </p:spPr>
          <p:txBody>
            <a:bodyPr vert="eaVert" wrap="none" anchor="ctr"/>
            <a:lstStyle/>
            <a:p>
              <a:pPr algn="l">
                <a:lnSpc>
                  <a:spcPct val="100000"/>
                </a:lnSpc>
              </a:pPr>
              <a:endParaRPr lang="zh-CN" altLang="en-US" b="1">
                <a:latin typeface="+mj-lt"/>
                <a:ea typeface="华文新魏" pitchFamily="2" charset="-122"/>
              </a:endParaRPr>
            </a:p>
          </p:txBody>
        </p:sp>
        <p:sp>
          <p:nvSpPr>
            <p:cNvPr id="31" name="Text Box 33"/>
            <p:cNvSpPr txBox="1">
              <a:spLocks noChangeArrowheads="1"/>
            </p:cNvSpPr>
            <p:nvPr/>
          </p:nvSpPr>
          <p:spPr bwMode="auto">
            <a:xfrm>
              <a:off x="744" y="1502"/>
              <a:ext cx="2457"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sz="2800" b="1" dirty="0">
                  <a:solidFill>
                    <a:srgbClr val="0000FF"/>
                  </a:solidFill>
                  <a:latin typeface="+mj-lt"/>
                  <a:ea typeface="华文新魏" pitchFamily="2" charset="-122"/>
                </a:rPr>
                <a:t>中断方式数据传送通路</a:t>
              </a:r>
            </a:p>
          </p:txBody>
        </p:sp>
        <p:sp>
          <p:nvSpPr>
            <p:cNvPr id="32" name="Line 34"/>
            <p:cNvSpPr>
              <a:spLocks noChangeShapeType="1"/>
            </p:cNvSpPr>
            <p:nvPr/>
          </p:nvSpPr>
          <p:spPr bwMode="auto">
            <a:xfrm>
              <a:off x="855" y="1834"/>
              <a:ext cx="1706" cy="0"/>
            </a:xfrm>
            <a:prstGeom prst="line">
              <a:avLst/>
            </a:prstGeom>
            <a:noFill/>
            <a:ln w="57150">
              <a:solidFill>
                <a:schemeClr val="hlink"/>
              </a:solidFill>
              <a:round/>
              <a:headEnd/>
              <a:tailEnd/>
            </a:ln>
            <a:extLst>
              <a:ext uri="{909E8E84-426E-40dd-AFC4-6F175D3DCCD1}">
                <a14:hiddenFill xmlns:a14="http://schemas.microsoft.com/office/drawing/2010/main" xmlns="">
                  <a:noFill/>
                </a14:hiddenFill>
              </a:ext>
            </a:extLst>
          </p:spPr>
          <p:txBody>
            <a:bodyPr wrap="none"/>
            <a:lstStyle/>
            <a:p>
              <a:pPr algn="l">
                <a:lnSpc>
                  <a:spcPct val="100000"/>
                </a:lnSpc>
              </a:pPr>
              <a:endParaRPr lang="zh-CN" altLang="en-US">
                <a:latin typeface="+mj-lt"/>
                <a:ea typeface="华文新魏" pitchFamily="2" charset="-122"/>
              </a:endParaRPr>
            </a:p>
          </p:txBody>
        </p:sp>
        <p:sp>
          <p:nvSpPr>
            <p:cNvPr id="33" name="Line 35"/>
            <p:cNvSpPr>
              <a:spLocks noChangeShapeType="1"/>
            </p:cNvSpPr>
            <p:nvPr/>
          </p:nvSpPr>
          <p:spPr bwMode="auto">
            <a:xfrm>
              <a:off x="1477" y="1834"/>
              <a:ext cx="0" cy="1140"/>
            </a:xfrm>
            <a:prstGeom prst="line">
              <a:avLst/>
            </a:prstGeom>
            <a:noFill/>
            <a:ln w="57150">
              <a:solidFill>
                <a:schemeClr val="hlink"/>
              </a:solidFill>
              <a:round/>
              <a:headEnd/>
              <a:tailEnd type="oval" w="sm" len="sm"/>
            </a:ln>
            <a:extLst>
              <a:ext uri="{909E8E84-426E-40dd-AFC4-6F175D3DCCD1}">
                <a14:hiddenFill xmlns:a14="http://schemas.microsoft.com/office/drawing/2010/main" xmlns="">
                  <a:noFill/>
                </a14:hiddenFill>
              </a:ext>
            </a:extLst>
          </p:spPr>
          <p:txBody>
            <a:bodyPr wrap="none"/>
            <a:lstStyle/>
            <a:p>
              <a:pPr algn="l">
                <a:lnSpc>
                  <a:spcPct val="100000"/>
                </a:lnSpc>
              </a:pPr>
              <a:endParaRPr lang="zh-CN" altLang="en-US">
                <a:latin typeface="+mj-lt"/>
                <a:ea typeface="华文新魏" pitchFamily="2" charset="-122"/>
              </a:endParaRPr>
            </a:p>
          </p:txBody>
        </p:sp>
        <p:sp>
          <p:nvSpPr>
            <p:cNvPr id="34" name="Line 36"/>
            <p:cNvSpPr>
              <a:spLocks noChangeShapeType="1"/>
            </p:cNvSpPr>
            <p:nvPr/>
          </p:nvSpPr>
          <p:spPr bwMode="auto">
            <a:xfrm>
              <a:off x="1632" y="1834"/>
              <a:ext cx="465" cy="464"/>
            </a:xfrm>
            <a:prstGeom prst="line">
              <a:avLst/>
            </a:prstGeom>
            <a:noFill/>
            <a:ln w="57150">
              <a:solidFill>
                <a:schemeClr val="hlink"/>
              </a:solidFill>
              <a:round/>
              <a:headEnd/>
              <a:tailEnd type="oval" w="sm" len="sm"/>
            </a:ln>
            <a:extLst>
              <a:ext uri="{909E8E84-426E-40dd-AFC4-6F175D3DCCD1}">
                <a14:hiddenFill xmlns:a14="http://schemas.microsoft.com/office/drawing/2010/main" xmlns="">
                  <a:noFill/>
                </a14:hiddenFill>
              </a:ext>
            </a:extLst>
          </p:spPr>
          <p:txBody>
            <a:bodyPr wrap="none"/>
            <a:lstStyle/>
            <a:p>
              <a:pPr algn="l">
                <a:lnSpc>
                  <a:spcPct val="100000"/>
                </a:lnSpc>
              </a:pPr>
              <a:endParaRPr lang="zh-CN" altLang="en-US">
                <a:latin typeface="+mj-lt"/>
                <a:ea typeface="华文新魏" pitchFamily="2" charset="-122"/>
              </a:endParaRPr>
            </a:p>
          </p:txBody>
        </p:sp>
        <p:sp>
          <p:nvSpPr>
            <p:cNvPr id="35" name="Freeform 37"/>
            <p:cNvSpPr>
              <a:spLocks/>
            </p:cNvSpPr>
            <p:nvPr/>
          </p:nvSpPr>
          <p:spPr bwMode="auto">
            <a:xfrm>
              <a:off x="2561" y="1832"/>
              <a:ext cx="413" cy="1142"/>
            </a:xfrm>
            <a:custGeom>
              <a:avLst/>
              <a:gdLst>
                <a:gd name="T0" fmla="*/ 0 w 383"/>
                <a:gd name="T1" fmla="*/ 0 h 1042"/>
                <a:gd name="T2" fmla="*/ 4976 w 383"/>
                <a:gd name="T3" fmla="*/ 23493 h 1042"/>
                <a:gd name="T4" fmla="*/ 0 60000 65536"/>
                <a:gd name="T5" fmla="*/ 0 60000 65536"/>
                <a:gd name="T6" fmla="*/ 0 w 383"/>
                <a:gd name="T7" fmla="*/ 0 h 1042"/>
                <a:gd name="T8" fmla="*/ 383 w 383"/>
                <a:gd name="T9" fmla="*/ 1042 h 1042"/>
              </a:gdLst>
              <a:ahLst/>
              <a:cxnLst>
                <a:cxn ang="T4">
                  <a:pos x="T0" y="T1"/>
                </a:cxn>
                <a:cxn ang="T5">
                  <a:pos x="T2" y="T3"/>
                </a:cxn>
              </a:cxnLst>
              <a:rect l="T6" t="T7" r="T8" b="T9"/>
              <a:pathLst>
                <a:path w="383" h="1042">
                  <a:moveTo>
                    <a:pt x="0" y="0"/>
                  </a:moveTo>
                  <a:lnTo>
                    <a:pt x="383" y="1042"/>
                  </a:lnTo>
                </a:path>
              </a:pathLst>
            </a:custGeom>
            <a:noFill/>
            <a:ln w="57150">
              <a:solidFill>
                <a:schemeClr val="hlink"/>
              </a:solidFill>
              <a:round/>
              <a:headEnd/>
              <a:tailEnd type="oval" w="sm" len="sm"/>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pPr>
              <a:endParaRPr lang="zh-CN" altLang="en-US">
                <a:latin typeface="+mj-lt"/>
                <a:ea typeface="华文新魏" pitchFamily="2" charset="-122"/>
              </a:endParaRPr>
            </a:p>
          </p:txBody>
        </p:sp>
        <p:sp>
          <p:nvSpPr>
            <p:cNvPr id="36" name="Text Box 38"/>
            <p:cNvSpPr txBox="1">
              <a:spLocks noChangeArrowheads="1"/>
            </p:cNvSpPr>
            <p:nvPr/>
          </p:nvSpPr>
          <p:spPr bwMode="auto">
            <a:xfrm>
              <a:off x="2701" y="1788"/>
              <a:ext cx="921"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solidFill>
                    <a:schemeClr val="tx2"/>
                  </a:solidFill>
                  <a:latin typeface="+mj-lt"/>
                  <a:ea typeface="华文新魏" pitchFamily="2" charset="-122"/>
                </a:rPr>
                <a:t>输入指令</a:t>
              </a:r>
            </a:p>
          </p:txBody>
        </p:sp>
        <p:sp>
          <p:nvSpPr>
            <p:cNvPr id="37" name="Text Box 39"/>
            <p:cNvSpPr txBox="1">
              <a:spLocks noChangeArrowheads="1"/>
            </p:cNvSpPr>
            <p:nvPr/>
          </p:nvSpPr>
          <p:spPr bwMode="auto">
            <a:xfrm>
              <a:off x="2174" y="3549"/>
              <a:ext cx="921" cy="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tIns="0">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solidFill>
                    <a:schemeClr val="tx2"/>
                  </a:solidFill>
                  <a:latin typeface="+mj-lt"/>
                  <a:ea typeface="华文新魏" pitchFamily="2" charset="-122"/>
                </a:rPr>
                <a:t>输出指令</a:t>
              </a:r>
            </a:p>
          </p:txBody>
        </p:sp>
        <p:sp>
          <p:nvSpPr>
            <p:cNvPr id="38" name="Text Box 40"/>
            <p:cNvSpPr txBox="1">
              <a:spLocks noChangeArrowheads="1"/>
            </p:cNvSpPr>
            <p:nvPr/>
          </p:nvSpPr>
          <p:spPr bwMode="auto">
            <a:xfrm>
              <a:off x="975" y="3917"/>
              <a:ext cx="2548" cy="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sz="2800" b="1">
                  <a:solidFill>
                    <a:srgbClr val="FF0000"/>
                  </a:solidFill>
                  <a:latin typeface="+mj-lt"/>
                  <a:ea typeface="华文新魏" pitchFamily="2" charset="-122"/>
                </a:rPr>
                <a:t>DMA</a:t>
              </a:r>
              <a:r>
                <a:rPr lang="zh-CN" altLang="en-US" sz="2800" b="1">
                  <a:solidFill>
                    <a:srgbClr val="FF0000"/>
                  </a:solidFill>
                  <a:latin typeface="+mj-lt"/>
                  <a:ea typeface="华文新魏" pitchFamily="2" charset="-122"/>
                </a:rPr>
                <a:t>方式数据传送通路</a:t>
              </a:r>
            </a:p>
          </p:txBody>
        </p:sp>
      </p:grpSp>
      <p:sp>
        <p:nvSpPr>
          <p:cNvPr id="41" name="Rectangle 2"/>
          <p:cNvSpPr txBox="1">
            <a:spLocks noChangeArrowheads="1"/>
          </p:cNvSpPr>
          <p:nvPr/>
        </p:nvSpPr>
        <p:spPr bwMode="auto">
          <a:xfrm>
            <a:off x="380387" y="26988"/>
            <a:ext cx="88567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概述</a:t>
            </a:r>
          </a:p>
        </p:txBody>
      </p:sp>
    </p:spTree>
    <p:extLst>
      <p:ext uri="{BB962C8B-B14F-4D97-AF65-F5344CB8AC3E}">
        <p14:creationId xmlns:p14="http://schemas.microsoft.com/office/powerpoint/2010/main" val="1398046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55774" y="1249263"/>
            <a:ext cx="10596016" cy="47720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indent="-266700">
              <a:lnSpc>
                <a:spcPct val="150000"/>
              </a:lnSpc>
              <a:spcBef>
                <a:spcPts val="600"/>
              </a:spcBef>
            </a:pPr>
            <a:r>
              <a:rPr lang="en-US" altLang="zh-CN" dirty="0">
                <a:latin typeface="+mj-lt"/>
                <a:ea typeface="华文新魏" pitchFamily="2" charset="-122"/>
              </a:rPr>
              <a:t>CPU </a:t>
            </a:r>
            <a:r>
              <a:rPr lang="zh-CN" altLang="en-US" dirty="0">
                <a:latin typeface="+mj-lt"/>
                <a:ea typeface="华文新魏" pitchFamily="2" charset="-122"/>
              </a:rPr>
              <a:t>响应</a:t>
            </a:r>
            <a:r>
              <a:rPr lang="en-US" altLang="zh-CN" dirty="0">
                <a:latin typeface="+mj-lt"/>
                <a:ea typeface="华文新魏" pitchFamily="2" charset="-122"/>
              </a:rPr>
              <a:t>DMA </a:t>
            </a:r>
            <a:r>
              <a:rPr lang="zh-CN" altLang="en-US" dirty="0">
                <a:latin typeface="+mj-lt"/>
                <a:ea typeface="华文新魏" pitchFamily="2" charset="-122"/>
              </a:rPr>
              <a:t>请求和响应中断请求的区别</a:t>
            </a:r>
          </a:p>
          <a:p>
            <a:pPr marL="625475" lvl="1" indent="-266700">
              <a:lnSpc>
                <a:spcPct val="150000"/>
              </a:lnSpc>
              <a:spcBef>
                <a:spcPts val="600"/>
              </a:spcBef>
            </a:pPr>
            <a:r>
              <a:rPr lang="en-US" altLang="zh-CN" dirty="0">
                <a:latin typeface="+mj-lt"/>
                <a:ea typeface="华文新魏" pitchFamily="2" charset="-122"/>
              </a:rPr>
              <a:t>CPU</a:t>
            </a:r>
            <a:r>
              <a:rPr lang="zh-CN" altLang="en-US" dirty="0">
                <a:latin typeface="+mj-lt"/>
                <a:ea typeface="华文新魏" pitchFamily="2" charset="-122"/>
              </a:rPr>
              <a:t>对中断请求的响应时间只能发生在每条指令执行完毕时</a:t>
            </a:r>
          </a:p>
          <a:p>
            <a:pPr marL="625475" lvl="1" indent="-266700">
              <a:lnSpc>
                <a:spcPct val="150000"/>
              </a:lnSpc>
              <a:spcBef>
                <a:spcPts val="600"/>
              </a:spcBef>
            </a:pPr>
            <a:r>
              <a:rPr lang="en-US" altLang="zh-CN" dirty="0">
                <a:latin typeface="+mj-lt"/>
                <a:ea typeface="华文新魏" pitchFamily="2" charset="-122"/>
              </a:rPr>
              <a:t>CPU</a:t>
            </a:r>
            <a:r>
              <a:rPr lang="zh-CN" altLang="en-US" dirty="0">
                <a:latin typeface="+mj-lt"/>
                <a:ea typeface="华文新魏" pitchFamily="2" charset="-122"/>
              </a:rPr>
              <a:t>对</a:t>
            </a:r>
            <a:r>
              <a:rPr lang="en-US" altLang="zh-CN" dirty="0">
                <a:latin typeface="+mj-lt"/>
                <a:ea typeface="华文新魏" pitchFamily="2" charset="-122"/>
              </a:rPr>
              <a:t>DMA </a:t>
            </a:r>
            <a:r>
              <a:rPr lang="zh-CN" altLang="en-US" dirty="0">
                <a:latin typeface="+mj-lt"/>
                <a:ea typeface="华文新魏" pitchFamily="2" charset="-122"/>
              </a:rPr>
              <a:t>请求的响应时间可以发生在每个总线周期结束时</a:t>
            </a:r>
          </a:p>
          <a:p>
            <a:pPr marL="625475" lvl="1" indent="-266700">
              <a:lnSpc>
                <a:spcPct val="150000"/>
              </a:lnSpc>
              <a:spcBef>
                <a:spcPts val="600"/>
              </a:spcBef>
            </a:pPr>
            <a:r>
              <a:rPr lang="en-US" altLang="zh-CN" dirty="0">
                <a:latin typeface="+mj-lt"/>
                <a:ea typeface="华文新魏" pitchFamily="2" charset="-122"/>
              </a:rPr>
              <a:t>DMA </a:t>
            </a:r>
            <a:r>
              <a:rPr lang="zh-CN" altLang="en-US" dirty="0">
                <a:latin typeface="+mj-lt"/>
                <a:ea typeface="华文新魏" pitchFamily="2" charset="-122"/>
              </a:rPr>
              <a:t>请求的优先级高于中断请求。</a:t>
            </a:r>
            <a:r>
              <a:rPr lang="en-US" altLang="zh-CN" dirty="0">
                <a:latin typeface="+mj-lt"/>
                <a:ea typeface="华文新魏" pitchFamily="2" charset="-122"/>
              </a:rPr>
              <a:t>DMA </a:t>
            </a:r>
            <a:r>
              <a:rPr lang="zh-CN" altLang="en-US" dirty="0">
                <a:latin typeface="+mj-lt"/>
                <a:ea typeface="华文新魏" pitchFamily="2" charset="-122"/>
              </a:rPr>
              <a:t>方式常用于高速外设的成组数据传送，如果不及时处理将丢失信息，所以</a:t>
            </a:r>
            <a:r>
              <a:rPr lang="en-US" altLang="zh-CN" dirty="0">
                <a:latin typeface="+mj-lt"/>
                <a:ea typeface="华文新魏" pitchFamily="2" charset="-122"/>
              </a:rPr>
              <a:t>DMA </a:t>
            </a:r>
            <a:r>
              <a:rPr lang="zh-CN" altLang="en-US" dirty="0">
                <a:latin typeface="+mj-lt"/>
                <a:ea typeface="华文新魏" pitchFamily="2" charset="-122"/>
              </a:rPr>
              <a:t>请求的优先级应高于中断请求。</a:t>
            </a:r>
          </a:p>
        </p:txBody>
      </p:sp>
      <p:sp>
        <p:nvSpPr>
          <p:cNvPr id="4" name="Rectangle 2"/>
          <p:cNvSpPr txBox="1">
            <a:spLocks noChangeArrowheads="1"/>
          </p:cNvSpPr>
          <p:nvPr/>
        </p:nvSpPr>
        <p:spPr bwMode="auto">
          <a:xfrm>
            <a:off x="262558" y="116632"/>
            <a:ext cx="88567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概述</a:t>
            </a:r>
          </a:p>
        </p:txBody>
      </p:sp>
    </p:spTree>
    <p:extLst>
      <p:ext uri="{BB962C8B-B14F-4D97-AF65-F5344CB8AC3E}">
        <p14:creationId xmlns:p14="http://schemas.microsoft.com/office/powerpoint/2010/main" val="13467251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
          <p:cNvSpPr txBox="1">
            <a:spLocks noChangeArrowheads="1"/>
          </p:cNvSpPr>
          <p:nvPr/>
        </p:nvSpPr>
        <p:spPr>
          <a:xfrm>
            <a:off x="642938" y="751545"/>
            <a:ext cx="10636844" cy="566578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ts val="300"/>
              </a:spcBef>
              <a:buFont typeface="Wingdings" pitchFamily="2" charset="2"/>
              <a:buChar char="p"/>
            </a:pPr>
            <a:r>
              <a:rPr lang="en-US" altLang="zh-CN" sz="2800" dirty="0">
                <a:latin typeface="+mj-lt"/>
                <a:ea typeface="华文新魏" pitchFamily="2" charset="-122"/>
              </a:rPr>
              <a:t>I/O</a:t>
            </a:r>
            <a:r>
              <a:rPr lang="zh-CN" altLang="en-US" sz="2800" dirty="0">
                <a:latin typeface="+mj-lt"/>
                <a:ea typeface="华文新魏" pitchFamily="2" charset="-122"/>
              </a:rPr>
              <a:t>设备与处理器通信的六种主要控制方式</a:t>
            </a:r>
            <a:endParaRPr lang="en-US" altLang="zh-CN" sz="2800" dirty="0">
              <a:latin typeface="+mj-lt"/>
              <a:ea typeface="华文新魏" pitchFamily="2" charset="-122"/>
            </a:endParaRPr>
          </a:p>
          <a:p>
            <a:pPr lvl="1">
              <a:lnSpc>
                <a:spcPct val="110000"/>
              </a:lnSpc>
              <a:spcBef>
                <a:spcPts val="300"/>
              </a:spcBef>
              <a:buFont typeface="Wingdings" pitchFamily="2" charset="2"/>
              <a:buChar char="n"/>
            </a:pPr>
            <a:r>
              <a:rPr kumimoji="1" lang="zh-CN" altLang="en-US" dirty="0">
                <a:latin typeface="华文新魏" panose="02010800040101010101" pitchFamily="2" charset="-122"/>
                <a:ea typeface="华文新魏" panose="02010800040101010101" pitchFamily="2" charset="-122"/>
              </a:rPr>
              <a:t>无条件传送方式</a:t>
            </a:r>
            <a:endParaRPr kumimoji="1" lang="en-US" altLang="zh-CN" dirty="0">
              <a:latin typeface="华文新魏" panose="02010800040101010101" pitchFamily="2" charset="-122"/>
              <a:ea typeface="华文新魏" panose="02010800040101010101" pitchFamily="2" charset="-122"/>
            </a:endParaRPr>
          </a:p>
          <a:p>
            <a:pPr lvl="1">
              <a:lnSpc>
                <a:spcPct val="110000"/>
              </a:lnSpc>
              <a:spcBef>
                <a:spcPts val="300"/>
              </a:spcBef>
              <a:buFont typeface="Wingdings" pitchFamily="2" charset="2"/>
              <a:buChar char="n"/>
            </a:pPr>
            <a:r>
              <a:rPr lang="zh-CN" altLang="en-US" dirty="0">
                <a:solidFill>
                  <a:srgbClr val="C00000"/>
                </a:solidFill>
                <a:latin typeface="+mj-lt"/>
                <a:ea typeface="华文新魏" pitchFamily="2" charset="-122"/>
              </a:rPr>
              <a:t>程序查询</a:t>
            </a:r>
            <a:r>
              <a:rPr lang="zh-CN" altLang="en-US" dirty="0">
                <a:latin typeface="+mj-lt"/>
                <a:ea typeface="华文新魏" pitchFamily="2" charset="-122"/>
              </a:rPr>
              <a:t>方式</a:t>
            </a:r>
          </a:p>
          <a:p>
            <a:pPr lvl="1">
              <a:lnSpc>
                <a:spcPct val="110000"/>
              </a:lnSpc>
              <a:spcBef>
                <a:spcPts val="300"/>
              </a:spcBef>
              <a:buFont typeface="Wingdings" pitchFamily="2" charset="2"/>
              <a:buChar char="n"/>
            </a:pPr>
            <a:r>
              <a:rPr lang="zh-CN" altLang="en-US" dirty="0">
                <a:solidFill>
                  <a:srgbClr val="C00000"/>
                </a:solidFill>
                <a:latin typeface="+mj-lt"/>
                <a:ea typeface="华文新魏" pitchFamily="2" charset="-122"/>
              </a:rPr>
              <a:t>程序中断</a:t>
            </a:r>
            <a:r>
              <a:rPr lang="zh-CN" altLang="en-US" dirty="0">
                <a:latin typeface="+mj-lt"/>
                <a:ea typeface="华文新魏" pitchFamily="2" charset="-122"/>
              </a:rPr>
              <a:t>方式</a:t>
            </a:r>
            <a:r>
              <a:rPr lang="en-US" altLang="zh-CN" dirty="0">
                <a:solidFill>
                  <a:srgbClr val="C00000"/>
                </a:solidFill>
                <a:latin typeface="+mj-lt"/>
                <a:ea typeface="华文新魏" pitchFamily="2" charset="-122"/>
              </a:rPr>
              <a:t>(</a:t>
            </a:r>
            <a:r>
              <a:rPr lang="zh-CN" altLang="en-US" dirty="0">
                <a:solidFill>
                  <a:srgbClr val="C00000"/>
                </a:solidFill>
                <a:latin typeface="+mj-lt"/>
                <a:ea typeface="华文新魏" pitchFamily="2" charset="-122"/>
              </a:rPr>
              <a:t>中断驱动方式</a:t>
            </a:r>
            <a:r>
              <a:rPr lang="en-US" altLang="zh-CN" dirty="0">
                <a:solidFill>
                  <a:srgbClr val="C00000"/>
                </a:solidFill>
                <a:latin typeface="+mj-lt"/>
                <a:ea typeface="华文新魏" pitchFamily="2" charset="-122"/>
              </a:rPr>
              <a:t>)</a:t>
            </a:r>
            <a:endParaRPr lang="zh-CN" altLang="en-US" dirty="0">
              <a:solidFill>
                <a:srgbClr val="C00000"/>
              </a:solidFill>
              <a:latin typeface="+mj-lt"/>
              <a:ea typeface="华文新魏" pitchFamily="2" charset="-122"/>
            </a:endParaRPr>
          </a:p>
          <a:p>
            <a:pPr lvl="2">
              <a:lnSpc>
                <a:spcPct val="110000"/>
              </a:lnSpc>
              <a:spcBef>
                <a:spcPts val="300"/>
              </a:spcBef>
            </a:pPr>
            <a:r>
              <a:rPr lang="zh-CN" altLang="en-US" dirty="0">
                <a:latin typeface="+mj-lt"/>
                <a:ea typeface="华文新魏" pitchFamily="2" charset="-122"/>
              </a:rPr>
              <a:t>中断响应的条件和中断响应过程</a:t>
            </a:r>
          </a:p>
          <a:p>
            <a:pPr lvl="2">
              <a:lnSpc>
                <a:spcPct val="110000"/>
              </a:lnSpc>
              <a:spcBef>
                <a:spcPts val="300"/>
              </a:spcBef>
            </a:pPr>
            <a:r>
              <a:rPr lang="zh-CN" altLang="en-US" dirty="0">
                <a:latin typeface="+mj-lt"/>
                <a:ea typeface="华文新魏" pitchFamily="2" charset="-122"/>
              </a:rPr>
              <a:t>中断控制器</a:t>
            </a:r>
          </a:p>
          <a:p>
            <a:pPr lvl="1">
              <a:lnSpc>
                <a:spcPct val="110000"/>
              </a:lnSpc>
              <a:spcBef>
                <a:spcPts val="300"/>
              </a:spcBef>
              <a:buFont typeface="Wingdings" pitchFamily="2" charset="2"/>
              <a:buChar char="n"/>
            </a:pPr>
            <a:r>
              <a:rPr lang="zh-CN" altLang="en-US" dirty="0">
                <a:solidFill>
                  <a:srgbClr val="C00000"/>
                </a:solidFill>
                <a:latin typeface="+mj-lt"/>
                <a:ea typeface="华文新魏" pitchFamily="2" charset="-122"/>
              </a:rPr>
              <a:t>直接存储器访问</a:t>
            </a:r>
            <a:r>
              <a:rPr lang="zh-CN" altLang="en-US" dirty="0">
                <a:latin typeface="+mj-lt"/>
                <a:ea typeface="华文新魏" pitchFamily="2" charset="-122"/>
              </a:rPr>
              <a:t>方式</a:t>
            </a:r>
            <a:r>
              <a:rPr lang="en-US" altLang="zh-CN" dirty="0">
                <a:solidFill>
                  <a:srgbClr val="C00000"/>
                </a:solidFill>
                <a:latin typeface="+mj-lt"/>
                <a:ea typeface="华文新魏" pitchFamily="2" charset="-122"/>
              </a:rPr>
              <a:t>(DMA</a:t>
            </a:r>
            <a:r>
              <a:rPr lang="zh-CN" altLang="en-US" dirty="0">
                <a:solidFill>
                  <a:srgbClr val="C00000"/>
                </a:solidFill>
                <a:latin typeface="+mj-lt"/>
                <a:ea typeface="华文新魏" pitchFamily="2" charset="-122"/>
              </a:rPr>
              <a:t>方式</a:t>
            </a:r>
            <a:r>
              <a:rPr lang="en-US" altLang="zh-CN" dirty="0">
                <a:solidFill>
                  <a:srgbClr val="C00000"/>
                </a:solidFill>
                <a:latin typeface="+mj-lt"/>
                <a:ea typeface="华文新魏" pitchFamily="2" charset="-122"/>
              </a:rPr>
              <a:t>)</a:t>
            </a:r>
          </a:p>
          <a:p>
            <a:pPr lvl="2">
              <a:lnSpc>
                <a:spcPct val="110000"/>
              </a:lnSpc>
              <a:spcBef>
                <a:spcPts val="300"/>
              </a:spcBef>
            </a:pPr>
            <a:r>
              <a:rPr lang="en-US" altLang="zh-CN" dirty="0">
                <a:latin typeface="+mj-lt"/>
                <a:ea typeface="华文新魏" pitchFamily="2" charset="-122"/>
              </a:rPr>
              <a:t>DMA</a:t>
            </a:r>
            <a:r>
              <a:rPr lang="zh-CN" altLang="en-US" dirty="0">
                <a:latin typeface="+mj-lt"/>
                <a:ea typeface="华文新魏" pitchFamily="2" charset="-122"/>
              </a:rPr>
              <a:t>方式的概述</a:t>
            </a:r>
          </a:p>
          <a:p>
            <a:pPr lvl="2">
              <a:lnSpc>
                <a:spcPct val="110000"/>
              </a:lnSpc>
              <a:spcBef>
                <a:spcPts val="300"/>
              </a:spcBef>
            </a:pPr>
            <a:r>
              <a:rPr lang="en-US" altLang="zh-CN" dirty="0">
                <a:latin typeface="+mj-lt"/>
                <a:ea typeface="华文新魏" pitchFamily="2" charset="-122"/>
              </a:rPr>
              <a:t>DMA</a:t>
            </a:r>
            <a:r>
              <a:rPr lang="zh-CN" altLang="en-US" dirty="0">
                <a:latin typeface="+mj-lt"/>
                <a:ea typeface="华文新魏" pitchFamily="2" charset="-122"/>
              </a:rPr>
              <a:t>的三种控制方式</a:t>
            </a:r>
          </a:p>
          <a:p>
            <a:pPr lvl="2">
              <a:lnSpc>
                <a:spcPct val="110000"/>
              </a:lnSpc>
              <a:spcBef>
                <a:spcPts val="300"/>
              </a:spcBef>
            </a:pPr>
            <a:r>
              <a:rPr lang="en-US" altLang="zh-CN" dirty="0">
                <a:latin typeface="+mj-lt"/>
                <a:ea typeface="华文新魏" pitchFamily="2" charset="-122"/>
              </a:rPr>
              <a:t>DMA</a:t>
            </a:r>
            <a:r>
              <a:rPr lang="zh-CN" altLang="en-US" dirty="0">
                <a:latin typeface="+mj-lt"/>
                <a:ea typeface="华文新魏" pitchFamily="2" charset="-122"/>
              </a:rPr>
              <a:t>和内存系统</a:t>
            </a:r>
            <a:endParaRPr lang="en-US" altLang="zh-CN" dirty="0">
              <a:latin typeface="+mj-lt"/>
              <a:ea typeface="华文新魏" pitchFamily="2" charset="-122"/>
            </a:endParaRPr>
          </a:p>
          <a:p>
            <a:pPr lvl="1">
              <a:lnSpc>
                <a:spcPct val="110000"/>
              </a:lnSpc>
              <a:spcBef>
                <a:spcPts val="300"/>
              </a:spcBef>
              <a:buFont typeface="Wingdings" pitchFamily="2" charset="2"/>
              <a:buChar char="n"/>
            </a:pPr>
            <a:r>
              <a:rPr lang="zh-CN" altLang="en-US" dirty="0">
                <a:latin typeface="+mj-lt"/>
                <a:ea typeface="华文新魏" pitchFamily="2" charset="-122"/>
              </a:rPr>
              <a:t>通道控制方式</a:t>
            </a:r>
            <a:endParaRPr lang="en-US" altLang="zh-CN" dirty="0">
              <a:latin typeface="+mj-lt"/>
              <a:ea typeface="华文新魏" pitchFamily="2" charset="-122"/>
            </a:endParaRPr>
          </a:p>
          <a:p>
            <a:pPr lvl="1">
              <a:lnSpc>
                <a:spcPct val="110000"/>
              </a:lnSpc>
              <a:spcBef>
                <a:spcPts val="300"/>
              </a:spcBef>
              <a:buFont typeface="Wingdings" pitchFamily="2" charset="2"/>
              <a:buChar char="n"/>
            </a:pPr>
            <a:r>
              <a:rPr lang="en-US" altLang="zh-CN" dirty="0">
                <a:latin typeface="+mj-lt"/>
                <a:ea typeface="华文新魏" pitchFamily="2" charset="-122"/>
              </a:rPr>
              <a:t>I/O</a:t>
            </a:r>
            <a:r>
              <a:rPr lang="zh-CN" altLang="en-US" dirty="0">
                <a:latin typeface="+mj-lt"/>
                <a:ea typeface="华文新魏" pitchFamily="2" charset="-122"/>
              </a:rPr>
              <a:t>处理机方式</a:t>
            </a:r>
            <a:endParaRPr lang="en-US" altLang="zh-CN" dirty="0">
              <a:latin typeface="+mj-lt"/>
              <a:ea typeface="华文新魏" pitchFamily="2" charset="-122"/>
            </a:endParaRPr>
          </a:p>
        </p:txBody>
      </p:sp>
      <p:sp>
        <p:nvSpPr>
          <p:cNvPr id="42" name="Rectangle 3"/>
          <p:cNvSpPr txBox="1">
            <a:spLocks noChangeArrowheads="1"/>
          </p:cNvSpPr>
          <p:nvPr/>
        </p:nvSpPr>
        <p:spPr>
          <a:xfrm>
            <a:off x="5490603" y="2816932"/>
            <a:ext cx="6437251" cy="13207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nSpc>
                <a:spcPct val="100000"/>
              </a:lnSpc>
              <a:spcBef>
                <a:spcPts val="300"/>
              </a:spcBef>
            </a:pPr>
            <a:r>
              <a:rPr lang="zh-CN" altLang="en-US" dirty="0">
                <a:latin typeface="+mj-lt"/>
                <a:ea typeface="华文新魏" pitchFamily="2" charset="-122"/>
              </a:rPr>
              <a:t>中断处理过程</a:t>
            </a:r>
          </a:p>
          <a:p>
            <a:pPr lvl="2">
              <a:lnSpc>
                <a:spcPct val="100000"/>
              </a:lnSpc>
              <a:spcBef>
                <a:spcPts val="300"/>
              </a:spcBef>
            </a:pPr>
            <a:r>
              <a:rPr lang="zh-CN" altLang="en-US" dirty="0">
                <a:latin typeface="+mj-lt"/>
                <a:ea typeface="华文新魏" pitchFamily="2" charset="-122"/>
              </a:rPr>
              <a:t>多重中断和中断屏蔽</a:t>
            </a:r>
            <a:r>
              <a:rPr lang="en-US" altLang="zh-CN" dirty="0">
                <a:latin typeface="+mj-lt"/>
                <a:ea typeface="华文新魏" pitchFamily="2" charset="-122"/>
              </a:rPr>
              <a:t>DMA</a:t>
            </a:r>
            <a:r>
              <a:rPr lang="zh-CN" altLang="en-US" dirty="0">
                <a:latin typeface="+mj-lt"/>
                <a:ea typeface="华文新魏" pitchFamily="2" charset="-122"/>
              </a:rPr>
              <a:t>方式的概述</a:t>
            </a:r>
            <a:endParaRPr lang="en-US" altLang="zh-CN" dirty="0">
              <a:latin typeface="+mj-lt"/>
              <a:ea typeface="华文新魏" pitchFamily="2" charset="-122"/>
            </a:endParaRPr>
          </a:p>
        </p:txBody>
      </p:sp>
      <p:sp>
        <p:nvSpPr>
          <p:cNvPr id="45" name="Rectangle 3"/>
          <p:cNvSpPr txBox="1">
            <a:spLocks noChangeArrowheads="1"/>
          </p:cNvSpPr>
          <p:nvPr/>
        </p:nvSpPr>
        <p:spPr>
          <a:xfrm>
            <a:off x="5418595" y="4221089"/>
            <a:ext cx="5318422" cy="129614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nSpc>
                <a:spcPct val="100000"/>
              </a:lnSpc>
              <a:spcBef>
                <a:spcPts val="300"/>
              </a:spcBef>
            </a:pPr>
            <a:r>
              <a:rPr lang="en-US" altLang="zh-CN" dirty="0">
                <a:latin typeface="+mj-lt"/>
                <a:ea typeface="华文新魏" pitchFamily="2" charset="-122"/>
              </a:rPr>
              <a:t>DMA</a:t>
            </a:r>
            <a:r>
              <a:rPr lang="zh-CN" altLang="en-US" dirty="0">
                <a:latin typeface="+mj-lt"/>
                <a:ea typeface="华文新魏" pitchFamily="2" charset="-122"/>
              </a:rPr>
              <a:t>控制器的结构</a:t>
            </a:r>
          </a:p>
          <a:p>
            <a:pPr lvl="2">
              <a:lnSpc>
                <a:spcPct val="100000"/>
              </a:lnSpc>
              <a:spcBef>
                <a:spcPts val="300"/>
              </a:spcBef>
            </a:pPr>
            <a:r>
              <a:rPr lang="en-US" altLang="zh-CN" dirty="0">
                <a:latin typeface="+mj-lt"/>
                <a:ea typeface="华文新魏" pitchFamily="2" charset="-122"/>
              </a:rPr>
              <a:t>DMA</a:t>
            </a:r>
            <a:r>
              <a:rPr lang="zh-CN" altLang="en-US" dirty="0">
                <a:latin typeface="+mj-lt"/>
                <a:ea typeface="华文新魏" pitchFamily="2" charset="-122"/>
              </a:rPr>
              <a:t>传输过程</a:t>
            </a:r>
            <a:endParaRPr lang="en-US" altLang="zh-CN" dirty="0">
              <a:latin typeface="+mj-lt"/>
              <a:ea typeface="华文新魏" pitchFamily="2" charset="-122"/>
            </a:endParaRPr>
          </a:p>
        </p:txBody>
      </p:sp>
    </p:spTree>
    <p:extLst>
      <p:ext uri="{BB962C8B-B14F-4D97-AF65-F5344CB8AC3E}">
        <p14:creationId xmlns:p14="http://schemas.microsoft.com/office/powerpoint/2010/main" val="19320727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4546" y="836712"/>
            <a:ext cx="11783839" cy="5661025"/>
          </a:xfrm>
          <a:prstGeom prst="rect">
            <a:avLst/>
          </a:prstGeom>
          <a:no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indent="-266700">
              <a:lnSpc>
                <a:spcPct val="100000"/>
              </a:lnSpc>
              <a:spcBef>
                <a:spcPts val="600"/>
              </a:spcBef>
            </a:pPr>
            <a:r>
              <a:rPr lang="en-US" altLang="zh-CN" sz="3600" dirty="0">
                <a:latin typeface="+mj-lt"/>
                <a:ea typeface="华文新魏" pitchFamily="2" charset="-122"/>
              </a:rPr>
              <a:t>DMA</a:t>
            </a:r>
            <a:r>
              <a:rPr lang="zh-CN" altLang="en-US" sz="3600" dirty="0">
                <a:latin typeface="+mj-lt"/>
                <a:ea typeface="华文新魏" pitchFamily="2" charset="-122"/>
              </a:rPr>
              <a:t>方式的特点</a:t>
            </a:r>
            <a:endParaRPr lang="zh-CN" altLang="en-US" sz="3600" dirty="0">
              <a:solidFill>
                <a:schemeClr val="accent2"/>
              </a:solidFill>
              <a:latin typeface="+mj-lt"/>
              <a:ea typeface="华文新魏" pitchFamily="2" charset="-122"/>
            </a:endParaRPr>
          </a:p>
          <a:p>
            <a:pPr marL="625475" lvl="1" indent="-266700">
              <a:lnSpc>
                <a:spcPct val="100000"/>
              </a:lnSpc>
              <a:spcBef>
                <a:spcPts val="600"/>
              </a:spcBef>
            </a:pPr>
            <a:r>
              <a:rPr lang="zh-CN" altLang="en-US" sz="3200" dirty="0">
                <a:latin typeface="+mj-lt"/>
                <a:ea typeface="华文新魏" pitchFamily="2" charset="-122"/>
              </a:rPr>
              <a:t>外围设备访问请求直接发往主存储器</a:t>
            </a:r>
          </a:p>
          <a:p>
            <a:pPr marL="625475" lvl="1" indent="-266700">
              <a:lnSpc>
                <a:spcPct val="100000"/>
              </a:lnSpc>
              <a:spcBef>
                <a:spcPts val="600"/>
              </a:spcBef>
            </a:pPr>
            <a:r>
              <a:rPr lang="zh-CN" altLang="en-US" sz="3200" dirty="0">
                <a:latin typeface="+mj-lt"/>
                <a:ea typeface="华文新魏" pitchFamily="2" charset="-122"/>
              </a:rPr>
              <a:t>不需要</a:t>
            </a:r>
            <a:r>
              <a:rPr lang="en-US" altLang="zh-CN" sz="3200" dirty="0">
                <a:latin typeface="+mj-lt"/>
                <a:ea typeface="华文新魏" pitchFamily="2" charset="-122"/>
              </a:rPr>
              <a:t>CPU</a:t>
            </a:r>
            <a:r>
              <a:rPr lang="zh-CN" altLang="en-US" sz="3200" dirty="0">
                <a:latin typeface="+mj-lt"/>
                <a:ea typeface="华文新魏" pitchFamily="2" charset="-122"/>
              </a:rPr>
              <a:t>做保存现场和恢复现场等工作</a:t>
            </a:r>
          </a:p>
          <a:p>
            <a:pPr marL="625475" lvl="1" indent="-266700">
              <a:lnSpc>
                <a:spcPct val="100000"/>
              </a:lnSpc>
              <a:spcBef>
                <a:spcPts val="600"/>
              </a:spcBef>
            </a:pPr>
            <a:r>
              <a:rPr lang="en-US" altLang="zh-CN" sz="3200" dirty="0">
                <a:latin typeface="+mj-lt"/>
                <a:ea typeface="华文新魏" pitchFamily="2" charset="-122"/>
              </a:rPr>
              <a:t>DMA</a:t>
            </a:r>
            <a:r>
              <a:rPr lang="zh-CN" altLang="en-US" sz="3200" dirty="0">
                <a:latin typeface="+mj-lt"/>
                <a:ea typeface="华文新魏" pitchFamily="2" charset="-122"/>
              </a:rPr>
              <a:t>控制器中，需要设置数据寄存器、设备状态或控制寄存器、主存地址寄存器、设备地址寄存器和数据交换个数计数器</a:t>
            </a:r>
          </a:p>
          <a:p>
            <a:pPr marL="625475" lvl="1" indent="-266700">
              <a:lnSpc>
                <a:spcPct val="100000"/>
              </a:lnSpc>
              <a:spcBef>
                <a:spcPts val="600"/>
              </a:spcBef>
            </a:pPr>
            <a:r>
              <a:rPr lang="en-US" altLang="zh-CN" sz="3200" dirty="0">
                <a:latin typeface="+mj-lt"/>
                <a:ea typeface="华文新魏" pitchFamily="2" charset="-122"/>
              </a:rPr>
              <a:t>DMA</a:t>
            </a:r>
            <a:r>
              <a:rPr lang="zh-CN" altLang="en-US" sz="3200" dirty="0">
                <a:latin typeface="+mj-lt"/>
                <a:ea typeface="华文新魏" pitchFamily="2" charset="-122"/>
              </a:rPr>
              <a:t>开始和结束时，需要处理器进行管理</a:t>
            </a:r>
          </a:p>
          <a:p>
            <a:pPr marL="984250" lvl="2" indent="-266700">
              <a:lnSpc>
                <a:spcPct val="100000"/>
              </a:lnSpc>
              <a:spcBef>
                <a:spcPts val="600"/>
              </a:spcBef>
            </a:pPr>
            <a:r>
              <a:rPr lang="zh-CN" altLang="en-US" sz="2800" dirty="0">
                <a:latin typeface="+mj-lt"/>
                <a:ea typeface="华文新魏" pitchFamily="2" charset="-122"/>
              </a:rPr>
              <a:t>在</a:t>
            </a:r>
            <a:r>
              <a:rPr lang="en-US" altLang="zh-CN" sz="2800" dirty="0">
                <a:latin typeface="+mj-lt"/>
                <a:ea typeface="华文新魏" pitchFamily="2" charset="-122"/>
              </a:rPr>
              <a:t>DMA</a:t>
            </a:r>
            <a:r>
              <a:rPr lang="zh-CN" altLang="en-US" sz="2800" dirty="0">
                <a:latin typeface="+mj-lt"/>
                <a:ea typeface="华文新魏" pitchFamily="2" charset="-122"/>
              </a:rPr>
              <a:t>方式开始前，对</a:t>
            </a:r>
            <a:r>
              <a:rPr lang="en-US" altLang="zh-CN" sz="2800" dirty="0">
                <a:latin typeface="+mj-lt"/>
                <a:ea typeface="华文新魏" pitchFamily="2" charset="-122"/>
              </a:rPr>
              <a:t>DMA</a:t>
            </a:r>
            <a:r>
              <a:rPr lang="zh-CN" altLang="en-US" sz="2800" dirty="0">
                <a:latin typeface="+mj-lt"/>
                <a:ea typeface="华文新魏" pitchFamily="2" charset="-122"/>
              </a:rPr>
              <a:t>控制器进行初始化。传送主存缓冲区首地址、设备地址、数据块的长度等，并启动设备开始工作</a:t>
            </a:r>
          </a:p>
          <a:p>
            <a:pPr marL="984250" lvl="2" indent="-266700">
              <a:lnSpc>
                <a:spcPct val="100000"/>
              </a:lnSpc>
              <a:spcBef>
                <a:spcPts val="600"/>
              </a:spcBef>
            </a:pPr>
            <a:r>
              <a:rPr lang="zh-CN" altLang="en-US" sz="2800" dirty="0">
                <a:latin typeface="+mj-lt"/>
                <a:ea typeface="华文新魏" pitchFamily="2" charset="-122"/>
              </a:rPr>
              <a:t>在</a:t>
            </a:r>
            <a:r>
              <a:rPr lang="en-US" altLang="zh-CN" sz="2800" dirty="0">
                <a:latin typeface="+mj-lt"/>
                <a:ea typeface="华文新魏" pitchFamily="2" charset="-122"/>
              </a:rPr>
              <a:t>DMA</a:t>
            </a:r>
            <a:r>
              <a:rPr lang="zh-CN" altLang="en-US" sz="2800" dirty="0">
                <a:latin typeface="+mj-lt"/>
                <a:ea typeface="华文新魏" pitchFamily="2" charset="-122"/>
              </a:rPr>
              <a:t>方式结束后，向</a:t>
            </a:r>
            <a:r>
              <a:rPr lang="en-US" altLang="zh-CN" sz="2800" dirty="0">
                <a:latin typeface="+mj-lt"/>
                <a:ea typeface="华文新魏" pitchFamily="2" charset="-122"/>
              </a:rPr>
              <a:t>CPU</a:t>
            </a:r>
            <a:r>
              <a:rPr lang="zh-CN" altLang="en-US" sz="2800" dirty="0">
                <a:latin typeface="+mj-lt"/>
                <a:ea typeface="华文新魏" pitchFamily="2" charset="-122"/>
              </a:rPr>
              <a:t>申请中断，对数据缓冲区进行后处理</a:t>
            </a:r>
          </a:p>
          <a:p>
            <a:pPr marL="625475" lvl="1" indent="-266700">
              <a:lnSpc>
                <a:spcPct val="100000"/>
              </a:lnSpc>
              <a:spcBef>
                <a:spcPts val="600"/>
              </a:spcBef>
            </a:pPr>
            <a:r>
              <a:rPr lang="en-US" altLang="zh-CN" sz="3200" dirty="0">
                <a:latin typeface="+mj-lt"/>
                <a:ea typeface="华文新魏" pitchFamily="2" charset="-122"/>
              </a:rPr>
              <a:t>DMA</a:t>
            </a:r>
            <a:r>
              <a:rPr lang="zh-CN" altLang="en-US" sz="3200" dirty="0">
                <a:latin typeface="+mj-lt"/>
                <a:ea typeface="华文新魏" pitchFamily="2" charset="-122"/>
              </a:rPr>
              <a:t>执行中，数据传送过程不需要</a:t>
            </a:r>
            <a:r>
              <a:rPr lang="en-US" altLang="zh-CN" sz="3200" dirty="0">
                <a:latin typeface="+mj-lt"/>
                <a:ea typeface="华文新魏" pitchFamily="2" charset="-122"/>
              </a:rPr>
              <a:t>CPU</a:t>
            </a:r>
            <a:r>
              <a:rPr lang="zh-CN" altLang="en-US" sz="3200" dirty="0">
                <a:latin typeface="+mj-lt"/>
                <a:ea typeface="华文新魏" pitchFamily="2" charset="-122"/>
              </a:rPr>
              <a:t>干预</a:t>
            </a:r>
          </a:p>
        </p:txBody>
      </p:sp>
      <p:sp>
        <p:nvSpPr>
          <p:cNvPr id="3" name="Rectangle 2"/>
          <p:cNvSpPr txBox="1">
            <a:spLocks noChangeArrowheads="1"/>
          </p:cNvSpPr>
          <p:nvPr/>
        </p:nvSpPr>
        <p:spPr bwMode="auto">
          <a:xfrm>
            <a:off x="406574" y="80628"/>
            <a:ext cx="885676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概述</a:t>
            </a:r>
          </a:p>
        </p:txBody>
      </p:sp>
    </p:spTree>
    <p:extLst>
      <p:ext uri="{BB962C8B-B14F-4D97-AF65-F5344CB8AC3E}">
        <p14:creationId xmlns:p14="http://schemas.microsoft.com/office/powerpoint/2010/main" val="20794235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linds(horizontal)">
                                      <p:cBhvr>
                                        <p:cTn id="25" dur="500"/>
                                        <p:tgtEl>
                                          <p:spTgt spid="2">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linds(horizontal)">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blinds(horizontal)">
                                      <p:cBhvr>
                                        <p:cTn id="3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478582" y="80628"/>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数据传送方式</a:t>
            </a:r>
          </a:p>
        </p:txBody>
      </p:sp>
      <p:sp>
        <p:nvSpPr>
          <p:cNvPr id="10" name="Rectangle 3"/>
          <p:cNvSpPr txBox="1">
            <a:spLocks noChangeArrowheads="1"/>
          </p:cNvSpPr>
          <p:nvPr/>
        </p:nvSpPr>
        <p:spPr>
          <a:xfrm>
            <a:off x="216024" y="908720"/>
            <a:ext cx="11567814" cy="525621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indent="-266700">
              <a:lnSpc>
                <a:spcPct val="100000"/>
              </a:lnSpc>
              <a:spcBef>
                <a:spcPct val="10000"/>
              </a:spcBef>
            </a:pPr>
            <a:r>
              <a:rPr lang="zh-CN" altLang="en-US" dirty="0">
                <a:latin typeface="+mj-lt"/>
                <a:ea typeface="华文新魏" pitchFamily="2" charset="-122"/>
              </a:rPr>
              <a:t>由于</a:t>
            </a:r>
            <a:r>
              <a:rPr lang="en-US" altLang="zh-CN" dirty="0">
                <a:latin typeface="+mj-lt"/>
                <a:ea typeface="华文新魏" pitchFamily="2" charset="-122"/>
              </a:rPr>
              <a:t>DMA</a:t>
            </a:r>
            <a:r>
              <a:rPr lang="zh-CN" altLang="en-US" dirty="0">
                <a:latin typeface="+mj-lt"/>
                <a:ea typeface="华文新魏" pitchFamily="2" charset="-122"/>
              </a:rPr>
              <a:t>接口和</a:t>
            </a:r>
            <a:r>
              <a:rPr lang="en-US" altLang="zh-CN" dirty="0">
                <a:latin typeface="+mj-lt"/>
                <a:ea typeface="华文新魏" pitchFamily="2" charset="-122"/>
              </a:rPr>
              <a:t>CPU</a:t>
            </a:r>
            <a:r>
              <a:rPr lang="zh-CN" altLang="en-US" dirty="0">
                <a:latin typeface="+mj-lt"/>
                <a:ea typeface="华文新魏" pitchFamily="2" charset="-122"/>
              </a:rPr>
              <a:t>共享主存，所以可能出现两者争用主存的现象，为使两者协调使用主存，</a:t>
            </a:r>
            <a:r>
              <a:rPr lang="en-US" altLang="zh-CN" dirty="0">
                <a:latin typeface="+mj-lt"/>
                <a:ea typeface="华文新魏" pitchFamily="2" charset="-122"/>
              </a:rPr>
              <a:t>DMA</a:t>
            </a:r>
            <a:r>
              <a:rPr lang="zh-CN" altLang="en-US" dirty="0">
                <a:latin typeface="+mj-lt"/>
                <a:ea typeface="华文新魏" pitchFamily="2" charset="-122"/>
              </a:rPr>
              <a:t>通常采用以下三种方式进行数据传送。</a:t>
            </a:r>
          </a:p>
          <a:p>
            <a:pPr marL="625475" lvl="1" indent="-266700">
              <a:lnSpc>
                <a:spcPct val="100000"/>
              </a:lnSpc>
              <a:spcBef>
                <a:spcPct val="10000"/>
              </a:spcBef>
              <a:buFont typeface="Wingdings" pitchFamily="2" charset="2"/>
              <a:buNone/>
            </a:pPr>
            <a:r>
              <a:rPr lang="en-US" altLang="zh-CN" dirty="0">
                <a:solidFill>
                  <a:srgbClr val="0000FF"/>
                </a:solidFill>
                <a:latin typeface="+mj-lt"/>
                <a:ea typeface="华文新魏" pitchFamily="2" charset="-122"/>
              </a:rPr>
              <a:t>(1) CPU</a:t>
            </a:r>
            <a:r>
              <a:rPr lang="zh-CN" altLang="en-US" dirty="0">
                <a:solidFill>
                  <a:srgbClr val="0000FF"/>
                </a:solidFill>
                <a:latin typeface="+mj-lt"/>
                <a:ea typeface="华文新魏" pitchFamily="2" charset="-122"/>
              </a:rPr>
              <a:t>停止法</a:t>
            </a:r>
            <a:r>
              <a:rPr lang="en-US" altLang="zh-CN" dirty="0">
                <a:solidFill>
                  <a:srgbClr val="FF0000"/>
                </a:solidFill>
                <a:latin typeface="+mj-lt"/>
                <a:ea typeface="华文新魏" pitchFamily="2" charset="-122"/>
              </a:rPr>
              <a:t>(</a:t>
            </a:r>
            <a:r>
              <a:rPr lang="zh-CN" altLang="en-US" dirty="0">
                <a:solidFill>
                  <a:srgbClr val="FF0000"/>
                </a:solidFill>
                <a:latin typeface="+mj-lt"/>
                <a:ea typeface="华文新魏" pitchFamily="2" charset="-122"/>
              </a:rPr>
              <a:t>成组传送</a:t>
            </a:r>
            <a:r>
              <a:rPr lang="en-US" altLang="zh-CN" dirty="0">
                <a:solidFill>
                  <a:srgbClr val="FF0000"/>
                </a:solidFill>
                <a:latin typeface="+mj-lt"/>
                <a:ea typeface="华文新魏" pitchFamily="2" charset="-122"/>
              </a:rPr>
              <a:t>)</a:t>
            </a:r>
          </a:p>
          <a:p>
            <a:pPr marL="625475" lvl="1" indent="-266700">
              <a:lnSpc>
                <a:spcPct val="100000"/>
              </a:lnSpc>
              <a:spcBef>
                <a:spcPct val="10000"/>
              </a:spcBef>
              <a:buFont typeface="Wingdings" pitchFamily="2" charset="2"/>
              <a:buNone/>
            </a:pPr>
            <a:r>
              <a:rPr lang="en-US" altLang="zh-CN" dirty="0">
                <a:solidFill>
                  <a:srgbClr val="3333CC"/>
                </a:solidFill>
                <a:latin typeface="+mj-lt"/>
                <a:ea typeface="华文新魏" pitchFamily="2" charset="-122"/>
              </a:rPr>
              <a:t>    </a:t>
            </a:r>
            <a:r>
              <a:rPr lang="en-US" altLang="zh-CN" dirty="0">
                <a:latin typeface="+mj-lt"/>
                <a:ea typeface="华文新魏" pitchFamily="2" charset="-122"/>
              </a:rPr>
              <a:t>DMA</a:t>
            </a:r>
            <a:r>
              <a:rPr lang="zh-CN" altLang="en-US" dirty="0">
                <a:latin typeface="+mj-lt"/>
                <a:ea typeface="华文新魏" pitchFamily="2" charset="-122"/>
              </a:rPr>
              <a:t>传输时，</a:t>
            </a:r>
            <a:r>
              <a:rPr lang="en-US" altLang="zh-CN" dirty="0">
                <a:latin typeface="+mj-lt"/>
                <a:ea typeface="华文新魏" pitchFamily="2" charset="-122"/>
              </a:rPr>
              <a:t>CPU</a:t>
            </a:r>
            <a:r>
              <a:rPr lang="zh-CN" altLang="en-US" dirty="0">
                <a:latin typeface="+mj-lt"/>
                <a:ea typeface="华文新魏" pitchFamily="2" charset="-122"/>
              </a:rPr>
              <a:t>脱离总线，停止访问主存，直到</a:t>
            </a:r>
            <a:r>
              <a:rPr lang="en-US" altLang="zh-CN" dirty="0">
                <a:latin typeface="+mj-lt"/>
                <a:ea typeface="华文新魏" pitchFamily="2" charset="-122"/>
              </a:rPr>
              <a:t>DMA</a:t>
            </a:r>
            <a:r>
              <a:rPr lang="zh-CN" altLang="en-US" dirty="0">
                <a:latin typeface="+mj-lt"/>
                <a:ea typeface="华文新魏" pitchFamily="2" charset="-122"/>
              </a:rPr>
              <a:t>传送一块数据结束。</a:t>
            </a:r>
          </a:p>
          <a:p>
            <a:pPr marL="625475" lvl="1" indent="-266700">
              <a:lnSpc>
                <a:spcPct val="100000"/>
              </a:lnSpc>
              <a:spcBef>
                <a:spcPct val="10000"/>
              </a:spcBef>
              <a:buFont typeface="Wingdings" pitchFamily="2" charset="2"/>
              <a:buNone/>
            </a:pPr>
            <a:r>
              <a:rPr lang="en-US" altLang="zh-CN" dirty="0">
                <a:solidFill>
                  <a:srgbClr val="0000FF"/>
                </a:solidFill>
                <a:latin typeface="+mj-lt"/>
                <a:ea typeface="华文新魏" pitchFamily="2" charset="-122"/>
              </a:rPr>
              <a:t>(2) </a:t>
            </a:r>
            <a:r>
              <a:rPr lang="zh-CN" altLang="en-US" dirty="0">
                <a:solidFill>
                  <a:srgbClr val="0000FF"/>
                </a:solidFill>
                <a:latin typeface="+mj-lt"/>
                <a:ea typeface="华文新魏" pitchFamily="2" charset="-122"/>
              </a:rPr>
              <a:t>周期挪用</a:t>
            </a:r>
            <a:r>
              <a:rPr lang="en-US" altLang="zh-CN" dirty="0">
                <a:solidFill>
                  <a:srgbClr val="0000FF"/>
                </a:solidFill>
                <a:latin typeface="+mj-lt"/>
                <a:ea typeface="华文新魏" pitchFamily="2" charset="-122"/>
              </a:rPr>
              <a:t>(</a:t>
            </a:r>
            <a:r>
              <a:rPr lang="zh-CN" altLang="en-US" dirty="0">
                <a:solidFill>
                  <a:srgbClr val="0000FF"/>
                </a:solidFill>
                <a:latin typeface="+mj-lt"/>
                <a:ea typeface="华文新魏" pitchFamily="2" charset="-122"/>
              </a:rPr>
              <a:t>窃取</a:t>
            </a:r>
            <a:r>
              <a:rPr lang="en-US" altLang="zh-CN" dirty="0">
                <a:solidFill>
                  <a:srgbClr val="0000FF"/>
                </a:solidFill>
                <a:latin typeface="+mj-lt"/>
                <a:ea typeface="华文新魏" pitchFamily="2" charset="-122"/>
              </a:rPr>
              <a:t>)</a:t>
            </a:r>
            <a:r>
              <a:rPr lang="zh-CN" altLang="en-US" dirty="0">
                <a:solidFill>
                  <a:srgbClr val="0000FF"/>
                </a:solidFill>
                <a:latin typeface="+mj-lt"/>
                <a:ea typeface="华文新魏" pitchFamily="2" charset="-122"/>
              </a:rPr>
              <a:t>法</a:t>
            </a:r>
            <a:r>
              <a:rPr lang="en-US" altLang="zh-CN" dirty="0">
                <a:solidFill>
                  <a:srgbClr val="FF0000"/>
                </a:solidFill>
                <a:latin typeface="+mj-lt"/>
                <a:ea typeface="华文新魏" pitchFamily="2" charset="-122"/>
              </a:rPr>
              <a:t>(</a:t>
            </a:r>
            <a:r>
              <a:rPr lang="zh-CN" altLang="en-US" dirty="0">
                <a:solidFill>
                  <a:srgbClr val="FF0000"/>
                </a:solidFill>
                <a:latin typeface="+mj-lt"/>
                <a:ea typeface="华文新魏" pitchFamily="2" charset="-122"/>
              </a:rPr>
              <a:t>单字传送</a:t>
            </a:r>
            <a:r>
              <a:rPr lang="en-US" altLang="zh-CN" dirty="0">
                <a:solidFill>
                  <a:srgbClr val="FF0000"/>
                </a:solidFill>
                <a:latin typeface="+mj-lt"/>
                <a:ea typeface="华文新魏" pitchFamily="2" charset="-122"/>
              </a:rPr>
              <a:t>)</a:t>
            </a:r>
          </a:p>
          <a:p>
            <a:pPr marL="625475" lvl="1" indent="-266700">
              <a:lnSpc>
                <a:spcPct val="100000"/>
              </a:lnSpc>
              <a:spcBef>
                <a:spcPct val="10000"/>
              </a:spcBef>
              <a:buFont typeface="Wingdings" pitchFamily="2" charset="2"/>
              <a:buNone/>
            </a:pPr>
            <a:r>
              <a:rPr lang="en-US" altLang="zh-CN" dirty="0">
                <a:solidFill>
                  <a:srgbClr val="3333CC"/>
                </a:solidFill>
                <a:latin typeface="+mj-lt"/>
                <a:ea typeface="华文新魏" pitchFamily="2" charset="-122"/>
              </a:rPr>
              <a:t>    </a:t>
            </a:r>
            <a:r>
              <a:rPr lang="en-US" altLang="zh-CN" dirty="0">
                <a:latin typeface="+mj-lt"/>
                <a:ea typeface="华文新魏" pitchFamily="2" charset="-122"/>
              </a:rPr>
              <a:t>DMA</a:t>
            </a:r>
            <a:r>
              <a:rPr lang="zh-CN" altLang="en-US" dirty="0">
                <a:latin typeface="+mj-lt"/>
                <a:ea typeface="华文新魏" pitchFamily="2" charset="-122"/>
              </a:rPr>
              <a:t>传输时，</a:t>
            </a:r>
            <a:r>
              <a:rPr lang="en-US" altLang="zh-CN" dirty="0">
                <a:latin typeface="+mj-lt"/>
                <a:ea typeface="华文新魏" pitchFamily="2" charset="-122"/>
              </a:rPr>
              <a:t>CPU</a:t>
            </a:r>
            <a:r>
              <a:rPr lang="zh-CN" altLang="en-US" dirty="0">
                <a:latin typeface="+mj-lt"/>
                <a:ea typeface="华文新魏" pitchFamily="2" charset="-122"/>
              </a:rPr>
              <a:t>让出一个总线事务周期，由</a:t>
            </a:r>
            <a:r>
              <a:rPr lang="en-US" altLang="zh-CN" dirty="0">
                <a:latin typeface="+mj-lt"/>
                <a:ea typeface="华文新魏" pitchFamily="2" charset="-122"/>
              </a:rPr>
              <a:t>DMA</a:t>
            </a:r>
            <a:r>
              <a:rPr lang="zh-CN" altLang="en-US" dirty="0">
                <a:latin typeface="+mj-lt"/>
                <a:ea typeface="华文新魏" pitchFamily="2" charset="-122"/>
              </a:rPr>
              <a:t>控制总线来访问主存，传送完一个数据后立即释放总线。</a:t>
            </a:r>
          </a:p>
          <a:p>
            <a:pPr marL="625475" lvl="1" indent="-266700">
              <a:lnSpc>
                <a:spcPct val="100000"/>
              </a:lnSpc>
              <a:spcBef>
                <a:spcPct val="10000"/>
              </a:spcBef>
              <a:buFont typeface="Wingdings" pitchFamily="2" charset="2"/>
              <a:buNone/>
            </a:pPr>
            <a:r>
              <a:rPr lang="en-US" altLang="zh-CN" dirty="0">
                <a:solidFill>
                  <a:srgbClr val="0000FF"/>
                </a:solidFill>
                <a:latin typeface="+mj-lt"/>
                <a:ea typeface="华文新魏" pitchFamily="2" charset="-122"/>
              </a:rPr>
              <a:t>(3)</a:t>
            </a:r>
            <a:r>
              <a:rPr lang="zh-CN" altLang="en-US" dirty="0">
                <a:solidFill>
                  <a:srgbClr val="0000FF"/>
                </a:solidFill>
                <a:latin typeface="+mj-lt"/>
                <a:ea typeface="华文新魏" pitchFamily="2" charset="-122"/>
              </a:rPr>
              <a:t>交替分时访问法</a:t>
            </a:r>
          </a:p>
          <a:p>
            <a:pPr marL="625475" lvl="1" indent="-266700">
              <a:lnSpc>
                <a:spcPct val="100000"/>
              </a:lnSpc>
              <a:spcBef>
                <a:spcPct val="10000"/>
              </a:spcBef>
              <a:buFont typeface="Wingdings" pitchFamily="2" charset="2"/>
              <a:buNone/>
            </a:pPr>
            <a:r>
              <a:rPr lang="zh-CN" altLang="en-US" dirty="0">
                <a:solidFill>
                  <a:srgbClr val="3333CC"/>
                </a:solidFill>
                <a:latin typeface="+mj-lt"/>
                <a:ea typeface="华文新魏" pitchFamily="2" charset="-122"/>
              </a:rPr>
              <a:t>    </a:t>
            </a:r>
            <a:r>
              <a:rPr lang="zh-CN" altLang="en-US" dirty="0">
                <a:latin typeface="+mj-lt"/>
                <a:ea typeface="华文新魏" pitchFamily="2" charset="-122"/>
              </a:rPr>
              <a:t>每个存储周期分成两个时间片，一个给</a:t>
            </a:r>
            <a:r>
              <a:rPr lang="en-US" altLang="zh-CN" dirty="0">
                <a:latin typeface="+mj-lt"/>
                <a:ea typeface="华文新魏" pitchFamily="2" charset="-122"/>
              </a:rPr>
              <a:t>CPU</a:t>
            </a:r>
            <a:r>
              <a:rPr lang="zh-CN" altLang="en-US" dirty="0">
                <a:latin typeface="+mj-lt"/>
                <a:ea typeface="华文新魏" pitchFamily="2" charset="-122"/>
              </a:rPr>
              <a:t>，一个给</a:t>
            </a:r>
            <a:r>
              <a:rPr lang="en-US" altLang="zh-CN" dirty="0">
                <a:latin typeface="+mj-lt"/>
                <a:ea typeface="华文新魏" pitchFamily="2" charset="-122"/>
              </a:rPr>
              <a:t>DMA</a:t>
            </a:r>
            <a:r>
              <a:rPr lang="zh-CN" altLang="en-US" dirty="0">
                <a:latin typeface="+mj-lt"/>
                <a:ea typeface="华文新魏" pitchFamily="2" charset="-122"/>
              </a:rPr>
              <a:t>，这样在每个存储周期内，</a:t>
            </a:r>
            <a:r>
              <a:rPr lang="en-US" altLang="zh-CN" dirty="0">
                <a:latin typeface="+mj-lt"/>
                <a:ea typeface="华文新魏" pitchFamily="2" charset="-122"/>
              </a:rPr>
              <a:t>CPU</a:t>
            </a:r>
            <a:r>
              <a:rPr lang="zh-CN" altLang="en-US" dirty="0">
                <a:latin typeface="+mj-lt"/>
                <a:ea typeface="华文新魏" pitchFamily="2" charset="-122"/>
              </a:rPr>
              <a:t>和</a:t>
            </a:r>
            <a:r>
              <a:rPr lang="en-US" altLang="zh-CN" dirty="0">
                <a:latin typeface="+mj-lt"/>
                <a:ea typeface="华文新魏" pitchFamily="2" charset="-122"/>
              </a:rPr>
              <a:t>DMA</a:t>
            </a:r>
            <a:r>
              <a:rPr lang="zh-CN" altLang="en-US" dirty="0">
                <a:latin typeface="+mj-lt"/>
                <a:ea typeface="华文新魏" pitchFamily="2" charset="-122"/>
              </a:rPr>
              <a:t>都可访问存储器。</a:t>
            </a:r>
          </a:p>
        </p:txBody>
      </p:sp>
    </p:spTree>
    <p:extLst>
      <p:ext uri="{BB962C8B-B14F-4D97-AF65-F5344CB8AC3E}">
        <p14:creationId xmlns:p14="http://schemas.microsoft.com/office/powerpoint/2010/main" val="254045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checkerboard(across)">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checkerboard(across)">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animEffect transition="in" filter="checkerboard(across)">
                                      <p:cBhvr>
                                        <p:cTn id="1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226555" y="59986"/>
            <a:ext cx="2592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CPU</a:t>
            </a:r>
            <a:r>
              <a:rPr lang="zh-CN" altLang="en-US" dirty="0"/>
              <a:t>停止法</a:t>
            </a:r>
          </a:p>
        </p:txBody>
      </p:sp>
      <p:pic>
        <p:nvPicPr>
          <p:cNvPr id="4" name="Picture 3" descr="CPU停止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758" y="644525"/>
            <a:ext cx="8619360" cy="361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4"/>
          <p:cNvSpPr txBox="1">
            <a:spLocks noChangeArrowheads="1"/>
          </p:cNvSpPr>
          <p:nvPr/>
        </p:nvSpPr>
        <p:spPr bwMode="auto">
          <a:xfrm>
            <a:off x="580008" y="4368759"/>
            <a:ext cx="11131822" cy="21205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66700" indent="-266700">
              <a:defRPr kumimoji="1" sz="2400">
                <a:solidFill>
                  <a:schemeClr val="tx1"/>
                </a:solidFill>
                <a:latin typeface="Arial" pitchFamily="34" charset="0"/>
                <a:ea typeface="宋体" pitchFamily="2" charset="-122"/>
              </a:defRPr>
            </a:lvl1pPr>
            <a:lvl2pPr marL="625475" indent="-26670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buFont typeface="Wingdings" pitchFamily="2" charset="2"/>
              <a:buChar char="p"/>
            </a:pPr>
            <a:r>
              <a:rPr lang="zh-CN" altLang="en-US" sz="2800" b="1" dirty="0">
                <a:latin typeface="+mj-lt"/>
                <a:ea typeface="华文新魏" pitchFamily="2" charset="-122"/>
              </a:rPr>
              <a:t>优点：</a:t>
            </a:r>
            <a:r>
              <a:rPr lang="zh-CN" altLang="en-US" sz="2800" b="1" dirty="0">
                <a:solidFill>
                  <a:srgbClr val="0000FF"/>
                </a:solidFill>
                <a:latin typeface="+mj-lt"/>
                <a:ea typeface="华文新魏" pitchFamily="2" charset="-122"/>
              </a:rPr>
              <a:t>控制简单、适于传输率很高的外设实现成组数据传送</a:t>
            </a:r>
          </a:p>
          <a:p>
            <a:pPr algn="l">
              <a:lnSpc>
                <a:spcPct val="100000"/>
              </a:lnSpc>
              <a:buFont typeface="Wingdings" pitchFamily="2" charset="2"/>
              <a:buChar char="p"/>
            </a:pPr>
            <a:r>
              <a:rPr lang="zh-CN" altLang="en-US" sz="2800" b="1" dirty="0">
                <a:latin typeface="+mj-lt"/>
                <a:ea typeface="华文新魏" pitchFamily="2" charset="-122"/>
              </a:rPr>
              <a:t>缺点</a:t>
            </a:r>
            <a:r>
              <a:rPr lang="zh-CN" altLang="en-US" b="1" dirty="0">
                <a:latin typeface="+mj-lt"/>
                <a:ea typeface="华文新魏" pitchFamily="2" charset="-122"/>
              </a:rPr>
              <a:t>：</a:t>
            </a:r>
          </a:p>
          <a:p>
            <a:pPr lvl="1" algn="l">
              <a:lnSpc>
                <a:spcPct val="100000"/>
              </a:lnSpc>
              <a:buClr>
                <a:schemeClr val="tx2"/>
              </a:buClr>
              <a:buSzPct val="80000"/>
              <a:buFont typeface="Wingdings" pitchFamily="2" charset="2"/>
              <a:buChar char="n"/>
            </a:pPr>
            <a:r>
              <a:rPr lang="en-US" altLang="zh-CN" b="1" dirty="0">
                <a:solidFill>
                  <a:srgbClr val="FF0000"/>
                </a:solidFill>
                <a:latin typeface="+mj-lt"/>
                <a:ea typeface="华文新魏" pitchFamily="2" charset="-122"/>
              </a:rPr>
              <a:t>CPU</a:t>
            </a:r>
            <a:r>
              <a:rPr lang="zh-CN" altLang="en-US" b="1" dirty="0">
                <a:solidFill>
                  <a:srgbClr val="FF0000"/>
                </a:solidFill>
                <a:latin typeface="+mj-lt"/>
                <a:ea typeface="华文新魏" pitchFamily="2" charset="-122"/>
              </a:rPr>
              <a:t>工作受影响。</a:t>
            </a:r>
            <a:r>
              <a:rPr lang="en-US" altLang="zh-CN" b="1" dirty="0">
                <a:latin typeface="+mj-lt"/>
                <a:ea typeface="华文新魏" pitchFamily="2" charset="-122"/>
              </a:rPr>
              <a:t>DMA</a:t>
            </a:r>
            <a:r>
              <a:rPr lang="zh-CN" altLang="en-US" b="1" dirty="0">
                <a:latin typeface="+mj-lt"/>
                <a:ea typeface="华文新魏" pitchFamily="2" charset="-122"/>
              </a:rPr>
              <a:t>访存时</a:t>
            </a:r>
            <a:r>
              <a:rPr lang="en-US" altLang="zh-CN" b="1" dirty="0">
                <a:latin typeface="+mj-lt"/>
                <a:ea typeface="华文新魏" pitchFamily="2" charset="-122"/>
              </a:rPr>
              <a:t>CPU</a:t>
            </a:r>
            <a:r>
              <a:rPr lang="zh-CN" altLang="en-US" b="1" dirty="0">
                <a:latin typeface="+mj-lt"/>
                <a:ea typeface="华文新魏" pitchFamily="2" charset="-122"/>
              </a:rPr>
              <a:t>基本上处于停止状态</a:t>
            </a:r>
          </a:p>
          <a:p>
            <a:pPr lvl="1" algn="l">
              <a:lnSpc>
                <a:spcPct val="100000"/>
              </a:lnSpc>
              <a:buClr>
                <a:schemeClr val="tx2"/>
              </a:buClr>
              <a:buSzPct val="80000"/>
              <a:buFont typeface="Wingdings" pitchFamily="2" charset="2"/>
              <a:buChar char="n"/>
            </a:pPr>
            <a:r>
              <a:rPr lang="zh-CN" altLang="en-US" b="1" dirty="0">
                <a:solidFill>
                  <a:srgbClr val="FF0000"/>
                </a:solidFill>
                <a:latin typeface="+mj-lt"/>
                <a:ea typeface="华文新魏" pitchFamily="2" charset="-122"/>
              </a:rPr>
              <a:t>主存周期没有被充分利用。</a:t>
            </a:r>
            <a:r>
              <a:rPr lang="zh-CN" altLang="en-US" b="1" dirty="0">
                <a:latin typeface="+mj-lt"/>
                <a:ea typeface="华文新魏" pitchFamily="2" charset="-122"/>
              </a:rPr>
              <a:t>即使</a:t>
            </a:r>
            <a:r>
              <a:rPr lang="en-US" altLang="zh-CN" b="1" dirty="0">
                <a:latin typeface="+mj-lt"/>
                <a:ea typeface="华文新魏" pitchFamily="2" charset="-122"/>
              </a:rPr>
              <a:t>I/O</a:t>
            </a:r>
            <a:r>
              <a:rPr lang="zh-CN" altLang="en-US" b="1" dirty="0">
                <a:latin typeface="+mj-lt"/>
                <a:ea typeface="华文新魏" pitchFamily="2" charset="-122"/>
              </a:rPr>
              <a:t>设备高速运行，但两个数据之间的准备间隔时间也总大于一个存储周期，所以主存周期没有被充分利用</a:t>
            </a:r>
          </a:p>
        </p:txBody>
      </p:sp>
    </p:spTree>
    <p:extLst>
      <p:ext uri="{BB962C8B-B14F-4D97-AF65-F5344CB8AC3E}">
        <p14:creationId xmlns:p14="http://schemas.microsoft.com/office/powerpoint/2010/main" val="399908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54546" y="13592"/>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CPU</a:t>
            </a:r>
            <a:r>
              <a:rPr lang="zh-CN" altLang="en-US" dirty="0"/>
              <a:t>停止法</a:t>
            </a:r>
          </a:p>
        </p:txBody>
      </p:sp>
      <p:sp>
        <p:nvSpPr>
          <p:cNvPr id="6" name="Rectangle 3"/>
          <p:cNvSpPr txBox="1">
            <a:spLocks noChangeArrowheads="1"/>
          </p:cNvSpPr>
          <p:nvPr/>
        </p:nvSpPr>
        <p:spPr>
          <a:xfrm>
            <a:off x="755774" y="1196553"/>
            <a:ext cx="10379992" cy="51847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indent="-266700">
              <a:lnSpc>
                <a:spcPct val="100000"/>
              </a:lnSpc>
              <a:spcBef>
                <a:spcPts val="600"/>
              </a:spcBef>
            </a:pPr>
            <a:r>
              <a:rPr lang="zh-CN" altLang="en-US" dirty="0">
                <a:latin typeface="+mj-lt"/>
                <a:ea typeface="华文新魏" pitchFamily="2" charset="-122"/>
              </a:rPr>
              <a:t>弥补</a:t>
            </a:r>
            <a:r>
              <a:rPr lang="en-US" altLang="zh-CN" dirty="0">
                <a:latin typeface="+mj-lt"/>
                <a:ea typeface="华文新魏" pitchFamily="2" charset="-122"/>
              </a:rPr>
              <a:t>CPU</a:t>
            </a:r>
            <a:r>
              <a:rPr lang="zh-CN" altLang="en-US" dirty="0">
                <a:latin typeface="+mj-lt"/>
                <a:ea typeface="华文新魏" pitchFamily="2" charset="-122"/>
              </a:rPr>
              <a:t>停止法缺点的做法</a:t>
            </a:r>
          </a:p>
          <a:p>
            <a:pPr marL="625475" lvl="1" indent="-266700">
              <a:lnSpc>
                <a:spcPct val="100000"/>
              </a:lnSpc>
              <a:spcBef>
                <a:spcPts val="600"/>
              </a:spcBef>
              <a:buClr>
                <a:schemeClr val="tx2"/>
              </a:buClr>
            </a:pPr>
            <a:r>
              <a:rPr lang="zh-CN" altLang="en-US" dirty="0">
                <a:solidFill>
                  <a:srgbClr val="FF0000"/>
                </a:solidFill>
                <a:latin typeface="+mj-lt"/>
                <a:ea typeface="华文新魏" pitchFamily="2" charset="-122"/>
              </a:rPr>
              <a:t>在</a:t>
            </a:r>
            <a:r>
              <a:rPr lang="en-US" altLang="zh-CN" dirty="0">
                <a:solidFill>
                  <a:srgbClr val="FF0000"/>
                </a:solidFill>
                <a:latin typeface="+mj-lt"/>
                <a:ea typeface="华文新魏" pitchFamily="2" charset="-122"/>
              </a:rPr>
              <a:t>DMA</a:t>
            </a:r>
            <a:r>
              <a:rPr lang="zh-CN" altLang="en-US" dirty="0">
                <a:solidFill>
                  <a:srgbClr val="FF0000"/>
                </a:solidFill>
                <a:latin typeface="+mj-lt"/>
                <a:ea typeface="华文新魏" pitchFamily="2" charset="-122"/>
              </a:rPr>
              <a:t>接口中引入缓冲器</a:t>
            </a:r>
          </a:p>
          <a:p>
            <a:pPr marL="625475" lvl="1" indent="-266700">
              <a:lnSpc>
                <a:spcPct val="100000"/>
              </a:lnSpc>
              <a:spcBef>
                <a:spcPts val="600"/>
              </a:spcBef>
              <a:buFont typeface="Wingdings" pitchFamily="2" charset="2"/>
              <a:buNone/>
            </a:pPr>
            <a:r>
              <a:rPr lang="en-US" altLang="zh-CN" dirty="0">
                <a:latin typeface="+mj-lt"/>
                <a:ea typeface="华文新魏" pitchFamily="2" charset="-122"/>
              </a:rPr>
              <a:t>	</a:t>
            </a:r>
            <a:r>
              <a:rPr lang="zh-CN" altLang="en-US" dirty="0">
                <a:latin typeface="+mj-lt"/>
                <a:ea typeface="华文新魏" pitchFamily="2" charset="-122"/>
              </a:rPr>
              <a:t>在</a:t>
            </a:r>
            <a:r>
              <a:rPr lang="en-US" altLang="zh-CN" dirty="0">
                <a:latin typeface="+mj-lt"/>
                <a:ea typeface="华文新魏" pitchFamily="2" charset="-122"/>
              </a:rPr>
              <a:t>DMA</a:t>
            </a:r>
            <a:r>
              <a:rPr lang="zh-CN" altLang="en-US" dirty="0">
                <a:latin typeface="+mj-lt"/>
                <a:ea typeface="华文新魏" pitchFamily="2" charset="-122"/>
              </a:rPr>
              <a:t>接口中采用一个小容量的半导体存储器，使</a:t>
            </a:r>
            <a:r>
              <a:rPr lang="en-US" altLang="zh-CN" dirty="0">
                <a:latin typeface="+mj-lt"/>
                <a:ea typeface="华文新魏" pitchFamily="2" charset="-122"/>
              </a:rPr>
              <a:t>I/O</a:t>
            </a:r>
            <a:r>
              <a:rPr lang="zh-CN" altLang="en-US" dirty="0">
                <a:latin typeface="+mj-lt"/>
                <a:ea typeface="华文新魏" pitchFamily="2" charset="-122"/>
              </a:rPr>
              <a:t>设备先和这个小容量存储器交换数据，然后再使用总线由小容量存储器与主存进行数据交换。这样可减少</a:t>
            </a:r>
            <a:r>
              <a:rPr lang="en-US" altLang="zh-CN" dirty="0">
                <a:latin typeface="+mj-lt"/>
                <a:ea typeface="华文新魏" pitchFamily="2" charset="-122"/>
              </a:rPr>
              <a:t>DMA</a:t>
            </a:r>
            <a:r>
              <a:rPr lang="zh-CN" altLang="en-US" dirty="0">
                <a:latin typeface="+mj-lt"/>
                <a:ea typeface="华文新魏" pitchFamily="2" charset="-122"/>
              </a:rPr>
              <a:t>传送数据时占用总线的时间，也就减少了</a:t>
            </a:r>
            <a:r>
              <a:rPr lang="en-US" altLang="zh-CN" dirty="0">
                <a:latin typeface="+mj-lt"/>
                <a:ea typeface="华文新魏" pitchFamily="2" charset="-122"/>
              </a:rPr>
              <a:t>CPU</a:t>
            </a:r>
            <a:r>
              <a:rPr lang="zh-CN" altLang="en-US" dirty="0">
                <a:latin typeface="+mj-lt"/>
                <a:ea typeface="华文新魏" pitchFamily="2" charset="-122"/>
              </a:rPr>
              <a:t>的等待时间。</a:t>
            </a:r>
          </a:p>
          <a:p>
            <a:pPr marL="625475" lvl="1" indent="-266700">
              <a:lnSpc>
                <a:spcPct val="100000"/>
              </a:lnSpc>
              <a:spcBef>
                <a:spcPts val="600"/>
              </a:spcBef>
              <a:buClr>
                <a:schemeClr val="tx2"/>
              </a:buClr>
            </a:pPr>
            <a:r>
              <a:rPr lang="zh-CN" altLang="en-US" dirty="0">
                <a:solidFill>
                  <a:srgbClr val="FF0000"/>
                </a:solidFill>
                <a:latin typeface="+mj-lt"/>
                <a:ea typeface="华文新魏" pitchFamily="2" charset="-122"/>
              </a:rPr>
              <a:t>采用周期挪用</a:t>
            </a:r>
            <a:r>
              <a:rPr lang="en-US" altLang="zh-CN" dirty="0">
                <a:solidFill>
                  <a:srgbClr val="FF0000"/>
                </a:solidFill>
                <a:latin typeface="+mj-lt"/>
                <a:ea typeface="华文新魏" pitchFamily="2" charset="-122"/>
              </a:rPr>
              <a:t>(</a:t>
            </a:r>
            <a:r>
              <a:rPr lang="zh-CN" altLang="en-US" dirty="0">
                <a:solidFill>
                  <a:srgbClr val="FF0000"/>
                </a:solidFill>
                <a:latin typeface="+mj-lt"/>
                <a:ea typeface="华文新魏" pitchFamily="2" charset="-122"/>
              </a:rPr>
              <a:t>窃取</a:t>
            </a:r>
            <a:r>
              <a:rPr lang="en-US" altLang="zh-CN" dirty="0">
                <a:solidFill>
                  <a:srgbClr val="FF0000"/>
                </a:solidFill>
                <a:latin typeface="+mj-lt"/>
                <a:ea typeface="华文新魏" pitchFamily="2" charset="-122"/>
              </a:rPr>
              <a:t>)</a:t>
            </a:r>
            <a:r>
              <a:rPr lang="zh-CN" altLang="en-US" dirty="0">
                <a:solidFill>
                  <a:srgbClr val="FF0000"/>
                </a:solidFill>
                <a:latin typeface="+mj-lt"/>
                <a:ea typeface="华文新魏" pitchFamily="2" charset="-122"/>
              </a:rPr>
              <a:t>法</a:t>
            </a:r>
          </a:p>
          <a:p>
            <a:pPr marL="625475" lvl="1" indent="-266700">
              <a:lnSpc>
                <a:spcPct val="100000"/>
              </a:lnSpc>
              <a:spcBef>
                <a:spcPts val="600"/>
              </a:spcBef>
              <a:buFont typeface="Wingdings" pitchFamily="2" charset="2"/>
              <a:buNone/>
            </a:pPr>
            <a:r>
              <a:rPr lang="en-US" altLang="zh-CN" dirty="0">
                <a:latin typeface="+mj-lt"/>
                <a:ea typeface="华文新魏" pitchFamily="2" charset="-122"/>
              </a:rPr>
              <a:t>	</a:t>
            </a:r>
            <a:r>
              <a:rPr lang="zh-CN" altLang="en-US" dirty="0">
                <a:latin typeface="+mj-lt"/>
                <a:ea typeface="华文新魏" pitchFamily="2" charset="-122"/>
              </a:rPr>
              <a:t>每次</a:t>
            </a:r>
            <a:r>
              <a:rPr lang="en-US" altLang="zh-CN" dirty="0">
                <a:latin typeface="+mj-lt"/>
                <a:ea typeface="华文新魏" pitchFamily="2" charset="-122"/>
              </a:rPr>
              <a:t>DMA</a:t>
            </a:r>
            <a:r>
              <a:rPr lang="zh-CN" altLang="en-US" dirty="0">
                <a:latin typeface="+mj-lt"/>
                <a:ea typeface="华文新魏" pitchFamily="2" charset="-122"/>
              </a:rPr>
              <a:t>传送完一个数据就释放总线，使在外设准备下一数据时，</a:t>
            </a:r>
            <a:r>
              <a:rPr lang="en-US" altLang="zh-CN" dirty="0">
                <a:latin typeface="+mj-lt"/>
                <a:ea typeface="华文新魏" pitchFamily="2" charset="-122"/>
              </a:rPr>
              <a:t>CPU</a:t>
            </a:r>
            <a:r>
              <a:rPr lang="zh-CN" altLang="en-US" dirty="0">
                <a:latin typeface="+mj-lt"/>
                <a:ea typeface="华文新魏" pitchFamily="2" charset="-122"/>
              </a:rPr>
              <a:t>能插空访问主存。</a:t>
            </a:r>
          </a:p>
        </p:txBody>
      </p:sp>
    </p:spTree>
    <p:extLst>
      <p:ext uri="{BB962C8B-B14F-4D97-AF65-F5344CB8AC3E}">
        <p14:creationId xmlns:p14="http://schemas.microsoft.com/office/powerpoint/2010/main" val="1677403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checkerboard(across)">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checkerboard(across)">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54546" y="24337"/>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周期挪用法</a:t>
            </a:r>
          </a:p>
        </p:txBody>
      </p:sp>
      <p:pic>
        <p:nvPicPr>
          <p:cNvPr id="4" name="Picture 3" descr="周期挪用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789" y="644525"/>
            <a:ext cx="8295723" cy="3779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4"/>
          <p:cNvSpPr txBox="1">
            <a:spLocks noChangeArrowheads="1"/>
          </p:cNvSpPr>
          <p:nvPr/>
        </p:nvSpPr>
        <p:spPr bwMode="auto">
          <a:xfrm>
            <a:off x="644079" y="4423869"/>
            <a:ext cx="11283775" cy="2112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buFont typeface="Wingdings" pitchFamily="2" charset="2"/>
              <a:buChar char="p"/>
            </a:pPr>
            <a:r>
              <a:rPr lang="zh-CN" altLang="en-US" sz="2600" b="1" dirty="0">
                <a:latin typeface="+mj-lt"/>
                <a:ea typeface="华文新魏" pitchFamily="2" charset="-122"/>
              </a:rPr>
              <a:t>优点：</a:t>
            </a:r>
            <a:r>
              <a:rPr lang="zh-CN" altLang="en-US" sz="2600" b="1" dirty="0">
                <a:solidFill>
                  <a:srgbClr val="0000CC"/>
                </a:solidFill>
                <a:latin typeface="+mj-lt"/>
                <a:ea typeface="华文新魏" pitchFamily="2" charset="-122"/>
              </a:rPr>
              <a:t>既能及时响应</a:t>
            </a:r>
            <a:r>
              <a:rPr lang="en-US" altLang="zh-CN" sz="2600" b="1" dirty="0">
                <a:solidFill>
                  <a:srgbClr val="0000CC"/>
                </a:solidFill>
                <a:latin typeface="+mj-lt"/>
                <a:ea typeface="华文新魏" pitchFamily="2" charset="-122"/>
              </a:rPr>
              <a:t>I/O</a:t>
            </a:r>
            <a:r>
              <a:rPr lang="zh-CN" altLang="en-US" sz="2600" b="1" dirty="0">
                <a:solidFill>
                  <a:srgbClr val="0000CC"/>
                </a:solidFill>
                <a:latin typeface="+mj-lt"/>
                <a:ea typeface="华文新魏" pitchFamily="2" charset="-122"/>
              </a:rPr>
              <a:t>请求，又能较好地发挥</a:t>
            </a:r>
            <a:r>
              <a:rPr lang="en-US" altLang="zh-CN" sz="2600" b="1" dirty="0">
                <a:solidFill>
                  <a:srgbClr val="0000CC"/>
                </a:solidFill>
                <a:latin typeface="+mj-lt"/>
                <a:ea typeface="华文新魏" pitchFamily="2" charset="-122"/>
              </a:rPr>
              <a:t>CPU</a:t>
            </a:r>
            <a:r>
              <a:rPr lang="zh-CN" altLang="en-US" sz="2600" b="1" dirty="0">
                <a:solidFill>
                  <a:srgbClr val="0000CC"/>
                </a:solidFill>
                <a:latin typeface="+mj-lt"/>
                <a:ea typeface="华文新魏" pitchFamily="2" charset="-122"/>
              </a:rPr>
              <a:t>和主存的效率。这种方式下，在下一数据的准备阶段，主存周期被</a:t>
            </a:r>
            <a:r>
              <a:rPr lang="en-US" altLang="zh-CN" sz="2600" b="1" dirty="0">
                <a:solidFill>
                  <a:srgbClr val="0000CC"/>
                </a:solidFill>
                <a:latin typeface="+mj-lt"/>
                <a:ea typeface="华文新魏" pitchFamily="2" charset="-122"/>
              </a:rPr>
              <a:t>CPU</a:t>
            </a:r>
            <a:r>
              <a:rPr lang="zh-CN" altLang="en-US" sz="2600" b="1" dirty="0">
                <a:solidFill>
                  <a:srgbClr val="0000CC"/>
                </a:solidFill>
                <a:latin typeface="+mj-lt"/>
                <a:ea typeface="华文新魏" pitchFamily="2" charset="-122"/>
              </a:rPr>
              <a:t>充分利用。因此适合于</a:t>
            </a:r>
            <a:r>
              <a:rPr lang="en-US" altLang="zh-CN" sz="2600" b="1" dirty="0">
                <a:solidFill>
                  <a:srgbClr val="0000CC"/>
                </a:solidFill>
                <a:latin typeface="+mj-lt"/>
                <a:ea typeface="华文新魏" pitchFamily="2" charset="-122"/>
              </a:rPr>
              <a:t>I/O</a:t>
            </a:r>
            <a:r>
              <a:rPr lang="zh-CN" altLang="en-US" sz="2600" b="1" dirty="0">
                <a:solidFill>
                  <a:srgbClr val="0000CC"/>
                </a:solidFill>
                <a:latin typeface="+mj-lt"/>
                <a:ea typeface="华文新魏" pitchFamily="2" charset="-122"/>
              </a:rPr>
              <a:t>设备的读写周期大于主存周期的情况。</a:t>
            </a:r>
          </a:p>
          <a:p>
            <a:pPr algn="l">
              <a:lnSpc>
                <a:spcPct val="100000"/>
              </a:lnSpc>
              <a:buFont typeface="Wingdings" pitchFamily="2" charset="2"/>
              <a:buChar char="p"/>
            </a:pPr>
            <a:r>
              <a:rPr lang="zh-CN" altLang="en-US" sz="2600" b="1" dirty="0">
                <a:latin typeface="+mj-lt"/>
                <a:ea typeface="华文新魏" pitchFamily="2" charset="-122"/>
              </a:rPr>
              <a:t>缺点：</a:t>
            </a:r>
            <a:r>
              <a:rPr lang="zh-CN" altLang="en-US" sz="2600" b="1" dirty="0">
                <a:solidFill>
                  <a:srgbClr val="0000CC"/>
                </a:solidFill>
                <a:latin typeface="+mj-lt"/>
                <a:ea typeface="华文新魏" pitchFamily="2" charset="-122"/>
              </a:rPr>
              <a:t>每次</a:t>
            </a:r>
            <a:r>
              <a:rPr lang="en-US" altLang="zh-CN" sz="2600" b="1" dirty="0">
                <a:solidFill>
                  <a:srgbClr val="0000CC"/>
                </a:solidFill>
                <a:latin typeface="+mj-lt"/>
                <a:ea typeface="华文新魏" pitchFamily="2" charset="-122"/>
              </a:rPr>
              <a:t>DMA</a:t>
            </a:r>
            <a:r>
              <a:rPr lang="zh-CN" altLang="en-US" sz="2600" b="1" dirty="0">
                <a:solidFill>
                  <a:srgbClr val="0000CC"/>
                </a:solidFill>
                <a:latin typeface="+mj-lt"/>
                <a:ea typeface="华文新魏" pitchFamily="2" charset="-122"/>
              </a:rPr>
              <a:t>访存都要申请总线控制权、占用总线进行传送、释放总线，因此，会增加传输开销。</a:t>
            </a:r>
          </a:p>
        </p:txBody>
      </p:sp>
    </p:spTree>
    <p:extLst>
      <p:ext uri="{BB962C8B-B14F-4D97-AF65-F5344CB8AC3E}">
        <p14:creationId xmlns:p14="http://schemas.microsoft.com/office/powerpoint/2010/main" val="784853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406574" y="1034"/>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周期挪用法</a:t>
            </a:r>
          </a:p>
        </p:txBody>
      </p:sp>
      <p:sp>
        <p:nvSpPr>
          <p:cNvPr id="6" name="Rectangle 3"/>
          <p:cNvSpPr txBox="1">
            <a:spLocks noChangeArrowheads="1"/>
          </p:cNvSpPr>
          <p:nvPr/>
        </p:nvSpPr>
        <p:spPr>
          <a:xfrm>
            <a:off x="864865" y="1067395"/>
            <a:ext cx="10414917" cy="52419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altLang="zh-CN" dirty="0">
                <a:latin typeface="+mj-lt"/>
                <a:ea typeface="华文新魏" pitchFamily="2" charset="-122"/>
              </a:rPr>
              <a:t>I/O</a:t>
            </a:r>
            <a:r>
              <a:rPr lang="zh-CN" altLang="en-US" dirty="0">
                <a:latin typeface="+mj-lt"/>
                <a:ea typeface="华文新魏" pitchFamily="2" charset="-122"/>
              </a:rPr>
              <a:t>设备要求</a:t>
            </a:r>
            <a:r>
              <a:rPr lang="en-US" altLang="zh-CN" dirty="0">
                <a:latin typeface="+mj-lt"/>
                <a:ea typeface="华文新魏" pitchFamily="2" charset="-122"/>
              </a:rPr>
              <a:t>DMA</a:t>
            </a:r>
            <a:r>
              <a:rPr lang="zh-CN" altLang="en-US" dirty="0">
                <a:latin typeface="+mj-lt"/>
                <a:ea typeface="华文新魏" pitchFamily="2" charset="-122"/>
              </a:rPr>
              <a:t>传送时可能会遇到三种情况之一</a:t>
            </a:r>
          </a:p>
          <a:p>
            <a:pPr marL="625475" lvl="1" indent="-266700">
              <a:lnSpc>
                <a:spcPct val="100000"/>
              </a:lnSpc>
              <a:spcBef>
                <a:spcPts val="600"/>
              </a:spcBef>
              <a:buClr>
                <a:schemeClr val="tx2"/>
              </a:buClr>
            </a:pPr>
            <a:r>
              <a:rPr lang="en-US" altLang="zh-CN" dirty="0">
                <a:solidFill>
                  <a:srgbClr val="FF0000"/>
                </a:solidFill>
                <a:latin typeface="+mj-lt"/>
                <a:ea typeface="华文新魏" pitchFamily="2" charset="-122"/>
              </a:rPr>
              <a:t>CPU</a:t>
            </a:r>
            <a:r>
              <a:rPr lang="zh-CN" altLang="en-US" dirty="0">
                <a:solidFill>
                  <a:srgbClr val="FF0000"/>
                </a:solidFill>
                <a:latin typeface="+mj-lt"/>
                <a:ea typeface="华文新魏" pitchFamily="2" charset="-122"/>
              </a:rPr>
              <a:t>不需访问主存</a:t>
            </a:r>
          </a:p>
          <a:p>
            <a:pPr marL="625475" lvl="1" indent="-266700">
              <a:lnSpc>
                <a:spcPct val="100000"/>
              </a:lnSpc>
              <a:spcBef>
                <a:spcPts val="600"/>
              </a:spcBef>
              <a:buFont typeface="Wingdings" pitchFamily="2" charset="2"/>
              <a:buNone/>
            </a:pPr>
            <a:r>
              <a:rPr lang="zh-CN" altLang="en-US" dirty="0">
                <a:latin typeface="+mj-lt"/>
                <a:ea typeface="华文新魏" pitchFamily="2" charset="-122"/>
              </a:rPr>
              <a:t> </a:t>
            </a:r>
            <a:r>
              <a:rPr lang="en-US" altLang="zh-CN" dirty="0">
                <a:latin typeface="+mj-lt"/>
                <a:ea typeface="华文新魏" pitchFamily="2" charset="-122"/>
              </a:rPr>
              <a:t>  </a:t>
            </a:r>
            <a:r>
              <a:rPr lang="zh-CN" altLang="en-US" dirty="0">
                <a:latin typeface="+mj-lt"/>
                <a:ea typeface="华文新魏" pitchFamily="2" charset="-122"/>
              </a:rPr>
              <a:t>此时，不会发生冲突，两者并行。</a:t>
            </a:r>
          </a:p>
          <a:p>
            <a:pPr marL="625475" lvl="1" indent="-266700">
              <a:lnSpc>
                <a:spcPct val="100000"/>
              </a:lnSpc>
              <a:spcBef>
                <a:spcPts val="600"/>
              </a:spcBef>
              <a:buFont typeface="Wingdings" pitchFamily="2" charset="2"/>
              <a:buNone/>
            </a:pPr>
            <a:r>
              <a:rPr lang="zh-CN" altLang="en-US" dirty="0">
                <a:latin typeface="+mj-lt"/>
                <a:ea typeface="华文新魏" pitchFamily="2" charset="-122"/>
              </a:rPr>
              <a:t>   如</a:t>
            </a:r>
            <a:r>
              <a:rPr lang="en-US" altLang="zh-CN" dirty="0">
                <a:latin typeface="+mj-lt"/>
                <a:ea typeface="华文新魏" pitchFamily="2" charset="-122"/>
              </a:rPr>
              <a:t>: CPU</a:t>
            </a:r>
            <a:r>
              <a:rPr lang="zh-CN" altLang="en-US" dirty="0">
                <a:latin typeface="+mj-lt"/>
                <a:ea typeface="华文新魏" pitchFamily="2" charset="-122"/>
              </a:rPr>
              <a:t>正执行乘法指令，要花很长时间而不需马上访存</a:t>
            </a:r>
          </a:p>
          <a:p>
            <a:pPr marL="625475" lvl="1" indent="-266700">
              <a:lnSpc>
                <a:spcPct val="100000"/>
              </a:lnSpc>
              <a:spcBef>
                <a:spcPts val="600"/>
              </a:spcBef>
              <a:buClr>
                <a:schemeClr val="tx2"/>
              </a:buClr>
            </a:pPr>
            <a:r>
              <a:rPr lang="en-US" altLang="zh-CN" dirty="0">
                <a:solidFill>
                  <a:srgbClr val="FF0000"/>
                </a:solidFill>
                <a:latin typeface="+mj-lt"/>
                <a:ea typeface="华文新魏" pitchFamily="2" charset="-122"/>
              </a:rPr>
              <a:t>CPU</a:t>
            </a:r>
            <a:r>
              <a:rPr lang="zh-CN" altLang="en-US" dirty="0">
                <a:solidFill>
                  <a:srgbClr val="FF0000"/>
                </a:solidFill>
                <a:latin typeface="+mj-lt"/>
                <a:ea typeface="华文新魏" pitchFamily="2" charset="-122"/>
              </a:rPr>
              <a:t>正在访问主存</a:t>
            </a:r>
          </a:p>
          <a:p>
            <a:pPr marL="625475" lvl="1" indent="-266700">
              <a:lnSpc>
                <a:spcPct val="100000"/>
              </a:lnSpc>
              <a:spcBef>
                <a:spcPts val="600"/>
              </a:spcBef>
              <a:buFont typeface="Wingdings" pitchFamily="2" charset="2"/>
              <a:buNone/>
            </a:pPr>
            <a:r>
              <a:rPr lang="zh-CN" altLang="en-US" dirty="0">
                <a:solidFill>
                  <a:schemeClr val="tx2"/>
                </a:solidFill>
                <a:latin typeface="+mj-lt"/>
                <a:ea typeface="华文新魏" pitchFamily="2" charset="-122"/>
              </a:rPr>
              <a:t>   	</a:t>
            </a:r>
            <a:r>
              <a:rPr lang="zh-CN" altLang="en-US" dirty="0">
                <a:latin typeface="+mj-lt"/>
                <a:ea typeface="华文新魏" pitchFamily="2" charset="-122"/>
              </a:rPr>
              <a:t>此时须等存储周期结束，</a:t>
            </a:r>
            <a:r>
              <a:rPr lang="en-US" altLang="zh-CN" dirty="0">
                <a:latin typeface="+mj-lt"/>
                <a:ea typeface="华文新魏" pitchFamily="2" charset="-122"/>
              </a:rPr>
              <a:t>CPU</a:t>
            </a:r>
            <a:r>
              <a:rPr lang="zh-CN" altLang="en-US" dirty="0">
                <a:latin typeface="+mj-lt"/>
                <a:ea typeface="华文新魏" pitchFamily="2" charset="-122"/>
              </a:rPr>
              <a:t>让出总线，</a:t>
            </a:r>
            <a:r>
              <a:rPr lang="en-US" altLang="zh-CN" dirty="0">
                <a:latin typeface="+mj-lt"/>
                <a:ea typeface="华文新魏" pitchFamily="2" charset="-122"/>
              </a:rPr>
              <a:t>DMA</a:t>
            </a:r>
            <a:r>
              <a:rPr lang="zh-CN" altLang="en-US" dirty="0">
                <a:latin typeface="+mj-lt"/>
                <a:ea typeface="华文新魏" pitchFamily="2" charset="-122"/>
              </a:rPr>
              <a:t>才能访存</a:t>
            </a:r>
          </a:p>
          <a:p>
            <a:pPr marL="625475" lvl="1" indent="-266700">
              <a:lnSpc>
                <a:spcPct val="100000"/>
              </a:lnSpc>
              <a:spcBef>
                <a:spcPts val="600"/>
              </a:spcBef>
              <a:buClr>
                <a:schemeClr val="tx2"/>
              </a:buClr>
            </a:pPr>
            <a:r>
              <a:rPr lang="en-US" altLang="zh-CN" dirty="0">
                <a:solidFill>
                  <a:srgbClr val="FF0000"/>
                </a:solidFill>
                <a:latin typeface="+mj-lt"/>
                <a:ea typeface="华文新魏" pitchFamily="2" charset="-122"/>
              </a:rPr>
              <a:t>CPU</a:t>
            </a:r>
            <a:r>
              <a:rPr lang="zh-CN" altLang="en-US" dirty="0">
                <a:solidFill>
                  <a:srgbClr val="FF0000"/>
                </a:solidFill>
                <a:latin typeface="+mj-lt"/>
                <a:ea typeface="华文新魏" pitchFamily="2" charset="-122"/>
              </a:rPr>
              <a:t>也同时要访问主存</a:t>
            </a:r>
          </a:p>
          <a:p>
            <a:pPr marL="625475" lvl="1" indent="-266700">
              <a:lnSpc>
                <a:spcPct val="100000"/>
              </a:lnSpc>
              <a:spcBef>
                <a:spcPts val="600"/>
              </a:spcBef>
              <a:buFont typeface="Wingdings" pitchFamily="2" charset="2"/>
              <a:buNone/>
            </a:pPr>
            <a:r>
              <a:rPr lang="zh-CN" altLang="en-US" dirty="0">
                <a:solidFill>
                  <a:schemeClr val="tx2"/>
                </a:solidFill>
                <a:latin typeface="+mj-lt"/>
                <a:ea typeface="华文新魏" pitchFamily="2" charset="-122"/>
              </a:rPr>
              <a:t>   	</a:t>
            </a:r>
            <a:r>
              <a:rPr lang="zh-CN" altLang="en-US" dirty="0">
                <a:latin typeface="+mj-lt"/>
                <a:ea typeface="华文新魏" pitchFamily="2" charset="-122"/>
              </a:rPr>
              <a:t>此时出现访存冲突。因为不马上响应</a:t>
            </a:r>
            <a:r>
              <a:rPr lang="en-US" altLang="zh-CN" dirty="0">
                <a:latin typeface="+mj-lt"/>
                <a:ea typeface="华文新魏" pitchFamily="2" charset="-122"/>
              </a:rPr>
              <a:t>DMA</a:t>
            </a:r>
            <a:r>
              <a:rPr lang="zh-CN" altLang="en-US" dirty="0">
                <a:latin typeface="+mj-lt"/>
                <a:ea typeface="华文新魏" pitchFamily="2" charset="-122"/>
              </a:rPr>
              <a:t>请求的话，高速设备可能会发生数据丢失，所以，</a:t>
            </a:r>
            <a:r>
              <a:rPr lang="en-US" altLang="zh-CN" dirty="0">
                <a:latin typeface="+mj-lt"/>
                <a:ea typeface="华文新魏" pitchFamily="2" charset="-122"/>
              </a:rPr>
              <a:t>DMA</a:t>
            </a:r>
            <a:r>
              <a:rPr lang="zh-CN" altLang="en-US" dirty="0">
                <a:latin typeface="+mj-lt"/>
                <a:ea typeface="华文新魏" pitchFamily="2" charset="-122"/>
              </a:rPr>
              <a:t>的总线优先权比</a:t>
            </a:r>
            <a:r>
              <a:rPr lang="en-US" altLang="zh-CN" dirty="0">
                <a:latin typeface="+mj-lt"/>
                <a:ea typeface="华文新魏" pitchFamily="2" charset="-122"/>
              </a:rPr>
              <a:t>CPU</a:t>
            </a:r>
            <a:r>
              <a:rPr lang="zh-CN" altLang="en-US" dirty="0">
                <a:latin typeface="+mj-lt"/>
                <a:ea typeface="华文新魏" pitchFamily="2" charset="-122"/>
              </a:rPr>
              <a:t>高。这时，先让</a:t>
            </a:r>
            <a:r>
              <a:rPr lang="en-US" altLang="zh-CN" dirty="0">
                <a:latin typeface="+mj-lt"/>
                <a:ea typeface="华文新魏" pitchFamily="2" charset="-122"/>
              </a:rPr>
              <a:t>DMA</a:t>
            </a:r>
            <a:r>
              <a:rPr lang="zh-CN" altLang="en-US" dirty="0">
                <a:latin typeface="+mj-lt"/>
                <a:ea typeface="华文新魏" pitchFamily="2" charset="-122"/>
              </a:rPr>
              <a:t>占用总线，窃取一个主存周期，完成一个数据的交换。这样，</a:t>
            </a:r>
            <a:r>
              <a:rPr lang="en-US" altLang="zh-CN" dirty="0">
                <a:latin typeface="+mj-lt"/>
                <a:ea typeface="华文新魏" pitchFamily="2" charset="-122"/>
              </a:rPr>
              <a:t>CPU</a:t>
            </a:r>
            <a:r>
              <a:rPr lang="zh-CN" altLang="en-US" dirty="0">
                <a:latin typeface="+mj-lt"/>
                <a:ea typeface="华文新魏" pitchFamily="2" charset="-122"/>
              </a:rPr>
              <a:t>便要延迟一段时间才能访存</a:t>
            </a:r>
          </a:p>
        </p:txBody>
      </p:sp>
    </p:spTree>
    <p:extLst>
      <p:ext uri="{BB962C8B-B14F-4D97-AF65-F5344CB8AC3E}">
        <p14:creationId xmlns:p14="http://schemas.microsoft.com/office/powerpoint/2010/main" val="964951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checkerboard(across)">
                                      <p:cBhvr>
                                        <p:cTn id="7" dur="500"/>
                                        <p:tgtEl>
                                          <p:spTgt spid="6">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checkerboard(across)">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checkerboard(across)">
                                      <p:cBhvr>
                                        <p:cTn id="15" dur="500"/>
                                        <p:tgtEl>
                                          <p:spTgt spid="6">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6">
                                            <p:txEl>
                                              <p:pRg st="7" end="7"/>
                                            </p:txEl>
                                          </p:spTgt>
                                        </p:tgtEl>
                                        <p:attrNameLst>
                                          <p:attrName>style.visibility</p:attrName>
                                        </p:attrNameLst>
                                      </p:cBhvr>
                                      <p:to>
                                        <p:strVal val="visible"/>
                                      </p:to>
                                    </p:set>
                                    <p:animEffect transition="in" filter="checkerboard(across)">
                                      <p:cBhvr>
                                        <p:cTn id="20"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298562" y="61618"/>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交替分时访问法</a:t>
            </a:r>
          </a:p>
        </p:txBody>
      </p:sp>
      <p:pic>
        <p:nvPicPr>
          <p:cNvPr id="4" name="Picture 3" descr="交替分时访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765" y="644525"/>
            <a:ext cx="8771235" cy="3725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4"/>
          <p:cNvSpPr txBox="1">
            <a:spLocks noChangeArrowheads="1"/>
          </p:cNvSpPr>
          <p:nvPr/>
        </p:nvSpPr>
        <p:spPr bwMode="auto">
          <a:xfrm>
            <a:off x="1126654" y="4369747"/>
            <a:ext cx="10369152" cy="2400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66700" indent="-266700">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600"/>
              </a:spcBef>
              <a:buFont typeface="Wingdings" pitchFamily="2" charset="2"/>
              <a:buChar char="p"/>
            </a:pPr>
            <a:r>
              <a:rPr lang="zh-CN" altLang="en-US" sz="2800" b="1" dirty="0">
                <a:latin typeface="+mj-lt"/>
                <a:ea typeface="华文新魏" pitchFamily="2" charset="-122"/>
              </a:rPr>
              <a:t>特点：</a:t>
            </a:r>
            <a:r>
              <a:rPr lang="zh-CN" altLang="en-US" sz="2800" b="1" dirty="0">
                <a:solidFill>
                  <a:srgbClr val="0000FF"/>
                </a:solidFill>
                <a:latin typeface="+mj-lt"/>
                <a:ea typeface="华文新魏" pitchFamily="2" charset="-122"/>
              </a:rPr>
              <a:t>适用于</a:t>
            </a:r>
            <a:r>
              <a:rPr lang="en-US" altLang="zh-CN" sz="2800" b="1" dirty="0">
                <a:solidFill>
                  <a:srgbClr val="0000FF"/>
                </a:solidFill>
                <a:latin typeface="+mj-lt"/>
                <a:ea typeface="华文新魏" pitchFamily="2" charset="-122"/>
              </a:rPr>
              <a:t>CPU</a:t>
            </a:r>
            <a:r>
              <a:rPr lang="zh-CN" altLang="en-US" sz="2800" b="1" dirty="0">
                <a:solidFill>
                  <a:srgbClr val="0000FF"/>
                </a:solidFill>
                <a:latin typeface="+mj-lt"/>
                <a:ea typeface="华文新魏" pitchFamily="2" charset="-122"/>
              </a:rPr>
              <a:t>工作周期比主存存取周期更长的情况。</a:t>
            </a:r>
          </a:p>
          <a:p>
            <a:pPr algn="l">
              <a:lnSpc>
                <a:spcPct val="100000"/>
              </a:lnSpc>
              <a:spcBef>
                <a:spcPts val="600"/>
              </a:spcBef>
            </a:pPr>
            <a:r>
              <a:rPr lang="zh-CN" altLang="en-US" sz="2800" b="1" dirty="0">
                <a:solidFill>
                  <a:srgbClr val="0000FF"/>
                </a:solidFill>
                <a:latin typeface="+mj-lt"/>
                <a:ea typeface="华文新魏" pitchFamily="2" charset="-122"/>
              </a:rPr>
              <a:t>           </a:t>
            </a:r>
            <a:r>
              <a:rPr lang="en-US" altLang="zh-CN" sz="2800" b="1" dirty="0">
                <a:solidFill>
                  <a:srgbClr val="0000FF"/>
                </a:solidFill>
                <a:latin typeface="+mj-lt"/>
                <a:ea typeface="华文新魏" pitchFamily="2" charset="-122"/>
              </a:rPr>
              <a:t>	    </a:t>
            </a:r>
            <a:r>
              <a:rPr lang="zh-CN" altLang="en-US" sz="2800" b="1" dirty="0">
                <a:solidFill>
                  <a:srgbClr val="0000FF"/>
                </a:solidFill>
                <a:latin typeface="+mj-lt"/>
                <a:ea typeface="华文新魏" pitchFamily="2" charset="-122"/>
              </a:rPr>
              <a:t>不需要总线使用权的申请和释放。</a:t>
            </a:r>
          </a:p>
          <a:p>
            <a:pPr algn="l">
              <a:lnSpc>
                <a:spcPct val="100000"/>
              </a:lnSpc>
              <a:spcBef>
                <a:spcPts val="600"/>
              </a:spcBef>
            </a:pPr>
            <a:r>
              <a:rPr lang="zh-CN" altLang="en-US" sz="2800" b="1" dirty="0">
                <a:latin typeface="+mj-lt"/>
                <a:ea typeface="华文新魏" pitchFamily="2" charset="-122"/>
              </a:rPr>
              <a:t>在这种方式下，</a:t>
            </a:r>
            <a:r>
              <a:rPr lang="en-US" altLang="zh-CN" sz="2800" b="1" dirty="0">
                <a:latin typeface="+mj-lt"/>
                <a:ea typeface="华文新魏" pitchFamily="2" charset="-122"/>
              </a:rPr>
              <a:t>CPU</a:t>
            </a:r>
            <a:r>
              <a:rPr lang="zh-CN" altLang="en-US" sz="2800" b="1" dirty="0">
                <a:latin typeface="+mj-lt"/>
                <a:ea typeface="华文新魏" pitchFamily="2" charset="-122"/>
              </a:rPr>
              <a:t>既不停止主程序运行也不进入等待状态，在</a:t>
            </a:r>
            <a:r>
              <a:rPr lang="en-US" altLang="zh-CN" sz="2800" b="1" dirty="0">
                <a:latin typeface="+mj-lt"/>
                <a:ea typeface="华文新魏" pitchFamily="2" charset="-122"/>
              </a:rPr>
              <a:t>CPU</a:t>
            </a:r>
            <a:r>
              <a:rPr lang="zh-CN" altLang="en-US" sz="2800" b="1" dirty="0">
                <a:latin typeface="+mj-lt"/>
                <a:ea typeface="华文新魏" pitchFamily="2" charset="-122"/>
              </a:rPr>
              <a:t>工作过程中，不知不觉完成</a:t>
            </a:r>
            <a:r>
              <a:rPr lang="en-US" altLang="zh-CN" sz="2800" b="1" dirty="0">
                <a:latin typeface="+mj-lt"/>
                <a:ea typeface="华文新魏" pitchFamily="2" charset="-122"/>
              </a:rPr>
              <a:t>DMA</a:t>
            </a:r>
            <a:r>
              <a:rPr lang="zh-CN" altLang="en-US" sz="2800" b="1" dirty="0">
                <a:latin typeface="+mj-lt"/>
                <a:ea typeface="华文新魏" pitchFamily="2" charset="-122"/>
              </a:rPr>
              <a:t>数据传送，故又被称为</a:t>
            </a:r>
            <a:r>
              <a:rPr lang="zh-CN" altLang="en-US" sz="2800" b="1" dirty="0">
                <a:solidFill>
                  <a:srgbClr val="FF0000"/>
                </a:solidFill>
                <a:latin typeface="+mj-lt"/>
                <a:ea typeface="华文新魏" pitchFamily="2" charset="-122"/>
              </a:rPr>
              <a:t>“透明</a:t>
            </a:r>
            <a:r>
              <a:rPr lang="en-US" altLang="zh-CN" sz="2800" b="1" dirty="0">
                <a:solidFill>
                  <a:srgbClr val="FF0000"/>
                </a:solidFill>
                <a:latin typeface="+mj-lt"/>
                <a:ea typeface="华文新魏" pitchFamily="2" charset="-122"/>
              </a:rPr>
              <a:t>DMA”</a:t>
            </a:r>
            <a:r>
              <a:rPr lang="zh-CN" altLang="en-US" sz="2800" b="1" dirty="0">
                <a:solidFill>
                  <a:srgbClr val="FF0000"/>
                </a:solidFill>
                <a:latin typeface="+mj-lt"/>
                <a:ea typeface="华文新魏" pitchFamily="2" charset="-122"/>
              </a:rPr>
              <a:t>方式</a:t>
            </a:r>
            <a:r>
              <a:rPr lang="zh-CN" altLang="en-US" sz="2800" b="1" dirty="0">
                <a:latin typeface="+mj-lt"/>
                <a:ea typeface="华文新魏" pitchFamily="2" charset="-122"/>
              </a:rPr>
              <a:t>。</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Tree>
    <p:extLst>
      <p:ext uri="{BB962C8B-B14F-4D97-AF65-F5344CB8AC3E}">
        <p14:creationId xmlns:p14="http://schemas.microsoft.com/office/powerpoint/2010/main" val="1196174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heckerboard(across)">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13827" y="16600"/>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方式的结构</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grpSp>
        <p:nvGrpSpPr>
          <p:cNvPr id="6" name="Group 2"/>
          <p:cNvGrpSpPr>
            <a:grpSpLocks/>
          </p:cNvGrpSpPr>
          <p:nvPr/>
        </p:nvGrpSpPr>
        <p:grpSpPr bwMode="auto">
          <a:xfrm>
            <a:off x="1614015" y="949325"/>
            <a:ext cx="8610600" cy="4927600"/>
            <a:chOff x="240" y="758"/>
            <a:chExt cx="5424" cy="3104"/>
          </a:xfrm>
        </p:grpSpPr>
        <p:sp>
          <p:nvSpPr>
            <p:cNvPr id="9" name="Text Box 3"/>
            <p:cNvSpPr txBox="1">
              <a:spLocks noChangeArrowheads="1"/>
            </p:cNvSpPr>
            <p:nvPr/>
          </p:nvSpPr>
          <p:spPr bwMode="auto">
            <a:xfrm>
              <a:off x="4651" y="3327"/>
              <a:ext cx="968" cy="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endParaRPr lang="en-US" altLang="zh-CN" b="1">
                <a:solidFill>
                  <a:srgbClr val="F7F727"/>
                </a:solidFill>
                <a:latin typeface="+mj-lt"/>
                <a:ea typeface="华文新魏" pitchFamily="2" charset="-122"/>
              </a:endParaRPr>
            </a:p>
            <a:p>
              <a:pPr algn="l">
                <a:lnSpc>
                  <a:spcPct val="100000"/>
                </a:lnSpc>
              </a:pPr>
              <a:r>
                <a:rPr lang="en-US" altLang="zh-CN" b="1">
                  <a:solidFill>
                    <a:srgbClr val="FF3300"/>
                  </a:solidFill>
                  <a:latin typeface="+mj-lt"/>
                  <a:ea typeface="华文新魏" pitchFamily="2" charset="-122"/>
                </a:rPr>
                <a:t>DMA</a:t>
              </a:r>
              <a:r>
                <a:rPr lang="zh-CN" altLang="en-US" b="1">
                  <a:solidFill>
                    <a:srgbClr val="FF3300"/>
                  </a:solidFill>
                  <a:latin typeface="+mj-lt"/>
                  <a:ea typeface="华文新魏" pitchFamily="2" charset="-122"/>
                </a:rPr>
                <a:t>接口</a:t>
              </a:r>
            </a:p>
          </p:txBody>
        </p:sp>
        <p:grpSp>
          <p:nvGrpSpPr>
            <p:cNvPr id="10" name="Group 4"/>
            <p:cNvGrpSpPr>
              <a:grpSpLocks/>
            </p:cNvGrpSpPr>
            <p:nvPr/>
          </p:nvGrpSpPr>
          <p:grpSpPr bwMode="auto">
            <a:xfrm>
              <a:off x="240" y="758"/>
              <a:ext cx="5424" cy="2808"/>
              <a:chOff x="240" y="758"/>
              <a:chExt cx="5424" cy="2808"/>
            </a:xfrm>
          </p:grpSpPr>
          <p:sp>
            <p:nvSpPr>
              <p:cNvPr id="11" name="Rectangle 5"/>
              <p:cNvSpPr>
                <a:spLocks noChangeArrowheads="1"/>
              </p:cNvSpPr>
              <p:nvPr/>
            </p:nvSpPr>
            <p:spPr bwMode="auto">
              <a:xfrm>
                <a:off x="1920" y="1541"/>
                <a:ext cx="3547" cy="2025"/>
              </a:xfrm>
              <a:prstGeom prst="rect">
                <a:avLst/>
              </a:prstGeom>
              <a:noFill/>
              <a:ln w="28575">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grpSp>
            <p:nvGrpSpPr>
              <p:cNvPr id="12" name="Group 6"/>
              <p:cNvGrpSpPr>
                <a:grpSpLocks/>
              </p:cNvGrpSpPr>
              <p:nvPr/>
            </p:nvGrpSpPr>
            <p:grpSpPr bwMode="auto">
              <a:xfrm>
                <a:off x="432" y="1495"/>
                <a:ext cx="528" cy="2071"/>
                <a:chOff x="288" y="1200"/>
                <a:chExt cx="528" cy="2160"/>
              </a:xfrm>
            </p:grpSpPr>
            <p:sp>
              <p:nvSpPr>
                <p:cNvPr id="19" name="Text Box 7"/>
                <p:cNvSpPr txBox="1">
                  <a:spLocks noChangeArrowheads="1"/>
                </p:cNvSpPr>
                <p:nvPr/>
              </p:nvSpPr>
              <p:spPr bwMode="auto">
                <a:xfrm>
                  <a:off x="421" y="1827"/>
                  <a:ext cx="343" cy="12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sz="2800" b="1">
                      <a:latin typeface="+mj-lt"/>
                      <a:ea typeface="华文新魏" pitchFamily="2" charset="-122"/>
                    </a:rPr>
                    <a:t>主</a:t>
                  </a:r>
                </a:p>
                <a:p>
                  <a:pPr algn="l">
                    <a:lnSpc>
                      <a:spcPct val="100000"/>
                    </a:lnSpc>
                  </a:pPr>
                  <a:endParaRPr lang="zh-CN" altLang="en-US" sz="2800" b="1">
                    <a:latin typeface="+mj-lt"/>
                    <a:ea typeface="华文新魏" pitchFamily="2" charset="-122"/>
                  </a:endParaRPr>
                </a:p>
                <a:p>
                  <a:pPr algn="l">
                    <a:lnSpc>
                      <a:spcPct val="100000"/>
                    </a:lnSpc>
                  </a:pPr>
                  <a:endParaRPr lang="zh-CN" altLang="en-US" sz="2800" b="1">
                    <a:latin typeface="+mj-lt"/>
                    <a:ea typeface="华文新魏" pitchFamily="2" charset="-122"/>
                  </a:endParaRPr>
                </a:p>
                <a:p>
                  <a:pPr algn="l">
                    <a:lnSpc>
                      <a:spcPct val="100000"/>
                    </a:lnSpc>
                  </a:pPr>
                  <a:r>
                    <a:rPr lang="zh-CN" altLang="en-US" sz="2800" b="1">
                      <a:latin typeface="+mj-lt"/>
                      <a:ea typeface="华文新魏" pitchFamily="2" charset="-122"/>
                    </a:rPr>
                    <a:t>存</a:t>
                  </a:r>
                </a:p>
              </p:txBody>
            </p:sp>
            <p:sp>
              <p:nvSpPr>
                <p:cNvPr id="20" name="Rectangle 8"/>
                <p:cNvSpPr>
                  <a:spLocks noChangeArrowheads="1"/>
                </p:cNvSpPr>
                <p:nvPr/>
              </p:nvSpPr>
              <p:spPr bwMode="auto">
                <a:xfrm>
                  <a:off x="288" y="1200"/>
                  <a:ext cx="528" cy="216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grpSp>
          <p:grpSp>
            <p:nvGrpSpPr>
              <p:cNvPr id="13" name="Group 9"/>
              <p:cNvGrpSpPr>
                <a:grpSpLocks/>
              </p:cNvGrpSpPr>
              <p:nvPr/>
            </p:nvGrpSpPr>
            <p:grpSpPr bwMode="auto">
              <a:xfrm>
                <a:off x="1104" y="1495"/>
                <a:ext cx="563" cy="2071"/>
                <a:chOff x="816" y="1200"/>
                <a:chExt cx="563" cy="2160"/>
              </a:xfrm>
            </p:grpSpPr>
            <p:sp>
              <p:nvSpPr>
                <p:cNvPr id="17" name="Text Box 10"/>
                <p:cNvSpPr txBox="1">
                  <a:spLocks noChangeArrowheads="1"/>
                </p:cNvSpPr>
                <p:nvPr/>
              </p:nvSpPr>
              <p:spPr bwMode="auto">
                <a:xfrm>
                  <a:off x="864" y="2022"/>
                  <a:ext cx="515" cy="3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b="1">
                      <a:latin typeface="+mj-lt"/>
                      <a:ea typeface="华文新魏" pitchFamily="2" charset="-122"/>
                    </a:rPr>
                    <a:t>CPU</a:t>
                  </a:r>
                </a:p>
              </p:txBody>
            </p:sp>
            <p:sp>
              <p:nvSpPr>
                <p:cNvPr id="18" name="Rectangle 11"/>
                <p:cNvSpPr>
                  <a:spLocks noChangeArrowheads="1"/>
                </p:cNvSpPr>
                <p:nvPr/>
              </p:nvSpPr>
              <p:spPr bwMode="auto">
                <a:xfrm>
                  <a:off x="816" y="1200"/>
                  <a:ext cx="528" cy="216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grpSp>
          <p:sp>
            <p:nvSpPr>
              <p:cNvPr id="14" name="AutoShape 12"/>
              <p:cNvSpPr>
                <a:spLocks noChangeArrowheads="1"/>
              </p:cNvSpPr>
              <p:nvPr/>
            </p:nvSpPr>
            <p:spPr bwMode="auto">
              <a:xfrm>
                <a:off x="240" y="758"/>
                <a:ext cx="5424" cy="138"/>
              </a:xfrm>
              <a:prstGeom prst="leftRightArrow">
                <a:avLst>
                  <a:gd name="adj1" fmla="val 56769"/>
                  <a:gd name="adj2" fmla="val 189789"/>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l">
                  <a:lnSpc>
                    <a:spcPct val="100000"/>
                  </a:lnSpc>
                </a:pPr>
                <a:endParaRPr lang="zh-CN" altLang="en-US" b="1">
                  <a:latin typeface="+mj-lt"/>
                  <a:ea typeface="华文新魏" pitchFamily="2" charset="-122"/>
                </a:endParaRPr>
              </a:p>
            </p:txBody>
          </p:sp>
          <p:sp>
            <p:nvSpPr>
              <p:cNvPr id="15" name="AutoShape 13"/>
              <p:cNvSpPr>
                <a:spLocks noChangeArrowheads="1"/>
              </p:cNvSpPr>
              <p:nvPr/>
            </p:nvSpPr>
            <p:spPr bwMode="auto">
              <a:xfrm>
                <a:off x="1248" y="850"/>
                <a:ext cx="144" cy="645"/>
              </a:xfrm>
              <a:prstGeom prst="upDownArrow">
                <a:avLst>
                  <a:gd name="adj1" fmla="val 50000"/>
                  <a:gd name="adj2" fmla="val 89583"/>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p>
                <a:pPr algn="l">
                  <a:lnSpc>
                    <a:spcPct val="100000"/>
                  </a:lnSpc>
                </a:pPr>
                <a:endParaRPr lang="zh-CN" altLang="en-US" b="1">
                  <a:latin typeface="+mj-lt"/>
                  <a:ea typeface="华文新魏" pitchFamily="2" charset="-122"/>
                </a:endParaRPr>
              </a:p>
            </p:txBody>
          </p:sp>
          <p:sp>
            <p:nvSpPr>
              <p:cNvPr id="16" name="AutoShape 14"/>
              <p:cNvSpPr>
                <a:spLocks noChangeArrowheads="1"/>
              </p:cNvSpPr>
              <p:nvPr/>
            </p:nvSpPr>
            <p:spPr bwMode="auto">
              <a:xfrm>
                <a:off x="624" y="850"/>
                <a:ext cx="144" cy="645"/>
              </a:xfrm>
              <a:prstGeom prst="upDownArrow">
                <a:avLst>
                  <a:gd name="adj1" fmla="val 50000"/>
                  <a:gd name="adj2" fmla="val 89583"/>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p>
                <a:pPr algn="l">
                  <a:lnSpc>
                    <a:spcPct val="100000"/>
                  </a:lnSpc>
                </a:pPr>
                <a:endParaRPr lang="zh-CN" altLang="en-US" b="1">
                  <a:latin typeface="+mj-lt"/>
                  <a:ea typeface="华文新魏" pitchFamily="2" charset="-122"/>
                </a:endParaRPr>
              </a:p>
            </p:txBody>
          </p:sp>
        </p:grpSp>
      </p:grpSp>
      <p:grpSp>
        <p:nvGrpSpPr>
          <p:cNvPr id="21" name="Group 16"/>
          <p:cNvGrpSpPr>
            <a:grpSpLocks/>
          </p:cNvGrpSpPr>
          <p:nvPr/>
        </p:nvGrpSpPr>
        <p:grpSpPr bwMode="auto">
          <a:xfrm>
            <a:off x="4585815" y="2411413"/>
            <a:ext cx="838200" cy="2338387"/>
            <a:chOff x="2112" y="1679"/>
            <a:chExt cx="528" cy="1473"/>
          </a:xfrm>
        </p:grpSpPr>
        <p:sp>
          <p:nvSpPr>
            <p:cNvPr id="22" name="Text Box 17"/>
            <p:cNvSpPr txBox="1">
              <a:spLocks noChangeArrowheads="1"/>
            </p:cNvSpPr>
            <p:nvPr/>
          </p:nvSpPr>
          <p:spPr bwMode="auto">
            <a:xfrm>
              <a:off x="2160" y="1850"/>
              <a:ext cx="464" cy="1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sz="1800" b="1">
                  <a:latin typeface="+mj-lt"/>
                  <a:ea typeface="华文新魏" pitchFamily="2" charset="-122"/>
                </a:rPr>
                <a:t>DMA</a:t>
              </a:r>
            </a:p>
            <a:p>
              <a:pPr algn="l">
                <a:lnSpc>
                  <a:spcPct val="100000"/>
                </a:lnSpc>
              </a:pPr>
              <a:r>
                <a:rPr lang="en-US" altLang="zh-CN" b="1">
                  <a:latin typeface="+mj-lt"/>
                  <a:ea typeface="华文新魏" pitchFamily="2" charset="-122"/>
                </a:rPr>
                <a:t>  </a:t>
              </a:r>
              <a:r>
                <a:rPr lang="zh-CN" altLang="en-US" b="1">
                  <a:latin typeface="+mj-lt"/>
                  <a:ea typeface="华文新魏" pitchFamily="2" charset="-122"/>
                </a:rPr>
                <a:t>控</a:t>
              </a:r>
            </a:p>
            <a:p>
              <a:pPr algn="l">
                <a:lnSpc>
                  <a:spcPct val="100000"/>
                </a:lnSpc>
              </a:pPr>
              <a:r>
                <a:rPr lang="zh-CN" altLang="en-US" b="1">
                  <a:latin typeface="+mj-lt"/>
                  <a:ea typeface="华文新魏" pitchFamily="2" charset="-122"/>
                </a:rPr>
                <a:t>  制</a:t>
              </a:r>
            </a:p>
            <a:p>
              <a:pPr algn="l">
                <a:lnSpc>
                  <a:spcPct val="100000"/>
                </a:lnSpc>
              </a:pPr>
              <a:r>
                <a:rPr lang="zh-CN" altLang="en-US" b="1">
                  <a:latin typeface="+mj-lt"/>
                  <a:ea typeface="华文新魏" pitchFamily="2" charset="-122"/>
                </a:rPr>
                <a:t>  逻</a:t>
              </a:r>
            </a:p>
            <a:p>
              <a:pPr algn="l">
                <a:lnSpc>
                  <a:spcPct val="100000"/>
                </a:lnSpc>
              </a:pPr>
              <a:r>
                <a:rPr lang="zh-CN" altLang="en-US" b="1">
                  <a:latin typeface="+mj-lt"/>
                  <a:ea typeface="华文新魏" pitchFamily="2" charset="-122"/>
                </a:rPr>
                <a:t>  辑</a:t>
              </a:r>
            </a:p>
          </p:txBody>
        </p:sp>
        <p:sp>
          <p:nvSpPr>
            <p:cNvPr id="23" name="Rectangle 18"/>
            <p:cNvSpPr>
              <a:spLocks noChangeArrowheads="1"/>
            </p:cNvSpPr>
            <p:nvPr/>
          </p:nvSpPr>
          <p:spPr bwMode="auto">
            <a:xfrm>
              <a:off x="2112" y="1679"/>
              <a:ext cx="528" cy="1473"/>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grpSp>
      <p:grpSp>
        <p:nvGrpSpPr>
          <p:cNvPr id="24" name="Group 19"/>
          <p:cNvGrpSpPr>
            <a:grpSpLocks/>
          </p:cNvGrpSpPr>
          <p:nvPr/>
        </p:nvGrpSpPr>
        <p:grpSpPr bwMode="auto">
          <a:xfrm>
            <a:off x="5979640" y="2411413"/>
            <a:ext cx="838200" cy="2338387"/>
            <a:chOff x="3120" y="1679"/>
            <a:chExt cx="528" cy="1473"/>
          </a:xfrm>
        </p:grpSpPr>
        <p:sp>
          <p:nvSpPr>
            <p:cNvPr id="25" name="Text Box 20"/>
            <p:cNvSpPr txBox="1">
              <a:spLocks noChangeArrowheads="1"/>
            </p:cNvSpPr>
            <p:nvPr/>
          </p:nvSpPr>
          <p:spPr bwMode="auto">
            <a:xfrm>
              <a:off x="3216" y="1932"/>
              <a:ext cx="343" cy="1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sz="2800" b="1">
                  <a:latin typeface="+mj-lt"/>
                  <a:ea typeface="华文新魏" pitchFamily="2" charset="-122"/>
                </a:rPr>
                <a:t>中</a:t>
              </a:r>
            </a:p>
            <a:p>
              <a:pPr algn="l">
                <a:lnSpc>
                  <a:spcPct val="100000"/>
                </a:lnSpc>
              </a:pPr>
              <a:r>
                <a:rPr lang="zh-CN" altLang="en-US" sz="2800" b="1">
                  <a:latin typeface="+mj-lt"/>
                  <a:ea typeface="华文新魏" pitchFamily="2" charset="-122"/>
                </a:rPr>
                <a:t>断</a:t>
              </a:r>
            </a:p>
            <a:p>
              <a:pPr algn="l">
                <a:lnSpc>
                  <a:spcPct val="100000"/>
                </a:lnSpc>
              </a:pPr>
              <a:r>
                <a:rPr lang="zh-CN" altLang="en-US" sz="2800" b="1">
                  <a:latin typeface="+mj-lt"/>
                  <a:ea typeface="华文新魏" pitchFamily="2" charset="-122"/>
                </a:rPr>
                <a:t>逻</a:t>
              </a:r>
            </a:p>
            <a:p>
              <a:pPr algn="l">
                <a:lnSpc>
                  <a:spcPct val="100000"/>
                </a:lnSpc>
              </a:pPr>
              <a:r>
                <a:rPr lang="zh-CN" altLang="en-US" sz="2800" b="1">
                  <a:latin typeface="+mj-lt"/>
                  <a:ea typeface="华文新魏" pitchFamily="2" charset="-122"/>
                </a:rPr>
                <a:t>辑</a:t>
              </a:r>
            </a:p>
          </p:txBody>
        </p:sp>
        <p:sp>
          <p:nvSpPr>
            <p:cNvPr id="26" name="Rectangle 21"/>
            <p:cNvSpPr>
              <a:spLocks noChangeArrowheads="1"/>
            </p:cNvSpPr>
            <p:nvPr/>
          </p:nvSpPr>
          <p:spPr bwMode="auto">
            <a:xfrm>
              <a:off x="3120" y="1679"/>
              <a:ext cx="528" cy="1473"/>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grpSp>
      <p:grpSp>
        <p:nvGrpSpPr>
          <p:cNvPr id="27" name="Group 22"/>
          <p:cNvGrpSpPr>
            <a:grpSpLocks/>
          </p:cNvGrpSpPr>
          <p:nvPr/>
        </p:nvGrpSpPr>
        <p:grpSpPr bwMode="auto">
          <a:xfrm>
            <a:off x="7679853" y="5832475"/>
            <a:ext cx="1404937" cy="457200"/>
            <a:chOff x="3921" y="3834"/>
            <a:chExt cx="448" cy="288"/>
          </a:xfrm>
        </p:grpSpPr>
        <p:sp>
          <p:nvSpPr>
            <p:cNvPr id="28" name="Text Box 23"/>
            <p:cNvSpPr txBox="1">
              <a:spLocks noChangeArrowheads="1"/>
            </p:cNvSpPr>
            <p:nvPr/>
          </p:nvSpPr>
          <p:spPr bwMode="auto">
            <a:xfrm>
              <a:off x="3921" y="3834"/>
              <a:ext cx="44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latin typeface="+mj-lt"/>
                  <a:ea typeface="华文新魏" pitchFamily="2" charset="-122"/>
                </a:rPr>
                <a:t>外部设备</a:t>
              </a:r>
            </a:p>
          </p:txBody>
        </p:sp>
        <p:sp>
          <p:nvSpPr>
            <p:cNvPr id="29" name="Rectangle 24"/>
            <p:cNvSpPr>
              <a:spLocks noChangeArrowheads="1"/>
            </p:cNvSpPr>
            <p:nvPr/>
          </p:nvSpPr>
          <p:spPr bwMode="auto">
            <a:xfrm>
              <a:off x="3931" y="3840"/>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grpSp>
      <p:sp>
        <p:nvSpPr>
          <p:cNvPr id="30" name="AutoShape 25"/>
          <p:cNvSpPr>
            <a:spLocks noChangeArrowheads="1"/>
          </p:cNvSpPr>
          <p:nvPr/>
        </p:nvSpPr>
        <p:spPr bwMode="auto">
          <a:xfrm>
            <a:off x="8281515" y="5308600"/>
            <a:ext cx="228600" cy="533400"/>
          </a:xfrm>
          <a:prstGeom prst="upDownArrow">
            <a:avLst>
              <a:gd name="adj1" fmla="val 50000"/>
              <a:gd name="adj2" fmla="val 46667"/>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p>
            <a:pPr algn="l">
              <a:lnSpc>
                <a:spcPct val="100000"/>
              </a:lnSpc>
            </a:pPr>
            <a:endParaRPr lang="zh-CN" altLang="en-US" b="1">
              <a:latin typeface="+mj-lt"/>
              <a:ea typeface="华文新魏" pitchFamily="2" charset="-122"/>
            </a:endParaRPr>
          </a:p>
        </p:txBody>
      </p:sp>
      <p:grpSp>
        <p:nvGrpSpPr>
          <p:cNvPr id="31" name="Group 26"/>
          <p:cNvGrpSpPr>
            <a:grpSpLocks/>
          </p:cNvGrpSpPr>
          <p:nvPr/>
        </p:nvGrpSpPr>
        <p:grpSpPr bwMode="auto">
          <a:xfrm>
            <a:off x="3719040" y="1095375"/>
            <a:ext cx="1081088" cy="1316038"/>
            <a:chOff x="1725" y="850"/>
            <a:chExt cx="531" cy="829"/>
          </a:xfrm>
        </p:grpSpPr>
        <p:sp>
          <p:nvSpPr>
            <p:cNvPr id="32" name="Line 27"/>
            <p:cNvSpPr>
              <a:spLocks noChangeShapeType="1"/>
            </p:cNvSpPr>
            <p:nvPr/>
          </p:nvSpPr>
          <p:spPr bwMode="auto">
            <a:xfrm rot="10800000" flipV="1">
              <a:off x="2256" y="850"/>
              <a:ext cx="0" cy="829"/>
            </a:xfrm>
            <a:prstGeom prst="line">
              <a:avLst/>
            </a:prstGeom>
            <a:noFill/>
            <a:ln w="38100">
              <a:solidFill>
                <a:srgbClr val="0000CC"/>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pPr>
              <a:endParaRPr lang="zh-CN" altLang="en-US">
                <a:latin typeface="+mj-lt"/>
                <a:ea typeface="华文新魏" pitchFamily="2" charset="-122"/>
              </a:endParaRPr>
            </a:p>
          </p:txBody>
        </p:sp>
        <p:sp>
          <p:nvSpPr>
            <p:cNvPr id="33" name="Text Box 28"/>
            <p:cNvSpPr txBox="1">
              <a:spLocks noChangeArrowheads="1"/>
            </p:cNvSpPr>
            <p:nvPr/>
          </p:nvSpPr>
          <p:spPr bwMode="auto">
            <a:xfrm>
              <a:off x="1725" y="1058"/>
              <a:ext cx="528"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b="1" dirty="0">
                  <a:latin typeface="+mj-lt"/>
                  <a:ea typeface="华文新魏" pitchFamily="2" charset="-122"/>
                </a:rPr>
                <a:t>HLDA</a:t>
              </a:r>
            </a:p>
          </p:txBody>
        </p:sp>
      </p:grpSp>
      <p:grpSp>
        <p:nvGrpSpPr>
          <p:cNvPr id="34" name="Group 29"/>
          <p:cNvGrpSpPr>
            <a:grpSpLocks/>
          </p:cNvGrpSpPr>
          <p:nvPr/>
        </p:nvGrpSpPr>
        <p:grpSpPr bwMode="auto">
          <a:xfrm>
            <a:off x="8864128" y="2411413"/>
            <a:ext cx="776287" cy="438150"/>
            <a:chOff x="4507" y="1679"/>
            <a:chExt cx="432" cy="276"/>
          </a:xfrm>
        </p:grpSpPr>
        <p:sp>
          <p:nvSpPr>
            <p:cNvPr id="35" name="Text Box 30"/>
            <p:cNvSpPr txBox="1">
              <a:spLocks noChangeArrowheads="1"/>
            </p:cNvSpPr>
            <p:nvPr/>
          </p:nvSpPr>
          <p:spPr bwMode="auto">
            <a:xfrm>
              <a:off x="4539" y="1701"/>
              <a:ext cx="37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sz="1800" b="1">
                  <a:latin typeface="+mj-lt"/>
                  <a:ea typeface="华文新魏" pitchFamily="2" charset="-122"/>
                </a:rPr>
                <a:t>ABR</a:t>
              </a:r>
            </a:p>
          </p:txBody>
        </p:sp>
        <p:sp>
          <p:nvSpPr>
            <p:cNvPr id="36" name="Rectangle 31"/>
            <p:cNvSpPr>
              <a:spLocks noChangeArrowheads="1"/>
            </p:cNvSpPr>
            <p:nvPr/>
          </p:nvSpPr>
          <p:spPr bwMode="auto">
            <a:xfrm>
              <a:off x="4507" y="1679"/>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grpSp>
      <p:grpSp>
        <p:nvGrpSpPr>
          <p:cNvPr id="37" name="Group 32"/>
          <p:cNvGrpSpPr>
            <a:grpSpLocks/>
          </p:cNvGrpSpPr>
          <p:nvPr/>
        </p:nvGrpSpPr>
        <p:grpSpPr bwMode="auto">
          <a:xfrm>
            <a:off x="8870478" y="3287713"/>
            <a:ext cx="749300" cy="438150"/>
            <a:chOff x="4491" y="2231"/>
            <a:chExt cx="472" cy="276"/>
          </a:xfrm>
        </p:grpSpPr>
        <p:sp>
          <p:nvSpPr>
            <p:cNvPr id="38" name="Text Box 33"/>
            <p:cNvSpPr txBox="1">
              <a:spLocks noChangeArrowheads="1"/>
            </p:cNvSpPr>
            <p:nvPr/>
          </p:nvSpPr>
          <p:spPr bwMode="auto">
            <a:xfrm>
              <a:off x="4491" y="2253"/>
              <a:ext cx="47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sz="1800" b="1">
                  <a:latin typeface="+mj-lt"/>
                  <a:ea typeface="华文新魏" pitchFamily="2" charset="-122"/>
                </a:rPr>
                <a:t>WCN</a:t>
              </a:r>
            </a:p>
          </p:txBody>
        </p:sp>
        <p:sp>
          <p:nvSpPr>
            <p:cNvPr id="39" name="Rectangle 34"/>
            <p:cNvSpPr>
              <a:spLocks noChangeArrowheads="1"/>
            </p:cNvSpPr>
            <p:nvPr/>
          </p:nvSpPr>
          <p:spPr bwMode="auto">
            <a:xfrm>
              <a:off x="4507" y="2231"/>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grpSp>
      <p:grpSp>
        <p:nvGrpSpPr>
          <p:cNvPr id="40" name="Group 35"/>
          <p:cNvGrpSpPr>
            <a:grpSpLocks/>
          </p:cNvGrpSpPr>
          <p:nvPr/>
        </p:nvGrpSpPr>
        <p:grpSpPr bwMode="auto">
          <a:xfrm>
            <a:off x="8868890" y="4164013"/>
            <a:ext cx="696913" cy="438150"/>
            <a:chOff x="4500" y="2783"/>
            <a:chExt cx="439" cy="276"/>
          </a:xfrm>
        </p:grpSpPr>
        <p:sp>
          <p:nvSpPr>
            <p:cNvPr id="41" name="Text Box 36"/>
            <p:cNvSpPr txBox="1">
              <a:spLocks noChangeArrowheads="1"/>
            </p:cNvSpPr>
            <p:nvPr/>
          </p:nvSpPr>
          <p:spPr bwMode="auto">
            <a:xfrm>
              <a:off x="4500" y="2788"/>
              <a:ext cx="43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sz="1800" b="1">
                  <a:latin typeface="+mj-lt"/>
                  <a:ea typeface="华文新魏" pitchFamily="2" charset="-122"/>
                </a:rPr>
                <a:t>DAR</a:t>
              </a:r>
            </a:p>
          </p:txBody>
        </p:sp>
        <p:sp>
          <p:nvSpPr>
            <p:cNvPr id="42" name="Rectangle 37"/>
            <p:cNvSpPr>
              <a:spLocks noChangeArrowheads="1"/>
            </p:cNvSpPr>
            <p:nvPr/>
          </p:nvSpPr>
          <p:spPr bwMode="auto">
            <a:xfrm>
              <a:off x="4507" y="2783"/>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grpSp>
      <p:grpSp>
        <p:nvGrpSpPr>
          <p:cNvPr id="43" name="Group 38"/>
          <p:cNvGrpSpPr>
            <a:grpSpLocks/>
          </p:cNvGrpSpPr>
          <p:nvPr/>
        </p:nvGrpSpPr>
        <p:grpSpPr bwMode="auto">
          <a:xfrm>
            <a:off x="5198590" y="1095375"/>
            <a:ext cx="877888" cy="1316038"/>
            <a:chOff x="2448" y="850"/>
            <a:chExt cx="324" cy="829"/>
          </a:xfrm>
        </p:grpSpPr>
        <p:sp>
          <p:nvSpPr>
            <p:cNvPr id="44" name="Line 39"/>
            <p:cNvSpPr>
              <a:spLocks noChangeShapeType="1"/>
            </p:cNvSpPr>
            <p:nvPr/>
          </p:nvSpPr>
          <p:spPr bwMode="auto">
            <a:xfrm flipV="1">
              <a:off x="2448" y="850"/>
              <a:ext cx="0" cy="829"/>
            </a:xfrm>
            <a:prstGeom prst="line">
              <a:avLst/>
            </a:prstGeom>
            <a:noFill/>
            <a:ln w="38100">
              <a:solidFill>
                <a:srgbClr val="0000CC"/>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pPr>
              <a:endParaRPr lang="zh-CN" altLang="en-US">
                <a:latin typeface="+mj-lt"/>
                <a:ea typeface="华文新魏" pitchFamily="2" charset="-122"/>
              </a:endParaRPr>
            </a:p>
          </p:txBody>
        </p:sp>
        <p:sp>
          <p:nvSpPr>
            <p:cNvPr id="45" name="Text Box 40"/>
            <p:cNvSpPr txBox="1">
              <a:spLocks noChangeArrowheads="1"/>
            </p:cNvSpPr>
            <p:nvPr/>
          </p:nvSpPr>
          <p:spPr bwMode="auto">
            <a:xfrm>
              <a:off x="2448" y="1058"/>
              <a:ext cx="32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b="1" dirty="0">
                  <a:latin typeface="+mj-lt"/>
                  <a:ea typeface="华文新魏" pitchFamily="2" charset="-122"/>
                </a:rPr>
                <a:t>HRQ</a:t>
              </a:r>
            </a:p>
          </p:txBody>
        </p:sp>
      </p:grpSp>
      <p:grpSp>
        <p:nvGrpSpPr>
          <p:cNvPr id="46" name="Group 41"/>
          <p:cNvGrpSpPr>
            <a:grpSpLocks/>
          </p:cNvGrpSpPr>
          <p:nvPr/>
        </p:nvGrpSpPr>
        <p:grpSpPr bwMode="auto">
          <a:xfrm>
            <a:off x="6378107" y="1079500"/>
            <a:ext cx="523876" cy="1316038"/>
            <a:chOff x="3351" y="850"/>
            <a:chExt cx="330" cy="829"/>
          </a:xfrm>
        </p:grpSpPr>
        <p:sp>
          <p:nvSpPr>
            <p:cNvPr id="47" name="Line 42"/>
            <p:cNvSpPr>
              <a:spLocks noChangeShapeType="1"/>
            </p:cNvSpPr>
            <p:nvPr/>
          </p:nvSpPr>
          <p:spPr bwMode="auto">
            <a:xfrm flipV="1">
              <a:off x="3374" y="850"/>
              <a:ext cx="0" cy="829"/>
            </a:xfrm>
            <a:prstGeom prst="line">
              <a:avLst/>
            </a:prstGeom>
            <a:noFill/>
            <a:ln w="28575">
              <a:solidFill>
                <a:srgbClr val="C00000"/>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pPr>
              <a:endParaRPr lang="zh-CN" altLang="en-US">
                <a:latin typeface="+mj-lt"/>
                <a:ea typeface="华文新魏" pitchFamily="2" charset="-122"/>
              </a:endParaRPr>
            </a:p>
          </p:txBody>
        </p:sp>
        <p:sp>
          <p:nvSpPr>
            <p:cNvPr id="48" name="Text Box 43"/>
            <p:cNvSpPr txBox="1">
              <a:spLocks noChangeArrowheads="1"/>
            </p:cNvSpPr>
            <p:nvPr/>
          </p:nvSpPr>
          <p:spPr bwMode="auto">
            <a:xfrm>
              <a:off x="3351" y="896"/>
              <a:ext cx="330" cy="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sz="2200" b="1">
                  <a:latin typeface="+mj-lt"/>
                  <a:ea typeface="华文新魏" pitchFamily="2" charset="-122"/>
                </a:rPr>
                <a:t>中断请求</a:t>
              </a:r>
            </a:p>
          </p:txBody>
        </p:sp>
      </p:grpSp>
      <p:grpSp>
        <p:nvGrpSpPr>
          <p:cNvPr id="49" name="Group 44"/>
          <p:cNvGrpSpPr>
            <a:grpSpLocks/>
          </p:cNvGrpSpPr>
          <p:nvPr/>
        </p:nvGrpSpPr>
        <p:grpSpPr bwMode="auto">
          <a:xfrm>
            <a:off x="9132415" y="1095375"/>
            <a:ext cx="681038" cy="1316038"/>
            <a:chOff x="4656" y="850"/>
            <a:chExt cx="429" cy="829"/>
          </a:xfrm>
        </p:grpSpPr>
        <p:sp>
          <p:nvSpPr>
            <p:cNvPr id="50" name="AutoShape 45"/>
            <p:cNvSpPr>
              <a:spLocks noChangeArrowheads="1"/>
            </p:cNvSpPr>
            <p:nvPr/>
          </p:nvSpPr>
          <p:spPr bwMode="auto">
            <a:xfrm>
              <a:off x="4656" y="850"/>
              <a:ext cx="144" cy="829"/>
            </a:xfrm>
            <a:prstGeom prst="upArrow">
              <a:avLst>
                <a:gd name="adj1" fmla="val 50000"/>
                <a:gd name="adj2" fmla="val 143924"/>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p>
              <a:pPr algn="l">
                <a:lnSpc>
                  <a:spcPct val="100000"/>
                </a:lnSpc>
              </a:pPr>
              <a:endParaRPr lang="zh-CN" altLang="en-US" b="1">
                <a:latin typeface="+mj-lt"/>
                <a:ea typeface="华文新魏" pitchFamily="2" charset="-122"/>
              </a:endParaRPr>
            </a:p>
          </p:txBody>
        </p:sp>
        <p:sp>
          <p:nvSpPr>
            <p:cNvPr id="51" name="Text Box 46"/>
            <p:cNvSpPr txBox="1">
              <a:spLocks noChangeArrowheads="1"/>
            </p:cNvSpPr>
            <p:nvPr/>
          </p:nvSpPr>
          <p:spPr bwMode="auto">
            <a:xfrm>
              <a:off x="4755" y="960"/>
              <a:ext cx="330" cy="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sz="2200" b="1">
                  <a:latin typeface="+mj-lt"/>
                  <a:ea typeface="华文新魏" pitchFamily="2" charset="-122"/>
                </a:rPr>
                <a:t>地址线</a:t>
              </a:r>
            </a:p>
          </p:txBody>
        </p:sp>
      </p:grpSp>
      <p:sp>
        <p:nvSpPr>
          <p:cNvPr id="52" name="Text Box 47"/>
          <p:cNvSpPr txBox="1">
            <a:spLocks noChangeArrowheads="1"/>
          </p:cNvSpPr>
          <p:nvPr/>
        </p:nvSpPr>
        <p:spPr bwMode="auto">
          <a:xfrm>
            <a:off x="9938408" y="2398713"/>
            <a:ext cx="51328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b="1">
                <a:solidFill>
                  <a:srgbClr val="CC3300"/>
                </a:solidFill>
                <a:latin typeface="+mj-lt"/>
                <a:ea typeface="华文新魏" pitchFamily="2" charset="-122"/>
              </a:rPr>
              <a:t>+1</a:t>
            </a:r>
          </a:p>
        </p:txBody>
      </p:sp>
      <p:sp>
        <p:nvSpPr>
          <p:cNvPr id="53" name="Text Box 48"/>
          <p:cNvSpPr txBox="1">
            <a:spLocks noChangeArrowheads="1"/>
          </p:cNvSpPr>
          <p:nvPr/>
        </p:nvSpPr>
        <p:spPr bwMode="auto">
          <a:xfrm>
            <a:off x="9944758" y="3254375"/>
            <a:ext cx="4411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b="1">
                <a:solidFill>
                  <a:srgbClr val="CC3300"/>
                </a:solidFill>
                <a:latin typeface="+mj-lt"/>
                <a:ea typeface="华文新魏" pitchFamily="2" charset="-122"/>
              </a:rPr>
              <a:t>-</a:t>
            </a:r>
            <a:r>
              <a:rPr lang="zh-CN" altLang="en-US" b="1">
                <a:solidFill>
                  <a:srgbClr val="CC3300"/>
                </a:solidFill>
                <a:latin typeface="+mj-lt"/>
                <a:ea typeface="华文新魏" pitchFamily="2" charset="-122"/>
              </a:rPr>
              <a:t>1</a:t>
            </a:r>
          </a:p>
        </p:txBody>
      </p:sp>
      <p:grpSp>
        <p:nvGrpSpPr>
          <p:cNvPr id="54" name="Group 52"/>
          <p:cNvGrpSpPr>
            <a:grpSpLocks/>
          </p:cNvGrpSpPr>
          <p:nvPr/>
        </p:nvGrpSpPr>
        <p:grpSpPr bwMode="auto">
          <a:xfrm>
            <a:off x="5219228" y="4749802"/>
            <a:ext cx="2478087" cy="1200151"/>
            <a:chOff x="2448" y="3152"/>
            <a:chExt cx="1488" cy="756"/>
          </a:xfrm>
        </p:grpSpPr>
        <p:sp>
          <p:nvSpPr>
            <p:cNvPr id="55" name="Freeform 53"/>
            <p:cNvSpPr>
              <a:spLocks/>
            </p:cNvSpPr>
            <p:nvPr/>
          </p:nvSpPr>
          <p:spPr bwMode="auto">
            <a:xfrm>
              <a:off x="2448" y="3152"/>
              <a:ext cx="1488" cy="736"/>
            </a:xfrm>
            <a:custGeom>
              <a:avLst/>
              <a:gdLst>
                <a:gd name="T0" fmla="*/ 1488 w 1488"/>
                <a:gd name="T1" fmla="*/ 180 h 768"/>
                <a:gd name="T2" fmla="*/ 0 w 1488"/>
                <a:gd name="T3" fmla="*/ 180 h 768"/>
                <a:gd name="T4" fmla="*/ 0 w 1488"/>
                <a:gd name="T5" fmla="*/ 0 h 768"/>
                <a:gd name="T6" fmla="*/ 0 60000 65536"/>
                <a:gd name="T7" fmla="*/ 0 60000 65536"/>
                <a:gd name="T8" fmla="*/ 0 60000 65536"/>
                <a:gd name="T9" fmla="*/ 0 w 1488"/>
                <a:gd name="T10" fmla="*/ 0 h 768"/>
                <a:gd name="T11" fmla="*/ 1488 w 1488"/>
                <a:gd name="T12" fmla="*/ 768 h 768"/>
              </a:gdLst>
              <a:ahLst/>
              <a:cxnLst>
                <a:cxn ang="T6">
                  <a:pos x="T0" y="T1"/>
                </a:cxn>
                <a:cxn ang="T7">
                  <a:pos x="T2" y="T3"/>
                </a:cxn>
                <a:cxn ang="T8">
                  <a:pos x="T4" y="T5"/>
                </a:cxn>
              </a:cxnLst>
              <a:rect l="T9" t="T10" r="T11" b="T12"/>
              <a:pathLst>
                <a:path w="1488" h="768">
                  <a:moveTo>
                    <a:pt x="1488" y="768"/>
                  </a:moveTo>
                  <a:lnTo>
                    <a:pt x="0" y="768"/>
                  </a:lnTo>
                  <a:lnTo>
                    <a:pt x="0" y="0"/>
                  </a:lnTo>
                </a:path>
              </a:pathLst>
            </a:custGeom>
            <a:noFill/>
            <a:ln w="38100">
              <a:solidFill>
                <a:srgbClr val="0000FF"/>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pPr>
              <a:endParaRPr lang="zh-CN" altLang="en-US">
                <a:latin typeface="+mj-lt"/>
                <a:ea typeface="华文新魏" pitchFamily="2" charset="-122"/>
              </a:endParaRPr>
            </a:p>
          </p:txBody>
        </p:sp>
        <p:sp>
          <p:nvSpPr>
            <p:cNvPr id="56" name="Text Box 54"/>
            <p:cNvSpPr txBox="1">
              <a:spLocks noChangeArrowheads="1"/>
            </p:cNvSpPr>
            <p:nvPr/>
          </p:nvSpPr>
          <p:spPr bwMode="auto">
            <a:xfrm>
              <a:off x="2822" y="3617"/>
              <a:ext cx="645"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b="1">
                  <a:latin typeface="+mj-lt"/>
                  <a:ea typeface="华文新魏" pitchFamily="2" charset="-122"/>
                </a:rPr>
                <a:t>DREQ</a:t>
              </a:r>
            </a:p>
          </p:txBody>
        </p:sp>
      </p:grpSp>
      <p:grpSp>
        <p:nvGrpSpPr>
          <p:cNvPr id="57" name="Group 55"/>
          <p:cNvGrpSpPr>
            <a:grpSpLocks/>
          </p:cNvGrpSpPr>
          <p:nvPr/>
        </p:nvGrpSpPr>
        <p:grpSpPr bwMode="auto">
          <a:xfrm>
            <a:off x="3739678" y="4749802"/>
            <a:ext cx="3957637" cy="1519238"/>
            <a:chOff x="1649" y="3152"/>
            <a:chExt cx="2287" cy="957"/>
          </a:xfrm>
        </p:grpSpPr>
        <p:sp>
          <p:nvSpPr>
            <p:cNvPr id="58" name="Freeform 56"/>
            <p:cNvSpPr>
              <a:spLocks/>
            </p:cNvSpPr>
            <p:nvPr/>
          </p:nvSpPr>
          <p:spPr bwMode="auto">
            <a:xfrm>
              <a:off x="2256" y="3152"/>
              <a:ext cx="1680" cy="874"/>
            </a:xfrm>
            <a:custGeom>
              <a:avLst/>
              <a:gdLst>
                <a:gd name="T0" fmla="*/ 0 w 1680"/>
                <a:gd name="T1" fmla="*/ 0 h 960"/>
                <a:gd name="T2" fmla="*/ 0 w 1680"/>
                <a:gd name="T3" fmla="*/ 39 h 960"/>
                <a:gd name="T4" fmla="*/ 1680 w 1680"/>
                <a:gd name="T5" fmla="*/ 39 h 960"/>
                <a:gd name="T6" fmla="*/ 0 60000 65536"/>
                <a:gd name="T7" fmla="*/ 0 60000 65536"/>
                <a:gd name="T8" fmla="*/ 0 60000 65536"/>
                <a:gd name="T9" fmla="*/ 0 w 1680"/>
                <a:gd name="T10" fmla="*/ 0 h 960"/>
                <a:gd name="T11" fmla="*/ 1680 w 1680"/>
                <a:gd name="T12" fmla="*/ 960 h 960"/>
              </a:gdLst>
              <a:ahLst/>
              <a:cxnLst>
                <a:cxn ang="T6">
                  <a:pos x="T0" y="T1"/>
                </a:cxn>
                <a:cxn ang="T7">
                  <a:pos x="T2" y="T3"/>
                </a:cxn>
                <a:cxn ang="T8">
                  <a:pos x="T4" y="T5"/>
                </a:cxn>
              </a:cxnLst>
              <a:rect l="T9" t="T10" r="T11" b="T12"/>
              <a:pathLst>
                <a:path w="1680" h="960">
                  <a:moveTo>
                    <a:pt x="0" y="0"/>
                  </a:moveTo>
                  <a:lnTo>
                    <a:pt x="0" y="960"/>
                  </a:lnTo>
                  <a:lnTo>
                    <a:pt x="1680" y="960"/>
                  </a:lnTo>
                </a:path>
              </a:pathLst>
            </a:custGeom>
            <a:noFill/>
            <a:ln w="38100">
              <a:solidFill>
                <a:srgbClr val="0000CC"/>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pPr>
              <a:endParaRPr lang="zh-CN" altLang="en-US">
                <a:latin typeface="+mj-lt"/>
                <a:ea typeface="华文新魏" pitchFamily="2" charset="-122"/>
              </a:endParaRPr>
            </a:p>
          </p:txBody>
        </p:sp>
        <p:sp>
          <p:nvSpPr>
            <p:cNvPr id="59" name="Text Box 57"/>
            <p:cNvSpPr txBox="1">
              <a:spLocks noChangeArrowheads="1"/>
            </p:cNvSpPr>
            <p:nvPr/>
          </p:nvSpPr>
          <p:spPr bwMode="auto">
            <a:xfrm>
              <a:off x="1649" y="3818"/>
              <a:ext cx="631"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b="1" dirty="0">
                  <a:latin typeface="+mj-lt"/>
                  <a:ea typeface="华文新魏" pitchFamily="2" charset="-122"/>
                </a:rPr>
                <a:t>DACK</a:t>
              </a:r>
            </a:p>
          </p:txBody>
        </p:sp>
      </p:grpSp>
      <p:grpSp>
        <p:nvGrpSpPr>
          <p:cNvPr id="60" name="Group 58"/>
          <p:cNvGrpSpPr>
            <a:grpSpLocks/>
          </p:cNvGrpSpPr>
          <p:nvPr/>
        </p:nvGrpSpPr>
        <p:grpSpPr bwMode="auto">
          <a:xfrm>
            <a:off x="7981478" y="4851400"/>
            <a:ext cx="800100" cy="438150"/>
            <a:chOff x="3931" y="3216"/>
            <a:chExt cx="432" cy="276"/>
          </a:xfrm>
        </p:grpSpPr>
        <p:sp>
          <p:nvSpPr>
            <p:cNvPr id="61" name="Text Box 59"/>
            <p:cNvSpPr txBox="1">
              <a:spLocks noChangeArrowheads="1"/>
            </p:cNvSpPr>
            <p:nvPr/>
          </p:nvSpPr>
          <p:spPr bwMode="auto">
            <a:xfrm>
              <a:off x="3979" y="3234"/>
              <a:ext cx="36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sz="1800" b="1">
                  <a:latin typeface="+mj-lt"/>
                  <a:ea typeface="华文新魏" pitchFamily="2" charset="-122"/>
                </a:rPr>
                <a:t>DBR</a:t>
              </a:r>
            </a:p>
          </p:txBody>
        </p:sp>
        <p:sp>
          <p:nvSpPr>
            <p:cNvPr id="62" name="Rectangle 60"/>
            <p:cNvSpPr>
              <a:spLocks noChangeArrowheads="1"/>
            </p:cNvSpPr>
            <p:nvPr/>
          </p:nvSpPr>
          <p:spPr bwMode="auto">
            <a:xfrm>
              <a:off x="3931" y="3216"/>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grpSp>
      <p:grpSp>
        <p:nvGrpSpPr>
          <p:cNvPr id="63" name="Group 65"/>
          <p:cNvGrpSpPr>
            <a:grpSpLocks/>
          </p:cNvGrpSpPr>
          <p:nvPr/>
        </p:nvGrpSpPr>
        <p:grpSpPr bwMode="auto">
          <a:xfrm>
            <a:off x="7148040" y="4160838"/>
            <a:ext cx="800100" cy="438150"/>
            <a:chOff x="3931" y="3216"/>
            <a:chExt cx="432" cy="276"/>
          </a:xfrm>
        </p:grpSpPr>
        <p:sp>
          <p:nvSpPr>
            <p:cNvPr id="64" name="Text Box 66"/>
            <p:cNvSpPr txBox="1">
              <a:spLocks noChangeArrowheads="1"/>
            </p:cNvSpPr>
            <p:nvPr/>
          </p:nvSpPr>
          <p:spPr bwMode="auto">
            <a:xfrm>
              <a:off x="3979" y="3234"/>
              <a:ext cx="34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sz="1800" b="1">
                  <a:latin typeface="+mj-lt"/>
                  <a:ea typeface="华文新魏" pitchFamily="2" charset="-122"/>
                </a:rPr>
                <a:t>DSR</a:t>
              </a:r>
            </a:p>
          </p:txBody>
        </p:sp>
        <p:sp>
          <p:nvSpPr>
            <p:cNvPr id="65" name="Rectangle 67"/>
            <p:cNvSpPr>
              <a:spLocks noChangeArrowheads="1"/>
            </p:cNvSpPr>
            <p:nvPr/>
          </p:nvSpPr>
          <p:spPr bwMode="auto">
            <a:xfrm>
              <a:off x="3931" y="3216"/>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grpSp>
      <p:grpSp>
        <p:nvGrpSpPr>
          <p:cNvPr id="66" name="Group 68"/>
          <p:cNvGrpSpPr>
            <a:grpSpLocks/>
          </p:cNvGrpSpPr>
          <p:nvPr/>
        </p:nvGrpSpPr>
        <p:grpSpPr bwMode="auto">
          <a:xfrm>
            <a:off x="7140103" y="3308350"/>
            <a:ext cx="800100" cy="438150"/>
            <a:chOff x="3931" y="3216"/>
            <a:chExt cx="432" cy="276"/>
          </a:xfrm>
        </p:grpSpPr>
        <p:sp>
          <p:nvSpPr>
            <p:cNvPr id="67" name="Text Box 69"/>
            <p:cNvSpPr txBox="1">
              <a:spLocks noChangeArrowheads="1"/>
            </p:cNvSpPr>
            <p:nvPr/>
          </p:nvSpPr>
          <p:spPr bwMode="auto">
            <a:xfrm>
              <a:off x="3955" y="3234"/>
              <a:ext cx="37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en-US" altLang="zh-CN" sz="1800" b="1">
                  <a:latin typeface="+mj-lt"/>
                  <a:ea typeface="华文新魏" pitchFamily="2" charset="-122"/>
                </a:rPr>
                <a:t>DCR</a:t>
              </a:r>
            </a:p>
          </p:txBody>
        </p:sp>
        <p:sp>
          <p:nvSpPr>
            <p:cNvPr id="68" name="Rectangle 70"/>
            <p:cNvSpPr>
              <a:spLocks noChangeArrowheads="1"/>
            </p:cNvSpPr>
            <p:nvPr/>
          </p:nvSpPr>
          <p:spPr bwMode="auto">
            <a:xfrm>
              <a:off x="3931" y="3216"/>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pPr>
              <a:endParaRPr lang="zh-CN" altLang="en-US" b="1">
                <a:latin typeface="+mj-lt"/>
                <a:ea typeface="华文新魏" pitchFamily="2" charset="-122"/>
              </a:endParaRPr>
            </a:p>
          </p:txBody>
        </p:sp>
      </p:grpSp>
      <p:sp>
        <p:nvSpPr>
          <p:cNvPr id="69" name="AutoShape 72"/>
          <p:cNvSpPr>
            <a:spLocks noChangeArrowheads="1"/>
          </p:cNvSpPr>
          <p:nvPr/>
        </p:nvSpPr>
        <p:spPr bwMode="auto">
          <a:xfrm>
            <a:off x="5198590" y="5300663"/>
            <a:ext cx="2501900" cy="819150"/>
          </a:xfrm>
          <a:prstGeom prst="wedgeRoundRectCallout">
            <a:avLst>
              <a:gd name="adj1" fmla="val 36347"/>
              <a:gd name="adj2" fmla="val -150898"/>
              <a:gd name="adj3" fmla="val 16667"/>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l">
              <a:lnSpc>
                <a:spcPct val="100000"/>
              </a:lnSpc>
              <a:buClr>
                <a:srgbClr val="0000FF"/>
              </a:buClr>
              <a:buFont typeface="Wingdings" pitchFamily="2" charset="2"/>
              <a:buNone/>
            </a:pPr>
            <a:r>
              <a:rPr lang="zh-CN" altLang="en-US" b="1" dirty="0">
                <a:solidFill>
                  <a:srgbClr val="0000FF"/>
                </a:solidFill>
                <a:latin typeface="+mj-lt"/>
                <a:ea typeface="华文新魏" pitchFamily="2" charset="-122"/>
              </a:rPr>
              <a:t>状态寄存器</a:t>
            </a:r>
          </a:p>
          <a:p>
            <a:pPr algn="l">
              <a:lnSpc>
                <a:spcPct val="100000"/>
              </a:lnSpc>
              <a:buClr>
                <a:schemeClr val="tx2"/>
              </a:buClr>
              <a:buFont typeface="Wingdings" pitchFamily="2" charset="2"/>
              <a:buChar char="n"/>
            </a:pPr>
            <a:r>
              <a:rPr lang="zh-CN" altLang="en-US" sz="2000" b="1" dirty="0">
                <a:latin typeface="+mj-lt"/>
                <a:ea typeface="华文新魏" pitchFamily="2" charset="-122"/>
              </a:rPr>
              <a:t>寄存设备接口状态</a:t>
            </a:r>
          </a:p>
        </p:txBody>
      </p:sp>
      <p:sp>
        <p:nvSpPr>
          <p:cNvPr id="70" name="AutoShape 73"/>
          <p:cNvSpPr>
            <a:spLocks noChangeArrowheads="1"/>
          </p:cNvSpPr>
          <p:nvPr/>
        </p:nvSpPr>
        <p:spPr bwMode="auto">
          <a:xfrm>
            <a:off x="7771927" y="5329238"/>
            <a:ext cx="2783441" cy="819150"/>
          </a:xfrm>
          <a:prstGeom prst="wedgeRoundRectCallout">
            <a:avLst>
              <a:gd name="adj1" fmla="val -57866"/>
              <a:gd name="adj2" fmla="val -255324"/>
              <a:gd name="adj3" fmla="val 16667"/>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l">
              <a:lnSpc>
                <a:spcPct val="100000"/>
              </a:lnSpc>
              <a:buClr>
                <a:srgbClr val="0000FF"/>
              </a:buClr>
              <a:buFont typeface="Wingdings" pitchFamily="2" charset="2"/>
              <a:buNone/>
            </a:pPr>
            <a:r>
              <a:rPr lang="zh-CN" altLang="en-US" b="1" dirty="0">
                <a:solidFill>
                  <a:srgbClr val="0000FF"/>
                </a:solidFill>
                <a:latin typeface="+mj-lt"/>
                <a:ea typeface="华文新魏" pitchFamily="2" charset="-122"/>
              </a:rPr>
              <a:t>设备控制寄存器</a:t>
            </a:r>
          </a:p>
          <a:p>
            <a:pPr algn="l">
              <a:lnSpc>
                <a:spcPct val="100000"/>
              </a:lnSpc>
              <a:buClr>
                <a:schemeClr val="tx2"/>
              </a:buClr>
              <a:buFont typeface="Wingdings" pitchFamily="2" charset="2"/>
              <a:buChar char="n"/>
            </a:pPr>
            <a:r>
              <a:rPr lang="zh-CN" altLang="en-US" sz="2000" b="1" dirty="0">
                <a:latin typeface="+mj-lt"/>
                <a:ea typeface="华文新魏" pitchFamily="2" charset="-122"/>
              </a:rPr>
              <a:t>寄存</a:t>
            </a:r>
            <a:r>
              <a:rPr lang="en-US" altLang="zh-CN" sz="2000" b="1" dirty="0">
                <a:latin typeface="+mj-lt"/>
                <a:ea typeface="华文新魏" pitchFamily="2" charset="-122"/>
              </a:rPr>
              <a:t>CPU</a:t>
            </a:r>
            <a:r>
              <a:rPr lang="zh-CN" altLang="en-US" sz="2000" b="1" dirty="0">
                <a:latin typeface="+mj-lt"/>
                <a:ea typeface="华文新魏" pitchFamily="2" charset="-122"/>
              </a:rPr>
              <a:t>控制命令</a:t>
            </a:r>
          </a:p>
        </p:txBody>
      </p:sp>
      <p:grpSp>
        <p:nvGrpSpPr>
          <p:cNvPr id="71" name="Group 74"/>
          <p:cNvGrpSpPr>
            <a:grpSpLocks/>
          </p:cNvGrpSpPr>
          <p:nvPr/>
        </p:nvGrpSpPr>
        <p:grpSpPr bwMode="auto">
          <a:xfrm>
            <a:off x="7952903" y="1095375"/>
            <a:ext cx="965200" cy="3756025"/>
            <a:chOff x="4211" y="1006"/>
            <a:chExt cx="608" cy="2366"/>
          </a:xfrm>
        </p:grpSpPr>
        <p:sp>
          <p:nvSpPr>
            <p:cNvPr id="72" name="AutoShape 75"/>
            <p:cNvSpPr>
              <a:spLocks noChangeArrowheads="1"/>
            </p:cNvSpPr>
            <p:nvPr/>
          </p:nvSpPr>
          <p:spPr bwMode="auto">
            <a:xfrm>
              <a:off x="4514" y="1909"/>
              <a:ext cx="288" cy="134"/>
            </a:xfrm>
            <a:prstGeom prst="rightArrow">
              <a:avLst>
                <a:gd name="adj1" fmla="val 50000"/>
                <a:gd name="adj2" fmla="val 38915"/>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l">
                <a:lnSpc>
                  <a:spcPct val="100000"/>
                </a:lnSpc>
              </a:pPr>
              <a:endParaRPr lang="zh-CN" altLang="en-US" sz="1600" b="1">
                <a:latin typeface="+mj-lt"/>
                <a:ea typeface="华文新魏" pitchFamily="2" charset="-122"/>
              </a:endParaRPr>
            </a:p>
          </p:txBody>
        </p:sp>
        <p:grpSp>
          <p:nvGrpSpPr>
            <p:cNvPr id="73" name="Group 76"/>
            <p:cNvGrpSpPr>
              <a:grpSpLocks/>
            </p:cNvGrpSpPr>
            <p:nvPr/>
          </p:nvGrpSpPr>
          <p:grpSpPr bwMode="auto">
            <a:xfrm>
              <a:off x="4211" y="1006"/>
              <a:ext cx="608" cy="2366"/>
              <a:chOff x="4211" y="1006"/>
              <a:chExt cx="608" cy="2366"/>
            </a:xfrm>
          </p:grpSpPr>
          <p:sp>
            <p:nvSpPr>
              <p:cNvPr id="74" name="AutoShape 77"/>
              <p:cNvSpPr>
                <a:spLocks noChangeArrowheads="1"/>
              </p:cNvSpPr>
              <p:nvPr/>
            </p:nvSpPr>
            <p:spPr bwMode="auto">
              <a:xfrm>
                <a:off x="4448" y="1006"/>
                <a:ext cx="122" cy="2366"/>
              </a:xfrm>
              <a:prstGeom prst="upDownArrow">
                <a:avLst>
                  <a:gd name="adj1" fmla="val 68750"/>
                  <a:gd name="adj2" fmla="val 148952"/>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p>
                <a:pPr algn="l">
                  <a:lnSpc>
                    <a:spcPct val="100000"/>
                  </a:lnSpc>
                </a:pPr>
                <a:endParaRPr lang="zh-CN" altLang="en-US" b="1">
                  <a:latin typeface="+mj-lt"/>
                  <a:ea typeface="华文新魏" pitchFamily="2" charset="-122"/>
                </a:endParaRPr>
              </a:p>
            </p:txBody>
          </p:sp>
          <p:sp>
            <p:nvSpPr>
              <p:cNvPr id="75" name="AutoShape 78"/>
              <p:cNvSpPr>
                <a:spLocks noChangeArrowheads="1"/>
              </p:cNvSpPr>
              <p:nvPr/>
            </p:nvSpPr>
            <p:spPr bwMode="auto">
              <a:xfrm>
                <a:off x="4514" y="2444"/>
                <a:ext cx="288" cy="185"/>
              </a:xfrm>
              <a:prstGeom prst="rightArrow">
                <a:avLst>
                  <a:gd name="adj1" fmla="val 50000"/>
                  <a:gd name="adj2" fmla="val 38919"/>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l">
                  <a:lnSpc>
                    <a:spcPct val="100000"/>
                  </a:lnSpc>
                </a:pPr>
                <a:endParaRPr lang="zh-CN" altLang="en-US" b="1">
                  <a:latin typeface="+mj-lt"/>
                  <a:ea typeface="华文新魏" pitchFamily="2" charset="-122"/>
                </a:endParaRPr>
              </a:p>
            </p:txBody>
          </p:sp>
          <p:sp>
            <p:nvSpPr>
              <p:cNvPr id="76" name="AutoShape 79"/>
              <p:cNvSpPr>
                <a:spLocks noChangeArrowheads="1"/>
              </p:cNvSpPr>
              <p:nvPr/>
            </p:nvSpPr>
            <p:spPr bwMode="auto">
              <a:xfrm>
                <a:off x="4514" y="2973"/>
                <a:ext cx="288" cy="185"/>
              </a:xfrm>
              <a:prstGeom prst="rightArrow">
                <a:avLst>
                  <a:gd name="adj1" fmla="val 50000"/>
                  <a:gd name="adj2" fmla="val 38919"/>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l">
                  <a:lnSpc>
                    <a:spcPct val="100000"/>
                  </a:lnSpc>
                </a:pPr>
                <a:endParaRPr lang="zh-CN" altLang="en-US" b="1">
                  <a:latin typeface="+mj-lt"/>
                  <a:ea typeface="华文新魏" pitchFamily="2" charset="-122"/>
                </a:endParaRPr>
              </a:p>
            </p:txBody>
          </p:sp>
          <p:sp>
            <p:nvSpPr>
              <p:cNvPr id="77" name="Text Box 80"/>
              <p:cNvSpPr txBox="1">
                <a:spLocks noChangeArrowheads="1"/>
              </p:cNvSpPr>
              <p:nvPr/>
            </p:nvSpPr>
            <p:spPr bwMode="auto">
              <a:xfrm>
                <a:off x="4489" y="1117"/>
                <a:ext cx="330" cy="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pPr>
                <a:r>
                  <a:rPr lang="zh-CN" altLang="en-US" sz="2200" b="1">
                    <a:latin typeface="+mj-lt"/>
                    <a:ea typeface="华文新魏" pitchFamily="2" charset="-122"/>
                  </a:rPr>
                  <a:t>数据线</a:t>
                </a:r>
              </a:p>
            </p:txBody>
          </p:sp>
          <p:sp>
            <p:nvSpPr>
              <p:cNvPr id="78" name="AutoShape 81"/>
              <p:cNvSpPr>
                <a:spLocks noChangeArrowheads="1"/>
              </p:cNvSpPr>
              <p:nvPr/>
            </p:nvSpPr>
            <p:spPr bwMode="auto">
              <a:xfrm>
                <a:off x="4211" y="2453"/>
                <a:ext cx="268" cy="173"/>
              </a:xfrm>
              <a:prstGeom prst="leftArrow">
                <a:avLst>
                  <a:gd name="adj1" fmla="val 50000"/>
                  <a:gd name="adj2" fmla="val 36412"/>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l">
                  <a:lnSpc>
                    <a:spcPct val="100000"/>
                  </a:lnSpc>
                </a:pPr>
                <a:endParaRPr lang="zh-CN" altLang="en-US" sz="300" b="1">
                  <a:latin typeface="+mj-lt"/>
                  <a:ea typeface="华文新魏" pitchFamily="2" charset="-122"/>
                </a:endParaRPr>
              </a:p>
            </p:txBody>
          </p:sp>
          <p:sp>
            <p:nvSpPr>
              <p:cNvPr id="79" name="AutoShape 82"/>
              <p:cNvSpPr>
                <a:spLocks noChangeArrowheads="1"/>
              </p:cNvSpPr>
              <p:nvPr/>
            </p:nvSpPr>
            <p:spPr bwMode="auto">
              <a:xfrm>
                <a:off x="4227" y="2971"/>
                <a:ext cx="268" cy="193"/>
              </a:xfrm>
              <a:prstGeom prst="leftArrow">
                <a:avLst>
                  <a:gd name="adj1" fmla="val 50000"/>
                  <a:gd name="adj2" fmla="val 36412"/>
                </a:avLst>
              </a:prstGeom>
              <a:solidFill>
                <a:srgbClr val="0000FF"/>
              </a:solidFill>
              <a:ln>
                <a:noFill/>
              </a:ln>
              <a:extLst>
                <a:ext uri="{91240B29-F687-4f45-9708-019B960494DF}">
                  <a14:hiddenLine xmlns:a14="http://schemas.microsoft.com/office/drawing/2010/main" xmlns="" w="6350">
                    <a:solidFill>
                      <a:srgbClr val="000000"/>
                    </a:solidFill>
                    <a:miter lim="800000"/>
                    <a:headEnd/>
                    <a:tailEnd/>
                  </a14:hiddenLine>
                </a:ext>
              </a:extLst>
            </p:spPr>
            <p:txBody>
              <a:bodyPr anchor="ctr">
                <a:spAutoFit/>
              </a:bodyPr>
              <a:lstStyle/>
              <a:p>
                <a:pPr algn="l">
                  <a:lnSpc>
                    <a:spcPct val="100000"/>
                  </a:lnSpc>
                </a:pPr>
                <a:endParaRPr lang="zh-CN" altLang="en-US" sz="400" b="1">
                  <a:latin typeface="+mj-lt"/>
                  <a:ea typeface="华文新魏" pitchFamily="2" charset="-122"/>
                </a:endParaRPr>
              </a:p>
            </p:txBody>
          </p:sp>
        </p:grpSp>
      </p:grpSp>
      <p:sp>
        <p:nvSpPr>
          <p:cNvPr id="80" name="AutoShape 63"/>
          <p:cNvSpPr>
            <a:spLocks noChangeArrowheads="1"/>
          </p:cNvSpPr>
          <p:nvPr/>
        </p:nvSpPr>
        <p:spPr bwMode="auto">
          <a:xfrm>
            <a:off x="6044728" y="2035175"/>
            <a:ext cx="3099272" cy="838200"/>
          </a:xfrm>
          <a:prstGeom prst="wedgeRoundRectCallout">
            <a:avLst>
              <a:gd name="adj1" fmla="val 58398"/>
              <a:gd name="adj2" fmla="val 113824"/>
              <a:gd name="adj3" fmla="val 16667"/>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l">
              <a:lnSpc>
                <a:spcPct val="100000"/>
              </a:lnSpc>
              <a:buClr>
                <a:srgbClr val="0000FF"/>
              </a:buClr>
              <a:buFont typeface="Wingdings" pitchFamily="2" charset="2"/>
              <a:buNone/>
            </a:pPr>
            <a:r>
              <a:rPr lang="zh-CN" altLang="en-US" b="1" dirty="0">
                <a:solidFill>
                  <a:srgbClr val="0000FF"/>
                </a:solidFill>
                <a:latin typeface="+mj-lt"/>
                <a:ea typeface="华文新魏" pitchFamily="2" charset="-122"/>
              </a:rPr>
              <a:t>字计数器</a:t>
            </a:r>
          </a:p>
          <a:p>
            <a:pPr algn="l">
              <a:lnSpc>
                <a:spcPct val="100000"/>
              </a:lnSpc>
              <a:buClr>
                <a:schemeClr val="tx2"/>
              </a:buClr>
              <a:buFont typeface="Wingdings" pitchFamily="2" charset="2"/>
              <a:buChar char="n"/>
            </a:pPr>
            <a:r>
              <a:rPr lang="zh-CN" altLang="en-US" sz="2000" b="1" dirty="0">
                <a:latin typeface="+mj-lt"/>
                <a:ea typeface="华文新魏" pitchFamily="2" charset="-122"/>
              </a:rPr>
              <a:t>寄存要交换信息的长度</a:t>
            </a:r>
          </a:p>
        </p:txBody>
      </p:sp>
      <p:sp>
        <p:nvSpPr>
          <p:cNvPr id="81" name="Freeform 50"/>
          <p:cNvSpPr>
            <a:spLocks/>
          </p:cNvSpPr>
          <p:nvPr/>
        </p:nvSpPr>
        <p:spPr bwMode="auto">
          <a:xfrm>
            <a:off x="6838478" y="3173413"/>
            <a:ext cx="2387600" cy="84137"/>
          </a:xfrm>
          <a:custGeom>
            <a:avLst/>
            <a:gdLst>
              <a:gd name="T0" fmla="*/ 2147483647 w 1104"/>
              <a:gd name="T1" fmla="*/ 2147483647 h 96"/>
              <a:gd name="T2" fmla="*/ 2147483647 w 1104"/>
              <a:gd name="T3" fmla="*/ 0 h 96"/>
              <a:gd name="T4" fmla="*/ 0 w 1104"/>
              <a:gd name="T5" fmla="*/ 0 h 96"/>
              <a:gd name="T6" fmla="*/ 0 60000 65536"/>
              <a:gd name="T7" fmla="*/ 0 60000 65536"/>
              <a:gd name="T8" fmla="*/ 0 60000 65536"/>
              <a:gd name="T9" fmla="*/ 0 w 1104"/>
              <a:gd name="T10" fmla="*/ 0 h 96"/>
              <a:gd name="T11" fmla="*/ 1104 w 1104"/>
              <a:gd name="T12" fmla="*/ 96 h 96"/>
            </a:gdLst>
            <a:ahLst/>
            <a:cxnLst>
              <a:cxn ang="T6">
                <a:pos x="T0" y="T1"/>
              </a:cxn>
              <a:cxn ang="T7">
                <a:pos x="T2" y="T3"/>
              </a:cxn>
              <a:cxn ang="T8">
                <a:pos x="T4" y="T5"/>
              </a:cxn>
            </a:cxnLst>
            <a:rect l="T9" t="T10" r="T11" b="T12"/>
            <a:pathLst>
              <a:path w="1104" h="96">
                <a:moveTo>
                  <a:pt x="1104" y="96"/>
                </a:moveTo>
                <a:lnTo>
                  <a:pt x="1104" y="0"/>
                </a:lnTo>
                <a:lnTo>
                  <a:pt x="0" y="0"/>
                </a:lnTo>
              </a:path>
            </a:pathLst>
          </a:custGeom>
          <a:noFill/>
          <a:ln w="28575">
            <a:solidFill>
              <a:srgbClr val="C00000"/>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pPr>
            <a:endParaRPr lang="zh-CN" altLang="en-US">
              <a:latin typeface="+mj-lt"/>
              <a:ea typeface="华文新魏" pitchFamily="2" charset="-122"/>
            </a:endParaRPr>
          </a:p>
        </p:txBody>
      </p:sp>
      <p:sp>
        <p:nvSpPr>
          <p:cNvPr id="82" name="AutoShape 62"/>
          <p:cNvSpPr>
            <a:spLocks noChangeArrowheads="1"/>
          </p:cNvSpPr>
          <p:nvPr/>
        </p:nvSpPr>
        <p:spPr bwMode="auto">
          <a:xfrm>
            <a:off x="6279677" y="908050"/>
            <a:ext cx="2835747" cy="1152525"/>
          </a:xfrm>
          <a:prstGeom prst="wedgeRoundRectCallout">
            <a:avLst>
              <a:gd name="adj1" fmla="val 61704"/>
              <a:gd name="adj2" fmla="val 93620"/>
              <a:gd name="adj3" fmla="val 16667"/>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l">
              <a:lnSpc>
                <a:spcPct val="100000"/>
              </a:lnSpc>
              <a:buClr>
                <a:srgbClr val="0000FF"/>
              </a:buClr>
              <a:buFont typeface="Wingdings" pitchFamily="2" charset="2"/>
              <a:buNone/>
            </a:pPr>
            <a:r>
              <a:rPr lang="zh-CN" altLang="en-US" b="1" dirty="0">
                <a:solidFill>
                  <a:srgbClr val="0000FF"/>
                </a:solidFill>
                <a:latin typeface="+mj-lt"/>
                <a:ea typeface="华文新魏" pitchFamily="2" charset="-122"/>
              </a:rPr>
              <a:t>地址缓冲寄存器</a:t>
            </a:r>
          </a:p>
          <a:p>
            <a:pPr algn="l">
              <a:lnSpc>
                <a:spcPct val="100000"/>
              </a:lnSpc>
              <a:buClr>
                <a:schemeClr val="tx1"/>
              </a:buClr>
              <a:buFont typeface="Wingdings" pitchFamily="2" charset="2"/>
              <a:buChar char="n"/>
            </a:pPr>
            <a:r>
              <a:rPr lang="zh-CN" altLang="en-US" sz="2000" b="1" dirty="0">
                <a:latin typeface="+mj-lt"/>
                <a:ea typeface="华文新魏" pitchFamily="2" charset="-122"/>
              </a:rPr>
              <a:t>寄存主存中需要交换数据的起始地址</a:t>
            </a:r>
          </a:p>
        </p:txBody>
      </p:sp>
      <p:sp>
        <p:nvSpPr>
          <p:cNvPr id="83" name="AutoShape 64"/>
          <p:cNvSpPr>
            <a:spLocks noChangeArrowheads="1"/>
          </p:cNvSpPr>
          <p:nvPr/>
        </p:nvSpPr>
        <p:spPr bwMode="auto">
          <a:xfrm>
            <a:off x="5358928" y="2646363"/>
            <a:ext cx="3636962" cy="1143000"/>
          </a:xfrm>
          <a:prstGeom prst="wedgeRoundRectCallout">
            <a:avLst>
              <a:gd name="adj1" fmla="val 53657"/>
              <a:gd name="adj2" fmla="val 91148"/>
              <a:gd name="adj3" fmla="val 16667"/>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l">
              <a:lnSpc>
                <a:spcPct val="100000"/>
              </a:lnSpc>
              <a:buClr>
                <a:srgbClr val="0000FF"/>
              </a:buClr>
              <a:buFont typeface="Wingdings" pitchFamily="2" charset="2"/>
              <a:buNone/>
            </a:pPr>
            <a:r>
              <a:rPr lang="zh-CN" altLang="en-US" b="1" dirty="0">
                <a:solidFill>
                  <a:srgbClr val="0000FF"/>
                </a:solidFill>
                <a:latin typeface="+mj-lt"/>
                <a:ea typeface="华文新魏" pitchFamily="2" charset="-122"/>
              </a:rPr>
              <a:t>设备地址寄存器</a:t>
            </a:r>
          </a:p>
          <a:p>
            <a:pPr algn="l">
              <a:lnSpc>
                <a:spcPct val="100000"/>
              </a:lnSpc>
              <a:buClr>
                <a:schemeClr val="tx2"/>
              </a:buClr>
              <a:buFont typeface="Wingdings" pitchFamily="2" charset="2"/>
              <a:buChar char="n"/>
            </a:pPr>
            <a:r>
              <a:rPr lang="zh-CN" altLang="en-US" sz="2000" b="1" dirty="0">
                <a:latin typeface="+mj-lt"/>
                <a:ea typeface="华文新魏" pitchFamily="2" charset="-122"/>
              </a:rPr>
              <a:t>寄存</a:t>
            </a:r>
            <a:r>
              <a:rPr lang="en-US" altLang="zh-CN" sz="2000" b="1" dirty="0">
                <a:latin typeface="+mj-lt"/>
                <a:ea typeface="华文新魏" pitchFamily="2" charset="-122"/>
              </a:rPr>
              <a:t>I/O</a:t>
            </a:r>
            <a:r>
              <a:rPr lang="zh-CN" altLang="en-US" sz="2000" b="1" dirty="0">
                <a:latin typeface="+mj-lt"/>
                <a:ea typeface="华文新魏" pitchFamily="2" charset="-122"/>
              </a:rPr>
              <a:t>设备的设备码或表示设备信息存储区的寻址信息</a:t>
            </a:r>
          </a:p>
        </p:txBody>
      </p:sp>
      <p:sp>
        <p:nvSpPr>
          <p:cNvPr id="84" name="AutoShape 71"/>
          <p:cNvSpPr>
            <a:spLocks noChangeArrowheads="1"/>
          </p:cNvSpPr>
          <p:nvPr/>
        </p:nvSpPr>
        <p:spPr bwMode="auto">
          <a:xfrm>
            <a:off x="7148040" y="3746500"/>
            <a:ext cx="2916237" cy="835025"/>
          </a:xfrm>
          <a:prstGeom prst="wedgeRoundRectCallout">
            <a:avLst>
              <a:gd name="adj1" fmla="val 1324"/>
              <a:gd name="adj2" fmla="val 100569"/>
              <a:gd name="adj3" fmla="val 16667"/>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l">
              <a:lnSpc>
                <a:spcPct val="100000"/>
              </a:lnSpc>
              <a:buClr>
                <a:srgbClr val="0000FF"/>
              </a:buClr>
              <a:buFont typeface="Wingdings" pitchFamily="2" charset="2"/>
              <a:buNone/>
            </a:pPr>
            <a:r>
              <a:rPr lang="zh-CN" altLang="en-US" b="1" dirty="0">
                <a:solidFill>
                  <a:srgbClr val="0000FF"/>
                </a:solidFill>
                <a:latin typeface="+mj-lt"/>
                <a:ea typeface="华文新魏" pitchFamily="2" charset="-122"/>
              </a:rPr>
              <a:t>数据缓冲寄存器</a:t>
            </a:r>
          </a:p>
          <a:p>
            <a:pPr algn="l">
              <a:lnSpc>
                <a:spcPct val="100000"/>
              </a:lnSpc>
              <a:buClr>
                <a:schemeClr val="tx2"/>
              </a:buClr>
              <a:buFont typeface="Wingdings" pitchFamily="2" charset="2"/>
              <a:buChar char="n"/>
            </a:pPr>
            <a:r>
              <a:rPr lang="zh-CN" altLang="en-US" sz="2000" b="1" dirty="0">
                <a:latin typeface="+mj-lt"/>
                <a:ea typeface="华文新魏" pitchFamily="2" charset="-122"/>
              </a:rPr>
              <a:t>寄存要交换的信息</a:t>
            </a:r>
          </a:p>
        </p:txBody>
      </p:sp>
    </p:spTree>
    <p:extLst>
      <p:ext uri="{BB962C8B-B14F-4D97-AF65-F5344CB8AC3E}">
        <p14:creationId xmlns:p14="http://schemas.microsoft.com/office/powerpoint/2010/main" val="9043522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blinds(horizontal)">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linds(horizontal)">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0"/>
                                        </p:tgtEl>
                                        <p:attrNameLst>
                                          <p:attrName>style.visibility</p:attrName>
                                        </p:attrNameLst>
                                      </p:cBhvr>
                                      <p:to>
                                        <p:strVal val="visible"/>
                                      </p:to>
                                    </p:se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blinds(horizontal)">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blinds(horizontal)">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83"/>
                                        </p:tgtEl>
                                        <p:attrNameLst>
                                          <p:attrName>style.visibility</p:attrName>
                                        </p:attrNameLst>
                                      </p:cBhvr>
                                      <p:to>
                                        <p:strVal val="visible"/>
                                      </p:to>
                                    </p:se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blinds(horizontal)">
                                      <p:cBhvr>
                                        <p:cTn id="49" dur="500"/>
                                        <p:tgtEl>
                                          <p:spTgt spid="6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84"/>
                                        </p:tgtEl>
                                        <p:attrNameLst>
                                          <p:attrName>style.visibility</p:attrName>
                                        </p:attrNameLst>
                                      </p:cBhvr>
                                      <p:to>
                                        <p:strVal val="visible"/>
                                      </p:to>
                                    </p:set>
                                  </p:childTnLst>
                                  <p:subTnLst>
                                    <p:set>
                                      <p:cBhvr override="childStyle">
                                        <p:cTn dur="1" fill="hold" display="0" masterRel="nextClick" afterEffect="1"/>
                                        <p:tgtEl>
                                          <p:spTgt spid="84"/>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blinds(horizontal)">
                                      <p:cBhvr>
                                        <p:cTn id="58" dur="5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0"/>
                                        </p:tgtEl>
                                        <p:attrNameLst>
                                          <p:attrName>style.visibility</p:attrName>
                                        </p:attrNameLst>
                                      </p:cBhvr>
                                      <p:to>
                                        <p:strVal val="visible"/>
                                      </p:to>
                                    </p:se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blinds(horizontal)">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69"/>
                                        </p:tgtEl>
                                        <p:attrNameLst>
                                          <p:attrName>style.visibility</p:attrName>
                                        </p:attrNameLst>
                                      </p:cBhvr>
                                      <p:to>
                                        <p:strVal val="visible"/>
                                      </p:to>
                                    </p:se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2" presetClass="entr" presetSubtype="4" fill="hold" nodeType="click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slide(fromBottom)">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blinds(horizontal)">
                                      <p:cBhvr>
                                        <p:cTn id="81" dur="500"/>
                                        <p:tgtEl>
                                          <p:spTgt spid="71"/>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1" fill="hold" grpId="0"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slide(fromTop)">
                                      <p:cBhvr>
                                        <p:cTn id="86" dur="500"/>
                                        <p:tgtEl>
                                          <p:spTgt spid="30"/>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blinds(horizontal)">
                                      <p:cBhvr>
                                        <p:cTn id="91" dur="500"/>
                                        <p:tgtEl>
                                          <p:spTgt spid="27"/>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blinds(horizontal)">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9" fill="hold" nodeType="click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strips(upLeft)">
                                      <p:cBhvr>
                                        <p:cTn id="101" dur="500"/>
                                        <p:tgtEl>
                                          <p:spTgt spid="54"/>
                                        </p:tgtEl>
                                      </p:cBhvr>
                                    </p:animEffect>
                                  </p:childTnLst>
                                </p:cTn>
                              </p:par>
                            </p:childTnLst>
                          </p:cTn>
                        </p:par>
                      </p:childTnLst>
                    </p:cTn>
                  </p:par>
                  <p:par>
                    <p:cTn id="102" fill="hold">
                      <p:stCondLst>
                        <p:cond delay="indefinite"/>
                      </p:stCondLst>
                      <p:childTnLst>
                        <p:par>
                          <p:cTn id="103" fill="hold">
                            <p:stCondLst>
                              <p:cond delay="0"/>
                            </p:stCondLst>
                            <p:childTnLst>
                              <p:par>
                                <p:cTn id="104" presetID="18" presetClass="entr" presetSubtype="6" fill="hold" nodeType="click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strips(downRight)">
                                      <p:cBhvr>
                                        <p:cTn id="106" dur="500"/>
                                        <p:tgtEl>
                                          <p:spTgt spid="57"/>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4" fill="hold" nodeType="click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slide(fromBottom)">
                                      <p:cBhvr>
                                        <p:cTn id="111" dur="500"/>
                                        <p:tgtEl>
                                          <p:spTgt spid="43"/>
                                        </p:tgtEl>
                                      </p:cBhvr>
                                    </p:animEffect>
                                  </p:childTnLst>
                                </p:cTn>
                              </p:par>
                            </p:childTnLst>
                          </p:cTn>
                        </p:par>
                      </p:childTnLst>
                    </p:cTn>
                  </p:par>
                  <p:par>
                    <p:cTn id="112" fill="hold">
                      <p:stCondLst>
                        <p:cond delay="indefinite"/>
                      </p:stCondLst>
                      <p:childTnLst>
                        <p:par>
                          <p:cTn id="113" fill="hold">
                            <p:stCondLst>
                              <p:cond delay="0"/>
                            </p:stCondLst>
                            <p:childTnLst>
                              <p:par>
                                <p:cTn id="114" presetID="12" presetClass="entr" presetSubtype="1"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slide(fromTop)">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blinds(horizontal)">
                                      <p:cBhvr>
                                        <p:cTn id="121" dur="500"/>
                                        <p:tgtEl>
                                          <p:spTgt spid="24"/>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81"/>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2" presetClass="entr" presetSubtype="4" fill="hold" nodeType="clickEffect">
                                  <p:stCondLst>
                                    <p:cond delay="0"/>
                                  </p:stCondLst>
                                  <p:childTnLst>
                                    <p:set>
                                      <p:cBhvr>
                                        <p:cTn id="129" dur="1" fill="hold">
                                          <p:stCondLst>
                                            <p:cond delay="0"/>
                                          </p:stCondLst>
                                        </p:cTn>
                                        <p:tgtEl>
                                          <p:spTgt spid="46"/>
                                        </p:tgtEl>
                                        <p:attrNameLst>
                                          <p:attrName>style.visibility</p:attrName>
                                        </p:attrNameLst>
                                      </p:cBhvr>
                                      <p:to>
                                        <p:strVal val="visible"/>
                                      </p:to>
                                    </p:set>
                                    <p:animEffect transition="in" filter="slide(fromBottom)">
                                      <p:cBhvr>
                                        <p:cTn id="13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2" grpId="0" autoUpdateAnimBg="0"/>
      <p:bldP spid="53" grpId="0" autoUpdateAnimBg="0"/>
      <p:bldP spid="69" grpId="0" animBg="1" autoUpdateAnimBg="0"/>
      <p:bldP spid="70" grpId="0" animBg="1" autoUpdateAnimBg="0"/>
      <p:bldP spid="80" grpId="0" animBg="1" autoUpdateAnimBg="0"/>
      <p:bldP spid="81" grpId="0" animBg="1"/>
      <p:bldP spid="82" grpId="0" animBg="1" autoUpdateAnimBg="0"/>
      <p:bldP spid="83" grpId="0" animBg="1" autoUpdateAnimBg="0"/>
      <p:bldP spid="84"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208061" y="39906"/>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 </a:t>
            </a:r>
            <a:r>
              <a:rPr lang="zh-CN" altLang="en-US" dirty="0"/>
              <a:t>的传送过程</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grpSp>
        <p:nvGrpSpPr>
          <p:cNvPr id="4" name="Group 2"/>
          <p:cNvGrpSpPr>
            <a:grpSpLocks/>
          </p:cNvGrpSpPr>
          <p:nvPr/>
        </p:nvGrpSpPr>
        <p:grpSpPr bwMode="auto">
          <a:xfrm>
            <a:off x="2373411" y="1001713"/>
            <a:ext cx="3144838" cy="1774825"/>
            <a:chOff x="758" y="624"/>
            <a:chExt cx="1981" cy="1118"/>
          </a:xfrm>
        </p:grpSpPr>
        <p:sp>
          <p:nvSpPr>
            <p:cNvPr id="5" name="Text Box 3"/>
            <p:cNvSpPr txBox="1">
              <a:spLocks noChangeArrowheads="1"/>
            </p:cNvSpPr>
            <p:nvPr/>
          </p:nvSpPr>
          <p:spPr bwMode="auto">
            <a:xfrm>
              <a:off x="758" y="676"/>
              <a:ext cx="1280" cy="10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b="1" dirty="0">
                  <a:solidFill>
                    <a:srgbClr val="0000FF"/>
                  </a:solidFill>
                  <a:latin typeface="华文新魏" pitchFamily="2" charset="-122"/>
                  <a:ea typeface="华文新魏" pitchFamily="2" charset="-122"/>
                </a:rPr>
                <a:t>初始化处理：</a:t>
              </a:r>
            </a:p>
            <a:p>
              <a:pPr algn="l">
                <a:lnSpc>
                  <a:spcPct val="100000"/>
                </a:lnSpc>
                <a:spcBef>
                  <a:spcPts val="0"/>
                </a:spcBef>
                <a:buFont typeface="隶书" pitchFamily="49" charset="-122"/>
                <a:buAutoNum type="circleNumDbPlain"/>
              </a:pPr>
              <a:r>
                <a:rPr lang="zh-CN" altLang="en-US" sz="2000" b="1" dirty="0">
                  <a:latin typeface="华文新魏" pitchFamily="2" charset="-122"/>
                  <a:ea typeface="华文新魏" pitchFamily="2" charset="-122"/>
                </a:rPr>
                <a:t>主存起始地址</a:t>
              </a:r>
            </a:p>
            <a:p>
              <a:pPr algn="l">
                <a:lnSpc>
                  <a:spcPct val="100000"/>
                </a:lnSpc>
                <a:spcBef>
                  <a:spcPts val="0"/>
                </a:spcBef>
                <a:buFont typeface="隶书" pitchFamily="49" charset="-122"/>
                <a:buAutoNum type="circleNumDbPlain"/>
              </a:pPr>
              <a:r>
                <a:rPr lang="zh-CN" altLang="en-US" sz="2000" b="1" dirty="0">
                  <a:latin typeface="华文新魏" pitchFamily="2" charset="-122"/>
                  <a:ea typeface="华文新魏" pitchFamily="2" charset="-122"/>
                </a:rPr>
                <a:t>设备地址      </a:t>
              </a:r>
            </a:p>
            <a:p>
              <a:pPr algn="l">
                <a:lnSpc>
                  <a:spcPct val="100000"/>
                </a:lnSpc>
                <a:spcBef>
                  <a:spcPts val="0"/>
                </a:spcBef>
                <a:buFont typeface="隶书" pitchFamily="49" charset="-122"/>
                <a:buAutoNum type="circleNumDbPlain"/>
              </a:pPr>
              <a:r>
                <a:rPr lang="zh-CN" altLang="en-US" sz="2000" b="1" dirty="0">
                  <a:latin typeface="华文新魏" pitchFamily="2" charset="-122"/>
                  <a:ea typeface="华文新魏" pitchFamily="2" charset="-122"/>
                </a:rPr>
                <a:t>传送数据个数</a:t>
              </a:r>
            </a:p>
            <a:p>
              <a:pPr algn="l">
                <a:lnSpc>
                  <a:spcPct val="100000"/>
                </a:lnSpc>
                <a:spcBef>
                  <a:spcPts val="0"/>
                </a:spcBef>
                <a:buFont typeface="隶书" pitchFamily="49" charset="-122"/>
                <a:buAutoNum type="circleNumDbPlain"/>
              </a:pPr>
              <a:r>
                <a:rPr lang="zh-CN" altLang="en-US" sz="2000" b="1" dirty="0">
                  <a:latin typeface="华文新魏" pitchFamily="2" charset="-122"/>
                  <a:ea typeface="华文新魏" pitchFamily="2" charset="-122"/>
                </a:rPr>
                <a:t>启动设备</a:t>
              </a:r>
            </a:p>
          </p:txBody>
        </p:sp>
        <p:grpSp>
          <p:nvGrpSpPr>
            <p:cNvPr id="6" name="Group 4"/>
            <p:cNvGrpSpPr>
              <a:grpSpLocks/>
            </p:cNvGrpSpPr>
            <p:nvPr/>
          </p:nvGrpSpPr>
          <p:grpSpPr bwMode="auto">
            <a:xfrm>
              <a:off x="2077" y="922"/>
              <a:ext cx="662" cy="233"/>
              <a:chOff x="2854" y="1488"/>
              <a:chExt cx="662" cy="233"/>
            </a:xfrm>
          </p:grpSpPr>
          <p:sp>
            <p:nvSpPr>
              <p:cNvPr id="16" name="Text Box 5"/>
              <p:cNvSpPr txBox="1">
                <a:spLocks noChangeArrowheads="1"/>
              </p:cNvSpPr>
              <p:nvPr/>
            </p:nvSpPr>
            <p:spPr bwMode="auto">
              <a:xfrm>
                <a:off x="3052" y="1488"/>
                <a:ext cx="46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dirty="0">
                    <a:latin typeface="Times New Roman" pitchFamily="18" charset="0"/>
                    <a:ea typeface="华文中宋" pitchFamily="2" charset="-122"/>
                  </a:rPr>
                  <a:t>DMA</a:t>
                </a:r>
              </a:p>
            </p:txBody>
          </p:sp>
          <p:sp>
            <p:nvSpPr>
              <p:cNvPr id="17" name="Line 6"/>
              <p:cNvSpPr>
                <a:spLocks noChangeShapeType="1"/>
              </p:cNvSpPr>
              <p:nvPr/>
            </p:nvSpPr>
            <p:spPr bwMode="auto">
              <a:xfrm>
                <a:off x="2854" y="1610"/>
                <a:ext cx="240" cy="0"/>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grpSp>
        <p:grpSp>
          <p:nvGrpSpPr>
            <p:cNvPr id="9" name="Group 7"/>
            <p:cNvGrpSpPr>
              <a:grpSpLocks/>
            </p:cNvGrpSpPr>
            <p:nvPr/>
          </p:nvGrpSpPr>
          <p:grpSpPr bwMode="auto">
            <a:xfrm>
              <a:off x="1756" y="1104"/>
              <a:ext cx="686" cy="233"/>
              <a:chOff x="2860" y="1478"/>
              <a:chExt cx="686" cy="233"/>
            </a:xfrm>
          </p:grpSpPr>
          <p:sp>
            <p:nvSpPr>
              <p:cNvPr id="14" name="Text Box 8"/>
              <p:cNvSpPr txBox="1">
                <a:spLocks noChangeArrowheads="1"/>
              </p:cNvSpPr>
              <p:nvPr/>
            </p:nvSpPr>
            <p:spPr bwMode="auto">
              <a:xfrm>
                <a:off x="3082" y="1478"/>
                <a:ext cx="46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dirty="0">
                    <a:latin typeface="Times New Roman" pitchFamily="18" charset="0"/>
                    <a:ea typeface="华文中宋" pitchFamily="2" charset="-122"/>
                  </a:rPr>
                  <a:t>DMA</a:t>
                </a:r>
              </a:p>
            </p:txBody>
          </p:sp>
          <p:sp>
            <p:nvSpPr>
              <p:cNvPr id="15" name="Line 9"/>
              <p:cNvSpPr>
                <a:spLocks noChangeShapeType="1"/>
              </p:cNvSpPr>
              <p:nvPr/>
            </p:nvSpPr>
            <p:spPr bwMode="auto">
              <a:xfrm>
                <a:off x="2860" y="1598"/>
                <a:ext cx="240" cy="0"/>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grpSp>
        <p:grpSp>
          <p:nvGrpSpPr>
            <p:cNvPr id="10" name="Group 10"/>
            <p:cNvGrpSpPr>
              <a:grpSpLocks/>
            </p:cNvGrpSpPr>
            <p:nvPr/>
          </p:nvGrpSpPr>
          <p:grpSpPr bwMode="auto">
            <a:xfrm>
              <a:off x="2016" y="1302"/>
              <a:ext cx="672" cy="233"/>
              <a:chOff x="2793" y="1446"/>
              <a:chExt cx="672" cy="233"/>
            </a:xfrm>
          </p:grpSpPr>
          <p:sp>
            <p:nvSpPr>
              <p:cNvPr id="12" name="Text Box 11"/>
              <p:cNvSpPr txBox="1">
                <a:spLocks noChangeArrowheads="1"/>
              </p:cNvSpPr>
              <p:nvPr/>
            </p:nvSpPr>
            <p:spPr bwMode="auto">
              <a:xfrm>
                <a:off x="3001" y="1446"/>
                <a:ext cx="46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latin typeface="Times New Roman" pitchFamily="18" charset="0"/>
                    <a:ea typeface="华文中宋" pitchFamily="2" charset="-122"/>
                  </a:rPr>
                  <a:t>DMA</a:t>
                </a:r>
              </a:p>
            </p:txBody>
          </p:sp>
          <p:sp>
            <p:nvSpPr>
              <p:cNvPr id="13" name="Line 12"/>
              <p:cNvSpPr>
                <a:spLocks noChangeShapeType="1"/>
              </p:cNvSpPr>
              <p:nvPr/>
            </p:nvSpPr>
            <p:spPr bwMode="auto">
              <a:xfrm>
                <a:off x="2793" y="1563"/>
                <a:ext cx="240" cy="0"/>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grpSp>
        <p:sp>
          <p:nvSpPr>
            <p:cNvPr id="11" name="Rectangle 13"/>
            <p:cNvSpPr>
              <a:spLocks noChangeArrowheads="1"/>
            </p:cNvSpPr>
            <p:nvPr/>
          </p:nvSpPr>
          <p:spPr bwMode="auto">
            <a:xfrm>
              <a:off x="768" y="624"/>
              <a:ext cx="1920" cy="1104"/>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grpSp>
        <p:nvGrpSpPr>
          <p:cNvPr id="18" name="Group 14"/>
          <p:cNvGrpSpPr>
            <a:grpSpLocks/>
          </p:cNvGrpSpPr>
          <p:nvPr/>
        </p:nvGrpSpPr>
        <p:grpSpPr bwMode="auto">
          <a:xfrm>
            <a:off x="2373411" y="3008314"/>
            <a:ext cx="3063875" cy="1160463"/>
            <a:chOff x="758" y="1920"/>
            <a:chExt cx="1930" cy="731"/>
          </a:xfrm>
        </p:grpSpPr>
        <p:sp>
          <p:nvSpPr>
            <p:cNvPr id="19" name="Rectangle 15"/>
            <p:cNvSpPr>
              <a:spLocks noChangeArrowheads="1"/>
            </p:cNvSpPr>
            <p:nvPr/>
          </p:nvSpPr>
          <p:spPr bwMode="auto">
            <a:xfrm>
              <a:off x="768" y="1920"/>
              <a:ext cx="1920" cy="72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sp>
          <p:nvSpPr>
            <p:cNvPr id="20" name="Text Box 16"/>
            <p:cNvSpPr txBox="1">
              <a:spLocks noChangeArrowheads="1"/>
            </p:cNvSpPr>
            <p:nvPr/>
          </p:nvSpPr>
          <p:spPr bwMode="auto">
            <a:xfrm>
              <a:off x="758" y="1972"/>
              <a:ext cx="1570" cy="6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b="1" dirty="0">
                  <a:solidFill>
                    <a:srgbClr val="0000FF"/>
                  </a:solidFill>
                  <a:latin typeface="华文新魏" pitchFamily="2" charset="-122"/>
                  <a:ea typeface="华文新魏" pitchFamily="2" charset="-122"/>
                </a:rPr>
                <a:t>数据传送：</a:t>
              </a:r>
            </a:p>
            <a:p>
              <a:pPr algn="l">
                <a:lnSpc>
                  <a:spcPct val="100000"/>
                </a:lnSpc>
                <a:spcBef>
                  <a:spcPts val="0"/>
                </a:spcBef>
                <a:buFont typeface="隶书" pitchFamily="49" charset="-122"/>
                <a:buAutoNum type="circleNumDbPlain"/>
              </a:pPr>
              <a:r>
                <a:rPr lang="zh-CN" altLang="en-US" sz="2000" b="1" dirty="0">
                  <a:latin typeface="华文新魏" pitchFamily="2" charset="-122"/>
                  <a:ea typeface="华文新魏" pitchFamily="2" charset="-122"/>
                </a:rPr>
                <a:t>继续执行主程序</a:t>
              </a:r>
            </a:p>
            <a:p>
              <a:pPr algn="l">
                <a:lnSpc>
                  <a:spcPct val="100000"/>
                </a:lnSpc>
                <a:spcBef>
                  <a:spcPts val="0"/>
                </a:spcBef>
                <a:buFont typeface="隶书" pitchFamily="49" charset="-122"/>
                <a:buAutoNum type="circleNumDbPlain"/>
              </a:pPr>
              <a:r>
                <a:rPr lang="zh-CN" altLang="en-US" sz="2000" b="1" dirty="0">
                  <a:latin typeface="华文新魏" pitchFamily="2" charset="-122"/>
                  <a:ea typeface="华文新魏" pitchFamily="2" charset="-122"/>
                </a:rPr>
                <a:t>完成一批数据传送</a:t>
              </a:r>
            </a:p>
          </p:txBody>
        </p:sp>
      </p:grpSp>
      <p:grpSp>
        <p:nvGrpSpPr>
          <p:cNvPr id="21" name="Group 17"/>
          <p:cNvGrpSpPr>
            <a:grpSpLocks/>
          </p:cNvGrpSpPr>
          <p:nvPr/>
        </p:nvGrpSpPr>
        <p:grpSpPr bwMode="auto">
          <a:xfrm>
            <a:off x="2373411" y="4405315"/>
            <a:ext cx="3063875" cy="1143000"/>
            <a:chOff x="758" y="2784"/>
            <a:chExt cx="1930" cy="720"/>
          </a:xfrm>
        </p:grpSpPr>
        <p:sp>
          <p:nvSpPr>
            <p:cNvPr id="22" name="Rectangle 18"/>
            <p:cNvSpPr>
              <a:spLocks noChangeArrowheads="1"/>
            </p:cNvSpPr>
            <p:nvPr/>
          </p:nvSpPr>
          <p:spPr bwMode="auto">
            <a:xfrm>
              <a:off x="768" y="2784"/>
              <a:ext cx="1920" cy="72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sp>
          <p:nvSpPr>
            <p:cNvPr id="23" name="Text Box 19"/>
            <p:cNvSpPr txBox="1">
              <a:spLocks noChangeArrowheads="1"/>
            </p:cNvSpPr>
            <p:nvPr/>
          </p:nvSpPr>
          <p:spPr bwMode="auto">
            <a:xfrm>
              <a:off x="758" y="2818"/>
              <a:ext cx="1544" cy="6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b="1" dirty="0">
                  <a:solidFill>
                    <a:srgbClr val="0000FF"/>
                  </a:solidFill>
                  <a:latin typeface="华文新魏" pitchFamily="2" charset="-122"/>
                  <a:ea typeface="华文新魏" pitchFamily="2" charset="-122"/>
                </a:rPr>
                <a:t>结束处理：</a:t>
              </a:r>
            </a:p>
            <a:p>
              <a:pPr algn="l">
                <a:lnSpc>
                  <a:spcPct val="100000"/>
                </a:lnSpc>
                <a:spcBef>
                  <a:spcPts val="0"/>
                </a:spcBef>
                <a:buFont typeface="隶书" pitchFamily="49" charset="-122"/>
                <a:buAutoNum type="circleNumDbPlain"/>
              </a:pPr>
              <a:r>
                <a:rPr lang="zh-CN" altLang="en-US" sz="2000" b="1" dirty="0">
                  <a:latin typeface="Times New Roman" pitchFamily="18" charset="0"/>
                  <a:ea typeface="华文新魏" pitchFamily="2" charset="-122"/>
                </a:rPr>
                <a:t>中断服务程序</a:t>
              </a:r>
            </a:p>
            <a:p>
              <a:pPr algn="l">
                <a:lnSpc>
                  <a:spcPct val="100000"/>
                </a:lnSpc>
                <a:spcBef>
                  <a:spcPts val="0"/>
                </a:spcBef>
                <a:buFont typeface="隶书" pitchFamily="49" charset="-122"/>
                <a:buAutoNum type="circleNumDbPlain"/>
              </a:pPr>
              <a:r>
                <a:rPr lang="zh-CN" altLang="en-US" sz="2000" b="1" dirty="0">
                  <a:latin typeface="Times New Roman" pitchFamily="18" charset="0"/>
                  <a:ea typeface="华文新魏" pitchFamily="2" charset="-122"/>
                </a:rPr>
                <a:t>做 </a:t>
              </a:r>
              <a:r>
                <a:rPr lang="en-US" altLang="zh-CN" sz="2000" b="1" dirty="0">
                  <a:latin typeface="Times New Roman" pitchFamily="18" charset="0"/>
                  <a:ea typeface="华文新魏" pitchFamily="2" charset="-122"/>
                </a:rPr>
                <a:t>DMA </a:t>
              </a:r>
              <a:r>
                <a:rPr lang="zh-CN" altLang="en-US" sz="2000" b="1" dirty="0">
                  <a:latin typeface="Times New Roman" pitchFamily="18" charset="0"/>
                  <a:ea typeface="华文新魏" pitchFamily="2" charset="-122"/>
                </a:rPr>
                <a:t>结束处理</a:t>
              </a:r>
            </a:p>
          </p:txBody>
        </p:sp>
      </p:grpSp>
      <p:grpSp>
        <p:nvGrpSpPr>
          <p:cNvPr id="24" name="Group 20"/>
          <p:cNvGrpSpPr>
            <a:grpSpLocks/>
          </p:cNvGrpSpPr>
          <p:nvPr/>
        </p:nvGrpSpPr>
        <p:grpSpPr bwMode="auto">
          <a:xfrm>
            <a:off x="2389286" y="5802313"/>
            <a:ext cx="3048000" cy="533400"/>
            <a:chOff x="768" y="3648"/>
            <a:chExt cx="1920" cy="336"/>
          </a:xfrm>
        </p:grpSpPr>
        <p:sp>
          <p:nvSpPr>
            <p:cNvPr id="25" name="Rectangle 21"/>
            <p:cNvSpPr>
              <a:spLocks noChangeArrowheads="1"/>
            </p:cNvSpPr>
            <p:nvPr/>
          </p:nvSpPr>
          <p:spPr bwMode="auto">
            <a:xfrm>
              <a:off x="768" y="3648"/>
              <a:ext cx="1920" cy="33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sp>
          <p:nvSpPr>
            <p:cNvPr id="26" name="Text Box 22"/>
            <p:cNvSpPr txBox="1">
              <a:spLocks noChangeArrowheads="1"/>
            </p:cNvSpPr>
            <p:nvPr/>
          </p:nvSpPr>
          <p:spPr bwMode="auto">
            <a:xfrm>
              <a:off x="1031" y="3670"/>
              <a:ext cx="147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b="1" dirty="0">
                  <a:solidFill>
                    <a:srgbClr val="0000FF"/>
                  </a:solidFill>
                  <a:latin typeface="华文新魏" pitchFamily="2" charset="-122"/>
                  <a:ea typeface="华文新魏" pitchFamily="2" charset="-122"/>
                </a:rPr>
                <a:t>继续执行主程序</a:t>
              </a:r>
            </a:p>
          </p:txBody>
        </p:sp>
      </p:grpSp>
      <p:sp>
        <p:nvSpPr>
          <p:cNvPr id="27" name="Line 23"/>
          <p:cNvSpPr>
            <a:spLocks noChangeShapeType="1"/>
          </p:cNvSpPr>
          <p:nvPr/>
        </p:nvSpPr>
        <p:spPr bwMode="auto">
          <a:xfrm>
            <a:off x="3760886" y="2754313"/>
            <a:ext cx="0" cy="266700"/>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sp>
        <p:nvSpPr>
          <p:cNvPr id="28" name="Line 24"/>
          <p:cNvSpPr>
            <a:spLocks noChangeShapeType="1"/>
          </p:cNvSpPr>
          <p:nvPr/>
        </p:nvSpPr>
        <p:spPr bwMode="auto">
          <a:xfrm>
            <a:off x="3760886" y="4141788"/>
            <a:ext cx="0" cy="266700"/>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sp>
        <p:nvSpPr>
          <p:cNvPr id="29" name="Line 25"/>
          <p:cNvSpPr>
            <a:spLocks noChangeShapeType="1"/>
          </p:cNvSpPr>
          <p:nvPr/>
        </p:nvSpPr>
        <p:spPr bwMode="auto">
          <a:xfrm>
            <a:off x="3760886" y="5535613"/>
            <a:ext cx="0" cy="266700"/>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sp>
        <p:nvSpPr>
          <p:cNvPr id="30" name="Text Box 26"/>
          <p:cNvSpPr txBox="1">
            <a:spLocks noChangeArrowheads="1"/>
          </p:cNvSpPr>
          <p:nvPr/>
        </p:nvSpPr>
        <p:spPr bwMode="auto">
          <a:xfrm>
            <a:off x="2363886" y="549275"/>
            <a:ext cx="81785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solidFill>
                  <a:srgbClr val="FF0000"/>
                </a:solidFill>
                <a:latin typeface="Times New Roman" pitchFamily="18" charset="0"/>
                <a:ea typeface="华文中宋" pitchFamily="2" charset="-122"/>
              </a:rPr>
              <a:t>CPU</a:t>
            </a:r>
          </a:p>
        </p:txBody>
      </p:sp>
      <p:grpSp>
        <p:nvGrpSpPr>
          <p:cNvPr id="31" name="Group 28"/>
          <p:cNvGrpSpPr>
            <a:grpSpLocks/>
          </p:cNvGrpSpPr>
          <p:nvPr/>
        </p:nvGrpSpPr>
        <p:grpSpPr bwMode="auto">
          <a:xfrm>
            <a:off x="5838924" y="595313"/>
            <a:ext cx="4576762" cy="5903912"/>
            <a:chOff x="2610" y="437"/>
            <a:chExt cx="2748" cy="3719"/>
          </a:xfrm>
        </p:grpSpPr>
        <p:grpSp>
          <p:nvGrpSpPr>
            <p:cNvPr id="32" name="Group 29"/>
            <p:cNvGrpSpPr>
              <a:grpSpLocks/>
            </p:cNvGrpSpPr>
            <p:nvPr/>
          </p:nvGrpSpPr>
          <p:grpSpPr bwMode="auto">
            <a:xfrm>
              <a:off x="3182" y="458"/>
              <a:ext cx="2176" cy="3698"/>
              <a:chOff x="3192" y="458"/>
              <a:chExt cx="2176" cy="3698"/>
            </a:xfrm>
          </p:grpSpPr>
          <p:grpSp>
            <p:nvGrpSpPr>
              <p:cNvPr id="34" name="Group 30"/>
              <p:cNvGrpSpPr>
                <a:grpSpLocks/>
              </p:cNvGrpSpPr>
              <p:nvPr/>
            </p:nvGrpSpPr>
            <p:grpSpPr bwMode="auto">
              <a:xfrm>
                <a:off x="3726" y="864"/>
                <a:ext cx="1392" cy="480"/>
                <a:chOff x="3456" y="624"/>
                <a:chExt cx="1392" cy="480"/>
              </a:xfrm>
            </p:grpSpPr>
            <p:sp>
              <p:nvSpPr>
                <p:cNvPr id="56" name="Text Box 31"/>
                <p:cNvSpPr txBox="1">
                  <a:spLocks noChangeArrowheads="1"/>
                </p:cNvSpPr>
                <p:nvPr/>
              </p:nvSpPr>
              <p:spPr bwMode="auto">
                <a:xfrm>
                  <a:off x="3734" y="721"/>
                  <a:ext cx="958"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a:solidFill>
                        <a:srgbClr val="0000FF"/>
                      </a:solidFill>
                      <a:latin typeface="华文新魏" pitchFamily="2" charset="-122"/>
                      <a:ea typeface="华文新魏" pitchFamily="2" charset="-122"/>
                    </a:rPr>
                    <a:t>允许传送？</a:t>
                  </a:r>
                </a:p>
              </p:txBody>
            </p:sp>
            <p:sp>
              <p:nvSpPr>
                <p:cNvPr id="57" name="AutoShape 32"/>
                <p:cNvSpPr>
                  <a:spLocks noChangeArrowheads="1"/>
                </p:cNvSpPr>
                <p:nvPr/>
              </p:nvSpPr>
              <p:spPr bwMode="auto">
                <a:xfrm>
                  <a:off x="3456" y="624"/>
                  <a:ext cx="1392" cy="480"/>
                </a:xfrm>
                <a:prstGeom prst="diamond">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grpSp>
            <p:nvGrpSpPr>
              <p:cNvPr id="35" name="Group 33"/>
              <p:cNvGrpSpPr>
                <a:grpSpLocks/>
              </p:cNvGrpSpPr>
              <p:nvPr/>
            </p:nvGrpSpPr>
            <p:grpSpPr bwMode="auto">
              <a:xfrm>
                <a:off x="3438" y="1616"/>
                <a:ext cx="1930" cy="910"/>
                <a:chOff x="3168" y="1248"/>
                <a:chExt cx="1930" cy="910"/>
              </a:xfrm>
            </p:grpSpPr>
            <p:sp>
              <p:nvSpPr>
                <p:cNvPr id="54" name="Rectangle 34"/>
                <p:cNvSpPr>
                  <a:spLocks noChangeArrowheads="1"/>
                </p:cNvSpPr>
                <p:nvPr/>
              </p:nvSpPr>
              <p:spPr bwMode="auto">
                <a:xfrm>
                  <a:off x="3178" y="1248"/>
                  <a:ext cx="1920" cy="91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sp>
              <p:nvSpPr>
                <p:cNvPr id="55" name="Text Box 35"/>
                <p:cNvSpPr txBox="1">
                  <a:spLocks noChangeArrowheads="1"/>
                </p:cNvSpPr>
                <p:nvPr/>
              </p:nvSpPr>
              <p:spPr bwMode="auto">
                <a:xfrm>
                  <a:off x="3168" y="1315"/>
                  <a:ext cx="1726" cy="8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marL="266700" indent="-266700">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buFont typeface="隶书" pitchFamily="49" charset="-122"/>
                    <a:buAutoNum type="circleNumDbPlain"/>
                  </a:pPr>
                  <a:r>
                    <a:rPr lang="zh-CN" altLang="en-US" sz="2000" b="1" dirty="0">
                      <a:latin typeface="Times New Roman" pitchFamily="18" charset="0"/>
                      <a:ea typeface="华文新魏" pitchFamily="2" charset="-122"/>
                    </a:rPr>
                    <a:t>主存地址送总线</a:t>
                  </a:r>
                </a:p>
                <a:p>
                  <a:pPr algn="l">
                    <a:lnSpc>
                      <a:spcPct val="100000"/>
                    </a:lnSpc>
                    <a:spcBef>
                      <a:spcPts val="0"/>
                    </a:spcBef>
                    <a:buFont typeface="隶书" pitchFamily="49" charset="-122"/>
                    <a:buAutoNum type="circleNumDbPlain"/>
                  </a:pPr>
                  <a:r>
                    <a:rPr lang="zh-CN" altLang="en-US" sz="2000" b="1" dirty="0">
                      <a:latin typeface="Times New Roman" pitchFamily="18" charset="0"/>
                      <a:ea typeface="华文新魏" pitchFamily="2" charset="-122"/>
                    </a:rPr>
                    <a:t>数据送</a:t>
                  </a:r>
                  <a:r>
                    <a:rPr lang="en-US" altLang="zh-CN" sz="2000" b="1" dirty="0">
                      <a:latin typeface="Times New Roman" pitchFamily="18" charset="0"/>
                      <a:ea typeface="华文新魏" pitchFamily="2" charset="-122"/>
                    </a:rPr>
                    <a:t>I/O</a:t>
                  </a:r>
                  <a:r>
                    <a:rPr lang="zh-CN" altLang="en-US" sz="2000" b="1" dirty="0">
                      <a:latin typeface="Times New Roman" pitchFamily="18" charset="0"/>
                      <a:ea typeface="华文新魏" pitchFamily="2" charset="-122"/>
                    </a:rPr>
                    <a:t>设备或主存</a:t>
                  </a:r>
                </a:p>
                <a:p>
                  <a:pPr algn="l">
                    <a:lnSpc>
                      <a:spcPct val="100000"/>
                    </a:lnSpc>
                    <a:spcBef>
                      <a:spcPts val="0"/>
                    </a:spcBef>
                    <a:buFont typeface="隶书" pitchFamily="49" charset="-122"/>
                    <a:buAutoNum type="circleNumDbPlain"/>
                  </a:pPr>
                  <a:r>
                    <a:rPr lang="zh-CN" altLang="en-US" sz="2000" b="1" dirty="0">
                      <a:latin typeface="Times New Roman" pitchFamily="18" charset="0"/>
                      <a:ea typeface="华文新魏" pitchFamily="2" charset="-122"/>
                    </a:rPr>
                    <a:t>主存地址 加 1</a:t>
                  </a:r>
                </a:p>
                <a:p>
                  <a:pPr algn="l">
                    <a:lnSpc>
                      <a:spcPct val="100000"/>
                    </a:lnSpc>
                    <a:spcBef>
                      <a:spcPts val="0"/>
                    </a:spcBef>
                    <a:buFont typeface="隶书" pitchFamily="49" charset="-122"/>
                    <a:buAutoNum type="circleNumDbPlain"/>
                  </a:pPr>
                  <a:r>
                    <a:rPr lang="zh-CN" altLang="en-US" sz="2000" b="1" dirty="0">
                      <a:latin typeface="Times New Roman" pitchFamily="18" charset="0"/>
                      <a:ea typeface="华文新魏" pitchFamily="2" charset="-122"/>
                    </a:rPr>
                    <a:t>传送个数 减 1</a:t>
                  </a:r>
                </a:p>
              </p:txBody>
            </p:sp>
          </p:grpSp>
          <p:grpSp>
            <p:nvGrpSpPr>
              <p:cNvPr id="36" name="Group 36"/>
              <p:cNvGrpSpPr>
                <a:grpSpLocks/>
              </p:cNvGrpSpPr>
              <p:nvPr/>
            </p:nvGrpSpPr>
            <p:grpSpPr bwMode="auto">
              <a:xfrm>
                <a:off x="3678" y="2799"/>
                <a:ext cx="1488" cy="768"/>
                <a:chOff x="3696" y="2352"/>
                <a:chExt cx="1488" cy="768"/>
              </a:xfrm>
            </p:grpSpPr>
            <p:sp>
              <p:nvSpPr>
                <p:cNvPr id="52" name="Text Box 37"/>
                <p:cNvSpPr txBox="1">
                  <a:spLocks noChangeArrowheads="1"/>
                </p:cNvSpPr>
                <p:nvPr/>
              </p:nvSpPr>
              <p:spPr bwMode="auto">
                <a:xfrm>
                  <a:off x="3978" y="2495"/>
                  <a:ext cx="958" cy="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solidFill>
                        <a:srgbClr val="0000FF"/>
                      </a:solidFill>
                      <a:latin typeface="华文中宋" pitchFamily="2" charset="-122"/>
                      <a:ea typeface="华文中宋" pitchFamily="2" charset="-122"/>
                    </a:rPr>
                    <a:t>   </a:t>
                  </a:r>
                  <a:r>
                    <a:rPr lang="zh-CN" altLang="en-US" sz="2200" b="1">
                      <a:solidFill>
                        <a:srgbClr val="0000FF"/>
                      </a:solidFill>
                      <a:latin typeface="华文新魏" pitchFamily="2" charset="-122"/>
                      <a:ea typeface="华文新魏" pitchFamily="2" charset="-122"/>
                    </a:rPr>
                    <a:t>数据块</a:t>
                  </a:r>
                </a:p>
                <a:p>
                  <a:pPr algn="l">
                    <a:lnSpc>
                      <a:spcPct val="100000"/>
                    </a:lnSpc>
                    <a:spcBef>
                      <a:spcPts val="0"/>
                    </a:spcBef>
                  </a:pPr>
                  <a:r>
                    <a:rPr lang="zh-CN" altLang="en-US" sz="2200" b="1">
                      <a:solidFill>
                        <a:srgbClr val="0000FF"/>
                      </a:solidFill>
                      <a:latin typeface="华文新魏" pitchFamily="2" charset="-122"/>
                      <a:ea typeface="华文新魏" pitchFamily="2" charset="-122"/>
                    </a:rPr>
                    <a:t>传送结束？</a:t>
                  </a:r>
                </a:p>
              </p:txBody>
            </p:sp>
            <p:sp>
              <p:nvSpPr>
                <p:cNvPr id="53" name="AutoShape 38"/>
                <p:cNvSpPr>
                  <a:spLocks noChangeArrowheads="1"/>
                </p:cNvSpPr>
                <p:nvPr/>
              </p:nvSpPr>
              <p:spPr bwMode="auto">
                <a:xfrm>
                  <a:off x="3696" y="2352"/>
                  <a:ext cx="1488" cy="768"/>
                </a:xfrm>
                <a:prstGeom prst="diamond">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grpSp>
            <p:nvGrpSpPr>
              <p:cNvPr id="37" name="Group 39"/>
              <p:cNvGrpSpPr>
                <a:grpSpLocks/>
              </p:cNvGrpSpPr>
              <p:nvPr/>
            </p:nvGrpSpPr>
            <p:grpSpPr bwMode="auto">
              <a:xfrm>
                <a:off x="3485" y="3840"/>
                <a:ext cx="1872" cy="316"/>
                <a:chOff x="3263" y="3600"/>
                <a:chExt cx="1872" cy="316"/>
              </a:xfrm>
            </p:grpSpPr>
            <p:sp>
              <p:nvSpPr>
                <p:cNvPr id="50" name="Rectangle 40"/>
                <p:cNvSpPr>
                  <a:spLocks noChangeArrowheads="1"/>
                </p:cNvSpPr>
                <p:nvPr/>
              </p:nvSpPr>
              <p:spPr bwMode="auto">
                <a:xfrm>
                  <a:off x="3272" y="3600"/>
                  <a:ext cx="1863" cy="314"/>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sp>
              <p:nvSpPr>
                <p:cNvPr id="51" name="Text Box 41"/>
                <p:cNvSpPr txBox="1">
                  <a:spLocks noChangeArrowheads="1"/>
                </p:cNvSpPr>
                <p:nvPr/>
              </p:nvSpPr>
              <p:spPr bwMode="auto">
                <a:xfrm>
                  <a:off x="3263" y="3645"/>
                  <a:ext cx="1687"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a:solidFill>
                        <a:srgbClr val="0000FF"/>
                      </a:solidFill>
                      <a:latin typeface="Times New Roman" pitchFamily="18" charset="0"/>
                      <a:ea typeface="华文新魏" pitchFamily="2" charset="-122"/>
                    </a:rPr>
                    <a:t>向</a:t>
                  </a:r>
                  <a:r>
                    <a:rPr lang="en-US" altLang="zh-CN" sz="2200" b="1">
                      <a:solidFill>
                        <a:srgbClr val="0000FF"/>
                      </a:solidFill>
                      <a:latin typeface="Times New Roman" pitchFamily="18" charset="0"/>
                      <a:ea typeface="华文新魏" pitchFamily="2" charset="-122"/>
                    </a:rPr>
                    <a:t>CPU</a:t>
                  </a:r>
                  <a:r>
                    <a:rPr lang="zh-CN" altLang="en-US" sz="2200" b="1">
                      <a:solidFill>
                        <a:srgbClr val="0000FF"/>
                      </a:solidFill>
                      <a:latin typeface="Times New Roman" pitchFamily="18" charset="0"/>
                      <a:ea typeface="华文新魏" pitchFamily="2" charset="-122"/>
                    </a:rPr>
                    <a:t>申请 程序中断</a:t>
                  </a:r>
                </a:p>
              </p:txBody>
            </p:sp>
          </p:grpSp>
          <p:sp>
            <p:nvSpPr>
              <p:cNvPr id="38" name="Line 42"/>
              <p:cNvSpPr>
                <a:spLocks noChangeShapeType="1"/>
              </p:cNvSpPr>
              <p:nvPr/>
            </p:nvSpPr>
            <p:spPr bwMode="auto">
              <a:xfrm>
                <a:off x="4423" y="1344"/>
                <a:ext cx="0" cy="288"/>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sp>
            <p:nvSpPr>
              <p:cNvPr id="39" name="Line 43"/>
              <p:cNvSpPr>
                <a:spLocks noChangeShapeType="1"/>
              </p:cNvSpPr>
              <p:nvPr/>
            </p:nvSpPr>
            <p:spPr bwMode="auto">
              <a:xfrm>
                <a:off x="4423" y="2531"/>
                <a:ext cx="0" cy="288"/>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sp>
            <p:nvSpPr>
              <p:cNvPr id="40" name="Line 44"/>
              <p:cNvSpPr>
                <a:spLocks noChangeShapeType="1"/>
              </p:cNvSpPr>
              <p:nvPr/>
            </p:nvSpPr>
            <p:spPr bwMode="auto">
              <a:xfrm>
                <a:off x="4423" y="3552"/>
                <a:ext cx="0" cy="288"/>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sp>
            <p:nvSpPr>
              <p:cNvPr id="41" name="Line 45"/>
              <p:cNvSpPr>
                <a:spLocks noChangeShapeType="1"/>
              </p:cNvSpPr>
              <p:nvPr/>
            </p:nvSpPr>
            <p:spPr bwMode="auto">
              <a:xfrm>
                <a:off x="4423" y="576"/>
                <a:ext cx="0" cy="288"/>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sp>
            <p:nvSpPr>
              <p:cNvPr id="42" name="Freeform 46"/>
              <p:cNvSpPr>
                <a:spLocks/>
              </p:cNvSpPr>
              <p:nvPr/>
            </p:nvSpPr>
            <p:spPr bwMode="auto">
              <a:xfrm>
                <a:off x="3192" y="3183"/>
                <a:ext cx="492" cy="3"/>
              </a:xfrm>
              <a:custGeom>
                <a:avLst/>
                <a:gdLst>
                  <a:gd name="T0" fmla="*/ 492 w 492"/>
                  <a:gd name="T1" fmla="*/ 0 h 3"/>
                  <a:gd name="T2" fmla="*/ 0 w 492"/>
                  <a:gd name="T3" fmla="*/ 3 h 3"/>
                  <a:gd name="T4" fmla="*/ 0 60000 65536"/>
                  <a:gd name="T5" fmla="*/ 0 60000 65536"/>
                  <a:gd name="T6" fmla="*/ 0 w 492"/>
                  <a:gd name="T7" fmla="*/ 0 h 3"/>
                  <a:gd name="T8" fmla="*/ 492 w 492"/>
                  <a:gd name="T9" fmla="*/ 3 h 3"/>
                </a:gdLst>
                <a:ahLst/>
                <a:cxnLst>
                  <a:cxn ang="T4">
                    <a:pos x="T0" y="T1"/>
                  </a:cxn>
                  <a:cxn ang="T5">
                    <a:pos x="T2" y="T3"/>
                  </a:cxn>
                </a:cxnLst>
                <a:rect l="T6" t="T7" r="T8" b="T9"/>
                <a:pathLst>
                  <a:path w="492" h="3">
                    <a:moveTo>
                      <a:pt x="492" y="0"/>
                    </a:moveTo>
                    <a:lnTo>
                      <a:pt x="0" y="3"/>
                    </a:lnTo>
                  </a:path>
                </a:pathLst>
              </a:custGeom>
              <a:noFill/>
              <a:ln w="28575">
                <a:solidFill>
                  <a:schemeClr val="tx1"/>
                </a:solidFill>
                <a:round/>
                <a:headEnd/>
                <a:tailEnd type="stealth" w="med" len="med"/>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p>
            </p:txBody>
          </p:sp>
          <p:sp>
            <p:nvSpPr>
              <p:cNvPr id="43" name="Freeform 47"/>
              <p:cNvSpPr>
                <a:spLocks/>
              </p:cNvSpPr>
              <p:nvPr/>
            </p:nvSpPr>
            <p:spPr bwMode="auto">
              <a:xfrm>
                <a:off x="3192" y="720"/>
                <a:ext cx="1230" cy="2466"/>
              </a:xfrm>
              <a:custGeom>
                <a:avLst/>
                <a:gdLst>
                  <a:gd name="T0" fmla="*/ 0 w 1230"/>
                  <a:gd name="T1" fmla="*/ 2466 h 2466"/>
                  <a:gd name="T2" fmla="*/ 6 w 1230"/>
                  <a:gd name="T3" fmla="*/ 0 h 2466"/>
                  <a:gd name="T4" fmla="*/ 1230 w 1230"/>
                  <a:gd name="T5" fmla="*/ 0 h 2466"/>
                  <a:gd name="T6" fmla="*/ 0 60000 65536"/>
                  <a:gd name="T7" fmla="*/ 0 60000 65536"/>
                  <a:gd name="T8" fmla="*/ 0 60000 65536"/>
                  <a:gd name="T9" fmla="*/ 0 w 1230"/>
                  <a:gd name="T10" fmla="*/ 0 h 2466"/>
                  <a:gd name="T11" fmla="*/ 1230 w 1230"/>
                  <a:gd name="T12" fmla="*/ 2466 h 2466"/>
                </a:gdLst>
                <a:ahLst/>
                <a:cxnLst>
                  <a:cxn ang="T6">
                    <a:pos x="T0" y="T1"/>
                  </a:cxn>
                  <a:cxn ang="T7">
                    <a:pos x="T2" y="T3"/>
                  </a:cxn>
                  <a:cxn ang="T8">
                    <a:pos x="T4" y="T5"/>
                  </a:cxn>
                </a:cxnLst>
                <a:rect l="T9" t="T10" r="T11" b="T12"/>
                <a:pathLst>
                  <a:path w="1230" h="2466">
                    <a:moveTo>
                      <a:pt x="0" y="2466"/>
                    </a:moveTo>
                    <a:lnTo>
                      <a:pt x="6" y="0"/>
                    </a:lnTo>
                    <a:lnTo>
                      <a:pt x="1230" y="0"/>
                    </a:lnTo>
                  </a:path>
                </a:pathLst>
              </a:custGeom>
              <a:noFill/>
              <a:ln w="28575">
                <a:solidFill>
                  <a:schemeClr val="tx1"/>
                </a:solidFill>
                <a:round/>
                <a:headEnd/>
                <a:tailEnd type="stealth" w="med" len="med"/>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p>
            </p:txBody>
          </p:sp>
          <p:sp>
            <p:nvSpPr>
              <p:cNvPr id="44" name="Line 48"/>
              <p:cNvSpPr>
                <a:spLocks noChangeShapeType="1"/>
              </p:cNvSpPr>
              <p:nvPr/>
            </p:nvSpPr>
            <p:spPr bwMode="auto">
              <a:xfrm flipH="1">
                <a:off x="3198" y="1104"/>
                <a:ext cx="528" cy="0"/>
              </a:xfrm>
              <a:prstGeom prst="line">
                <a:avLst/>
              </a:prstGeom>
              <a:noFill/>
              <a:ln w="28575">
                <a:solidFill>
                  <a:schemeClr val="tx1"/>
                </a:solidFill>
                <a:round/>
                <a:headEnd/>
                <a:tailEnd type="stealth" w="med" len="med"/>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sp>
            <p:nvSpPr>
              <p:cNvPr id="45" name="Text Box 49"/>
              <p:cNvSpPr txBox="1">
                <a:spLocks noChangeArrowheads="1"/>
              </p:cNvSpPr>
              <p:nvPr/>
            </p:nvSpPr>
            <p:spPr bwMode="auto">
              <a:xfrm>
                <a:off x="3589" y="458"/>
                <a:ext cx="854" cy="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2200" b="1">
                    <a:latin typeface="Times New Roman" pitchFamily="18" charset="0"/>
                    <a:ea typeface="华文新魏" pitchFamily="2" charset="-122"/>
                  </a:rPr>
                  <a:t>DMA</a:t>
                </a:r>
                <a:r>
                  <a:rPr lang="zh-CN" altLang="en-US" sz="2200" b="1">
                    <a:latin typeface="Times New Roman" pitchFamily="18" charset="0"/>
                    <a:ea typeface="华文新魏" pitchFamily="2" charset="-122"/>
                  </a:rPr>
                  <a:t>请求</a:t>
                </a:r>
              </a:p>
            </p:txBody>
          </p:sp>
          <p:sp>
            <p:nvSpPr>
              <p:cNvPr id="46" name="Text Box 50"/>
              <p:cNvSpPr txBox="1">
                <a:spLocks noChangeArrowheads="1"/>
              </p:cNvSpPr>
              <p:nvPr/>
            </p:nvSpPr>
            <p:spPr bwMode="auto">
              <a:xfrm>
                <a:off x="3380" y="850"/>
                <a:ext cx="29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b="1">
                    <a:latin typeface="华文新魏" pitchFamily="2" charset="-122"/>
                    <a:ea typeface="华文新魏" pitchFamily="2" charset="-122"/>
                  </a:rPr>
                  <a:t>否</a:t>
                </a:r>
              </a:p>
            </p:txBody>
          </p:sp>
          <p:sp>
            <p:nvSpPr>
              <p:cNvPr id="47" name="Text Box 51"/>
              <p:cNvSpPr txBox="1">
                <a:spLocks noChangeArrowheads="1"/>
              </p:cNvSpPr>
              <p:nvPr/>
            </p:nvSpPr>
            <p:spPr bwMode="auto">
              <a:xfrm>
                <a:off x="3380" y="2866"/>
                <a:ext cx="29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b="1">
                    <a:latin typeface="华文新魏" pitchFamily="2" charset="-122"/>
                    <a:ea typeface="华文新魏" pitchFamily="2" charset="-122"/>
                  </a:rPr>
                  <a:t>否</a:t>
                </a:r>
              </a:p>
            </p:txBody>
          </p:sp>
          <p:sp>
            <p:nvSpPr>
              <p:cNvPr id="48" name="Text Box 52"/>
              <p:cNvSpPr txBox="1">
                <a:spLocks noChangeArrowheads="1"/>
              </p:cNvSpPr>
              <p:nvPr/>
            </p:nvSpPr>
            <p:spPr bwMode="auto">
              <a:xfrm>
                <a:off x="4532" y="1330"/>
                <a:ext cx="29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b="1">
                    <a:latin typeface="华文新魏" pitchFamily="2" charset="-122"/>
                    <a:ea typeface="华文新魏" pitchFamily="2" charset="-122"/>
                  </a:rPr>
                  <a:t>是</a:t>
                </a:r>
              </a:p>
            </p:txBody>
          </p:sp>
          <p:sp>
            <p:nvSpPr>
              <p:cNvPr id="49" name="Text Box 53"/>
              <p:cNvSpPr txBox="1">
                <a:spLocks noChangeArrowheads="1"/>
              </p:cNvSpPr>
              <p:nvPr/>
            </p:nvSpPr>
            <p:spPr bwMode="auto">
              <a:xfrm>
                <a:off x="4484" y="3538"/>
                <a:ext cx="29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b="1">
                    <a:latin typeface="华文新魏" pitchFamily="2" charset="-122"/>
                    <a:ea typeface="华文新魏" pitchFamily="2" charset="-122"/>
                  </a:rPr>
                  <a:t>是</a:t>
                </a:r>
              </a:p>
            </p:txBody>
          </p:sp>
        </p:grpSp>
        <p:sp>
          <p:nvSpPr>
            <p:cNvPr id="33" name="Text Box 54"/>
            <p:cNvSpPr txBox="1">
              <a:spLocks noChangeArrowheads="1"/>
            </p:cNvSpPr>
            <p:nvPr/>
          </p:nvSpPr>
          <p:spPr bwMode="auto">
            <a:xfrm>
              <a:off x="2610" y="437"/>
              <a:ext cx="1035"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b="1">
                  <a:solidFill>
                    <a:srgbClr val="FF0000"/>
                  </a:solidFill>
                  <a:latin typeface="华文新魏" pitchFamily="2" charset="-122"/>
                  <a:ea typeface="华文新魏" pitchFamily="2" charset="-122"/>
                </a:rPr>
                <a:t>数据传送：</a:t>
              </a:r>
            </a:p>
          </p:txBody>
        </p:sp>
      </p:grpSp>
      <p:sp>
        <p:nvSpPr>
          <p:cNvPr id="58" name="AutoShape 55"/>
          <p:cNvSpPr>
            <a:spLocks noChangeArrowheads="1"/>
          </p:cNvSpPr>
          <p:nvPr/>
        </p:nvSpPr>
        <p:spPr bwMode="auto">
          <a:xfrm>
            <a:off x="5726211" y="3406696"/>
            <a:ext cx="866775" cy="489109"/>
          </a:xfrm>
          <a:prstGeom prst="rightArrow">
            <a:avLst>
              <a:gd name="adj1" fmla="val 50000"/>
              <a:gd name="adj2" fmla="val 62374"/>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l">
              <a:lnSpc>
                <a:spcPct val="100000"/>
              </a:lnSpc>
              <a:spcBef>
                <a:spcPts val="0"/>
              </a:spcBef>
            </a:pPr>
            <a:endParaRPr lang="zh-CN" altLang="en-US" sz="1000" b="1"/>
          </a:p>
        </p:txBody>
      </p:sp>
    </p:spTree>
    <p:extLst>
      <p:ext uri="{BB962C8B-B14F-4D97-AF65-F5344CB8AC3E}">
        <p14:creationId xmlns:p14="http://schemas.microsoft.com/office/powerpoint/2010/main" val="585580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500"/>
                                        <p:tgtEl>
                                          <p:spTgt spid="4"/>
                                        </p:tgtEl>
                                      </p:cBhvr>
                                    </p:animEffect>
                                  </p:childTnLst>
                                </p:cTn>
                              </p:par>
                            </p:childTnLst>
                          </p:cTn>
                        </p:par>
                        <p:par>
                          <p:cTn id="13" fill="hold">
                            <p:stCondLst>
                              <p:cond delay="500"/>
                            </p:stCondLst>
                            <p:childTnLst>
                              <p:par>
                                <p:cTn id="14" presetID="12" presetClass="entr" presetSubtype="1"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slide(fromTop)">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outVertic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blinds(horizontal)">
                                      <p:cBhvr>
                                        <p:cTn id="26" dur="500"/>
                                        <p:tgtEl>
                                          <p:spTgt spid="5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arn(outVertical)">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slide(fromTop)">
                                      <p:cBhvr>
                                        <p:cTn id="36" dur="500"/>
                                        <p:tgtEl>
                                          <p:spTgt spid="28"/>
                                        </p:tgtEl>
                                      </p:cBhvr>
                                    </p:animEffect>
                                  </p:childTnLst>
                                </p:cTn>
                              </p:par>
                            </p:childTnLst>
                          </p:cTn>
                        </p:par>
                        <p:par>
                          <p:cTn id="37" fill="hold">
                            <p:stCondLst>
                              <p:cond delay="500"/>
                            </p:stCondLst>
                            <p:childTnLst>
                              <p:par>
                                <p:cTn id="38" presetID="16" presetClass="entr" presetSubtype="37"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outVertical)">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slide(fromTop)">
                                      <p:cBhvr>
                                        <p:cTn id="45" dur="500"/>
                                        <p:tgtEl>
                                          <p:spTgt spid="29"/>
                                        </p:tgtEl>
                                      </p:cBhvr>
                                    </p:animEffect>
                                  </p:childTnLst>
                                </p:cTn>
                              </p:par>
                            </p:childTnLst>
                          </p:cTn>
                        </p:par>
                        <p:par>
                          <p:cTn id="46" fill="hold">
                            <p:stCondLst>
                              <p:cond delay="500"/>
                            </p:stCondLst>
                            <p:childTnLst>
                              <p:par>
                                <p:cTn id="47" presetID="16" presetClass="entr" presetSubtype="37"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arn(outVertical)">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utoUpdateAnimBg="0"/>
      <p:bldP spid="5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311327" y="98707"/>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的工作过程</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Text Box 2"/>
          <p:cNvSpPr txBox="1">
            <a:spLocks noChangeArrowheads="1"/>
          </p:cNvSpPr>
          <p:nvPr/>
        </p:nvSpPr>
        <p:spPr bwMode="auto">
          <a:xfrm>
            <a:off x="334566" y="617314"/>
            <a:ext cx="674846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buClr>
                <a:schemeClr val="tx2"/>
              </a:buClr>
              <a:buFont typeface="Wingdings" pitchFamily="2" charset="2"/>
              <a:buNone/>
            </a:pPr>
            <a:r>
              <a:rPr lang="en-US" altLang="zh-CN" sz="3200" b="1" dirty="0">
                <a:latin typeface="+mj-lt"/>
                <a:ea typeface="华文新魏" pitchFamily="2" charset="-122"/>
              </a:rPr>
              <a:t>(2) </a:t>
            </a:r>
            <a:r>
              <a:rPr lang="zh-CN" altLang="en-US" sz="3200" b="1" dirty="0">
                <a:latin typeface="+mj-lt"/>
                <a:ea typeface="华文新魏" pitchFamily="2" charset="-122"/>
              </a:rPr>
              <a:t>数据传送过程</a:t>
            </a:r>
            <a:r>
              <a:rPr lang="en-US" altLang="zh-CN" sz="3200" b="1" dirty="0">
                <a:latin typeface="+mj-lt"/>
                <a:ea typeface="华文新魏" pitchFamily="2" charset="-122"/>
              </a:rPr>
              <a:t>(</a:t>
            </a:r>
            <a:r>
              <a:rPr lang="zh-CN" altLang="en-US" sz="3200" b="1" dirty="0">
                <a:latin typeface="+mj-lt"/>
                <a:ea typeface="华文新魏" pitchFamily="2" charset="-122"/>
              </a:rPr>
              <a:t>输入</a:t>
            </a:r>
            <a:r>
              <a:rPr lang="en-US" altLang="zh-CN" sz="3200" b="1" dirty="0">
                <a:latin typeface="+mj-lt"/>
                <a:ea typeface="华文新魏" pitchFamily="2" charset="-122"/>
              </a:rPr>
              <a:t>)</a:t>
            </a:r>
            <a:endParaRPr lang="zh-CN" altLang="en-US" sz="3200" b="1" dirty="0">
              <a:latin typeface="+mj-lt"/>
              <a:ea typeface="华文新魏" pitchFamily="2" charset="-122"/>
            </a:endParaRPr>
          </a:p>
        </p:txBody>
      </p:sp>
      <p:grpSp>
        <p:nvGrpSpPr>
          <p:cNvPr id="5" name="Group 3"/>
          <p:cNvGrpSpPr>
            <a:grpSpLocks/>
          </p:cNvGrpSpPr>
          <p:nvPr/>
        </p:nvGrpSpPr>
        <p:grpSpPr bwMode="auto">
          <a:xfrm>
            <a:off x="1459730" y="1357313"/>
            <a:ext cx="8845550" cy="5340350"/>
            <a:chOff x="240" y="914"/>
            <a:chExt cx="5572" cy="3364"/>
          </a:xfrm>
        </p:grpSpPr>
        <p:grpSp>
          <p:nvGrpSpPr>
            <p:cNvPr id="6" name="Group 4"/>
            <p:cNvGrpSpPr>
              <a:grpSpLocks/>
            </p:cNvGrpSpPr>
            <p:nvPr/>
          </p:nvGrpSpPr>
          <p:grpSpPr bwMode="auto">
            <a:xfrm>
              <a:off x="240" y="914"/>
              <a:ext cx="5572" cy="3052"/>
              <a:chOff x="240" y="758"/>
              <a:chExt cx="5572" cy="3052"/>
            </a:xfrm>
          </p:grpSpPr>
          <p:sp>
            <p:nvSpPr>
              <p:cNvPr id="66" name="Text Box 5"/>
              <p:cNvSpPr txBox="1">
                <a:spLocks noChangeArrowheads="1"/>
              </p:cNvSpPr>
              <p:nvPr/>
            </p:nvSpPr>
            <p:spPr bwMode="auto">
              <a:xfrm>
                <a:off x="4651" y="3275"/>
                <a:ext cx="1161" cy="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endParaRPr lang="en-US" altLang="zh-CN" b="1">
                  <a:solidFill>
                    <a:srgbClr val="FF0000"/>
                  </a:solidFill>
                  <a:latin typeface="+mj-lt"/>
                  <a:ea typeface="华文新魏" pitchFamily="2" charset="-122"/>
                </a:endParaRPr>
              </a:p>
              <a:p>
                <a:pPr algn="l">
                  <a:lnSpc>
                    <a:spcPct val="100000"/>
                  </a:lnSpc>
                  <a:spcBef>
                    <a:spcPts val="0"/>
                  </a:spcBef>
                </a:pPr>
                <a:r>
                  <a:rPr lang="en-US" altLang="zh-CN" b="1">
                    <a:solidFill>
                      <a:srgbClr val="FF0000"/>
                    </a:solidFill>
                    <a:latin typeface="+mj-lt"/>
                    <a:ea typeface="华文新魏" pitchFamily="2" charset="-122"/>
                  </a:rPr>
                  <a:t>    DMA</a:t>
                </a:r>
                <a:r>
                  <a:rPr lang="zh-CN" altLang="en-US" b="1">
                    <a:solidFill>
                      <a:srgbClr val="FF0000"/>
                    </a:solidFill>
                    <a:latin typeface="+mj-lt"/>
                    <a:ea typeface="华文新魏" pitchFamily="2" charset="-122"/>
                  </a:rPr>
                  <a:t>接口</a:t>
                </a:r>
              </a:p>
            </p:txBody>
          </p:sp>
          <p:grpSp>
            <p:nvGrpSpPr>
              <p:cNvPr id="67" name="Group 6"/>
              <p:cNvGrpSpPr>
                <a:grpSpLocks/>
              </p:cNvGrpSpPr>
              <p:nvPr/>
            </p:nvGrpSpPr>
            <p:grpSpPr bwMode="auto">
              <a:xfrm>
                <a:off x="240" y="758"/>
                <a:ext cx="5424" cy="2808"/>
                <a:chOff x="240" y="758"/>
                <a:chExt cx="5424" cy="2808"/>
              </a:xfrm>
            </p:grpSpPr>
            <p:sp>
              <p:nvSpPr>
                <p:cNvPr id="68" name="Rectangle 7"/>
                <p:cNvSpPr>
                  <a:spLocks noChangeArrowheads="1"/>
                </p:cNvSpPr>
                <p:nvPr/>
              </p:nvSpPr>
              <p:spPr bwMode="auto">
                <a:xfrm>
                  <a:off x="1920" y="1541"/>
                  <a:ext cx="3547" cy="2025"/>
                </a:xfrm>
                <a:prstGeom prst="rect">
                  <a:avLst/>
                </a:prstGeom>
                <a:noFill/>
                <a:ln w="28575">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latin typeface="+mj-lt"/>
                    <a:ea typeface="华文新魏" pitchFamily="2" charset="-122"/>
                  </a:endParaRPr>
                </a:p>
              </p:txBody>
            </p:sp>
            <p:grpSp>
              <p:nvGrpSpPr>
                <p:cNvPr id="69" name="Group 8"/>
                <p:cNvGrpSpPr>
                  <a:grpSpLocks/>
                </p:cNvGrpSpPr>
                <p:nvPr/>
              </p:nvGrpSpPr>
              <p:grpSpPr bwMode="auto">
                <a:xfrm>
                  <a:off x="432" y="1495"/>
                  <a:ext cx="528" cy="2071"/>
                  <a:chOff x="288" y="1200"/>
                  <a:chExt cx="528" cy="2160"/>
                </a:xfrm>
              </p:grpSpPr>
              <p:sp>
                <p:nvSpPr>
                  <p:cNvPr id="76" name="Text Box 9"/>
                  <p:cNvSpPr txBox="1">
                    <a:spLocks noChangeArrowheads="1"/>
                  </p:cNvSpPr>
                  <p:nvPr/>
                </p:nvSpPr>
                <p:spPr bwMode="auto">
                  <a:xfrm>
                    <a:off x="421" y="1827"/>
                    <a:ext cx="343" cy="12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800" b="1">
                        <a:latin typeface="+mj-lt"/>
                        <a:ea typeface="华文新魏" pitchFamily="2" charset="-122"/>
                      </a:rPr>
                      <a:t>主</a:t>
                    </a:r>
                  </a:p>
                  <a:p>
                    <a:pPr algn="l">
                      <a:lnSpc>
                        <a:spcPct val="100000"/>
                      </a:lnSpc>
                      <a:spcBef>
                        <a:spcPts val="0"/>
                      </a:spcBef>
                    </a:pPr>
                    <a:endParaRPr lang="zh-CN" altLang="en-US" sz="2800" b="1">
                      <a:latin typeface="+mj-lt"/>
                      <a:ea typeface="华文新魏" pitchFamily="2" charset="-122"/>
                    </a:endParaRPr>
                  </a:p>
                  <a:p>
                    <a:pPr algn="l">
                      <a:lnSpc>
                        <a:spcPct val="100000"/>
                      </a:lnSpc>
                      <a:spcBef>
                        <a:spcPts val="0"/>
                      </a:spcBef>
                    </a:pPr>
                    <a:endParaRPr lang="zh-CN" altLang="en-US" sz="2800" b="1">
                      <a:latin typeface="+mj-lt"/>
                      <a:ea typeface="华文新魏" pitchFamily="2" charset="-122"/>
                    </a:endParaRPr>
                  </a:p>
                  <a:p>
                    <a:pPr algn="l">
                      <a:lnSpc>
                        <a:spcPct val="100000"/>
                      </a:lnSpc>
                      <a:spcBef>
                        <a:spcPts val="0"/>
                      </a:spcBef>
                    </a:pPr>
                    <a:r>
                      <a:rPr lang="zh-CN" altLang="en-US" sz="2800" b="1">
                        <a:latin typeface="+mj-lt"/>
                        <a:ea typeface="华文新魏" pitchFamily="2" charset="-122"/>
                      </a:rPr>
                      <a:t>存</a:t>
                    </a:r>
                  </a:p>
                </p:txBody>
              </p:sp>
              <p:sp>
                <p:nvSpPr>
                  <p:cNvPr id="77" name="Rectangle 10"/>
                  <p:cNvSpPr>
                    <a:spLocks noChangeArrowheads="1"/>
                  </p:cNvSpPr>
                  <p:nvPr/>
                </p:nvSpPr>
                <p:spPr bwMode="auto">
                  <a:xfrm>
                    <a:off x="288" y="1200"/>
                    <a:ext cx="528" cy="216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latin typeface="+mj-lt"/>
                      <a:ea typeface="华文新魏" pitchFamily="2" charset="-122"/>
                    </a:endParaRPr>
                  </a:p>
                </p:txBody>
              </p:sp>
            </p:grpSp>
            <p:grpSp>
              <p:nvGrpSpPr>
                <p:cNvPr id="70" name="Group 11"/>
                <p:cNvGrpSpPr>
                  <a:grpSpLocks/>
                </p:cNvGrpSpPr>
                <p:nvPr/>
              </p:nvGrpSpPr>
              <p:grpSpPr bwMode="auto">
                <a:xfrm>
                  <a:off x="1104" y="1495"/>
                  <a:ext cx="563" cy="2071"/>
                  <a:chOff x="816" y="1200"/>
                  <a:chExt cx="563" cy="2160"/>
                </a:xfrm>
              </p:grpSpPr>
              <p:sp>
                <p:nvSpPr>
                  <p:cNvPr id="74" name="Text Box 12"/>
                  <p:cNvSpPr txBox="1">
                    <a:spLocks noChangeArrowheads="1"/>
                  </p:cNvSpPr>
                  <p:nvPr/>
                </p:nvSpPr>
                <p:spPr bwMode="auto">
                  <a:xfrm>
                    <a:off x="864" y="2022"/>
                    <a:ext cx="515" cy="3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latin typeface="+mj-lt"/>
                        <a:ea typeface="华文新魏" pitchFamily="2" charset="-122"/>
                      </a:rPr>
                      <a:t>CPU</a:t>
                    </a:r>
                  </a:p>
                </p:txBody>
              </p:sp>
              <p:sp>
                <p:nvSpPr>
                  <p:cNvPr id="75" name="Rectangle 13"/>
                  <p:cNvSpPr>
                    <a:spLocks noChangeArrowheads="1"/>
                  </p:cNvSpPr>
                  <p:nvPr/>
                </p:nvSpPr>
                <p:spPr bwMode="auto">
                  <a:xfrm>
                    <a:off x="816" y="1200"/>
                    <a:ext cx="528" cy="216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latin typeface="+mj-lt"/>
                      <a:ea typeface="华文新魏" pitchFamily="2" charset="-122"/>
                    </a:endParaRPr>
                  </a:p>
                </p:txBody>
              </p:sp>
            </p:grpSp>
            <p:sp>
              <p:nvSpPr>
                <p:cNvPr id="71" name="AutoShape 14"/>
                <p:cNvSpPr>
                  <a:spLocks noChangeArrowheads="1"/>
                </p:cNvSpPr>
                <p:nvPr/>
              </p:nvSpPr>
              <p:spPr bwMode="auto">
                <a:xfrm>
                  <a:off x="240" y="758"/>
                  <a:ext cx="5424" cy="138"/>
                </a:xfrm>
                <a:prstGeom prst="leftRightArrow">
                  <a:avLst>
                    <a:gd name="adj1" fmla="val 56769"/>
                    <a:gd name="adj2" fmla="val 189789"/>
                  </a:avLst>
                </a:prstGeom>
                <a:solidFill>
                  <a:srgbClr val="0000FF"/>
                </a:solidFill>
                <a:ln w="9525">
                  <a:solidFill>
                    <a:srgbClr val="0000FF"/>
                  </a:solidFill>
                  <a:miter lim="800000"/>
                  <a:headEnd/>
                  <a:tailEnd/>
                </a:ln>
              </p:spPr>
              <p:txBody>
                <a:bodyPr wrap="none" anchor="ctr"/>
                <a:lstStyle/>
                <a:p>
                  <a:pPr algn="l">
                    <a:lnSpc>
                      <a:spcPct val="100000"/>
                    </a:lnSpc>
                    <a:spcBef>
                      <a:spcPts val="0"/>
                    </a:spcBef>
                  </a:pPr>
                  <a:endParaRPr lang="zh-CN" altLang="en-US" b="1">
                    <a:latin typeface="+mj-lt"/>
                    <a:ea typeface="华文新魏" pitchFamily="2" charset="-122"/>
                  </a:endParaRPr>
                </a:p>
              </p:txBody>
            </p:sp>
            <p:sp>
              <p:nvSpPr>
                <p:cNvPr id="72" name="AutoShape 15"/>
                <p:cNvSpPr>
                  <a:spLocks noChangeArrowheads="1"/>
                </p:cNvSpPr>
                <p:nvPr/>
              </p:nvSpPr>
              <p:spPr bwMode="auto">
                <a:xfrm>
                  <a:off x="1248" y="850"/>
                  <a:ext cx="144" cy="645"/>
                </a:xfrm>
                <a:prstGeom prst="upDownArrow">
                  <a:avLst>
                    <a:gd name="adj1" fmla="val 50000"/>
                    <a:gd name="adj2" fmla="val 89583"/>
                  </a:avLst>
                </a:prstGeom>
                <a:solidFill>
                  <a:srgbClr val="0000FF"/>
                </a:solidFill>
                <a:ln w="9525">
                  <a:solidFill>
                    <a:srgbClr val="0000FF"/>
                  </a:solidFill>
                  <a:miter lim="800000"/>
                  <a:headEnd/>
                  <a:tailEnd/>
                </a:ln>
              </p:spPr>
              <p:txBody>
                <a:bodyPr vert="eaVert" wrap="none" anchor="ctr"/>
                <a:lstStyle/>
                <a:p>
                  <a:pPr algn="l">
                    <a:lnSpc>
                      <a:spcPct val="100000"/>
                    </a:lnSpc>
                    <a:spcBef>
                      <a:spcPts val="0"/>
                    </a:spcBef>
                  </a:pPr>
                  <a:endParaRPr lang="zh-CN" altLang="en-US" b="1">
                    <a:latin typeface="+mj-lt"/>
                    <a:ea typeface="华文新魏" pitchFamily="2" charset="-122"/>
                  </a:endParaRPr>
                </a:p>
              </p:txBody>
            </p:sp>
            <p:sp>
              <p:nvSpPr>
                <p:cNvPr id="73" name="AutoShape 16"/>
                <p:cNvSpPr>
                  <a:spLocks noChangeArrowheads="1"/>
                </p:cNvSpPr>
                <p:nvPr/>
              </p:nvSpPr>
              <p:spPr bwMode="auto">
                <a:xfrm>
                  <a:off x="624" y="850"/>
                  <a:ext cx="144" cy="645"/>
                </a:xfrm>
                <a:prstGeom prst="upDownArrow">
                  <a:avLst>
                    <a:gd name="adj1" fmla="val 50000"/>
                    <a:gd name="adj2" fmla="val 89583"/>
                  </a:avLst>
                </a:prstGeom>
                <a:solidFill>
                  <a:srgbClr val="0000FF"/>
                </a:solidFill>
                <a:ln w="9525">
                  <a:solidFill>
                    <a:srgbClr val="0000FF"/>
                  </a:solidFill>
                  <a:miter lim="800000"/>
                  <a:headEnd/>
                  <a:tailEnd/>
                </a:ln>
              </p:spPr>
              <p:txBody>
                <a:bodyPr vert="eaVert" wrap="none" anchor="ctr"/>
                <a:lstStyle/>
                <a:p>
                  <a:pPr algn="l">
                    <a:lnSpc>
                      <a:spcPct val="100000"/>
                    </a:lnSpc>
                    <a:spcBef>
                      <a:spcPts val="0"/>
                    </a:spcBef>
                  </a:pPr>
                  <a:endParaRPr lang="zh-CN" altLang="en-US" b="1">
                    <a:latin typeface="+mj-lt"/>
                    <a:ea typeface="华文新魏" pitchFamily="2" charset="-122"/>
                  </a:endParaRPr>
                </a:p>
              </p:txBody>
            </p:sp>
          </p:grpSp>
        </p:grpSp>
        <p:grpSp>
          <p:nvGrpSpPr>
            <p:cNvPr id="9" name="Group 17"/>
            <p:cNvGrpSpPr>
              <a:grpSpLocks/>
            </p:cNvGrpSpPr>
            <p:nvPr/>
          </p:nvGrpSpPr>
          <p:grpSpPr bwMode="auto">
            <a:xfrm>
              <a:off x="2112" y="1835"/>
              <a:ext cx="528" cy="1473"/>
              <a:chOff x="2112" y="1679"/>
              <a:chExt cx="528" cy="1473"/>
            </a:xfrm>
          </p:grpSpPr>
          <p:sp>
            <p:nvSpPr>
              <p:cNvPr id="64" name="Text Box 18"/>
              <p:cNvSpPr txBox="1">
                <a:spLocks noChangeArrowheads="1"/>
              </p:cNvSpPr>
              <p:nvPr/>
            </p:nvSpPr>
            <p:spPr bwMode="auto">
              <a:xfrm>
                <a:off x="2160" y="1850"/>
                <a:ext cx="464" cy="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latin typeface="+mj-lt"/>
                    <a:ea typeface="华文新魏" pitchFamily="2" charset="-122"/>
                  </a:rPr>
                  <a:t>DMA</a:t>
                </a:r>
              </a:p>
              <a:p>
                <a:pPr algn="l">
                  <a:lnSpc>
                    <a:spcPct val="100000"/>
                  </a:lnSpc>
                  <a:spcBef>
                    <a:spcPts val="0"/>
                  </a:spcBef>
                </a:pPr>
                <a:r>
                  <a:rPr lang="en-US" altLang="zh-CN" b="1">
                    <a:latin typeface="+mj-lt"/>
                    <a:ea typeface="华文新魏" pitchFamily="2" charset="-122"/>
                  </a:rPr>
                  <a:t>  </a:t>
                </a:r>
                <a:r>
                  <a:rPr lang="zh-CN" altLang="en-US" b="1">
                    <a:latin typeface="+mj-lt"/>
                    <a:ea typeface="华文新魏" pitchFamily="2" charset="-122"/>
                  </a:rPr>
                  <a:t>控</a:t>
                </a:r>
              </a:p>
              <a:p>
                <a:pPr algn="l">
                  <a:lnSpc>
                    <a:spcPct val="100000"/>
                  </a:lnSpc>
                  <a:spcBef>
                    <a:spcPts val="0"/>
                  </a:spcBef>
                </a:pPr>
                <a:r>
                  <a:rPr lang="zh-CN" altLang="en-US" b="1">
                    <a:latin typeface="+mj-lt"/>
                    <a:ea typeface="华文新魏" pitchFamily="2" charset="-122"/>
                  </a:rPr>
                  <a:t>  制</a:t>
                </a:r>
              </a:p>
              <a:p>
                <a:pPr algn="l">
                  <a:lnSpc>
                    <a:spcPct val="100000"/>
                  </a:lnSpc>
                  <a:spcBef>
                    <a:spcPts val="0"/>
                  </a:spcBef>
                </a:pPr>
                <a:r>
                  <a:rPr lang="zh-CN" altLang="en-US" b="1">
                    <a:latin typeface="+mj-lt"/>
                    <a:ea typeface="华文新魏" pitchFamily="2" charset="-122"/>
                  </a:rPr>
                  <a:t>  逻</a:t>
                </a:r>
              </a:p>
              <a:p>
                <a:pPr algn="l">
                  <a:lnSpc>
                    <a:spcPct val="100000"/>
                  </a:lnSpc>
                  <a:spcBef>
                    <a:spcPts val="0"/>
                  </a:spcBef>
                </a:pPr>
                <a:r>
                  <a:rPr lang="zh-CN" altLang="en-US" b="1">
                    <a:latin typeface="+mj-lt"/>
                    <a:ea typeface="华文新魏" pitchFamily="2" charset="-122"/>
                  </a:rPr>
                  <a:t>  辑</a:t>
                </a:r>
              </a:p>
            </p:txBody>
          </p:sp>
          <p:sp>
            <p:nvSpPr>
              <p:cNvPr id="65" name="Rectangle 19"/>
              <p:cNvSpPr>
                <a:spLocks noChangeArrowheads="1"/>
              </p:cNvSpPr>
              <p:nvPr/>
            </p:nvSpPr>
            <p:spPr bwMode="auto">
              <a:xfrm>
                <a:off x="2112" y="1679"/>
                <a:ext cx="528" cy="1473"/>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latin typeface="+mj-lt"/>
                  <a:ea typeface="华文新魏" pitchFamily="2" charset="-122"/>
                </a:endParaRPr>
              </a:p>
            </p:txBody>
          </p:sp>
        </p:grpSp>
        <p:grpSp>
          <p:nvGrpSpPr>
            <p:cNvPr id="10" name="Group 20"/>
            <p:cNvGrpSpPr>
              <a:grpSpLocks/>
            </p:cNvGrpSpPr>
            <p:nvPr/>
          </p:nvGrpSpPr>
          <p:grpSpPr bwMode="auto">
            <a:xfrm>
              <a:off x="2990" y="1835"/>
              <a:ext cx="528" cy="1473"/>
              <a:chOff x="3120" y="1679"/>
              <a:chExt cx="528" cy="1473"/>
            </a:xfrm>
          </p:grpSpPr>
          <p:sp>
            <p:nvSpPr>
              <p:cNvPr id="62" name="Text Box 21"/>
              <p:cNvSpPr txBox="1">
                <a:spLocks noChangeArrowheads="1"/>
              </p:cNvSpPr>
              <p:nvPr/>
            </p:nvSpPr>
            <p:spPr bwMode="auto">
              <a:xfrm>
                <a:off x="3216" y="1932"/>
                <a:ext cx="343" cy="1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800" b="1">
                    <a:latin typeface="+mj-lt"/>
                    <a:ea typeface="华文新魏" pitchFamily="2" charset="-122"/>
                  </a:rPr>
                  <a:t>中</a:t>
                </a:r>
              </a:p>
              <a:p>
                <a:pPr algn="l">
                  <a:lnSpc>
                    <a:spcPct val="100000"/>
                  </a:lnSpc>
                  <a:spcBef>
                    <a:spcPts val="0"/>
                  </a:spcBef>
                </a:pPr>
                <a:r>
                  <a:rPr lang="zh-CN" altLang="en-US" sz="2800" b="1">
                    <a:latin typeface="+mj-lt"/>
                    <a:ea typeface="华文新魏" pitchFamily="2" charset="-122"/>
                  </a:rPr>
                  <a:t>断</a:t>
                </a:r>
              </a:p>
              <a:p>
                <a:pPr algn="l">
                  <a:lnSpc>
                    <a:spcPct val="100000"/>
                  </a:lnSpc>
                  <a:spcBef>
                    <a:spcPts val="0"/>
                  </a:spcBef>
                </a:pPr>
                <a:r>
                  <a:rPr lang="zh-CN" altLang="en-US" sz="2800" b="1">
                    <a:latin typeface="+mj-lt"/>
                    <a:ea typeface="华文新魏" pitchFamily="2" charset="-122"/>
                  </a:rPr>
                  <a:t>逻</a:t>
                </a:r>
              </a:p>
              <a:p>
                <a:pPr algn="l">
                  <a:lnSpc>
                    <a:spcPct val="100000"/>
                  </a:lnSpc>
                  <a:spcBef>
                    <a:spcPts val="0"/>
                  </a:spcBef>
                </a:pPr>
                <a:r>
                  <a:rPr lang="zh-CN" altLang="en-US" sz="2800" b="1">
                    <a:latin typeface="+mj-lt"/>
                    <a:ea typeface="华文新魏" pitchFamily="2" charset="-122"/>
                  </a:rPr>
                  <a:t>辑</a:t>
                </a:r>
              </a:p>
            </p:txBody>
          </p:sp>
          <p:sp>
            <p:nvSpPr>
              <p:cNvPr id="63" name="Rectangle 22"/>
              <p:cNvSpPr>
                <a:spLocks noChangeArrowheads="1"/>
              </p:cNvSpPr>
              <p:nvPr/>
            </p:nvSpPr>
            <p:spPr bwMode="auto">
              <a:xfrm>
                <a:off x="3120" y="1679"/>
                <a:ext cx="528" cy="1473"/>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latin typeface="+mj-lt"/>
                  <a:ea typeface="华文新魏" pitchFamily="2" charset="-122"/>
                </a:endParaRPr>
              </a:p>
            </p:txBody>
          </p:sp>
        </p:grpSp>
        <p:grpSp>
          <p:nvGrpSpPr>
            <p:cNvPr id="11" name="Group 23"/>
            <p:cNvGrpSpPr>
              <a:grpSpLocks/>
            </p:cNvGrpSpPr>
            <p:nvPr/>
          </p:nvGrpSpPr>
          <p:grpSpPr bwMode="auto">
            <a:xfrm>
              <a:off x="4061" y="3990"/>
              <a:ext cx="885" cy="288"/>
              <a:chOff x="3921" y="3834"/>
              <a:chExt cx="448" cy="288"/>
            </a:xfrm>
          </p:grpSpPr>
          <p:sp>
            <p:nvSpPr>
              <p:cNvPr id="60" name="Text Box 24"/>
              <p:cNvSpPr txBox="1">
                <a:spLocks noChangeArrowheads="1"/>
              </p:cNvSpPr>
              <p:nvPr/>
            </p:nvSpPr>
            <p:spPr bwMode="auto">
              <a:xfrm>
                <a:off x="3921" y="3834"/>
                <a:ext cx="44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b="1">
                    <a:latin typeface="+mj-lt"/>
                    <a:ea typeface="华文新魏" pitchFamily="2" charset="-122"/>
                  </a:rPr>
                  <a:t>外部设备</a:t>
                </a:r>
              </a:p>
            </p:txBody>
          </p:sp>
          <p:sp>
            <p:nvSpPr>
              <p:cNvPr id="61" name="Rectangle 25"/>
              <p:cNvSpPr>
                <a:spLocks noChangeArrowheads="1"/>
              </p:cNvSpPr>
              <p:nvPr/>
            </p:nvSpPr>
            <p:spPr bwMode="auto">
              <a:xfrm>
                <a:off x="3931" y="3840"/>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latin typeface="+mj-lt"/>
                  <a:ea typeface="华文新魏" pitchFamily="2" charset="-122"/>
                </a:endParaRPr>
              </a:p>
            </p:txBody>
          </p:sp>
        </p:grpSp>
        <p:sp>
          <p:nvSpPr>
            <p:cNvPr id="12" name="AutoShape 26"/>
            <p:cNvSpPr>
              <a:spLocks noChangeArrowheads="1"/>
            </p:cNvSpPr>
            <p:nvPr/>
          </p:nvSpPr>
          <p:spPr bwMode="auto">
            <a:xfrm>
              <a:off x="4440" y="3660"/>
              <a:ext cx="144" cy="336"/>
            </a:xfrm>
            <a:prstGeom prst="upDownArrow">
              <a:avLst>
                <a:gd name="adj1" fmla="val 50000"/>
                <a:gd name="adj2" fmla="val 46667"/>
              </a:avLst>
            </a:prstGeom>
            <a:solidFill>
              <a:schemeClr val="folHlink"/>
            </a:solidFill>
            <a:ln w="9525">
              <a:solidFill>
                <a:schemeClr val="folHlink"/>
              </a:solidFill>
              <a:miter lim="800000"/>
              <a:headEnd/>
              <a:tailEnd/>
            </a:ln>
          </p:spPr>
          <p:txBody>
            <a:bodyPr vert="eaVert" wrap="none" anchor="ctr"/>
            <a:lstStyle/>
            <a:p>
              <a:pPr algn="l">
                <a:lnSpc>
                  <a:spcPct val="100000"/>
                </a:lnSpc>
                <a:spcBef>
                  <a:spcPts val="0"/>
                </a:spcBef>
              </a:pPr>
              <a:endParaRPr lang="zh-CN" altLang="en-US" b="1">
                <a:latin typeface="+mj-lt"/>
                <a:ea typeface="华文新魏" pitchFamily="2" charset="-122"/>
              </a:endParaRPr>
            </a:p>
          </p:txBody>
        </p:sp>
        <p:grpSp>
          <p:nvGrpSpPr>
            <p:cNvPr id="13" name="Group 27"/>
            <p:cNvGrpSpPr>
              <a:grpSpLocks/>
            </p:cNvGrpSpPr>
            <p:nvPr/>
          </p:nvGrpSpPr>
          <p:grpSpPr bwMode="auto">
            <a:xfrm>
              <a:off x="1566" y="1006"/>
              <a:ext cx="681" cy="829"/>
              <a:chOff x="1725" y="850"/>
              <a:chExt cx="531" cy="829"/>
            </a:xfrm>
          </p:grpSpPr>
          <p:sp>
            <p:nvSpPr>
              <p:cNvPr id="58" name="Line 28"/>
              <p:cNvSpPr>
                <a:spLocks noChangeShapeType="1"/>
              </p:cNvSpPr>
              <p:nvPr/>
            </p:nvSpPr>
            <p:spPr bwMode="auto">
              <a:xfrm rot="10800000" flipV="1">
                <a:off x="2256" y="850"/>
                <a:ext cx="0" cy="829"/>
              </a:xfrm>
              <a:prstGeom prst="line">
                <a:avLst/>
              </a:prstGeom>
              <a:noFill/>
              <a:ln w="28575">
                <a:solidFill>
                  <a:schemeClr val="folHlink"/>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latin typeface="+mj-lt"/>
                  <a:ea typeface="华文新魏" pitchFamily="2" charset="-122"/>
                </a:endParaRPr>
              </a:p>
            </p:txBody>
          </p:sp>
          <p:sp>
            <p:nvSpPr>
              <p:cNvPr id="59" name="Text Box 29"/>
              <p:cNvSpPr txBox="1">
                <a:spLocks noChangeArrowheads="1"/>
              </p:cNvSpPr>
              <p:nvPr/>
            </p:nvSpPr>
            <p:spPr bwMode="auto">
              <a:xfrm>
                <a:off x="1725" y="1058"/>
                <a:ext cx="528"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latin typeface="+mj-lt"/>
                    <a:ea typeface="华文新魏" pitchFamily="2" charset="-122"/>
                  </a:rPr>
                  <a:t>HLDA</a:t>
                </a:r>
              </a:p>
            </p:txBody>
          </p:sp>
        </p:grpSp>
        <p:grpSp>
          <p:nvGrpSpPr>
            <p:cNvPr id="14" name="Group 30"/>
            <p:cNvGrpSpPr>
              <a:grpSpLocks/>
            </p:cNvGrpSpPr>
            <p:nvPr/>
          </p:nvGrpSpPr>
          <p:grpSpPr bwMode="auto">
            <a:xfrm>
              <a:off x="4802" y="1835"/>
              <a:ext cx="489" cy="276"/>
              <a:chOff x="4507" y="1679"/>
              <a:chExt cx="432" cy="276"/>
            </a:xfrm>
          </p:grpSpPr>
          <p:sp>
            <p:nvSpPr>
              <p:cNvPr id="56" name="Text Box 31"/>
              <p:cNvSpPr txBox="1">
                <a:spLocks noChangeArrowheads="1"/>
              </p:cNvSpPr>
              <p:nvPr/>
            </p:nvSpPr>
            <p:spPr bwMode="auto">
              <a:xfrm>
                <a:off x="4557" y="1680"/>
                <a:ext cx="37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latin typeface="+mj-lt"/>
                    <a:ea typeface="华文新魏" pitchFamily="2" charset="-122"/>
                  </a:rPr>
                  <a:t>ABR</a:t>
                </a:r>
              </a:p>
            </p:txBody>
          </p:sp>
          <p:sp>
            <p:nvSpPr>
              <p:cNvPr id="57" name="Rectangle 32"/>
              <p:cNvSpPr>
                <a:spLocks noChangeArrowheads="1"/>
              </p:cNvSpPr>
              <p:nvPr/>
            </p:nvSpPr>
            <p:spPr bwMode="auto">
              <a:xfrm>
                <a:off x="4507" y="1679"/>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latin typeface="+mj-lt"/>
                  <a:ea typeface="华文新魏" pitchFamily="2" charset="-122"/>
                </a:endParaRPr>
              </a:p>
            </p:txBody>
          </p:sp>
        </p:grpSp>
        <p:grpSp>
          <p:nvGrpSpPr>
            <p:cNvPr id="15" name="Group 33"/>
            <p:cNvGrpSpPr>
              <a:grpSpLocks/>
            </p:cNvGrpSpPr>
            <p:nvPr/>
          </p:nvGrpSpPr>
          <p:grpSpPr bwMode="auto">
            <a:xfrm>
              <a:off x="4827" y="2387"/>
              <a:ext cx="477" cy="276"/>
              <a:chOff x="4507" y="2231"/>
              <a:chExt cx="477" cy="276"/>
            </a:xfrm>
          </p:grpSpPr>
          <p:sp>
            <p:nvSpPr>
              <p:cNvPr id="54" name="Text Box 34"/>
              <p:cNvSpPr txBox="1">
                <a:spLocks noChangeArrowheads="1"/>
              </p:cNvSpPr>
              <p:nvPr/>
            </p:nvSpPr>
            <p:spPr bwMode="auto">
              <a:xfrm>
                <a:off x="4512" y="2246"/>
                <a:ext cx="47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latin typeface="+mj-lt"/>
                    <a:ea typeface="华文新魏" pitchFamily="2" charset="-122"/>
                  </a:rPr>
                  <a:t>WCN</a:t>
                </a:r>
              </a:p>
            </p:txBody>
          </p:sp>
          <p:sp>
            <p:nvSpPr>
              <p:cNvPr id="55" name="Rectangle 35"/>
              <p:cNvSpPr>
                <a:spLocks noChangeArrowheads="1"/>
              </p:cNvSpPr>
              <p:nvPr/>
            </p:nvSpPr>
            <p:spPr bwMode="auto">
              <a:xfrm>
                <a:off x="4507" y="2231"/>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latin typeface="+mj-lt"/>
                  <a:ea typeface="华文新魏" pitchFamily="2" charset="-122"/>
                </a:endParaRPr>
              </a:p>
            </p:txBody>
          </p:sp>
        </p:grpSp>
        <p:grpSp>
          <p:nvGrpSpPr>
            <p:cNvPr id="16" name="Group 36"/>
            <p:cNvGrpSpPr>
              <a:grpSpLocks/>
            </p:cNvGrpSpPr>
            <p:nvPr/>
          </p:nvGrpSpPr>
          <p:grpSpPr bwMode="auto">
            <a:xfrm>
              <a:off x="4810" y="2939"/>
              <a:ext cx="439" cy="276"/>
              <a:chOff x="4500" y="2783"/>
              <a:chExt cx="439" cy="276"/>
            </a:xfrm>
          </p:grpSpPr>
          <p:sp>
            <p:nvSpPr>
              <p:cNvPr id="52" name="Text Box 37"/>
              <p:cNvSpPr txBox="1">
                <a:spLocks noChangeArrowheads="1"/>
              </p:cNvSpPr>
              <p:nvPr/>
            </p:nvSpPr>
            <p:spPr bwMode="auto">
              <a:xfrm>
                <a:off x="4500" y="2788"/>
                <a:ext cx="43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latin typeface="+mj-lt"/>
                    <a:ea typeface="华文新魏" pitchFamily="2" charset="-122"/>
                  </a:rPr>
                  <a:t>DAR</a:t>
                </a:r>
              </a:p>
            </p:txBody>
          </p:sp>
          <p:sp>
            <p:nvSpPr>
              <p:cNvPr id="53" name="Rectangle 38"/>
              <p:cNvSpPr>
                <a:spLocks noChangeArrowheads="1"/>
              </p:cNvSpPr>
              <p:nvPr/>
            </p:nvSpPr>
            <p:spPr bwMode="auto">
              <a:xfrm>
                <a:off x="4507" y="2783"/>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latin typeface="+mj-lt"/>
                  <a:ea typeface="华文新魏" pitchFamily="2" charset="-122"/>
                </a:endParaRPr>
              </a:p>
            </p:txBody>
          </p:sp>
        </p:grpSp>
        <p:grpSp>
          <p:nvGrpSpPr>
            <p:cNvPr id="17" name="Group 39"/>
            <p:cNvGrpSpPr>
              <a:grpSpLocks/>
            </p:cNvGrpSpPr>
            <p:nvPr/>
          </p:nvGrpSpPr>
          <p:grpSpPr bwMode="auto">
            <a:xfrm>
              <a:off x="2498" y="1006"/>
              <a:ext cx="553" cy="829"/>
              <a:chOff x="2448" y="850"/>
              <a:chExt cx="324" cy="829"/>
            </a:xfrm>
          </p:grpSpPr>
          <p:sp>
            <p:nvSpPr>
              <p:cNvPr id="50" name="Line 40"/>
              <p:cNvSpPr>
                <a:spLocks noChangeShapeType="1"/>
              </p:cNvSpPr>
              <p:nvPr/>
            </p:nvSpPr>
            <p:spPr bwMode="auto">
              <a:xfrm flipV="1">
                <a:off x="2448" y="850"/>
                <a:ext cx="0" cy="829"/>
              </a:xfrm>
              <a:prstGeom prst="line">
                <a:avLst/>
              </a:prstGeom>
              <a:noFill/>
              <a:ln w="28575">
                <a:solidFill>
                  <a:schemeClr val="folHlink"/>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latin typeface="+mj-lt"/>
                  <a:ea typeface="华文新魏" pitchFamily="2" charset="-122"/>
                </a:endParaRPr>
              </a:p>
            </p:txBody>
          </p:sp>
          <p:sp>
            <p:nvSpPr>
              <p:cNvPr id="51" name="Text Box 41"/>
              <p:cNvSpPr txBox="1">
                <a:spLocks noChangeArrowheads="1"/>
              </p:cNvSpPr>
              <p:nvPr/>
            </p:nvSpPr>
            <p:spPr bwMode="auto">
              <a:xfrm>
                <a:off x="2448" y="1058"/>
                <a:ext cx="32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latin typeface="+mj-lt"/>
                    <a:ea typeface="华文新魏" pitchFamily="2" charset="-122"/>
                  </a:rPr>
                  <a:t>HRQ</a:t>
                </a:r>
              </a:p>
            </p:txBody>
          </p:sp>
        </p:grpSp>
        <p:grpSp>
          <p:nvGrpSpPr>
            <p:cNvPr id="18" name="Group 42"/>
            <p:cNvGrpSpPr>
              <a:grpSpLocks/>
            </p:cNvGrpSpPr>
            <p:nvPr/>
          </p:nvGrpSpPr>
          <p:grpSpPr bwMode="auto">
            <a:xfrm>
              <a:off x="3241" y="996"/>
              <a:ext cx="330" cy="829"/>
              <a:chOff x="3351" y="850"/>
              <a:chExt cx="330" cy="829"/>
            </a:xfrm>
          </p:grpSpPr>
          <p:sp>
            <p:nvSpPr>
              <p:cNvPr id="48" name="Line 43"/>
              <p:cNvSpPr>
                <a:spLocks noChangeShapeType="1"/>
              </p:cNvSpPr>
              <p:nvPr/>
            </p:nvSpPr>
            <p:spPr bwMode="auto">
              <a:xfrm flipV="1">
                <a:off x="3374" y="850"/>
                <a:ext cx="0" cy="829"/>
              </a:xfrm>
              <a:prstGeom prst="line">
                <a:avLst/>
              </a:prstGeom>
              <a:noFill/>
              <a:ln w="28575">
                <a:solidFill>
                  <a:schemeClr val="folHlink"/>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latin typeface="+mj-lt"/>
                  <a:ea typeface="华文新魏" pitchFamily="2" charset="-122"/>
                </a:endParaRPr>
              </a:p>
            </p:txBody>
          </p:sp>
          <p:sp>
            <p:nvSpPr>
              <p:cNvPr id="49" name="Text Box 44"/>
              <p:cNvSpPr txBox="1">
                <a:spLocks noChangeArrowheads="1"/>
              </p:cNvSpPr>
              <p:nvPr/>
            </p:nvSpPr>
            <p:spPr bwMode="auto">
              <a:xfrm>
                <a:off x="3351" y="896"/>
                <a:ext cx="330" cy="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a:latin typeface="+mj-lt"/>
                    <a:ea typeface="华文新魏" pitchFamily="2" charset="-122"/>
                  </a:rPr>
                  <a:t>中断请求</a:t>
                </a:r>
              </a:p>
            </p:txBody>
          </p:sp>
        </p:grpSp>
        <p:grpSp>
          <p:nvGrpSpPr>
            <p:cNvPr id="19" name="Group 45"/>
            <p:cNvGrpSpPr>
              <a:grpSpLocks/>
            </p:cNvGrpSpPr>
            <p:nvPr/>
          </p:nvGrpSpPr>
          <p:grpSpPr bwMode="auto">
            <a:xfrm>
              <a:off x="4976" y="1006"/>
              <a:ext cx="429" cy="829"/>
              <a:chOff x="4656" y="850"/>
              <a:chExt cx="429" cy="829"/>
            </a:xfrm>
          </p:grpSpPr>
          <p:sp>
            <p:nvSpPr>
              <p:cNvPr id="46" name="AutoShape 46"/>
              <p:cNvSpPr>
                <a:spLocks noChangeArrowheads="1"/>
              </p:cNvSpPr>
              <p:nvPr/>
            </p:nvSpPr>
            <p:spPr bwMode="auto">
              <a:xfrm>
                <a:off x="4656" y="850"/>
                <a:ext cx="144" cy="829"/>
              </a:xfrm>
              <a:prstGeom prst="upArrow">
                <a:avLst>
                  <a:gd name="adj1" fmla="val 50000"/>
                  <a:gd name="adj2" fmla="val 143924"/>
                </a:avLst>
              </a:prstGeom>
              <a:solidFill>
                <a:schemeClr val="folHlink"/>
              </a:solidFill>
              <a:ln w="9525">
                <a:solidFill>
                  <a:schemeClr val="folHlink"/>
                </a:solidFill>
                <a:miter lim="800000"/>
                <a:headEnd/>
                <a:tailEnd/>
              </a:ln>
            </p:spPr>
            <p:txBody>
              <a:bodyPr vert="eaVert" wrap="none" anchor="ctr"/>
              <a:lstStyle/>
              <a:p>
                <a:pPr algn="l">
                  <a:lnSpc>
                    <a:spcPct val="100000"/>
                  </a:lnSpc>
                  <a:spcBef>
                    <a:spcPts val="0"/>
                  </a:spcBef>
                </a:pPr>
                <a:endParaRPr lang="zh-CN" altLang="en-US" b="1">
                  <a:latin typeface="+mj-lt"/>
                  <a:ea typeface="华文新魏" pitchFamily="2" charset="-122"/>
                </a:endParaRPr>
              </a:p>
            </p:txBody>
          </p:sp>
          <p:sp>
            <p:nvSpPr>
              <p:cNvPr id="47" name="Text Box 47"/>
              <p:cNvSpPr txBox="1">
                <a:spLocks noChangeArrowheads="1"/>
              </p:cNvSpPr>
              <p:nvPr/>
            </p:nvSpPr>
            <p:spPr bwMode="auto">
              <a:xfrm>
                <a:off x="4755" y="960"/>
                <a:ext cx="330" cy="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a:latin typeface="+mj-lt"/>
                    <a:ea typeface="华文新魏" pitchFamily="2" charset="-122"/>
                  </a:rPr>
                  <a:t>地址线</a:t>
                </a:r>
              </a:p>
            </p:txBody>
          </p:sp>
        </p:grpSp>
        <p:sp>
          <p:nvSpPr>
            <p:cNvPr id="20" name="Text Box 48"/>
            <p:cNvSpPr txBox="1">
              <a:spLocks noChangeArrowheads="1"/>
            </p:cNvSpPr>
            <p:nvPr/>
          </p:nvSpPr>
          <p:spPr bwMode="auto">
            <a:xfrm>
              <a:off x="5320" y="1889"/>
              <a:ext cx="116"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endParaRPr lang="zh-CN" altLang="en-US" sz="1800" b="1">
                <a:latin typeface="+mj-lt"/>
                <a:ea typeface="华文新魏" pitchFamily="2" charset="-122"/>
              </a:endParaRPr>
            </a:p>
          </p:txBody>
        </p:sp>
        <p:sp>
          <p:nvSpPr>
            <p:cNvPr id="21" name="Freeform 51"/>
            <p:cNvSpPr>
              <a:spLocks/>
            </p:cNvSpPr>
            <p:nvPr/>
          </p:nvSpPr>
          <p:spPr bwMode="auto">
            <a:xfrm>
              <a:off x="3531" y="2315"/>
              <a:ext cx="1504" cy="53"/>
            </a:xfrm>
            <a:custGeom>
              <a:avLst/>
              <a:gdLst>
                <a:gd name="T0" fmla="*/ 40588421 w 1104"/>
                <a:gd name="T1" fmla="*/ 1 h 96"/>
                <a:gd name="T2" fmla="*/ 40588421 w 1104"/>
                <a:gd name="T3" fmla="*/ 0 h 96"/>
                <a:gd name="T4" fmla="*/ 0 w 1104"/>
                <a:gd name="T5" fmla="*/ 0 h 96"/>
                <a:gd name="T6" fmla="*/ 0 60000 65536"/>
                <a:gd name="T7" fmla="*/ 0 60000 65536"/>
                <a:gd name="T8" fmla="*/ 0 60000 65536"/>
                <a:gd name="T9" fmla="*/ 0 w 1104"/>
                <a:gd name="T10" fmla="*/ 0 h 96"/>
                <a:gd name="T11" fmla="*/ 1104 w 1104"/>
                <a:gd name="T12" fmla="*/ 96 h 96"/>
              </a:gdLst>
              <a:ahLst/>
              <a:cxnLst>
                <a:cxn ang="T6">
                  <a:pos x="T0" y="T1"/>
                </a:cxn>
                <a:cxn ang="T7">
                  <a:pos x="T2" y="T3"/>
                </a:cxn>
                <a:cxn ang="T8">
                  <a:pos x="T4" y="T5"/>
                </a:cxn>
              </a:cxnLst>
              <a:rect l="T9" t="T10" r="T11" b="T12"/>
              <a:pathLst>
                <a:path w="1104" h="96">
                  <a:moveTo>
                    <a:pt x="1104" y="96"/>
                  </a:moveTo>
                  <a:lnTo>
                    <a:pt x="1104" y="0"/>
                  </a:lnTo>
                  <a:lnTo>
                    <a:pt x="0" y="0"/>
                  </a:lnTo>
                </a:path>
              </a:pathLst>
            </a:custGeom>
            <a:noFill/>
            <a:ln w="28575">
              <a:solidFill>
                <a:schemeClr val="folHlink"/>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latin typeface="+mj-lt"/>
                <a:ea typeface="华文新魏" pitchFamily="2" charset="-122"/>
              </a:endParaRPr>
            </a:p>
          </p:txBody>
        </p:sp>
        <p:grpSp>
          <p:nvGrpSpPr>
            <p:cNvPr id="22" name="Group 53"/>
            <p:cNvGrpSpPr>
              <a:grpSpLocks/>
            </p:cNvGrpSpPr>
            <p:nvPr/>
          </p:nvGrpSpPr>
          <p:grpSpPr bwMode="auto">
            <a:xfrm>
              <a:off x="2511" y="3308"/>
              <a:ext cx="1561" cy="756"/>
              <a:chOff x="2448" y="3152"/>
              <a:chExt cx="1488" cy="756"/>
            </a:xfrm>
          </p:grpSpPr>
          <p:sp>
            <p:nvSpPr>
              <p:cNvPr id="44" name="Freeform 54"/>
              <p:cNvSpPr>
                <a:spLocks/>
              </p:cNvSpPr>
              <p:nvPr/>
            </p:nvSpPr>
            <p:spPr bwMode="auto">
              <a:xfrm>
                <a:off x="2448" y="3152"/>
                <a:ext cx="1488" cy="736"/>
              </a:xfrm>
              <a:custGeom>
                <a:avLst/>
                <a:gdLst>
                  <a:gd name="T0" fmla="*/ 1488 w 1488"/>
                  <a:gd name="T1" fmla="*/ 180 h 768"/>
                  <a:gd name="T2" fmla="*/ 0 w 1488"/>
                  <a:gd name="T3" fmla="*/ 180 h 768"/>
                  <a:gd name="T4" fmla="*/ 0 w 1488"/>
                  <a:gd name="T5" fmla="*/ 0 h 768"/>
                  <a:gd name="T6" fmla="*/ 0 60000 65536"/>
                  <a:gd name="T7" fmla="*/ 0 60000 65536"/>
                  <a:gd name="T8" fmla="*/ 0 60000 65536"/>
                  <a:gd name="T9" fmla="*/ 0 w 1488"/>
                  <a:gd name="T10" fmla="*/ 0 h 768"/>
                  <a:gd name="T11" fmla="*/ 1488 w 1488"/>
                  <a:gd name="T12" fmla="*/ 768 h 768"/>
                </a:gdLst>
                <a:ahLst/>
                <a:cxnLst>
                  <a:cxn ang="T6">
                    <a:pos x="T0" y="T1"/>
                  </a:cxn>
                  <a:cxn ang="T7">
                    <a:pos x="T2" y="T3"/>
                  </a:cxn>
                  <a:cxn ang="T8">
                    <a:pos x="T4" y="T5"/>
                  </a:cxn>
                </a:cxnLst>
                <a:rect l="T9" t="T10" r="T11" b="T12"/>
                <a:pathLst>
                  <a:path w="1488" h="768">
                    <a:moveTo>
                      <a:pt x="1488" y="768"/>
                    </a:moveTo>
                    <a:lnTo>
                      <a:pt x="0" y="768"/>
                    </a:lnTo>
                    <a:lnTo>
                      <a:pt x="0" y="0"/>
                    </a:lnTo>
                  </a:path>
                </a:pathLst>
              </a:custGeom>
              <a:noFill/>
              <a:ln w="28575">
                <a:solidFill>
                  <a:schemeClr val="folHlink"/>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latin typeface="+mj-lt"/>
                  <a:ea typeface="华文新魏" pitchFamily="2" charset="-122"/>
                </a:endParaRPr>
              </a:p>
            </p:txBody>
          </p:sp>
          <p:sp>
            <p:nvSpPr>
              <p:cNvPr id="45" name="Text Box 55"/>
              <p:cNvSpPr txBox="1">
                <a:spLocks noChangeArrowheads="1"/>
              </p:cNvSpPr>
              <p:nvPr/>
            </p:nvSpPr>
            <p:spPr bwMode="auto">
              <a:xfrm>
                <a:off x="2822" y="3617"/>
                <a:ext cx="645"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latin typeface="+mj-lt"/>
                    <a:ea typeface="华文新魏" pitchFamily="2" charset="-122"/>
                  </a:rPr>
                  <a:t>DREQ</a:t>
                </a:r>
              </a:p>
            </p:txBody>
          </p:sp>
        </p:grpSp>
        <p:grpSp>
          <p:nvGrpSpPr>
            <p:cNvPr id="23" name="Group 56"/>
            <p:cNvGrpSpPr>
              <a:grpSpLocks/>
            </p:cNvGrpSpPr>
            <p:nvPr/>
          </p:nvGrpSpPr>
          <p:grpSpPr bwMode="auto">
            <a:xfrm>
              <a:off x="1564" y="3308"/>
              <a:ext cx="2509" cy="957"/>
              <a:chOff x="1635" y="3152"/>
              <a:chExt cx="2301" cy="957"/>
            </a:xfrm>
          </p:grpSpPr>
          <p:sp>
            <p:nvSpPr>
              <p:cNvPr id="42" name="Freeform 57"/>
              <p:cNvSpPr>
                <a:spLocks/>
              </p:cNvSpPr>
              <p:nvPr/>
            </p:nvSpPr>
            <p:spPr bwMode="auto">
              <a:xfrm>
                <a:off x="2256" y="3152"/>
                <a:ext cx="1680" cy="874"/>
              </a:xfrm>
              <a:custGeom>
                <a:avLst/>
                <a:gdLst>
                  <a:gd name="T0" fmla="*/ 0 w 1680"/>
                  <a:gd name="T1" fmla="*/ 0 h 960"/>
                  <a:gd name="T2" fmla="*/ 0 w 1680"/>
                  <a:gd name="T3" fmla="*/ 39 h 960"/>
                  <a:gd name="T4" fmla="*/ 1680 w 1680"/>
                  <a:gd name="T5" fmla="*/ 39 h 960"/>
                  <a:gd name="T6" fmla="*/ 0 60000 65536"/>
                  <a:gd name="T7" fmla="*/ 0 60000 65536"/>
                  <a:gd name="T8" fmla="*/ 0 60000 65536"/>
                  <a:gd name="T9" fmla="*/ 0 w 1680"/>
                  <a:gd name="T10" fmla="*/ 0 h 960"/>
                  <a:gd name="T11" fmla="*/ 1680 w 1680"/>
                  <a:gd name="T12" fmla="*/ 960 h 960"/>
                </a:gdLst>
                <a:ahLst/>
                <a:cxnLst>
                  <a:cxn ang="T6">
                    <a:pos x="T0" y="T1"/>
                  </a:cxn>
                  <a:cxn ang="T7">
                    <a:pos x="T2" y="T3"/>
                  </a:cxn>
                  <a:cxn ang="T8">
                    <a:pos x="T4" y="T5"/>
                  </a:cxn>
                </a:cxnLst>
                <a:rect l="T9" t="T10" r="T11" b="T12"/>
                <a:pathLst>
                  <a:path w="1680" h="960">
                    <a:moveTo>
                      <a:pt x="0" y="0"/>
                    </a:moveTo>
                    <a:lnTo>
                      <a:pt x="0" y="960"/>
                    </a:lnTo>
                    <a:lnTo>
                      <a:pt x="1680" y="960"/>
                    </a:lnTo>
                  </a:path>
                </a:pathLst>
              </a:custGeom>
              <a:noFill/>
              <a:ln w="28575">
                <a:solidFill>
                  <a:schemeClr val="folHlink"/>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latin typeface="+mj-lt"/>
                  <a:ea typeface="华文新魏" pitchFamily="2" charset="-122"/>
                </a:endParaRPr>
              </a:p>
            </p:txBody>
          </p:sp>
          <p:sp>
            <p:nvSpPr>
              <p:cNvPr id="43" name="Text Box 58"/>
              <p:cNvSpPr txBox="1">
                <a:spLocks noChangeArrowheads="1"/>
              </p:cNvSpPr>
              <p:nvPr/>
            </p:nvSpPr>
            <p:spPr bwMode="auto">
              <a:xfrm>
                <a:off x="1635" y="3818"/>
                <a:ext cx="631"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latin typeface="+mj-lt"/>
                    <a:ea typeface="华文新魏" pitchFamily="2" charset="-122"/>
                  </a:rPr>
                  <a:t>DACK</a:t>
                </a:r>
              </a:p>
            </p:txBody>
          </p:sp>
        </p:grpSp>
        <p:grpSp>
          <p:nvGrpSpPr>
            <p:cNvPr id="24" name="Group 59"/>
            <p:cNvGrpSpPr>
              <a:grpSpLocks/>
            </p:cNvGrpSpPr>
            <p:nvPr/>
          </p:nvGrpSpPr>
          <p:grpSpPr bwMode="auto">
            <a:xfrm>
              <a:off x="4252" y="3372"/>
              <a:ext cx="504" cy="276"/>
              <a:chOff x="3931" y="3216"/>
              <a:chExt cx="432" cy="276"/>
            </a:xfrm>
          </p:grpSpPr>
          <p:sp>
            <p:nvSpPr>
              <p:cNvPr id="40" name="Text Box 60"/>
              <p:cNvSpPr txBox="1">
                <a:spLocks noChangeArrowheads="1"/>
              </p:cNvSpPr>
              <p:nvPr/>
            </p:nvSpPr>
            <p:spPr bwMode="auto">
              <a:xfrm>
                <a:off x="3979" y="3234"/>
                <a:ext cx="36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latin typeface="+mj-lt"/>
                    <a:ea typeface="华文新魏" pitchFamily="2" charset="-122"/>
                  </a:rPr>
                  <a:t>DBR</a:t>
                </a:r>
              </a:p>
            </p:txBody>
          </p:sp>
          <p:sp>
            <p:nvSpPr>
              <p:cNvPr id="41" name="Rectangle 61"/>
              <p:cNvSpPr>
                <a:spLocks noChangeArrowheads="1"/>
              </p:cNvSpPr>
              <p:nvPr/>
            </p:nvSpPr>
            <p:spPr bwMode="auto">
              <a:xfrm>
                <a:off x="3931" y="3216"/>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latin typeface="+mj-lt"/>
                  <a:ea typeface="华文新魏" pitchFamily="2" charset="-122"/>
                </a:endParaRPr>
              </a:p>
            </p:txBody>
          </p:sp>
        </p:grpSp>
        <p:grpSp>
          <p:nvGrpSpPr>
            <p:cNvPr id="25" name="Group 62"/>
            <p:cNvGrpSpPr>
              <a:grpSpLocks/>
            </p:cNvGrpSpPr>
            <p:nvPr/>
          </p:nvGrpSpPr>
          <p:grpSpPr bwMode="auto">
            <a:xfrm>
              <a:off x="3726" y="2937"/>
              <a:ext cx="504" cy="276"/>
              <a:chOff x="3931" y="3216"/>
              <a:chExt cx="432" cy="276"/>
            </a:xfrm>
          </p:grpSpPr>
          <p:sp>
            <p:nvSpPr>
              <p:cNvPr id="38" name="Text Box 63"/>
              <p:cNvSpPr txBox="1">
                <a:spLocks noChangeArrowheads="1"/>
              </p:cNvSpPr>
              <p:nvPr/>
            </p:nvSpPr>
            <p:spPr bwMode="auto">
              <a:xfrm>
                <a:off x="3979" y="3234"/>
                <a:ext cx="34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latin typeface="+mj-lt"/>
                    <a:ea typeface="华文新魏" pitchFamily="2" charset="-122"/>
                  </a:rPr>
                  <a:t>DSR</a:t>
                </a:r>
              </a:p>
            </p:txBody>
          </p:sp>
          <p:sp>
            <p:nvSpPr>
              <p:cNvPr id="39" name="Rectangle 64"/>
              <p:cNvSpPr>
                <a:spLocks noChangeArrowheads="1"/>
              </p:cNvSpPr>
              <p:nvPr/>
            </p:nvSpPr>
            <p:spPr bwMode="auto">
              <a:xfrm>
                <a:off x="3931" y="3216"/>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latin typeface="+mj-lt"/>
                  <a:ea typeface="华文新魏" pitchFamily="2" charset="-122"/>
                </a:endParaRPr>
              </a:p>
            </p:txBody>
          </p:sp>
        </p:grpSp>
        <p:grpSp>
          <p:nvGrpSpPr>
            <p:cNvPr id="26" name="Group 65"/>
            <p:cNvGrpSpPr>
              <a:grpSpLocks/>
            </p:cNvGrpSpPr>
            <p:nvPr/>
          </p:nvGrpSpPr>
          <p:grpSpPr bwMode="auto">
            <a:xfrm>
              <a:off x="3714" y="2400"/>
              <a:ext cx="504" cy="276"/>
              <a:chOff x="3931" y="3216"/>
              <a:chExt cx="432" cy="276"/>
            </a:xfrm>
          </p:grpSpPr>
          <p:sp>
            <p:nvSpPr>
              <p:cNvPr id="36" name="Text Box 66"/>
              <p:cNvSpPr txBox="1">
                <a:spLocks noChangeArrowheads="1"/>
              </p:cNvSpPr>
              <p:nvPr/>
            </p:nvSpPr>
            <p:spPr bwMode="auto">
              <a:xfrm>
                <a:off x="3979" y="3234"/>
                <a:ext cx="37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latin typeface="+mj-lt"/>
                    <a:ea typeface="华文新魏" pitchFamily="2" charset="-122"/>
                  </a:rPr>
                  <a:t>DCR</a:t>
                </a:r>
              </a:p>
            </p:txBody>
          </p:sp>
          <p:sp>
            <p:nvSpPr>
              <p:cNvPr id="37" name="Rectangle 67"/>
              <p:cNvSpPr>
                <a:spLocks noChangeArrowheads="1"/>
              </p:cNvSpPr>
              <p:nvPr/>
            </p:nvSpPr>
            <p:spPr bwMode="auto">
              <a:xfrm>
                <a:off x="3931" y="3216"/>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latin typeface="+mj-lt"/>
                  <a:ea typeface="华文新魏" pitchFamily="2" charset="-122"/>
                </a:endParaRPr>
              </a:p>
            </p:txBody>
          </p:sp>
        </p:grpSp>
        <p:grpSp>
          <p:nvGrpSpPr>
            <p:cNvPr id="27" name="Group 68"/>
            <p:cNvGrpSpPr>
              <a:grpSpLocks/>
            </p:cNvGrpSpPr>
            <p:nvPr/>
          </p:nvGrpSpPr>
          <p:grpSpPr bwMode="auto">
            <a:xfrm>
              <a:off x="4211" y="1006"/>
              <a:ext cx="608" cy="2366"/>
              <a:chOff x="4211" y="1006"/>
              <a:chExt cx="608" cy="2366"/>
            </a:xfrm>
          </p:grpSpPr>
          <p:sp>
            <p:nvSpPr>
              <p:cNvPr id="28" name="AutoShape 69"/>
              <p:cNvSpPr>
                <a:spLocks noChangeArrowheads="1"/>
              </p:cNvSpPr>
              <p:nvPr/>
            </p:nvSpPr>
            <p:spPr bwMode="auto">
              <a:xfrm>
                <a:off x="4514" y="1888"/>
                <a:ext cx="288" cy="185"/>
              </a:xfrm>
              <a:prstGeom prst="rightArrow">
                <a:avLst>
                  <a:gd name="adj1" fmla="val 50000"/>
                  <a:gd name="adj2" fmla="val 38919"/>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l">
                  <a:lnSpc>
                    <a:spcPct val="100000"/>
                  </a:lnSpc>
                  <a:spcBef>
                    <a:spcPts val="0"/>
                  </a:spcBef>
                </a:pPr>
                <a:endParaRPr lang="zh-CN" altLang="en-US" b="1">
                  <a:latin typeface="+mj-lt"/>
                  <a:ea typeface="华文新魏" pitchFamily="2" charset="-122"/>
                </a:endParaRPr>
              </a:p>
            </p:txBody>
          </p:sp>
          <p:grpSp>
            <p:nvGrpSpPr>
              <p:cNvPr id="29" name="Group 70"/>
              <p:cNvGrpSpPr>
                <a:grpSpLocks/>
              </p:cNvGrpSpPr>
              <p:nvPr/>
            </p:nvGrpSpPr>
            <p:grpSpPr bwMode="auto">
              <a:xfrm>
                <a:off x="4211" y="1006"/>
                <a:ext cx="608" cy="2366"/>
                <a:chOff x="4211" y="1006"/>
                <a:chExt cx="608" cy="2366"/>
              </a:xfrm>
            </p:grpSpPr>
            <p:sp>
              <p:nvSpPr>
                <p:cNvPr id="30" name="AutoShape 71"/>
                <p:cNvSpPr>
                  <a:spLocks noChangeArrowheads="1"/>
                </p:cNvSpPr>
                <p:nvPr/>
              </p:nvSpPr>
              <p:spPr bwMode="auto">
                <a:xfrm>
                  <a:off x="4448" y="1006"/>
                  <a:ext cx="122" cy="2366"/>
                </a:xfrm>
                <a:prstGeom prst="upDownArrow">
                  <a:avLst>
                    <a:gd name="adj1" fmla="val 68750"/>
                    <a:gd name="adj2" fmla="val 148952"/>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p>
                  <a:pPr algn="l">
                    <a:lnSpc>
                      <a:spcPct val="100000"/>
                    </a:lnSpc>
                    <a:spcBef>
                      <a:spcPts val="0"/>
                    </a:spcBef>
                  </a:pPr>
                  <a:endParaRPr lang="zh-CN" altLang="en-US" b="1">
                    <a:latin typeface="+mj-lt"/>
                    <a:ea typeface="华文新魏" pitchFamily="2" charset="-122"/>
                  </a:endParaRPr>
                </a:p>
              </p:txBody>
            </p:sp>
            <p:sp>
              <p:nvSpPr>
                <p:cNvPr id="31" name="AutoShape 72"/>
                <p:cNvSpPr>
                  <a:spLocks noChangeArrowheads="1"/>
                </p:cNvSpPr>
                <p:nvPr/>
              </p:nvSpPr>
              <p:spPr bwMode="auto">
                <a:xfrm>
                  <a:off x="4514" y="2444"/>
                  <a:ext cx="288" cy="185"/>
                </a:xfrm>
                <a:prstGeom prst="rightArrow">
                  <a:avLst>
                    <a:gd name="adj1" fmla="val 50000"/>
                    <a:gd name="adj2" fmla="val 38919"/>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l">
                    <a:lnSpc>
                      <a:spcPct val="100000"/>
                    </a:lnSpc>
                    <a:spcBef>
                      <a:spcPts val="0"/>
                    </a:spcBef>
                  </a:pPr>
                  <a:endParaRPr lang="zh-CN" altLang="en-US" b="1">
                    <a:latin typeface="+mj-lt"/>
                    <a:ea typeface="华文新魏" pitchFamily="2" charset="-122"/>
                  </a:endParaRPr>
                </a:p>
              </p:txBody>
            </p:sp>
            <p:sp>
              <p:nvSpPr>
                <p:cNvPr id="32" name="AutoShape 73"/>
                <p:cNvSpPr>
                  <a:spLocks noChangeArrowheads="1"/>
                </p:cNvSpPr>
                <p:nvPr/>
              </p:nvSpPr>
              <p:spPr bwMode="auto">
                <a:xfrm>
                  <a:off x="4514" y="2973"/>
                  <a:ext cx="288" cy="185"/>
                </a:xfrm>
                <a:prstGeom prst="rightArrow">
                  <a:avLst>
                    <a:gd name="adj1" fmla="val 50000"/>
                    <a:gd name="adj2" fmla="val 38919"/>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l">
                    <a:lnSpc>
                      <a:spcPct val="100000"/>
                    </a:lnSpc>
                    <a:spcBef>
                      <a:spcPts val="0"/>
                    </a:spcBef>
                  </a:pPr>
                  <a:endParaRPr lang="zh-CN" altLang="en-US" b="1">
                    <a:latin typeface="+mj-lt"/>
                    <a:ea typeface="华文新魏" pitchFamily="2" charset="-122"/>
                  </a:endParaRPr>
                </a:p>
              </p:txBody>
            </p:sp>
            <p:sp>
              <p:nvSpPr>
                <p:cNvPr id="33" name="Text Box 74"/>
                <p:cNvSpPr txBox="1">
                  <a:spLocks noChangeArrowheads="1"/>
                </p:cNvSpPr>
                <p:nvPr/>
              </p:nvSpPr>
              <p:spPr bwMode="auto">
                <a:xfrm>
                  <a:off x="4489" y="1117"/>
                  <a:ext cx="330" cy="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a:latin typeface="+mj-lt"/>
                      <a:ea typeface="华文新魏" pitchFamily="2" charset="-122"/>
                    </a:rPr>
                    <a:t>数据线</a:t>
                  </a:r>
                </a:p>
              </p:txBody>
            </p:sp>
            <p:sp>
              <p:nvSpPr>
                <p:cNvPr id="34" name="AutoShape 75"/>
                <p:cNvSpPr>
                  <a:spLocks noChangeArrowheads="1"/>
                </p:cNvSpPr>
                <p:nvPr/>
              </p:nvSpPr>
              <p:spPr bwMode="auto">
                <a:xfrm>
                  <a:off x="4211" y="2445"/>
                  <a:ext cx="268" cy="193"/>
                </a:xfrm>
                <a:prstGeom prst="leftArrow">
                  <a:avLst>
                    <a:gd name="adj1" fmla="val 50000"/>
                    <a:gd name="adj2" fmla="val 36412"/>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l">
                    <a:lnSpc>
                      <a:spcPct val="100000"/>
                    </a:lnSpc>
                    <a:spcBef>
                      <a:spcPts val="0"/>
                    </a:spcBef>
                  </a:pPr>
                  <a:endParaRPr lang="zh-CN" altLang="en-US" sz="400" b="1">
                    <a:latin typeface="+mj-lt"/>
                    <a:ea typeface="华文新魏" pitchFamily="2" charset="-122"/>
                  </a:endParaRPr>
                </a:p>
              </p:txBody>
            </p:sp>
            <p:sp>
              <p:nvSpPr>
                <p:cNvPr id="35" name="AutoShape 76"/>
                <p:cNvSpPr>
                  <a:spLocks noChangeArrowheads="1"/>
                </p:cNvSpPr>
                <p:nvPr/>
              </p:nvSpPr>
              <p:spPr bwMode="auto">
                <a:xfrm>
                  <a:off x="4227" y="2984"/>
                  <a:ext cx="268" cy="173"/>
                </a:xfrm>
                <a:prstGeom prst="leftArrow">
                  <a:avLst>
                    <a:gd name="adj1" fmla="val 50000"/>
                    <a:gd name="adj2" fmla="val 36412"/>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l">
                    <a:lnSpc>
                      <a:spcPct val="100000"/>
                    </a:lnSpc>
                    <a:spcBef>
                      <a:spcPts val="0"/>
                    </a:spcBef>
                  </a:pPr>
                  <a:endParaRPr lang="zh-CN" altLang="en-US" sz="300" b="1">
                    <a:latin typeface="+mj-lt"/>
                    <a:ea typeface="华文新魏" pitchFamily="2" charset="-122"/>
                  </a:endParaRPr>
                </a:p>
              </p:txBody>
            </p:sp>
          </p:grpSp>
        </p:grpSp>
      </p:grpSp>
      <p:grpSp>
        <p:nvGrpSpPr>
          <p:cNvPr id="78" name="Group 77"/>
          <p:cNvGrpSpPr>
            <a:grpSpLocks/>
          </p:cNvGrpSpPr>
          <p:nvPr/>
        </p:nvGrpSpPr>
        <p:grpSpPr bwMode="auto">
          <a:xfrm>
            <a:off x="8674934" y="2797175"/>
            <a:ext cx="1524003" cy="1330325"/>
            <a:chOff x="5094" y="1823"/>
            <a:chExt cx="960" cy="838"/>
          </a:xfrm>
        </p:grpSpPr>
        <p:sp>
          <p:nvSpPr>
            <p:cNvPr id="79" name="Rectangle 78"/>
            <p:cNvSpPr>
              <a:spLocks noChangeArrowheads="1"/>
            </p:cNvSpPr>
            <p:nvPr/>
          </p:nvSpPr>
          <p:spPr bwMode="auto">
            <a:xfrm>
              <a:off x="5094" y="1823"/>
              <a:ext cx="526" cy="296"/>
            </a:xfrm>
            <a:prstGeom prst="rect">
              <a:avLst/>
            </a:prstGeom>
            <a:solidFill>
              <a:schemeClr val="folHlink"/>
            </a:solidFill>
            <a:ln w="9525">
              <a:solidFill>
                <a:schemeClr val="folHlink"/>
              </a:solidFill>
              <a:miter lim="800000"/>
              <a:headEnd/>
              <a:tailEnd/>
            </a:ln>
          </p:spPr>
          <p:txBody>
            <a:bodyPr wrap="none" anchor="ctr"/>
            <a:lstStyle/>
            <a:p>
              <a:pPr algn="l">
                <a:lnSpc>
                  <a:spcPct val="100000"/>
                </a:lnSpc>
                <a:spcBef>
                  <a:spcPts val="0"/>
                </a:spcBef>
              </a:pPr>
              <a:endParaRPr lang="zh-CN" altLang="en-US" b="1">
                <a:latin typeface="+mj-lt"/>
                <a:ea typeface="华文新魏" pitchFamily="2" charset="-122"/>
              </a:endParaRPr>
            </a:p>
          </p:txBody>
        </p:sp>
        <p:sp>
          <p:nvSpPr>
            <p:cNvPr id="80" name="Text Box 79"/>
            <p:cNvSpPr txBox="1">
              <a:spLocks noChangeArrowheads="1"/>
            </p:cNvSpPr>
            <p:nvPr/>
          </p:nvSpPr>
          <p:spPr bwMode="auto">
            <a:xfrm>
              <a:off x="5139" y="1852"/>
              <a:ext cx="46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dirty="0">
                  <a:latin typeface="+mj-lt"/>
                  <a:ea typeface="华文新魏" pitchFamily="2" charset="-122"/>
                </a:rPr>
                <a:t>ABR</a:t>
              </a:r>
            </a:p>
          </p:txBody>
        </p:sp>
        <p:sp>
          <p:nvSpPr>
            <p:cNvPr id="81" name="Rectangle 80"/>
            <p:cNvSpPr>
              <a:spLocks noChangeArrowheads="1"/>
            </p:cNvSpPr>
            <p:nvPr/>
          </p:nvSpPr>
          <p:spPr bwMode="auto">
            <a:xfrm>
              <a:off x="5115" y="2375"/>
              <a:ext cx="489" cy="286"/>
            </a:xfrm>
            <a:prstGeom prst="rect">
              <a:avLst/>
            </a:prstGeom>
            <a:solidFill>
              <a:schemeClr val="folHlink"/>
            </a:solidFill>
            <a:ln w="9525">
              <a:solidFill>
                <a:schemeClr val="folHlink"/>
              </a:solidFill>
              <a:miter lim="800000"/>
              <a:headEnd/>
              <a:tailEnd/>
            </a:ln>
          </p:spPr>
          <p:txBody>
            <a:bodyPr wrap="none" anchor="ctr"/>
            <a:lstStyle/>
            <a:p>
              <a:pPr algn="l">
                <a:lnSpc>
                  <a:spcPct val="100000"/>
                </a:lnSpc>
                <a:spcBef>
                  <a:spcPts val="0"/>
                </a:spcBef>
              </a:pPr>
              <a:endParaRPr lang="zh-CN" altLang="en-US" b="1">
                <a:latin typeface="+mj-lt"/>
                <a:ea typeface="华文新魏" pitchFamily="2" charset="-122"/>
              </a:endParaRPr>
            </a:p>
          </p:txBody>
        </p:sp>
        <p:sp>
          <p:nvSpPr>
            <p:cNvPr id="82" name="Text Box 81"/>
            <p:cNvSpPr txBox="1">
              <a:spLocks noChangeArrowheads="1"/>
            </p:cNvSpPr>
            <p:nvPr/>
          </p:nvSpPr>
          <p:spPr bwMode="auto">
            <a:xfrm>
              <a:off x="5122" y="2409"/>
              <a:ext cx="47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dirty="0">
                  <a:latin typeface="+mj-lt"/>
                  <a:ea typeface="华文新魏" pitchFamily="2" charset="-122"/>
                </a:rPr>
                <a:t>WCN</a:t>
              </a:r>
            </a:p>
          </p:txBody>
        </p:sp>
        <p:sp>
          <p:nvSpPr>
            <p:cNvPr id="83" name="Text Box 82"/>
            <p:cNvSpPr txBox="1">
              <a:spLocks noChangeArrowheads="1"/>
            </p:cNvSpPr>
            <p:nvPr/>
          </p:nvSpPr>
          <p:spPr bwMode="auto">
            <a:xfrm>
              <a:off x="5765" y="1852"/>
              <a:ext cx="28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000" b="1">
                  <a:solidFill>
                    <a:srgbClr val="CC3300"/>
                  </a:solidFill>
                  <a:latin typeface="+mj-lt"/>
                  <a:ea typeface="华文新魏" pitchFamily="2" charset="-122"/>
                </a:rPr>
                <a:t>+1</a:t>
              </a:r>
            </a:p>
          </p:txBody>
        </p:sp>
        <p:sp>
          <p:nvSpPr>
            <p:cNvPr id="84" name="Text Box 83"/>
            <p:cNvSpPr txBox="1">
              <a:spLocks noChangeArrowheads="1"/>
            </p:cNvSpPr>
            <p:nvPr/>
          </p:nvSpPr>
          <p:spPr bwMode="auto">
            <a:xfrm>
              <a:off x="5781" y="2404"/>
              <a:ext cx="251"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2000" b="1">
                  <a:solidFill>
                    <a:srgbClr val="CC3300"/>
                  </a:solidFill>
                  <a:latin typeface="+mj-lt"/>
                  <a:ea typeface="华文新魏" pitchFamily="2" charset="-122"/>
                </a:rPr>
                <a:t>-</a:t>
              </a:r>
              <a:r>
                <a:rPr lang="zh-CN" altLang="en-US" sz="2000" b="1" dirty="0">
                  <a:solidFill>
                    <a:srgbClr val="CC3300"/>
                  </a:solidFill>
                  <a:latin typeface="+mj-lt"/>
                  <a:ea typeface="华文新魏" pitchFamily="2" charset="-122"/>
                </a:rPr>
                <a:t>1</a:t>
              </a:r>
            </a:p>
          </p:txBody>
        </p:sp>
      </p:grpSp>
      <p:grpSp>
        <p:nvGrpSpPr>
          <p:cNvPr id="85" name="Group 90"/>
          <p:cNvGrpSpPr>
            <a:grpSpLocks/>
          </p:cNvGrpSpPr>
          <p:nvPr/>
        </p:nvGrpSpPr>
        <p:grpSpPr bwMode="auto">
          <a:xfrm>
            <a:off x="5060180" y="5164140"/>
            <a:ext cx="2500313" cy="1189038"/>
            <a:chOff x="2508" y="3312"/>
            <a:chExt cx="1575" cy="749"/>
          </a:xfrm>
        </p:grpSpPr>
        <p:sp>
          <p:nvSpPr>
            <p:cNvPr id="86" name="Freeform 91"/>
            <p:cNvSpPr>
              <a:spLocks/>
            </p:cNvSpPr>
            <p:nvPr/>
          </p:nvSpPr>
          <p:spPr bwMode="auto">
            <a:xfrm>
              <a:off x="2508" y="3312"/>
              <a:ext cx="1575" cy="736"/>
            </a:xfrm>
            <a:custGeom>
              <a:avLst/>
              <a:gdLst>
                <a:gd name="T0" fmla="*/ 10266 w 1488"/>
                <a:gd name="T1" fmla="*/ 180 h 768"/>
                <a:gd name="T2" fmla="*/ 0 w 1488"/>
                <a:gd name="T3" fmla="*/ 180 h 768"/>
                <a:gd name="T4" fmla="*/ 0 w 1488"/>
                <a:gd name="T5" fmla="*/ 0 h 768"/>
                <a:gd name="T6" fmla="*/ 0 60000 65536"/>
                <a:gd name="T7" fmla="*/ 0 60000 65536"/>
                <a:gd name="T8" fmla="*/ 0 60000 65536"/>
                <a:gd name="T9" fmla="*/ 0 w 1488"/>
                <a:gd name="T10" fmla="*/ 0 h 768"/>
                <a:gd name="T11" fmla="*/ 1488 w 1488"/>
                <a:gd name="T12" fmla="*/ 768 h 768"/>
              </a:gdLst>
              <a:ahLst/>
              <a:cxnLst>
                <a:cxn ang="T6">
                  <a:pos x="T0" y="T1"/>
                </a:cxn>
                <a:cxn ang="T7">
                  <a:pos x="T2" y="T3"/>
                </a:cxn>
                <a:cxn ang="T8">
                  <a:pos x="T4" y="T5"/>
                </a:cxn>
              </a:cxnLst>
              <a:rect l="T9" t="T10" r="T11" b="T12"/>
              <a:pathLst>
                <a:path w="1488" h="768">
                  <a:moveTo>
                    <a:pt x="1488" y="768"/>
                  </a:moveTo>
                  <a:lnTo>
                    <a:pt x="0" y="768"/>
                  </a:lnTo>
                  <a:lnTo>
                    <a:pt x="0" y="0"/>
                  </a:lnTo>
                </a:path>
              </a:pathLst>
            </a:custGeom>
            <a:noFill/>
            <a:ln w="57150">
              <a:solidFill>
                <a:srgbClr val="0000CC"/>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latin typeface="+mj-lt"/>
                <a:ea typeface="华文新魏" pitchFamily="2" charset="-122"/>
              </a:endParaRPr>
            </a:p>
          </p:txBody>
        </p:sp>
        <p:sp>
          <p:nvSpPr>
            <p:cNvPr id="87" name="Text Box 92"/>
            <p:cNvSpPr txBox="1">
              <a:spLocks noChangeArrowheads="1"/>
            </p:cNvSpPr>
            <p:nvPr/>
          </p:nvSpPr>
          <p:spPr bwMode="auto">
            <a:xfrm>
              <a:off x="2905" y="3770"/>
              <a:ext cx="67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solidFill>
                    <a:srgbClr val="FF0000"/>
                  </a:solidFill>
                  <a:latin typeface="+mj-lt"/>
                  <a:ea typeface="华文新魏" pitchFamily="2" charset="-122"/>
                </a:rPr>
                <a:t>DREQ</a:t>
              </a:r>
            </a:p>
          </p:txBody>
        </p:sp>
        <p:sp>
          <p:nvSpPr>
            <p:cNvPr id="88" name="Text Box 93"/>
            <p:cNvSpPr txBox="1">
              <a:spLocks noChangeArrowheads="1"/>
            </p:cNvSpPr>
            <p:nvPr/>
          </p:nvSpPr>
          <p:spPr bwMode="auto">
            <a:xfrm>
              <a:off x="2508" y="3798"/>
              <a:ext cx="26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mj-lt"/>
                  <a:ea typeface="华文新魏" pitchFamily="2" charset="-122"/>
                </a:rPr>
                <a:t>②</a:t>
              </a:r>
            </a:p>
          </p:txBody>
        </p:sp>
      </p:grpSp>
      <p:grpSp>
        <p:nvGrpSpPr>
          <p:cNvPr id="89" name="Group 94"/>
          <p:cNvGrpSpPr>
            <a:grpSpLocks/>
          </p:cNvGrpSpPr>
          <p:nvPr/>
        </p:nvGrpSpPr>
        <p:grpSpPr bwMode="auto">
          <a:xfrm>
            <a:off x="5044305" y="1493838"/>
            <a:ext cx="877888" cy="1316037"/>
            <a:chOff x="2498" y="1000"/>
            <a:chExt cx="553" cy="829"/>
          </a:xfrm>
        </p:grpSpPr>
        <p:sp>
          <p:nvSpPr>
            <p:cNvPr id="90" name="Text Box 95"/>
            <p:cNvSpPr txBox="1">
              <a:spLocks noChangeArrowheads="1"/>
            </p:cNvSpPr>
            <p:nvPr/>
          </p:nvSpPr>
          <p:spPr bwMode="auto">
            <a:xfrm>
              <a:off x="2498" y="1217"/>
              <a:ext cx="55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solidFill>
                    <a:srgbClr val="FF0000"/>
                  </a:solidFill>
                  <a:latin typeface="+mj-lt"/>
                  <a:ea typeface="华文新魏" pitchFamily="2" charset="-122"/>
                </a:rPr>
                <a:t>HRQ</a:t>
              </a:r>
            </a:p>
          </p:txBody>
        </p:sp>
        <p:sp>
          <p:nvSpPr>
            <p:cNvPr id="91" name="Text Box 96"/>
            <p:cNvSpPr txBox="1">
              <a:spLocks noChangeArrowheads="1"/>
            </p:cNvSpPr>
            <p:nvPr/>
          </p:nvSpPr>
          <p:spPr bwMode="auto">
            <a:xfrm>
              <a:off x="2498" y="1440"/>
              <a:ext cx="26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mj-lt"/>
                  <a:ea typeface="华文新魏" pitchFamily="2" charset="-122"/>
                </a:rPr>
                <a:t>③</a:t>
              </a:r>
            </a:p>
          </p:txBody>
        </p:sp>
        <p:sp>
          <p:nvSpPr>
            <p:cNvPr id="92" name="Line 97"/>
            <p:cNvSpPr>
              <a:spLocks noChangeShapeType="1"/>
            </p:cNvSpPr>
            <p:nvPr/>
          </p:nvSpPr>
          <p:spPr bwMode="auto">
            <a:xfrm flipV="1">
              <a:off x="2498" y="1000"/>
              <a:ext cx="0" cy="829"/>
            </a:xfrm>
            <a:prstGeom prst="line">
              <a:avLst/>
            </a:prstGeom>
            <a:noFill/>
            <a:ln w="57150">
              <a:solidFill>
                <a:srgbClr val="0000CC"/>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latin typeface="+mj-lt"/>
                <a:ea typeface="华文新魏" pitchFamily="2" charset="-122"/>
              </a:endParaRPr>
            </a:p>
          </p:txBody>
        </p:sp>
      </p:grpSp>
      <p:grpSp>
        <p:nvGrpSpPr>
          <p:cNvPr id="93" name="Group 98"/>
          <p:cNvGrpSpPr>
            <a:grpSpLocks/>
          </p:cNvGrpSpPr>
          <p:nvPr/>
        </p:nvGrpSpPr>
        <p:grpSpPr bwMode="auto">
          <a:xfrm>
            <a:off x="3563168" y="1497013"/>
            <a:ext cx="1096962" cy="1316037"/>
            <a:chOff x="1565" y="1002"/>
            <a:chExt cx="691" cy="829"/>
          </a:xfrm>
        </p:grpSpPr>
        <p:sp>
          <p:nvSpPr>
            <p:cNvPr id="94" name="Line 99"/>
            <p:cNvSpPr>
              <a:spLocks noChangeShapeType="1"/>
            </p:cNvSpPr>
            <p:nvPr/>
          </p:nvSpPr>
          <p:spPr bwMode="auto">
            <a:xfrm rot="10800000" flipV="1">
              <a:off x="2245" y="1002"/>
              <a:ext cx="0" cy="829"/>
            </a:xfrm>
            <a:prstGeom prst="line">
              <a:avLst/>
            </a:prstGeom>
            <a:noFill/>
            <a:ln w="57150">
              <a:solidFill>
                <a:srgbClr val="0000CC"/>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latin typeface="+mj-lt"/>
                <a:ea typeface="华文新魏" pitchFamily="2" charset="-122"/>
              </a:endParaRPr>
            </a:p>
          </p:txBody>
        </p:sp>
        <p:sp>
          <p:nvSpPr>
            <p:cNvPr id="95" name="Text Box 100"/>
            <p:cNvSpPr txBox="1">
              <a:spLocks noChangeArrowheads="1"/>
            </p:cNvSpPr>
            <p:nvPr/>
          </p:nvSpPr>
          <p:spPr bwMode="auto">
            <a:xfrm>
              <a:off x="1565" y="1217"/>
              <a:ext cx="677"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solidFill>
                    <a:srgbClr val="FF0000"/>
                  </a:solidFill>
                  <a:latin typeface="+mj-lt"/>
                  <a:ea typeface="华文新魏" pitchFamily="2" charset="-122"/>
                </a:rPr>
                <a:t>HLDA</a:t>
              </a:r>
            </a:p>
          </p:txBody>
        </p:sp>
        <p:sp>
          <p:nvSpPr>
            <p:cNvPr id="96" name="Text Box 101"/>
            <p:cNvSpPr txBox="1">
              <a:spLocks noChangeArrowheads="1"/>
            </p:cNvSpPr>
            <p:nvPr/>
          </p:nvSpPr>
          <p:spPr bwMode="auto">
            <a:xfrm>
              <a:off x="1993" y="1440"/>
              <a:ext cx="26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mj-lt"/>
                  <a:ea typeface="华文新魏" pitchFamily="2" charset="-122"/>
                </a:rPr>
                <a:t>④</a:t>
              </a:r>
            </a:p>
          </p:txBody>
        </p:sp>
      </p:grpSp>
      <p:grpSp>
        <p:nvGrpSpPr>
          <p:cNvPr id="97" name="Group 102"/>
          <p:cNvGrpSpPr>
            <a:grpSpLocks/>
          </p:cNvGrpSpPr>
          <p:nvPr/>
        </p:nvGrpSpPr>
        <p:grpSpPr bwMode="auto">
          <a:xfrm>
            <a:off x="8978130" y="1484313"/>
            <a:ext cx="681038" cy="1416050"/>
            <a:chOff x="4976" y="994"/>
            <a:chExt cx="439" cy="892"/>
          </a:xfrm>
        </p:grpSpPr>
        <p:sp>
          <p:nvSpPr>
            <p:cNvPr id="98" name="AutoShape 103"/>
            <p:cNvSpPr>
              <a:spLocks noChangeArrowheads="1"/>
            </p:cNvSpPr>
            <p:nvPr/>
          </p:nvSpPr>
          <p:spPr bwMode="auto">
            <a:xfrm>
              <a:off x="4976" y="994"/>
              <a:ext cx="148" cy="829"/>
            </a:xfrm>
            <a:prstGeom prst="upArrow">
              <a:avLst>
                <a:gd name="adj1" fmla="val 50000"/>
                <a:gd name="adj2" fmla="val 140034"/>
              </a:avLst>
            </a:prstGeom>
            <a:solidFill>
              <a:srgbClr val="00FF00"/>
            </a:solidFill>
            <a:ln w="9525">
              <a:solidFill>
                <a:srgbClr val="00FF00"/>
              </a:solidFill>
              <a:miter lim="800000"/>
              <a:headEnd/>
              <a:tailEnd/>
            </a:ln>
          </p:spPr>
          <p:txBody>
            <a:bodyPr vert="eaVert" wrap="none" anchor="ctr"/>
            <a:lstStyle/>
            <a:p>
              <a:pPr algn="l">
                <a:lnSpc>
                  <a:spcPct val="100000"/>
                </a:lnSpc>
                <a:spcBef>
                  <a:spcPts val="0"/>
                </a:spcBef>
              </a:pPr>
              <a:endParaRPr lang="zh-CN" altLang="en-US" b="1">
                <a:latin typeface="+mj-lt"/>
                <a:ea typeface="华文新魏" pitchFamily="2" charset="-122"/>
              </a:endParaRPr>
            </a:p>
          </p:txBody>
        </p:sp>
        <p:sp>
          <p:nvSpPr>
            <p:cNvPr id="99" name="Text Box 104"/>
            <p:cNvSpPr txBox="1">
              <a:spLocks noChangeArrowheads="1"/>
            </p:cNvSpPr>
            <p:nvPr/>
          </p:nvSpPr>
          <p:spPr bwMode="auto">
            <a:xfrm>
              <a:off x="5078" y="1115"/>
              <a:ext cx="337" cy="7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a:solidFill>
                    <a:srgbClr val="0000FF"/>
                  </a:solidFill>
                  <a:latin typeface="+mj-lt"/>
                  <a:ea typeface="华文新魏" pitchFamily="2" charset="-122"/>
                </a:rPr>
                <a:t>地址线</a:t>
              </a:r>
            </a:p>
          </p:txBody>
        </p:sp>
        <p:sp>
          <p:nvSpPr>
            <p:cNvPr id="100" name="Text Box 105"/>
            <p:cNvSpPr txBox="1">
              <a:spLocks noChangeArrowheads="1"/>
            </p:cNvSpPr>
            <p:nvPr/>
          </p:nvSpPr>
          <p:spPr bwMode="auto">
            <a:xfrm>
              <a:off x="5075" y="1653"/>
              <a:ext cx="26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mj-lt"/>
                  <a:ea typeface="华文新魏" pitchFamily="2" charset="-122"/>
                </a:rPr>
                <a:t>⑤</a:t>
              </a:r>
            </a:p>
          </p:txBody>
        </p:sp>
      </p:grpSp>
      <p:grpSp>
        <p:nvGrpSpPr>
          <p:cNvPr id="101" name="Group 106"/>
          <p:cNvGrpSpPr>
            <a:grpSpLocks/>
          </p:cNvGrpSpPr>
          <p:nvPr/>
        </p:nvGrpSpPr>
        <p:grpSpPr bwMode="auto">
          <a:xfrm>
            <a:off x="3559993" y="5154615"/>
            <a:ext cx="3963987" cy="1519238"/>
            <a:chOff x="1563" y="3306"/>
            <a:chExt cx="2497" cy="957"/>
          </a:xfrm>
        </p:grpSpPr>
        <p:sp>
          <p:nvSpPr>
            <p:cNvPr id="102" name="Freeform 107"/>
            <p:cNvSpPr>
              <a:spLocks/>
            </p:cNvSpPr>
            <p:nvPr/>
          </p:nvSpPr>
          <p:spPr bwMode="auto">
            <a:xfrm>
              <a:off x="2249" y="3306"/>
              <a:ext cx="1811" cy="874"/>
            </a:xfrm>
            <a:custGeom>
              <a:avLst/>
              <a:gdLst>
                <a:gd name="T0" fmla="*/ 0 w 1680"/>
                <a:gd name="T1" fmla="*/ 0 h 960"/>
                <a:gd name="T2" fmla="*/ 0 w 1680"/>
                <a:gd name="T3" fmla="*/ 39 h 960"/>
                <a:gd name="T4" fmla="*/ 21588 w 1680"/>
                <a:gd name="T5" fmla="*/ 39 h 960"/>
                <a:gd name="T6" fmla="*/ 0 60000 65536"/>
                <a:gd name="T7" fmla="*/ 0 60000 65536"/>
                <a:gd name="T8" fmla="*/ 0 60000 65536"/>
                <a:gd name="T9" fmla="*/ 0 w 1680"/>
                <a:gd name="T10" fmla="*/ 0 h 960"/>
                <a:gd name="T11" fmla="*/ 1680 w 1680"/>
                <a:gd name="T12" fmla="*/ 960 h 960"/>
              </a:gdLst>
              <a:ahLst/>
              <a:cxnLst>
                <a:cxn ang="T6">
                  <a:pos x="T0" y="T1"/>
                </a:cxn>
                <a:cxn ang="T7">
                  <a:pos x="T2" y="T3"/>
                </a:cxn>
                <a:cxn ang="T8">
                  <a:pos x="T4" y="T5"/>
                </a:cxn>
              </a:cxnLst>
              <a:rect l="T9" t="T10" r="T11" b="T12"/>
              <a:pathLst>
                <a:path w="1680" h="960">
                  <a:moveTo>
                    <a:pt x="0" y="0"/>
                  </a:moveTo>
                  <a:lnTo>
                    <a:pt x="0" y="960"/>
                  </a:lnTo>
                  <a:lnTo>
                    <a:pt x="1680" y="960"/>
                  </a:lnTo>
                </a:path>
              </a:pathLst>
            </a:custGeom>
            <a:noFill/>
            <a:ln w="57150">
              <a:solidFill>
                <a:srgbClr val="0000CC"/>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latin typeface="+mj-lt"/>
                <a:ea typeface="华文新魏" pitchFamily="2" charset="-122"/>
              </a:endParaRPr>
            </a:p>
          </p:txBody>
        </p:sp>
        <p:sp>
          <p:nvSpPr>
            <p:cNvPr id="103" name="Text Box 108"/>
            <p:cNvSpPr txBox="1">
              <a:spLocks noChangeArrowheads="1"/>
            </p:cNvSpPr>
            <p:nvPr/>
          </p:nvSpPr>
          <p:spPr bwMode="auto">
            <a:xfrm>
              <a:off x="1563" y="3972"/>
              <a:ext cx="688"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solidFill>
                    <a:srgbClr val="FF0000"/>
                  </a:solidFill>
                  <a:latin typeface="+mj-lt"/>
                  <a:ea typeface="华文新魏" pitchFamily="2" charset="-122"/>
                </a:rPr>
                <a:t>DACK</a:t>
              </a:r>
            </a:p>
          </p:txBody>
        </p:sp>
        <p:sp>
          <p:nvSpPr>
            <p:cNvPr id="104" name="Text Box 109"/>
            <p:cNvSpPr txBox="1">
              <a:spLocks noChangeArrowheads="1"/>
            </p:cNvSpPr>
            <p:nvPr/>
          </p:nvSpPr>
          <p:spPr bwMode="auto">
            <a:xfrm>
              <a:off x="1984" y="3802"/>
              <a:ext cx="26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mj-lt"/>
                  <a:ea typeface="华文新魏" pitchFamily="2" charset="-122"/>
                </a:rPr>
                <a:t>⑥</a:t>
              </a:r>
            </a:p>
          </p:txBody>
        </p:sp>
      </p:grpSp>
      <p:sp>
        <p:nvSpPr>
          <p:cNvPr id="105" name="Text Box 110"/>
          <p:cNvSpPr txBox="1">
            <a:spLocks noChangeArrowheads="1"/>
          </p:cNvSpPr>
          <p:nvPr/>
        </p:nvSpPr>
        <p:spPr bwMode="auto">
          <a:xfrm>
            <a:off x="7811318" y="5261138"/>
            <a:ext cx="827087" cy="400110"/>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2000" b="1">
                <a:solidFill>
                  <a:schemeClr val="tx2"/>
                </a:solidFill>
                <a:latin typeface="+mj-lt"/>
                <a:ea typeface="华文新魏" pitchFamily="2" charset="-122"/>
              </a:rPr>
              <a:t>DBR</a:t>
            </a:r>
          </a:p>
        </p:txBody>
      </p:sp>
      <p:grpSp>
        <p:nvGrpSpPr>
          <p:cNvPr id="106" name="Group 112"/>
          <p:cNvGrpSpPr>
            <a:grpSpLocks/>
          </p:cNvGrpSpPr>
          <p:nvPr/>
        </p:nvGrpSpPr>
        <p:grpSpPr bwMode="auto">
          <a:xfrm>
            <a:off x="8206605" y="1679575"/>
            <a:ext cx="523875" cy="1317625"/>
            <a:chOff x="4480" y="1117"/>
            <a:chExt cx="330" cy="830"/>
          </a:xfrm>
        </p:grpSpPr>
        <p:sp>
          <p:nvSpPr>
            <p:cNvPr id="107" name="Text Box 113"/>
            <p:cNvSpPr txBox="1">
              <a:spLocks noChangeArrowheads="1"/>
            </p:cNvSpPr>
            <p:nvPr/>
          </p:nvSpPr>
          <p:spPr bwMode="auto">
            <a:xfrm>
              <a:off x="4480" y="1117"/>
              <a:ext cx="330" cy="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a:solidFill>
                    <a:srgbClr val="0000FF"/>
                  </a:solidFill>
                  <a:latin typeface="+mj-lt"/>
                  <a:ea typeface="华文新魏" pitchFamily="2" charset="-122"/>
                </a:rPr>
                <a:t>数据线</a:t>
              </a:r>
            </a:p>
          </p:txBody>
        </p:sp>
        <p:sp>
          <p:nvSpPr>
            <p:cNvPr id="108" name="Text Box 114"/>
            <p:cNvSpPr txBox="1">
              <a:spLocks noChangeArrowheads="1"/>
            </p:cNvSpPr>
            <p:nvPr/>
          </p:nvSpPr>
          <p:spPr bwMode="auto">
            <a:xfrm>
              <a:off x="4513" y="1714"/>
              <a:ext cx="26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mj-lt"/>
                  <a:ea typeface="华文新魏" pitchFamily="2" charset="-122"/>
                </a:rPr>
                <a:t>⑦</a:t>
              </a:r>
            </a:p>
          </p:txBody>
        </p:sp>
      </p:grpSp>
      <p:grpSp>
        <p:nvGrpSpPr>
          <p:cNvPr id="109" name="Group 116"/>
          <p:cNvGrpSpPr>
            <a:grpSpLocks/>
          </p:cNvGrpSpPr>
          <p:nvPr/>
        </p:nvGrpSpPr>
        <p:grpSpPr bwMode="auto">
          <a:xfrm>
            <a:off x="6663555" y="3467100"/>
            <a:ext cx="6848475" cy="457200"/>
            <a:chOff x="3518" y="2243"/>
            <a:chExt cx="4314" cy="288"/>
          </a:xfrm>
        </p:grpSpPr>
        <p:sp>
          <p:nvSpPr>
            <p:cNvPr id="110" name="Text Box 118"/>
            <p:cNvSpPr txBox="1">
              <a:spLocks noChangeArrowheads="1"/>
            </p:cNvSpPr>
            <p:nvPr/>
          </p:nvSpPr>
          <p:spPr bwMode="auto">
            <a:xfrm>
              <a:off x="6917" y="2243"/>
              <a:ext cx="91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endParaRPr lang="zh-CN" altLang="en-US" b="1">
                <a:solidFill>
                  <a:srgbClr val="0000FF"/>
                </a:solidFill>
                <a:latin typeface="+mj-lt"/>
                <a:ea typeface="华文新魏" pitchFamily="2" charset="-122"/>
              </a:endParaRPr>
            </a:p>
          </p:txBody>
        </p:sp>
        <p:sp>
          <p:nvSpPr>
            <p:cNvPr id="111" name="Freeform 117"/>
            <p:cNvSpPr>
              <a:spLocks/>
            </p:cNvSpPr>
            <p:nvPr/>
          </p:nvSpPr>
          <p:spPr bwMode="auto">
            <a:xfrm>
              <a:off x="3518" y="2313"/>
              <a:ext cx="1522" cy="92"/>
            </a:xfrm>
            <a:custGeom>
              <a:avLst/>
              <a:gdLst>
                <a:gd name="T0" fmla="*/ 60815871 w 1104"/>
                <a:gd name="T1" fmla="*/ 25 h 96"/>
                <a:gd name="T2" fmla="*/ 60815871 w 1104"/>
                <a:gd name="T3" fmla="*/ 0 h 96"/>
                <a:gd name="T4" fmla="*/ 0 w 1104"/>
                <a:gd name="T5" fmla="*/ 0 h 96"/>
                <a:gd name="T6" fmla="*/ 0 60000 65536"/>
                <a:gd name="T7" fmla="*/ 0 60000 65536"/>
                <a:gd name="T8" fmla="*/ 0 60000 65536"/>
                <a:gd name="T9" fmla="*/ 0 w 1104"/>
                <a:gd name="T10" fmla="*/ 0 h 96"/>
                <a:gd name="T11" fmla="*/ 1104 w 1104"/>
                <a:gd name="T12" fmla="*/ 96 h 96"/>
              </a:gdLst>
              <a:ahLst/>
              <a:cxnLst>
                <a:cxn ang="T6">
                  <a:pos x="T0" y="T1"/>
                </a:cxn>
                <a:cxn ang="T7">
                  <a:pos x="T2" y="T3"/>
                </a:cxn>
                <a:cxn ang="T8">
                  <a:pos x="T4" y="T5"/>
                </a:cxn>
              </a:cxnLst>
              <a:rect l="T9" t="T10" r="T11" b="T12"/>
              <a:pathLst>
                <a:path w="1104" h="96">
                  <a:moveTo>
                    <a:pt x="1104" y="96"/>
                  </a:moveTo>
                  <a:lnTo>
                    <a:pt x="1104" y="0"/>
                  </a:lnTo>
                  <a:lnTo>
                    <a:pt x="0" y="0"/>
                  </a:lnTo>
                </a:path>
              </a:pathLst>
            </a:custGeom>
            <a:noFill/>
            <a:ln w="57150">
              <a:solidFill>
                <a:srgbClr val="C00000"/>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latin typeface="+mj-lt"/>
                <a:ea typeface="华文新魏" pitchFamily="2" charset="-122"/>
              </a:endParaRPr>
            </a:p>
          </p:txBody>
        </p:sp>
      </p:grpSp>
      <p:grpSp>
        <p:nvGrpSpPr>
          <p:cNvPr id="112" name="Group 119"/>
          <p:cNvGrpSpPr>
            <a:grpSpLocks/>
          </p:cNvGrpSpPr>
          <p:nvPr/>
        </p:nvGrpSpPr>
        <p:grpSpPr bwMode="auto">
          <a:xfrm>
            <a:off x="6239693" y="1482725"/>
            <a:ext cx="523875" cy="1316038"/>
            <a:chOff x="3241" y="1006"/>
            <a:chExt cx="330" cy="829"/>
          </a:xfrm>
        </p:grpSpPr>
        <p:sp>
          <p:nvSpPr>
            <p:cNvPr id="113" name="Line 120"/>
            <p:cNvSpPr>
              <a:spLocks noChangeShapeType="1"/>
            </p:cNvSpPr>
            <p:nvPr/>
          </p:nvSpPr>
          <p:spPr bwMode="auto">
            <a:xfrm flipV="1">
              <a:off x="3256" y="1006"/>
              <a:ext cx="0" cy="829"/>
            </a:xfrm>
            <a:prstGeom prst="line">
              <a:avLst/>
            </a:prstGeom>
            <a:noFill/>
            <a:ln w="57150">
              <a:solidFill>
                <a:srgbClr val="C00000"/>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latin typeface="+mj-lt"/>
                <a:ea typeface="华文新魏" pitchFamily="2" charset="-122"/>
              </a:endParaRPr>
            </a:p>
          </p:txBody>
        </p:sp>
        <p:sp>
          <p:nvSpPr>
            <p:cNvPr id="114" name="Text Box 121"/>
            <p:cNvSpPr txBox="1">
              <a:spLocks noChangeArrowheads="1"/>
            </p:cNvSpPr>
            <p:nvPr/>
          </p:nvSpPr>
          <p:spPr bwMode="auto">
            <a:xfrm>
              <a:off x="3241" y="1054"/>
              <a:ext cx="330" cy="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dirty="0">
                  <a:solidFill>
                    <a:srgbClr val="0000FF"/>
                  </a:solidFill>
                  <a:latin typeface="+mj-lt"/>
                  <a:ea typeface="华文新魏" pitchFamily="2" charset="-122"/>
                </a:rPr>
                <a:t>中断请求</a:t>
              </a:r>
            </a:p>
          </p:txBody>
        </p:sp>
      </p:grpSp>
      <p:sp>
        <p:nvSpPr>
          <p:cNvPr id="115" name="Text Box 81"/>
          <p:cNvSpPr txBox="1">
            <a:spLocks noChangeArrowheads="1"/>
          </p:cNvSpPr>
          <p:nvPr/>
        </p:nvSpPr>
        <p:spPr bwMode="auto">
          <a:xfrm>
            <a:off x="8724130" y="4568825"/>
            <a:ext cx="754063" cy="452438"/>
          </a:xfrm>
          <a:prstGeom prst="rect">
            <a:avLst/>
          </a:prstGeom>
          <a:solidFill>
            <a:schemeClr val="folHlink"/>
          </a:solidFill>
          <a:ln w="9525">
            <a:solidFill>
              <a:schemeClr val="folHlink"/>
            </a:solidFill>
            <a:miter lim="800000"/>
            <a:headEnd/>
            <a:tailEnd/>
          </a:ln>
        </p:spPr>
        <p:txBody>
          <a:bodyPr wrap="none" anchor="ctr"/>
          <a:lstStyle>
            <a:defPPr>
              <a:defRPr lang="zh-CN"/>
            </a:defPPr>
            <a:lvl1pPr>
              <a:defRPr b="1"/>
            </a:lvl1pPr>
          </a:lstStyle>
          <a:p>
            <a:pPr algn="l">
              <a:lnSpc>
                <a:spcPct val="100000"/>
              </a:lnSpc>
              <a:spcBef>
                <a:spcPts val="0"/>
              </a:spcBef>
              <a:defRPr/>
            </a:pPr>
            <a:r>
              <a:rPr lang="en-US" altLang="zh-CN" sz="1800" dirty="0">
                <a:latin typeface="+mj-lt"/>
                <a:ea typeface="华文新魏" pitchFamily="2" charset="-122"/>
              </a:rPr>
              <a:t>DAR</a:t>
            </a:r>
          </a:p>
        </p:txBody>
      </p:sp>
      <p:cxnSp>
        <p:nvCxnSpPr>
          <p:cNvPr id="116" name="直接箭头连接符 115"/>
          <p:cNvCxnSpPr/>
          <p:nvPr/>
        </p:nvCxnSpPr>
        <p:spPr>
          <a:xfrm flipV="1">
            <a:off x="8235180" y="1527175"/>
            <a:ext cx="11113" cy="3719513"/>
          </a:xfrm>
          <a:prstGeom prst="straightConnector1">
            <a:avLst/>
          </a:prstGeom>
          <a:ln w="139700">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117" name="Group 108"/>
          <p:cNvGrpSpPr>
            <a:grpSpLocks/>
          </p:cNvGrpSpPr>
          <p:nvPr/>
        </p:nvGrpSpPr>
        <p:grpSpPr bwMode="auto">
          <a:xfrm>
            <a:off x="8111355" y="5683704"/>
            <a:ext cx="604838" cy="589828"/>
            <a:chOff x="4439" y="3654"/>
            <a:chExt cx="381" cy="298"/>
          </a:xfrm>
        </p:grpSpPr>
        <p:sp>
          <p:nvSpPr>
            <p:cNvPr id="118" name="Text Box 109"/>
            <p:cNvSpPr txBox="1">
              <a:spLocks noChangeArrowheads="1"/>
            </p:cNvSpPr>
            <p:nvPr/>
          </p:nvSpPr>
          <p:spPr bwMode="auto">
            <a:xfrm>
              <a:off x="4557" y="3744"/>
              <a:ext cx="263" cy="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mj-lt"/>
                  <a:ea typeface="华文新魏" pitchFamily="2" charset="-122"/>
                </a:rPr>
                <a:t>①</a:t>
              </a:r>
            </a:p>
          </p:txBody>
        </p:sp>
        <p:sp>
          <p:nvSpPr>
            <p:cNvPr id="119" name="AutoShape 110"/>
            <p:cNvSpPr>
              <a:spLocks noChangeArrowheads="1"/>
            </p:cNvSpPr>
            <p:nvPr/>
          </p:nvSpPr>
          <p:spPr bwMode="auto">
            <a:xfrm>
              <a:off x="4439" y="3654"/>
              <a:ext cx="169" cy="298"/>
            </a:xfrm>
            <a:prstGeom prst="downArrow">
              <a:avLst>
                <a:gd name="adj1" fmla="val 50000"/>
                <a:gd name="adj2" fmla="val 52809"/>
              </a:avLst>
            </a:prstGeom>
            <a:solidFill>
              <a:srgbClr val="0000FF"/>
            </a:solidFill>
            <a:ln w="9525">
              <a:solidFill>
                <a:srgbClr val="000000"/>
              </a:solidFill>
              <a:miter lim="800000"/>
              <a:headEnd/>
              <a:tailEnd/>
            </a:ln>
          </p:spPr>
          <p:txBody>
            <a:bodyPr anchor="ctr">
              <a:spAutoFit/>
            </a:bodyPr>
            <a:lstStyle/>
            <a:p>
              <a:pPr algn="l">
                <a:lnSpc>
                  <a:spcPct val="100000"/>
                </a:lnSpc>
                <a:spcBef>
                  <a:spcPts val="0"/>
                </a:spcBef>
              </a:pPr>
              <a:endParaRPr lang="zh-CN" altLang="en-US" b="1">
                <a:latin typeface="+mj-lt"/>
                <a:ea typeface="华文新魏" pitchFamily="2" charset="-122"/>
              </a:endParaRPr>
            </a:p>
          </p:txBody>
        </p:sp>
      </p:grpSp>
      <p:sp>
        <p:nvSpPr>
          <p:cNvPr id="120" name="AutoShape 89"/>
          <p:cNvSpPr>
            <a:spLocks noChangeArrowheads="1"/>
          </p:cNvSpPr>
          <p:nvPr/>
        </p:nvSpPr>
        <p:spPr bwMode="auto">
          <a:xfrm>
            <a:off x="8149455" y="5678766"/>
            <a:ext cx="207963" cy="578882"/>
          </a:xfrm>
          <a:prstGeom prst="upArrow">
            <a:avLst>
              <a:gd name="adj1" fmla="val 50000"/>
              <a:gd name="adj2" fmla="val 53670"/>
            </a:avLst>
          </a:prstGeom>
          <a:solidFill>
            <a:srgbClr val="7030A0"/>
          </a:solidFill>
          <a:ln w="28575">
            <a:solidFill>
              <a:srgbClr val="7030A0"/>
            </a:solidFill>
            <a:miter lim="800000"/>
            <a:headEnd/>
            <a:tailEnd/>
          </a:ln>
        </p:spPr>
        <p:txBody>
          <a:bodyPr anchor="ctr">
            <a:spAutoFit/>
          </a:bodyPr>
          <a:lstStyle/>
          <a:p>
            <a:pPr algn="l">
              <a:lnSpc>
                <a:spcPct val="100000"/>
              </a:lnSpc>
              <a:spcBef>
                <a:spcPts val="0"/>
              </a:spcBef>
            </a:pPr>
            <a:endParaRPr lang="zh-CN" altLang="en-US" b="1">
              <a:latin typeface="+mj-lt"/>
              <a:ea typeface="华文新魏" pitchFamily="2" charset="-122"/>
            </a:endParaRPr>
          </a:p>
        </p:txBody>
      </p:sp>
    </p:spTree>
    <p:extLst>
      <p:ext uri="{BB962C8B-B14F-4D97-AF65-F5344CB8AC3E}">
        <p14:creationId xmlns:p14="http://schemas.microsoft.com/office/powerpoint/2010/main" val="841422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blinds(horizontal)">
                                      <p:cBhvr>
                                        <p:cTn id="7" dur="500"/>
                                        <p:tgtEl>
                                          <p:spTgt spid="7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up)">
                                      <p:cBhvr>
                                        <p:cTn id="15" dur="500"/>
                                        <p:tgtEl>
                                          <p:spTgt spid="117"/>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9"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strips(upLeft)">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strips(upRight)">
                                      <p:cBhvr>
                                        <p:cTn id="25" dur="500"/>
                                        <p:tgtEl>
                                          <p:spTgt spid="89"/>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strips(downRight)">
                                      <p:cBhvr>
                                        <p:cTn id="30" dur="500"/>
                                        <p:tgtEl>
                                          <p:spTgt spid="93"/>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nodeType="clickEffect">
                                  <p:stCondLst>
                                    <p:cond delay="0"/>
                                  </p:stCondLst>
                                  <p:childTnLst>
                                    <p:set>
                                      <p:cBhvr>
                                        <p:cTn id="34" dur="1" fill="hold">
                                          <p:stCondLst>
                                            <p:cond delay="0"/>
                                          </p:stCondLst>
                                        </p:cTn>
                                        <p:tgtEl>
                                          <p:spTgt spid="97"/>
                                        </p:tgtEl>
                                        <p:attrNameLst>
                                          <p:attrName>style.visibility</p:attrName>
                                        </p:attrNameLst>
                                      </p:cBhvr>
                                      <p:to>
                                        <p:strVal val="visible"/>
                                      </p:to>
                                    </p:set>
                                    <p:animEffect transition="in" filter="strips(upLeft)">
                                      <p:cBhvr>
                                        <p:cTn id="35" dur="500"/>
                                        <p:tgtEl>
                                          <p:spTgt spid="97"/>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strips(downRight)">
                                      <p:cBhvr>
                                        <p:cTn id="40" dur="500"/>
                                        <p:tgtEl>
                                          <p:spTgt spid="10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20"/>
                                        </p:tgtEl>
                                        <p:attrNameLst>
                                          <p:attrName>style.visibility</p:attrName>
                                        </p:attrNameLst>
                                      </p:cBhvr>
                                      <p:to>
                                        <p:strVal val="visible"/>
                                      </p:to>
                                    </p:set>
                                    <p:animEffect transition="in" filter="wipe(down)">
                                      <p:cBhvr>
                                        <p:cTn id="45" dur="500"/>
                                        <p:tgtEl>
                                          <p:spTgt spid="12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05"/>
                                        </p:tgtEl>
                                        <p:attrNameLst>
                                          <p:attrName>style.visibility</p:attrName>
                                        </p:attrNameLst>
                                      </p:cBhvr>
                                      <p:to>
                                        <p:strVal val="visible"/>
                                      </p:to>
                                    </p:set>
                                    <p:animEffect transition="in" filter="blinds(horizontal)">
                                      <p:cBhvr>
                                        <p:cTn id="50" dur="500"/>
                                        <p:tgtEl>
                                          <p:spTgt spid="10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16"/>
                                        </p:tgtEl>
                                        <p:attrNameLst>
                                          <p:attrName>style.visibility</p:attrName>
                                        </p:attrNameLst>
                                      </p:cBhvr>
                                      <p:to>
                                        <p:strVal val="visible"/>
                                      </p:to>
                                    </p:set>
                                    <p:animEffect transition="in" filter="wipe(down)">
                                      <p:cBhvr>
                                        <p:cTn id="55" dur="500"/>
                                        <p:tgtEl>
                                          <p:spTgt spid="116"/>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10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8" presetClass="entr" presetSubtype="9" fill="hold" nodeType="clickEffect">
                                  <p:stCondLst>
                                    <p:cond delay="0"/>
                                  </p:stCondLst>
                                  <p:childTnLst>
                                    <p:set>
                                      <p:cBhvr>
                                        <p:cTn id="62" dur="1" fill="hold">
                                          <p:stCondLst>
                                            <p:cond delay="0"/>
                                          </p:stCondLst>
                                        </p:cTn>
                                        <p:tgtEl>
                                          <p:spTgt spid="109"/>
                                        </p:tgtEl>
                                        <p:attrNameLst>
                                          <p:attrName>style.visibility</p:attrName>
                                        </p:attrNameLst>
                                      </p:cBhvr>
                                      <p:to>
                                        <p:strVal val="visible"/>
                                      </p:to>
                                    </p:set>
                                    <p:animEffect transition="in" filter="strips(upLeft)">
                                      <p:cBhvr>
                                        <p:cTn id="63" dur="500"/>
                                        <p:tgtEl>
                                          <p:spTgt spid="109"/>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9" fill="hold" nodeType="clickEffect">
                                  <p:stCondLst>
                                    <p:cond delay="0"/>
                                  </p:stCondLst>
                                  <p:childTnLst>
                                    <p:set>
                                      <p:cBhvr>
                                        <p:cTn id="67" dur="1" fill="hold">
                                          <p:stCondLst>
                                            <p:cond delay="0"/>
                                          </p:stCondLst>
                                        </p:cTn>
                                        <p:tgtEl>
                                          <p:spTgt spid="112"/>
                                        </p:tgtEl>
                                        <p:attrNameLst>
                                          <p:attrName>style.visibility</p:attrName>
                                        </p:attrNameLst>
                                      </p:cBhvr>
                                      <p:to>
                                        <p:strVal val="visible"/>
                                      </p:to>
                                    </p:set>
                                    <p:animEffect transition="in" filter="strips(upLeft)">
                                      <p:cBhvr>
                                        <p:cTn id="68"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15" grpId="0" animBg="1"/>
      <p:bldP spid="1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
          <p:cNvSpPr>
            <a:spLocks noChangeArrowheads="1"/>
          </p:cNvSpPr>
          <p:nvPr/>
        </p:nvSpPr>
        <p:spPr bwMode="auto">
          <a:xfrm>
            <a:off x="681038" y="4105275"/>
            <a:ext cx="10747906" cy="880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3200">
                <a:latin typeface="Times New Roman" pitchFamily="18" charset="0"/>
                <a:ea typeface="华文新魏" pitchFamily="2" charset="-122"/>
              </a:rPr>
              <a:t>	</a:t>
            </a:r>
          </a:p>
        </p:txBody>
      </p:sp>
      <p:sp>
        <p:nvSpPr>
          <p:cNvPr id="22" name="Rectangle 4"/>
          <p:cNvSpPr txBox="1">
            <a:spLocks noChangeArrowheads="1"/>
          </p:cNvSpPr>
          <p:nvPr/>
        </p:nvSpPr>
        <p:spPr>
          <a:xfrm>
            <a:off x="500063" y="787400"/>
            <a:ext cx="11211767" cy="5449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indent="-266700">
              <a:lnSpc>
                <a:spcPct val="105000"/>
              </a:lnSpc>
              <a:spcBef>
                <a:spcPct val="0"/>
              </a:spcBef>
              <a:buClr>
                <a:schemeClr val="tx2"/>
              </a:buClr>
            </a:pPr>
            <a:r>
              <a:rPr lang="zh-CN" altLang="en-US" dirty="0">
                <a:solidFill>
                  <a:srgbClr val="0000FF"/>
                </a:solidFill>
                <a:latin typeface="+mj-lt"/>
                <a:ea typeface="华文新魏" pitchFamily="2" charset="-122"/>
              </a:rPr>
              <a:t>无条件传送方式</a:t>
            </a:r>
            <a:endParaRPr lang="en-US" altLang="zh-CN" dirty="0">
              <a:solidFill>
                <a:srgbClr val="0000FF"/>
              </a:solidFill>
              <a:latin typeface="+mj-lt"/>
              <a:ea typeface="华文新魏" pitchFamily="2" charset="-122"/>
            </a:endParaRPr>
          </a:p>
          <a:p>
            <a:pPr marL="625475" lvl="1" indent="-266700" algn="just">
              <a:lnSpc>
                <a:spcPct val="105000"/>
              </a:lnSpc>
              <a:spcBef>
                <a:spcPct val="0"/>
              </a:spcBef>
            </a:pPr>
            <a:r>
              <a:rPr kumimoji="1" lang="zh-CN" altLang="en-US" dirty="0">
                <a:latin typeface="+mj-lt"/>
                <a:ea typeface="华文新魏" pitchFamily="2" charset="-122"/>
              </a:rPr>
              <a:t>是一种无需判断</a:t>
            </a:r>
            <a:r>
              <a:rPr kumimoji="1" lang="en-US" altLang="zh-CN" dirty="0">
                <a:latin typeface="+mj-lt"/>
                <a:ea typeface="华文新魏" pitchFamily="2" charset="-122"/>
              </a:rPr>
              <a:t>I/O</a:t>
            </a:r>
            <a:r>
              <a:rPr kumimoji="1" lang="zh-CN" altLang="en-US" dirty="0">
                <a:latin typeface="+mj-lt"/>
                <a:ea typeface="华文新魏" pitchFamily="2" charset="-122"/>
              </a:rPr>
              <a:t>设备良/故、忙/闲与否的操作方式</a:t>
            </a:r>
          </a:p>
          <a:p>
            <a:pPr marL="625475" lvl="1" indent="-266700" algn="just">
              <a:lnSpc>
                <a:spcPct val="105000"/>
              </a:lnSpc>
              <a:spcBef>
                <a:spcPct val="0"/>
              </a:spcBef>
            </a:pPr>
            <a:r>
              <a:rPr lang="zh-CN" altLang="en-US" dirty="0">
                <a:latin typeface="+mj-lt"/>
                <a:ea typeface="华文新魏" pitchFamily="2" charset="-122"/>
              </a:rPr>
              <a:t>特点</a:t>
            </a:r>
          </a:p>
          <a:p>
            <a:pPr marL="984250" lvl="2" indent="-273050">
              <a:lnSpc>
                <a:spcPct val="105000"/>
              </a:lnSpc>
              <a:spcBef>
                <a:spcPct val="0"/>
              </a:spcBef>
              <a:buClr>
                <a:schemeClr val="tx2"/>
              </a:buClr>
            </a:pPr>
            <a:r>
              <a:rPr lang="zh-CN" altLang="en-US" sz="2800" dirty="0">
                <a:latin typeface="+mj-lt"/>
                <a:ea typeface="华文新魏" pitchFamily="2" charset="-122"/>
              </a:rPr>
              <a:t>软件只需一条</a:t>
            </a:r>
            <a:r>
              <a:rPr lang="en-US" altLang="zh-CN" sz="2800" dirty="0">
                <a:latin typeface="+mj-lt"/>
                <a:ea typeface="华文新魏" pitchFamily="2" charset="-122"/>
              </a:rPr>
              <a:t>I/O</a:t>
            </a:r>
            <a:r>
              <a:rPr lang="zh-CN" altLang="en-US" sz="2800" dirty="0">
                <a:latin typeface="+mj-lt"/>
                <a:ea typeface="华文新魏" pitchFamily="2" charset="-122"/>
              </a:rPr>
              <a:t>指令</a:t>
            </a:r>
          </a:p>
          <a:p>
            <a:pPr marL="984250" lvl="2" indent="-273050">
              <a:lnSpc>
                <a:spcPct val="105000"/>
              </a:lnSpc>
              <a:spcBef>
                <a:spcPct val="0"/>
              </a:spcBef>
              <a:buClr>
                <a:schemeClr val="tx2"/>
              </a:buClr>
            </a:pPr>
            <a:r>
              <a:rPr lang="zh-CN" altLang="en-US" sz="2800" dirty="0">
                <a:latin typeface="+mj-lt"/>
                <a:ea typeface="华文新魏" pitchFamily="2" charset="-122"/>
              </a:rPr>
              <a:t>硬件很简单，仅需一个数据缓冲寄存器</a:t>
            </a:r>
          </a:p>
          <a:p>
            <a:pPr marL="984250" lvl="2" indent="-273050">
              <a:lnSpc>
                <a:spcPct val="105000"/>
              </a:lnSpc>
              <a:spcBef>
                <a:spcPct val="0"/>
              </a:spcBef>
              <a:buClr>
                <a:schemeClr val="tx2"/>
              </a:buClr>
            </a:pPr>
            <a:r>
              <a:rPr lang="zh-CN" altLang="en-US" sz="2800" dirty="0">
                <a:latin typeface="+mj-lt"/>
                <a:ea typeface="华文新魏" pitchFamily="2" charset="-122"/>
              </a:rPr>
              <a:t>在外设各种动作时间</a:t>
            </a:r>
            <a:r>
              <a:rPr lang="zh-CN" altLang="en-US" sz="2800" dirty="0">
                <a:solidFill>
                  <a:srgbClr val="FF0000"/>
                </a:solidFill>
                <a:latin typeface="+mj-lt"/>
                <a:ea typeface="华文新魏" pitchFamily="2" charset="-122"/>
              </a:rPr>
              <a:t>固定、已知</a:t>
            </a:r>
            <a:r>
              <a:rPr lang="zh-CN" altLang="en-US" sz="2800" dirty="0">
                <a:latin typeface="+mj-lt"/>
                <a:ea typeface="华文新魏" pitchFamily="2" charset="-122"/>
              </a:rPr>
              <a:t>的条件下才使用，否则易出错。例如定时采样或对控制点的定时控制，也称为</a:t>
            </a:r>
            <a:r>
              <a:rPr lang="zh-CN" altLang="en-US" sz="2800" dirty="0">
                <a:solidFill>
                  <a:srgbClr val="FF0000"/>
                </a:solidFill>
                <a:latin typeface="+mj-lt"/>
                <a:ea typeface="华文新魏" pitchFamily="2" charset="-122"/>
              </a:rPr>
              <a:t>程序定时传送方式</a:t>
            </a:r>
          </a:p>
          <a:p>
            <a:pPr marL="984250" lvl="2" indent="-273050">
              <a:lnSpc>
                <a:spcPct val="105000"/>
              </a:lnSpc>
              <a:spcBef>
                <a:spcPct val="0"/>
              </a:spcBef>
              <a:buClr>
                <a:schemeClr val="tx2"/>
              </a:buClr>
            </a:pPr>
            <a:r>
              <a:rPr lang="zh-CN" altLang="en-US" sz="2800" dirty="0">
                <a:latin typeface="+mj-lt"/>
                <a:ea typeface="华文新魏" pitchFamily="2" charset="-122"/>
              </a:rPr>
              <a:t>对</a:t>
            </a:r>
            <a:r>
              <a:rPr lang="en-US" altLang="zh-CN" sz="2800" dirty="0">
                <a:latin typeface="+mj-lt"/>
                <a:ea typeface="华文新魏" pitchFamily="2" charset="-122"/>
              </a:rPr>
              <a:t>CPU</a:t>
            </a:r>
            <a:r>
              <a:rPr lang="zh-CN" altLang="en-US" sz="2800">
                <a:latin typeface="+mj-lt"/>
                <a:ea typeface="华文新魏" pitchFamily="2" charset="-122"/>
              </a:rPr>
              <a:t>的干扰大</a:t>
            </a:r>
            <a:r>
              <a:rPr lang="zh-CN" altLang="en-US" sz="2800" dirty="0">
                <a:latin typeface="+mj-lt"/>
                <a:ea typeface="华文新魏" pitchFamily="2" charset="-122"/>
              </a:rPr>
              <a:t>，系统效率低，很少使用</a:t>
            </a:r>
          </a:p>
          <a:p>
            <a:pPr marL="984250" lvl="2" indent="-273050">
              <a:lnSpc>
                <a:spcPct val="105000"/>
              </a:lnSpc>
              <a:spcBef>
                <a:spcPct val="0"/>
              </a:spcBef>
              <a:buClr>
                <a:schemeClr val="tx2"/>
              </a:buClr>
            </a:pPr>
            <a:r>
              <a:rPr lang="zh-CN" altLang="en-US" sz="2800" dirty="0">
                <a:latin typeface="+mj-lt"/>
                <a:ea typeface="华文新魏" pitchFamily="2" charset="-122"/>
              </a:rPr>
              <a:t>适应于个别慢速设备</a:t>
            </a:r>
            <a:endParaRPr lang="en-US" altLang="zh-CN" sz="2800" dirty="0">
              <a:latin typeface="+mj-lt"/>
              <a:ea typeface="华文新魏" pitchFamily="2" charset="-122"/>
            </a:endParaRPr>
          </a:p>
          <a:p>
            <a:pPr marL="984250" lvl="2" indent="-273050">
              <a:lnSpc>
                <a:spcPct val="105000"/>
              </a:lnSpc>
              <a:spcBef>
                <a:spcPct val="0"/>
              </a:spcBef>
              <a:buClr>
                <a:schemeClr val="tx2"/>
              </a:buClr>
            </a:pPr>
            <a:endParaRPr lang="zh-CN" altLang="en-US" dirty="0">
              <a:solidFill>
                <a:srgbClr val="0000FF"/>
              </a:solidFill>
              <a:latin typeface="+mj-lt"/>
              <a:ea typeface="华文新魏" pitchFamily="2" charset="-122"/>
            </a:endParaRPr>
          </a:p>
          <a:p>
            <a:pPr marL="625475" lvl="1" indent="-266700">
              <a:lnSpc>
                <a:spcPct val="105000"/>
              </a:lnSpc>
              <a:spcBef>
                <a:spcPct val="0"/>
              </a:spcBef>
              <a:buClr>
                <a:schemeClr val="tx2"/>
              </a:buClr>
            </a:pPr>
            <a:endParaRPr lang="zh-CN" altLang="en-US" dirty="0">
              <a:latin typeface="+mj-lt"/>
              <a:ea typeface="华文新魏" pitchFamily="2" charset="-122"/>
            </a:endParaRPr>
          </a:p>
          <a:p>
            <a:pPr marL="266700" indent="-266700">
              <a:lnSpc>
                <a:spcPct val="105000"/>
              </a:lnSpc>
              <a:spcBef>
                <a:spcPct val="0"/>
              </a:spcBef>
            </a:pPr>
            <a:endParaRPr lang="zh-CN" altLang="en-US" dirty="0">
              <a:latin typeface="+mj-lt"/>
              <a:ea typeface="华文新魏" pitchFamily="2" charset="-122"/>
            </a:endParaRPr>
          </a:p>
        </p:txBody>
      </p:sp>
    </p:spTree>
    <p:extLst>
      <p:ext uri="{BB962C8B-B14F-4D97-AF65-F5344CB8AC3E}">
        <p14:creationId xmlns:p14="http://schemas.microsoft.com/office/powerpoint/2010/main" val="27844068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animEffect transition="in" filter="blinds(horizontal)">
                                      <p:cBhvr>
                                        <p:cTn id="7" dur="500"/>
                                        <p:tgtEl>
                                          <p:spTgt spid="2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
                                            <p:txEl>
                                              <p:pRg st="3" end="3"/>
                                            </p:txEl>
                                          </p:spTgt>
                                        </p:tgtEl>
                                        <p:attrNameLst>
                                          <p:attrName>style.visibility</p:attrName>
                                        </p:attrNameLst>
                                      </p:cBhvr>
                                      <p:to>
                                        <p:strVal val="visible"/>
                                      </p:to>
                                    </p:set>
                                    <p:animEffect transition="in" filter="blinds(horizontal)">
                                      <p:cBhvr>
                                        <p:cTn id="10" dur="500"/>
                                        <p:tgtEl>
                                          <p:spTgt spid="2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
                                            <p:txEl>
                                              <p:pRg st="4" end="4"/>
                                            </p:txEl>
                                          </p:spTgt>
                                        </p:tgtEl>
                                        <p:attrNameLst>
                                          <p:attrName>style.visibility</p:attrName>
                                        </p:attrNameLst>
                                      </p:cBhvr>
                                      <p:to>
                                        <p:strVal val="visible"/>
                                      </p:to>
                                    </p:set>
                                    <p:animEffect transition="in" filter="blinds(horizontal)">
                                      <p:cBhvr>
                                        <p:cTn id="13" dur="500"/>
                                        <p:tgtEl>
                                          <p:spTgt spid="2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
                                            <p:txEl>
                                              <p:pRg st="5" end="5"/>
                                            </p:txEl>
                                          </p:spTgt>
                                        </p:tgtEl>
                                        <p:attrNameLst>
                                          <p:attrName>style.visibility</p:attrName>
                                        </p:attrNameLst>
                                      </p:cBhvr>
                                      <p:to>
                                        <p:strVal val="visible"/>
                                      </p:to>
                                    </p:set>
                                    <p:animEffect transition="in" filter="blinds(horizontal)">
                                      <p:cBhvr>
                                        <p:cTn id="16" dur="500"/>
                                        <p:tgtEl>
                                          <p:spTgt spid="22">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animEffect transition="in" filter="blinds(horizontal)">
                                      <p:cBhvr>
                                        <p:cTn id="19" dur="500"/>
                                        <p:tgtEl>
                                          <p:spTgt spid="22">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2">
                                            <p:txEl>
                                              <p:pRg st="7" end="7"/>
                                            </p:txEl>
                                          </p:spTgt>
                                        </p:tgtEl>
                                        <p:attrNameLst>
                                          <p:attrName>style.visibility</p:attrName>
                                        </p:attrNameLst>
                                      </p:cBhvr>
                                      <p:to>
                                        <p:strVal val="visible"/>
                                      </p:to>
                                    </p:set>
                                    <p:animEffect transition="in" filter="blinds(horizontal)">
                                      <p:cBhvr>
                                        <p:cTn id="22" dur="500"/>
                                        <p:tgtEl>
                                          <p:spTgt spid="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28017" y="99574"/>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的工作过程</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Text Box 2"/>
          <p:cNvSpPr txBox="1">
            <a:spLocks noChangeArrowheads="1"/>
          </p:cNvSpPr>
          <p:nvPr/>
        </p:nvSpPr>
        <p:spPr bwMode="auto">
          <a:xfrm>
            <a:off x="334566" y="617314"/>
            <a:ext cx="6748462"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buClr>
                <a:schemeClr val="tx2"/>
              </a:buClr>
              <a:buFont typeface="Wingdings" pitchFamily="2" charset="2"/>
              <a:buNone/>
            </a:pPr>
            <a:r>
              <a:rPr lang="en-US" altLang="zh-CN" sz="3200" b="1" dirty="0">
                <a:latin typeface="+mj-lt"/>
                <a:ea typeface="华文新魏" pitchFamily="2" charset="-122"/>
              </a:rPr>
              <a:t>(2) </a:t>
            </a:r>
            <a:r>
              <a:rPr lang="zh-CN" altLang="en-US" sz="3200" b="1" dirty="0">
                <a:latin typeface="+mj-lt"/>
                <a:ea typeface="华文新魏" pitchFamily="2" charset="-122"/>
              </a:rPr>
              <a:t>数据传送过程</a:t>
            </a:r>
            <a:r>
              <a:rPr lang="en-US" altLang="zh-CN" sz="3200" b="1" dirty="0">
                <a:latin typeface="+mj-lt"/>
                <a:ea typeface="华文新魏" pitchFamily="2" charset="-122"/>
              </a:rPr>
              <a:t>(</a:t>
            </a:r>
            <a:r>
              <a:rPr lang="zh-CN" altLang="en-US" sz="3200" b="1" dirty="0">
                <a:latin typeface="+mj-lt"/>
                <a:ea typeface="华文新魏" pitchFamily="2" charset="-122"/>
              </a:rPr>
              <a:t>输出</a:t>
            </a:r>
            <a:r>
              <a:rPr lang="en-US" altLang="zh-CN" sz="3200" b="1" dirty="0">
                <a:latin typeface="+mj-lt"/>
                <a:ea typeface="华文新魏" pitchFamily="2" charset="-122"/>
              </a:rPr>
              <a:t>)</a:t>
            </a:r>
            <a:endParaRPr lang="zh-CN" altLang="en-US" sz="3200" b="1" dirty="0">
              <a:latin typeface="+mj-lt"/>
              <a:ea typeface="华文新魏" pitchFamily="2" charset="-122"/>
            </a:endParaRPr>
          </a:p>
        </p:txBody>
      </p:sp>
      <p:grpSp>
        <p:nvGrpSpPr>
          <p:cNvPr id="121" name="Group 3"/>
          <p:cNvGrpSpPr>
            <a:grpSpLocks/>
          </p:cNvGrpSpPr>
          <p:nvPr/>
        </p:nvGrpSpPr>
        <p:grpSpPr bwMode="auto">
          <a:xfrm>
            <a:off x="1414686" y="1329010"/>
            <a:ext cx="8845550" cy="5340350"/>
            <a:chOff x="240" y="914"/>
            <a:chExt cx="5572" cy="3364"/>
          </a:xfrm>
        </p:grpSpPr>
        <p:grpSp>
          <p:nvGrpSpPr>
            <p:cNvPr id="122" name="Group 4"/>
            <p:cNvGrpSpPr>
              <a:grpSpLocks/>
            </p:cNvGrpSpPr>
            <p:nvPr/>
          </p:nvGrpSpPr>
          <p:grpSpPr bwMode="auto">
            <a:xfrm>
              <a:off x="240" y="914"/>
              <a:ext cx="5572" cy="3040"/>
              <a:chOff x="240" y="758"/>
              <a:chExt cx="5572" cy="3040"/>
            </a:xfrm>
          </p:grpSpPr>
          <p:sp>
            <p:nvSpPr>
              <p:cNvPr id="181" name="Text Box 5"/>
              <p:cNvSpPr txBox="1">
                <a:spLocks noChangeArrowheads="1"/>
              </p:cNvSpPr>
              <p:nvPr/>
            </p:nvSpPr>
            <p:spPr bwMode="auto">
              <a:xfrm>
                <a:off x="4651" y="3275"/>
                <a:ext cx="1161"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endParaRPr lang="en-US" altLang="zh-CN" b="1">
                  <a:solidFill>
                    <a:srgbClr val="F7F727"/>
                  </a:solidFill>
                  <a:latin typeface="Times New Roman" pitchFamily="18" charset="0"/>
                  <a:ea typeface="华文新魏" pitchFamily="2" charset="-122"/>
                </a:endParaRPr>
              </a:p>
              <a:p>
                <a:pPr algn="l">
                  <a:lnSpc>
                    <a:spcPct val="100000"/>
                  </a:lnSpc>
                  <a:spcBef>
                    <a:spcPts val="0"/>
                  </a:spcBef>
                </a:pPr>
                <a:r>
                  <a:rPr lang="en-US" altLang="zh-CN" b="1">
                    <a:solidFill>
                      <a:srgbClr val="F7F727"/>
                    </a:solidFill>
                    <a:latin typeface="Times New Roman" pitchFamily="18" charset="0"/>
                    <a:ea typeface="华文新魏" pitchFamily="2" charset="-122"/>
                  </a:rPr>
                  <a:t>    </a:t>
                </a:r>
                <a:r>
                  <a:rPr lang="en-US" altLang="zh-CN" b="1">
                    <a:solidFill>
                      <a:srgbClr val="FF3300"/>
                    </a:solidFill>
                    <a:latin typeface="Times New Roman" pitchFamily="18" charset="0"/>
                    <a:ea typeface="华文新魏" pitchFamily="2" charset="-122"/>
                  </a:rPr>
                  <a:t>DMA</a:t>
                </a:r>
                <a:r>
                  <a:rPr lang="zh-CN" altLang="en-US" b="1">
                    <a:solidFill>
                      <a:srgbClr val="FF3300"/>
                    </a:solidFill>
                    <a:latin typeface="Times New Roman" pitchFamily="18" charset="0"/>
                    <a:ea typeface="华文新魏" pitchFamily="2" charset="-122"/>
                  </a:rPr>
                  <a:t>接口</a:t>
                </a:r>
              </a:p>
            </p:txBody>
          </p:sp>
          <p:grpSp>
            <p:nvGrpSpPr>
              <p:cNvPr id="182" name="Group 6"/>
              <p:cNvGrpSpPr>
                <a:grpSpLocks/>
              </p:cNvGrpSpPr>
              <p:nvPr/>
            </p:nvGrpSpPr>
            <p:grpSpPr bwMode="auto">
              <a:xfrm>
                <a:off x="240" y="758"/>
                <a:ext cx="5424" cy="2808"/>
                <a:chOff x="240" y="758"/>
                <a:chExt cx="5424" cy="2808"/>
              </a:xfrm>
            </p:grpSpPr>
            <p:sp>
              <p:nvSpPr>
                <p:cNvPr id="183" name="Rectangle 7"/>
                <p:cNvSpPr>
                  <a:spLocks noChangeArrowheads="1"/>
                </p:cNvSpPr>
                <p:nvPr/>
              </p:nvSpPr>
              <p:spPr bwMode="auto">
                <a:xfrm>
                  <a:off x="1920" y="1541"/>
                  <a:ext cx="3547" cy="2025"/>
                </a:xfrm>
                <a:prstGeom prst="rect">
                  <a:avLst/>
                </a:prstGeom>
                <a:noFill/>
                <a:ln w="28575">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nvGrpSpPr>
                <p:cNvPr id="184" name="Group 8"/>
                <p:cNvGrpSpPr>
                  <a:grpSpLocks/>
                </p:cNvGrpSpPr>
                <p:nvPr/>
              </p:nvGrpSpPr>
              <p:grpSpPr bwMode="auto">
                <a:xfrm>
                  <a:off x="432" y="1495"/>
                  <a:ext cx="528" cy="2071"/>
                  <a:chOff x="288" y="1200"/>
                  <a:chExt cx="528" cy="2160"/>
                </a:xfrm>
              </p:grpSpPr>
              <p:sp>
                <p:nvSpPr>
                  <p:cNvPr id="191" name="Text Box 9"/>
                  <p:cNvSpPr txBox="1">
                    <a:spLocks noChangeArrowheads="1"/>
                  </p:cNvSpPr>
                  <p:nvPr/>
                </p:nvSpPr>
                <p:spPr bwMode="auto">
                  <a:xfrm>
                    <a:off x="422" y="1827"/>
                    <a:ext cx="340" cy="1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800" b="1">
                        <a:solidFill>
                          <a:schemeClr val="tx2"/>
                        </a:solidFill>
                        <a:latin typeface="Times New Roman" pitchFamily="18" charset="0"/>
                        <a:ea typeface="华文新魏" pitchFamily="2" charset="-122"/>
                      </a:rPr>
                      <a:t>主</a:t>
                    </a:r>
                  </a:p>
                  <a:p>
                    <a:pPr algn="l">
                      <a:lnSpc>
                        <a:spcPct val="100000"/>
                      </a:lnSpc>
                      <a:spcBef>
                        <a:spcPts val="0"/>
                      </a:spcBef>
                    </a:pPr>
                    <a:endParaRPr lang="zh-CN" altLang="en-US" sz="2800" b="1">
                      <a:solidFill>
                        <a:schemeClr val="tx2"/>
                      </a:solidFill>
                      <a:latin typeface="Times New Roman" pitchFamily="18" charset="0"/>
                      <a:ea typeface="华文新魏" pitchFamily="2" charset="-122"/>
                    </a:endParaRPr>
                  </a:p>
                  <a:p>
                    <a:pPr algn="l">
                      <a:lnSpc>
                        <a:spcPct val="100000"/>
                      </a:lnSpc>
                      <a:spcBef>
                        <a:spcPts val="0"/>
                      </a:spcBef>
                    </a:pPr>
                    <a:endParaRPr lang="zh-CN" altLang="en-US" sz="2800" b="1">
                      <a:solidFill>
                        <a:schemeClr val="tx2"/>
                      </a:solidFill>
                      <a:latin typeface="Times New Roman" pitchFamily="18" charset="0"/>
                      <a:ea typeface="华文新魏" pitchFamily="2" charset="-122"/>
                    </a:endParaRPr>
                  </a:p>
                  <a:p>
                    <a:pPr algn="l">
                      <a:lnSpc>
                        <a:spcPct val="100000"/>
                      </a:lnSpc>
                      <a:spcBef>
                        <a:spcPts val="0"/>
                      </a:spcBef>
                    </a:pPr>
                    <a:r>
                      <a:rPr lang="zh-CN" altLang="en-US" sz="2800" b="1">
                        <a:solidFill>
                          <a:schemeClr val="tx2"/>
                        </a:solidFill>
                        <a:latin typeface="Times New Roman" pitchFamily="18" charset="0"/>
                        <a:ea typeface="华文新魏" pitchFamily="2" charset="-122"/>
                      </a:rPr>
                      <a:t>存</a:t>
                    </a:r>
                  </a:p>
                </p:txBody>
              </p:sp>
              <p:sp>
                <p:nvSpPr>
                  <p:cNvPr id="192" name="Rectangle 10"/>
                  <p:cNvSpPr>
                    <a:spLocks noChangeArrowheads="1"/>
                  </p:cNvSpPr>
                  <p:nvPr/>
                </p:nvSpPr>
                <p:spPr bwMode="auto">
                  <a:xfrm>
                    <a:off x="288" y="1200"/>
                    <a:ext cx="528" cy="216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grpSp>
              <p:nvGrpSpPr>
                <p:cNvPr id="185" name="Group 11"/>
                <p:cNvGrpSpPr>
                  <a:grpSpLocks/>
                </p:cNvGrpSpPr>
                <p:nvPr/>
              </p:nvGrpSpPr>
              <p:grpSpPr bwMode="auto">
                <a:xfrm>
                  <a:off x="1104" y="1495"/>
                  <a:ext cx="563" cy="2071"/>
                  <a:chOff x="816" y="1200"/>
                  <a:chExt cx="563" cy="2160"/>
                </a:xfrm>
              </p:grpSpPr>
              <p:sp>
                <p:nvSpPr>
                  <p:cNvPr id="189" name="Text Box 12"/>
                  <p:cNvSpPr txBox="1">
                    <a:spLocks noChangeArrowheads="1"/>
                  </p:cNvSpPr>
                  <p:nvPr/>
                </p:nvSpPr>
                <p:spPr bwMode="auto">
                  <a:xfrm>
                    <a:off x="864" y="2022"/>
                    <a:ext cx="515" cy="3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solidFill>
                          <a:schemeClr val="tx2"/>
                        </a:solidFill>
                        <a:latin typeface="Times New Roman" pitchFamily="18" charset="0"/>
                        <a:ea typeface="华文中宋" pitchFamily="2" charset="-122"/>
                      </a:rPr>
                      <a:t>CPU</a:t>
                    </a:r>
                  </a:p>
                </p:txBody>
              </p:sp>
              <p:sp>
                <p:nvSpPr>
                  <p:cNvPr id="190" name="Rectangle 13"/>
                  <p:cNvSpPr>
                    <a:spLocks noChangeArrowheads="1"/>
                  </p:cNvSpPr>
                  <p:nvPr/>
                </p:nvSpPr>
                <p:spPr bwMode="auto">
                  <a:xfrm>
                    <a:off x="816" y="1200"/>
                    <a:ext cx="528" cy="216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sp>
              <p:nvSpPr>
                <p:cNvPr id="186" name="AutoShape 14"/>
                <p:cNvSpPr>
                  <a:spLocks noChangeArrowheads="1"/>
                </p:cNvSpPr>
                <p:nvPr/>
              </p:nvSpPr>
              <p:spPr bwMode="auto">
                <a:xfrm>
                  <a:off x="240" y="758"/>
                  <a:ext cx="5424" cy="138"/>
                </a:xfrm>
                <a:prstGeom prst="leftRightArrow">
                  <a:avLst>
                    <a:gd name="adj1" fmla="val 56769"/>
                    <a:gd name="adj2" fmla="val 189789"/>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l">
                    <a:lnSpc>
                      <a:spcPct val="100000"/>
                    </a:lnSpc>
                    <a:spcBef>
                      <a:spcPts val="0"/>
                    </a:spcBef>
                  </a:pPr>
                  <a:endParaRPr lang="zh-CN" altLang="en-US" b="1"/>
                </a:p>
              </p:txBody>
            </p:sp>
            <p:sp>
              <p:nvSpPr>
                <p:cNvPr id="187" name="AutoShape 15"/>
                <p:cNvSpPr>
                  <a:spLocks noChangeArrowheads="1"/>
                </p:cNvSpPr>
                <p:nvPr/>
              </p:nvSpPr>
              <p:spPr bwMode="auto">
                <a:xfrm>
                  <a:off x="1248" y="850"/>
                  <a:ext cx="144" cy="645"/>
                </a:xfrm>
                <a:prstGeom prst="upDownArrow">
                  <a:avLst>
                    <a:gd name="adj1" fmla="val 50000"/>
                    <a:gd name="adj2" fmla="val 89583"/>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p>
                  <a:pPr algn="l">
                    <a:lnSpc>
                      <a:spcPct val="100000"/>
                    </a:lnSpc>
                    <a:spcBef>
                      <a:spcPts val="0"/>
                    </a:spcBef>
                  </a:pPr>
                  <a:endParaRPr lang="zh-CN" altLang="en-US" b="1"/>
                </a:p>
              </p:txBody>
            </p:sp>
            <p:sp>
              <p:nvSpPr>
                <p:cNvPr id="188" name="AutoShape 16"/>
                <p:cNvSpPr>
                  <a:spLocks noChangeArrowheads="1"/>
                </p:cNvSpPr>
                <p:nvPr/>
              </p:nvSpPr>
              <p:spPr bwMode="auto">
                <a:xfrm>
                  <a:off x="624" y="850"/>
                  <a:ext cx="144" cy="645"/>
                </a:xfrm>
                <a:prstGeom prst="upDownArrow">
                  <a:avLst>
                    <a:gd name="adj1" fmla="val 50000"/>
                    <a:gd name="adj2" fmla="val 89583"/>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p>
                  <a:pPr algn="l">
                    <a:lnSpc>
                      <a:spcPct val="100000"/>
                    </a:lnSpc>
                    <a:spcBef>
                      <a:spcPts val="0"/>
                    </a:spcBef>
                  </a:pPr>
                  <a:endParaRPr lang="zh-CN" altLang="en-US" b="1"/>
                </a:p>
              </p:txBody>
            </p:sp>
          </p:grpSp>
        </p:grpSp>
        <p:grpSp>
          <p:nvGrpSpPr>
            <p:cNvPr id="123" name="Group 17"/>
            <p:cNvGrpSpPr>
              <a:grpSpLocks/>
            </p:cNvGrpSpPr>
            <p:nvPr/>
          </p:nvGrpSpPr>
          <p:grpSpPr bwMode="auto">
            <a:xfrm>
              <a:off x="2112" y="1835"/>
              <a:ext cx="528" cy="1473"/>
              <a:chOff x="2112" y="1679"/>
              <a:chExt cx="528" cy="1473"/>
            </a:xfrm>
          </p:grpSpPr>
          <p:sp>
            <p:nvSpPr>
              <p:cNvPr id="179" name="Text Box 18"/>
              <p:cNvSpPr txBox="1">
                <a:spLocks noChangeArrowheads="1"/>
              </p:cNvSpPr>
              <p:nvPr/>
            </p:nvSpPr>
            <p:spPr bwMode="auto">
              <a:xfrm>
                <a:off x="2160" y="1850"/>
                <a:ext cx="464" cy="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solidFill>
                      <a:schemeClr val="tx2"/>
                    </a:solidFill>
                    <a:latin typeface="Times New Roman" pitchFamily="18" charset="0"/>
                    <a:ea typeface="华文新魏" pitchFamily="2" charset="-122"/>
                  </a:rPr>
                  <a:t>DMA</a:t>
                </a:r>
              </a:p>
              <a:p>
                <a:pPr algn="l">
                  <a:lnSpc>
                    <a:spcPct val="100000"/>
                  </a:lnSpc>
                  <a:spcBef>
                    <a:spcPts val="0"/>
                  </a:spcBef>
                </a:pPr>
                <a:r>
                  <a:rPr lang="en-US" altLang="zh-CN" b="1">
                    <a:solidFill>
                      <a:schemeClr val="tx2"/>
                    </a:solidFill>
                    <a:latin typeface="Times New Roman" pitchFamily="18" charset="0"/>
                    <a:ea typeface="华文新魏" pitchFamily="2" charset="-122"/>
                  </a:rPr>
                  <a:t>  </a:t>
                </a:r>
                <a:r>
                  <a:rPr lang="zh-CN" altLang="en-US" b="1">
                    <a:solidFill>
                      <a:schemeClr val="tx2"/>
                    </a:solidFill>
                    <a:latin typeface="Times New Roman" pitchFamily="18" charset="0"/>
                    <a:ea typeface="华文新魏" pitchFamily="2" charset="-122"/>
                  </a:rPr>
                  <a:t>控</a:t>
                </a:r>
              </a:p>
              <a:p>
                <a:pPr algn="l">
                  <a:lnSpc>
                    <a:spcPct val="100000"/>
                  </a:lnSpc>
                  <a:spcBef>
                    <a:spcPts val="0"/>
                  </a:spcBef>
                </a:pPr>
                <a:r>
                  <a:rPr lang="zh-CN" altLang="en-US" b="1">
                    <a:solidFill>
                      <a:schemeClr val="tx2"/>
                    </a:solidFill>
                    <a:latin typeface="Times New Roman" pitchFamily="18" charset="0"/>
                    <a:ea typeface="华文新魏" pitchFamily="2" charset="-122"/>
                  </a:rPr>
                  <a:t>  制</a:t>
                </a:r>
              </a:p>
              <a:p>
                <a:pPr algn="l">
                  <a:lnSpc>
                    <a:spcPct val="100000"/>
                  </a:lnSpc>
                  <a:spcBef>
                    <a:spcPts val="0"/>
                  </a:spcBef>
                </a:pPr>
                <a:r>
                  <a:rPr lang="zh-CN" altLang="en-US" b="1">
                    <a:solidFill>
                      <a:schemeClr val="tx2"/>
                    </a:solidFill>
                    <a:latin typeface="Times New Roman" pitchFamily="18" charset="0"/>
                    <a:ea typeface="华文新魏" pitchFamily="2" charset="-122"/>
                  </a:rPr>
                  <a:t>  逻</a:t>
                </a:r>
              </a:p>
              <a:p>
                <a:pPr algn="l">
                  <a:lnSpc>
                    <a:spcPct val="100000"/>
                  </a:lnSpc>
                  <a:spcBef>
                    <a:spcPts val="0"/>
                  </a:spcBef>
                </a:pPr>
                <a:r>
                  <a:rPr lang="zh-CN" altLang="en-US" b="1">
                    <a:solidFill>
                      <a:schemeClr val="tx2"/>
                    </a:solidFill>
                    <a:latin typeface="Times New Roman" pitchFamily="18" charset="0"/>
                    <a:ea typeface="华文新魏" pitchFamily="2" charset="-122"/>
                  </a:rPr>
                  <a:t>  辑</a:t>
                </a:r>
              </a:p>
            </p:txBody>
          </p:sp>
          <p:sp>
            <p:nvSpPr>
              <p:cNvPr id="180" name="Rectangle 19"/>
              <p:cNvSpPr>
                <a:spLocks noChangeArrowheads="1"/>
              </p:cNvSpPr>
              <p:nvPr/>
            </p:nvSpPr>
            <p:spPr bwMode="auto">
              <a:xfrm>
                <a:off x="2112" y="1679"/>
                <a:ext cx="528" cy="1473"/>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grpSp>
          <p:nvGrpSpPr>
            <p:cNvPr id="124" name="Group 20"/>
            <p:cNvGrpSpPr>
              <a:grpSpLocks/>
            </p:cNvGrpSpPr>
            <p:nvPr/>
          </p:nvGrpSpPr>
          <p:grpSpPr bwMode="auto">
            <a:xfrm>
              <a:off x="2990" y="1835"/>
              <a:ext cx="528" cy="1473"/>
              <a:chOff x="3120" y="1679"/>
              <a:chExt cx="528" cy="1473"/>
            </a:xfrm>
          </p:grpSpPr>
          <p:sp>
            <p:nvSpPr>
              <p:cNvPr id="177" name="Text Box 21"/>
              <p:cNvSpPr txBox="1">
                <a:spLocks noChangeArrowheads="1"/>
              </p:cNvSpPr>
              <p:nvPr/>
            </p:nvSpPr>
            <p:spPr bwMode="auto">
              <a:xfrm>
                <a:off x="3217" y="1932"/>
                <a:ext cx="340" cy="1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800" b="1">
                    <a:solidFill>
                      <a:schemeClr val="tx2"/>
                    </a:solidFill>
                    <a:latin typeface="华文新魏" pitchFamily="2" charset="-122"/>
                    <a:ea typeface="华文新魏" pitchFamily="2" charset="-122"/>
                  </a:rPr>
                  <a:t>中</a:t>
                </a:r>
              </a:p>
              <a:p>
                <a:pPr algn="l">
                  <a:lnSpc>
                    <a:spcPct val="100000"/>
                  </a:lnSpc>
                  <a:spcBef>
                    <a:spcPts val="0"/>
                  </a:spcBef>
                </a:pPr>
                <a:r>
                  <a:rPr lang="zh-CN" altLang="en-US" sz="2800" b="1">
                    <a:solidFill>
                      <a:schemeClr val="tx2"/>
                    </a:solidFill>
                    <a:latin typeface="华文新魏" pitchFamily="2" charset="-122"/>
                    <a:ea typeface="华文新魏" pitchFamily="2" charset="-122"/>
                  </a:rPr>
                  <a:t>断</a:t>
                </a:r>
              </a:p>
              <a:p>
                <a:pPr algn="l">
                  <a:lnSpc>
                    <a:spcPct val="100000"/>
                  </a:lnSpc>
                  <a:spcBef>
                    <a:spcPts val="0"/>
                  </a:spcBef>
                </a:pPr>
                <a:r>
                  <a:rPr lang="zh-CN" altLang="en-US" sz="2800" b="1">
                    <a:solidFill>
                      <a:schemeClr val="tx2"/>
                    </a:solidFill>
                    <a:latin typeface="华文新魏" pitchFamily="2" charset="-122"/>
                    <a:ea typeface="华文新魏" pitchFamily="2" charset="-122"/>
                  </a:rPr>
                  <a:t>逻</a:t>
                </a:r>
              </a:p>
              <a:p>
                <a:pPr algn="l">
                  <a:lnSpc>
                    <a:spcPct val="100000"/>
                  </a:lnSpc>
                  <a:spcBef>
                    <a:spcPts val="0"/>
                  </a:spcBef>
                </a:pPr>
                <a:r>
                  <a:rPr lang="zh-CN" altLang="en-US" sz="2800" b="1">
                    <a:solidFill>
                      <a:schemeClr val="tx2"/>
                    </a:solidFill>
                    <a:latin typeface="华文新魏" pitchFamily="2" charset="-122"/>
                    <a:ea typeface="华文新魏" pitchFamily="2" charset="-122"/>
                  </a:rPr>
                  <a:t>辑</a:t>
                </a:r>
              </a:p>
            </p:txBody>
          </p:sp>
          <p:sp>
            <p:nvSpPr>
              <p:cNvPr id="178" name="Rectangle 22"/>
              <p:cNvSpPr>
                <a:spLocks noChangeArrowheads="1"/>
              </p:cNvSpPr>
              <p:nvPr/>
            </p:nvSpPr>
            <p:spPr bwMode="auto">
              <a:xfrm>
                <a:off x="3120" y="1679"/>
                <a:ext cx="528" cy="1473"/>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grpSp>
          <p:nvGrpSpPr>
            <p:cNvPr id="125" name="Group 23"/>
            <p:cNvGrpSpPr>
              <a:grpSpLocks/>
            </p:cNvGrpSpPr>
            <p:nvPr/>
          </p:nvGrpSpPr>
          <p:grpSpPr bwMode="auto">
            <a:xfrm>
              <a:off x="4057" y="3990"/>
              <a:ext cx="885" cy="288"/>
              <a:chOff x="3919" y="3834"/>
              <a:chExt cx="448" cy="288"/>
            </a:xfrm>
          </p:grpSpPr>
          <p:sp>
            <p:nvSpPr>
              <p:cNvPr id="175" name="Text Box 24"/>
              <p:cNvSpPr txBox="1">
                <a:spLocks noChangeArrowheads="1"/>
              </p:cNvSpPr>
              <p:nvPr/>
            </p:nvSpPr>
            <p:spPr bwMode="auto">
              <a:xfrm>
                <a:off x="3919" y="3834"/>
                <a:ext cx="44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b="1">
                    <a:solidFill>
                      <a:schemeClr val="tx2"/>
                    </a:solidFill>
                    <a:latin typeface="华文新魏" pitchFamily="2" charset="-122"/>
                    <a:ea typeface="华文新魏" pitchFamily="2" charset="-122"/>
                  </a:rPr>
                  <a:t>外部设备</a:t>
                </a:r>
              </a:p>
            </p:txBody>
          </p:sp>
          <p:sp>
            <p:nvSpPr>
              <p:cNvPr id="176" name="Rectangle 25"/>
              <p:cNvSpPr>
                <a:spLocks noChangeArrowheads="1"/>
              </p:cNvSpPr>
              <p:nvPr/>
            </p:nvSpPr>
            <p:spPr bwMode="auto">
              <a:xfrm>
                <a:off x="3931" y="3840"/>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sp>
          <p:nvSpPr>
            <p:cNvPr id="126" name="AutoShape 26"/>
            <p:cNvSpPr>
              <a:spLocks noChangeArrowheads="1"/>
            </p:cNvSpPr>
            <p:nvPr/>
          </p:nvSpPr>
          <p:spPr bwMode="auto">
            <a:xfrm>
              <a:off x="4440" y="3660"/>
              <a:ext cx="144" cy="336"/>
            </a:xfrm>
            <a:prstGeom prst="upDownArrow">
              <a:avLst>
                <a:gd name="adj1" fmla="val 50000"/>
                <a:gd name="adj2" fmla="val 46667"/>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p>
              <a:pPr algn="l">
                <a:lnSpc>
                  <a:spcPct val="100000"/>
                </a:lnSpc>
                <a:spcBef>
                  <a:spcPts val="0"/>
                </a:spcBef>
              </a:pPr>
              <a:endParaRPr lang="zh-CN" altLang="en-US" b="1"/>
            </a:p>
          </p:txBody>
        </p:sp>
        <p:grpSp>
          <p:nvGrpSpPr>
            <p:cNvPr id="127" name="Group 27"/>
            <p:cNvGrpSpPr>
              <a:grpSpLocks/>
            </p:cNvGrpSpPr>
            <p:nvPr/>
          </p:nvGrpSpPr>
          <p:grpSpPr bwMode="auto">
            <a:xfrm>
              <a:off x="1566" y="1006"/>
              <a:ext cx="681" cy="829"/>
              <a:chOff x="1725" y="850"/>
              <a:chExt cx="531" cy="829"/>
            </a:xfrm>
          </p:grpSpPr>
          <p:sp>
            <p:nvSpPr>
              <p:cNvPr id="173" name="Line 28"/>
              <p:cNvSpPr>
                <a:spLocks noChangeShapeType="1"/>
              </p:cNvSpPr>
              <p:nvPr/>
            </p:nvSpPr>
            <p:spPr bwMode="auto">
              <a:xfrm rot="10800000" flipV="1">
                <a:off x="2256" y="850"/>
                <a:ext cx="0" cy="829"/>
              </a:xfrm>
              <a:prstGeom prst="line">
                <a:avLst/>
              </a:prstGeom>
              <a:noFill/>
              <a:ln w="28575">
                <a:solidFill>
                  <a:schemeClr val="folHlink"/>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sp>
            <p:nvSpPr>
              <p:cNvPr id="174" name="Text Box 29"/>
              <p:cNvSpPr txBox="1">
                <a:spLocks noChangeArrowheads="1"/>
              </p:cNvSpPr>
              <p:nvPr/>
            </p:nvSpPr>
            <p:spPr bwMode="auto">
              <a:xfrm>
                <a:off x="1725" y="1058"/>
                <a:ext cx="52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latin typeface="Times New Roman" pitchFamily="18" charset="0"/>
                  </a:rPr>
                  <a:t>HLDA</a:t>
                </a:r>
              </a:p>
            </p:txBody>
          </p:sp>
        </p:grpSp>
        <p:grpSp>
          <p:nvGrpSpPr>
            <p:cNvPr id="128" name="Group 30"/>
            <p:cNvGrpSpPr>
              <a:grpSpLocks/>
            </p:cNvGrpSpPr>
            <p:nvPr/>
          </p:nvGrpSpPr>
          <p:grpSpPr bwMode="auto">
            <a:xfrm>
              <a:off x="4802" y="1835"/>
              <a:ext cx="489" cy="276"/>
              <a:chOff x="4507" y="1679"/>
              <a:chExt cx="432" cy="276"/>
            </a:xfrm>
          </p:grpSpPr>
          <p:sp>
            <p:nvSpPr>
              <p:cNvPr id="171" name="Text Box 31"/>
              <p:cNvSpPr txBox="1">
                <a:spLocks noChangeArrowheads="1"/>
              </p:cNvSpPr>
              <p:nvPr/>
            </p:nvSpPr>
            <p:spPr bwMode="auto">
              <a:xfrm>
                <a:off x="4557" y="1680"/>
                <a:ext cx="37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latin typeface="Times New Roman" pitchFamily="18" charset="0"/>
                  </a:rPr>
                  <a:t>ABR</a:t>
                </a:r>
              </a:p>
            </p:txBody>
          </p:sp>
          <p:sp>
            <p:nvSpPr>
              <p:cNvPr id="172" name="Rectangle 32"/>
              <p:cNvSpPr>
                <a:spLocks noChangeArrowheads="1"/>
              </p:cNvSpPr>
              <p:nvPr/>
            </p:nvSpPr>
            <p:spPr bwMode="auto">
              <a:xfrm>
                <a:off x="4507" y="1679"/>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grpSp>
          <p:nvGrpSpPr>
            <p:cNvPr id="129" name="Group 33"/>
            <p:cNvGrpSpPr>
              <a:grpSpLocks/>
            </p:cNvGrpSpPr>
            <p:nvPr/>
          </p:nvGrpSpPr>
          <p:grpSpPr bwMode="auto">
            <a:xfrm>
              <a:off x="4827" y="2387"/>
              <a:ext cx="477" cy="276"/>
              <a:chOff x="4507" y="2231"/>
              <a:chExt cx="477" cy="276"/>
            </a:xfrm>
          </p:grpSpPr>
          <p:sp>
            <p:nvSpPr>
              <p:cNvPr id="169" name="Text Box 34"/>
              <p:cNvSpPr txBox="1">
                <a:spLocks noChangeArrowheads="1"/>
              </p:cNvSpPr>
              <p:nvPr/>
            </p:nvSpPr>
            <p:spPr bwMode="auto">
              <a:xfrm>
                <a:off x="4512" y="2246"/>
                <a:ext cx="47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latin typeface="Times New Roman" pitchFamily="18" charset="0"/>
                  </a:rPr>
                  <a:t>WCN</a:t>
                </a:r>
              </a:p>
            </p:txBody>
          </p:sp>
          <p:sp>
            <p:nvSpPr>
              <p:cNvPr id="170" name="Rectangle 35"/>
              <p:cNvSpPr>
                <a:spLocks noChangeArrowheads="1"/>
              </p:cNvSpPr>
              <p:nvPr/>
            </p:nvSpPr>
            <p:spPr bwMode="auto">
              <a:xfrm>
                <a:off x="4507" y="2231"/>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grpSp>
          <p:nvGrpSpPr>
            <p:cNvPr id="130" name="Group 36"/>
            <p:cNvGrpSpPr>
              <a:grpSpLocks/>
            </p:cNvGrpSpPr>
            <p:nvPr/>
          </p:nvGrpSpPr>
          <p:grpSpPr bwMode="auto">
            <a:xfrm>
              <a:off x="4810" y="2939"/>
              <a:ext cx="439" cy="276"/>
              <a:chOff x="4500" y="2783"/>
              <a:chExt cx="439" cy="276"/>
            </a:xfrm>
          </p:grpSpPr>
          <p:sp>
            <p:nvSpPr>
              <p:cNvPr id="167" name="Text Box 37"/>
              <p:cNvSpPr txBox="1">
                <a:spLocks noChangeArrowheads="1"/>
              </p:cNvSpPr>
              <p:nvPr/>
            </p:nvSpPr>
            <p:spPr bwMode="auto">
              <a:xfrm>
                <a:off x="4500" y="2788"/>
                <a:ext cx="431"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solidFill>
                      <a:schemeClr val="tx2"/>
                    </a:solidFill>
                    <a:latin typeface="Times New Roman" pitchFamily="18" charset="0"/>
                  </a:rPr>
                  <a:t>DAR</a:t>
                </a:r>
              </a:p>
            </p:txBody>
          </p:sp>
          <p:sp>
            <p:nvSpPr>
              <p:cNvPr id="168" name="Rectangle 38"/>
              <p:cNvSpPr>
                <a:spLocks noChangeArrowheads="1"/>
              </p:cNvSpPr>
              <p:nvPr/>
            </p:nvSpPr>
            <p:spPr bwMode="auto">
              <a:xfrm>
                <a:off x="4507" y="2783"/>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grpSp>
          <p:nvGrpSpPr>
            <p:cNvPr id="131" name="Group 39"/>
            <p:cNvGrpSpPr>
              <a:grpSpLocks/>
            </p:cNvGrpSpPr>
            <p:nvPr/>
          </p:nvGrpSpPr>
          <p:grpSpPr bwMode="auto">
            <a:xfrm>
              <a:off x="2496" y="1006"/>
              <a:ext cx="558" cy="829"/>
              <a:chOff x="2448" y="850"/>
              <a:chExt cx="327" cy="829"/>
            </a:xfrm>
          </p:grpSpPr>
          <p:sp>
            <p:nvSpPr>
              <p:cNvPr id="165" name="Line 40"/>
              <p:cNvSpPr>
                <a:spLocks noChangeShapeType="1"/>
              </p:cNvSpPr>
              <p:nvPr/>
            </p:nvSpPr>
            <p:spPr bwMode="auto">
              <a:xfrm flipV="1">
                <a:off x="2448" y="850"/>
                <a:ext cx="0" cy="829"/>
              </a:xfrm>
              <a:prstGeom prst="line">
                <a:avLst/>
              </a:prstGeom>
              <a:noFill/>
              <a:ln w="28575">
                <a:solidFill>
                  <a:schemeClr val="folHlink"/>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sp>
            <p:nvSpPr>
              <p:cNvPr id="166" name="Text Box 41"/>
              <p:cNvSpPr txBox="1">
                <a:spLocks noChangeArrowheads="1"/>
              </p:cNvSpPr>
              <p:nvPr/>
            </p:nvSpPr>
            <p:spPr bwMode="auto">
              <a:xfrm>
                <a:off x="2451" y="1058"/>
                <a:ext cx="32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latin typeface="Times New Roman" pitchFamily="18" charset="0"/>
                  </a:rPr>
                  <a:t>HRQ</a:t>
                </a:r>
              </a:p>
            </p:txBody>
          </p:sp>
        </p:grpSp>
        <p:grpSp>
          <p:nvGrpSpPr>
            <p:cNvPr id="132" name="Group 42"/>
            <p:cNvGrpSpPr>
              <a:grpSpLocks/>
            </p:cNvGrpSpPr>
            <p:nvPr/>
          </p:nvGrpSpPr>
          <p:grpSpPr bwMode="auto">
            <a:xfrm>
              <a:off x="3241" y="996"/>
              <a:ext cx="330" cy="829"/>
              <a:chOff x="3351" y="850"/>
              <a:chExt cx="330" cy="829"/>
            </a:xfrm>
          </p:grpSpPr>
          <p:sp>
            <p:nvSpPr>
              <p:cNvPr id="163" name="Line 43"/>
              <p:cNvSpPr>
                <a:spLocks noChangeShapeType="1"/>
              </p:cNvSpPr>
              <p:nvPr/>
            </p:nvSpPr>
            <p:spPr bwMode="auto">
              <a:xfrm flipV="1">
                <a:off x="3374" y="850"/>
                <a:ext cx="0" cy="829"/>
              </a:xfrm>
              <a:prstGeom prst="line">
                <a:avLst/>
              </a:prstGeom>
              <a:noFill/>
              <a:ln w="28575">
                <a:solidFill>
                  <a:schemeClr val="folHlink"/>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sp>
            <p:nvSpPr>
              <p:cNvPr id="164" name="Text Box 44"/>
              <p:cNvSpPr txBox="1">
                <a:spLocks noChangeArrowheads="1"/>
              </p:cNvSpPr>
              <p:nvPr/>
            </p:nvSpPr>
            <p:spPr bwMode="auto">
              <a:xfrm>
                <a:off x="3351" y="896"/>
                <a:ext cx="330" cy="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a:latin typeface="华文新魏" pitchFamily="2" charset="-122"/>
                    <a:ea typeface="华文新魏" pitchFamily="2" charset="-122"/>
                  </a:rPr>
                  <a:t>中断请求</a:t>
                </a:r>
              </a:p>
            </p:txBody>
          </p:sp>
        </p:grpSp>
        <p:grpSp>
          <p:nvGrpSpPr>
            <p:cNvPr id="133" name="Group 45"/>
            <p:cNvGrpSpPr>
              <a:grpSpLocks/>
            </p:cNvGrpSpPr>
            <p:nvPr/>
          </p:nvGrpSpPr>
          <p:grpSpPr bwMode="auto">
            <a:xfrm>
              <a:off x="4976" y="1006"/>
              <a:ext cx="429" cy="829"/>
              <a:chOff x="4656" y="850"/>
              <a:chExt cx="429" cy="829"/>
            </a:xfrm>
          </p:grpSpPr>
          <p:sp>
            <p:nvSpPr>
              <p:cNvPr id="161" name="AutoShape 46"/>
              <p:cNvSpPr>
                <a:spLocks noChangeArrowheads="1"/>
              </p:cNvSpPr>
              <p:nvPr/>
            </p:nvSpPr>
            <p:spPr bwMode="auto">
              <a:xfrm>
                <a:off x="4656" y="850"/>
                <a:ext cx="144" cy="829"/>
              </a:xfrm>
              <a:prstGeom prst="upArrow">
                <a:avLst>
                  <a:gd name="adj1" fmla="val 50000"/>
                  <a:gd name="adj2" fmla="val 143924"/>
                </a:avLst>
              </a:prstGeom>
              <a:solidFill>
                <a:schemeClr val="folHlink"/>
              </a:solidFill>
              <a:ln w="9525">
                <a:solidFill>
                  <a:schemeClr val="folHlink"/>
                </a:solidFill>
                <a:miter lim="800000"/>
                <a:headEnd/>
                <a:tailEnd/>
              </a:ln>
            </p:spPr>
            <p:txBody>
              <a:bodyPr vert="eaVert" wrap="none" anchor="ctr"/>
              <a:lstStyle/>
              <a:p>
                <a:pPr algn="l">
                  <a:lnSpc>
                    <a:spcPct val="100000"/>
                  </a:lnSpc>
                  <a:spcBef>
                    <a:spcPts val="0"/>
                  </a:spcBef>
                </a:pPr>
                <a:endParaRPr lang="zh-CN" altLang="en-US" b="1"/>
              </a:p>
            </p:txBody>
          </p:sp>
          <p:sp>
            <p:nvSpPr>
              <p:cNvPr id="162" name="Text Box 47"/>
              <p:cNvSpPr txBox="1">
                <a:spLocks noChangeArrowheads="1"/>
              </p:cNvSpPr>
              <p:nvPr/>
            </p:nvSpPr>
            <p:spPr bwMode="auto">
              <a:xfrm>
                <a:off x="4755" y="960"/>
                <a:ext cx="330" cy="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a:latin typeface="华文新魏" pitchFamily="2" charset="-122"/>
                    <a:ea typeface="华文新魏" pitchFamily="2" charset="-122"/>
                  </a:rPr>
                  <a:t>地址线</a:t>
                </a:r>
              </a:p>
            </p:txBody>
          </p:sp>
        </p:grpSp>
        <p:sp>
          <p:nvSpPr>
            <p:cNvPr id="134" name="Text Box 48"/>
            <p:cNvSpPr txBox="1">
              <a:spLocks noChangeArrowheads="1"/>
            </p:cNvSpPr>
            <p:nvPr/>
          </p:nvSpPr>
          <p:spPr bwMode="auto">
            <a:xfrm>
              <a:off x="5320" y="1889"/>
              <a:ext cx="27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Times New Roman" pitchFamily="18" charset="0"/>
                </a:rPr>
                <a:t>+1</a:t>
              </a:r>
            </a:p>
          </p:txBody>
        </p:sp>
        <p:sp>
          <p:nvSpPr>
            <p:cNvPr id="135" name="Text Box 49"/>
            <p:cNvSpPr txBox="1">
              <a:spLocks noChangeArrowheads="1"/>
            </p:cNvSpPr>
            <p:nvPr/>
          </p:nvSpPr>
          <p:spPr bwMode="auto">
            <a:xfrm>
              <a:off x="5270" y="2397"/>
              <a:ext cx="237"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latin typeface="Times New Roman" pitchFamily="18" charset="0"/>
                </a:rPr>
                <a:t>-</a:t>
              </a:r>
              <a:r>
                <a:rPr lang="zh-CN" altLang="en-US" sz="1800" b="1">
                  <a:latin typeface="Times New Roman" pitchFamily="18" charset="0"/>
                </a:rPr>
                <a:t>1</a:t>
              </a:r>
            </a:p>
          </p:txBody>
        </p:sp>
        <p:sp>
          <p:nvSpPr>
            <p:cNvPr id="136" name="Freeform 51"/>
            <p:cNvSpPr>
              <a:spLocks/>
            </p:cNvSpPr>
            <p:nvPr/>
          </p:nvSpPr>
          <p:spPr bwMode="auto">
            <a:xfrm>
              <a:off x="3531" y="2315"/>
              <a:ext cx="1504" cy="53"/>
            </a:xfrm>
            <a:custGeom>
              <a:avLst/>
              <a:gdLst>
                <a:gd name="T0" fmla="*/ 40588421 w 1104"/>
                <a:gd name="T1" fmla="*/ 1 h 96"/>
                <a:gd name="T2" fmla="*/ 40588421 w 1104"/>
                <a:gd name="T3" fmla="*/ 0 h 96"/>
                <a:gd name="T4" fmla="*/ 0 w 1104"/>
                <a:gd name="T5" fmla="*/ 0 h 96"/>
                <a:gd name="T6" fmla="*/ 0 60000 65536"/>
                <a:gd name="T7" fmla="*/ 0 60000 65536"/>
                <a:gd name="T8" fmla="*/ 0 60000 65536"/>
                <a:gd name="T9" fmla="*/ 0 w 1104"/>
                <a:gd name="T10" fmla="*/ 0 h 96"/>
                <a:gd name="T11" fmla="*/ 1104 w 1104"/>
                <a:gd name="T12" fmla="*/ 96 h 96"/>
              </a:gdLst>
              <a:ahLst/>
              <a:cxnLst>
                <a:cxn ang="T6">
                  <a:pos x="T0" y="T1"/>
                </a:cxn>
                <a:cxn ang="T7">
                  <a:pos x="T2" y="T3"/>
                </a:cxn>
                <a:cxn ang="T8">
                  <a:pos x="T4" y="T5"/>
                </a:cxn>
              </a:cxnLst>
              <a:rect l="T9" t="T10" r="T11" b="T12"/>
              <a:pathLst>
                <a:path w="1104" h="96">
                  <a:moveTo>
                    <a:pt x="1104" y="96"/>
                  </a:moveTo>
                  <a:lnTo>
                    <a:pt x="1104" y="0"/>
                  </a:lnTo>
                  <a:lnTo>
                    <a:pt x="0" y="0"/>
                  </a:lnTo>
                </a:path>
              </a:pathLst>
            </a:custGeom>
            <a:noFill/>
            <a:ln w="28575">
              <a:solidFill>
                <a:schemeClr val="folHlink"/>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p>
          </p:txBody>
        </p:sp>
        <p:grpSp>
          <p:nvGrpSpPr>
            <p:cNvPr id="137" name="Group 53"/>
            <p:cNvGrpSpPr>
              <a:grpSpLocks/>
            </p:cNvGrpSpPr>
            <p:nvPr/>
          </p:nvGrpSpPr>
          <p:grpSpPr bwMode="auto">
            <a:xfrm>
              <a:off x="2511" y="3308"/>
              <a:ext cx="1561" cy="753"/>
              <a:chOff x="2448" y="3152"/>
              <a:chExt cx="1488" cy="753"/>
            </a:xfrm>
          </p:grpSpPr>
          <p:sp>
            <p:nvSpPr>
              <p:cNvPr id="159" name="Freeform 54"/>
              <p:cNvSpPr>
                <a:spLocks/>
              </p:cNvSpPr>
              <p:nvPr/>
            </p:nvSpPr>
            <p:spPr bwMode="auto">
              <a:xfrm>
                <a:off x="2448" y="3152"/>
                <a:ext cx="1488" cy="736"/>
              </a:xfrm>
              <a:custGeom>
                <a:avLst/>
                <a:gdLst>
                  <a:gd name="T0" fmla="*/ 1488 w 1488"/>
                  <a:gd name="T1" fmla="*/ 180 h 768"/>
                  <a:gd name="T2" fmla="*/ 0 w 1488"/>
                  <a:gd name="T3" fmla="*/ 180 h 768"/>
                  <a:gd name="T4" fmla="*/ 0 w 1488"/>
                  <a:gd name="T5" fmla="*/ 0 h 768"/>
                  <a:gd name="T6" fmla="*/ 0 60000 65536"/>
                  <a:gd name="T7" fmla="*/ 0 60000 65536"/>
                  <a:gd name="T8" fmla="*/ 0 60000 65536"/>
                  <a:gd name="T9" fmla="*/ 0 w 1488"/>
                  <a:gd name="T10" fmla="*/ 0 h 768"/>
                  <a:gd name="T11" fmla="*/ 1488 w 1488"/>
                  <a:gd name="T12" fmla="*/ 768 h 768"/>
                </a:gdLst>
                <a:ahLst/>
                <a:cxnLst>
                  <a:cxn ang="T6">
                    <a:pos x="T0" y="T1"/>
                  </a:cxn>
                  <a:cxn ang="T7">
                    <a:pos x="T2" y="T3"/>
                  </a:cxn>
                  <a:cxn ang="T8">
                    <a:pos x="T4" y="T5"/>
                  </a:cxn>
                </a:cxnLst>
                <a:rect l="T9" t="T10" r="T11" b="T12"/>
                <a:pathLst>
                  <a:path w="1488" h="768">
                    <a:moveTo>
                      <a:pt x="1488" y="768"/>
                    </a:moveTo>
                    <a:lnTo>
                      <a:pt x="0" y="768"/>
                    </a:lnTo>
                    <a:lnTo>
                      <a:pt x="0" y="0"/>
                    </a:lnTo>
                  </a:path>
                </a:pathLst>
              </a:custGeom>
              <a:noFill/>
              <a:ln w="28575">
                <a:solidFill>
                  <a:schemeClr val="folHlink"/>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p>
            </p:txBody>
          </p:sp>
          <p:sp>
            <p:nvSpPr>
              <p:cNvPr id="160" name="Text Box 55"/>
              <p:cNvSpPr txBox="1">
                <a:spLocks noChangeArrowheads="1"/>
              </p:cNvSpPr>
              <p:nvPr/>
            </p:nvSpPr>
            <p:spPr bwMode="auto">
              <a:xfrm>
                <a:off x="2822" y="3617"/>
                <a:ext cx="63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latin typeface="Times New Roman" pitchFamily="18" charset="0"/>
                  </a:rPr>
                  <a:t>DREQ</a:t>
                </a:r>
              </a:p>
            </p:txBody>
          </p:sp>
        </p:grpSp>
        <p:grpSp>
          <p:nvGrpSpPr>
            <p:cNvPr id="138" name="Group 56"/>
            <p:cNvGrpSpPr>
              <a:grpSpLocks/>
            </p:cNvGrpSpPr>
            <p:nvPr/>
          </p:nvGrpSpPr>
          <p:grpSpPr bwMode="auto">
            <a:xfrm>
              <a:off x="1556" y="3308"/>
              <a:ext cx="2516" cy="954"/>
              <a:chOff x="1628" y="3152"/>
              <a:chExt cx="2308" cy="954"/>
            </a:xfrm>
          </p:grpSpPr>
          <p:sp>
            <p:nvSpPr>
              <p:cNvPr id="157" name="Freeform 57"/>
              <p:cNvSpPr>
                <a:spLocks/>
              </p:cNvSpPr>
              <p:nvPr/>
            </p:nvSpPr>
            <p:spPr bwMode="auto">
              <a:xfrm>
                <a:off x="2256" y="3152"/>
                <a:ext cx="1680" cy="874"/>
              </a:xfrm>
              <a:custGeom>
                <a:avLst/>
                <a:gdLst>
                  <a:gd name="T0" fmla="*/ 0 w 1680"/>
                  <a:gd name="T1" fmla="*/ 0 h 960"/>
                  <a:gd name="T2" fmla="*/ 0 w 1680"/>
                  <a:gd name="T3" fmla="*/ 39 h 960"/>
                  <a:gd name="T4" fmla="*/ 1680 w 1680"/>
                  <a:gd name="T5" fmla="*/ 39 h 960"/>
                  <a:gd name="T6" fmla="*/ 0 60000 65536"/>
                  <a:gd name="T7" fmla="*/ 0 60000 65536"/>
                  <a:gd name="T8" fmla="*/ 0 60000 65536"/>
                  <a:gd name="T9" fmla="*/ 0 w 1680"/>
                  <a:gd name="T10" fmla="*/ 0 h 960"/>
                  <a:gd name="T11" fmla="*/ 1680 w 1680"/>
                  <a:gd name="T12" fmla="*/ 960 h 960"/>
                </a:gdLst>
                <a:ahLst/>
                <a:cxnLst>
                  <a:cxn ang="T6">
                    <a:pos x="T0" y="T1"/>
                  </a:cxn>
                  <a:cxn ang="T7">
                    <a:pos x="T2" y="T3"/>
                  </a:cxn>
                  <a:cxn ang="T8">
                    <a:pos x="T4" y="T5"/>
                  </a:cxn>
                </a:cxnLst>
                <a:rect l="T9" t="T10" r="T11" b="T12"/>
                <a:pathLst>
                  <a:path w="1680" h="960">
                    <a:moveTo>
                      <a:pt x="0" y="0"/>
                    </a:moveTo>
                    <a:lnTo>
                      <a:pt x="0" y="960"/>
                    </a:lnTo>
                    <a:lnTo>
                      <a:pt x="1680" y="960"/>
                    </a:lnTo>
                  </a:path>
                </a:pathLst>
              </a:custGeom>
              <a:noFill/>
              <a:ln w="28575">
                <a:solidFill>
                  <a:schemeClr val="folHlink"/>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p>
            </p:txBody>
          </p:sp>
          <p:sp>
            <p:nvSpPr>
              <p:cNvPr id="158" name="Text Box 58"/>
              <p:cNvSpPr txBox="1">
                <a:spLocks noChangeArrowheads="1"/>
              </p:cNvSpPr>
              <p:nvPr/>
            </p:nvSpPr>
            <p:spPr bwMode="auto">
              <a:xfrm>
                <a:off x="1628" y="3818"/>
                <a:ext cx="62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latin typeface="Times New Roman" pitchFamily="18" charset="0"/>
                  </a:rPr>
                  <a:t>DACK</a:t>
                </a:r>
              </a:p>
            </p:txBody>
          </p:sp>
        </p:grpSp>
        <p:grpSp>
          <p:nvGrpSpPr>
            <p:cNvPr id="139" name="Group 59"/>
            <p:cNvGrpSpPr>
              <a:grpSpLocks/>
            </p:cNvGrpSpPr>
            <p:nvPr/>
          </p:nvGrpSpPr>
          <p:grpSpPr bwMode="auto">
            <a:xfrm>
              <a:off x="4252" y="3372"/>
              <a:ext cx="504" cy="276"/>
              <a:chOff x="3931" y="3216"/>
              <a:chExt cx="432" cy="276"/>
            </a:xfrm>
          </p:grpSpPr>
          <p:sp>
            <p:nvSpPr>
              <p:cNvPr id="155" name="Text Box 60"/>
              <p:cNvSpPr txBox="1">
                <a:spLocks noChangeArrowheads="1"/>
              </p:cNvSpPr>
              <p:nvPr/>
            </p:nvSpPr>
            <p:spPr bwMode="auto">
              <a:xfrm>
                <a:off x="3979" y="3234"/>
                <a:ext cx="36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latin typeface="Times New Roman" pitchFamily="18" charset="0"/>
                  </a:rPr>
                  <a:t>DBR</a:t>
                </a:r>
              </a:p>
            </p:txBody>
          </p:sp>
          <p:sp>
            <p:nvSpPr>
              <p:cNvPr id="156" name="Rectangle 61"/>
              <p:cNvSpPr>
                <a:spLocks noChangeArrowheads="1"/>
              </p:cNvSpPr>
              <p:nvPr/>
            </p:nvSpPr>
            <p:spPr bwMode="auto">
              <a:xfrm>
                <a:off x="3931" y="3216"/>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grpSp>
          <p:nvGrpSpPr>
            <p:cNvPr id="140" name="Group 62"/>
            <p:cNvGrpSpPr>
              <a:grpSpLocks/>
            </p:cNvGrpSpPr>
            <p:nvPr/>
          </p:nvGrpSpPr>
          <p:grpSpPr bwMode="auto">
            <a:xfrm>
              <a:off x="3726" y="2937"/>
              <a:ext cx="504" cy="276"/>
              <a:chOff x="3931" y="3216"/>
              <a:chExt cx="432" cy="276"/>
            </a:xfrm>
          </p:grpSpPr>
          <p:sp>
            <p:nvSpPr>
              <p:cNvPr id="153" name="Text Box 63"/>
              <p:cNvSpPr txBox="1">
                <a:spLocks noChangeArrowheads="1"/>
              </p:cNvSpPr>
              <p:nvPr/>
            </p:nvSpPr>
            <p:spPr bwMode="auto">
              <a:xfrm>
                <a:off x="3979" y="3234"/>
                <a:ext cx="34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solidFill>
                      <a:schemeClr val="tx2"/>
                    </a:solidFill>
                    <a:latin typeface="Times New Roman" pitchFamily="18" charset="0"/>
                  </a:rPr>
                  <a:t>DSR</a:t>
                </a:r>
              </a:p>
            </p:txBody>
          </p:sp>
          <p:sp>
            <p:nvSpPr>
              <p:cNvPr id="154" name="Rectangle 64"/>
              <p:cNvSpPr>
                <a:spLocks noChangeArrowheads="1"/>
              </p:cNvSpPr>
              <p:nvPr/>
            </p:nvSpPr>
            <p:spPr bwMode="auto">
              <a:xfrm>
                <a:off x="3931" y="3216"/>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grpSp>
          <p:nvGrpSpPr>
            <p:cNvPr id="141" name="Group 65"/>
            <p:cNvGrpSpPr>
              <a:grpSpLocks/>
            </p:cNvGrpSpPr>
            <p:nvPr/>
          </p:nvGrpSpPr>
          <p:grpSpPr bwMode="auto">
            <a:xfrm>
              <a:off x="3714" y="2400"/>
              <a:ext cx="504" cy="276"/>
              <a:chOff x="3931" y="3216"/>
              <a:chExt cx="432" cy="276"/>
            </a:xfrm>
          </p:grpSpPr>
          <p:sp>
            <p:nvSpPr>
              <p:cNvPr id="151" name="Text Box 66"/>
              <p:cNvSpPr txBox="1">
                <a:spLocks noChangeArrowheads="1"/>
              </p:cNvSpPr>
              <p:nvPr/>
            </p:nvSpPr>
            <p:spPr bwMode="auto">
              <a:xfrm>
                <a:off x="3979" y="3234"/>
                <a:ext cx="370"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solidFill>
                      <a:schemeClr val="tx2"/>
                    </a:solidFill>
                    <a:latin typeface="Times New Roman" pitchFamily="18" charset="0"/>
                  </a:rPr>
                  <a:t>DCR</a:t>
                </a:r>
              </a:p>
            </p:txBody>
          </p:sp>
          <p:sp>
            <p:nvSpPr>
              <p:cNvPr id="152" name="Rectangle 67"/>
              <p:cNvSpPr>
                <a:spLocks noChangeArrowheads="1"/>
              </p:cNvSpPr>
              <p:nvPr/>
            </p:nvSpPr>
            <p:spPr bwMode="auto">
              <a:xfrm>
                <a:off x="3931" y="3216"/>
                <a:ext cx="432" cy="27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l">
                  <a:lnSpc>
                    <a:spcPct val="100000"/>
                  </a:lnSpc>
                  <a:spcBef>
                    <a:spcPts val="0"/>
                  </a:spcBef>
                </a:pPr>
                <a:endParaRPr lang="zh-CN" altLang="en-US" b="1"/>
              </a:p>
            </p:txBody>
          </p:sp>
        </p:grpSp>
        <p:grpSp>
          <p:nvGrpSpPr>
            <p:cNvPr id="142" name="Group 68"/>
            <p:cNvGrpSpPr>
              <a:grpSpLocks/>
            </p:cNvGrpSpPr>
            <p:nvPr/>
          </p:nvGrpSpPr>
          <p:grpSpPr bwMode="auto">
            <a:xfrm>
              <a:off x="4211" y="1006"/>
              <a:ext cx="608" cy="2366"/>
              <a:chOff x="4211" y="1006"/>
              <a:chExt cx="608" cy="2366"/>
            </a:xfrm>
          </p:grpSpPr>
          <p:sp>
            <p:nvSpPr>
              <p:cNvPr id="143" name="AutoShape 69"/>
              <p:cNvSpPr>
                <a:spLocks noChangeArrowheads="1"/>
              </p:cNvSpPr>
              <p:nvPr/>
            </p:nvSpPr>
            <p:spPr bwMode="auto">
              <a:xfrm>
                <a:off x="4514" y="1888"/>
                <a:ext cx="288" cy="185"/>
              </a:xfrm>
              <a:prstGeom prst="rightArrow">
                <a:avLst>
                  <a:gd name="adj1" fmla="val 50000"/>
                  <a:gd name="adj2" fmla="val 38919"/>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l">
                  <a:lnSpc>
                    <a:spcPct val="100000"/>
                  </a:lnSpc>
                  <a:spcBef>
                    <a:spcPts val="0"/>
                  </a:spcBef>
                </a:pPr>
                <a:endParaRPr lang="zh-CN" altLang="en-US" b="1"/>
              </a:p>
            </p:txBody>
          </p:sp>
          <p:grpSp>
            <p:nvGrpSpPr>
              <p:cNvPr id="144" name="Group 70"/>
              <p:cNvGrpSpPr>
                <a:grpSpLocks/>
              </p:cNvGrpSpPr>
              <p:nvPr/>
            </p:nvGrpSpPr>
            <p:grpSpPr bwMode="auto">
              <a:xfrm>
                <a:off x="4211" y="1006"/>
                <a:ext cx="608" cy="2366"/>
                <a:chOff x="4211" y="1006"/>
                <a:chExt cx="608" cy="2366"/>
              </a:xfrm>
            </p:grpSpPr>
            <p:sp>
              <p:nvSpPr>
                <p:cNvPr id="145" name="AutoShape 71"/>
                <p:cNvSpPr>
                  <a:spLocks noChangeArrowheads="1"/>
                </p:cNvSpPr>
                <p:nvPr/>
              </p:nvSpPr>
              <p:spPr bwMode="auto">
                <a:xfrm>
                  <a:off x="4448" y="1006"/>
                  <a:ext cx="122" cy="2366"/>
                </a:xfrm>
                <a:prstGeom prst="upDownArrow">
                  <a:avLst>
                    <a:gd name="adj1" fmla="val 68750"/>
                    <a:gd name="adj2" fmla="val 148952"/>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eaVert" wrap="none" anchor="ctr"/>
                <a:lstStyle/>
                <a:p>
                  <a:pPr algn="l">
                    <a:lnSpc>
                      <a:spcPct val="100000"/>
                    </a:lnSpc>
                    <a:spcBef>
                      <a:spcPts val="0"/>
                    </a:spcBef>
                  </a:pPr>
                  <a:endParaRPr lang="zh-CN" altLang="en-US" b="1"/>
                </a:p>
              </p:txBody>
            </p:sp>
            <p:sp>
              <p:nvSpPr>
                <p:cNvPr id="146" name="AutoShape 72"/>
                <p:cNvSpPr>
                  <a:spLocks noChangeArrowheads="1"/>
                </p:cNvSpPr>
                <p:nvPr/>
              </p:nvSpPr>
              <p:spPr bwMode="auto">
                <a:xfrm>
                  <a:off x="4514" y="2444"/>
                  <a:ext cx="288" cy="185"/>
                </a:xfrm>
                <a:prstGeom prst="rightArrow">
                  <a:avLst>
                    <a:gd name="adj1" fmla="val 50000"/>
                    <a:gd name="adj2" fmla="val 38919"/>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l">
                    <a:lnSpc>
                      <a:spcPct val="100000"/>
                    </a:lnSpc>
                    <a:spcBef>
                      <a:spcPts val="0"/>
                    </a:spcBef>
                  </a:pPr>
                  <a:endParaRPr lang="zh-CN" altLang="en-US" b="1"/>
                </a:p>
              </p:txBody>
            </p:sp>
            <p:sp>
              <p:nvSpPr>
                <p:cNvPr id="147" name="AutoShape 73"/>
                <p:cNvSpPr>
                  <a:spLocks noChangeArrowheads="1"/>
                </p:cNvSpPr>
                <p:nvPr/>
              </p:nvSpPr>
              <p:spPr bwMode="auto">
                <a:xfrm>
                  <a:off x="4514" y="2973"/>
                  <a:ext cx="288" cy="185"/>
                </a:xfrm>
                <a:prstGeom prst="rightArrow">
                  <a:avLst>
                    <a:gd name="adj1" fmla="val 50000"/>
                    <a:gd name="adj2" fmla="val 38919"/>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l">
                    <a:lnSpc>
                      <a:spcPct val="100000"/>
                    </a:lnSpc>
                    <a:spcBef>
                      <a:spcPts val="0"/>
                    </a:spcBef>
                  </a:pPr>
                  <a:endParaRPr lang="zh-CN" altLang="en-US" b="1"/>
                </a:p>
              </p:txBody>
            </p:sp>
            <p:sp>
              <p:nvSpPr>
                <p:cNvPr id="148" name="Text Box 74"/>
                <p:cNvSpPr txBox="1">
                  <a:spLocks noChangeArrowheads="1"/>
                </p:cNvSpPr>
                <p:nvPr/>
              </p:nvSpPr>
              <p:spPr bwMode="auto">
                <a:xfrm>
                  <a:off x="4489" y="1117"/>
                  <a:ext cx="330" cy="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a:latin typeface="华文新魏" pitchFamily="2" charset="-122"/>
                      <a:ea typeface="华文新魏" pitchFamily="2" charset="-122"/>
                    </a:rPr>
                    <a:t>数据线</a:t>
                  </a:r>
                </a:p>
              </p:txBody>
            </p:sp>
            <p:sp>
              <p:nvSpPr>
                <p:cNvPr id="149" name="AutoShape 75"/>
                <p:cNvSpPr>
                  <a:spLocks noChangeArrowheads="1"/>
                </p:cNvSpPr>
                <p:nvPr/>
              </p:nvSpPr>
              <p:spPr bwMode="auto">
                <a:xfrm>
                  <a:off x="4211" y="2446"/>
                  <a:ext cx="268" cy="173"/>
                </a:xfrm>
                <a:prstGeom prst="leftArrow">
                  <a:avLst>
                    <a:gd name="adj1" fmla="val 50000"/>
                    <a:gd name="adj2" fmla="val 36412"/>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l">
                    <a:lnSpc>
                      <a:spcPct val="100000"/>
                    </a:lnSpc>
                    <a:spcBef>
                      <a:spcPts val="0"/>
                    </a:spcBef>
                  </a:pPr>
                  <a:endParaRPr lang="zh-CN" altLang="en-US" sz="300" b="1"/>
                </a:p>
              </p:txBody>
            </p:sp>
            <p:sp>
              <p:nvSpPr>
                <p:cNvPr id="150" name="AutoShape 76"/>
                <p:cNvSpPr>
                  <a:spLocks noChangeArrowheads="1"/>
                </p:cNvSpPr>
                <p:nvPr/>
              </p:nvSpPr>
              <p:spPr bwMode="auto">
                <a:xfrm>
                  <a:off x="4227" y="2980"/>
                  <a:ext cx="268" cy="173"/>
                </a:xfrm>
                <a:prstGeom prst="leftArrow">
                  <a:avLst>
                    <a:gd name="adj1" fmla="val 50000"/>
                    <a:gd name="adj2" fmla="val 36412"/>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l">
                    <a:lnSpc>
                      <a:spcPct val="100000"/>
                    </a:lnSpc>
                    <a:spcBef>
                      <a:spcPts val="0"/>
                    </a:spcBef>
                  </a:pPr>
                  <a:endParaRPr lang="zh-CN" altLang="en-US" sz="300" b="1"/>
                </a:p>
              </p:txBody>
            </p:sp>
          </p:grpSp>
        </p:grpSp>
      </p:grpSp>
      <p:grpSp>
        <p:nvGrpSpPr>
          <p:cNvPr id="193" name="Group 77"/>
          <p:cNvGrpSpPr>
            <a:grpSpLocks/>
          </p:cNvGrpSpPr>
          <p:nvPr/>
        </p:nvGrpSpPr>
        <p:grpSpPr bwMode="auto">
          <a:xfrm>
            <a:off x="8617177" y="2768873"/>
            <a:ext cx="1322388" cy="1336675"/>
            <a:chOff x="5094" y="1823"/>
            <a:chExt cx="833" cy="842"/>
          </a:xfrm>
        </p:grpSpPr>
        <p:sp>
          <p:nvSpPr>
            <p:cNvPr id="194" name="Rectangle 78"/>
            <p:cNvSpPr>
              <a:spLocks noChangeArrowheads="1"/>
            </p:cNvSpPr>
            <p:nvPr/>
          </p:nvSpPr>
          <p:spPr bwMode="auto">
            <a:xfrm>
              <a:off x="5094" y="1823"/>
              <a:ext cx="526" cy="296"/>
            </a:xfrm>
            <a:prstGeom prst="rect">
              <a:avLst/>
            </a:prstGeom>
            <a:solidFill>
              <a:schemeClr val="folHlink"/>
            </a:solidFill>
            <a:ln w="9525">
              <a:solidFill>
                <a:schemeClr val="folHlink"/>
              </a:solidFill>
              <a:miter lim="800000"/>
              <a:headEnd/>
              <a:tailEnd/>
            </a:ln>
          </p:spPr>
          <p:txBody>
            <a:bodyPr wrap="none" anchor="ctr"/>
            <a:lstStyle/>
            <a:p>
              <a:pPr algn="l">
                <a:lnSpc>
                  <a:spcPct val="100000"/>
                </a:lnSpc>
                <a:spcBef>
                  <a:spcPts val="0"/>
                </a:spcBef>
              </a:pPr>
              <a:endParaRPr lang="zh-CN" altLang="en-US" b="1"/>
            </a:p>
          </p:txBody>
        </p:sp>
        <p:sp>
          <p:nvSpPr>
            <p:cNvPr id="195" name="Text Box 79"/>
            <p:cNvSpPr txBox="1">
              <a:spLocks noChangeArrowheads="1"/>
            </p:cNvSpPr>
            <p:nvPr/>
          </p:nvSpPr>
          <p:spPr bwMode="auto">
            <a:xfrm>
              <a:off x="5130" y="1844"/>
              <a:ext cx="46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solidFill>
                    <a:schemeClr val="tx2"/>
                  </a:solidFill>
                  <a:latin typeface="Times New Roman" pitchFamily="18" charset="0"/>
                </a:rPr>
                <a:t>ABR</a:t>
              </a:r>
            </a:p>
          </p:txBody>
        </p:sp>
        <p:sp>
          <p:nvSpPr>
            <p:cNvPr id="196" name="Rectangle 80"/>
            <p:cNvSpPr>
              <a:spLocks noChangeArrowheads="1"/>
            </p:cNvSpPr>
            <p:nvPr/>
          </p:nvSpPr>
          <p:spPr bwMode="auto">
            <a:xfrm>
              <a:off x="5112" y="2379"/>
              <a:ext cx="489" cy="286"/>
            </a:xfrm>
            <a:prstGeom prst="rect">
              <a:avLst/>
            </a:prstGeom>
            <a:solidFill>
              <a:schemeClr val="folHlink"/>
            </a:solidFill>
            <a:ln w="9525">
              <a:solidFill>
                <a:schemeClr val="folHlink"/>
              </a:solidFill>
              <a:miter lim="800000"/>
              <a:headEnd/>
              <a:tailEnd/>
            </a:ln>
          </p:spPr>
          <p:txBody>
            <a:bodyPr wrap="none" anchor="ctr"/>
            <a:lstStyle/>
            <a:p>
              <a:pPr algn="l">
                <a:lnSpc>
                  <a:spcPct val="100000"/>
                </a:lnSpc>
                <a:spcBef>
                  <a:spcPts val="0"/>
                </a:spcBef>
              </a:pPr>
              <a:endParaRPr lang="zh-CN" altLang="en-US" b="1"/>
            </a:p>
          </p:txBody>
        </p:sp>
        <p:sp>
          <p:nvSpPr>
            <p:cNvPr id="197" name="Text Box 81"/>
            <p:cNvSpPr txBox="1">
              <a:spLocks noChangeArrowheads="1"/>
            </p:cNvSpPr>
            <p:nvPr/>
          </p:nvSpPr>
          <p:spPr bwMode="auto">
            <a:xfrm>
              <a:off x="5120" y="2412"/>
              <a:ext cx="47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solidFill>
                    <a:schemeClr val="tx2"/>
                  </a:solidFill>
                  <a:latin typeface="Times New Roman" pitchFamily="18" charset="0"/>
                </a:rPr>
                <a:t>WCN</a:t>
              </a:r>
            </a:p>
          </p:txBody>
        </p:sp>
        <p:sp>
          <p:nvSpPr>
            <p:cNvPr id="198" name="Text Box 82"/>
            <p:cNvSpPr txBox="1">
              <a:spLocks noChangeArrowheads="1"/>
            </p:cNvSpPr>
            <p:nvPr/>
          </p:nvSpPr>
          <p:spPr bwMode="auto">
            <a:xfrm>
              <a:off x="5638" y="1889"/>
              <a:ext cx="28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000" b="1">
                  <a:solidFill>
                    <a:srgbClr val="CC3300"/>
                  </a:solidFill>
                  <a:latin typeface="Times New Roman" pitchFamily="18" charset="0"/>
                </a:rPr>
                <a:t>+1</a:t>
              </a:r>
            </a:p>
          </p:txBody>
        </p:sp>
        <p:sp>
          <p:nvSpPr>
            <p:cNvPr id="199" name="Text Box 83"/>
            <p:cNvSpPr txBox="1">
              <a:spLocks noChangeArrowheads="1"/>
            </p:cNvSpPr>
            <p:nvPr/>
          </p:nvSpPr>
          <p:spPr bwMode="auto">
            <a:xfrm>
              <a:off x="5592" y="2395"/>
              <a:ext cx="251"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2000" b="1">
                  <a:solidFill>
                    <a:srgbClr val="CC3300"/>
                  </a:solidFill>
                  <a:latin typeface="Times New Roman" pitchFamily="18" charset="0"/>
                </a:rPr>
                <a:t>-</a:t>
              </a:r>
              <a:r>
                <a:rPr lang="zh-CN" altLang="en-US" sz="2000" b="1">
                  <a:solidFill>
                    <a:srgbClr val="CC3300"/>
                  </a:solidFill>
                  <a:latin typeface="Times New Roman" pitchFamily="18" charset="0"/>
                </a:rPr>
                <a:t>1</a:t>
              </a:r>
            </a:p>
          </p:txBody>
        </p:sp>
      </p:grpSp>
      <p:grpSp>
        <p:nvGrpSpPr>
          <p:cNvPr id="200" name="Group 87"/>
          <p:cNvGrpSpPr>
            <a:grpSpLocks/>
          </p:cNvGrpSpPr>
          <p:nvPr/>
        </p:nvGrpSpPr>
        <p:grpSpPr bwMode="auto">
          <a:xfrm>
            <a:off x="5002436" y="5132660"/>
            <a:ext cx="2509838" cy="1192213"/>
            <a:chOff x="2508" y="3310"/>
            <a:chExt cx="1581" cy="751"/>
          </a:xfrm>
        </p:grpSpPr>
        <p:sp>
          <p:nvSpPr>
            <p:cNvPr id="201" name="Freeform 88"/>
            <p:cNvSpPr>
              <a:spLocks/>
            </p:cNvSpPr>
            <p:nvPr/>
          </p:nvSpPr>
          <p:spPr bwMode="auto">
            <a:xfrm>
              <a:off x="2514" y="3310"/>
              <a:ext cx="1575" cy="736"/>
            </a:xfrm>
            <a:custGeom>
              <a:avLst/>
              <a:gdLst>
                <a:gd name="T0" fmla="*/ 10266 w 1488"/>
                <a:gd name="T1" fmla="*/ 180 h 768"/>
                <a:gd name="T2" fmla="*/ 0 w 1488"/>
                <a:gd name="T3" fmla="*/ 180 h 768"/>
                <a:gd name="T4" fmla="*/ 0 w 1488"/>
                <a:gd name="T5" fmla="*/ 0 h 768"/>
                <a:gd name="T6" fmla="*/ 0 60000 65536"/>
                <a:gd name="T7" fmla="*/ 0 60000 65536"/>
                <a:gd name="T8" fmla="*/ 0 60000 65536"/>
                <a:gd name="T9" fmla="*/ 0 w 1488"/>
                <a:gd name="T10" fmla="*/ 0 h 768"/>
                <a:gd name="T11" fmla="*/ 1488 w 1488"/>
                <a:gd name="T12" fmla="*/ 768 h 768"/>
              </a:gdLst>
              <a:ahLst/>
              <a:cxnLst>
                <a:cxn ang="T6">
                  <a:pos x="T0" y="T1"/>
                </a:cxn>
                <a:cxn ang="T7">
                  <a:pos x="T2" y="T3"/>
                </a:cxn>
                <a:cxn ang="T8">
                  <a:pos x="T4" y="T5"/>
                </a:cxn>
              </a:cxnLst>
              <a:rect l="T9" t="T10" r="T11" b="T12"/>
              <a:pathLst>
                <a:path w="1488" h="768">
                  <a:moveTo>
                    <a:pt x="1488" y="768"/>
                  </a:moveTo>
                  <a:lnTo>
                    <a:pt x="0" y="768"/>
                  </a:lnTo>
                  <a:lnTo>
                    <a:pt x="0" y="0"/>
                  </a:lnTo>
                </a:path>
              </a:pathLst>
            </a:custGeom>
            <a:noFill/>
            <a:ln w="57150">
              <a:solidFill>
                <a:srgbClr val="0000CC"/>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p>
          </p:txBody>
        </p:sp>
        <p:sp>
          <p:nvSpPr>
            <p:cNvPr id="202" name="Text Box 89"/>
            <p:cNvSpPr txBox="1">
              <a:spLocks noChangeArrowheads="1"/>
            </p:cNvSpPr>
            <p:nvPr/>
          </p:nvSpPr>
          <p:spPr bwMode="auto">
            <a:xfrm>
              <a:off x="2911" y="3773"/>
              <a:ext cx="679"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solidFill>
                    <a:srgbClr val="FF3300"/>
                  </a:solidFill>
                  <a:latin typeface="Times New Roman" pitchFamily="18" charset="0"/>
                </a:rPr>
                <a:t>DREQ</a:t>
              </a:r>
            </a:p>
          </p:txBody>
        </p:sp>
        <p:sp>
          <p:nvSpPr>
            <p:cNvPr id="203" name="Text Box 90"/>
            <p:cNvSpPr txBox="1">
              <a:spLocks noChangeArrowheads="1"/>
            </p:cNvSpPr>
            <p:nvPr/>
          </p:nvSpPr>
          <p:spPr bwMode="auto">
            <a:xfrm>
              <a:off x="2508" y="3798"/>
              <a:ext cx="26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Times New Roman" pitchFamily="18" charset="0"/>
                </a:rPr>
                <a:t>②</a:t>
              </a:r>
            </a:p>
          </p:txBody>
        </p:sp>
      </p:grpSp>
      <p:grpSp>
        <p:nvGrpSpPr>
          <p:cNvPr id="204" name="Group 91"/>
          <p:cNvGrpSpPr>
            <a:grpSpLocks/>
          </p:cNvGrpSpPr>
          <p:nvPr/>
        </p:nvGrpSpPr>
        <p:grpSpPr bwMode="auto">
          <a:xfrm>
            <a:off x="4986561" y="1468710"/>
            <a:ext cx="890588" cy="1316038"/>
            <a:chOff x="2498" y="1002"/>
            <a:chExt cx="561" cy="829"/>
          </a:xfrm>
        </p:grpSpPr>
        <p:sp>
          <p:nvSpPr>
            <p:cNvPr id="205" name="Text Box 92"/>
            <p:cNvSpPr txBox="1">
              <a:spLocks noChangeArrowheads="1"/>
            </p:cNvSpPr>
            <p:nvPr/>
          </p:nvSpPr>
          <p:spPr bwMode="auto">
            <a:xfrm>
              <a:off x="2506" y="1214"/>
              <a:ext cx="55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solidFill>
                    <a:srgbClr val="FF3300"/>
                  </a:solidFill>
                  <a:latin typeface="Times New Roman" pitchFamily="18" charset="0"/>
                </a:rPr>
                <a:t>HRQ</a:t>
              </a:r>
            </a:p>
          </p:txBody>
        </p:sp>
        <p:sp>
          <p:nvSpPr>
            <p:cNvPr id="206" name="Text Box 93"/>
            <p:cNvSpPr txBox="1">
              <a:spLocks noChangeArrowheads="1"/>
            </p:cNvSpPr>
            <p:nvPr/>
          </p:nvSpPr>
          <p:spPr bwMode="auto">
            <a:xfrm>
              <a:off x="2498" y="1440"/>
              <a:ext cx="26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Times New Roman" pitchFamily="18" charset="0"/>
                </a:rPr>
                <a:t>③</a:t>
              </a:r>
            </a:p>
          </p:txBody>
        </p:sp>
        <p:sp>
          <p:nvSpPr>
            <p:cNvPr id="207" name="Line 94"/>
            <p:cNvSpPr>
              <a:spLocks noChangeShapeType="1"/>
            </p:cNvSpPr>
            <p:nvPr/>
          </p:nvSpPr>
          <p:spPr bwMode="auto">
            <a:xfrm flipV="1">
              <a:off x="2498" y="1002"/>
              <a:ext cx="0" cy="829"/>
            </a:xfrm>
            <a:prstGeom prst="line">
              <a:avLst/>
            </a:prstGeom>
            <a:noFill/>
            <a:ln w="57150">
              <a:solidFill>
                <a:srgbClr val="0000CC"/>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grpSp>
      <p:grpSp>
        <p:nvGrpSpPr>
          <p:cNvPr id="208" name="Group 95"/>
          <p:cNvGrpSpPr>
            <a:grpSpLocks/>
          </p:cNvGrpSpPr>
          <p:nvPr/>
        </p:nvGrpSpPr>
        <p:grpSpPr bwMode="auto">
          <a:xfrm>
            <a:off x="3519711" y="1468710"/>
            <a:ext cx="1082675" cy="1316038"/>
            <a:chOff x="1574" y="1002"/>
            <a:chExt cx="682" cy="829"/>
          </a:xfrm>
        </p:grpSpPr>
        <p:sp>
          <p:nvSpPr>
            <p:cNvPr id="209" name="Line 96"/>
            <p:cNvSpPr>
              <a:spLocks noChangeShapeType="1"/>
            </p:cNvSpPr>
            <p:nvPr/>
          </p:nvSpPr>
          <p:spPr bwMode="auto">
            <a:xfrm rot="10800000" flipV="1">
              <a:off x="2247" y="1002"/>
              <a:ext cx="0" cy="829"/>
            </a:xfrm>
            <a:prstGeom prst="line">
              <a:avLst/>
            </a:prstGeom>
            <a:noFill/>
            <a:ln w="57150">
              <a:solidFill>
                <a:srgbClr val="0000CC"/>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sp>
          <p:nvSpPr>
            <p:cNvPr id="210" name="Text Box 97"/>
            <p:cNvSpPr txBox="1">
              <a:spLocks noChangeArrowheads="1"/>
            </p:cNvSpPr>
            <p:nvPr/>
          </p:nvSpPr>
          <p:spPr bwMode="auto">
            <a:xfrm>
              <a:off x="1574" y="1214"/>
              <a:ext cx="67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solidFill>
                    <a:srgbClr val="FF3300"/>
                  </a:solidFill>
                  <a:latin typeface="Times New Roman" pitchFamily="18" charset="0"/>
                </a:rPr>
                <a:t>HLDA</a:t>
              </a:r>
            </a:p>
          </p:txBody>
        </p:sp>
        <p:sp>
          <p:nvSpPr>
            <p:cNvPr id="211" name="Text Box 98"/>
            <p:cNvSpPr txBox="1">
              <a:spLocks noChangeArrowheads="1"/>
            </p:cNvSpPr>
            <p:nvPr/>
          </p:nvSpPr>
          <p:spPr bwMode="auto">
            <a:xfrm>
              <a:off x="1993" y="1440"/>
              <a:ext cx="26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Times New Roman" pitchFamily="18" charset="0"/>
                </a:rPr>
                <a:t>④</a:t>
              </a:r>
            </a:p>
          </p:txBody>
        </p:sp>
      </p:grpSp>
      <p:grpSp>
        <p:nvGrpSpPr>
          <p:cNvPr id="212" name="Group 99"/>
          <p:cNvGrpSpPr>
            <a:grpSpLocks/>
          </p:cNvGrpSpPr>
          <p:nvPr/>
        </p:nvGrpSpPr>
        <p:grpSpPr bwMode="auto">
          <a:xfrm>
            <a:off x="8929911" y="1495698"/>
            <a:ext cx="682625" cy="1423987"/>
            <a:chOff x="4991" y="989"/>
            <a:chExt cx="440" cy="897"/>
          </a:xfrm>
        </p:grpSpPr>
        <p:sp>
          <p:nvSpPr>
            <p:cNvPr id="213" name="AutoShape 100"/>
            <p:cNvSpPr>
              <a:spLocks noChangeArrowheads="1"/>
            </p:cNvSpPr>
            <p:nvPr/>
          </p:nvSpPr>
          <p:spPr bwMode="auto">
            <a:xfrm>
              <a:off x="4991" y="989"/>
              <a:ext cx="148" cy="829"/>
            </a:xfrm>
            <a:prstGeom prst="upArrow">
              <a:avLst>
                <a:gd name="adj1" fmla="val 50000"/>
                <a:gd name="adj2" fmla="val 140034"/>
              </a:avLst>
            </a:prstGeom>
            <a:solidFill>
              <a:srgbClr val="00FF00"/>
            </a:solidFill>
            <a:ln w="9525">
              <a:solidFill>
                <a:srgbClr val="00FF00"/>
              </a:solidFill>
              <a:miter lim="800000"/>
              <a:headEnd/>
              <a:tailEnd/>
            </a:ln>
          </p:spPr>
          <p:txBody>
            <a:bodyPr vert="eaVert" wrap="none" anchor="ctr"/>
            <a:lstStyle/>
            <a:p>
              <a:pPr algn="l">
                <a:lnSpc>
                  <a:spcPct val="100000"/>
                </a:lnSpc>
                <a:spcBef>
                  <a:spcPts val="0"/>
                </a:spcBef>
              </a:pPr>
              <a:endParaRPr lang="zh-CN" altLang="en-US" b="1"/>
            </a:p>
          </p:txBody>
        </p:sp>
        <p:sp>
          <p:nvSpPr>
            <p:cNvPr id="214" name="Text Box 101"/>
            <p:cNvSpPr txBox="1">
              <a:spLocks noChangeArrowheads="1"/>
            </p:cNvSpPr>
            <p:nvPr/>
          </p:nvSpPr>
          <p:spPr bwMode="auto">
            <a:xfrm>
              <a:off x="5094" y="1087"/>
              <a:ext cx="337" cy="7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a:solidFill>
                    <a:srgbClr val="0000CC"/>
                  </a:solidFill>
                  <a:latin typeface="Times New Roman" pitchFamily="18" charset="0"/>
                  <a:ea typeface="华文新魏" pitchFamily="2" charset="-122"/>
                </a:rPr>
                <a:t>地址线</a:t>
              </a:r>
            </a:p>
          </p:txBody>
        </p:sp>
        <p:sp>
          <p:nvSpPr>
            <p:cNvPr id="215" name="Text Box 102"/>
            <p:cNvSpPr txBox="1">
              <a:spLocks noChangeArrowheads="1"/>
            </p:cNvSpPr>
            <p:nvPr/>
          </p:nvSpPr>
          <p:spPr bwMode="auto">
            <a:xfrm>
              <a:off x="5075" y="1653"/>
              <a:ext cx="26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solidFill>
                    <a:srgbClr val="0000FF"/>
                  </a:solidFill>
                  <a:latin typeface="Times New Roman" pitchFamily="18" charset="0"/>
                  <a:ea typeface="华文新魏" pitchFamily="2" charset="-122"/>
                </a:rPr>
                <a:t>⑤</a:t>
              </a:r>
            </a:p>
          </p:txBody>
        </p:sp>
      </p:grpSp>
      <p:grpSp>
        <p:nvGrpSpPr>
          <p:cNvPr id="216" name="Group 103"/>
          <p:cNvGrpSpPr>
            <a:grpSpLocks/>
          </p:cNvGrpSpPr>
          <p:nvPr/>
        </p:nvGrpSpPr>
        <p:grpSpPr bwMode="auto">
          <a:xfrm>
            <a:off x="3505424" y="5126310"/>
            <a:ext cx="3976687" cy="1512888"/>
            <a:chOff x="1565" y="3306"/>
            <a:chExt cx="2505" cy="953"/>
          </a:xfrm>
        </p:grpSpPr>
        <p:sp>
          <p:nvSpPr>
            <p:cNvPr id="217" name="Freeform 104"/>
            <p:cNvSpPr>
              <a:spLocks/>
            </p:cNvSpPr>
            <p:nvPr/>
          </p:nvSpPr>
          <p:spPr bwMode="auto">
            <a:xfrm>
              <a:off x="2259" y="3306"/>
              <a:ext cx="1811" cy="874"/>
            </a:xfrm>
            <a:custGeom>
              <a:avLst/>
              <a:gdLst>
                <a:gd name="T0" fmla="*/ 0 w 1680"/>
                <a:gd name="T1" fmla="*/ 0 h 960"/>
                <a:gd name="T2" fmla="*/ 0 w 1680"/>
                <a:gd name="T3" fmla="*/ 39 h 960"/>
                <a:gd name="T4" fmla="*/ 21588 w 1680"/>
                <a:gd name="T5" fmla="*/ 39 h 960"/>
                <a:gd name="T6" fmla="*/ 0 60000 65536"/>
                <a:gd name="T7" fmla="*/ 0 60000 65536"/>
                <a:gd name="T8" fmla="*/ 0 60000 65536"/>
                <a:gd name="T9" fmla="*/ 0 w 1680"/>
                <a:gd name="T10" fmla="*/ 0 h 960"/>
                <a:gd name="T11" fmla="*/ 1680 w 1680"/>
                <a:gd name="T12" fmla="*/ 960 h 960"/>
              </a:gdLst>
              <a:ahLst/>
              <a:cxnLst>
                <a:cxn ang="T6">
                  <a:pos x="T0" y="T1"/>
                </a:cxn>
                <a:cxn ang="T7">
                  <a:pos x="T2" y="T3"/>
                </a:cxn>
                <a:cxn ang="T8">
                  <a:pos x="T4" y="T5"/>
                </a:cxn>
              </a:cxnLst>
              <a:rect l="T9" t="T10" r="T11" b="T12"/>
              <a:pathLst>
                <a:path w="1680" h="960">
                  <a:moveTo>
                    <a:pt x="0" y="0"/>
                  </a:moveTo>
                  <a:lnTo>
                    <a:pt x="0" y="960"/>
                  </a:lnTo>
                  <a:lnTo>
                    <a:pt x="1680" y="960"/>
                  </a:lnTo>
                </a:path>
              </a:pathLst>
            </a:custGeom>
            <a:noFill/>
            <a:ln w="57150">
              <a:solidFill>
                <a:srgbClr val="0000CC"/>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p>
          </p:txBody>
        </p:sp>
        <p:sp>
          <p:nvSpPr>
            <p:cNvPr id="218" name="Text Box 105"/>
            <p:cNvSpPr txBox="1">
              <a:spLocks noChangeArrowheads="1"/>
            </p:cNvSpPr>
            <p:nvPr/>
          </p:nvSpPr>
          <p:spPr bwMode="auto">
            <a:xfrm>
              <a:off x="1565" y="3971"/>
              <a:ext cx="68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b="1">
                  <a:solidFill>
                    <a:srgbClr val="FF3300"/>
                  </a:solidFill>
                  <a:latin typeface="Times New Roman" pitchFamily="18" charset="0"/>
                </a:rPr>
                <a:t>DACK</a:t>
              </a:r>
            </a:p>
          </p:txBody>
        </p:sp>
        <p:sp>
          <p:nvSpPr>
            <p:cNvPr id="219" name="Text Box 106"/>
            <p:cNvSpPr txBox="1">
              <a:spLocks noChangeArrowheads="1"/>
            </p:cNvSpPr>
            <p:nvPr/>
          </p:nvSpPr>
          <p:spPr bwMode="auto">
            <a:xfrm>
              <a:off x="1984" y="3802"/>
              <a:ext cx="26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Times New Roman" pitchFamily="18" charset="0"/>
                </a:rPr>
                <a:t>⑥</a:t>
              </a:r>
            </a:p>
          </p:txBody>
        </p:sp>
      </p:grpSp>
      <p:sp>
        <p:nvSpPr>
          <p:cNvPr id="220" name="Text Box 107"/>
          <p:cNvSpPr txBox="1">
            <a:spLocks noChangeArrowheads="1"/>
          </p:cNvSpPr>
          <p:nvPr/>
        </p:nvSpPr>
        <p:spPr bwMode="auto">
          <a:xfrm flipH="1">
            <a:off x="7764686" y="5261138"/>
            <a:ext cx="830263" cy="400110"/>
          </a:xfrm>
          <a:prstGeom prst="rect">
            <a:avLst/>
          </a:prstGeom>
          <a:solidFill>
            <a:srgbClr val="FFCC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2000" b="1">
                <a:latin typeface="Times New Roman" pitchFamily="18" charset="0"/>
              </a:rPr>
              <a:t>DBR</a:t>
            </a:r>
          </a:p>
        </p:txBody>
      </p:sp>
      <p:grpSp>
        <p:nvGrpSpPr>
          <p:cNvPr id="221" name="Group 108"/>
          <p:cNvGrpSpPr>
            <a:grpSpLocks/>
          </p:cNvGrpSpPr>
          <p:nvPr/>
        </p:nvGrpSpPr>
        <p:grpSpPr bwMode="auto">
          <a:xfrm>
            <a:off x="8066311" y="5658576"/>
            <a:ext cx="604838" cy="589827"/>
            <a:chOff x="4439" y="3654"/>
            <a:chExt cx="381" cy="298"/>
          </a:xfrm>
        </p:grpSpPr>
        <p:sp>
          <p:nvSpPr>
            <p:cNvPr id="222" name="Text Box 109"/>
            <p:cNvSpPr txBox="1">
              <a:spLocks noChangeArrowheads="1"/>
            </p:cNvSpPr>
            <p:nvPr/>
          </p:nvSpPr>
          <p:spPr bwMode="auto">
            <a:xfrm>
              <a:off x="4557" y="3744"/>
              <a:ext cx="263" cy="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Times New Roman" pitchFamily="18" charset="0"/>
                </a:rPr>
                <a:t>①</a:t>
              </a:r>
            </a:p>
          </p:txBody>
        </p:sp>
        <p:sp>
          <p:nvSpPr>
            <p:cNvPr id="223" name="AutoShape 110"/>
            <p:cNvSpPr>
              <a:spLocks noChangeArrowheads="1"/>
            </p:cNvSpPr>
            <p:nvPr/>
          </p:nvSpPr>
          <p:spPr bwMode="auto">
            <a:xfrm>
              <a:off x="4439" y="3654"/>
              <a:ext cx="169" cy="298"/>
            </a:xfrm>
            <a:prstGeom prst="downArrow">
              <a:avLst>
                <a:gd name="adj1" fmla="val 50000"/>
                <a:gd name="adj2" fmla="val 52809"/>
              </a:avLst>
            </a:prstGeom>
            <a:solidFill>
              <a:srgbClr val="0000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l">
                <a:lnSpc>
                  <a:spcPct val="100000"/>
                </a:lnSpc>
                <a:spcBef>
                  <a:spcPts val="0"/>
                </a:spcBef>
              </a:pPr>
              <a:endParaRPr lang="zh-CN" altLang="en-US" b="1"/>
            </a:p>
          </p:txBody>
        </p:sp>
      </p:grpSp>
      <p:sp>
        <p:nvSpPr>
          <p:cNvPr id="224" name="Freeform 117"/>
          <p:cNvSpPr>
            <a:spLocks/>
          </p:cNvSpPr>
          <p:nvPr/>
        </p:nvSpPr>
        <p:spPr bwMode="auto">
          <a:xfrm>
            <a:off x="6605811" y="3541985"/>
            <a:ext cx="2416175" cy="146050"/>
          </a:xfrm>
          <a:custGeom>
            <a:avLst/>
            <a:gdLst>
              <a:gd name="T0" fmla="*/ 2147483647 w 1104"/>
              <a:gd name="T1" fmla="*/ 2147483647 h 96"/>
              <a:gd name="T2" fmla="*/ 2147483647 w 1104"/>
              <a:gd name="T3" fmla="*/ 0 h 96"/>
              <a:gd name="T4" fmla="*/ 0 w 1104"/>
              <a:gd name="T5" fmla="*/ 0 h 96"/>
              <a:gd name="T6" fmla="*/ 0 60000 65536"/>
              <a:gd name="T7" fmla="*/ 0 60000 65536"/>
              <a:gd name="T8" fmla="*/ 0 60000 65536"/>
              <a:gd name="T9" fmla="*/ 0 w 1104"/>
              <a:gd name="T10" fmla="*/ 0 h 96"/>
              <a:gd name="T11" fmla="*/ 1104 w 1104"/>
              <a:gd name="T12" fmla="*/ 96 h 96"/>
            </a:gdLst>
            <a:ahLst/>
            <a:cxnLst>
              <a:cxn ang="T6">
                <a:pos x="T0" y="T1"/>
              </a:cxn>
              <a:cxn ang="T7">
                <a:pos x="T2" y="T3"/>
              </a:cxn>
              <a:cxn ang="T8">
                <a:pos x="T4" y="T5"/>
              </a:cxn>
            </a:cxnLst>
            <a:rect l="T9" t="T10" r="T11" b="T12"/>
            <a:pathLst>
              <a:path w="1104" h="96">
                <a:moveTo>
                  <a:pt x="1104" y="96"/>
                </a:moveTo>
                <a:lnTo>
                  <a:pt x="1104" y="0"/>
                </a:lnTo>
                <a:lnTo>
                  <a:pt x="0" y="0"/>
                </a:lnTo>
              </a:path>
            </a:pathLst>
          </a:custGeom>
          <a:noFill/>
          <a:ln w="57150">
            <a:solidFill>
              <a:srgbClr val="C00000"/>
            </a:solidFill>
            <a:round/>
            <a:headEnd/>
            <a:tailEnd type="stealth" w="lg" len="lg"/>
          </a:ln>
          <a:extLst>
            <a:ext uri="{909E8E84-426E-40dd-AFC4-6F175D3DCCD1}">
              <a14:hiddenFill xmlns:a14="http://schemas.microsoft.com/office/drawing/2010/main" xmlns="">
                <a:solidFill>
                  <a:srgbClr val="FFFFFF"/>
                </a:solidFill>
              </a14:hiddenFill>
            </a:ext>
          </a:extLst>
        </p:spPr>
        <p:txBody>
          <a:bodyPr wrap="none"/>
          <a:lstStyle/>
          <a:p>
            <a:pPr algn="l">
              <a:lnSpc>
                <a:spcPct val="100000"/>
              </a:lnSpc>
              <a:spcBef>
                <a:spcPts val="0"/>
              </a:spcBef>
            </a:pPr>
            <a:endParaRPr lang="zh-CN" altLang="en-US"/>
          </a:p>
        </p:txBody>
      </p:sp>
      <p:grpSp>
        <p:nvGrpSpPr>
          <p:cNvPr id="225" name="Group 119"/>
          <p:cNvGrpSpPr>
            <a:grpSpLocks/>
          </p:cNvGrpSpPr>
          <p:nvPr/>
        </p:nvGrpSpPr>
        <p:grpSpPr bwMode="auto">
          <a:xfrm>
            <a:off x="6167656" y="1459185"/>
            <a:ext cx="523875" cy="1316038"/>
            <a:chOff x="3232" y="996"/>
            <a:chExt cx="330" cy="829"/>
          </a:xfrm>
        </p:grpSpPr>
        <p:sp>
          <p:nvSpPr>
            <p:cNvPr id="226" name="Line 120"/>
            <p:cNvSpPr>
              <a:spLocks noChangeShapeType="1"/>
            </p:cNvSpPr>
            <p:nvPr/>
          </p:nvSpPr>
          <p:spPr bwMode="auto">
            <a:xfrm flipV="1">
              <a:off x="3252" y="996"/>
              <a:ext cx="0" cy="829"/>
            </a:xfrm>
            <a:prstGeom prst="line">
              <a:avLst/>
            </a:prstGeom>
            <a:noFill/>
            <a:ln w="57150">
              <a:solidFill>
                <a:srgbClr val="C00000"/>
              </a:solidFill>
              <a:round/>
              <a:headEnd/>
              <a:tailEnd type="stealth" w="lg" len="lg"/>
            </a:ln>
            <a:extLst>
              <a:ext uri="{909E8E84-426E-40dd-AFC4-6F175D3DCCD1}">
                <a14:hiddenFill xmlns:a14="http://schemas.microsoft.com/office/drawing/2010/main" xmlns="">
                  <a:noFill/>
                </a14:hiddenFill>
              </a:ext>
            </a:extLst>
          </p:spPr>
          <p:txBody>
            <a:bodyPr wrap="none"/>
            <a:lstStyle/>
            <a:p>
              <a:pPr algn="l">
                <a:lnSpc>
                  <a:spcPct val="100000"/>
                </a:lnSpc>
                <a:spcBef>
                  <a:spcPts val="0"/>
                </a:spcBef>
              </a:pPr>
              <a:endParaRPr lang="zh-CN" altLang="en-US"/>
            </a:p>
          </p:txBody>
        </p:sp>
        <p:sp>
          <p:nvSpPr>
            <p:cNvPr id="227" name="Text Box 121"/>
            <p:cNvSpPr txBox="1">
              <a:spLocks noChangeArrowheads="1"/>
            </p:cNvSpPr>
            <p:nvPr/>
          </p:nvSpPr>
          <p:spPr bwMode="auto">
            <a:xfrm>
              <a:off x="3232" y="1042"/>
              <a:ext cx="330" cy="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dirty="0">
                  <a:solidFill>
                    <a:srgbClr val="0000CC"/>
                  </a:solidFill>
                  <a:latin typeface="Times New Roman" pitchFamily="18" charset="0"/>
                  <a:ea typeface="华文新魏" pitchFamily="2" charset="-122"/>
                </a:rPr>
                <a:t>中断请求</a:t>
              </a:r>
            </a:p>
          </p:txBody>
        </p:sp>
      </p:grpSp>
      <p:grpSp>
        <p:nvGrpSpPr>
          <p:cNvPr id="228" name="组合 227"/>
          <p:cNvGrpSpPr>
            <a:grpSpLocks/>
          </p:cNvGrpSpPr>
          <p:nvPr/>
        </p:nvGrpSpPr>
        <p:grpSpPr bwMode="auto">
          <a:xfrm>
            <a:off x="8039323" y="1495698"/>
            <a:ext cx="651411" cy="3698875"/>
            <a:chOff x="7027892" y="1452563"/>
            <a:chExt cx="650718" cy="3698875"/>
          </a:xfrm>
        </p:grpSpPr>
        <p:grpSp>
          <p:nvGrpSpPr>
            <p:cNvPr id="229" name="Group 112"/>
            <p:cNvGrpSpPr>
              <a:grpSpLocks/>
            </p:cNvGrpSpPr>
            <p:nvPr/>
          </p:nvGrpSpPr>
          <p:grpSpPr bwMode="auto">
            <a:xfrm>
              <a:off x="7155360" y="1598812"/>
              <a:ext cx="523250" cy="1290198"/>
              <a:chOff x="4507" y="1042"/>
              <a:chExt cx="320" cy="554"/>
            </a:xfrm>
          </p:grpSpPr>
          <p:sp>
            <p:nvSpPr>
              <p:cNvPr id="231" name="Text Box 113"/>
              <p:cNvSpPr txBox="1">
                <a:spLocks noChangeArrowheads="1"/>
              </p:cNvSpPr>
              <p:nvPr/>
            </p:nvSpPr>
            <p:spPr bwMode="auto">
              <a:xfrm>
                <a:off x="4507" y="1042"/>
                <a:ext cx="320" cy="4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200" b="1" dirty="0">
                    <a:solidFill>
                      <a:srgbClr val="0000CC"/>
                    </a:solidFill>
                    <a:latin typeface="Times New Roman" pitchFamily="18" charset="0"/>
                    <a:ea typeface="华文新魏" pitchFamily="2" charset="-122"/>
                  </a:rPr>
                  <a:t>数据线</a:t>
                </a:r>
              </a:p>
            </p:txBody>
          </p:sp>
          <p:sp>
            <p:nvSpPr>
              <p:cNvPr id="232" name="Text Box 114"/>
              <p:cNvSpPr txBox="1">
                <a:spLocks noChangeArrowheads="1"/>
              </p:cNvSpPr>
              <p:nvPr/>
            </p:nvSpPr>
            <p:spPr bwMode="auto">
              <a:xfrm>
                <a:off x="4556" y="1437"/>
                <a:ext cx="254" cy="1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1800" b="1">
                    <a:latin typeface="Times New Roman" pitchFamily="18" charset="0"/>
                    <a:ea typeface="华文新魏" pitchFamily="2" charset="-122"/>
                  </a:rPr>
                  <a:t>⑦</a:t>
                </a:r>
              </a:p>
            </p:txBody>
          </p:sp>
        </p:grpSp>
        <p:sp>
          <p:nvSpPr>
            <p:cNvPr id="230" name="下箭头 229"/>
            <p:cNvSpPr/>
            <p:nvPr/>
          </p:nvSpPr>
          <p:spPr>
            <a:xfrm>
              <a:off x="7027892" y="1452563"/>
              <a:ext cx="293374" cy="3698875"/>
            </a:xfrm>
            <a:prstGeom prst="down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00000"/>
                </a:lnSpc>
                <a:spcBef>
                  <a:spcPts val="0"/>
                </a:spcBef>
                <a:defRPr/>
              </a:pPr>
              <a:endParaRPr lang="zh-CN" altLang="en-US">
                <a:ln>
                  <a:solidFill>
                    <a:srgbClr val="7030A0"/>
                  </a:solidFill>
                </a:ln>
              </a:endParaRPr>
            </a:p>
          </p:txBody>
        </p:sp>
      </p:grpSp>
      <p:grpSp>
        <p:nvGrpSpPr>
          <p:cNvPr id="233" name="组合 2"/>
          <p:cNvGrpSpPr>
            <a:grpSpLocks/>
          </p:cNvGrpSpPr>
          <p:nvPr/>
        </p:nvGrpSpPr>
        <p:grpSpPr bwMode="auto">
          <a:xfrm>
            <a:off x="8658449" y="4532585"/>
            <a:ext cx="777875" cy="454025"/>
            <a:chOff x="7638256" y="4489582"/>
            <a:chExt cx="776288" cy="454025"/>
          </a:xfrm>
        </p:grpSpPr>
        <p:sp>
          <p:nvSpPr>
            <p:cNvPr id="234" name="Rectangle 80"/>
            <p:cNvSpPr>
              <a:spLocks noChangeArrowheads="1"/>
            </p:cNvSpPr>
            <p:nvPr/>
          </p:nvSpPr>
          <p:spPr bwMode="auto">
            <a:xfrm>
              <a:off x="7638256" y="4489582"/>
              <a:ext cx="776288" cy="454025"/>
            </a:xfrm>
            <a:prstGeom prst="rect">
              <a:avLst/>
            </a:prstGeom>
            <a:solidFill>
              <a:schemeClr val="folHlink"/>
            </a:solidFill>
            <a:ln w="9525">
              <a:solidFill>
                <a:schemeClr val="folHlink"/>
              </a:solidFill>
              <a:miter lim="800000"/>
              <a:headEnd/>
              <a:tailEnd/>
            </a:ln>
          </p:spPr>
          <p:txBody>
            <a:bodyPr wrap="none" anchor="ctr"/>
            <a:lstStyle/>
            <a:p>
              <a:pPr algn="l">
                <a:lnSpc>
                  <a:spcPct val="100000"/>
                </a:lnSpc>
                <a:spcBef>
                  <a:spcPts val="0"/>
                </a:spcBef>
              </a:pPr>
              <a:endParaRPr lang="zh-CN" altLang="en-US" b="1"/>
            </a:p>
          </p:txBody>
        </p:sp>
        <p:sp>
          <p:nvSpPr>
            <p:cNvPr id="235" name="Text Box 81"/>
            <p:cNvSpPr txBox="1">
              <a:spLocks noChangeArrowheads="1"/>
            </p:cNvSpPr>
            <p:nvPr/>
          </p:nvSpPr>
          <p:spPr bwMode="auto">
            <a:xfrm>
              <a:off x="7703069" y="4522422"/>
              <a:ext cx="68480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en-US" altLang="zh-CN" sz="1800" b="1">
                  <a:solidFill>
                    <a:schemeClr val="tx2"/>
                  </a:solidFill>
                  <a:latin typeface="Times New Roman" pitchFamily="18" charset="0"/>
                </a:rPr>
                <a:t>DAR</a:t>
              </a:r>
            </a:p>
          </p:txBody>
        </p:sp>
      </p:grpSp>
      <p:cxnSp>
        <p:nvCxnSpPr>
          <p:cNvPr id="236" name="直接箭头连接符 235"/>
          <p:cNvCxnSpPr/>
          <p:nvPr/>
        </p:nvCxnSpPr>
        <p:spPr>
          <a:xfrm>
            <a:off x="8188549" y="5678760"/>
            <a:ext cx="7937" cy="576263"/>
          </a:xfrm>
          <a:prstGeom prst="straightConnector1">
            <a:avLst/>
          </a:prstGeom>
          <a:ln w="149225">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70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blinds(horizontal)">
                                      <p:cBhvr>
                                        <p:cTn id="7" dur="500"/>
                                        <p:tgtEl>
                                          <p:spTgt spid="19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221"/>
                                        </p:tgtEl>
                                        <p:attrNameLst>
                                          <p:attrName>style.visibility</p:attrName>
                                        </p:attrNameLst>
                                      </p:cBhvr>
                                      <p:to>
                                        <p:strVal val="visible"/>
                                      </p:to>
                                    </p:set>
                                    <p:animEffect transition="in" filter="strips(downRight)">
                                      <p:cBhvr>
                                        <p:cTn id="15" dur="500"/>
                                        <p:tgtEl>
                                          <p:spTgt spid="221"/>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9" fill="hold" nodeType="clickEffect">
                                  <p:stCondLst>
                                    <p:cond delay="0"/>
                                  </p:stCondLst>
                                  <p:childTnLst>
                                    <p:set>
                                      <p:cBhvr>
                                        <p:cTn id="19" dur="1" fill="hold">
                                          <p:stCondLst>
                                            <p:cond delay="0"/>
                                          </p:stCondLst>
                                        </p:cTn>
                                        <p:tgtEl>
                                          <p:spTgt spid="200"/>
                                        </p:tgtEl>
                                        <p:attrNameLst>
                                          <p:attrName>style.visibility</p:attrName>
                                        </p:attrNameLst>
                                      </p:cBhvr>
                                      <p:to>
                                        <p:strVal val="visible"/>
                                      </p:to>
                                    </p:set>
                                    <p:animEffect transition="in" filter="strips(upLeft)">
                                      <p:cBhvr>
                                        <p:cTn id="20" dur="500"/>
                                        <p:tgtEl>
                                          <p:spTgt spid="200"/>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204"/>
                                        </p:tgtEl>
                                        <p:attrNameLst>
                                          <p:attrName>style.visibility</p:attrName>
                                        </p:attrNameLst>
                                      </p:cBhvr>
                                      <p:to>
                                        <p:strVal val="visible"/>
                                      </p:to>
                                    </p:set>
                                    <p:animEffect transition="in" filter="strips(upRight)">
                                      <p:cBhvr>
                                        <p:cTn id="25" dur="500"/>
                                        <p:tgtEl>
                                          <p:spTgt spid="204"/>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208"/>
                                        </p:tgtEl>
                                        <p:attrNameLst>
                                          <p:attrName>style.visibility</p:attrName>
                                        </p:attrNameLst>
                                      </p:cBhvr>
                                      <p:to>
                                        <p:strVal val="visible"/>
                                      </p:to>
                                    </p:set>
                                    <p:animEffect transition="in" filter="strips(downRight)">
                                      <p:cBhvr>
                                        <p:cTn id="30" dur="500"/>
                                        <p:tgtEl>
                                          <p:spTgt spid="208"/>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nodeType="clickEffect">
                                  <p:stCondLst>
                                    <p:cond delay="0"/>
                                  </p:stCondLst>
                                  <p:childTnLst>
                                    <p:set>
                                      <p:cBhvr>
                                        <p:cTn id="34" dur="1" fill="hold">
                                          <p:stCondLst>
                                            <p:cond delay="0"/>
                                          </p:stCondLst>
                                        </p:cTn>
                                        <p:tgtEl>
                                          <p:spTgt spid="212"/>
                                        </p:tgtEl>
                                        <p:attrNameLst>
                                          <p:attrName>style.visibility</p:attrName>
                                        </p:attrNameLst>
                                      </p:cBhvr>
                                      <p:to>
                                        <p:strVal val="visible"/>
                                      </p:to>
                                    </p:set>
                                    <p:animEffect transition="in" filter="strips(upLeft)">
                                      <p:cBhvr>
                                        <p:cTn id="35" dur="500"/>
                                        <p:tgtEl>
                                          <p:spTgt spid="212"/>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216"/>
                                        </p:tgtEl>
                                        <p:attrNameLst>
                                          <p:attrName>style.visibility</p:attrName>
                                        </p:attrNameLst>
                                      </p:cBhvr>
                                      <p:to>
                                        <p:strVal val="visible"/>
                                      </p:to>
                                    </p:set>
                                    <p:animEffect transition="in" filter="strips(downRight)">
                                      <p:cBhvr>
                                        <p:cTn id="40" dur="500"/>
                                        <p:tgtEl>
                                          <p:spTgt spid="2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228"/>
                                        </p:tgtEl>
                                        <p:attrNameLst>
                                          <p:attrName>style.visibility</p:attrName>
                                        </p:attrNameLst>
                                      </p:cBhvr>
                                      <p:to>
                                        <p:strVal val="visible"/>
                                      </p:to>
                                    </p:set>
                                    <p:animEffect transition="in" filter="wipe(up)">
                                      <p:cBhvr>
                                        <p:cTn id="45" dur="500"/>
                                        <p:tgtEl>
                                          <p:spTgt spid="22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20"/>
                                        </p:tgtEl>
                                        <p:attrNameLst>
                                          <p:attrName>style.visibility</p:attrName>
                                        </p:attrNameLst>
                                      </p:cBhvr>
                                      <p:to>
                                        <p:strVal val="visible"/>
                                      </p:to>
                                    </p:set>
                                    <p:animEffect transition="in" filter="blinds(horizontal)">
                                      <p:cBhvr>
                                        <p:cTn id="50" dur="500"/>
                                        <p:tgtEl>
                                          <p:spTgt spid="2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36"/>
                                        </p:tgtEl>
                                        <p:attrNameLst>
                                          <p:attrName>style.visibility</p:attrName>
                                        </p:attrNameLst>
                                      </p:cBhvr>
                                      <p:to>
                                        <p:strVal val="visible"/>
                                      </p:to>
                                    </p:set>
                                    <p:animEffect transition="in" filter="wipe(up)">
                                      <p:cBhvr>
                                        <p:cTn id="55" dur="500"/>
                                        <p:tgtEl>
                                          <p:spTgt spid="23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24"/>
                                        </p:tgtEl>
                                        <p:attrNameLst>
                                          <p:attrName>style.visibility</p:attrName>
                                        </p:attrNameLst>
                                      </p:cBhvr>
                                      <p:to>
                                        <p:strVal val="visible"/>
                                      </p:to>
                                    </p:set>
                                    <p:animEffect transition="in" filter="wipe(down)">
                                      <p:cBhvr>
                                        <p:cTn id="60" dur="500"/>
                                        <p:tgtEl>
                                          <p:spTgt spid="224"/>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9" fill="hold" nodeType="clickEffect">
                                  <p:stCondLst>
                                    <p:cond delay="0"/>
                                  </p:stCondLst>
                                  <p:childTnLst>
                                    <p:set>
                                      <p:cBhvr>
                                        <p:cTn id="64" dur="1" fill="hold">
                                          <p:stCondLst>
                                            <p:cond delay="0"/>
                                          </p:stCondLst>
                                        </p:cTn>
                                        <p:tgtEl>
                                          <p:spTgt spid="225"/>
                                        </p:tgtEl>
                                        <p:attrNameLst>
                                          <p:attrName>style.visibility</p:attrName>
                                        </p:attrNameLst>
                                      </p:cBhvr>
                                      <p:to>
                                        <p:strVal val="visible"/>
                                      </p:to>
                                    </p:set>
                                    <p:animEffect transition="in" filter="strips(upLeft)">
                                      <p:cBhvr>
                                        <p:cTn id="65"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utoUpdateAnimBg="0"/>
      <p:bldP spid="22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298562" y="68988"/>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的工作过程</a:t>
            </a:r>
          </a:p>
        </p:txBody>
      </p:sp>
      <p:sp>
        <p:nvSpPr>
          <p:cNvPr id="7" name="Rectangle 5"/>
          <p:cNvSpPr>
            <a:spLocks noChangeArrowheads="1"/>
          </p:cNvSpPr>
          <p:nvPr/>
        </p:nvSpPr>
        <p:spPr bwMode="auto">
          <a:xfrm>
            <a:off x="963662" y="1481931"/>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Text Box 2"/>
          <p:cNvSpPr txBox="1">
            <a:spLocks noChangeArrowheads="1"/>
          </p:cNvSpPr>
          <p:nvPr/>
        </p:nvSpPr>
        <p:spPr bwMode="auto">
          <a:xfrm>
            <a:off x="1252587" y="1124744"/>
            <a:ext cx="298767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3200" b="1" dirty="0">
                <a:latin typeface="Times New Roman" pitchFamily="18" charset="0"/>
                <a:ea typeface="华文新魏" pitchFamily="2" charset="-122"/>
              </a:rPr>
              <a:t>(</a:t>
            </a:r>
            <a:r>
              <a:rPr lang="en-US" altLang="zh-CN" sz="3200" b="1" dirty="0">
                <a:latin typeface="Times New Roman" pitchFamily="18" charset="0"/>
                <a:ea typeface="华文新魏" pitchFamily="2" charset="-122"/>
              </a:rPr>
              <a:t>3) </a:t>
            </a:r>
            <a:r>
              <a:rPr lang="zh-CN" altLang="en-US" sz="3200" b="1" dirty="0">
                <a:latin typeface="Times New Roman" pitchFamily="18" charset="0"/>
                <a:ea typeface="华文新魏" pitchFamily="2" charset="-122"/>
              </a:rPr>
              <a:t>结束处理</a:t>
            </a:r>
          </a:p>
        </p:txBody>
      </p:sp>
      <p:sp>
        <p:nvSpPr>
          <p:cNvPr id="5" name="Text Box 3"/>
          <p:cNvSpPr txBox="1">
            <a:spLocks noChangeArrowheads="1"/>
          </p:cNvSpPr>
          <p:nvPr/>
        </p:nvSpPr>
        <p:spPr bwMode="auto">
          <a:xfrm>
            <a:off x="1684387" y="1829594"/>
            <a:ext cx="480695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800" b="1">
                <a:latin typeface="Times New Roman" pitchFamily="18" charset="0"/>
                <a:ea typeface="华文新魏" pitchFamily="2" charset="-122"/>
              </a:rPr>
              <a:t>校验送入主存的数据是否正确</a:t>
            </a:r>
          </a:p>
        </p:txBody>
      </p:sp>
      <p:sp>
        <p:nvSpPr>
          <p:cNvPr id="6" name="Text Box 4"/>
          <p:cNvSpPr txBox="1">
            <a:spLocks noChangeArrowheads="1"/>
          </p:cNvSpPr>
          <p:nvPr/>
        </p:nvSpPr>
        <p:spPr bwMode="auto">
          <a:xfrm>
            <a:off x="1684387" y="2648744"/>
            <a:ext cx="2900362"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800" b="1">
                <a:latin typeface="Times New Roman" pitchFamily="18" charset="0"/>
                <a:ea typeface="华文新魏" pitchFamily="2" charset="-122"/>
              </a:rPr>
              <a:t>是否继续用 </a:t>
            </a:r>
            <a:r>
              <a:rPr lang="en-US" altLang="zh-CN" sz="2800" b="1">
                <a:latin typeface="Times New Roman" pitchFamily="18" charset="0"/>
                <a:ea typeface="华文新魏" pitchFamily="2" charset="-122"/>
              </a:rPr>
              <a:t>DMA</a:t>
            </a:r>
          </a:p>
        </p:txBody>
      </p:sp>
      <p:sp>
        <p:nvSpPr>
          <p:cNvPr id="9" name="Text Box 5"/>
          <p:cNvSpPr txBox="1">
            <a:spLocks noChangeArrowheads="1"/>
          </p:cNvSpPr>
          <p:nvPr/>
        </p:nvSpPr>
        <p:spPr bwMode="auto">
          <a:xfrm>
            <a:off x="1684387" y="3536156"/>
            <a:ext cx="72961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800" b="1" dirty="0">
                <a:latin typeface="Times New Roman" pitchFamily="18" charset="0"/>
                <a:ea typeface="华文新魏" pitchFamily="2" charset="-122"/>
              </a:rPr>
              <a:t>测试传送过程是否正确，错则转错误处理程序</a:t>
            </a:r>
          </a:p>
        </p:txBody>
      </p:sp>
      <p:sp>
        <p:nvSpPr>
          <p:cNvPr id="10" name="Text Box 6"/>
          <p:cNvSpPr txBox="1">
            <a:spLocks noChangeArrowheads="1"/>
          </p:cNvSpPr>
          <p:nvPr/>
        </p:nvSpPr>
        <p:spPr bwMode="auto">
          <a:xfrm>
            <a:off x="1684387" y="4350544"/>
            <a:ext cx="486092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0"/>
              </a:spcBef>
            </a:pPr>
            <a:r>
              <a:rPr lang="zh-CN" altLang="en-US" sz="2800" b="1">
                <a:solidFill>
                  <a:srgbClr val="0000FF"/>
                </a:solidFill>
                <a:latin typeface="Times New Roman" pitchFamily="18" charset="0"/>
                <a:ea typeface="华文新魏" pitchFamily="2" charset="-122"/>
              </a:rPr>
              <a:t>由中断服务程序完成</a:t>
            </a:r>
          </a:p>
        </p:txBody>
      </p:sp>
    </p:spTree>
    <p:extLst>
      <p:ext uri="{BB962C8B-B14F-4D97-AF65-F5344CB8AC3E}">
        <p14:creationId xmlns:p14="http://schemas.microsoft.com/office/powerpoint/2010/main" val="233824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9" grpId="0" autoUpdateAnimBg="0"/>
      <p:bldP spid="10"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11466" y="40862"/>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 磁盘</a:t>
            </a:r>
            <a:r>
              <a:rPr lang="en-US" altLang="zh-CN" dirty="0"/>
              <a:t>DMA</a:t>
            </a:r>
            <a:r>
              <a:rPr lang="zh-CN" altLang="en-US" dirty="0"/>
              <a:t>传送举例</a:t>
            </a:r>
          </a:p>
        </p:txBody>
      </p:sp>
      <p:sp>
        <p:nvSpPr>
          <p:cNvPr id="7" name="Rectangle 5"/>
          <p:cNvSpPr>
            <a:spLocks noChangeArrowheads="1"/>
          </p:cNvSpPr>
          <p:nvPr/>
        </p:nvSpPr>
        <p:spPr bwMode="auto">
          <a:xfrm>
            <a:off x="395288" y="1052736"/>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sz="3200">
              <a:latin typeface="+mj-lt"/>
              <a:ea typeface="华文新魏" pitchFamily="2" charset="-122"/>
            </a:endParaRPr>
          </a:p>
        </p:txBody>
      </p:sp>
      <p:grpSp>
        <p:nvGrpSpPr>
          <p:cNvPr id="4" name="Group 3"/>
          <p:cNvGrpSpPr>
            <a:grpSpLocks/>
          </p:cNvGrpSpPr>
          <p:nvPr/>
        </p:nvGrpSpPr>
        <p:grpSpPr bwMode="auto">
          <a:xfrm>
            <a:off x="1702718" y="1076549"/>
            <a:ext cx="8888412" cy="5487903"/>
            <a:chOff x="0" y="866"/>
            <a:chExt cx="5760" cy="3358"/>
          </a:xfrm>
        </p:grpSpPr>
        <p:sp>
          <p:nvSpPr>
            <p:cNvPr id="5" name="AutoShape 4"/>
            <p:cNvSpPr>
              <a:spLocks noChangeAspect="1" noChangeArrowheads="1" noTextEdit="1"/>
            </p:cNvSpPr>
            <p:nvPr/>
          </p:nvSpPr>
          <p:spPr bwMode="auto">
            <a:xfrm>
              <a:off x="0" y="866"/>
              <a:ext cx="5760" cy="3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0000"/>
                </a:lnSpc>
              </a:pPr>
              <a:endParaRPr lang="zh-CN" altLang="en-US" sz="3200"/>
            </a:p>
          </p:txBody>
        </p:sp>
        <p:sp>
          <p:nvSpPr>
            <p:cNvPr id="6" name="Rectangle 5"/>
            <p:cNvSpPr>
              <a:spLocks noChangeArrowheads="1"/>
            </p:cNvSpPr>
            <p:nvPr/>
          </p:nvSpPr>
          <p:spPr bwMode="auto">
            <a:xfrm>
              <a:off x="710" y="1641"/>
              <a:ext cx="3788" cy="2138"/>
            </a:xfrm>
            <a:prstGeom prst="rect">
              <a:avLst/>
            </a:prstGeom>
            <a:noFill/>
            <a:ln w="38100">
              <a:solidFill>
                <a:srgbClr val="660033"/>
              </a:solidFill>
              <a:prstDash val="lgDashDotDot"/>
              <a:miter lim="800000"/>
              <a:headEnd/>
              <a:tailEnd/>
            </a:ln>
            <a:extLst>
              <a:ext uri="{909E8E84-426E-40dd-AFC4-6F175D3DCCD1}">
                <a14:hiddenFill xmlns:a14="http://schemas.microsoft.com/office/drawing/2010/main" xmlns="">
                  <a:solidFill>
                    <a:srgbClr val="FFFFFF"/>
                  </a:solidFill>
                </a14:hiddenFill>
              </a:ext>
            </a:extLst>
          </p:spPr>
          <p:txBody>
            <a:bodyPr/>
            <a:lstStyle/>
            <a:p>
              <a:pPr>
                <a:lnSpc>
                  <a:spcPct val="100000"/>
                </a:lnSpc>
              </a:pPr>
              <a:endParaRPr lang="zh-CN" altLang="en-US" sz="3200" b="1"/>
            </a:p>
          </p:txBody>
        </p:sp>
        <p:sp>
          <p:nvSpPr>
            <p:cNvPr id="9" name="Text Box 7"/>
            <p:cNvSpPr txBox="1">
              <a:spLocks noChangeArrowheads="1"/>
            </p:cNvSpPr>
            <p:nvPr/>
          </p:nvSpPr>
          <p:spPr bwMode="auto">
            <a:xfrm>
              <a:off x="631" y="942"/>
              <a:ext cx="789" cy="305"/>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en-US" altLang="zh-CN" sz="2800" b="1">
                  <a:latin typeface="Times New Roman" pitchFamily="18" charset="0"/>
                  <a:ea typeface="华文新魏" pitchFamily="2" charset="-122"/>
                </a:rPr>
                <a:t>CPU</a:t>
              </a:r>
            </a:p>
          </p:txBody>
        </p:sp>
        <p:sp>
          <p:nvSpPr>
            <p:cNvPr id="10" name="AutoShape 8"/>
            <p:cNvSpPr>
              <a:spLocks noChangeArrowheads="1"/>
            </p:cNvSpPr>
            <p:nvPr/>
          </p:nvSpPr>
          <p:spPr bwMode="auto">
            <a:xfrm>
              <a:off x="1010" y="1252"/>
              <a:ext cx="79" cy="244"/>
            </a:xfrm>
            <a:prstGeom prst="upDownArrow">
              <a:avLst>
                <a:gd name="adj1" fmla="val 50000"/>
                <a:gd name="adj2" fmla="val 30886"/>
              </a:avLst>
            </a:prstGeom>
            <a:solidFill>
              <a:srgbClr val="0000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lstStyle/>
            <a:p>
              <a:pPr>
                <a:lnSpc>
                  <a:spcPct val="100000"/>
                </a:lnSpc>
              </a:pPr>
              <a:endParaRPr lang="zh-CN" altLang="en-US" sz="3200" b="1"/>
            </a:p>
          </p:txBody>
        </p:sp>
        <p:sp>
          <p:nvSpPr>
            <p:cNvPr id="11" name="AutoShape 9"/>
            <p:cNvSpPr>
              <a:spLocks noChangeArrowheads="1"/>
            </p:cNvSpPr>
            <p:nvPr/>
          </p:nvSpPr>
          <p:spPr bwMode="auto">
            <a:xfrm>
              <a:off x="3299" y="1259"/>
              <a:ext cx="79" cy="244"/>
            </a:xfrm>
            <a:prstGeom prst="upDownArrow">
              <a:avLst>
                <a:gd name="adj1" fmla="val 50000"/>
                <a:gd name="adj2" fmla="val 30886"/>
              </a:avLst>
            </a:prstGeom>
            <a:solidFill>
              <a:srgbClr val="0000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lstStyle/>
            <a:p>
              <a:pPr>
                <a:lnSpc>
                  <a:spcPct val="100000"/>
                </a:lnSpc>
              </a:pPr>
              <a:endParaRPr lang="zh-CN" altLang="en-US" sz="3200" b="1"/>
            </a:p>
          </p:txBody>
        </p:sp>
        <p:sp>
          <p:nvSpPr>
            <p:cNvPr id="12" name="Text Box 10"/>
            <p:cNvSpPr txBox="1">
              <a:spLocks noChangeArrowheads="1"/>
            </p:cNvSpPr>
            <p:nvPr/>
          </p:nvSpPr>
          <p:spPr bwMode="auto">
            <a:xfrm>
              <a:off x="2919" y="943"/>
              <a:ext cx="789" cy="306"/>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800" b="1" dirty="0">
                  <a:latin typeface="Times New Roman" pitchFamily="18" charset="0"/>
                  <a:ea typeface="华文新魏" pitchFamily="2" charset="-122"/>
                </a:rPr>
                <a:t>主存</a:t>
              </a:r>
            </a:p>
          </p:txBody>
        </p:sp>
        <p:sp>
          <p:nvSpPr>
            <p:cNvPr id="13" name="Text Box 11"/>
            <p:cNvSpPr txBox="1">
              <a:spLocks noChangeArrowheads="1"/>
            </p:cNvSpPr>
            <p:nvPr/>
          </p:nvSpPr>
          <p:spPr bwMode="auto">
            <a:xfrm>
              <a:off x="348" y="3980"/>
              <a:ext cx="4338"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tIns="1080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3200" b="1">
                  <a:latin typeface="Times New Roman" pitchFamily="18" charset="0"/>
                  <a:ea typeface="华文新魏" pitchFamily="2" charset="-122"/>
                </a:rPr>
                <a:t>磁盘</a:t>
              </a:r>
              <a:r>
                <a:rPr kumimoji="0" lang="en-US" altLang="zh-CN" sz="3200" b="1" dirty="0">
                  <a:latin typeface="Times New Roman" pitchFamily="18" charset="0"/>
                  <a:ea typeface="华文新魏" pitchFamily="2" charset="-122"/>
                </a:rPr>
                <a:t>DMA</a:t>
              </a:r>
              <a:r>
                <a:rPr kumimoji="0" lang="zh-CN" altLang="en-US" sz="3200" b="1" dirty="0">
                  <a:latin typeface="Times New Roman" pitchFamily="18" charset="0"/>
                  <a:ea typeface="华文新魏" pitchFamily="2" charset="-122"/>
                </a:rPr>
                <a:t>传送子系统组成示意</a:t>
              </a:r>
            </a:p>
          </p:txBody>
        </p:sp>
        <p:sp>
          <p:nvSpPr>
            <p:cNvPr id="14" name="Text Box 12"/>
            <p:cNvSpPr txBox="1">
              <a:spLocks noChangeArrowheads="1"/>
            </p:cNvSpPr>
            <p:nvPr/>
          </p:nvSpPr>
          <p:spPr bwMode="auto">
            <a:xfrm>
              <a:off x="1568" y="1160"/>
              <a:ext cx="1316" cy="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3200" b="1">
                  <a:latin typeface="Times New Roman" pitchFamily="18" charset="0"/>
                  <a:ea typeface="华文新魏" pitchFamily="2" charset="-122"/>
                </a:rPr>
                <a:t>系统总线</a:t>
              </a:r>
            </a:p>
          </p:txBody>
        </p:sp>
        <p:sp>
          <p:nvSpPr>
            <p:cNvPr id="15" name="Text Box 13"/>
            <p:cNvSpPr txBox="1">
              <a:spLocks noChangeArrowheads="1"/>
            </p:cNvSpPr>
            <p:nvPr/>
          </p:nvSpPr>
          <p:spPr bwMode="auto">
            <a:xfrm>
              <a:off x="168" y="1764"/>
              <a:ext cx="394" cy="2015"/>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000" b="1" dirty="0">
                  <a:latin typeface="Times New Roman" pitchFamily="18" charset="0"/>
                  <a:ea typeface="华文新魏" pitchFamily="2" charset="-122"/>
                </a:rPr>
                <a:t>选择型</a:t>
              </a:r>
            </a:p>
            <a:p>
              <a:pPr eaLnBrk="0" hangingPunct="0">
                <a:lnSpc>
                  <a:spcPct val="100000"/>
                </a:lnSpc>
              </a:pPr>
              <a:r>
                <a:rPr kumimoji="0" lang="en-US" altLang="zh-CN" sz="2000" b="1" dirty="0">
                  <a:latin typeface="Times New Roman" pitchFamily="18" charset="0"/>
                  <a:ea typeface="华文新魏" pitchFamily="2" charset="-122"/>
                </a:rPr>
                <a:t>D</a:t>
              </a:r>
            </a:p>
            <a:p>
              <a:pPr eaLnBrk="0" hangingPunct="0">
                <a:lnSpc>
                  <a:spcPct val="100000"/>
                </a:lnSpc>
              </a:pPr>
              <a:r>
                <a:rPr kumimoji="0" lang="en-US" altLang="zh-CN" sz="2000" b="1" dirty="0">
                  <a:latin typeface="Times New Roman" pitchFamily="18" charset="0"/>
                  <a:ea typeface="华文新魏" pitchFamily="2" charset="-122"/>
                </a:rPr>
                <a:t>M</a:t>
              </a:r>
            </a:p>
            <a:p>
              <a:pPr eaLnBrk="0" hangingPunct="0">
                <a:lnSpc>
                  <a:spcPct val="100000"/>
                </a:lnSpc>
              </a:pPr>
              <a:r>
                <a:rPr kumimoji="0" lang="en-US" altLang="zh-CN" sz="2000" b="1" dirty="0">
                  <a:latin typeface="Times New Roman" pitchFamily="18" charset="0"/>
                  <a:ea typeface="华文新魏" pitchFamily="2" charset="-122"/>
                </a:rPr>
                <a:t>A</a:t>
              </a:r>
            </a:p>
            <a:p>
              <a:pPr eaLnBrk="0" hangingPunct="0">
                <a:lnSpc>
                  <a:spcPct val="100000"/>
                </a:lnSpc>
              </a:pPr>
              <a:r>
                <a:rPr kumimoji="0" lang="zh-CN" altLang="en-US" sz="2000" b="1" dirty="0">
                  <a:latin typeface="Times New Roman" pitchFamily="18" charset="0"/>
                  <a:ea typeface="华文新魏" pitchFamily="2" charset="-122"/>
                </a:rPr>
                <a:t>传送接口</a:t>
              </a:r>
            </a:p>
          </p:txBody>
        </p:sp>
        <p:sp>
          <p:nvSpPr>
            <p:cNvPr id="16" name="Text Box 14"/>
            <p:cNvSpPr txBox="1">
              <a:spLocks noChangeArrowheads="1"/>
            </p:cNvSpPr>
            <p:nvPr/>
          </p:nvSpPr>
          <p:spPr bwMode="auto">
            <a:xfrm>
              <a:off x="1120" y="2019"/>
              <a:ext cx="1736" cy="244"/>
            </a:xfrm>
            <a:prstGeom prst="rect">
              <a:avLst/>
            </a:prstGeom>
            <a:solidFill>
              <a:srgbClr val="FFCC00"/>
            </a:solidFill>
            <a:ln w="19050">
              <a:solidFill>
                <a:srgbClr val="000000"/>
              </a:solidFill>
              <a:miter lim="800000"/>
              <a:headEnd/>
              <a:tailEnd/>
            </a:ln>
          </p:spPr>
          <p:txBody>
            <a:bodyPr tIns="1080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000" b="1">
                  <a:latin typeface="Times New Roman" pitchFamily="18" charset="0"/>
                  <a:ea typeface="华文新魏" pitchFamily="2" charset="-122"/>
                </a:rPr>
                <a:t>     </a:t>
              </a:r>
              <a:r>
                <a:rPr kumimoji="0" lang="en-US" altLang="zh-CN" sz="2000" b="1">
                  <a:latin typeface="Times New Roman" pitchFamily="18" charset="0"/>
                  <a:ea typeface="华文新魏" pitchFamily="2" charset="-122"/>
                </a:rPr>
                <a:t>DBR1(32</a:t>
              </a:r>
              <a:r>
                <a:rPr kumimoji="0" lang="zh-CN" altLang="en-US" sz="2000" b="1">
                  <a:latin typeface="Times New Roman" pitchFamily="18" charset="0"/>
                  <a:ea typeface="华文新魏" pitchFamily="2" charset="-122"/>
                </a:rPr>
                <a:t>位)</a:t>
              </a:r>
            </a:p>
          </p:txBody>
        </p:sp>
        <p:sp>
          <p:nvSpPr>
            <p:cNvPr id="17" name="Line 15"/>
            <p:cNvSpPr>
              <a:spLocks noChangeShapeType="1"/>
            </p:cNvSpPr>
            <p:nvPr/>
          </p:nvSpPr>
          <p:spPr bwMode="auto">
            <a:xfrm>
              <a:off x="1973" y="2252"/>
              <a:ext cx="0" cy="245"/>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18" name="Text Box 16"/>
            <p:cNvSpPr txBox="1">
              <a:spLocks noChangeArrowheads="1"/>
            </p:cNvSpPr>
            <p:nvPr/>
          </p:nvSpPr>
          <p:spPr bwMode="auto">
            <a:xfrm>
              <a:off x="1184" y="2510"/>
              <a:ext cx="1893" cy="245"/>
            </a:xfrm>
            <a:prstGeom prst="rect">
              <a:avLst/>
            </a:prstGeom>
            <a:solidFill>
              <a:srgbClr val="FFCC00"/>
            </a:solidFill>
            <a:ln w="19050">
              <a:solidFill>
                <a:srgbClr val="000000"/>
              </a:solidFill>
              <a:miter lim="800000"/>
              <a:headEnd/>
              <a:tailEnd/>
            </a:ln>
          </p:spPr>
          <p:txBody>
            <a:bodyPr tIns="1080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000" b="1" dirty="0">
                  <a:latin typeface="Times New Roman" pitchFamily="18" charset="0"/>
                  <a:ea typeface="华文新魏" pitchFamily="2" charset="-122"/>
                </a:rPr>
                <a:t>移位数据缓冲寄存器</a:t>
              </a:r>
              <a:r>
                <a:rPr kumimoji="0" lang="en-US" altLang="zh-CN" sz="2000" b="1" dirty="0">
                  <a:latin typeface="Times New Roman" pitchFamily="18" charset="0"/>
                  <a:ea typeface="华文新魏" pitchFamily="2" charset="-122"/>
                </a:rPr>
                <a:t>(DBR2)</a:t>
              </a:r>
            </a:p>
          </p:txBody>
        </p:sp>
        <p:sp>
          <p:nvSpPr>
            <p:cNvPr id="19" name="Text Box 17"/>
            <p:cNvSpPr txBox="1">
              <a:spLocks noChangeArrowheads="1"/>
            </p:cNvSpPr>
            <p:nvPr/>
          </p:nvSpPr>
          <p:spPr bwMode="auto">
            <a:xfrm>
              <a:off x="3955" y="1764"/>
              <a:ext cx="395" cy="1955"/>
            </a:xfrm>
            <a:prstGeom prst="rect">
              <a:avLst/>
            </a:prstGeom>
            <a:solidFill>
              <a:srgbClr val="FFCC00"/>
            </a:solidFill>
            <a:ln w="19050">
              <a:solidFill>
                <a:srgbClr val="000000"/>
              </a:solidFill>
              <a:miter lim="800000"/>
              <a:headEnd/>
              <a:tailEnd/>
            </a:ln>
          </p:spPr>
          <p:txBody>
            <a:bodyPr vert="eaVert"/>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800" b="1">
                  <a:latin typeface="Times New Roman" pitchFamily="18" charset="0"/>
                  <a:ea typeface="华文新魏" pitchFamily="2" charset="-122"/>
                </a:rPr>
                <a:t>  磁  盘  适  配   器   </a:t>
              </a:r>
            </a:p>
          </p:txBody>
        </p:sp>
        <p:sp>
          <p:nvSpPr>
            <p:cNvPr id="20" name="Line 18"/>
            <p:cNvSpPr>
              <a:spLocks noChangeShapeType="1"/>
            </p:cNvSpPr>
            <p:nvPr/>
          </p:nvSpPr>
          <p:spPr bwMode="auto">
            <a:xfrm flipH="1">
              <a:off x="1026" y="2619"/>
              <a:ext cx="15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1" name="Line 19"/>
            <p:cNvSpPr>
              <a:spLocks noChangeShapeType="1"/>
            </p:cNvSpPr>
            <p:nvPr/>
          </p:nvSpPr>
          <p:spPr bwMode="auto">
            <a:xfrm flipH="1">
              <a:off x="789" y="2375"/>
              <a:ext cx="118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2" name="Line 20"/>
            <p:cNvSpPr>
              <a:spLocks noChangeShapeType="1"/>
            </p:cNvSpPr>
            <p:nvPr/>
          </p:nvSpPr>
          <p:spPr bwMode="auto">
            <a:xfrm>
              <a:off x="789" y="2375"/>
              <a:ext cx="0" cy="79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3" name="Text Box 21"/>
            <p:cNvSpPr txBox="1">
              <a:spLocks noChangeArrowheads="1"/>
            </p:cNvSpPr>
            <p:nvPr/>
          </p:nvSpPr>
          <p:spPr bwMode="auto">
            <a:xfrm>
              <a:off x="957" y="3052"/>
              <a:ext cx="631" cy="213"/>
            </a:xfrm>
            <a:prstGeom prst="rect">
              <a:avLst/>
            </a:prstGeom>
            <a:solidFill>
              <a:srgbClr val="FFCC00"/>
            </a:solidFill>
            <a:ln w="19050">
              <a:solidFill>
                <a:srgbClr val="000000"/>
              </a:solidFill>
              <a:miter lim="800000"/>
              <a:headEnd/>
              <a:tailEnd/>
            </a:ln>
          </p:spPr>
          <p:txBody>
            <a:bodyPr tIns="1080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000" b="1">
                  <a:latin typeface="Times New Roman" pitchFamily="18" charset="0"/>
                  <a:ea typeface="华文新魏" pitchFamily="2" charset="-122"/>
                </a:rPr>
                <a:t>字计数</a:t>
              </a:r>
            </a:p>
          </p:txBody>
        </p:sp>
        <p:sp>
          <p:nvSpPr>
            <p:cNvPr id="24" name="Line 22"/>
            <p:cNvSpPr>
              <a:spLocks noChangeShapeType="1"/>
            </p:cNvSpPr>
            <p:nvPr/>
          </p:nvSpPr>
          <p:spPr bwMode="auto">
            <a:xfrm>
              <a:off x="789" y="3161"/>
              <a:ext cx="15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5" name="Text Box 23"/>
            <p:cNvSpPr txBox="1">
              <a:spLocks noChangeArrowheads="1"/>
            </p:cNvSpPr>
            <p:nvPr/>
          </p:nvSpPr>
          <p:spPr bwMode="auto">
            <a:xfrm>
              <a:off x="2011" y="2924"/>
              <a:ext cx="1638" cy="244"/>
            </a:xfrm>
            <a:prstGeom prst="rect">
              <a:avLst/>
            </a:prstGeom>
            <a:solidFill>
              <a:srgbClr val="FFCC00"/>
            </a:solidFill>
            <a:ln w="19050">
              <a:solidFill>
                <a:srgbClr val="000000"/>
              </a:solidFill>
              <a:miter lim="800000"/>
              <a:headEnd/>
              <a:tailEnd/>
            </a:ln>
          </p:spPr>
          <p:txBody>
            <a:bodyPr lIns="0" tIns="10800" rIns="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000" b="1" dirty="0">
                  <a:latin typeface="Times New Roman" pitchFamily="18" charset="0"/>
                  <a:ea typeface="华文新魏" pitchFamily="2" charset="-122"/>
                </a:rPr>
                <a:t>扇区号  盘面号 柱面号   </a:t>
              </a:r>
            </a:p>
          </p:txBody>
        </p:sp>
        <p:sp>
          <p:nvSpPr>
            <p:cNvPr id="26" name="Line 24"/>
            <p:cNvSpPr>
              <a:spLocks noChangeShapeType="1"/>
            </p:cNvSpPr>
            <p:nvPr/>
          </p:nvSpPr>
          <p:spPr bwMode="auto">
            <a:xfrm>
              <a:off x="2574" y="2940"/>
              <a:ext cx="0" cy="246"/>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7" name="Line 25"/>
            <p:cNvSpPr>
              <a:spLocks noChangeShapeType="1"/>
            </p:cNvSpPr>
            <p:nvPr/>
          </p:nvSpPr>
          <p:spPr bwMode="auto">
            <a:xfrm>
              <a:off x="3117" y="2931"/>
              <a:ext cx="0" cy="246"/>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8" name="Line 26"/>
            <p:cNvSpPr>
              <a:spLocks noChangeShapeType="1"/>
            </p:cNvSpPr>
            <p:nvPr/>
          </p:nvSpPr>
          <p:spPr bwMode="auto">
            <a:xfrm>
              <a:off x="3659" y="3046"/>
              <a:ext cx="316"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9" name="Line 27"/>
            <p:cNvSpPr>
              <a:spLocks noChangeShapeType="1"/>
            </p:cNvSpPr>
            <p:nvPr/>
          </p:nvSpPr>
          <p:spPr bwMode="auto">
            <a:xfrm flipV="1">
              <a:off x="1765" y="3046"/>
              <a:ext cx="0" cy="12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30" name="Line 28"/>
            <p:cNvSpPr>
              <a:spLocks noChangeShapeType="1"/>
            </p:cNvSpPr>
            <p:nvPr/>
          </p:nvSpPr>
          <p:spPr bwMode="auto">
            <a:xfrm>
              <a:off x="1765" y="3046"/>
              <a:ext cx="237"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31" name="Line 29"/>
            <p:cNvSpPr>
              <a:spLocks noChangeShapeType="1"/>
            </p:cNvSpPr>
            <p:nvPr/>
          </p:nvSpPr>
          <p:spPr bwMode="auto">
            <a:xfrm flipV="1">
              <a:off x="2762" y="3168"/>
              <a:ext cx="0" cy="183"/>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32" name="Text Box 30"/>
            <p:cNvSpPr txBox="1">
              <a:spLocks noChangeArrowheads="1"/>
            </p:cNvSpPr>
            <p:nvPr/>
          </p:nvSpPr>
          <p:spPr bwMode="auto">
            <a:xfrm>
              <a:off x="1499" y="3473"/>
              <a:ext cx="1578" cy="246"/>
            </a:xfrm>
            <a:prstGeom prst="rect">
              <a:avLst/>
            </a:prstGeom>
            <a:solidFill>
              <a:srgbClr val="FFCC00"/>
            </a:solidFill>
            <a:ln w="19050">
              <a:solidFill>
                <a:srgbClr val="000000"/>
              </a:solidFill>
              <a:miter lim="800000"/>
              <a:headEnd/>
              <a:tailEnd/>
            </a:ln>
          </p:spPr>
          <p:txBody>
            <a:bodyPr tIns="1080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000" b="1">
                  <a:latin typeface="Times New Roman" pitchFamily="18" charset="0"/>
                  <a:ea typeface="华文新魏" pitchFamily="2" charset="-122"/>
                </a:rPr>
                <a:t>读写启停控制逻辑</a:t>
              </a:r>
            </a:p>
          </p:txBody>
        </p:sp>
        <p:sp>
          <p:nvSpPr>
            <p:cNvPr id="33" name="Line 31"/>
            <p:cNvSpPr>
              <a:spLocks noChangeShapeType="1"/>
            </p:cNvSpPr>
            <p:nvPr/>
          </p:nvSpPr>
          <p:spPr bwMode="auto">
            <a:xfrm>
              <a:off x="3077" y="3595"/>
              <a:ext cx="868"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34" name="Text Box 32"/>
            <p:cNvSpPr txBox="1">
              <a:spLocks noChangeArrowheads="1"/>
            </p:cNvSpPr>
            <p:nvPr/>
          </p:nvSpPr>
          <p:spPr bwMode="auto">
            <a:xfrm>
              <a:off x="3146" y="2642"/>
              <a:ext cx="742" cy="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000" b="1">
                  <a:latin typeface="Times New Roman" pitchFamily="18" charset="0"/>
                  <a:ea typeface="华文新魏" pitchFamily="2" charset="-122"/>
                </a:rPr>
                <a:t>按位写</a:t>
              </a:r>
            </a:p>
          </p:txBody>
        </p:sp>
        <p:sp>
          <p:nvSpPr>
            <p:cNvPr id="35" name="Line 33"/>
            <p:cNvSpPr>
              <a:spLocks noChangeShapeType="1"/>
            </p:cNvSpPr>
            <p:nvPr/>
          </p:nvSpPr>
          <p:spPr bwMode="auto">
            <a:xfrm>
              <a:off x="3077" y="2619"/>
              <a:ext cx="868" cy="1"/>
            </a:xfrm>
            <a:prstGeom prst="line">
              <a:avLst/>
            </a:prstGeom>
            <a:noFill/>
            <a:ln w="9525">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36" name="Text Box 34"/>
            <p:cNvSpPr txBox="1">
              <a:spLocks noChangeArrowheads="1"/>
            </p:cNvSpPr>
            <p:nvPr/>
          </p:nvSpPr>
          <p:spPr bwMode="auto">
            <a:xfrm>
              <a:off x="868" y="1651"/>
              <a:ext cx="1542"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tIns="1080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000" b="1">
                  <a:latin typeface="Times New Roman" pitchFamily="18" charset="0"/>
                  <a:ea typeface="华文新魏" pitchFamily="2" charset="-122"/>
                </a:rPr>
                <a:t>单位数据</a:t>
              </a:r>
              <a:r>
                <a:rPr kumimoji="0" lang="en-US" altLang="zh-CN" sz="2000" b="1">
                  <a:latin typeface="Times New Roman" pitchFamily="18" charset="0"/>
                  <a:ea typeface="华文新魏" pitchFamily="2" charset="-122"/>
                </a:rPr>
                <a:t>(</a:t>
              </a:r>
              <a:r>
                <a:rPr kumimoji="0" lang="zh-CN" altLang="en-US" sz="2000" b="1">
                  <a:latin typeface="Times New Roman" pitchFamily="18" charset="0"/>
                  <a:ea typeface="华文新魏" pitchFamily="2" charset="-122"/>
                </a:rPr>
                <a:t>32字</a:t>
              </a:r>
              <a:r>
                <a:rPr kumimoji="0" lang="en-US" altLang="zh-CN" sz="2000" b="1">
                  <a:latin typeface="Times New Roman" pitchFamily="18" charset="0"/>
                  <a:ea typeface="华文新魏" pitchFamily="2" charset="-122"/>
                </a:rPr>
                <a:t>)</a:t>
              </a:r>
              <a:endParaRPr kumimoji="0" lang="zh-CN" altLang="en-US" sz="2000" b="1">
                <a:latin typeface="Times New Roman" pitchFamily="18" charset="0"/>
                <a:ea typeface="华文新魏" pitchFamily="2" charset="-122"/>
              </a:endParaRPr>
            </a:p>
          </p:txBody>
        </p:sp>
        <p:sp>
          <p:nvSpPr>
            <p:cNvPr id="37" name="Text Box 35"/>
            <p:cNvSpPr txBox="1">
              <a:spLocks noChangeArrowheads="1"/>
            </p:cNvSpPr>
            <p:nvPr/>
          </p:nvSpPr>
          <p:spPr bwMode="auto">
            <a:xfrm>
              <a:off x="837" y="2889"/>
              <a:ext cx="1136"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10800" rIns="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1800" b="1">
                  <a:latin typeface="Times New Roman" pitchFamily="18" charset="0"/>
                  <a:ea typeface="华文新魏" pitchFamily="2" charset="-122"/>
                </a:rPr>
                <a:t>溢出“＋1”扇区</a:t>
              </a:r>
            </a:p>
          </p:txBody>
        </p:sp>
        <p:sp>
          <p:nvSpPr>
            <p:cNvPr id="38" name="Line 36"/>
            <p:cNvSpPr>
              <a:spLocks noChangeShapeType="1"/>
            </p:cNvSpPr>
            <p:nvPr/>
          </p:nvSpPr>
          <p:spPr bwMode="auto">
            <a:xfrm>
              <a:off x="1026" y="2862"/>
              <a:ext cx="2919"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39" name="Line 37"/>
            <p:cNvSpPr>
              <a:spLocks noChangeShapeType="1"/>
            </p:cNvSpPr>
            <p:nvPr/>
          </p:nvSpPr>
          <p:spPr bwMode="auto">
            <a:xfrm>
              <a:off x="1026" y="2619"/>
              <a:ext cx="0" cy="24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40" name="Text Box 38"/>
            <p:cNvSpPr txBox="1">
              <a:spLocks noChangeArrowheads="1"/>
            </p:cNvSpPr>
            <p:nvPr/>
          </p:nvSpPr>
          <p:spPr bwMode="auto">
            <a:xfrm>
              <a:off x="3157" y="2382"/>
              <a:ext cx="720" cy="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000" b="1">
                  <a:latin typeface="Times New Roman" pitchFamily="18" charset="0"/>
                  <a:ea typeface="华文新魏" pitchFamily="2" charset="-122"/>
                </a:rPr>
                <a:t>按位读</a:t>
              </a:r>
            </a:p>
          </p:txBody>
        </p:sp>
        <p:sp>
          <p:nvSpPr>
            <p:cNvPr id="41" name="Line 39"/>
            <p:cNvSpPr>
              <a:spLocks noChangeShapeType="1"/>
            </p:cNvSpPr>
            <p:nvPr/>
          </p:nvSpPr>
          <p:spPr bwMode="auto">
            <a:xfrm>
              <a:off x="572" y="3360"/>
              <a:ext cx="2209"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42" name="Line 40"/>
            <p:cNvSpPr>
              <a:spLocks noChangeShapeType="1"/>
            </p:cNvSpPr>
            <p:nvPr/>
          </p:nvSpPr>
          <p:spPr bwMode="auto">
            <a:xfrm>
              <a:off x="582" y="1842"/>
              <a:ext cx="1420" cy="0"/>
            </a:xfrm>
            <a:prstGeom prst="line">
              <a:avLst/>
            </a:prstGeom>
            <a:noFill/>
            <a:ln w="19050">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43" name="Line 41"/>
            <p:cNvSpPr>
              <a:spLocks noChangeShapeType="1"/>
            </p:cNvSpPr>
            <p:nvPr/>
          </p:nvSpPr>
          <p:spPr bwMode="auto">
            <a:xfrm>
              <a:off x="552" y="3595"/>
              <a:ext cx="947" cy="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44" name="Text Box 42"/>
            <p:cNvSpPr txBox="1">
              <a:spLocks noChangeArrowheads="1"/>
            </p:cNvSpPr>
            <p:nvPr/>
          </p:nvSpPr>
          <p:spPr bwMode="auto">
            <a:xfrm>
              <a:off x="2457" y="1702"/>
              <a:ext cx="1341" cy="3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800" b="1">
                  <a:latin typeface="Times New Roman" pitchFamily="18" charset="0"/>
                  <a:ea typeface="华文新魏" pitchFamily="2" charset="-122"/>
                </a:rPr>
                <a:t>磁盘控制器</a:t>
              </a:r>
            </a:p>
          </p:txBody>
        </p:sp>
        <p:sp>
          <p:nvSpPr>
            <p:cNvPr id="45" name="AutoShape 43"/>
            <p:cNvSpPr>
              <a:spLocks noChangeArrowheads="1"/>
            </p:cNvSpPr>
            <p:nvPr/>
          </p:nvSpPr>
          <p:spPr bwMode="auto">
            <a:xfrm>
              <a:off x="316" y="1573"/>
              <a:ext cx="79" cy="184"/>
            </a:xfrm>
            <a:prstGeom prst="upDownArrow">
              <a:avLst>
                <a:gd name="adj1" fmla="val 50000"/>
                <a:gd name="adj2" fmla="val 46582"/>
              </a:avLst>
            </a:prstGeom>
            <a:solidFill>
              <a:srgbClr val="0000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lstStyle/>
            <a:p>
              <a:pPr>
                <a:lnSpc>
                  <a:spcPct val="100000"/>
                </a:lnSpc>
              </a:pPr>
              <a:endParaRPr lang="zh-CN" altLang="en-US" sz="3200" b="1"/>
            </a:p>
          </p:txBody>
        </p:sp>
        <p:sp>
          <p:nvSpPr>
            <p:cNvPr id="46" name="Line 44"/>
            <p:cNvSpPr>
              <a:spLocks noChangeShapeType="1"/>
            </p:cNvSpPr>
            <p:nvPr/>
          </p:nvSpPr>
          <p:spPr bwMode="auto">
            <a:xfrm>
              <a:off x="4340" y="1893"/>
              <a:ext cx="394" cy="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47" name="Text Box 45"/>
            <p:cNvSpPr txBox="1">
              <a:spLocks noChangeArrowheads="1"/>
            </p:cNvSpPr>
            <p:nvPr/>
          </p:nvSpPr>
          <p:spPr bwMode="auto">
            <a:xfrm>
              <a:off x="4704" y="1648"/>
              <a:ext cx="908" cy="489"/>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000" b="1">
                  <a:latin typeface="Times New Roman" pitchFamily="18" charset="0"/>
                  <a:ea typeface="华文新魏" pitchFamily="2" charset="-122"/>
                </a:rPr>
                <a:t>磁盘驱动器及盘组</a:t>
              </a:r>
              <a:r>
                <a:rPr kumimoji="0" lang="en-US" altLang="zh-CN" sz="2000" b="1">
                  <a:latin typeface="Times New Roman" pitchFamily="18" charset="0"/>
                  <a:ea typeface="华文新魏" pitchFamily="2" charset="-122"/>
                </a:rPr>
                <a:t>A</a:t>
              </a:r>
            </a:p>
          </p:txBody>
        </p:sp>
        <p:sp>
          <p:nvSpPr>
            <p:cNvPr id="48" name="Line 46"/>
            <p:cNvSpPr>
              <a:spLocks noChangeShapeType="1"/>
            </p:cNvSpPr>
            <p:nvPr/>
          </p:nvSpPr>
          <p:spPr bwMode="auto">
            <a:xfrm>
              <a:off x="4340" y="2478"/>
              <a:ext cx="394"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49" name="Text Box 47"/>
            <p:cNvSpPr txBox="1">
              <a:spLocks noChangeArrowheads="1"/>
            </p:cNvSpPr>
            <p:nvPr/>
          </p:nvSpPr>
          <p:spPr bwMode="auto">
            <a:xfrm>
              <a:off x="4724" y="2225"/>
              <a:ext cx="898" cy="489"/>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000" b="1" dirty="0">
                  <a:latin typeface="Times New Roman" pitchFamily="18" charset="0"/>
                  <a:ea typeface="华文新魏" pitchFamily="2" charset="-122"/>
                </a:rPr>
                <a:t>磁盘驱动器及盘组</a:t>
              </a:r>
              <a:r>
                <a:rPr kumimoji="0" lang="en-US" altLang="zh-CN" sz="2000" b="1" dirty="0">
                  <a:latin typeface="Times New Roman" pitchFamily="18" charset="0"/>
                  <a:ea typeface="华文新魏" pitchFamily="2" charset="-122"/>
                </a:rPr>
                <a:t>B</a:t>
              </a:r>
            </a:p>
          </p:txBody>
        </p:sp>
        <p:sp>
          <p:nvSpPr>
            <p:cNvPr id="50" name="Line 48"/>
            <p:cNvSpPr>
              <a:spLocks noChangeShapeType="1"/>
            </p:cNvSpPr>
            <p:nvPr/>
          </p:nvSpPr>
          <p:spPr bwMode="auto">
            <a:xfrm>
              <a:off x="4340" y="2999"/>
              <a:ext cx="394"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51" name="Text Box 49"/>
            <p:cNvSpPr txBox="1">
              <a:spLocks noChangeArrowheads="1"/>
            </p:cNvSpPr>
            <p:nvPr/>
          </p:nvSpPr>
          <p:spPr bwMode="auto">
            <a:xfrm>
              <a:off x="4724" y="2774"/>
              <a:ext cx="888" cy="489"/>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000" b="1" dirty="0">
                  <a:latin typeface="Times New Roman" pitchFamily="18" charset="0"/>
                  <a:ea typeface="华文新魏" pitchFamily="2" charset="-122"/>
                </a:rPr>
                <a:t>磁盘驱动器及盘组</a:t>
              </a:r>
              <a:r>
                <a:rPr kumimoji="0" lang="en-US" altLang="zh-CN" sz="1800" b="1" dirty="0">
                  <a:latin typeface="Times New Roman" pitchFamily="18" charset="0"/>
                  <a:ea typeface="华文新魏" pitchFamily="2" charset="-122"/>
                </a:rPr>
                <a:t>C</a:t>
              </a:r>
              <a:endParaRPr kumimoji="0" lang="en-US" altLang="zh-CN" sz="2000" b="1" dirty="0">
                <a:latin typeface="Times New Roman" pitchFamily="18" charset="0"/>
                <a:ea typeface="华文新魏" pitchFamily="2" charset="-122"/>
              </a:endParaRPr>
            </a:p>
          </p:txBody>
        </p:sp>
        <p:sp>
          <p:nvSpPr>
            <p:cNvPr id="52" name="Line 50"/>
            <p:cNvSpPr>
              <a:spLocks noChangeShapeType="1"/>
            </p:cNvSpPr>
            <p:nvPr/>
          </p:nvSpPr>
          <p:spPr bwMode="auto">
            <a:xfrm>
              <a:off x="4340" y="3553"/>
              <a:ext cx="394"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53" name="Text Box 51"/>
            <p:cNvSpPr txBox="1">
              <a:spLocks noChangeArrowheads="1"/>
            </p:cNvSpPr>
            <p:nvPr/>
          </p:nvSpPr>
          <p:spPr bwMode="auto">
            <a:xfrm>
              <a:off x="4724" y="3325"/>
              <a:ext cx="908" cy="489"/>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eaLnBrk="0" hangingPunct="0">
                <a:lnSpc>
                  <a:spcPct val="100000"/>
                </a:lnSpc>
              </a:pPr>
              <a:r>
                <a:rPr kumimoji="0" lang="zh-CN" altLang="en-US" sz="2000" b="1">
                  <a:latin typeface="Times New Roman" pitchFamily="18" charset="0"/>
                  <a:ea typeface="华文新魏" pitchFamily="2" charset="-122"/>
                </a:rPr>
                <a:t>磁盘驱动器及盘组</a:t>
              </a:r>
              <a:r>
                <a:rPr kumimoji="0" lang="en-US" altLang="zh-CN" sz="2000" b="1">
                  <a:latin typeface="Times New Roman" pitchFamily="18" charset="0"/>
                  <a:ea typeface="华文新魏" pitchFamily="2" charset="-122"/>
                </a:rPr>
                <a:t>D</a:t>
              </a:r>
            </a:p>
          </p:txBody>
        </p:sp>
        <p:sp>
          <p:nvSpPr>
            <p:cNvPr id="54" name="Line 52"/>
            <p:cNvSpPr>
              <a:spLocks noChangeShapeType="1"/>
            </p:cNvSpPr>
            <p:nvPr/>
          </p:nvSpPr>
          <p:spPr bwMode="auto">
            <a:xfrm>
              <a:off x="1992" y="1833"/>
              <a:ext cx="0" cy="184"/>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grpSp>
      <p:sp>
        <p:nvSpPr>
          <p:cNvPr id="55" name="Line 53"/>
          <p:cNvSpPr>
            <a:spLocks noChangeShapeType="1"/>
          </p:cNvSpPr>
          <p:nvPr/>
        </p:nvSpPr>
        <p:spPr bwMode="auto">
          <a:xfrm flipV="1">
            <a:off x="4077618" y="4935761"/>
            <a:ext cx="284162" cy="0"/>
          </a:xfrm>
          <a:prstGeom prst="line">
            <a:avLst/>
          </a:prstGeom>
          <a:noFill/>
          <a:ln w="9525">
            <a:solidFill>
              <a:schemeClr val="bg2"/>
            </a:solidFill>
            <a:round/>
            <a:headEnd/>
            <a:tailEnd/>
          </a:ln>
          <a:extLst>
            <a:ext uri="{909E8E84-426E-40dd-AFC4-6F175D3DCCD1}">
              <a14:hiddenFill xmlns:a14="http://schemas.microsoft.com/office/drawing/2010/main" xmlns="">
                <a:noFill/>
              </a14:hiddenFill>
            </a:ext>
          </a:extLst>
        </p:spPr>
        <p:txBody>
          <a:bodyPr>
            <a:spAutoFit/>
          </a:bodyPr>
          <a:lstStyle/>
          <a:p>
            <a:pPr>
              <a:lnSpc>
                <a:spcPct val="100000"/>
              </a:lnSpc>
            </a:pPr>
            <a:endParaRPr lang="zh-CN" altLang="en-US" sz="3200"/>
          </a:p>
        </p:txBody>
      </p:sp>
      <p:cxnSp>
        <p:nvCxnSpPr>
          <p:cNvPr id="57" name="直接连接符 56"/>
          <p:cNvCxnSpPr/>
          <p:nvPr/>
        </p:nvCxnSpPr>
        <p:spPr>
          <a:xfrm>
            <a:off x="1731293" y="2163986"/>
            <a:ext cx="7132637" cy="0"/>
          </a:xfrm>
          <a:prstGeom prst="line">
            <a:avLst/>
          </a:prstGeom>
          <a:ln w="101600">
            <a:solidFill>
              <a:srgbClr val="0000FF"/>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143983"/>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18542" y="73513"/>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 磁盘</a:t>
            </a:r>
            <a:r>
              <a:rPr lang="en-US" altLang="zh-CN" dirty="0"/>
              <a:t>DMA</a:t>
            </a:r>
            <a:r>
              <a:rPr lang="zh-CN" altLang="en-US" dirty="0"/>
              <a:t>传送举例</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Text Box 3"/>
          <p:cNvSpPr txBox="1">
            <a:spLocks noChangeArrowheads="1"/>
          </p:cNvSpPr>
          <p:nvPr/>
        </p:nvSpPr>
        <p:spPr bwMode="auto">
          <a:xfrm>
            <a:off x="611188" y="765175"/>
            <a:ext cx="10596586" cy="52783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625475" indent="-26670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600"/>
              </a:spcBef>
            </a:pPr>
            <a:r>
              <a:rPr lang="zh-CN" altLang="en-US" sz="2800" b="1" dirty="0">
                <a:solidFill>
                  <a:srgbClr val="0000FF"/>
                </a:solidFill>
                <a:latin typeface="Times New Roman" pitchFamily="18" charset="0"/>
                <a:ea typeface="华文新魏" pitchFamily="2" charset="-122"/>
              </a:rPr>
              <a:t>1. </a:t>
            </a:r>
            <a:r>
              <a:rPr lang="zh-CN" altLang="en-US" sz="3200" b="1" dirty="0">
                <a:solidFill>
                  <a:srgbClr val="0000FF"/>
                </a:solidFill>
                <a:latin typeface="Times New Roman" pitchFamily="18" charset="0"/>
                <a:ea typeface="华文新魏" pitchFamily="2" charset="-122"/>
              </a:rPr>
              <a:t>初始化阶段</a:t>
            </a:r>
          </a:p>
          <a:p>
            <a:pPr lvl="1" algn="l">
              <a:lnSpc>
                <a:spcPct val="100000"/>
              </a:lnSpc>
              <a:spcBef>
                <a:spcPts val="600"/>
              </a:spcBef>
              <a:buFont typeface="Wingdings" pitchFamily="2" charset="2"/>
              <a:buChar char="n"/>
            </a:pPr>
            <a:r>
              <a:rPr lang="en-US" altLang="zh-CN" sz="2800" b="1" dirty="0">
                <a:latin typeface="Times New Roman" pitchFamily="18" charset="0"/>
                <a:ea typeface="华文新魏" pitchFamily="2" charset="-122"/>
              </a:rPr>
              <a:t>CPU</a:t>
            </a:r>
            <a:r>
              <a:rPr lang="zh-CN" altLang="en-US" sz="2800" b="1" dirty="0">
                <a:latin typeface="Times New Roman" pitchFamily="18" charset="0"/>
                <a:ea typeface="华文新魏" pitchFamily="2" charset="-122"/>
              </a:rPr>
              <a:t>读取接口寄存器</a:t>
            </a:r>
            <a:r>
              <a:rPr lang="en-US" altLang="zh-CN" sz="2800" b="1" dirty="0">
                <a:latin typeface="Times New Roman" pitchFamily="18" charset="0"/>
                <a:ea typeface="华文新魏" pitchFamily="2" charset="-122"/>
              </a:rPr>
              <a:t>DSR</a:t>
            </a:r>
            <a:r>
              <a:rPr lang="zh-CN" altLang="en-US" sz="2800" b="1" dirty="0">
                <a:latin typeface="Times New Roman" pitchFamily="18" charset="0"/>
                <a:ea typeface="华文新魏" pitchFamily="2" charset="-122"/>
              </a:rPr>
              <a:t>中的磁盘及接口的状态信息，确定磁盘是否闲置良好。若空闲良好，则进行第二步，否则执行其它程序</a:t>
            </a:r>
          </a:p>
          <a:p>
            <a:pPr lvl="1" algn="l">
              <a:lnSpc>
                <a:spcPct val="100000"/>
              </a:lnSpc>
              <a:spcBef>
                <a:spcPts val="600"/>
              </a:spcBef>
              <a:buFont typeface="Wingdings" pitchFamily="2" charset="2"/>
              <a:buChar char="n"/>
            </a:pPr>
            <a:r>
              <a:rPr lang="zh-CN" altLang="en-US" sz="2800" b="1" dirty="0">
                <a:latin typeface="Times New Roman" pitchFamily="18" charset="0"/>
                <a:ea typeface="华文新魏" pitchFamily="2" charset="-122"/>
              </a:rPr>
              <a:t>送台号、柱面号、盘面号和起始扇区号到接口中的</a:t>
            </a:r>
            <a:r>
              <a:rPr lang="en-US" altLang="zh-CN" sz="2800" b="1" dirty="0">
                <a:latin typeface="Times New Roman" pitchFamily="18" charset="0"/>
                <a:ea typeface="华文新魏" pitchFamily="2" charset="-122"/>
              </a:rPr>
              <a:t>DAR，</a:t>
            </a:r>
            <a:r>
              <a:rPr lang="zh-CN" altLang="en-US" sz="2800" b="1" dirty="0">
                <a:latin typeface="Times New Roman" pitchFamily="18" charset="0"/>
                <a:ea typeface="华文新魏" pitchFamily="2" charset="-122"/>
              </a:rPr>
              <a:t>供选择磁盘和磁盘定位使用</a:t>
            </a:r>
          </a:p>
          <a:p>
            <a:pPr lvl="1" algn="l">
              <a:lnSpc>
                <a:spcPct val="100000"/>
              </a:lnSpc>
              <a:spcBef>
                <a:spcPts val="600"/>
              </a:spcBef>
              <a:buFont typeface="Wingdings" pitchFamily="2" charset="2"/>
              <a:buChar char="n"/>
            </a:pPr>
            <a:r>
              <a:rPr lang="zh-CN" altLang="en-US" sz="2800" b="1" dirty="0">
                <a:latin typeface="Times New Roman" pitchFamily="18" charset="0"/>
                <a:ea typeface="华文新魏" pitchFamily="2" charset="-122"/>
              </a:rPr>
              <a:t>分别送读写等命令信息、主存始地址和传输的字数到接口中的</a:t>
            </a:r>
            <a:r>
              <a:rPr lang="en-US" altLang="zh-CN" sz="2800" b="1" dirty="0">
                <a:latin typeface="Times New Roman" pitchFamily="18" charset="0"/>
                <a:ea typeface="华文新魏" pitchFamily="2" charset="-122"/>
              </a:rPr>
              <a:t>DCR、ABR</a:t>
            </a:r>
            <a:r>
              <a:rPr lang="zh-CN" altLang="en-US" sz="2800" b="1" dirty="0">
                <a:latin typeface="Times New Roman" pitchFamily="18" charset="0"/>
                <a:ea typeface="华文新魏" pitchFamily="2" charset="-122"/>
              </a:rPr>
              <a:t>和</a:t>
            </a:r>
            <a:r>
              <a:rPr lang="en-US" altLang="zh-CN" sz="2800" b="1" dirty="0">
                <a:latin typeface="Times New Roman" pitchFamily="18" charset="0"/>
                <a:ea typeface="华文新魏" pitchFamily="2" charset="-122"/>
              </a:rPr>
              <a:t>WCN </a:t>
            </a:r>
            <a:r>
              <a:rPr lang="zh-CN" altLang="en-US" sz="2800" b="1" dirty="0">
                <a:latin typeface="Times New Roman" pitchFamily="18" charset="0"/>
                <a:ea typeface="华文新魏" pitchFamily="2" charset="-122"/>
              </a:rPr>
              <a:t>（这三个是标准，所有设备都一样）</a:t>
            </a:r>
            <a:endParaRPr lang="en-US" altLang="zh-CN" sz="2800" b="1" dirty="0">
              <a:latin typeface="Times New Roman" pitchFamily="18" charset="0"/>
              <a:ea typeface="华文新魏" pitchFamily="2" charset="-122"/>
            </a:endParaRPr>
          </a:p>
          <a:p>
            <a:pPr lvl="1" algn="l">
              <a:lnSpc>
                <a:spcPct val="100000"/>
              </a:lnSpc>
              <a:spcBef>
                <a:spcPts val="600"/>
              </a:spcBef>
              <a:buFont typeface="Wingdings" pitchFamily="2" charset="2"/>
              <a:buChar char="n"/>
            </a:pPr>
            <a:r>
              <a:rPr lang="zh-CN" altLang="en-US" sz="2800" b="1" dirty="0">
                <a:latin typeface="Times New Roman" pitchFamily="18" charset="0"/>
                <a:ea typeface="华文新魏" pitchFamily="2" charset="-122"/>
              </a:rPr>
              <a:t>若为写盘，可将第1个要写入的单位数据(32位字)送接口中的</a:t>
            </a:r>
            <a:r>
              <a:rPr lang="en-US" altLang="zh-CN" sz="2800" b="1" dirty="0">
                <a:latin typeface="Times New Roman" pitchFamily="18" charset="0"/>
                <a:ea typeface="华文新魏" pitchFamily="2" charset="-122"/>
              </a:rPr>
              <a:t>DBR</a:t>
            </a:r>
          </a:p>
          <a:p>
            <a:pPr lvl="1" algn="l">
              <a:lnSpc>
                <a:spcPct val="100000"/>
              </a:lnSpc>
              <a:spcBef>
                <a:spcPts val="600"/>
              </a:spcBef>
              <a:buFont typeface="Wingdings" pitchFamily="2" charset="2"/>
              <a:buChar char="n"/>
            </a:pPr>
            <a:r>
              <a:rPr lang="zh-CN" altLang="en-US" sz="2800" b="1" dirty="0">
                <a:latin typeface="Times New Roman" pitchFamily="18" charset="0"/>
                <a:ea typeface="华文新魏" pitchFamily="2" charset="-122"/>
              </a:rPr>
              <a:t>启动磁盘，</a:t>
            </a:r>
            <a:r>
              <a:rPr lang="en-US" altLang="zh-CN" sz="2800" b="1" dirty="0">
                <a:latin typeface="Times New Roman" pitchFamily="18" charset="0"/>
                <a:ea typeface="华文新魏" pitchFamily="2" charset="-122"/>
              </a:rPr>
              <a:t>CPU</a:t>
            </a:r>
            <a:r>
              <a:rPr lang="zh-CN" altLang="en-US" sz="2800" b="1" dirty="0">
                <a:latin typeface="Times New Roman" pitchFamily="18" charset="0"/>
                <a:ea typeface="华文新魏" pitchFamily="2" charset="-122"/>
              </a:rPr>
              <a:t>继续执行其它程序</a:t>
            </a:r>
          </a:p>
        </p:txBody>
      </p:sp>
    </p:spTree>
    <p:extLst>
      <p:ext uri="{BB962C8B-B14F-4D97-AF65-F5344CB8AC3E}">
        <p14:creationId xmlns:p14="http://schemas.microsoft.com/office/powerpoint/2010/main" val="44719789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52046" y="29007"/>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 磁盘</a:t>
            </a:r>
            <a:r>
              <a:rPr lang="en-US" altLang="zh-CN" dirty="0"/>
              <a:t>DMA</a:t>
            </a:r>
            <a:r>
              <a:rPr lang="zh-CN" altLang="en-US" dirty="0"/>
              <a:t>传送举例</a:t>
            </a:r>
          </a:p>
        </p:txBody>
      </p:sp>
      <p:sp>
        <p:nvSpPr>
          <p:cNvPr id="7" name="Rectangle 5"/>
          <p:cNvSpPr>
            <a:spLocks noChangeArrowheads="1"/>
          </p:cNvSpPr>
          <p:nvPr/>
        </p:nvSpPr>
        <p:spPr bwMode="auto">
          <a:xfrm>
            <a:off x="199094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Text Box 4"/>
          <p:cNvSpPr txBox="1">
            <a:spLocks noChangeArrowheads="1"/>
          </p:cNvSpPr>
          <p:nvPr/>
        </p:nvSpPr>
        <p:spPr bwMode="auto">
          <a:xfrm>
            <a:off x="406574" y="785813"/>
            <a:ext cx="403225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nSpc>
                <a:spcPct val="100000"/>
              </a:lnSpc>
              <a:spcBef>
                <a:spcPct val="50000"/>
              </a:spcBef>
            </a:pPr>
            <a:r>
              <a:rPr lang="zh-CN" altLang="en-US" sz="3200" b="1" dirty="0">
                <a:solidFill>
                  <a:srgbClr val="0000FF"/>
                </a:solidFill>
                <a:latin typeface="Times New Roman" pitchFamily="18" charset="0"/>
                <a:ea typeface="华文新魏" pitchFamily="2" charset="-122"/>
              </a:rPr>
              <a:t>2. 数据传输阶段 </a:t>
            </a:r>
          </a:p>
        </p:txBody>
      </p:sp>
      <p:grpSp>
        <p:nvGrpSpPr>
          <p:cNvPr id="5" name="Group 3"/>
          <p:cNvGrpSpPr>
            <a:grpSpLocks/>
          </p:cNvGrpSpPr>
          <p:nvPr/>
        </p:nvGrpSpPr>
        <p:grpSpPr bwMode="auto">
          <a:xfrm>
            <a:off x="1743298" y="1344613"/>
            <a:ext cx="8888412" cy="4941887"/>
            <a:chOff x="0" y="866"/>
            <a:chExt cx="5760" cy="3024"/>
          </a:xfrm>
        </p:grpSpPr>
        <p:sp>
          <p:nvSpPr>
            <p:cNvPr id="6" name="AutoShape 4"/>
            <p:cNvSpPr>
              <a:spLocks noChangeAspect="1" noChangeArrowheads="1" noTextEdit="1"/>
            </p:cNvSpPr>
            <p:nvPr/>
          </p:nvSpPr>
          <p:spPr bwMode="auto">
            <a:xfrm>
              <a:off x="0" y="866"/>
              <a:ext cx="5760" cy="3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0000"/>
                </a:lnSpc>
              </a:pPr>
              <a:endParaRPr lang="zh-CN" altLang="en-US" sz="3200"/>
            </a:p>
          </p:txBody>
        </p:sp>
        <p:sp>
          <p:nvSpPr>
            <p:cNvPr id="9" name="Rectangle 5"/>
            <p:cNvSpPr>
              <a:spLocks noChangeArrowheads="1"/>
            </p:cNvSpPr>
            <p:nvPr/>
          </p:nvSpPr>
          <p:spPr bwMode="auto">
            <a:xfrm>
              <a:off x="710" y="1641"/>
              <a:ext cx="3788" cy="2138"/>
            </a:xfrm>
            <a:prstGeom prst="rect">
              <a:avLst/>
            </a:prstGeom>
            <a:noFill/>
            <a:ln w="38100">
              <a:solidFill>
                <a:srgbClr val="660033"/>
              </a:solidFill>
              <a:prstDash val="lgDashDotDot"/>
              <a:miter lim="800000"/>
              <a:headEnd/>
              <a:tailEnd/>
            </a:ln>
            <a:extLst>
              <a:ext uri="{909E8E84-426E-40dd-AFC4-6F175D3DCCD1}">
                <a14:hiddenFill xmlns:a14="http://schemas.microsoft.com/office/drawing/2010/main" xmlns="">
                  <a:solidFill>
                    <a:srgbClr val="FFFFFF"/>
                  </a:solidFill>
                </a14:hiddenFill>
              </a:ext>
            </a:extLst>
          </p:spPr>
          <p:txBody>
            <a:bodyPr/>
            <a:lstStyle/>
            <a:p>
              <a:pPr>
                <a:lnSpc>
                  <a:spcPct val="100000"/>
                </a:lnSpc>
              </a:pPr>
              <a:endParaRPr lang="zh-CN" altLang="en-US" sz="3200" b="1"/>
            </a:p>
          </p:txBody>
        </p:sp>
        <p:sp>
          <p:nvSpPr>
            <p:cNvPr id="10" name="Text Box 7"/>
            <p:cNvSpPr txBox="1">
              <a:spLocks noChangeArrowheads="1"/>
            </p:cNvSpPr>
            <p:nvPr/>
          </p:nvSpPr>
          <p:spPr bwMode="auto">
            <a:xfrm>
              <a:off x="631" y="942"/>
              <a:ext cx="789" cy="305"/>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en-US" altLang="zh-CN" sz="2800" b="1">
                  <a:latin typeface="Times New Roman" pitchFamily="18" charset="0"/>
                  <a:ea typeface="华文新魏" pitchFamily="2" charset="-122"/>
                </a:rPr>
                <a:t>CPU</a:t>
              </a:r>
            </a:p>
          </p:txBody>
        </p:sp>
        <p:sp>
          <p:nvSpPr>
            <p:cNvPr id="11" name="AutoShape 8"/>
            <p:cNvSpPr>
              <a:spLocks noChangeArrowheads="1"/>
            </p:cNvSpPr>
            <p:nvPr/>
          </p:nvSpPr>
          <p:spPr bwMode="auto">
            <a:xfrm>
              <a:off x="1010" y="1252"/>
              <a:ext cx="79" cy="244"/>
            </a:xfrm>
            <a:prstGeom prst="upDownArrow">
              <a:avLst>
                <a:gd name="adj1" fmla="val 50000"/>
                <a:gd name="adj2" fmla="val 30886"/>
              </a:avLst>
            </a:prstGeom>
            <a:solidFill>
              <a:srgbClr val="0000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lstStyle/>
            <a:p>
              <a:pPr>
                <a:lnSpc>
                  <a:spcPct val="100000"/>
                </a:lnSpc>
              </a:pPr>
              <a:endParaRPr lang="zh-CN" altLang="en-US" sz="3200" b="1"/>
            </a:p>
          </p:txBody>
        </p:sp>
        <p:sp>
          <p:nvSpPr>
            <p:cNvPr id="12" name="AutoShape 9"/>
            <p:cNvSpPr>
              <a:spLocks noChangeArrowheads="1"/>
            </p:cNvSpPr>
            <p:nvPr/>
          </p:nvSpPr>
          <p:spPr bwMode="auto">
            <a:xfrm>
              <a:off x="3299" y="1259"/>
              <a:ext cx="79" cy="244"/>
            </a:xfrm>
            <a:prstGeom prst="upDownArrow">
              <a:avLst>
                <a:gd name="adj1" fmla="val 50000"/>
                <a:gd name="adj2" fmla="val 30886"/>
              </a:avLst>
            </a:prstGeom>
            <a:solidFill>
              <a:srgbClr val="0000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lstStyle/>
            <a:p>
              <a:pPr>
                <a:lnSpc>
                  <a:spcPct val="100000"/>
                </a:lnSpc>
              </a:pPr>
              <a:endParaRPr lang="zh-CN" altLang="en-US" sz="3200" b="1"/>
            </a:p>
          </p:txBody>
        </p:sp>
        <p:sp>
          <p:nvSpPr>
            <p:cNvPr id="13" name="Text Box 10"/>
            <p:cNvSpPr txBox="1">
              <a:spLocks noChangeArrowheads="1"/>
            </p:cNvSpPr>
            <p:nvPr/>
          </p:nvSpPr>
          <p:spPr bwMode="auto">
            <a:xfrm>
              <a:off x="2919" y="943"/>
              <a:ext cx="789" cy="306"/>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2800" b="1">
                  <a:latin typeface="Times New Roman" pitchFamily="18" charset="0"/>
                  <a:ea typeface="华文新魏" pitchFamily="2" charset="-122"/>
                </a:rPr>
                <a:t>主存</a:t>
              </a:r>
            </a:p>
          </p:txBody>
        </p:sp>
        <p:sp>
          <p:nvSpPr>
            <p:cNvPr id="14" name="Text Box 12"/>
            <p:cNvSpPr txBox="1">
              <a:spLocks noChangeArrowheads="1"/>
            </p:cNvSpPr>
            <p:nvPr/>
          </p:nvSpPr>
          <p:spPr bwMode="auto">
            <a:xfrm>
              <a:off x="1568" y="1218"/>
              <a:ext cx="1316" cy="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3200" b="1">
                  <a:latin typeface="Times New Roman" pitchFamily="18" charset="0"/>
                  <a:ea typeface="华文新魏" pitchFamily="2" charset="-122"/>
                </a:rPr>
                <a:t>系统总线</a:t>
              </a:r>
            </a:p>
          </p:txBody>
        </p:sp>
        <p:sp>
          <p:nvSpPr>
            <p:cNvPr id="15" name="Text Box 13"/>
            <p:cNvSpPr txBox="1">
              <a:spLocks noChangeArrowheads="1"/>
            </p:cNvSpPr>
            <p:nvPr/>
          </p:nvSpPr>
          <p:spPr bwMode="auto">
            <a:xfrm>
              <a:off x="168" y="1764"/>
              <a:ext cx="394" cy="2015"/>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2000" b="1" dirty="0">
                  <a:latin typeface="Times New Roman" pitchFamily="18" charset="0"/>
                  <a:ea typeface="华文新魏" pitchFamily="2" charset="-122"/>
                </a:rPr>
                <a:t>选择型</a:t>
              </a:r>
            </a:p>
            <a:p>
              <a:pPr algn="ctr" eaLnBrk="0" hangingPunct="0">
                <a:lnSpc>
                  <a:spcPct val="100000"/>
                </a:lnSpc>
              </a:pPr>
              <a:r>
                <a:rPr kumimoji="0" lang="en-US" altLang="zh-CN" sz="2000" b="1" dirty="0">
                  <a:latin typeface="Times New Roman" pitchFamily="18" charset="0"/>
                  <a:ea typeface="华文新魏" pitchFamily="2" charset="-122"/>
                </a:rPr>
                <a:t>D</a:t>
              </a:r>
            </a:p>
            <a:p>
              <a:pPr algn="ctr" eaLnBrk="0" hangingPunct="0">
                <a:lnSpc>
                  <a:spcPct val="100000"/>
                </a:lnSpc>
              </a:pPr>
              <a:r>
                <a:rPr kumimoji="0" lang="en-US" altLang="zh-CN" sz="2000" b="1" dirty="0">
                  <a:latin typeface="Times New Roman" pitchFamily="18" charset="0"/>
                  <a:ea typeface="华文新魏" pitchFamily="2" charset="-122"/>
                </a:rPr>
                <a:t>M</a:t>
              </a:r>
            </a:p>
            <a:p>
              <a:pPr algn="ctr" eaLnBrk="0" hangingPunct="0">
                <a:lnSpc>
                  <a:spcPct val="100000"/>
                </a:lnSpc>
              </a:pPr>
              <a:r>
                <a:rPr kumimoji="0" lang="en-US" altLang="zh-CN" sz="2000" b="1" dirty="0">
                  <a:latin typeface="Times New Roman" pitchFamily="18" charset="0"/>
                  <a:ea typeface="华文新魏" pitchFamily="2" charset="-122"/>
                </a:rPr>
                <a:t>A</a:t>
              </a:r>
            </a:p>
            <a:p>
              <a:pPr algn="ctr" eaLnBrk="0" hangingPunct="0">
                <a:lnSpc>
                  <a:spcPct val="100000"/>
                </a:lnSpc>
              </a:pPr>
              <a:r>
                <a:rPr kumimoji="0" lang="zh-CN" altLang="en-US" sz="2000" b="1" dirty="0">
                  <a:latin typeface="Times New Roman" pitchFamily="18" charset="0"/>
                  <a:ea typeface="华文新魏" pitchFamily="2" charset="-122"/>
                </a:rPr>
                <a:t>传送接口</a:t>
              </a:r>
            </a:p>
          </p:txBody>
        </p:sp>
        <p:sp>
          <p:nvSpPr>
            <p:cNvPr id="16" name="Text Box 14"/>
            <p:cNvSpPr txBox="1">
              <a:spLocks noChangeArrowheads="1"/>
            </p:cNvSpPr>
            <p:nvPr/>
          </p:nvSpPr>
          <p:spPr bwMode="auto">
            <a:xfrm>
              <a:off x="1120" y="2019"/>
              <a:ext cx="1736" cy="244"/>
            </a:xfrm>
            <a:prstGeom prst="rect">
              <a:avLst/>
            </a:prstGeom>
            <a:solidFill>
              <a:srgbClr val="FFCC00"/>
            </a:solidFill>
            <a:ln w="19050">
              <a:solidFill>
                <a:srgbClr val="000000"/>
              </a:solidFill>
              <a:miter lim="800000"/>
              <a:headEnd/>
              <a:tailEnd/>
            </a:ln>
          </p:spPr>
          <p:txBody>
            <a:bodyPr tIns="1080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2000" b="1">
                  <a:latin typeface="Times New Roman" pitchFamily="18" charset="0"/>
                  <a:ea typeface="华文新魏" pitchFamily="2" charset="-122"/>
                </a:rPr>
                <a:t>     </a:t>
              </a:r>
              <a:r>
                <a:rPr kumimoji="0" lang="en-US" altLang="zh-CN" sz="2000" b="1">
                  <a:latin typeface="Times New Roman" pitchFamily="18" charset="0"/>
                  <a:ea typeface="华文新魏" pitchFamily="2" charset="-122"/>
                </a:rPr>
                <a:t>DBR1(32</a:t>
              </a:r>
              <a:r>
                <a:rPr kumimoji="0" lang="zh-CN" altLang="en-US" sz="2000" b="1">
                  <a:latin typeface="Times New Roman" pitchFamily="18" charset="0"/>
                  <a:ea typeface="华文新魏" pitchFamily="2" charset="-122"/>
                </a:rPr>
                <a:t>位)</a:t>
              </a:r>
            </a:p>
          </p:txBody>
        </p:sp>
        <p:sp>
          <p:nvSpPr>
            <p:cNvPr id="17" name="Line 15"/>
            <p:cNvSpPr>
              <a:spLocks noChangeShapeType="1"/>
            </p:cNvSpPr>
            <p:nvPr/>
          </p:nvSpPr>
          <p:spPr bwMode="auto">
            <a:xfrm>
              <a:off x="1973" y="2252"/>
              <a:ext cx="0" cy="245"/>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18" name="Text Box 16"/>
            <p:cNvSpPr txBox="1">
              <a:spLocks noChangeArrowheads="1"/>
            </p:cNvSpPr>
            <p:nvPr/>
          </p:nvSpPr>
          <p:spPr bwMode="auto">
            <a:xfrm>
              <a:off x="1184" y="2510"/>
              <a:ext cx="1893" cy="245"/>
            </a:xfrm>
            <a:prstGeom prst="rect">
              <a:avLst/>
            </a:prstGeom>
            <a:solidFill>
              <a:srgbClr val="FFCC00"/>
            </a:solidFill>
            <a:ln w="19050">
              <a:solidFill>
                <a:srgbClr val="000000"/>
              </a:solidFill>
              <a:miter lim="800000"/>
              <a:headEnd/>
              <a:tailEnd/>
            </a:ln>
          </p:spPr>
          <p:txBody>
            <a:bodyPr tIns="1080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2000" b="1">
                  <a:latin typeface="Times New Roman" pitchFamily="18" charset="0"/>
                  <a:ea typeface="华文新魏" pitchFamily="2" charset="-122"/>
                </a:rPr>
                <a:t>移位数据缓冲寄存器</a:t>
              </a:r>
              <a:r>
                <a:rPr kumimoji="0" lang="en-US" altLang="zh-CN" sz="2000" b="1">
                  <a:latin typeface="Times New Roman" pitchFamily="18" charset="0"/>
                  <a:ea typeface="华文新魏" pitchFamily="2" charset="-122"/>
                </a:rPr>
                <a:t>(DBR2)</a:t>
              </a:r>
            </a:p>
          </p:txBody>
        </p:sp>
        <p:sp>
          <p:nvSpPr>
            <p:cNvPr id="19" name="Text Box 17"/>
            <p:cNvSpPr txBox="1">
              <a:spLocks noChangeArrowheads="1"/>
            </p:cNvSpPr>
            <p:nvPr/>
          </p:nvSpPr>
          <p:spPr bwMode="auto">
            <a:xfrm>
              <a:off x="3955" y="1764"/>
              <a:ext cx="395" cy="1955"/>
            </a:xfrm>
            <a:prstGeom prst="rect">
              <a:avLst/>
            </a:prstGeom>
            <a:solidFill>
              <a:srgbClr val="FFCC00"/>
            </a:solidFill>
            <a:ln w="19050">
              <a:solidFill>
                <a:srgbClr val="000000"/>
              </a:solidFill>
              <a:miter lim="800000"/>
              <a:headEnd/>
              <a:tailEnd/>
            </a:ln>
          </p:spPr>
          <p:txBody>
            <a:bodyPr vert="eaVert"/>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2800" b="1">
                  <a:latin typeface="Times New Roman" pitchFamily="18" charset="0"/>
                  <a:ea typeface="华文新魏" pitchFamily="2" charset="-122"/>
                </a:rPr>
                <a:t>  磁  盘  适  配   器   </a:t>
              </a:r>
            </a:p>
          </p:txBody>
        </p:sp>
        <p:sp>
          <p:nvSpPr>
            <p:cNvPr id="20" name="Line 18"/>
            <p:cNvSpPr>
              <a:spLocks noChangeShapeType="1"/>
            </p:cNvSpPr>
            <p:nvPr/>
          </p:nvSpPr>
          <p:spPr bwMode="auto">
            <a:xfrm flipH="1">
              <a:off x="1026" y="2619"/>
              <a:ext cx="15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1" name="Line 19"/>
            <p:cNvSpPr>
              <a:spLocks noChangeShapeType="1"/>
            </p:cNvSpPr>
            <p:nvPr/>
          </p:nvSpPr>
          <p:spPr bwMode="auto">
            <a:xfrm flipH="1">
              <a:off x="789" y="2375"/>
              <a:ext cx="118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2" name="Line 20"/>
            <p:cNvSpPr>
              <a:spLocks noChangeShapeType="1"/>
            </p:cNvSpPr>
            <p:nvPr/>
          </p:nvSpPr>
          <p:spPr bwMode="auto">
            <a:xfrm>
              <a:off x="789" y="2375"/>
              <a:ext cx="0" cy="79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3" name="Text Box 21"/>
            <p:cNvSpPr txBox="1">
              <a:spLocks noChangeArrowheads="1"/>
            </p:cNvSpPr>
            <p:nvPr/>
          </p:nvSpPr>
          <p:spPr bwMode="auto">
            <a:xfrm>
              <a:off x="957" y="3052"/>
              <a:ext cx="631" cy="213"/>
            </a:xfrm>
            <a:prstGeom prst="rect">
              <a:avLst/>
            </a:prstGeom>
            <a:solidFill>
              <a:srgbClr val="FFCC00"/>
            </a:solidFill>
            <a:ln w="19050">
              <a:solidFill>
                <a:srgbClr val="000000"/>
              </a:solidFill>
              <a:miter lim="800000"/>
              <a:headEnd/>
              <a:tailEnd/>
            </a:ln>
          </p:spPr>
          <p:txBody>
            <a:bodyPr tIns="1080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just" eaLnBrk="0" hangingPunct="0">
                <a:lnSpc>
                  <a:spcPct val="100000"/>
                </a:lnSpc>
              </a:pPr>
              <a:r>
                <a:rPr kumimoji="0" lang="zh-CN" altLang="en-US" sz="2000" b="1">
                  <a:latin typeface="Times New Roman" pitchFamily="18" charset="0"/>
                  <a:ea typeface="华文新魏" pitchFamily="2" charset="-122"/>
                </a:rPr>
                <a:t>字计数</a:t>
              </a:r>
            </a:p>
          </p:txBody>
        </p:sp>
        <p:sp>
          <p:nvSpPr>
            <p:cNvPr id="24" name="Line 22"/>
            <p:cNvSpPr>
              <a:spLocks noChangeShapeType="1"/>
            </p:cNvSpPr>
            <p:nvPr/>
          </p:nvSpPr>
          <p:spPr bwMode="auto">
            <a:xfrm>
              <a:off x="789" y="3161"/>
              <a:ext cx="15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5" name="Text Box 23"/>
            <p:cNvSpPr txBox="1">
              <a:spLocks noChangeArrowheads="1"/>
            </p:cNvSpPr>
            <p:nvPr/>
          </p:nvSpPr>
          <p:spPr bwMode="auto">
            <a:xfrm>
              <a:off x="2011" y="2924"/>
              <a:ext cx="1638" cy="244"/>
            </a:xfrm>
            <a:prstGeom prst="rect">
              <a:avLst/>
            </a:prstGeom>
            <a:solidFill>
              <a:srgbClr val="FFCC00"/>
            </a:solidFill>
            <a:ln w="19050">
              <a:solidFill>
                <a:srgbClr val="000000"/>
              </a:solidFill>
              <a:miter lim="800000"/>
              <a:headEnd/>
              <a:tailEnd/>
            </a:ln>
          </p:spPr>
          <p:txBody>
            <a:bodyPr lIns="0" tIns="10800" rIns="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2000" b="1" dirty="0">
                  <a:latin typeface="Times New Roman" pitchFamily="18" charset="0"/>
                  <a:ea typeface="华文新魏" pitchFamily="2" charset="-122"/>
                </a:rPr>
                <a:t>扇区号  盘面号 柱面号   </a:t>
              </a:r>
            </a:p>
          </p:txBody>
        </p:sp>
        <p:sp>
          <p:nvSpPr>
            <p:cNvPr id="26" name="Line 24"/>
            <p:cNvSpPr>
              <a:spLocks noChangeShapeType="1"/>
            </p:cNvSpPr>
            <p:nvPr/>
          </p:nvSpPr>
          <p:spPr bwMode="auto">
            <a:xfrm>
              <a:off x="2574" y="2940"/>
              <a:ext cx="0" cy="246"/>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7" name="Line 25"/>
            <p:cNvSpPr>
              <a:spLocks noChangeShapeType="1"/>
            </p:cNvSpPr>
            <p:nvPr/>
          </p:nvSpPr>
          <p:spPr bwMode="auto">
            <a:xfrm>
              <a:off x="3117" y="2931"/>
              <a:ext cx="0" cy="246"/>
            </a:xfrm>
            <a:prstGeom prst="line">
              <a:avLst/>
            </a:prstGeom>
            <a:noFill/>
            <a:ln w="9525">
              <a:solidFill>
                <a:srgbClr val="000000"/>
              </a:solidFill>
              <a:prstDash val="dash"/>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8" name="Line 26"/>
            <p:cNvSpPr>
              <a:spLocks noChangeShapeType="1"/>
            </p:cNvSpPr>
            <p:nvPr/>
          </p:nvSpPr>
          <p:spPr bwMode="auto">
            <a:xfrm>
              <a:off x="3659" y="3046"/>
              <a:ext cx="316"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29" name="Line 27"/>
            <p:cNvSpPr>
              <a:spLocks noChangeShapeType="1"/>
            </p:cNvSpPr>
            <p:nvPr/>
          </p:nvSpPr>
          <p:spPr bwMode="auto">
            <a:xfrm flipV="1">
              <a:off x="1765" y="3046"/>
              <a:ext cx="0" cy="12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30" name="Line 28"/>
            <p:cNvSpPr>
              <a:spLocks noChangeShapeType="1"/>
            </p:cNvSpPr>
            <p:nvPr/>
          </p:nvSpPr>
          <p:spPr bwMode="auto">
            <a:xfrm>
              <a:off x="1765" y="3046"/>
              <a:ext cx="237"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31" name="Line 29"/>
            <p:cNvSpPr>
              <a:spLocks noChangeShapeType="1"/>
            </p:cNvSpPr>
            <p:nvPr/>
          </p:nvSpPr>
          <p:spPr bwMode="auto">
            <a:xfrm flipV="1">
              <a:off x="2762" y="3168"/>
              <a:ext cx="0" cy="183"/>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32" name="Text Box 30"/>
            <p:cNvSpPr txBox="1">
              <a:spLocks noChangeArrowheads="1"/>
            </p:cNvSpPr>
            <p:nvPr/>
          </p:nvSpPr>
          <p:spPr bwMode="auto">
            <a:xfrm>
              <a:off x="1499" y="3473"/>
              <a:ext cx="1578" cy="246"/>
            </a:xfrm>
            <a:prstGeom prst="rect">
              <a:avLst/>
            </a:prstGeom>
            <a:solidFill>
              <a:srgbClr val="FFCC00"/>
            </a:solidFill>
            <a:ln w="19050">
              <a:solidFill>
                <a:srgbClr val="000000"/>
              </a:solidFill>
              <a:miter lim="800000"/>
              <a:headEnd/>
              <a:tailEnd/>
            </a:ln>
          </p:spPr>
          <p:txBody>
            <a:bodyPr tIns="1080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2000" b="1">
                  <a:latin typeface="Times New Roman" pitchFamily="18" charset="0"/>
                  <a:ea typeface="华文新魏" pitchFamily="2" charset="-122"/>
                </a:rPr>
                <a:t>读写启停控制逻辑</a:t>
              </a:r>
            </a:p>
          </p:txBody>
        </p:sp>
        <p:sp>
          <p:nvSpPr>
            <p:cNvPr id="33" name="Line 31"/>
            <p:cNvSpPr>
              <a:spLocks noChangeShapeType="1"/>
            </p:cNvSpPr>
            <p:nvPr/>
          </p:nvSpPr>
          <p:spPr bwMode="auto">
            <a:xfrm>
              <a:off x="3077" y="3595"/>
              <a:ext cx="868"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34" name="Text Box 32"/>
            <p:cNvSpPr txBox="1">
              <a:spLocks noChangeArrowheads="1"/>
            </p:cNvSpPr>
            <p:nvPr/>
          </p:nvSpPr>
          <p:spPr bwMode="auto">
            <a:xfrm>
              <a:off x="3146" y="2642"/>
              <a:ext cx="742" cy="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2000" b="1">
                  <a:latin typeface="Times New Roman" pitchFamily="18" charset="0"/>
                  <a:ea typeface="华文新魏" pitchFamily="2" charset="-122"/>
                </a:rPr>
                <a:t>按位写</a:t>
              </a:r>
            </a:p>
          </p:txBody>
        </p:sp>
        <p:sp>
          <p:nvSpPr>
            <p:cNvPr id="35" name="Line 33"/>
            <p:cNvSpPr>
              <a:spLocks noChangeShapeType="1"/>
            </p:cNvSpPr>
            <p:nvPr/>
          </p:nvSpPr>
          <p:spPr bwMode="auto">
            <a:xfrm>
              <a:off x="3077" y="2619"/>
              <a:ext cx="868" cy="1"/>
            </a:xfrm>
            <a:prstGeom prst="line">
              <a:avLst/>
            </a:prstGeom>
            <a:noFill/>
            <a:ln w="9525">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36" name="Text Box 34"/>
            <p:cNvSpPr txBox="1">
              <a:spLocks noChangeArrowheads="1"/>
            </p:cNvSpPr>
            <p:nvPr/>
          </p:nvSpPr>
          <p:spPr bwMode="auto">
            <a:xfrm>
              <a:off x="868" y="1651"/>
              <a:ext cx="1542"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tIns="1080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just" eaLnBrk="0" hangingPunct="0">
                <a:lnSpc>
                  <a:spcPct val="100000"/>
                </a:lnSpc>
              </a:pPr>
              <a:r>
                <a:rPr kumimoji="0" lang="zh-CN" altLang="en-US" sz="2000" b="1">
                  <a:latin typeface="Times New Roman" pitchFamily="18" charset="0"/>
                  <a:ea typeface="华文新魏" pitchFamily="2" charset="-122"/>
                </a:rPr>
                <a:t>单位数据</a:t>
              </a:r>
              <a:r>
                <a:rPr kumimoji="0" lang="en-US" altLang="zh-CN" sz="2000" b="1">
                  <a:latin typeface="Times New Roman" pitchFamily="18" charset="0"/>
                  <a:ea typeface="华文新魏" pitchFamily="2" charset="-122"/>
                </a:rPr>
                <a:t>(</a:t>
              </a:r>
              <a:r>
                <a:rPr kumimoji="0" lang="zh-CN" altLang="en-US" sz="2000" b="1">
                  <a:latin typeface="Times New Roman" pitchFamily="18" charset="0"/>
                  <a:ea typeface="华文新魏" pitchFamily="2" charset="-122"/>
                </a:rPr>
                <a:t>32字</a:t>
              </a:r>
              <a:r>
                <a:rPr kumimoji="0" lang="en-US" altLang="zh-CN" sz="2000" b="1">
                  <a:latin typeface="Times New Roman" pitchFamily="18" charset="0"/>
                  <a:ea typeface="华文新魏" pitchFamily="2" charset="-122"/>
                </a:rPr>
                <a:t>)</a:t>
              </a:r>
              <a:endParaRPr kumimoji="0" lang="zh-CN" altLang="en-US" sz="2000" b="1">
                <a:latin typeface="Times New Roman" pitchFamily="18" charset="0"/>
                <a:ea typeface="华文新魏" pitchFamily="2" charset="-122"/>
              </a:endParaRPr>
            </a:p>
          </p:txBody>
        </p:sp>
        <p:sp>
          <p:nvSpPr>
            <p:cNvPr id="37" name="Text Box 35"/>
            <p:cNvSpPr txBox="1">
              <a:spLocks noChangeArrowheads="1"/>
            </p:cNvSpPr>
            <p:nvPr/>
          </p:nvSpPr>
          <p:spPr bwMode="auto">
            <a:xfrm>
              <a:off x="837" y="2889"/>
              <a:ext cx="1136"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10800" rIns="0" bIns="10800"/>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just" eaLnBrk="0" hangingPunct="0">
                <a:lnSpc>
                  <a:spcPct val="100000"/>
                </a:lnSpc>
              </a:pPr>
              <a:r>
                <a:rPr kumimoji="0" lang="zh-CN" altLang="en-US" sz="1800" b="1">
                  <a:latin typeface="Times New Roman" pitchFamily="18" charset="0"/>
                  <a:ea typeface="华文新魏" pitchFamily="2" charset="-122"/>
                </a:rPr>
                <a:t>溢出“＋1”扇区</a:t>
              </a:r>
            </a:p>
          </p:txBody>
        </p:sp>
        <p:sp>
          <p:nvSpPr>
            <p:cNvPr id="38" name="Line 36"/>
            <p:cNvSpPr>
              <a:spLocks noChangeShapeType="1"/>
            </p:cNvSpPr>
            <p:nvPr/>
          </p:nvSpPr>
          <p:spPr bwMode="auto">
            <a:xfrm>
              <a:off x="1026" y="2862"/>
              <a:ext cx="2919"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39" name="Line 37"/>
            <p:cNvSpPr>
              <a:spLocks noChangeShapeType="1"/>
            </p:cNvSpPr>
            <p:nvPr/>
          </p:nvSpPr>
          <p:spPr bwMode="auto">
            <a:xfrm>
              <a:off x="1026" y="2619"/>
              <a:ext cx="0" cy="24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40" name="Text Box 38"/>
            <p:cNvSpPr txBox="1">
              <a:spLocks noChangeArrowheads="1"/>
            </p:cNvSpPr>
            <p:nvPr/>
          </p:nvSpPr>
          <p:spPr bwMode="auto">
            <a:xfrm>
              <a:off x="3157" y="2382"/>
              <a:ext cx="720" cy="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2000" b="1">
                  <a:latin typeface="Times New Roman" pitchFamily="18" charset="0"/>
                  <a:ea typeface="华文新魏" pitchFamily="2" charset="-122"/>
                </a:rPr>
                <a:t>按位读</a:t>
              </a:r>
            </a:p>
          </p:txBody>
        </p:sp>
        <p:sp>
          <p:nvSpPr>
            <p:cNvPr id="41" name="Line 39"/>
            <p:cNvSpPr>
              <a:spLocks noChangeShapeType="1"/>
            </p:cNvSpPr>
            <p:nvPr/>
          </p:nvSpPr>
          <p:spPr bwMode="auto">
            <a:xfrm>
              <a:off x="572" y="3360"/>
              <a:ext cx="2209"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42" name="Line 40"/>
            <p:cNvSpPr>
              <a:spLocks noChangeShapeType="1"/>
            </p:cNvSpPr>
            <p:nvPr/>
          </p:nvSpPr>
          <p:spPr bwMode="auto">
            <a:xfrm>
              <a:off x="582" y="1842"/>
              <a:ext cx="1420" cy="0"/>
            </a:xfrm>
            <a:prstGeom prst="line">
              <a:avLst/>
            </a:prstGeom>
            <a:noFill/>
            <a:ln w="19050">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43" name="Line 41"/>
            <p:cNvSpPr>
              <a:spLocks noChangeShapeType="1"/>
            </p:cNvSpPr>
            <p:nvPr/>
          </p:nvSpPr>
          <p:spPr bwMode="auto">
            <a:xfrm>
              <a:off x="552" y="3595"/>
              <a:ext cx="947" cy="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44" name="Text Box 42"/>
            <p:cNvSpPr txBox="1">
              <a:spLocks noChangeArrowheads="1"/>
            </p:cNvSpPr>
            <p:nvPr/>
          </p:nvSpPr>
          <p:spPr bwMode="auto">
            <a:xfrm>
              <a:off x="2457" y="1702"/>
              <a:ext cx="1341" cy="3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just" eaLnBrk="0" hangingPunct="0">
                <a:lnSpc>
                  <a:spcPct val="100000"/>
                </a:lnSpc>
              </a:pPr>
              <a:r>
                <a:rPr kumimoji="0" lang="zh-CN" altLang="en-US" sz="2800" b="1">
                  <a:latin typeface="Times New Roman" pitchFamily="18" charset="0"/>
                  <a:ea typeface="华文新魏" pitchFamily="2" charset="-122"/>
                </a:rPr>
                <a:t>磁盘控制器</a:t>
              </a:r>
            </a:p>
          </p:txBody>
        </p:sp>
        <p:sp>
          <p:nvSpPr>
            <p:cNvPr id="45" name="AutoShape 43"/>
            <p:cNvSpPr>
              <a:spLocks noChangeArrowheads="1"/>
            </p:cNvSpPr>
            <p:nvPr/>
          </p:nvSpPr>
          <p:spPr bwMode="auto">
            <a:xfrm>
              <a:off x="316" y="1573"/>
              <a:ext cx="79" cy="184"/>
            </a:xfrm>
            <a:prstGeom prst="upDownArrow">
              <a:avLst>
                <a:gd name="adj1" fmla="val 50000"/>
                <a:gd name="adj2" fmla="val 46582"/>
              </a:avLst>
            </a:prstGeom>
            <a:solidFill>
              <a:srgbClr val="0000FF"/>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a:lstStyle/>
            <a:p>
              <a:pPr>
                <a:lnSpc>
                  <a:spcPct val="100000"/>
                </a:lnSpc>
              </a:pPr>
              <a:endParaRPr lang="zh-CN" altLang="en-US" sz="3200" b="1"/>
            </a:p>
          </p:txBody>
        </p:sp>
        <p:sp>
          <p:nvSpPr>
            <p:cNvPr id="46" name="Line 44"/>
            <p:cNvSpPr>
              <a:spLocks noChangeShapeType="1"/>
            </p:cNvSpPr>
            <p:nvPr/>
          </p:nvSpPr>
          <p:spPr bwMode="auto">
            <a:xfrm>
              <a:off x="4340" y="1893"/>
              <a:ext cx="394" cy="2"/>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47" name="Text Box 45"/>
            <p:cNvSpPr txBox="1">
              <a:spLocks noChangeArrowheads="1"/>
            </p:cNvSpPr>
            <p:nvPr/>
          </p:nvSpPr>
          <p:spPr bwMode="auto">
            <a:xfrm>
              <a:off x="4704" y="1648"/>
              <a:ext cx="908" cy="489"/>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2000" b="1">
                  <a:latin typeface="Times New Roman" pitchFamily="18" charset="0"/>
                  <a:ea typeface="华文新魏" pitchFamily="2" charset="-122"/>
                </a:rPr>
                <a:t>磁盘驱动器及盘组</a:t>
              </a:r>
              <a:r>
                <a:rPr kumimoji="0" lang="en-US" altLang="zh-CN" sz="2000" b="1">
                  <a:latin typeface="Times New Roman" pitchFamily="18" charset="0"/>
                  <a:ea typeface="华文新魏" pitchFamily="2" charset="-122"/>
                </a:rPr>
                <a:t>A</a:t>
              </a:r>
            </a:p>
          </p:txBody>
        </p:sp>
        <p:sp>
          <p:nvSpPr>
            <p:cNvPr id="48" name="Line 46"/>
            <p:cNvSpPr>
              <a:spLocks noChangeShapeType="1"/>
            </p:cNvSpPr>
            <p:nvPr/>
          </p:nvSpPr>
          <p:spPr bwMode="auto">
            <a:xfrm>
              <a:off x="4340" y="2478"/>
              <a:ext cx="394"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49" name="Text Box 47"/>
            <p:cNvSpPr txBox="1">
              <a:spLocks noChangeArrowheads="1"/>
            </p:cNvSpPr>
            <p:nvPr/>
          </p:nvSpPr>
          <p:spPr bwMode="auto">
            <a:xfrm>
              <a:off x="4724" y="2225"/>
              <a:ext cx="898" cy="489"/>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2000" b="1">
                  <a:latin typeface="Times New Roman" pitchFamily="18" charset="0"/>
                  <a:ea typeface="华文新魏" pitchFamily="2" charset="-122"/>
                </a:rPr>
                <a:t>磁盘驱动器及盘组</a:t>
              </a:r>
              <a:r>
                <a:rPr kumimoji="0" lang="en-US" altLang="zh-CN" sz="2000" b="1">
                  <a:latin typeface="Times New Roman" pitchFamily="18" charset="0"/>
                  <a:ea typeface="华文新魏" pitchFamily="2" charset="-122"/>
                </a:rPr>
                <a:t>B</a:t>
              </a:r>
            </a:p>
          </p:txBody>
        </p:sp>
        <p:sp>
          <p:nvSpPr>
            <p:cNvPr id="50" name="Line 48"/>
            <p:cNvSpPr>
              <a:spLocks noChangeShapeType="1"/>
            </p:cNvSpPr>
            <p:nvPr/>
          </p:nvSpPr>
          <p:spPr bwMode="auto">
            <a:xfrm>
              <a:off x="4340" y="2999"/>
              <a:ext cx="394"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51" name="Text Box 49"/>
            <p:cNvSpPr txBox="1">
              <a:spLocks noChangeArrowheads="1"/>
            </p:cNvSpPr>
            <p:nvPr/>
          </p:nvSpPr>
          <p:spPr bwMode="auto">
            <a:xfrm>
              <a:off x="4724" y="2774"/>
              <a:ext cx="888" cy="489"/>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2000" b="1" dirty="0">
                  <a:latin typeface="Times New Roman" pitchFamily="18" charset="0"/>
                  <a:ea typeface="华文新魏" pitchFamily="2" charset="-122"/>
                </a:rPr>
                <a:t>磁盘驱动器及盘组</a:t>
              </a:r>
              <a:r>
                <a:rPr kumimoji="0" lang="en-US" altLang="zh-CN" sz="1800" b="1" dirty="0">
                  <a:latin typeface="Times New Roman" pitchFamily="18" charset="0"/>
                  <a:ea typeface="华文新魏" pitchFamily="2" charset="-122"/>
                </a:rPr>
                <a:t>C</a:t>
              </a:r>
              <a:endParaRPr kumimoji="0" lang="en-US" altLang="zh-CN" sz="2000" b="1" dirty="0">
                <a:latin typeface="Times New Roman" pitchFamily="18" charset="0"/>
                <a:ea typeface="华文新魏" pitchFamily="2" charset="-122"/>
              </a:endParaRPr>
            </a:p>
          </p:txBody>
        </p:sp>
        <p:sp>
          <p:nvSpPr>
            <p:cNvPr id="52" name="Line 50"/>
            <p:cNvSpPr>
              <a:spLocks noChangeShapeType="1"/>
            </p:cNvSpPr>
            <p:nvPr/>
          </p:nvSpPr>
          <p:spPr bwMode="auto">
            <a:xfrm>
              <a:off x="4340" y="3553"/>
              <a:ext cx="394"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sp>
          <p:nvSpPr>
            <p:cNvPr id="53" name="Text Box 51"/>
            <p:cNvSpPr txBox="1">
              <a:spLocks noChangeArrowheads="1"/>
            </p:cNvSpPr>
            <p:nvPr/>
          </p:nvSpPr>
          <p:spPr bwMode="auto">
            <a:xfrm>
              <a:off x="4724" y="3325"/>
              <a:ext cx="908" cy="489"/>
            </a:xfrm>
            <a:prstGeom prst="rect">
              <a:avLst/>
            </a:prstGeom>
            <a:solidFill>
              <a:srgbClr val="FFCC00"/>
            </a:solidFill>
            <a:ln w="19050">
              <a:solidFill>
                <a:srgbClr val="000000"/>
              </a:solidFill>
              <a:miter lim="800000"/>
              <a:headEnd/>
              <a:tailEnd/>
            </a:ln>
          </p:spPr>
          <p:txBody>
            <a:bodyPr/>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ctr" eaLnBrk="0" hangingPunct="0">
                <a:lnSpc>
                  <a:spcPct val="100000"/>
                </a:lnSpc>
              </a:pPr>
              <a:r>
                <a:rPr kumimoji="0" lang="zh-CN" altLang="en-US" sz="2000" b="1">
                  <a:latin typeface="Times New Roman" pitchFamily="18" charset="0"/>
                  <a:ea typeface="华文新魏" pitchFamily="2" charset="-122"/>
                </a:rPr>
                <a:t>磁盘驱动器及盘组</a:t>
              </a:r>
              <a:r>
                <a:rPr kumimoji="0" lang="en-US" altLang="zh-CN" sz="2000" b="1">
                  <a:latin typeface="Times New Roman" pitchFamily="18" charset="0"/>
                  <a:ea typeface="华文新魏" pitchFamily="2" charset="-122"/>
                </a:rPr>
                <a:t>D</a:t>
              </a:r>
            </a:p>
          </p:txBody>
        </p:sp>
        <p:sp>
          <p:nvSpPr>
            <p:cNvPr id="54" name="Line 52"/>
            <p:cNvSpPr>
              <a:spLocks noChangeShapeType="1"/>
            </p:cNvSpPr>
            <p:nvPr/>
          </p:nvSpPr>
          <p:spPr bwMode="auto">
            <a:xfrm>
              <a:off x="1992" y="1833"/>
              <a:ext cx="0" cy="184"/>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a:lnSpc>
                  <a:spcPct val="100000"/>
                </a:lnSpc>
              </a:pPr>
              <a:endParaRPr lang="zh-CN" altLang="en-US" sz="3200"/>
            </a:p>
          </p:txBody>
        </p:sp>
      </p:grpSp>
      <p:cxnSp>
        <p:nvCxnSpPr>
          <p:cNvPr id="55" name="直接连接符 54"/>
          <p:cNvCxnSpPr/>
          <p:nvPr/>
        </p:nvCxnSpPr>
        <p:spPr>
          <a:xfrm>
            <a:off x="1771873" y="2444750"/>
            <a:ext cx="7132637" cy="0"/>
          </a:xfrm>
          <a:prstGeom prst="line">
            <a:avLst/>
          </a:prstGeom>
          <a:ln w="101600">
            <a:solidFill>
              <a:srgbClr val="0000FF"/>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8292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18542" y="12758"/>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 磁盘</a:t>
            </a:r>
            <a:r>
              <a:rPr lang="en-US" altLang="zh-CN" dirty="0"/>
              <a:t>DMA</a:t>
            </a:r>
            <a:r>
              <a:rPr lang="zh-CN" altLang="en-US" dirty="0"/>
              <a:t>传送举例</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Text Box 2"/>
          <p:cNvSpPr txBox="1">
            <a:spLocks noChangeArrowheads="1"/>
          </p:cNvSpPr>
          <p:nvPr/>
        </p:nvSpPr>
        <p:spPr bwMode="auto">
          <a:xfrm>
            <a:off x="611188" y="1268760"/>
            <a:ext cx="10596586" cy="36625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Arial" pitchFamily="34" charset="0"/>
                <a:ea typeface="宋体" pitchFamily="2" charset="-122"/>
              </a:defRPr>
            </a:lvl1pPr>
            <a:lvl2pPr marL="625475" indent="-266700">
              <a:defRPr kumimoji="1" sz="2400">
                <a:solidFill>
                  <a:schemeClr val="tx1"/>
                </a:solidFill>
                <a:latin typeface="Arial" pitchFamily="34" charset="0"/>
                <a:ea typeface="宋体" pitchFamily="2" charset="-122"/>
              </a:defRPr>
            </a:lvl2pPr>
            <a:lvl3pPr marL="984250" indent="-2667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fontAlgn="base">
              <a:spcBef>
                <a:spcPct val="0"/>
              </a:spcBef>
              <a:spcAft>
                <a:spcPct val="0"/>
              </a:spcAft>
              <a:defRPr kumimoji="1" sz="2400">
                <a:solidFill>
                  <a:schemeClr val="tx1"/>
                </a:solidFill>
                <a:latin typeface="Arial" pitchFamily="34" charset="0"/>
                <a:ea typeface="宋体" pitchFamily="2" charset="-122"/>
              </a:defRPr>
            </a:lvl6pPr>
            <a:lvl7pPr marL="2971800" indent="-228600" fontAlgn="base">
              <a:spcBef>
                <a:spcPct val="0"/>
              </a:spcBef>
              <a:spcAft>
                <a:spcPct val="0"/>
              </a:spcAft>
              <a:defRPr kumimoji="1" sz="2400">
                <a:solidFill>
                  <a:schemeClr val="tx1"/>
                </a:solidFill>
                <a:latin typeface="Arial" pitchFamily="34" charset="0"/>
                <a:ea typeface="宋体" pitchFamily="2" charset="-122"/>
              </a:defRPr>
            </a:lvl7pPr>
            <a:lvl8pPr marL="3429000" indent="-228600" fontAlgn="base">
              <a:spcBef>
                <a:spcPct val="0"/>
              </a:spcBef>
              <a:spcAft>
                <a:spcPct val="0"/>
              </a:spcAft>
              <a:defRPr kumimoji="1" sz="2400">
                <a:solidFill>
                  <a:schemeClr val="tx1"/>
                </a:solidFill>
                <a:latin typeface="Arial" pitchFamily="34" charset="0"/>
                <a:ea typeface="宋体" pitchFamily="2" charset="-122"/>
              </a:defRPr>
            </a:lvl8pPr>
            <a:lvl9pPr marL="3886200" indent="-228600" fontAlgn="base">
              <a:spcBef>
                <a:spcPct val="0"/>
              </a:spcBef>
              <a:spcAft>
                <a:spcPct val="0"/>
              </a:spcAft>
              <a:defRPr kumimoji="1" sz="2400">
                <a:solidFill>
                  <a:schemeClr val="tx1"/>
                </a:solidFill>
                <a:latin typeface="Arial" pitchFamily="34" charset="0"/>
                <a:ea typeface="宋体" pitchFamily="2" charset="-122"/>
              </a:defRPr>
            </a:lvl9pPr>
          </a:lstStyle>
          <a:p>
            <a:pPr algn="l">
              <a:lnSpc>
                <a:spcPct val="100000"/>
              </a:lnSpc>
              <a:spcBef>
                <a:spcPts val="600"/>
              </a:spcBef>
            </a:pPr>
            <a:r>
              <a:rPr lang="zh-CN" altLang="en-US" sz="3200" b="1" dirty="0">
                <a:solidFill>
                  <a:srgbClr val="0000FF"/>
                </a:solidFill>
                <a:latin typeface="Times New Roman" pitchFamily="18" charset="0"/>
                <a:ea typeface="华文新魏" pitchFamily="2" charset="-122"/>
              </a:rPr>
              <a:t>3. 结束阶段</a:t>
            </a:r>
          </a:p>
          <a:p>
            <a:pPr lvl="1" algn="l">
              <a:lnSpc>
                <a:spcPct val="100000"/>
              </a:lnSpc>
              <a:spcBef>
                <a:spcPts val="600"/>
              </a:spcBef>
              <a:buFont typeface="Wingdings" pitchFamily="2" charset="2"/>
              <a:buChar char="n"/>
            </a:pPr>
            <a:r>
              <a:rPr lang="zh-CN" altLang="en-US" sz="3200" b="1" dirty="0">
                <a:latin typeface="Times New Roman" pitchFamily="18" charset="0"/>
                <a:ea typeface="华文新魏" pitchFamily="2" charset="-122"/>
              </a:rPr>
              <a:t>数据传送完成或传送中出错均要向</a:t>
            </a:r>
            <a:r>
              <a:rPr lang="en-US" altLang="zh-CN" sz="3200" b="1" dirty="0">
                <a:latin typeface="Times New Roman" pitchFamily="18" charset="0"/>
                <a:ea typeface="华文新魏" pitchFamily="2" charset="-122"/>
              </a:rPr>
              <a:t>CPU</a:t>
            </a:r>
            <a:r>
              <a:rPr lang="zh-CN" altLang="en-US" sz="3200" b="1" dirty="0">
                <a:latin typeface="Times New Roman" pitchFamily="18" charset="0"/>
                <a:ea typeface="华文新魏" pitchFamily="2" charset="-122"/>
              </a:rPr>
              <a:t>发中断请求</a:t>
            </a:r>
          </a:p>
          <a:p>
            <a:pPr lvl="1" algn="l">
              <a:lnSpc>
                <a:spcPct val="100000"/>
              </a:lnSpc>
              <a:spcBef>
                <a:spcPts val="600"/>
              </a:spcBef>
              <a:buFont typeface="Wingdings" pitchFamily="2" charset="2"/>
              <a:buChar char="n"/>
            </a:pPr>
            <a:r>
              <a:rPr lang="en-US" altLang="zh-CN" sz="3200" b="1" dirty="0">
                <a:latin typeface="Times New Roman" pitchFamily="18" charset="0"/>
                <a:ea typeface="华文新魏" pitchFamily="2" charset="-122"/>
              </a:rPr>
              <a:t>CPU</a:t>
            </a:r>
            <a:r>
              <a:rPr lang="zh-CN" altLang="en-US" sz="3200" b="1" dirty="0">
                <a:latin typeface="Times New Roman" pitchFamily="18" charset="0"/>
                <a:ea typeface="华文新魏" pitchFamily="2" charset="-122"/>
              </a:rPr>
              <a:t>接到中断请求后，读取接口</a:t>
            </a:r>
            <a:r>
              <a:rPr lang="en-US" altLang="zh-CN" sz="3200" b="1" dirty="0">
                <a:latin typeface="Times New Roman" pitchFamily="18" charset="0"/>
                <a:ea typeface="华文新魏" pitchFamily="2" charset="-122"/>
              </a:rPr>
              <a:t>DSR</a:t>
            </a:r>
            <a:r>
              <a:rPr lang="zh-CN" altLang="en-US" sz="3200" b="1" dirty="0">
                <a:latin typeface="Times New Roman" pitchFamily="18" charset="0"/>
                <a:ea typeface="华文新魏" pitchFamily="2" charset="-122"/>
              </a:rPr>
              <a:t>中的状态信息，以确定是错误中断还是正常结束中断</a:t>
            </a:r>
          </a:p>
          <a:p>
            <a:pPr lvl="2" algn="l">
              <a:lnSpc>
                <a:spcPct val="100000"/>
              </a:lnSpc>
              <a:spcBef>
                <a:spcPts val="600"/>
              </a:spcBef>
              <a:buClr>
                <a:schemeClr val="tx2"/>
              </a:buClr>
              <a:buSzPct val="80000"/>
              <a:buFont typeface="Wingdings" pitchFamily="2" charset="2"/>
              <a:buChar char="u"/>
            </a:pPr>
            <a:r>
              <a:rPr lang="zh-CN" altLang="en-US" sz="2800" b="1" dirty="0">
                <a:latin typeface="Times New Roman" pitchFamily="18" charset="0"/>
                <a:ea typeface="华文新魏" pitchFamily="2" charset="-122"/>
              </a:rPr>
              <a:t>如果是错误中断，则转相应错误处理程序</a:t>
            </a:r>
          </a:p>
          <a:p>
            <a:pPr lvl="2" algn="l">
              <a:lnSpc>
                <a:spcPct val="100000"/>
              </a:lnSpc>
              <a:spcBef>
                <a:spcPts val="600"/>
              </a:spcBef>
              <a:buClr>
                <a:schemeClr val="tx2"/>
              </a:buClr>
              <a:buSzPct val="80000"/>
              <a:buFont typeface="Wingdings" pitchFamily="2" charset="2"/>
              <a:buChar char="u"/>
            </a:pPr>
            <a:r>
              <a:rPr lang="zh-CN" altLang="en-US" sz="2800" b="1" dirty="0">
                <a:latin typeface="Times New Roman" pitchFamily="18" charset="0"/>
                <a:ea typeface="华文新魏" pitchFamily="2" charset="-122"/>
              </a:rPr>
              <a:t>如果是正常结束中断，则转正常结束中断服务程序，或继续下一批数据交换，或交换结束关闭磁盘 </a:t>
            </a:r>
          </a:p>
        </p:txBody>
      </p:sp>
    </p:spTree>
    <p:extLst>
      <p:ext uri="{BB962C8B-B14F-4D97-AF65-F5344CB8AC3E}">
        <p14:creationId xmlns:p14="http://schemas.microsoft.com/office/powerpoint/2010/main" val="16962692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262558" y="116632"/>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方式和中断驱动方式的区别</a:t>
            </a:r>
          </a:p>
        </p:txBody>
      </p:sp>
      <p:graphicFrame>
        <p:nvGraphicFramePr>
          <p:cNvPr id="4" name="Group 43"/>
          <p:cNvGraphicFramePr>
            <a:graphicFrameLocks/>
          </p:cNvGraphicFramePr>
          <p:nvPr>
            <p:extLst>
              <p:ext uri="{D42A27DB-BD31-4B8C-83A1-F6EECF244321}">
                <p14:modId xmlns:p14="http://schemas.microsoft.com/office/powerpoint/2010/main" val="355585863"/>
              </p:ext>
            </p:extLst>
          </p:nvPr>
        </p:nvGraphicFramePr>
        <p:xfrm>
          <a:off x="1126654" y="1412776"/>
          <a:ext cx="9937104" cy="4480168"/>
        </p:xfrm>
        <a:graphic>
          <a:graphicData uri="http://schemas.openxmlformats.org/drawingml/2006/table">
            <a:tbl>
              <a:tblPr/>
              <a:tblGrid>
                <a:gridCol w="3312368">
                  <a:extLst>
                    <a:ext uri="{9D8B030D-6E8A-4147-A177-3AD203B41FA5}">
                      <a16:colId xmlns:a16="http://schemas.microsoft.com/office/drawing/2014/main" val="20000"/>
                    </a:ext>
                  </a:extLst>
                </a:gridCol>
                <a:gridCol w="3312368">
                  <a:extLst>
                    <a:ext uri="{9D8B030D-6E8A-4147-A177-3AD203B41FA5}">
                      <a16:colId xmlns:a16="http://schemas.microsoft.com/office/drawing/2014/main" val="20001"/>
                    </a:ext>
                  </a:extLst>
                </a:gridCol>
                <a:gridCol w="3312368">
                  <a:extLst>
                    <a:ext uri="{9D8B030D-6E8A-4147-A177-3AD203B41FA5}">
                      <a16:colId xmlns:a16="http://schemas.microsoft.com/office/drawing/2014/main" val="20002"/>
                    </a:ext>
                  </a:extLst>
                </a:gridCol>
              </a:tblGrid>
              <a:tr h="640024">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endParaRPr kumimoji="0" lang="zh-CN" altLang="en-US" sz="2400" b="1" i="0" u="none" strike="noStrike" cap="none" normalizeH="0" baseline="0" dirty="0">
                        <a:ln>
                          <a:noFill/>
                        </a:ln>
                        <a:solidFill>
                          <a:schemeClr val="tx1"/>
                        </a:solidFill>
                        <a:effectLst/>
                        <a:latin typeface="Times New Roman" charset="0"/>
                        <a:ea typeface="华文新魏" charset="0"/>
                        <a:cs typeface="华文新魏" charset="0"/>
                      </a:endParaRPr>
                    </a:p>
                  </a:txBody>
                  <a:tcPr marL="123830" marR="123830" marT="45692" marB="456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0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zh-CN" altLang="en-US" sz="2800" b="1" i="0" u="none" strike="noStrike" cap="none" normalizeH="0" baseline="0" dirty="0">
                          <a:ln>
                            <a:noFill/>
                          </a:ln>
                          <a:solidFill>
                            <a:schemeClr val="tx1"/>
                          </a:solidFill>
                          <a:effectLst/>
                          <a:latin typeface="微软雅黑" pitchFamily="34" charset="-122"/>
                          <a:ea typeface="微软雅黑" pitchFamily="34" charset="-122"/>
                          <a:cs typeface="华文新魏" charset="0"/>
                        </a:rPr>
                        <a:t>中断方式</a:t>
                      </a:r>
                    </a:p>
                  </a:txBody>
                  <a:tcPr marL="123830" marR="123830"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0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kumimoji="0" lang="en-US" altLang="zh-CN" sz="2800" b="1" i="0" u="none" strike="noStrike" cap="none" normalizeH="0" baseline="0" dirty="0">
                          <a:ln>
                            <a:noFill/>
                          </a:ln>
                          <a:solidFill>
                            <a:schemeClr val="tx1"/>
                          </a:solidFill>
                          <a:effectLst/>
                          <a:latin typeface="微软雅黑" pitchFamily="34" charset="-122"/>
                          <a:ea typeface="微软雅黑" pitchFamily="34" charset="-122"/>
                          <a:cs typeface="华文新魏" charset="0"/>
                        </a:rPr>
                        <a:t>DMA </a:t>
                      </a:r>
                      <a:r>
                        <a:rPr kumimoji="0" lang="zh-CN" altLang="en-US" sz="2800" b="1" i="0" u="none" strike="noStrike" cap="none" normalizeH="0" baseline="0" dirty="0">
                          <a:ln>
                            <a:noFill/>
                          </a:ln>
                          <a:solidFill>
                            <a:schemeClr val="tx1"/>
                          </a:solidFill>
                          <a:effectLst/>
                          <a:latin typeface="微软雅黑" pitchFamily="34" charset="-122"/>
                          <a:ea typeface="微软雅黑" pitchFamily="34" charset="-122"/>
                          <a:cs typeface="华文新魏" charset="0"/>
                        </a:rPr>
                        <a:t>方式</a:t>
                      </a:r>
                    </a:p>
                  </a:txBody>
                  <a:tcPr marL="123830" marR="123830" marT="45692" marB="456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0FF"/>
                    </a:solidFill>
                  </a:tcPr>
                </a:tc>
                <a:extLst>
                  <a:ext uri="{0D108BD9-81ED-4DB2-BD59-A6C34878D82A}">
                    <a16:rowId xmlns:a16="http://schemas.microsoft.com/office/drawing/2014/main" val="10000"/>
                  </a:ext>
                </a:extLst>
              </a:tr>
              <a:tr h="640024">
                <a:tc>
                  <a:txBody>
                    <a:bodyPr/>
                    <a:lstStyle/>
                    <a:p>
                      <a:pPr algn="ctr">
                        <a:lnSpc>
                          <a:spcPct val="100000"/>
                        </a:lnSpc>
                        <a:spcBef>
                          <a:spcPts val="0"/>
                        </a:spcBef>
                      </a:pPr>
                      <a:r>
                        <a:rPr lang="zh-CN" altLang="en-US" sz="2400" b="1" dirty="0">
                          <a:latin typeface="+mn-ea"/>
                          <a:ea typeface="+mn-ea"/>
                        </a:rPr>
                        <a:t>数据传送</a:t>
                      </a:r>
                    </a:p>
                  </a:txBody>
                  <a:tcPr marL="123830" marR="123830" marT="45692" marB="456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lang="zh-CN" altLang="en-US" sz="3200" b="1" dirty="0">
                          <a:latin typeface="Times New Roman" pitchFamily="18" charset="0"/>
                          <a:ea typeface="华文新魏" pitchFamily="2" charset="-122"/>
                        </a:rPr>
                        <a:t>程序</a:t>
                      </a:r>
                      <a:endParaRPr kumimoji="0" lang="zh-CN" altLang="en-US" sz="3200" b="1" i="0" u="none" strike="noStrike" cap="none" normalizeH="0" baseline="0" dirty="0">
                        <a:ln>
                          <a:noFill/>
                        </a:ln>
                        <a:solidFill>
                          <a:schemeClr val="tx1"/>
                        </a:solidFill>
                        <a:effectLst/>
                        <a:latin typeface="Times New Roman" charset="0"/>
                        <a:ea typeface="华文新魏" charset="0"/>
                        <a:cs typeface="华文新魏" charset="0"/>
                      </a:endParaRPr>
                    </a:p>
                  </a:txBody>
                  <a:tcPr marL="123830" marR="123830"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00000"/>
                        </a:lnSpc>
                        <a:spcBef>
                          <a:spcPts val="0"/>
                        </a:spcBef>
                      </a:pPr>
                      <a:r>
                        <a:rPr lang="zh-CN" altLang="en-US" sz="3200" b="1" dirty="0">
                          <a:latin typeface="Times New Roman" pitchFamily="18" charset="0"/>
                          <a:ea typeface="华文新魏" pitchFamily="2" charset="-122"/>
                        </a:rPr>
                        <a:t>硬件</a:t>
                      </a:r>
                    </a:p>
                  </a:txBody>
                  <a:tcPr marL="123830" marR="123830" marT="45692" marB="456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024">
                <a:tc>
                  <a:txBody>
                    <a:bodyPr/>
                    <a:lstStyle/>
                    <a:p>
                      <a:pPr algn="ctr">
                        <a:lnSpc>
                          <a:spcPct val="100000"/>
                        </a:lnSpc>
                        <a:spcBef>
                          <a:spcPts val="0"/>
                        </a:spcBef>
                      </a:pPr>
                      <a:r>
                        <a:rPr lang="zh-CN" altLang="en-US" sz="2400" b="1" dirty="0">
                          <a:latin typeface="+mn-ea"/>
                          <a:ea typeface="+mn-ea"/>
                        </a:rPr>
                        <a:t>响应时间</a:t>
                      </a:r>
                    </a:p>
                  </a:txBody>
                  <a:tcPr marL="123830" marR="123830" marT="45692" marB="456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lang="zh-CN" altLang="en-US" sz="3200" b="1" dirty="0">
                          <a:latin typeface="Times New Roman" pitchFamily="18" charset="0"/>
                          <a:ea typeface="华文新魏" pitchFamily="2" charset="-122"/>
                        </a:rPr>
                        <a:t>指令执行结束 </a:t>
                      </a:r>
                      <a:endParaRPr kumimoji="0" lang="zh-CN" altLang="en-US" sz="3200" b="1" i="0" u="none" strike="noStrike" cap="none" normalizeH="0" baseline="0" dirty="0">
                        <a:ln>
                          <a:noFill/>
                        </a:ln>
                        <a:solidFill>
                          <a:schemeClr val="tx1"/>
                        </a:solidFill>
                        <a:effectLst/>
                        <a:latin typeface="Times New Roman" charset="0"/>
                        <a:ea typeface="华文新魏" charset="0"/>
                        <a:cs typeface="华文新魏" charset="0"/>
                      </a:endParaRPr>
                    </a:p>
                  </a:txBody>
                  <a:tcPr marL="123830" marR="123830"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lang="zh-CN" altLang="en-US" sz="3200" b="1" dirty="0">
                          <a:latin typeface="Times New Roman" pitchFamily="18" charset="0"/>
                          <a:ea typeface="华文新魏" pitchFamily="2" charset="-122"/>
                        </a:rPr>
                        <a:t>存取周期结束</a:t>
                      </a:r>
                      <a:endParaRPr kumimoji="0" lang="zh-CN" altLang="en-US" sz="3200" b="1" i="0" u="none" strike="noStrike" cap="none" normalizeH="0" baseline="0" dirty="0">
                        <a:ln>
                          <a:noFill/>
                        </a:ln>
                        <a:solidFill>
                          <a:schemeClr val="tx1"/>
                        </a:solidFill>
                        <a:effectLst/>
                        <a:latin typeface="Times New Roman" charset="0"/>
                        <a:ea typeface="华文新魏" charset="0"/>
                        <a:cs typeface="华文新魏" charset="0"/>
                      </a:endParaRPr>
                    </a:p>
                  </a:txBody>
                  <a:tcPr marL="123830" marR="123830" marT="45692" marB="456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处理异常情况</a:t>
                      </a:r>
                    </a:p>
                  </a:txBody>
                  <a:tcPr marL="123830" marR="123830" marT="45692" marB="456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lang="zh-CN" altLang="en-US" sz="3200" b="1" dirty="0">
                          <a:latin typeface="Times New Roman" pitchFamily="18" charset="0"/>
                          <a:ea typeface="华文新魏" pitchFamily="2" charset="-122"/>
                        </a:rPr>
                        <a:t>能 </a:t>
                      </a:r>
                      <a:endParaRPr kumimoji="0" lang="zh-CN" altLang="en-US" sz="3200" b="1" i="0" u="none" strike="noStrike" cap="none" normalizeH="0" baseline="0" dirty="0">
                        <a:ln>
                          <a:noFill/>
                        </a:ln>
                        <a:solidFill>
                          <a:schemeClr val="tx1"/>
                        </a:solidFill>
                        <a:effectLst/>
                        <a:latin typeface="Times New Roman" charset="0"/>
                        <a:ea typeface="华文新魏" charset="0"/>
                        <a:cs typeface="华文新魏" charset="0"/>
                      </a:endParaRPr>
                    </a:p>
                  </a:txBody>
                  <a:tcPr marL="123830" marR="123830"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00000"/>
                        </a:lnSpc>
                        <a:spcBef>
                          <a:spcPts val="0"/>
                        </a:spcBef>
                      </a:pPr>
                      <a:r>
                        <a:rPr lang="zh-CN" altLang="en-US" sz="3200" b="1" dirty="0">
                          <a:latin typeface="Times New Roman" pitchFamily="18" charset="0"/>
                          <a:ea typeface="华文新魏" pitchFamily="2" charset="-122"/>
                        </a:rPr>
                        <a:t>不能</a:t>
                      </a:r>
                    </a:p>
                  </a:txBody>
                  <a:tcPr marL="123830" marR="123830" marT="45692" marB="456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ea"/>
                          <a:ea typeface="+mn-ea"/>
                        </a:rPr>
                        <a:t>中断请求</a:t>
                      </a:r>
                    </a:p>
                  </a:txBody>
                  <a:tcPr marL="123830" marR="123830" marT="45692" marB="456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lang="zh-CN" altLang="en-US" sz="3200" b="1" dirty="0">
                          <a:latin typeface="Times New Roman" pitchFamily="18" charset="0"/>
                          <a:ea typeface="华文新魏" pitchFamily="2" charset="-122"/>
                        </a:rPr>
                        <a:t>传送数据</a:t>
                      </a:r>
                      <a:endParaRPr kumimoji="0" lang="zh-CN" altLang="en-US" sz="3200" b="1" i="0" u="none" strike="noStrike" cap="none" normalizeH="0" baseline="0" dirty="0">
                        <a:ln>
                          <a:noFill/>
                        </a:ln>
                        <a:solidFill>
                          <a:schemeClr val="tx1"/>
                        </a:solidFill>
                        <a:effectLst/>
                        <a:latin typeface="Times New Roman" charset="0"/>
                        <a:ea typeface="华文新魏" charset="0"/>
                        <a:cs typeface="华文新魏" charset="0"/>
                      </a:endParaRPr>
                    </a:p>
                  </a:txBody>
                  <a:tcPr marL="123830" marR="123830"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lang="zh-CN" altLang="en-US" sz="3200" b="1" dirty="0">
                          <a:latin typeface="Times New Roman" pitchFamily="18" charset="0"/>
                          <a:ea typeface="华文新魏" pitchFamily="2" charset="-122"/>
                        </a:rPr>
                        <a:t>结束处理 </a:t>
                      </a:r>
                      <a:endParaRPr kumimoji="0" lang="zh-CN" altLang="en-US" sz="3200" b="1" i="0" u="none" strike="noStrike" cap="none" normalizeH="0" baseline="0" dirty="0">
                        <a:ln>
                          <a:noFill/>
                        </a:ln>
                        <a:solidFill>
                          <a:schemeClr val="tx1"/>
                        </a:solidFill>
                        <a:effectLst/>
                        <a:latin typeface="Times New Roman" charset="0"/>
                        <a:ea typeface="华文新魏" charset="0"/>
                        <a:cs typeface="华文新魏" charset="0"/>
                      </a:endParaRPr>
                    </a:p>
                  </a:txBody>
                  <a:tcPr marL="123830" marR="123830" marT="45692" marB="456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0024">
                <a:tc>
                  <a:txBody>
                    <a:bodyPr/>
                    <a:lstStyle/>
                    <a:p>
                      <a:pPr algn="ctr">
                        <a:lnSpc>
                          <a:spcPct val="100000"/>
                        </a:lnSpc>
                        <a:spcBef>
                          <a:spcPts val="0"/>
                        </a:spcBef>
                      </a:pPr>
                      <a:r>
                        <a:rPr lang="zh-CN" altLang="en-US" sz="2400" b="1" dirty="0">
                          <a:latin typeface="+mn-ea"/>
                          <a:ea typeface="+mn-ea"/>
                        </a:rPr>
                        <a:t>优先级</a:t>
                      </a:r>
                    </a:p>
                  </a:txBody>
                  <a:tcPr marL="123830" marR="123830" marT="45692" marB="456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lang="zh-CN" altLang="en-US" sz="3200" b="1" dirty="0">
                          <a:latin typeface="Times New Roman" pitchFamily="18" charset="0"/>
                          <a:ea typeface="华文新魏" pitchFamily="2" charset="-122"/>
                        </a:rPr>
                        <a:t>低</a:t>
                      </a:r>
                      <a:endParaRPr kumimoji="0" lang="zh-CN" altLang="en-US" sz="3200" b="1" i="0" u="none" strike="noStrike" cap="none" normalizeH="0" baseline="0" dirty="0">
                        <a:ln>
                          <a:noFill/>
                        </a:ln>
                        <a:solidFill>
                          <a:schemeClr val="tx1"/>
                        </a:solidFill>
                        <a:effectLst/>
                        <a:latin typeface="Times New Roman" charset="0"/>
                        <a:ea typeface="华文新魏" charset="0"/>
                        <a:cs typeface="华文新魏" charset="0"/>
                      </a:endParaRPr>
                    </a:p>
                  </a:txBody>
                  <a:tcPr marL="123830" marR="123830"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pPr>
                      <a:r>
                        <a:rPr lang="zh-CN" altLang="en-US" sz="3200" b="1" dirty="0">
                          <a:latin typeface="Times New Roman" pitchFamily="18" charset="0"/>
                          <a:ea typeface="华文新魏" pitchFamily="2" charset="-122"/>
                        </a:rPr>
                        <a:t>高</a:t>
                      </a:r>
                      <a:endParaRPr kumimoji="0" lang="zh-CN" altLang="en-US" sz="3200" b="1" i="0" u="none" strike="noStrike" cap="none" normalizeH="0" baseline="0" dirty="0">
                        <a:ln>
                          <a:noFill/>
                        </a:ln>
                        <a:solidFill>
                          <a:schemeClr val="tx1"/>
                        </a:solidFill>
                        <a:effectLst/>
                        <a:latin typeface="Times New Roman" charset="0"/>
                        <a:ea typeface="华文新魏" charset="0"/>
                        <a:cs typeface="华文新魏" charset="0"/>
                      </a:endParaRPr>
                    </a:p>
                  </a:txBody>
                  <a:tcPr marL="123830" marR="123830" marT="45692" marB="456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0024">
                <a:tc>
                  <a:txBody>
                    <a:bodyPr/>
                    <a:lstStyle/>
                    <a:p>
                      <a:pPr algn="ctr">
                        <a:lnSpc>
                          <a:spcPct val="100000"/>
                        </a:lnSpc>
                        <a:spcBef>
                          <a:spcPts val="0"/>
                        </a:spcBef>
                      </a:pPr>
                      <a:r>
                        <a:rPr lang="en-US" altLang="zh-CN" sz="2400" b="1" dirty="0">
                          <a:solidFill>
                            <a:srgbClr val="000000"/>
                          </a:solidFill>
                          <a:latin typeface="+mn-ea"/>
                          <a:ea typeface="+mn-ea"/>
                        </a:rPr>
                        <a:t>I/O</a:t>
                      </a:r>
                      <a:r>
                        <a:rPr lang="zh-CN" altLang="en-US" sz="2400" b="1" dirty="0">
                          <a:solidFill>
                            <a:srgbClr val="000000"/>
                          </a:solidFill>
                          <a:latin typeface="+mn-ea"/>
                          <a:ea typeface="+mn-ea"/>
                        </a:rPr>
                        <a:t>设备 </a:t>
                      </a:r>
                      <a:endParaRPr lang="zh-CN" altLang="en-US" sz="2400" b="1" dirty="0">
                        <a:latin typeface="+mn-ea"/>
                        <a:ea typeface="+mn-ea"/>
                      </a:endParaRPr>
                    </a:p>
                  </a:txBody>
                  <a:tcPr marL="123830" marR="123830" marT="45692" marB="456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lnSpc>
                          <a:spcPct val="100000"/>
                        </a:lnSpc>
                      </a:pPr>
                      <a:r>
                        <a:rPr lang="zh-CN" altLang="en-US" sz="3200" b="1" kern="1200" dirty="0">
                          <a:solidFill>
                            <a:srgbClr val="000000"/>
                          </a:solidFill>
                          <a:latin typeface="Times New Roman" pitchFamily="18" charset="0"/>
                          <a:ea typeface="华文新魏" pitchFamily="2" charset="-122"/>
                          <a:cs typeface="+mn-cs"/>
                        </a:rPr>
                        <a:t>低、慢速设备 </a:t>
                      </a:r>
                    </a:p>
                  </a:txBody>
                  <a:tcPr marL="123830" marR="123830"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charset="0"/>
                        <a:buNone/>
                        <a:tabLst/>
                        <a:defRPr/>
                      </a:pPr>
                      <a:r>
                        <a:rPr lang="zh-CN" altLang="en-US" sz="3200" b="1" dirty="0">
                          <a:solidFill>
                            <a:srgbClr val="000000"/>
                          </a:solidFill>
                          <a:latin typeface="Times New Roman" pitchFamily="18" charset="0"/>
                          <a:ea typeface="华文新魏" pitchFamily="2" charset="-122"/>
                        </a:rPr>
                        <a:t>高速设备</a:t>
                      </a:r>
                      <a:endParaRPr lang="zh-CN" altLang="en-US" sz="3200" dirty="0"/>
                    </a:p>
                  </a:txBody>
                  <a:tcPr marL="123830" marR="123830" marT="45692" marB="456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42921526"/>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395288" y="102090"/>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中断、</a:t>
            </a:r>
            <a:r>
              <a:rPr lang="en-US" altLang="zh-CN" dirty="0"/>
              <a:t>DMA</a:t>
            </a:r>
            <a:r>
              <a:rPr lang="zh-CN" altLang="en-US" dirty="0"/>
              <a:t>方式下</a:t>
            </a:r>
            <a:r>
              <a:rPr lang="en-US" altLang="zh-CN" dirty="0"/>
              <a:t>CPU</a:t>
            </a:r>
            <a:r>
              <a:rPr lang="zh-CN" altLang="en-US" dirty="0"/>
              <a:t>的开销举例</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Rectangle 3"/>
          <p:cNvSpPr txBox="1">
            <a:spLocks noChangeArrowheads="1"/>
          </p:cNvSpPr>
          <p:nvPr/>
        </p:nvSpPr>
        <p:spPr>
          <a:xfrm>
            <a:off x="395288" y="764704"/>
            <a:ext cx="11604574" cy="5881265"/>
          </a:xfrm>
          <a:prstGeom prst="rect">
            <a:avLst/>
          </a:prstGeom>
          <a:solidFill>
            <a:schemeClr val="bg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ct val="0"/>
              </a:spcBef>
              <a:buFont typeface="Wingdings" pitchFamily="2" charset="2"/>
              <a:buNone/>
            </a:pPr>
            <a:r>
              <a:rPr lang="zh-CN" altLang="en-US" sz="2800" dirty="0">
                <a:latin typeface="+mj-lt"/>
                <a:ea typeface="华文新魏" pitchFamily="2" charset="-122"/>
              </a:rPr>
              <a:t>例：某计算机的</a:t>
            </a:r>
            <a:r>
              <a:rPr lang="en-US" altLang="zh-CN" sz="2800" dirty="0">
                <a:latin typeface="+mj-lt"/>
                <a:ea typeface="华文新魏" pitchFamily="2" charset="-122"/>
              </a:rPr>
              <a:t>CPU </a:t>
            </a:r>
            <a:r>
              <a:rPr lang="zh-CN" altLang="en-US" sz="2800" dirty="0">
                <a:latin typeface="+mj-lt"/>
                <a:ea typeface="华文新魏" pitchFamily="2" charset="-122"/>
              </a:rPr>
              <a:t>时钟频率为</a:t>
            </a:r>
            <a:r>
              <a:rPr lang="en-US" altLang="zh-CN" sz="2800" dirty="0">
                <a:latin typeface="+mj-lt"/>
                <a:ea typeface="华文新魏" pitchFamily="2" charset="-122"/>
              </a:rPr>
              <a:t>500MHz</a:t>
            </a:r>
            <a:r>
              <a:rPr lang="zh-CN" altLang="en-US" sz="2800" dirty="0">
                <a:latin typeface="+mj-lt"/>
                <a:ea typeface="华文新魏" pitchFamily="2" charset="-122"/>
              </a:rPr>
              <a:t>，磁盘和主存之间采用</a:t>
            </a:r>
            <a:r>
              <a:rPr lang="en-US" altLang="zh-CN" sz="2800" dirty="0">
                <a:latin typeface="+mj-lt"/>
                <a:ea typeface="华文新魏" pitchFamily="2" charset="-122"/>
              </a:rPr>
              <a:t>DMA </a:t>
            </a:r>
            <a:r>
              <a:rPr lang="zh-CN" altLang="en-US" sz="2800" dirty="0">
                <a:latin typeface="+mj-lt"/>
                <a:ea typeface="华文新魏" pitchFamily="2" charset="-122"/>
              </a:rPr>
              <a:t>方式传输数据。设磁盘以</a:t>
            </a:r>
            <a:r>
              <a:rPr lang="en-US" altLang="zh-CN" sz="2800" dirty="0">
                <a:latin typeface="+mj-lt"/>
                <a:ea typeface="华文新魏" pitchFamily="2" charset="-122"/>
              </a:rPr>
              <a:t>32 </a:t>
            </a:r>
            <a:r>
              <a:rPr lang="zh-CN" altLang="en-US" sz="2800" dirty="0">
                <a:latin typeface="+mj-lt"/>
                <a:ea typeface="华文新魏" pitchFamily="2" charset="-122"/>
              </a:rPr>
              <a:t>位的字为单位进行传输，数据传输率为</a:t>
            </a:r>
            <a:r>
              <a:rPr lang="en-US" altLang="zh-CN" sz="2800" dirty="0">
                <a:latin typeface="+mj-lt"/>
                <a:ea typeface="华文新魏" pitchFamily="2" charset="-122"/>
              </a:rPr>
              <a:t>10MB/s</a:t>
            </a:r>
            <a:r>
              <a:rPr lang="zh-CN" altLang="en-US" sz="2800" dirty="0">
                <a:latin typeface="+mj-lt"/>
                <a:ea typeface="华文新魏" pitchFamily="2" charset="-122"/>
              </a:rPr>
              <a:t>，</a:t>
            </a:r>
            <a:r>
              <a:rPr lang="en-US" altLang="zh-CN" sz="2800" dirty="0">
                <a:latin typeface="+mj-lt"/>
                <a:ea typeface="华文新魏" pitchFamily="2" charset="-122"/>
              </a:rPr>
              <a:t>DMA </a:t>
            </a:r>
            <a:r>
              <a:rPr lang="zh-CN" altLang="en-US" sz="2800" dirty="0">
                <a:latin typeface="+mj-lt"/>
                <a:ea typeface="华文新魏" pitchFamily="2" charset="-122"/>
              </a:rPr>
              <a:t>的初始化操作需</a:t>
            </a:r>
            <a:r>
              <a:rPr lang="en-US" altLang="zh-CN" sz="2800" dirty="0">
                <a:latin typeface="+mj-lt"/>
                <a:ea typeface="华文新魏" pitchFamily="2" charset="-122"/>
              </a:rPr>
              <a:t>1000</a:t>
            </a:r>
            <a:r>
              <a:rPr lang="zh-CN" altLang="en-US" sz="2800" dirty="0">
                <a:latin typeface="+mj-lt"/>
                <a:ea typeface="华文新魏" pitchFamily="2" charset="-122"/>
              </a:rPr>
              <a:t>个时钟周期，传输完成的中断处理需</a:t>
            </a:r>
            <a:r>
              <a:rPr lang="en-US" altLang="zh-CN" sz="2800" dirty="0">
                <a:latin typeface="+mj-lt"/>
                <a:ea typeface="华文新魏" pitchFamily="2" charset="-122"/>
              </a:rPr>
              <a:t>500 </a:t>
            </a:r>
            <a:r>
              <a:rPr lang="zh-CN" altLang="en-US" sz="2800" dirty="0">
                <a:latin typeface="+mj-lt"/>
                <a:ea typeface="华文新魏" pitchFamily="2" charset="-122"/>
              </a:rPr>
              <a:t>个时钟周期，平均传输的数据长度为</a:t>
            </a:r>
            <a:r>
              <a:rPr lang="en-US" altLang="zh-CN" sz="2800" dirty="0">
                <a:latin typeface="+mj-lt"/>
                <a:ea typeface="华文新魏" pitchFamily="2" charset="-122"/>
              </a:rPr>
              <a:t>4KB(1K=1000)</a:t>
            </a:r>
            <a:r>
              <a:rPr lang="zh-CN" altLang="en-US" sz="2800" dirty="0">
                <a:latin typeface="+mj-lt"/>
                <a:ea typeface="华文新魏" pitchFamily="2" charset="-122"/>
              </a:rPr>
              <a:t>，请问在磁盘连续不断工作的情况下处理器用于磁盘数据传输的时间百分比是多少</a:t>
            </a:r>
            <a:r>
              <a:rPr lang="en-US" altLang="zh-CN" sz="2800" dirty="0">
                <a:latin typeface="+mj-lt"/>
                <a:ea typeface="华文新魏" pitchFamily="2" charset="-122"/>
              </a:rPr>
              <a:t>(</a:t>
            </a:r>
            <a:r>
              <a:rPr lang="zh-CN" altLang="en-US" sz="2800" dirty="0">
                <a:latin typeface="+mj-lt"/>
                <a:ea typeface="华文新魏" pitchFamily="2" charset="-122"/>
              </a:rPr>
              <a:t>不考虑</a:t>
            </a:r>
            <a:r>
              <a:rPr lang="en-US" altLang="zh-CN" sz="2800" dirty="0">
                <a:latin typeface="+mj-lt"/>
                <a:ea typeface="华文新魏" pitchFamily="2" charset="-122"/>
              </a:rPr>
              <a:t>DMA </a:t>
            </a:r>
            <a:r>
              <a:rPr lang="zh-CN" altLang="en-US" sz="2800" dirty="0">
                <a:latin typeface="+mj-lt"/>
                <a:ea typeface="华文新魏" pitchFamily="2" charset="-122"/>
              </a:rPr>
              <a:t>申请总线时间</a:t>
            </a:r>
            <a:r>
              <a:rPr lang="en-US" altLang="zh-CN" sz="2800" dirty="0">
                <a:latin typeface="+mj-lt"/>
                <a:ea typeface="华文新魏" pitchFamily="2" charset="-122"/>
              </a:rPr>
              <a:t>)</a:t>
            </a:r>
            <a:r>
              <a:rPr lang="zh-CN" altLang="en-US" sz="2800" dirty="0">
                <a:latin typeface="+mj-lt"/>
                <a:ea typeface="华文新魏" pitchFamily="2" charset="-122"/>
              </a:rPr>
              <a:t> ？若采用中断方式进行</a:t>
            </a:r>
            <a:r>
              <a:rPr lang="en-US" altLang="zh-CN" sz="2800" dirty="0">
                <a:latin typeface="+mj-lt"/>
                <a:ea typeface="华文新魏" pitchFamily="2" charset="-122"/>
              </a:rPr>
              <a:t>I/O</a:t>
            </a:r>
            <a:r>
              <a:rPr lang="zh-CN" altLang="en-US" sz="2800" dirty="0">
                <a:latin typeface="+mj-lt"/>
                <a:ea typeface="华文新魏" pitchFamily="2" charset="-122"/>
              </a:rPr>
              <a:t>控制，每次传输</a:t>
            </a:r>
            <a:r>
              <a:rPr lang="en-US" altLang="zh-CN" sz="2800" dirty="0">
                <a:latin typeface="+mj-lt"/>
                <a:ea typeface="华文新魏" pitchFamily="2" charset="-122"/>
              </a:rPr>
              <a:t>32</a:t>
            </a:r>
            <a:r>
              <a:rPr lang="zh-CN" altLang="en-US" sz="2800" dirty="0">
                <a:latin typeface="+mj-lt"/>
                <a:ea typeface="华文新魏" pitchFamily="2" charset="-122"/>
              </a:rPr>
              <a:t>位数据所用的开销为</a:t>
            </a:r>
            <a:r>
              <a:rPr lang="en-US" altLang="zh-CN" sz="2800" dirty="0">
                <a:latin typeface="+mj-lt"/>
                <a:ea typeface="华文新魏" pitchFamily="2" charset="-122"/>
              </a:rPr>
              <a:t>100 </a:t>
            </a:r>
            <a:r>
              <a:rPr lang="zh-CN" altLang="en-US" sz="2800" dirty="0">
                <a:latin typeface="+mj-lt"/>
                <a:ea typeface="华文新魏" pitchFamily="2" charset="-122"/>
              </a:rPr>
              <a:t>个时钟周期，中断方式下，处理器用于磁盘数据传输的时间百分比又是多少？ </a:t>
            </a:r>
          </a:p>
        </p:txBody>
      </p:sp>
    </p:spTree>
    <p:extLst>
      <p:ext uri="{BB962C8B-B14F-4D97-AF65-F5344CB8AC3E}">
        <p14:creationId xmlns:p14="http://schemas.microsoft.com/office/powerpoint/2010/main" val="149125239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395288" y="73042"/>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中断、</a:t>
            </a:r>
            <a:r>
              <a:rPr lang="en-US" altLang="zh-CN" dirty="0"/>
              <a:t>DMA</a:t>
            </a:r>
            <a:r>
              <a:rPr lang="zh-CN" altLang="en-US" dirty="0"/>
              <a:t>方式下</a:t>
            </a:r>
            <a:r>
              <a:rPr lang="en-US" altLang="zh-CN" dirty="0"/>
              <a:t>CPU</a:t>
            </a:r>
            <a:r>
              <a:rPr lang="zh-CN" altLang="en-US" dirty="0"/>
              <a:t>的开销举例</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Rectangle 3"/>
          <p:cNvSpPr txBox="1">
            <a:spLocks noChangeArrowheads="1"/>
          </p:cNvSpPr>
          <p:nvPr/>
        </p:nvSpPr>
        <p:spPr>
          <a:xfrm>
            <a:off x="395288" y="764704"/>
            <a:ext cx="11604574" cy="5881265"/>
          </a:xfrm>
          <a:prstGeom prst="rect">
            <a:avLst/>
          </a:prstGeom>
          <a:solidFill>
            <a:schemeClr val="bg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ct val="0"/>
              </a:spcBef>
              <a:buFont typeface="Wingdings" pitchFamily="2" charset="2"/>
              <a:buNone/>
            </a:pPr>
            <a:r>
              <a:rPr lang="zh-CN" altLang="en-US" sz="2400" dirty="0">
                <a:latin typeface="+mj-lt"/>
                <a:ea typeface="华文新魏" pitchFamily="2" charset="-122"/>
              </a:rPr>
              <a:t>例：某计算机的</a:t>
            </a:r>
            <a:r>
              <a:rPr lang="en-US" altLang="zh-CN" sz="2400" dirty="0">
                <a:latin typeface="+mj-lt"/>
                <a:ea typeface="华文新魏" pitchFamily="2" charset="-122"/>
              </a:rPr>
              <a:t>CPU </a:t>
            </a:r>
            <a:r>
              <a:rPr lang="zh-CN" altLang="en-US" sz="2400" dirty="0">
                <a:latin typeface="+mj-lt"/>
                <a:ea typeface="华文新魏" pitchFamily="2" charset="-122"/>
              </a:rPr>
              <a:t>时钟频率为</a:t>
            </a:r>
            <a:r>
              <a:rPr lang="en-US" altLang="zh-CN" sz="2400" dirty="0">
                <a:latin typeface="+mj-lt"/>
                <a:ea typeface="华文新魏" pitchFamily="2" charset="-122"/>
              </a:rPr>
              <a:t>500MHz</a:t>
            </a:r>
            <a:r>
              <a:rPr lang="zh-CN" altLang="en-US" sz="2400" dirty="0">
                <a:latin typeface="+mj-lt"/>
                <a:ea typeface="华文新魏" pitchFamily="2" charset="-122"/>
              </a:rPr>
              <a:t>，磁盘和主存之间采用</a:t>
            </a:r>
            <a:r>
              <a:rPr lang="en-US" altLang="zh-CN" sz="2400" dirty="0">
                <a:latin typeface="+mj-lt"/>
                <a:ea typeface="华文新魏" pitchFamily="2" charset="-122"/>
              </a:rPr>
              <a:t>DAM </a:t>
            </a:r>
            <a:r>
              <a:rPr lang="zh-CN" altLang="en-US" sz="2400" dirty="0">
                <a:latin typeface="+mj-lt"/>
                <a:ea typeface="华文新魏" pitchFamily="2" charset="-122"/>
              </a:rPr>
              <a:t>方式传输数据。设磁盘以</a:t>
            </a:r>
            <a:r>
              <a:rPr lang="en-US" altLang="zh-CN" sz="2400" dirty="0">
                <a:latin typeface="+mj-lt"/>
                <a:ea typeface="华文新魏" pitchFamily="2" charset="-122"/>
              </a:rPr>
              <a:t>32 </a:t>
            </a:r>
            <a:r>
              <a:rPr lang="zh-CN" altLang="en-US" sz="2400" dirty="0">
                <a:latin typeface="+mj-lt"/>
                <a:ea typeface="华文新魏" pitchFamily="2" charset="-122"/>
              </a:rPr>
              <a:t>位的字为单位进行传输，数据传输率为</a:t>
            </a:r>
            <a:r>
              <a:rPr lang="en-US" altLang="zh-CN" sz="2400" dirty="0">
                <a:latin typeface="+mj-lt"/>
                <a:ea typeface="华文新魏" pitchFamily="2" charset="-122"/>
              </a:rPr>
              <a:t>10MB/s</a:t>
            </a:r>
            <a:r>
              <a:rPr lang="zh-CN" altLang="en-US" sz="2400" dirty="0">
                <a:latin typeface="+mj-lt"/>
                <a:ea typeface="华文新魏" pitchFamily="2" charset="-122"/>
              </a:rPr>
              <a:t>，</a:t>
            </a:r>
            <a:r>
              <a:rPr lang="en-US" altLang="zh-CN" sz="2400" dirty="0">
                <a:latin typeface="+mj-lt"/>
                <a:ea typeface="华文新魏" pitchFamily="2" charset="-122"/>
              </a:rPr>
              <a:t>DMA </a:t>
            </a:r>
            <a:r>
              <a:rPr lang="zh-CN" altLang="en-US" sz="2400" dirty="0">
                <a:latin typeface="+mj-lt"/>
                <a:ea typeface="华文新魏" pitchFamily="2" charset="-122"/>
              </a:rPr>
              <a:t>的初始化操作需</a:t>
            </a:r>
            <a:r>
              <a:rPr lang="en-US" altLang="zh-CN" sz="2400" dirty="0">
                <a:latin typeface="+mj-lt"/>
                <a:ea typeface="华文新魏" pitchFamily="2" charset="-122"/>
              </a:rPr>
              <a:t>1000</a:t>
            </a:r>
            <a:r>
              <a:rPr lang="zh-CN" altLang="en-US" sz="2400" dirty="0">
                <a:latin typeface="+mj-lt"/>
                <a:ea typeface="华文新魏" pitchFamily="2" charset="-122"/>
              </a:rPr>
              <a:t>个时钟周期，传输完成的中断处理需</a:t>
            </a:r>
            <a:r>
              <a:rPr lang="en-US" altLang="zh-CN" sz="2400" dirty="0">
                <a:latin typeface="+mj-lt"/>
                <a:ea typeface="华文新魏" pitchFamily="2" charset="-122"/>
              </a:rPr>
              <a:t>500 </a:t>
            </a:r>
            <a:r>
              <a:rPr lang="zh-CN" altLang="en-US" sz="2400" dirty="0">
                <a:latin typeface="+mj-lt"/>
                <a:ea typeface="华文新魏" pitchFamily="2" charset="-122"/>
              </a:rPr>
              <a:t>个时钟周期，平均传输的数据长度为</a:t>
            </a:r>
            <a:r>
              <a:rPr lang="en-US" altLang="zh-CN" sz="2400" dirty="0">
                <a:latin typeface="+mj-lt"/>
                <a:ea typeface="华文新魏" pitchFamily="2" charset="-122"/>
              </a:rPr>
              <a:t>4KB(1K=1000)</a:t>
            </a:r>
            <a:r>
              <a:rPr lang="zh-CN" altLang="en-US" sz="2400" dirty="0">
                <a:latin typeface="+mj-lt"/>
                <a:ea typeface="华文新魏" pitchFamily="2" charset="-122"/>
              </a:rPr>
              <a:t>，请问在磁盘连续不断工作的情况下处理器用于磁盘数据传输的时间百分比是多少</a:t>
            </a:r>
            <a:r>
              <a:rPr lang="en-US" altLang="zh-CN" sz="2400" dirty="0">
                <a:latin typeface="+mj-lt"/>
                <a:ea typeface="华文新魏" pitchFamily="2" charset="-122"/>
              </a:rPr>
              <a:t>(</a:t>
            </a:r>
            <a:r>
              <a:rPr lang="zh-CN" altLang="en-US" sz="2400" dirty="0">
                <a:latin typeface="+mj-lt"/>
                <a:ea typeface="华文新魏" pitchFamily="2" charset="-122"/>
              </a:rPr>
              <a:t>不考虑</a:t>
            </a:r>
            <a:r>
              <a:rPr lang="en-US" altLang="zh-CN" sz="2400" dirty="0">
                <a:latin typeface="+mj-lt"/>
                <a:ea typeface="华文新魏" pitchFamily="2" charset="-122"/>
              </a:rPr>
              <a:t>DMA </a:t>
            </a:r>
            <a:r>
              <a:rPr lang="zh-CN" altLang="en-US" sz="2400" dirty="0">
                <a:latin typeface="+mj-lt"/>
                <a:ea typeface="华文新魏" pitchFamily="2" charset="-122"/>
              </a:rPr>
              <a:t>申请总线时间</a:t>
            </a:r>
            <a:r>
              <a:rPr lang="en-US" altLang="zh-CN" sz="2400" dirty="0">
                <a:latin typeface="+mj-lt"/>
                <a:ea typeface="华文新魏" pitchFamily="2" charset="-122"/>
              </a:rPr>
              <a:t>)</a:t>
            </a:r>
            <a:r>
              <a:rPr lang="zh-CN" altLang="en-US" sz="2400" dirty="0">
                <a:latin typeface="+mj-lt"/>
                <a:ea typeface="华文新魏" pitchFamily="2" charset="-122"/>
              </a:rPr>
              <a:t> ？若采用中断方式进行</a:t>
            </a:r>
            <a:r>
              <a:rPr lang="en-US" altLang="zh-CN" sz="2400" dirty="0">
                <a:latin typeface="+mj-lt"/>
                <a:ea typeface="华文新魏" pitchFamily="2" charset="-122"/>
              </a:rPr>
              <a:t>I/O</a:t>
            </a:r>
            <a:r>
              <a:rPr lang="zh-CN" altLang="en-US" sz="2400" dirty="0">
                <a:latin typeface="+mj-lt"/>
                <a:ea typeface="华文新魏" pitchFamily="2" charset="-122"/>
              </a:rPr>
              <a:t>控制，每次传输</a:t>
            </a:r>
            <a:r>
              <a:rPr lang="en-US" altLang="zh-CN" sz="2400" dirty="0">
                <a:latin typeface="+mj-lt"/>
                <a:ea typeface="华文新魏" pitchFamily="2" charset="-122"/>
              </a:rPr>
              <a:t>32</a:t>
            </a:r>
            <a:r>
              <a:rPr lang="zh-CN" altLang="en-US" sz="2400" dirty="0">
                <a:latin typeface="+mj-lt"/>
                <a:ea typeface="华文新魏" pitchFamily="2" charset="-122"/>
              </a:rPr>
              <a:t>位数据所用的开销为</a:t>
            </a:r>
            <a:r>
              <a:rPr lang="en-US" altLang="zh-CN" sz="2400" dirty="0">
                <a:latin typeface="+mj-lt"/>
                <a:ea typeface="华文新魏" pitchFamily="2" charset="-122"/>
              </a:rPr>
              <a:t>100 </a:t>
            </a:r>
            <a:r>
              <a:rPr lang="zh-CN" altLang="en-US" sz="2400" dirty="0">
                <a:latin typeface="+mj-lt"/>
                <a:ea typeface="华文新魏" pitchFamily="2" charset="-122"/>
              </a:rPr>
              <a:t>个时钟周期，中断方式下，处理器用于磁盘数据传输的时间百分比又是多少？ </a:t>
            </a:r>
          </a:p>
          <a:p>
            <a:pPr marL="0" indent="0">
              <a:lnSpc>
                <a:spcPct val="100000"/>
              </a:lnSpc>
              <a:spcBef>
                <a:spcPct val="0"/>
              </a:spcBef>
              <a:buFont typeface="Wingdings" pitchFamily="2" charset="2"/>
              <a:buNone/>
            </a:pPr>
            <a:r>
              <a:rPr lang="zh-CN" altLang="en-US" sz="2800" dirty="0">
                <a:latin typeface="+mj-lt"/>
                <a:ea typeface="华文新魏" pitchFamily="2" charset="-122"/>
              </a:rPr>
              <a:t>解：</a:t>
            </a:r>
            <a:r>
              <a:rPr lang="en-US" altLang="zh-CN" sz="2800" dirty="0">
                <a:latin typeface="+mj-lt"/>
                <a:ea typeface="华文新魏" pitchFamily="2" charset="-122"/>
              </a:rPr>
              <a:t>1</a:t>
            </a:r>
            <a:r>
              <a:rPr lang="zh-CN" altLang="en-US" sz="2800" dirty="0">
                <a:latin typeface="+mj-lt"/>
                <a:ea typeface="华文新魏" pitchFamily="2" charset="-122"/>
              </a:rPr>
              <a:t>、</a:t>
            </a:r>
            <a:r>
              <a:rPr lang="en-US" altLang="zh-CN" sz="2800" dirty="0">
                <a:latin typeface="+mj-lt"/>
                <a:ea typeface="华文新魏" pitchFamily="2" charset="-122"/>
              </a:rPr>
              <a:t>DMA </a:t>
            </a:r>
            <a:r>
              <a:rPr lang="zh-CN" altLang="en-US" sz="2800" dirty="0">
                <a:latin typeface="+mj-lt"/>
                <a:ea typeface="华文新魏" pitchFamily="2" charset="-122"/>
              </a:rPr>
              <a:t>方式：第一种解法：</a:t>
            </a:r>
          </a:p>
          <a:p>
            <a:pPr marL="0" indent="0">
              <a:lnSpc>
                <a:spcPct val="100000"/>
              </a:lnSpc>
              <a:spcBef>
                <a:spcPct val="0"/>
              </a:spcBef>
              <a:buFont typeface="Wingdings" pitchFamily="2" charset="2"/>
              <a:buNone/>
            </a:pPr>
            <a:r>
              <a:rPr lang="zh-CN" altLang="en-US" sz="2800" dirty="0">
                <a:latin typeface="+mj-lt"/>
                <a:ea typeface="华文新魏" pitchFamily="2" charset="-122"/>
              </a:rPr>
              <a:t>磁盘和主存之间采用</a:t>
            </a:r>
            <a:r>
              <a:rPr lang="en-US" altLang="zh-CN" sz="2800" dirty="0">
                <a:latin typeface="+mj-lt"/>
                <a:ea typeface="华文新魏" pitchFamily="2" charset="-122"/>
              </a:rPr>
              <a:t>DMA </a:t>
            </a:r>
            <a:r>
              <a:rPr lang="zh-CN" altLang="en-US" sz="2800" dirty="0">
                <a:latin typeface="+mj-lt"/>
                <a:ea typeface="华文新魏" pitchFamily="2" charset="-122"/>
              </a:rPr>
              <a:t>方式传输数据时，需经历三个阶段</a:t>
            </a:r>
            <a:r>
              <a:rPr lang="en-US" altLang="zh-CN" sz="2800" dirty="0">
                <a:latin typeface="+mj-lt"/>
                <a:ea typeface="华文新魏" pitchFamily="2" charset="-122"/>
              </a:rPr>
              <a:t>:</a:t>
            </a:r>
          </a:p>
          <a:p>
            <a:pPr marL="0" indent="0">
              <a:lnSpc>
                <a:spcPct val="100000"/>
              </a:lnSpc>
              <a:spcBef>
                <a:spcPct val="0"/>
              </a:spcBef>
              <a:buFont typeface="Wingdings" pitchFamily="2" charset="2"/>
              <a:buAutoNum type="arabicParenR"/>
            </a:pPr>
            <a:r>
              <a:rPr lang="en-US" altLang="zh-CN" sz="2800" dirty="0">
                <a:latin typeface="+mj-lt"/>
                <a:ea typeface="华文新魏" pitchFamily="2" charset="-122"/>
              </a:rPr>
              <a:t>DMA </a:t>
            </a:r>
            <a:r>
              <a:rPr lang="zh-CN" altLang="en-US" sz="2800" dirty="0">
                <a:latin typeface="+mj-lt"/>
                <a:ea typeface="华文新魏" pitchFamily="2" charset="-122"/>
              </a:rPr>
              <a:t>控制器初始化阶段，由处理器执行指令完成：</a:t>
            </a:r>
          </a:p>
          <a:p>
            <a:pPr marL="0" indent="0">
              <a:lnSpc>
                <a:spcPct val="100000"/>
              </a:lnSpc>
              <a:spcBef>
                <a:spcPct val="0"/>
              </a:spcBef>
              <a:buFont typeface="Wingdings" pitchFamily="2" charset="2"/>
              <a:buNone/>
            </a:pPr>
            <a:r>
              <a:rPr lang="en-US" altLang="zh-CN" sz="2800" dirty="0">
                <a:latin typeface="+mj-lt"/>
                <a:ea typeface="华文新魏" pitchFamily="2" charset="-122"/>
              </a:rPr>
              <a:t>	1000 </a:t>
            </a:r>
            <a:r>
              <a:rPr lang="zh-CN" altLang="en-US" sz="2800" dirty="0">
                <a:latin typeface="+mj-lt"/>
                <a:ea typeface="华文新魏" pitchFamily="2" charset="-122"/>
              </a:rPr>
              <a:t>个时钟周期</a:t>
            </a:r>
            <a:r>
              <a:rPr lang="en-US" altLang="zh-CN" sz="2800" dirty="0">
                <a:latin typeface="+mj-lt"/>
                <a:ea typeface="华文新魏" pitchFamily="2" charset="-122"/>
              </a:rPr>
              <a:t>×1/500M=2μs</a:t>
            </a:r>
          </a:p>
          <a:p>
            <a:pPr marL="0" indent="0">
              <a:lnSpc>
                <a:spcPct val="100000"/>
              </a:lnSpc>
              <a:spcBef>
                <a:spcPct val="0"/>
              </a:spcBef>
              <a:buFont typeface="Wingdings" pitchFamily="2" charset="2"/>
              <a:buNone/>
            </a:pPr>
            <a:r>
              <a:rPr lang="en-US" altLang="zh-CN" sz="2800" dirty="0">
                <a:latin typeface="+mj-lt"/>
                <a:ea typeface="华文新魏" pitchFamily="2" charset="-122"/>
              </a:rPr>
              <a:t>2) </a:t>
            </a:r>
            <a:r>
              <a:rPr lang="zh-CN" altLang="en-US" sz="2800" dirty="0">
                <a:latin typeface="+mj-lt"/>
                <a:ea typeface="华文新魏" pitchFamily="2" charset="-122"/>
              </a:rPr>
              <a:t>数据传送阶段，由</a:t>
            </a:r>
            <a:r>
              <a:rPr lang="en-US" altLang="zh-CN" sz="2800" dirty="0">
                <a:latin typeface="+mj-lt"/>
                <a:ea typeface="华文新魏" pitchFamily="2" charset="-122"/>
              </a:rPr>
              <a:t>DMA </a:t>
            </a:r>
            <a:r>
              <a:rPr lang="zh-CN" altLang="en-US" sz="2800" dirty="0">
                <a:latin typeface="+mj-lt"/>
                <a:ea typeface="华文新魏" pitchFamily="2" charset="-122"/>
              </a:rPr>
              <a:t>控制器完成：成组数据</a:t>
            </a:r>
            <a:r>
              <a:rPr lang="en-US" altLang="zh-CN" sz="2800" dirty="0">
                <a:latin typeface="+mj-lt"/>
                <a:ea typeface="华文新魏" pitchFamily="2" charset="-122"/>
              </a:rPr>
              <a:t>4KB</a:t>
            </a:r>
            <a:r>
              <a:rPr lang="zh-CN" altLang="en-US" sz="2800" dirty="0">
                <a:latin typeface="+mj-lt"/>
                <a:ea typeface="华文新魏" pitchFamily="2" charset="-122"/>
              </a:rPr>
              <a:t>，每次</a:t>
            </a:r>
            <a:r>
              <a:rPr lang="en-US" altLang="zh-CN" sz="2800" dirty="0">
                <a:latin typeface="+mj-lt"/>
                <a:ea typeface="华文新魏" pitchFamily="2" charset="-122"/>
              </a:rPr>
              <a:t>32 </a:t>
            </a:r>
            <a:r>
              <a:rPr lang="zh-CN" altLang="en-US" sz="2800" dirty="0">
                <a:latin typeface="+mj-lt"/>
                <a:ea typeface="华文新魏" pitchFamily="2" charset="-122"/>
              </a:rPr>
              <a:t>位，需</a:t>
            </a:r>
            <a:r>
              <a:rPr lang="en-US" altLang="zh-CN" sz="2800" dirty="0">
                <a:latin typeface="+mj-lt"/>
                <a:ea typeface="华文新魏" pitchFamily="2" charset="-122"/>
              </a:rPr>
              <a:t>1000 </a:t>
            </a:r>
            <a:r>
              <a:rPr lang="zh-CN" altLang="en-US" sz="2800" dirty="0">
                <a:latin typeface="+mj-lt"/>
                <a:ea typeface="华文新魏" pitchFamily="2" charset="-122"/>
              </a:rPr>
              <a:t>次。每次时间为：</a:t>
            </a:r>
            <a:r>
              <a:rPr lang="en-US" altLang="zh-CN" sz="2800" dirty="0">
                <a:latin typeface="+mj-lt"/>
                <a:ea typeface="华文新魏" pitchFamily="2" charset="-122"/>
              </a:rPr>
              <a:t>(4B/10MB)</a:t>
            </a:r>
            <a:r>
              <a:rPr lang="zh-CN" altLang="en-US" sz="2800" dirty="0">
                <a:latin typeface="+mj-lt"/>
                <a:ea typeface="华文新魏" pitchFamily="2" charset="-122"/>
              </a:rPr>
              <a:t>秒</a:t>
            </a:r>
            <a:r>
              <a:rPr lang="en-US" altLang="zh-CN" sz="2800" dirty="0">
                <a:latin typeface="+mj-lt"/>
                <a:ea typeface="华文新魏" pitchFamily="2" charset="-122"/>
              </a:rPr>
              <a:t>=0.4μs</a:t>
            </a:r>
            <a:r>
              <a:rPr lang="zh-CN" altLang="en-US" sz="2800" dirty="0">
                <a:latin typeface="+mj-lt"/>
                <a:ea typeface="华文新魏" pitchFamily="2" charset="-122"/>
              </a:rPr>
              <a:t>，总共花费：</a:t>
            </a:r>
            <a:r>
              <a:rPr lang="en-US" altLang="zh-CN" sz="2800" dirty="0">
                <a:latin typeface="+mj-lt"/>
                <a:ea typeface="华文新魏" pitchFamily="2" charset="-122"/>
              </a:rPr>
              <a:t>1000×0.4=400μs</a:t>
            </a:r>
          </a:p>
        </p:txBody>
      </p:sp>
    </p:spTree>
    <p:extLst>
      <p:ext uri="{BB962C8B-B14F-4D97-AF65-F5344CB8AC3E}">
        <p14:creationId xmlns:p14="http://schemas.microsoft.com/office/powerpoint/2010/main" val="124578520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400519" y="73042"/>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中断、</a:t>
            </a:r>
            <a:r>
              <a:rPr lang="en-US" altLang="zh-CN" dirty="0"/>
              <a:t>DMA</a:t>
            </a:r>
            <a:r>
              <a:rPr lang="zh-CN" altLang="en-US" dirty="0"/>
              <a:t>方式下</a:t>
            </a:r>
            <a:r>
              <a:rPr lang="en-US" altLang="zh-CN" dirty="0"/>
              <a:t>CPU</a:t>
            </a:r>
            <a:r>
              <a:rPr lang="zh-CN" altLang="en-US" dirty="0"/>
              <a:t>的开销举例</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Rectangle 3"/>
          <p:cNvSpPr txBox="1">
            <a:spLocks noChangeArrowheads="1"/>
          </p:cNvSpPr>
          <p:nvPr/>
        </p:nvSpPr>
        <p:spPr>
          <a:xfrm>
            <a:off x="395288" y="764704"/>
            <a:ext cx="11604574" cy="5881265"/>
          </a:xfrm>
          <a:prstGeom prst="rect">
            <a:avLst/>
          </a:prstGeom>
          <a:solidFill>
            <a:schemeClr val="bg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ct val="0"/>
              </a:spcBef>
              <a:buFont typeface="Wingdings" pitchFamily="2" charset="2"/>
              <a:buNone/>
            </a:pPr>
            <a:r>
              <a:rPr lang="zh-CN" altLang="en-US" sz="2400" dirty="0">
                <a:latin typeface="+mj-lt"/>
                <a:ea typeface="华文新魏" pitchFamily="2" charset="-122"/>
              </a:rPr>
              <a:t>例：某计算机的</a:t>
            </a:r>
            <a:r>
              <a:rPr lang="en-US" altLang="zh-CN" sz="2400" dirty="0">
                <a:latin typeface="+mj-lt"/>
                <a:ea typeface="华文新魏" pitchFamily="2" charset="-122"/>
              </a:rPr>
              <a:t>CPU </a:t>
            </a:r>
            <a:r>
              <a:rPr lang="zh-CN" altLang="en-US" sz="2400" dirty="0">
                <a:latin typeface="+mj-lt"/>
                <a:ea typeface="华文新魏" pitchFamily="2" charset="-122"/>
              </a:rPr>
              <a:t>时钟频率为</a:t>
            </a:r>
            <a:r>
              <a:rPr lang="en-US" altLang="zh-CN" sz="2400" dirty="0">
                <a:latin typeface="+mj-lt"/>
                <a:ea typeface="华文新魏" pitchFamily="2" charset="-122"/>
              </a:rPr>
              <a:t>500MHz</a:t>
            </a:r>
            <a:r>
              <a:rPr lang="zh-CN" altLang="en-US" sz="2400" dirty="0">
                <a:latin typeface="+mj-lt"/>
                <a:ea typeface="华文新魏" pitchFamily="2" charset="-122"/>
              </a:rPr>
              <a:t>，磁盘和主存之间采用</a:t>
            </a:r>
            <a:r>
              <a:rPr lang="en-US" altLang="zh-CN" sz="2400" dirty="0">
                <a:latin typeface="+mj-lt"/>
                <a:ea typeface="华文新魏" pitchFamily="2" charset="-122"/>
              </a:rPr>
              <a:t>DAM </a:t>
            </a:r>
            <a:r>
              <a:rPr lang="zh-CN" altLang="en-US" sz="2400" dirty="0">
                <a:latin typeface="+mj-lt"/>
                <a:ea typeface="华文新魏" pitchFamily="2" charset="-122"/>
              </a:rPr>
              <a:t>方式传输数据。设磁盘以</a:t>
            </a:r>
            <a:r>
              <a:rPr lang="en-US" altLang="zh-CN" sz="2400" dirty="0">
                <a:latin typeface="+mj-lt"/>
                <a:ea typeface="华文新魏" pitchFamily="2" charset="-122"/>
              </a:rPr>
              <a:t>32 </a:t>
            </a:r>
            <a:r>
              <a:rPr lang="zh-CN" altLang="en-US" sz="2400" dirty="0">
                <a:latin typeface="+mj-lt"/>
                <a:ea typeface="华文新魏" pitchFamily="2" charset="-122"/>
              </a:rPr>
              <a:t>位的字为单位进行传输，数据传输率为</a:t>
            </a:r>
            <a:r>
              <a:rPr lang="en-US" altLang="zh-CN" sz="2400" dirty="0">
                <a:latin typeface="+mj-lt"/>
                <a:ea typeface="华文新魏" pitchFamily="2" charset="-122"/>
              </a:rPr>
              <a:t>10MB/s</a:t>
            </a:r>
            <a:r>
              <a:rPr lang="zh-CN" altLang="en-US" sz="2400" dirty="0">
                <a:latin typeface="+mj-lt"/>
                <a:ea typeface="华文新魏" pitchFamily="2" charset="-122"/>
              </a:rPr>
              <a:t>，</a:t>
            </a:r>
            <a:r>
              <a:rPr lang="en-US" altLang="zh-CN" sz="2400" dirty="0">
                <a:latin typeface="+mj-lt"/>
                <a:ea typeface="华文新魏" pitchFamily="2" charset="-122"/>
              </a:rPr>
              <a:t>DMA </a:t>
            </a:r>
            <a:r>
              <a:rPr lang="zh-CN" altLang="en-US" sz="2400" dirty="0">
                <a:latin typeface="+mj-lt"/>
                <a:ea typeface="华文新魏" pitchFamily="2" charset="-122"/>
              </a:rPr>
              <a:t>的初始化操作需</a:t>
            </a:r>
            <a:r>
              <a:rPr lang="en-US" altLang="zh-CN" sz="2400" dirty="0">
                <a:latin typeface="+mj-lt"/>
                <a:ea typeface="华文新魏" pitchFamily="2" charset="-122"/>
              </a:rPr>
              <a:t>1000</a:t>
            </a:r>
            <a:r>
              <a:rPr lang="zh-CN" altLang="en-US" sz="2400" dirty="0">
                <a:latin typeface="+mj-lt"/>
                <a:ea typeface="华文新魏" pitchFamily="2" charset="-122"/>
              </a:rPr>
              <a:t>个时钟周期，传输完成的中断处理需</a:t>
            </a:r>
            <a:r>
              <a:rPr lang="en-US" altLang="zh-CN" sz="2400" dirty="0">
                <a:latin typeface="+mj-lt"/>
                <a:ea typeface="华文新魏" pitchFamily="2" charset="-122"/>
              </a:rPr>
              <a:t>500 </a:t>
            </a:r>
            <a:r>
              <a:rPr lang="zh-CN" altLang="en-US" sz="2400" dirty="0">
                <a:latin typeface="+mj-lt"/>
                <a:ea typeface="华文新魏" pitchFamily="2" charset="-122"/>
              </a:rPr>
              <a:t>个时钟周期，平均传输的数据长度为</a:t>
            </a:r>
            <a:r>
              <a:rPr lang="en-US" altLang="zh-CN" sz="2400" dirty="0">
                <a:latin typeface="+mj-lt"/>
                <a:ea typeface="华文新魏" pitchFamily="2" charset="-122"/>
              </a:rPr>
              <a:t>4KB(1K=1000)</a:t>
            </a:r>
            <a:r>
              <a:rPr lang="zh-CN" altLang="en-US" sz="2400" dirty="0">
                <a:latin typeface="+mj-lt"/>
                <a:ea typeface="华文新魏" pitchFamily="2" charset="-122"/>
              </a:rPr>
              <a:t>，请问在磁盘连续不断工作的情况下处理器用于磁盘数据传输的时间百分比是多少</a:t>
            </a:r>
            <a:r>
              <a:rPr lang="en-US" altLang="zh-CN" sz="2400" dirty="0">
                <a:latin typeface="+mj-lt"/>
                <a:ea typeface="华文新魏" pitchFamily="2" charset="-122"/>
              </a:rPr>
              <a:t>(</a:t>
            </a:r>
            <a:r>
              <a:rPr lang="zh-CN" altLang="en-US" sz="2400" dirty="0">
                <a:latin typeface="+mj-lt"/>
                <a:ea typeface="华文新魏" pitchFamily="2" charset="-122"/>
              </a:rPr>
              <a:t>不考虑</a:t>
            </a:r>
            <a:r>
              <a:rPr lang="en-US" altLang="zh-CN" sz="2400" dirty="0">
                <a:latin typeface="+mj-lt"/>
                <a:ea typeface="华文新魏" pitchFamily="2" charset="-122"/>
              </a:rPr>
              <a:t>DMA </a:t>
            </a:r>
            <a:r>
              <a:rPr lang="zh-CN" altLang="en-US" sz="2400" dirty="0">
                <a:latin typeface="+mj-lt"/>
                <a:ea typeface="华文新魏" pitchFamily="2" charset="-122"/>
              </a:rPr>
              <a:t>申请总线时间</a:t>
            </a:r>
            <a:r>
              <a:rPr lang="en-US" altLang="zh-CN" sz="2400" dirty="0">
                <a:latin typeface="+mj-lt"/>
                <a:ea typeface="华文新魏" pitchFamily="2" charset="-122"/>
              </a:rPr>
              <a:t>)</a:t>
            </a:r>
            <a:r>
              <a:rPr lang="zh-CN" altLang="en-US" sz="2400" dirty="0">
                <a:latin typeface="+mj-lt"/>
                <a:ea typeface="华文新魏" pitchFamily="2" charset="-122"/>
              </a:rPr>
              <a:t> ？若采用中断方式进行</a:t>
            </a:r>
            <a:r>
              <a:rPr lang="en-US" altLang="zh-CN" sz="2400" dirty="0">
                <a:latin typeface="+mj-lt"/>
                <a:ea typeface="华文新魏" pitchFamily="2" charset="-122"/>
              </a:rPr>
              <a:t>I/O</a:t>
            </a:r>
            <a:r>
              <a:rPr lang="zh-CN" altLang="en-US" sz="2400" dirty="0">
                <a:latin typeface="+mj-lt"/>
                <a:ea typeface="华文新魏" pitchFamily="2" charset="-122"/>
              </a:rPr>
              <a:t>控制，每次传输</a:t>
            </a:r>
            <a:r>
              <a:rPr lang="en-US" altLang="zh-CN" sz="2400" dirty="0">
                <a:latin typeface="+mj-lt"/>
                <a:ea typeface="华文新魏" pitchFamily="2" charset="-122"/>
              </a:rPr>
              <a:t>32</a:t>
            </a:r>
            <a:r>
              <a:rPr lang="zh-CN" altLang="en-US" sz="2400" dirty="0">
                <a:latin typeface="+mj-lt"/>
                <a:ea typeface="华文新魏" pitchFamily="2" charset="-122"/>
              </a:rPr>
              <a:t>位数据所用的开销为</a:t>
            </a:r>
            <a:r>
              <a:rPr lang="en-US" altLang="zh-CN" sz="2400" dirty="0">
                <a:latin typeface="+mj-lt"/>
                <a:ea typeface="华文新魏" pitchFamily="2" charset="-122"/>
              </a:rPr>
              <a:t>100 </a:t>
            </a:r>
            <a:r>
              <a:rPr lang="zh-CN" altLang="en-US" sz="2400" dirty="0">
                <a:latin typeface="+mj-lt"/>
                <a:ea typeface="华文新魏" pitchFamily="2" charset="-122"/>
              </a:rPr>
              <a:t>个时钟周期，中断方式下，处理器用于磁盘数据传输的时间百分比又是多少？ </a:t>
            </a:r>
          </a:p>
          <a:p>
            <a:pPr marL="0" indent="0">
              <a:lnSpc>
                <a:spcPct val="100000"/>
              </a:lnSpc>
              <a:spcBef>
                <a:spcPct val="0"/>
              </a:spcBef>
              <a:buFont typeface="Wingdings" pitchFamily="2" charset="2"/>
              <a:buNone/>
            </a:pPr>
            <a:r>
              <a:rPr lang="zh-CN" altLang="en-US" sz="2800" dirty="0">
                <a:latin typeface="+mj-lt"/>
                <a:ea typeface="华文新魏" pitchFamily="2" charset="-122"/>
              </a:rPr>
              <a:t>解：</a:t>
            </a:r>
            <a:r>
              <a:rPr lang="en-US" altLang="zh-CN" sz="2800" dirty="0">
                <a:latin typeface="+mj-lt"/>
                <a:ea typeface="华文新魏" pitchFamily="2" charset="-122"/>
              </a:rPr>
              <a:t>1</a:t>
            </a:r>
            <a:r>
              <a:rPr lang="zh-CN" altLang="en-US" sz="2800" dirty="0">
                <a:latin typeface="+mj-lt"/>
                <a:ea typeface="华文新魏" pitchFamily="2" charset="-122"/>
              </a:rPr>
              <a:t>、</a:t>
            </a:r>
            <a:r>
              <a:rPr lang="en-US" altLang="zh-CN" sz="2800" dirty="0">
                <a:latin typeface="+mj-lt"/>
                <a:ea typeface="华文新魏" pitchFamily="2" charset="-122"/>
              </a:rPr>
              <a:t>DMA </a:t>
            </a:r>
            <a:r>
              <a:rPr lang="zh-CN" altLang="en-US" sz="2800" dirty="0">
                <a:latin typeface="+mj-lt"/>
                <a:ea typeface="华文新魏" pitchFamily="2" charset="-122"/>
              </a:rPr>
              <a:t>方式：第一种解法：</a:t>
            </a:r>
          </a:p>
          <a:p>
            <a:pPr marL="0" indent="0">
              <a:lnSpc>
                <a:spcPct val="100000"/>
              </a:lnSpc>
              <a:spcBef>
                <a:spcPct val="0"/>
              </a:spcBef>
              <a:buFont typeface="Wingdings" pitchFamily="2" charset="2"/>
              <a:buNone/>
            </a:pPr>
            <a:r>
              <a:rPr lang="zh-CN" altLang="en-US" sz="2800" dirty="0">
                <a:latin typeface="+mj-lt"/>
                <a:ea typeface="华文新魏" pitchFamily="2" charset="-122"/>
              </a:rPr>
              <a:t>磁盘和主存之间采用</a:t>
            </a:r>
            <a:r>
              <a:rPr lang="en-US" altLang="zh-CN" sz="2800" dirty="0">
                <a:latin typeface="+mj-lt"/>
                <a:ea typeface="华文新魏" pitchFamily="2" charset="-122"/>
              </a:rPr>
              <a:t>DAM </a:t>
            </a:r>
            <a:r>
              <a:rPr lang="zh-CN" altLang="en-US" sz="2800" dirty="0">
                <a:latin typeface="+mj-lt"/>
                <a:ea typeface="华文新魏" pitchFamily="2" charset="-122"/>
              </a:rPr>
              <a:t>方式传输数据时，需经历三个阶段</a:t>
            </a:r>
            <a:r>
              <a:rPr lang="en-US" altLang="zh-CN" sz="2800" dirty="0">
                <a:latin typeface="+mj-lt"/>
                <a:ea typeface="华文新魏" pitchFamily="2" charset="-122"/>
              </a:rPr>
              <a:t>:</a:t>
            </a:r>
          </a:p>
          <a:p>
            <a:pPr marL="0" indent="0">
              <a:lnSpc>
                <a:spcPct val="100000"/>
              </a:lnSpc>
              <a:spcBef>
                <a:spcPct val="0"/>
              </a:spcBef>
              <a:buFont typeface="Wingdings" pitchFamily="2" charset="2"/>
              <a:buAutoNum type="arabicParenR"/>
            </a:pPr>
            <a:r>
              <a:rPr lang="en-US" altLang="zh-CN" sz="2800" dirty="0">
                <a:solidFill>
                  <a:schemeClr val="bg1">
                    <a:lumMod val="50000"/>
                  </a:schemeClr>
                </a:solidFill>
                <a:latin typeface="+mj-lt"/>
                <a:ea typeface="华文新魏" pitchFamily="2" charset="-122"/>
              </a:rPr>
              <a:t>DMA </a:t>
            </a:r>
            <a:r>
              <a:rPr lang="zh-CN" altLang="en-US" sz="2800" dirty="0">
                <a:solidFill>
                  <a:schemeClr val="bg1">
                    <a:lumMod val="50000"/>
                  </a:schemeClr>
                </a:solidFill>
                <a:latin typeface="+mj-lt"/>
                <a:ea typeface="华文新魏" pitchFamily="2" charset="-122"/>
              </a:rPr>
              <a:t>控制器初始化阶段，由处理器执行指令完成</a:t>
            </a:r>
          </a:p>
          <a:p>
            <a:pPr marL="0" indent="0">
              <a:lnSpc>
                <a:spcPct val="100000"/>
              </a:lnSpc>
              <a:spcBef>
                <a:spcPct val="0"/>
              </a:spcBef>
              <a:buFont typeface="Wingdings" pitchFamily="2" charset="2"/>
              <a:buNone/>
            </a:pPr>
            <a:r>
              <a:rPr lang="en-US" altLang="zh-CN" sz="2800" dirty="0">
                <a:solidFill>
                  <a:schemeClr val="bg1">
                    <a:lumMod val="50000"/>
                  </a:schemeClr>
                </a:solidFill>
                <a:latin typeface="+mj-lt"/>
                <a:ea typeface="华文新魏" pitchFamily="2" charset="-122"/>
              </a:rPr>
              <a:t>2) </a:t>
            </a:r>
            <a:r>
              <a:rPr lang="zh-CN" altLang="en-US" sz="2800" dirty="0">
                <a:solidFill>
                  <a:schemeClr val="bg1">
                    <a:lumMod val="50000"/>
                  </a:schemeClr>
                </a:solidFill>
                <a:latin typeface="+mj-lt"/>
                <a:ea typeface="华文新魏" pitchFamily="2" charset="-122"/>
              </a:rPr>
              <a:t>数据传送阶段，由</a:t>
            </a:r>
            <a:r>
              <a:rPr lang="en-US" altLang="zh-CN" sz="2800" dirty="0">
                <a:solidFill>
                  <a:schemeClr val="bg1">
                    <a:lumMod val="50000"/>
                  </a:schemeClr>
                </a:solidFill>
                <a:latin typeface="+mj-lt"/>
                <a:ea typeface="华文新魏" pitchFamily="2" charset="-122"/>
              </a:rPr>
              <a:t>DMA </a:t>
            </a:r>
            <a:r>
              <a:rPr lang="zh-CN" altLang="en-US" sz="2800" dirty="0">
                <a:solidFill>
                  <a:schemeClr val="bg1">
                    <a:lumMod val="50000"/>
                  </a:schemeClr>
                </a:solidFill>
                <a:latin typeface="+mj-lt"/>
                <a:ea typeface="华文新魏" pitchFamily="2" charset="-122"/>
              </a:rPr>
              <a:t>控制器完成</a:t>
            </a:r>
            <a:endParaRPr lang="en-US" altLang="zh-CN" sz="2800" dirty="0">
              <a:solidFill>
                <a:schemeClr val="bg1">
                  <a:lumMod val="50000"/>
                </a:schemeClr>
              </a:solidFill>
              <a:latin typeface="+mj-lt"/>
              <a:ea typeface="华文新魏" pitchFamily="2" charset="-122"/>
            </a:endParaRPr>
          </a:p>
          <a:p>
            <a:pPr marL="0" indent="0">
              <a:lnSpc>
                <a:spcPct val="100000"/>
              </a:lnSpc>
              <a:spcBef>
                <a:spcPct val="0"/>
              </a:spcBef>
              <a:buFont typeface="Wingdings" pitchFamily="2" charset="2"/>
              <a:buNone/>
            </a:pPr>
            <a:r>
              <a:rPr lang="en-US" altLang="zh-CN" sz="2800" dirty="0">
                <a:latin typeface="+mj-lt"/>
                <a:ea typeface="华文新魏" pitchFamily="2" charset="-122"/>
              </a:rPr>
              <a:t>3) </a:t>
            </a:r>
            <a:r>
              <a:rPr lang="zh-CN" altLang="en-US" sz="2800" dirty="0">
                <a:latin typeface="+mj-lt"/>
                <a:ea typeface="华文新魏" pitchFamily="2" charset="-122"/>
              </a:rPr>
              <a:t>结束中断处理阶段，由处理器执行指令完成：</a:t>
            </a:r>
            <a:endParaRPr lang="en-US" altLang="zh-CN" sz="2800" dirty="0">
              <a:latin typeface="+mj-lt"/>
              <a:ea typeface="华文新魏" pitchFamily="2" charset="-122"/>
            </a:endParaRPr>
          </a:p>
          <a:p>
            <a:pPr marL="0" indent="0">
              <a:lnSpc>
                <a:spcPct val="100000"/>
              </a:lnSpc>
              <a:spcBef>
                <a:spcPct val="0"/>
              </a:spcBef>
              <a:buFont typeface="Wingdings" pitchFamily="2" charset="2"/>
              <a:buNone/>
            </a:pPr>
            <a:r>
              <a:rPr lang="en-US" altLang="zh-CN" sz="2800" dirty="0">
                <a:latin typeface="+mj-lt"/>
                <a:ea typeface="华文新魏" pitchFamily="2" charset="-122"/>
              </a:rPr>
              <a:t>	500 </a:t>
            </a:r>
            <a:r>
              <a:rPr lang="zh-CN" altLang="en-US" sz="2800" dirty="0">
                <a:latin typeface="+mj-lt"/>
                <a:ea typeface="华文新魏" pitchFamily="2" charset="-122"/>
              </a:rPr>
              <a:t>个时钟周期</a:t>
            </a:r>
            <a:r>
              <a:rPr lang="en-US" altLang="zh-CN" sz="2800" dirty="0">
                <a:latin typeface="+mj-lt"/>
                <a:ea typeface="华文新魏" pitchFamily="2" charset="-122"/>
              </a:rPr>
              <a:t>×1/500M=1μs</a:t>
            </a:r>
            <a:r>
              <a:rPr lang="zh-CN" altLang="en-US" sz="2800" dirty="0">
                <a:latin typeface="+mj-lt"/>
                <a:ea typeface="华文新魏" pitchFamily="2" charset="-122"/>
              </a:rPr>
              <a:t>，故整个数据传送过程中，处理器用于</a:t>
            </a:r>
            <a:r>
              <a:rPr lang="en-US" altLang="zh-CN" sz="2800" dirty="0">
                <a:latin typeface="+mj-lt"/>
                <a:ea typeface="华文新魏" pitchFamily="2" charset="-122"/>
              </a:rPr>
              <a:t>I/O </a:t>
            </a:r>
            <a:r>
              <a:rPr lang="zh-CN" altLang="en-US" sz="2800" dirty="0">
                <a:latin typeface="+mj-lt"/>
                <a:ea typeface="华文新魏" pitchFamily="2" charset="-122"/>
              </a:rPr>
              <a:t>的时间百分比为</a:t>
            </a:r>
            <a:r>
              <a:rPr lang="zh-CN" altLang="en-US" sz="2800" dirty="0">
                <a:latin typeface="+mj-lt"/>
                <a:ea typeface="华文新魏" pitchFamily="2" charset="-122"/>
                <a:sym typeface="Wingdings" pitchFamily="2" charset="2"/>
              </a:rPr>
              <a:t>：</a:t>
            </a:r>
            <a:r>
              <a:rPr lang="en-US" altLang="zh-CN" sz="2800" dirty="0">
                <a:latin typeface="+mj-lt"/>
                <a:ea typeface="华文新魏" pitchFamily="2" charset="-122"/>
                <a:sym typeface="Wingdings" pitchFamily="2" charset="2"/>
              </a:rPr>
              <a:t>(</a:t>
            </a:r>
            <a:r>
              <a:rPr lang="en-US" altLang="zh-CN" sz="2800" dirty="0">
                <a:latin typeface="+mj-lt"/>
                <a:ea typeface="华文新魏" pitchFamily="2" charset="-122"/>
              </a:rPr>
              <a:t>2+1)/ 400  = 0.75%</a:t>
            </a:r>
          </a:p>
        </p:txBody>
      </p:sp>
    </p:spTree>
    <p:extLst>
      <p:ext uri="{BB962C8B-B14F-4D97-AF65-F5344CB8AC3E}">
        <p14:creationId xmlns:p14="http://schemas.microsoft.com/office/powerpoint/2010/main" val="15079844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94606" y="1268760"/>
            <a:ext cx="11138172" cy="48245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spcAft>
                <a:spcPts val="600"/>
              </a:spcAft>
              <a:buFont typeface="Wingdings" pitchFamily="2" charset="2"/>
              <a:buChar char="p"/>
            </a:pPr>
            <a:r>
              <a:rPr lang="en-US" altLang="zh-CN" sz="2800" dirty="0">
                <a:latin typeface="+mj-lt"/>
                <a:ea typeface="华文新魏" pitchFamily="2" charset="-122"/>
              </a:rPr>
              <a:t>I/O Polling</a:t>
            </a:r>
            <a:r>
              <a:rPr lang="en-US" altLang="zh-CN" sz="2800" dirty="0">
                <a:solidFill>
                  <a:srgbClr val="FF0000"/>
                </a:solidFill>
                <a:latin typeface="+mj-lt"/>
                <a:ea typeface="华文新魏" pitchFamily="2" charset="-122"/>
              </a:rPr>
              <a:t> (</a:t>
            </a:r>
            <a:r>
              <a:rPr lang="zh-CN" altLang="en-US" sz="2800" dirty="0">
                <a:solidFill>
                  <a:srgbClr val="FF0000"/>
                </a:solidFill>
                <a:latin typeface="+mj-lt"/>
                <a:ea typeface="华文新魏" pitchFamily="2" charset="-122"/>
              </a:rPr>
              <a:t>程序查询方式</a:t>
            </a:r>
            <a:r>
              <a:rPr lang="en-US" altLang="zh-CN" sz="2800" dirty="0">
                <a:solidFill>
                  <a:srgbClr val="FF0000"/>
                </a:solidFill>
                <a:latin typeface="+mj-lt"/>
                <a:ea typeface="华文新魏" pitchFamily="2" charset="-122"/>
              </a:rPr>
              <a:t>)</a:t>
            </a:r>
            <a:r>
              <a:rPr lang="zh-CN" altLang="en-US" sz="2800" dirty="0">
                <a:latin typeface="+mj-lt"/>
                <a:ea typeface="华文新魏" pitchFamily="2" charset="-122"/>
              </a:rPr>
              <a:t>：</a:t>
            </a:r>
            <a:r>
              <a:rPr lang="en-US" altLang="zh-CN" sz="2800" dirty="0">
                <a:latin typeface="+mj-lt"/>
                <a:ea typeface="华文新魏" pitchFamily="2" charset="-122"/>
              </a:rPr>
              <a:t> </a:t>
            </a:r>
            <a:r>
              <a:rPr lang="zh-CN" altLang="en-US" sz="2800" dirty="0">
                <a:latin typeface="+mj-lt"/>
                <a:ea typeface="华文新魏" pitchFamily="2" charset="-122"/>
              </a:rPr>
              <a:t>最简单的</a:t>
            </a:r>
            <a:r>
              <a:rPr lang="en-US" altLang="zh-CN" sz="2800" dirty="0">
                <a:latin typeface="+mj-lt"/>
                <a:ea typeface="华文新魏" pitchFamily="2" charset="-122"/>
              </a:rPr>
              <a:t>I/O</a:t>
            </a:r>
            <a:r>
              <a:rPr lang="zh-CN" altLang="en-US" sz="2800" dirty="0">
                <a:latin typeface="+mj-lt"/>
                <a:ea typeface="华文新魏" pitchFamily="2" charset="-122"/>
              </a:rPr>
              <a:t>方式</a:t>
            </a:r>
            <a:endParaRPr lang="en-US" altLang="zh-CN" sz="2800" dirty="0">
              <a:latin typeface="+mj-lt"/>
              <a:ea typeface="华文新魏" pitchFamily="2" charset="-122"/>
            </a:endParaRPr>
          </a:p>
          <a:p>
            <a:pPr marL="625475" lvl="1" indent="-266700">
              <a:lnSpc>
                <a:spcPct val="100000"/>
              </a:lnSpc>
              <a:spcBef>
                <a:spcPts val="600"/>
              </a:spcBef>
              <a:spcAft>
                <a:spcPts val="600"/>
              </a:spcAft>
            </a:pPr>
            <a:r>
              <a:rPr lang="en-US" altLang="zh-CN" sz="2400" dirty="0">
                <a:solidFill>
                  <a:schemeClr val="accent3"/>
                </a:solidFill>
                <a:latin typeface="+mj-lt"/>
                <a:ea typeface="华文新魏" pitchFamily="2" charset="-122"/>
              </a:rPr>
              <a:t>I/O</a:t>
            </a:r>
            <a:r>
              <a:rPr lang="zh-CN" altLang="en-US" sz="2400" dirty="0">
                <a:solidFill>
                  <a:schemeClr val="accent3"/>
                </a:solidFill>
                <a:latin typeface="+mj-lt"/>
                <a:ea typeface="华文新魏" pitchFamily="2" charset="-122"/>
              </a:rPr>
              <a:t>设备</a:t>
            </a:r>
            <a:r>
              <a:rPr lang="zh-CN" altLang="en-US" sz="2400" dirty="0">
                <a:latin typeface="+mj-lt"/>
                <a:ea typeface="华文新魏" pitchFamily="2" charset="-122"/>
              </a:rPr>
              <a:t>（包括</a:t>
            </a:r>
            <a:r>
              <a:rPr lang="en-US" altLang="zh-CN" sz="2400" dirty="0">
                <a:latin typeface="+mj-lt"/>
                <a:ea typeface="华文新魏" pitchFamily="2" charset="-122"/>
              </a:rPr>
              <a:t>I/O</a:t>
            </a:r>
            <a:r>
              <a:rPr lang="zh-CN" altLang="en-US" sz="2400" dirty="0">
                <a:latin typeface="+mj-lt"/>
                <a:ea typeface="华文新魏" pitchFamily="2" charset="-122"/>
              </a:rPr>
              <a:t>接口）将自己的</a:t>
            </a:r>
            <a:r>
              <a:rPr lang="zh-CN" altLang="en-US" sz="2400" dirty="0">
                <a:solidFill>
                  <a:schemeClr val="accent3"/>
                </a:solidFill>
                <a:latin typeface="+mj-lt"/>
                <a:ea typeface="华文新魏" pitchFamily="2" charset="-122"/>
              </a:rPr>
              <a:t>状态</a:t>
            </a:r>
            <a:r>
              <a:rPr lang="zh-CN" altLang="en-US" sz="2400" dirty="0">
                <a:latin typeface="+mj-lt"/>
                <a:ea typeface="华文新魏" pitchFamily="2" charset="-122"/>
              </a:rPr>
              <a:t>放到一个</a:t>
            </a:r>
            <a:r>
              <a:rPr lang="zh-CN" altLang="en-US" sz="2400" dirty="0">
                <a:solidFill>
                  <a:schemeClr val="accent3"/>
                </a:solidFill>
                <a:latin typeface="+mj-lt"/>
                <a:ea typeface="华文新魏" pitchFamily="2" charset="-122"/>
              </a:rPr>
              <a:t>状态寄存器</a:t>
            </a:r>
            <a:r>
              <a:rPr lang="zh-CN" altLang="en-US" sz="2400" dirty="0">
                <a:latin typeface="+mj-lt"/>
                <a:ea typeface="华文新魏" pitchFamily="2" charset="-122"/>
              </a:rPr>
              <a:t>中 </a:t>
            </a:r>
          </a:p>
          <a:p>
            <a:pPr marL="625475" lvl="1" indent="-266700">
              <a:lnSpc>
                <a:spcPct val="100000"/>
              </a:lnSpc>
              <a:spcBef>
                <a:spcPts val="600"/>
              </a:spcBef>
              <a:spcAft>
                <a:spcPts val="600"/>
              </a:spcAft>
            </a:pPr>
            <a:r>
              <a:rPr lang="en-US" altLang="zh-CN" sz="2400" dirty="0">
                <a:latin typeface="+mj-lt"/>
                <a:ea typeface="华文新魏" pitchFamily="2" charset="-122"/>
              </a:rPr>
              <a:t>OS</a:t>
            </a:r>
            <a:r>
              <a:rPr lang="zh-CN" altLang="en-US" sz="2400" dirty="0">
                <a:solidFill>
                  <a:schemeClr val="accent3"/>
                </a:solidFill>
                <a:latin typeface="+mj-lt"/>
                <a:ea typeface="华文新魏" pitchFamily="2" charset="-122"/>
              </a:rPr>
              <a:t>阶段性查询状态寄存器</a:t>
            </a:r>
            <a:r>
              <a:rPr lang="zh-CN" altLang="en-US" sz="2400" dirty="0">
                <a:latin typeface="+mj-lt"/>
                <a:ea typeface="华文新魏" pitchFamily="2" charset="-122"/>
              </a:rPr>
              <a:t>中的特定状态，决定下一步的动作</a:t>
            </a:r>
          </a:p>
          <a:p>
            <a:pPr marL="625475" lvl="1" indent="-266700">
              <a:lnSpc>
                <a:spcPct val="100000"/>
              </a:lnSpc>
              <a:spcBef>
                <a:spcPts val="600"/>
              </a:spcBef>
              <a:spcAft>
                <a:spcPts val="600"/>
              </a:spcAft>
            </a:pPr>
            <a:r>
              <a:rPr lang="en-US" altLang="zh-CN" sz="2400" dirty="0">
                <a:latin typeface="+mj-lt"/>
                <a:ea typeface="华文新魏" pitchFamily="2" charset="-122"/>
              </a:rPr>
              <a:t>OS</a:t>
            </a:r>
            <a:r>
              <a:rPr lang="zh-CN" altLang="en-US" sz="2400" dirty="0">
                <a:latin typeface="+mj-lt"/>
                <a:ea typeface="华文新魏" pitchFamily="2" charset="-122"/>
              </a:rPr>
              <a:t>主动查询，也称为</a:t>
            </a:r>
            <a:r>
              <a:rPr lang="zh-CN" altLang="en-US" sz="2400" dirty="0">
                <a:solidFill>
                  <a:schemeClr val="accent3"/>
                </a:solidFill>
                <a:latin typeface="+mj-lt"/>
                <a:ea typeface="华文新魏" pitchFamily="2" charset="-122"/>
              </a:rPr>
              <a:t>程序</a:t>
            </a:r>
            <a:r>
              <a:rPr lang="zh-CN" altLang="en-US" sz="2400" dirty="0">
                <a:solidFill>
                  <a:srgbClr val="0000FF"/>
                </a:solidFill>
                <a:latin typeface="+mj-lt"/>
                <a:ea typeface="华文新魏" pitchFamily="2" charset="-122"/>
              </a:rPr>
              <a:t>直接控制方式</a:t>
            </a:r>
            <a:endParaRPr lang="en-US" altLang="zh-CN" sz="2400" dirty="0">
              <a:solidFill>
                <a:srgbClr val="0000FF"/>
              </a:solidFill>
              <a:latin typeface="+mj-lt"/>
              <a:ea typeface="华文新魏" pitchFamily="2" charset="-122"/>
            </a:endParaRPr>
          </a:p>
        </p:txBody>
      </p:sp>
    </p:spTree>
    <p:extLst>
      <p:ext uri="{BB962C8B-B14F-4D97-AF65-F5344CB8AC3E}">
        <p14:creationId xmlns:p14="http://schemas.microsoft.com/office/powerpoint/2010/main" val="9318233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blinds(horizontal)">
                                      <p:cBhvr>
                                        <p:cTn id="11" dur="500"/>
                                        <p:tgtEl>
                                          <p:spTgt spid="4">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Rectangle 3"/>
          <p:cNvSpPr txBox="1">
            <a:spLocks noChangeArrowheads="1"/>
          </p:cNvSpPr>
          <p:nvPr/>
        </p:nvSpPr>
        <p:spPr>
          <a:xfrm>
            <a:off x="1054646" y="1124745"/>
            <a:ext cx="9947944" cy="453650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buFont typeface="Wingdings" pitchFamily="2" charset="2"/>
              <a:buNone/>
            </a:pPr>
            <a:r>
              <a:rPr lang="zh-CN" altLang="en-US" dirty="0">
                <a:latin typeface="+mj-lt"/>
                <a:ea typeface="华文新魏" pitchFamily="2" charset="-122"/>
              </a:rPr>
              <a:t>另一种解法：</a:t>
            </a:r>
          </a:p>
          <a:p>
            <a:pPr marL="625475" lvl="1" indent="-266700">
              <a:lnSpc>
                <a:spcPct val="100000"/>
              </a:lnSpc>
              <a:spcBef>
                <a:spcPts val="600"/>
              </a:spcBef>
            </a:pPr>
            <a:r>
              <a:rPr lang="zh-CN" altLang="en-US" sz="3200" dirty="0">
                <a:latin typeface="+mj-lt"/>
                <a:ea typeface="华文新魏" pitchFamily="2" charset="-122"/>
              </a:rPr>
              <a:t>每个</a:t>
            </a:r>
            <a:r>
              <a:rPr lang="en-US" altLang="zh-CN" sz="3200" dirty="0">
                <a:latin typeface="+mj-lt"/>
                <a:ea typeface="华文新魏" pitchFamily="2" charset="-122"/>
              </a:rPr>
              <a:t>DMA</a:t>
            </a:r>
            <a:r>
              <a:rPr lang="zh-CN" altLang="en-US" sz="3200" dirty="0">
                <a:latin typeface="+mj-lt"/>
                <a:ea typeface="华文新魏" pitchFamily="2" charset="-122"/>
              </a:rPr>
              <a:t>传送将花</a:t>
            </a:r>
            <a:r>
              <a:rPr lang="en-US" altLang="zh-CN" sz="3200" dirty="0">
                <a:latin typeface="+mj-lt"/>
                <a:ea typeface="华文新魏" pitchFamily="2" charset="-122"/>
              </a:rPr>
              <a:t>4KB/(10MB/s)=4×10</a:t>
            </a:r>
            <a:r>
              <a:rPr lang="en-US" altLang="zh-CN" sz="3200" baseline="30000" dirty="0">
                <a:latin typeface="+mj-lt"/>
                <a:ea typeface="华文新魏" pitchFamily="2" charset="-122"/>
              </a:rPr>
              <a:t>-4</a:t>
            </a:r>
            <a:r>
              <a:rPr lang="zh-CN" altLang="en-US" sz="3200" dirty="0">
                <a:latin typeface="+mj-lt"/>
                <a:ea typeface="华文新魏" pitchFamily="2" charset="-122"/>
              </a:rPr>
              <a:t>秒</a:t>
            </a:r>
          </a:p>
          <a:p>
            <a:pPr marL="625475" lvl="1" indent="-266700">
              <a:lnSpc>
                <a:spcPct val="100000"/>
              </a:lnSpc>
              <a:spcBef>
                <a:spcPts val="600"/>
              </a:spcBef>
            </a:pPr>
            <a:r>
              <a:rPr lang="zh-CN" altLang="en-US" sz="3200" dirty="0">
                <a:latin typeface="+mj-lt"/>
                <a:ea typeface="华文新魏" pitchFamily="2" charset="-122"/>
              </a:rPr>
              <a:t>一秒钟内有</a:t>
            </a:r>
            <a:r>
              <a:rPr lang="en-US" altLang="zh-CN" sz="3200" dirty="0">
                <a:latin typeface="+mj-lt"/>
                <a:ea typeface="华文新魏" pitchFamily="2" charset="-122"/>
              </a:rPr>
              <a:t>1/(4×10</a:t>
            </a:r>
            <a:r>
              <a:rPr lang="en-US" altLang="zh-CN" sz="3200" baseline="30000" dirty="0">
                <a:latin typeface="+mj-lt"/>
                <a:ea typeface="华文新魏" pitchFamily="2" charset="-122"/>
              </a:rPr>
              <a:t>-4</a:t>
            </a:r>
            <a:r>
              <a:rPr lang="en-US" altLang="zh-CN" sz="3200" dirty="0">
                <a:latin typeface="+mj-lt"/>
                <a:ea typeface="华文新魏" pitchFamily="2" charset="-122"/>
              </a:rPr>
              <a:t>)=2500</a:t>
            </a:r>
            <a:r>
              <a:rPr lang="zh-CN" altLang="en-US" sz="3200" dirty="0">
                <a:latin typeface="+mj-lt"/>
                <a:ea typeface="华文新魏" pitchFamily="2" charset="-122"/>
              </a:rPr>
              <a:t>次</a:t>
            </a:r>
            <a:r>
              <a:rPr lang="en-US" altLang="zh-CN" sz="3200" dirty="0">
                <a:latin typeface="+mj-lt"/>
                <a:ea typeface="华文新魏" pitchFamily="2" charset="-122"/>
              </a:rPr>
              <a:t>DMA</a:t>
            </a:r>
            <a:r>
              <a:rPr lang="zh-CN" altLang="en-US" sz="3200" dirty="0">
                <a:latin typeface="+mj-lt"/>
                <a:ea typeface="华文新魏" pitchFamily="2" charset="-122"/>
              </a:rPr>
              <a:t>传送</a:t>
            </a:r>
          </a:p>
          <a:p>
            <a:pPr marL="625475" lvl="1" indent="-266700">
              <a:lnSpc>
                <a:spcPct val="100000"/>
              </a:lnSpc>
              <a:spcBef>
                <a:spcPts val="600"/>
              </a:spcBef>
            </a:pPr>
            <a:r>
              <a:rPr lang="zh-CN" altLang="en-US" sz="3200" dirty="0">
                <a:latin typeface="+mj-lt"/>
                <a:ea typeface="华文新魏" pitchFamily="2" charset="-122"/>
              </a:rPr>
              <a:t>如果磁盘一直在传送数据的话，则处理器必须每秒钟花 </a:t>
            </a:r>
            <a:r>
              <a:rPr lang="en-US" altLang="zh-CN" sz="3200" dirty="0">
                <a:latin typeface="+mj-lt"/>
                <a:ea typeface="华文新魏" pitchFamily="2" charset="-122"/>
              </a:rPr>
              <a:t>(1000+500) ×2500=375×10</a:t>
            </a:r>
            <a:r>
              <a:rPr lang="en-US" altLang="zh-CN" sz="3200" baseline="30000" dirty="0">
                <a:latin typeface="+mj-lt"/>
                <a:ea typeface="华文新魏" pitchFamily="2" charset="-122"/>
              </a:rPr>
              <a:t>4</a:t>
            </a:r>
            <a:r>
              <a:rPr lang="zh-CN" altLang="en-US" sz="3200" dirty="0">
                <a:latin typeface="+mj-lt"/>
                <a:ea typeface="华文新魏" pitchFamily="2" charset="-122"/>
              </a:rPr>
              <a:t>个时钟周期为磁盘</a:t>
            </a:r>
            <a:r>
              <a:rPr lang="en-US" altLang="zh-CN" sz="3200" dirty="0">
                <a:latin typeface="+mj-lt"/>
                <a:ea typeface="华文新魏" pitchFamily="2" charset="-122"/>
              </a:rPr>
              <a:t>I/O</a:t>
            </a:r>
            <a:r>
              <a:rPr lang="zh-CN" altLang="en-US" sz="3200" dirty="0">
                <a:latin typeface="+mj-lt"/>
                <a:ea typeface="华文新魏" pitchFamily="2" charset="-122"/>
              </a:rPr>
              <a:t>服务</a:t>
            </a:r>
          </a:p>
          <a:p>
            <a:pPr marL="625475" lvl="1" indent="-266700">
              <a:lnSpc>
                <a:spcPct val="100000"/>
              </a:lnSpc>
              <a:spcBef>
                <a:spcPts val="600"/>
              </a:spcBef>
            </a:pPr>
            <a:r>
              <a:rPr lang="zh-CN" altLang="en-US" sz="3200" dirty="0">
                <a:latin typeface="+mj-lt"/>
                <a:ea typeface="华文新魏" pitchFamily="2" charset="-122"/>
              </a:rPr>
              <a:t>在磁盘</a:t>
            </a:r>
            <a:r>
              <a:rPr lang="en-US" altLang="zh-CN" sz="3200" dirty="0">
                <a:latin typeface="+mj-lt"/>
                <a:ea typeface="华文新魏" pitchFamily="2" charset="-122"/>
              </a:rPr>
              <a:t>I/O</a:t>
            </a:r>
            <a:r>
              <a:rPr lang="zh-CN" altLang="en-US" sz="3200" dirty="0">
                <a:latin typeface="+mj-lt"/>
                <a:ea typeface="华文新魏" pitchFamily="2" charset="-122"/>
              </a:rPr>
              <a:t>操作上，处理器花费的时间占：</a:t>
            </a:r>
          </a:p>
          <a:p>
            <a:pPr>
              <a:lnSpc>
                <a:spcPct val="100000"/>
              </a:lnSpc>
              <a:spcBef>
                <a:spcPts val="600"/>
              </a:spcBef>
              <a:buFont typeface="Wingdings" pitchFamily="2" charset="2"/>
              <a:buNone/>
            </a:pPr>
            <a:r>
              <a:rPr lang="zh-CN" altLang="en-US" sz="3600" dirty="0">
                <a:latin typeface="+mj-lt"/>
                <a:ea typeface="华文新魏" pitchFamily="2" charset="-122"/>
              </a:rPr>
              <a:t>        </a:t>
            </a:r>
            <a:r>
              <a:rPr lang="en-US" altLang="zh-CN" sz="3600" dirty="0">
                <a:latin typeface="+mj-lt"/>
                <a:ea typeface="华文新魏" pitchFamily="2" charset="-122"/>
              </a:rPr>
              <a:t>3</a:t>
            </a:r>
            <a:r>
              <a:rPr lang="en-US" altLang="zh-CN" dirty="0">
                <a:latin typeface="+mj-lt"/>
                <a:ea typeface="华文新魏" pitchFamily="2" charset="-122"/>
              </a:rPr>
              <a:t>75</a:t>
            </a:r>
            <a:r>
              <a:rPr lang="en-US" altLang="zh-CN" sz="3600" dirty="0">
                <a:latin typeface="+mj-lt"/>
                <a:ea typeface="华文新魏" pitchFamily="2" charset="-122"/>
              </a:rPr>
              <a:t>×</a:t>
            </a:r>
            <a:r>
              <a:rPr lang="en-US" altLang="zh-CN" dirty="0">
                <a:latin typeface="+mj-lt"/>
                <a:ea typeface="华文新魏" pitchFamily="2" charset="-122"/>
              </a:rPr>
              <a:t>10</a:t>
            </a:r>
            <a:r>
              <a:rPr lang="en-US" altLang="zh-CN" baseline="30000" dirty="0">
                <a:latin typeface="+mj-lt"/>
                <a:ea typeface="华文新魏" pitchFamily="2" charset="-122"/>
              </a:rPr>
              <a:t>4</a:t>
            </a:r>
            <a:r>
              <a:rPr lang="en-US" altLang="zh-CN" dirty="0">
                <a:latin typeface="+mj-lt"/>
                <a:ea typeface="华文新魏" pitchFamily="2" charset="-122"/>
              </a:rPr>
              <a:t>/500</a:t>
            </a:r>
            <a:r>
              <a:rPr lang="en-US" altLang="zh-CN" sz="3600" dirty="0">
                <a:latin typeface="+mj-lt"/>
                <a:ea typeface="华文新魏" pitchFamily="2" charset="-122"/>
              </a:rPr>
              <a:t>×</a:t>
            </a:r>
            <a:r>
              <a:rPr lang="en-US" altLang="zh-CN" dirty="0">
                <a:latin typeface="+mj-lt"/>
                <a:ea typeface="华文新魏" pitchFamily="2" charset="-122"/>
              </a:rPr>
              <a:t>10</a:t>
            </a:r>
            <a:r>
              <a:rPr lang="en-US" altLang="zh-CN" baseline="30000" dirty="0">
                <a:latin typeface="+mj-lt"/>
                <a:ea typeface="华文新魏" pitchFamily="2" charset="-122"/>
              </a:rPr>
              <a:t>6</a:t>
            </a:r>
            <a:r>
              <a:rPr lang="en-US" altLang="zh-CN" dirty="0">
                <a:latin typeface="+mj-lt"/>
                <a:ea typeface="华文新魏" pitchFamily="2" charset="-122"/>
              </a:rPr>
              <a:t>=0.75</a:t>
            </a:r>
            <a:r>
              <a:rPr lang="en-US" altLang="zh-CN" sz="3600" dirty="0">
                <a:latin typeface="+mj-lt"/>
                <a:ea typeface="华文新魏" pitchFamily="2" charset="-122"/>
              </a:rPr>
              <a:t>×</a:t>
            </a:r>
            <a:r>
              <a:rPr lang="en-US" altLang="zh-CN" dirty="0">
                <a:latin typeface="+mj-lt"/>
                <a:ea typeface="华文新魏" pitchFamily="2" charset="-122"/>
              </a:rPr>
              <a:t>10</a:t>
            </a:r>
            <a:r>
              <a:rPr lang="en-US" altLang="zh-CN" baseline="30000" dirty="0">
                <a:latin typeface="+mj-lt"/>
                <a:ea typeface="华文新魏" pitchFamily="2" charset="-122"/>
              </a:rPr>
              <a:t>-2</a:t>
            </a:r>
            <a:r>
              <a:rPr lang="en-US" altLang="zh-CN" dirty="0">
                <a:latin typeface="+mj-lt"/>
                <a:ea typeface="华文新魏" pitchFamily="2" charset="-122"/>
              </a:rPr>
              <a:t>=0.75%</a:t>
            </a:r>
            <a:r>
              <a:rPr lang="en-US" altLang="zh-CN" sz="3600" dirty="0">
                <a:latin typeface="+mj-lt"/>
                <a:ea typeface="华文新魏" pitchFamily="2" charset="-122"/>
              </a:rPr>
              <a:t> </a:t>
            </a:r>
          </a:p>
          <a:p>
            <a:pPr>
              <a:lnSpc>
                <a:spcPct val="100000"/>
              </a:lnSpc>
              <a:spcBef>
                <a:spcPts val="600"/>
              </a:spcBef>
              <a:buFont typeface="Wingdings" pitchFamily="2" charset="2"/>
              <a:buNone/>
            </a:pPr>
            <a:endParaRPr lang="zh-CN" altLang="en-US" dirty="0">
              <a:latin typeface="+mj-lt"/>
              <a:ea typeface="华文新魏" pitchFamily="2" charset="-122"/>
            </a:endParaRPr>
          </a:p>
        </p:txBody>
      </p:sp>
      <p:sp>
        <p:nvSpPr>
          <p:cNvPr id="5" name="Rectangle 2"/>
          <p:cNvSpPr txBox="1">
            <a:spLocks noChangeArrowheads="1"/>
          </p:cNvSpPr>
          <p:nvPr/>
        </p:nvSpPr>
        <p:spPr bwMode="auto">
          <a:xfrm>
            <a:off x="407088" y="-10689"/>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中断、</a:t>
            </a:r>
            <a:r>
              <a:rPr lang="en-US" altLang="zh-CN" dirty="0"/>
              <a:t>DMA</a:t>
            </a:r>
            <a:r>
              <a:rPr lang="zh-CN" altLang="en-US" dirty="0"/>
              <a:t>方式下</a:t>
            </a:r>
            <a:r>
              <a:rPr lang="en-US" altLang="zh-CN" dirty="0"/>
              <a:t>CPU</a:t>
            </a:r>
            <a:r>
              <a:rPr lang="zh-CN" altLang="en-US" dirty="0"/>
              <a:t>的开销举例</a:t>
            </a:r>
          </a:p>
        </p:txBody>
      </p:sp>
    </p:spTree>
    <p:extLst>
      <p:ext uri="{BB962C8B-B14F-4D97-AF65-F5344CB8AC3E}">
        <p14:creationId xmlns:p14="http://schemas.microsoft.com/office/powerpoint/2010/main" val="12917098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subTnLst>
                                    <p:animClr clrSpc="rgb" dir="cw">
                                      <p:cBhvr override="childStyle">
                                        <p:cTn dur="1" fill="hold" display="0" masterRel="nextClick" afterEffect="1"/>
                                        <p:tgtEl>
                                          <p:spTgt spid="4">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blinds(horizontal)">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Rectangle 3"/>
          <p:cNvSpPr txBox="1">
            <a:spLocks noChangeArrowheads="1"/>
          </p:cNvSpPr>
          <p:nvPr/>
        </p:nvSpPr>
        <p:spPr>
          <a:xfrm>
            <a:off x="395288" y="836712"/>
            <a:ext cx="11784012" cy="5761038"/>
          </a:xfrm>
          <a:prstGeom prst="rect">
            <a:avLst/>
          </a:prstGeom>
          <a:solidFill>
            <a:schemeClr val="bg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buFont typeface="Wingdings" pitchFamily="2" charset="2"/>
              <a:buNone/>
            </a:pPr>
            <a:r>
              <a:rPr lang="en-US" altLang="zh-CN" dirty="0">
                <a:latin typeface="+mj-lt"/>
                <a:ea typeface="华文新魏" pitchFamily="2" charset="-122"/>
              </a:rPr>
              <a:t>2</a:t>
            </a:r>
            <a:r>
              <a:rPr lang="zh-CN" altLang="en-US" dirty="0">
                <a:latin typeface="+mj-lt"/>
                <a:ea typeface="华文新魏" pitchFamily="2" charset="-122"/>
              </a:rPr>
              <a:t>、中断方式：</a:t>
            </a:r>
          </a:p>
          <a:p>
            <a:pPr>
              <a:lnSpc>
                <a:spcPct val="100000"/>
              </a:lnSpc>
              <a:spcBef>
                <a:spcPts val="600"/>
              </a:spcBef>
              <a:buFont typeface="Wingdings" pitchFamily="2" charset="2"/>
              <a:buNone/>
            </a:pPr>
            <a:r>
              <a:rPr lang="zh-CN" altLang="en-US" sz="2800" dirty="0">
                <a:latin typeface="+mj-lt"/>
                <a:ea typeface="华文新魏" pitchFamily="2" charset="-122"/>
              </a:rPr>
              <a:t>第一种解法：</a:t>
            </a:r>
          </a:p>
          <a:p>
            <a:pPr>
              <a:lnSpc>
                <a:spcPct val="100000"/>
              </a:lnSpc>
              <a:spcBef>
                <a:spcPts val="600"/>
              </a:spcBef>
              <a:buFont typeface="Wingdings" pitchFamily="2" charset="2"/>
              <a:buNone/>
            </a:pPr>
            <a:r>
              <a:rPr lang="zh-CN" altLang="en-US" sz="2800" dirty="0">
                <a:latin typeface="+mj-lt"/>
                <a:ea typeface="华文新魏" pitchFamily="2" charset="-122"/>
              </a:rPr>
              <a:t>每次中断完成一次数据传送，开销为：</a:t>
            </a:r>
            <a:r>
              <a:rPr lang="en-US" altLang="zh-CN" sz="2800" dirty="0">
                <a:latin typeface="+mj-lt"/>
                <a:ea typeface="华文新魏" pitchFamily="2" charset="-122"/>
              </a:rPr>
              <a:t>100/500×10</a:t>
            </a:r>
            <a:r>
              <a:rPr lang="en-US" altLang="zh-CN" sz="2800" baseline="30000" dirty="0">
                <a:latin typeface="+mj-lt"/>
                <a:ea typeface="华文新魏" pitchFamily="2" charset="-122"/>
              </a:rPr>
              <a:t>6</a:t>
            </a:r>
            <a:r>
              <a:rPr lang="en-US" altLang="zh-CN" sz="2800" dirty="0">
                <a:latin typeface="+mj-lt"/>
                <a:ea typeface="华文新魏" pitchFamily="2" charset="-122"/>
              </a:rPr>
              <a:t>=0.2μs</a:t>
            </a:r>
            <a:r>
              <a:rPr lang="zh-CN" altLang="en-US" sz="2800" dirty="0">
                <a:latin typeface="+mj-lt"/>
                <a:ea typeface="华文新魏" pitchFamily="2" charset="-122"/>
              </a:rPr>
              <a:t>，每次磁盘传送一个字</a:t>
            </a:r>
            <a:r>
              <a:rPr lang="en-US" altLang="zh-CN" sz="2800" dirty="0">
                <a:latin typeface="+mj-lt"/>
                <a:ea typeface="华文新魏" pitchFamily="2" charset="-122"/>
              </a:rPr>
              <a:t>(32 </a:t>
            </a:r>
            <a:r>
              <a:rPr lang="zh-CN" altLang="en-US" sz="2800" dirty="0">
                <a:latin typeface="+mj-lt"/>
                <a:ea typeface="华文新魏" pitchFamily="2" charset="-122"/>
              </a:rPr>
              <a:t>位</a:t>
            </a:r>
            <a:r>
              <a:rPr lang="en-US" altLang="zh-CN" sz="2800" dirty="0">
                <a:latin typeface="+mj-lt"/>
                <a:ea typeface="华文新魏" pitchFamily="2" charset="-122"/>
              </a:rPr>
              <a:t>)</a:t>
            </a:r>
            <a:r>
              <a:rPr lang="zh-CN" altLang="en-US" sz="2800" dirty="0">
                <a:latin typeface="+mj-lt"/>
                <a:ea typeface="华文新魏" pitchFamily="2" charset="-122"/>
              </a:rPr>
              <a:t>的时间为： </a:t>
            </a:r>
            <a:r>
              <a:rPr lang="en-US" altLang="zh-CN" sz="2800" dirty="0">
                <a:latin typeface="+mj-lt"/>
                <a:ea typeface="华文新魏" pitchFamily="2" charset="-122"/>
              </a:rPr>
              <a:t>(4B/10MB)</a:t>
            </a:r>
            <a:r>
              <a:rPr lang="zh-CN" altLang="en-US" sz="2800" dirty="0">
                <a:latin typeface="+mj-lt"/>
                <a:ea typeface="华文新魏" pitchFamily="2" charset="-122"/>
              </a:rPr>
              <a:t>秒</a:t>
            </a:r>
            <a:r>
              <a:rPr lang="en-US" altLang="zh-CN" sz="2800" dirty="0">
                <a:latin typeface="+mj-lt"/>
                <a:ea typeface="华文新魏" pitchFamily="2" charset="-122"/>
              </a:rPr>
              <a:t>=0.4μs</a:t>
            </a:r>
            <a:r>
              <a:rPr lang="zh-CN" altLang="en-US" sz="2800" dirty="0">
                <a:latin typeface="+mj-lt"/>
                <a:ea typeface="华文新魏" pitchFamily="2" charset="-122"/>
              </a:rPr>
              <a:t>。所以，处理器用于磁盘数据传输的时间百分比为：</a:t>
            </a:r>
            <a:r>
              <a:rPr lang="en-US" altLang="zh-CN" sz="2800" dirty="0">
                <a:latin typeface="+mj-lt"/>
                <a:ea typeface="华文新魏" pitchFamily="2" charset="-122"/>
              </a:rPr>
              <a:t>2/4=50%</a:t>
            </a:r>
          </a:p>
          <a:p>
            <a:pPr>
              <a:lnSpc>
                <a:spcPct val="100000"/>
              </a:lnSpc>
              <a:spcBef>
                <a:spcPts val="600"/>
              </a:spcBef>
              <a:buFont typeface="Wingdings" pitchFamily="2" charset="2"/>
              <a:buNone/>
            </a:pPr>
            <a:endParaRPr lang="en-US" altLang="zh-CN" sz="2800" dirty="0">
              <a:latin typeface="+mj-lt"/>
              <a:ea typeface="华文新魏" pitchFamily="2" charset="-122"/>
            </a:endParaRPr>
          </a:p>
          <a:p>
            <a:pPr>
              <a:lnSpc>
                <a:spcPct val="100000"/>
              </a:lnSpc>
              <a:spcBef>
                <a:spcPts val="600"/>
              </a:spcBef>
              <a:buFont typeface="Wingdings" pitchFamily="2" charset="2"/>
              <a:buNone/>
            </a:pPr>
            <a:r>
              <a:rPr lang="zh-CN" altLang="en-US" sz="2800" dirty="0">
                <a:latin typeface="+mj-lt"/>
                <a:ea typeface="华文新魏" pitchFamily="2" charset="-122"/>
              </a:rPr>
              <a:t>另一种解法：</a:t>
            </a:r>
          </a:p>
          <a:p>
            <a:pPr>
              <a:lnSpc>
                <a:spcPct val="100000"/>
              </a:lnSpc>
              <a:spcBef>
                <a:spcPts val="600"/>
              </a:spcBef>
              <a:buFont typeface="Wingdings" pitchFamily="2" charset="2"/>
              <a:buChar char="n"/>
            </a:pPr>
            <a:r>
              <a:rPr lang="zh-CN" altLang="en-US" sz="2800" dirty="0">
                <a:latin typeface="+mj-lt"/>
                <a:ea typeface="华文新魏" pitchFamily="2" charset="-122"/>
              </a:rPr>
              <a:t>磁盘要求每次中断以</a:t>
            </a:r>
            <a:r>
              <a:rPr lang="en-US" altLang="zh-CN" sz="2800" dirty="0">
                <a:latin typeface="+mj-lt"/>
                <a:ea typeface="华文新魏" pitchFamily="2" charset="-122"/>
              </a:rPr>
              <a:t>32 </a:t>
            </a:r>
            <a:r>
              <a:rPr lang="zh-CN" altLang="en-US" sz="2800" dirty="0">
                <a:latin typeface="+mj-lt"/>
                <a:ea typeface="华文新魏" pitchFamily="2" charset="-122"/>
              </a:rPr>
              <a:t>位</a:t>
            </a:r>
            <a:r>
              <a:rPr lang="en-US" altLang="zh-CN" sz="2800" dirty="0">
                <a:latin typeface="+mj-lt"/>
                <a:ea typeface="华文新魏" pitchFamily="2" charset="-122"/>
              </a:rPr>
              <a:t>(4 </a:t>
            </a:r>
            <a:r>
              <a:rPr lang="zh-CN" altLang="en-US" sz="2800" dirty="0">
                <a:latin typeface="+mj-lt"/>
                <a:ea typeface="华文新魏" pitchFamily="2" charset="-122"/>
              </a:rPr>
              <a:t>字节</a:t>
            </a:r>
            <a:r>
              <a:rPr lang="en-US" altLang="zh-CN" sz="2800" dirty="0">
                <a:latin typeface="+mj-lt"/>
                <a:ea typeface="华文新魏" pitchFamily="2" charset="-122"/>
              </a:rPr>
              <a:t>)</a:t>
            </a:r>
            <a:r>
              <a:rPr lang="zh-CN" altLang="en-US" sz="2800" dirty="0">
                <a:latin typeface="+mj-lt"/>
                <a:ea typeface="华文新魏" pitchFamily="2" charset="-122"/>
              </a:rPr>
              <a:t>进行传送，为了保证磁盘没有任何数据传输被错过，故传送速率应达到每秒：</a:t>
            </a:r>
            <a:r>
              <a:rPr lang="en-US" altLang="zh-CN" sz="2800" dirty="0">
                <a:latin typeface="+mj-lt"/>
                <a:ea typeface="华文新魏" pitchFamily="2" charset="-122"/>
              </a:rPr>
              <a:t>10MB/4B=2500K </a:t>
            </a:r>
            <a:r>
              <a:rPr lang="zh-CN" altLang="en-US" sz="2800" dirty="0">
                <a:latin typeface="+mj-lt"/>
                <a:ea typeface="华文新魏" pitchFamily="2" charset="-122"/>
              </a:rPr>
              <a:t>次的中断速度。</a:t>
            </a:r>
            <a:endParaRPr lang="en-US" altLang="zh-CN" sz="2800" dirty="0">
              <a:latin typeface="+mj-lt"/>
              <a:ea typeface="华文新魏" pitchFamily="2" charset="-122"/>
            </a:endParaRPr>
          </a:p>
          <a:p>
            <a:pPr>
              <a:lnSpc>
                <a:spcPct val="100000"/>
              </a:lnSpc>
              <a:spcBef>
                <a:spcPts val="600"/>
              </a:spcBef>
              <a:buFont typeface="Wingdings" pitchFamily="2" charset="2"/>
              <a:buChar char="n"/>
            </a:pPr>
            <a:r>
              <a:rPr lang="zh-CN" altLang="en-US" sz="2800" dirty="0">
                <a:latin typeface="+mj-lt"/>
                <a:ea typeface="华文新魏" pitchFamily="2" charset="-122"/>
              </a:rPr>
              <a:t>每秒钟</a:t>
            </a:r>
            <a:r>
              <a:rPr lang="en-US" altLang="zh-CN" sz="2800" dirty="0">
                <a:latin typeface="+mj-lt"/>
                <a:ea typeface="华文新魏" pitchFamily="2" charset="-122"/>
              </a:rPr>
              <a:t>CPU</a:t>
            </a:r>
            <a:r>
              <a:rPr lang="zh-CN" altLang="en-US" sz="2800" dirty="0">
                <a:latin typeface="+mj-lt"/>
                <a:ea typeface="华文新魏" pitchFamily="2" charset="-122"/>
              </a:rPr>
              <a:t>用于中断处理的周期数为：</a:t>
            </a:r>
            <a:r>
              <a:rPr lang="en-US" altLang="zh-CN" sz="2800" dirty="0">
                <a:latin typeface="+mj-lt"/>
                <a:ea typeface="华文新魏" pitchFamily="2" charset="-122"/>
              </a:rPr>
              <a:t>	2500K×100=250×10</a:t>
            </a:r>
            <a:r>
              <a:rPr lang="en-US" altLang="zh-CN" sz="2800" baseline="30000" dirty="0">
                <a:latin typeface="+mj-lt"/>
                <a:ea typeface="华文新魏" pitchFamily="2" charset="-122"/>
              </a:rPr>
              <a:t>6</a:t>
            </a:r>
            <a:r>
              <a:rPr lang="en-US" altLang="zh-CN" sz="2800" dirty="0">
                <a:latin typeface="+mj-lt"/>
                <a:ea typeface="华文新魏" pitchFamily="2" charset="-122"/>
              </a:rPr>
              <a:t> </a:t>
            </a:r>
          </a:p>
          <a:p>
            <a:pPr>
              <a:lnSpc>
                <a:spcPct val="100000"/>
              </a:lnSpc>
              <a:spcBef>
                <a:spcPts val="600"/>
              </a:spcBef>
              <a:buFont typeface="Wingdings" pitchFamily="2" charset="2"/>
              <a:buChar char="n"/>
            </a:pPr>
            <a:r>
              <a:rPr lang="zh-CN" altLang="en-US" sz="2800" dirty="0">
                <a:latin typeface="+mj-lt"/>
                <a:ea typeface="华文新魏" pitchFamily="2" charset="-122"/>
              </a:rPr>
              <a:t>一次数据传输中，所消耗的处理器时间的百分比为：</a:t>
            </a:r>
            <a:r>
              <a:rPr lang="en-US" altLang="zh-CN" sz="2800" dirty="0">
                <a:latin typeface="+mj-lt"/>
                <a:ea typeface="华文新魏" pitchFamily="2" charset="-122"/>
              </a:rPr>
              <a:t>	250×10</a:t>
            </a:r>
            <a:r>
              <a:rPr lang="en-US" altLang="zh-CN" sz="2800" baseline="30000" dirty="0">
                <a:latin typeface="+mj-lt"/>
                <a:ea typeface="华文新魏" pitchFamily="2" charset="-122"/>
              </a:rPr>
              <a:t>6</a:t>
            </a:r>
            <a:r>
              <a:rPr lang="en-US" altLang="zh-CN" sz="2800" dirty="0">
                <a:latin typeface="+mj-lt"/>
                <a:ea typeface="华文新魏" pitchFamily="2" charset="-122"/>
              </a:rPr>
              <a:t>/(500×10</a:t>
            </a:r>
            <a:r>
              <a:rPr lang="en-US" altLang="zh-CN" sz="2800" baseline="30000" dirty="0">
                <a:latin typeface="+mj-lt"/>
                <a:ea typeface="华文新魏" pitchFamily="2" charset="-122"/>
              </a:rPr>
              <a:t>6</a:t>
            </a:r>
            <a:r>
              <a:rPr lang="en-US" altLang="zh-CN" sz="2800" dirty="0">
                <a:latin typeface="+mj-lt"/>
                <a:ea typeface="华文新魏" pitchFamily="2" charset="-122"/>
              </a:rPr>
              <a:t>)=50%</a:t>
            </a:r>
            <a:endParaRPr lang="zh-CN" altLang="en-US" sz="2800" dirty="0">
              <a:latin typeface="+mj-lt"/>
              <a:ea typeface="华文新魏" pitchFamily="2" charset="-122"/>
            </a:endParaRPr>
          </a:p>
        </p:txBody>
      </p:sp>
      <p:sp>
        <p:nvSpPr>
          <p:cNvPr id="5" name="Rectangle 2"/>
          <p:cNvSpPr txBox="1">
            <a:spLocks noChangeArrowheads="1"/>
          </p:cNvSpPr>
          <p:nvPr/>
        </p:nvSpPr>
        <p:spPr bwMode="auto">
          <a:xfrm>
            <a:off x="397107" y="73393"/>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中断、</a:t>
            </a:r>
            <a:r>
              <a:rPr lang="en-US" altLang="zh-CN" dirty="0"/>
              <a:t>DMA</a:t>
            </a:r>
            <a:r>
              <a:rPr lang="zh-CN" altLang="en-US" dirty="0"/>
              <a:t>方式下</a:t>
            </a:r>
            <a:r>
              <a:rPr lang="en-US" altLang="zh-CN" dirty="0"/>
              <a:t>CPU</a:t>
            </a:r>
            <a:r>
              <a:rPr lang="zh-CN" altLang="en-US" dirty="0"/>
              <a:t>的开销举例</a:t>
            </a:r>
          </a:p>
        </p:txBody>
      </p:sp>
    </p:spTree>
    <p:extLst>
      <p:ext uri="{BB962C8B-B14F-4D97-AF65-F5344CB8AC3E}">
        <p14:creationId xmlns:p14="http://schemas.microsoft.com/office/powerpoint/2010/main" val="14987496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blinds(horizontal)">
                                      <p:cBhvr>
                                        <p:cTn id="18" dur="500"/>
                                        <p:tgtEl>
                                          <p:spTgt spid="4">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blinds(horizontal)">
                                      <p:cBhvr>
                                        <p:cTn id="21" dur="500"/>
                                        <p:tgtEl>
                                          <p:spTgt spid="4">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blinds(horizontal)">
                                      <p:cBhvr>
                                        <p:cTn id="24" dur="500"/>
                                        <p:tgtEl>
                                          <p:spTgt spid="4">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blinds(horizontal)">
                                      <p:cBhvr>
                                        <p:cTn id="2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398015" y="80628"/>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访问和内存系统</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5" name="内容占位符 2"/>
          <p:cNvSpPr txBox="1">
            <a:spLocks/>
          </p:cNvSpPr>
          <p:nvPr/>
        </p:nvSpPr>
        <p:spPr>
          <a:xfrm>
            <a:off x="226554" y="935434"/>
            <a:ext cx="11607229" cy="5445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indent="-266700">
              <a:lnSpc>
                <a:spcPct val="100000"/>
              </a:lnSpc>
              <a:spcBef>
                <a:spcPts val="600"/>
              </a:spcBef>
            </a:pPr>
            <a:r>
              <a:rPr lang="zh-CN" altLang="en-US" dirty="0">
                <a:latin typeface="+mj-lt"/>
                <a:ea typeface="华文新魏" pitchFamily="2" charset="-122"/>
              </a:rPr>
              <a:t>当</a:t>
            </a:r>
            <a:r>
              <a:rPr lang="en-US" altLang="zh-CN" dirty="0">
                <a:latin typeface="+mj-lt"/>
                <a:ea typeface="华文新魏" pitchFamily="2" charset="-122"/>
              </a:rPr>
              <a:t>DMA</a:t>
            </a:r>
            <a:r>
              <a:rPr lang="zh-CN" altLang="en-US" dirty="0">
                <a:latin typeface="+mj-lt"/>
                <a:ea typeface="华文新魏" pitchFamily="2" charset="-122"/>
              </a:rPr>
              <a:t>被集成到</a:t>
            </a:r>
            <a:r>
              <a:rPr lang="en-US" altLang="zh-CN" dirty="0">
                <a:latin typeface="+mj-lt"/>
                <a:ea typeface="华文新魏" pitchFamily="2" charset="-122"/>
              </a:rPr>
              <a:t>I/O</a:t>
            </a:r>
            <a:r>
              <a:rPr lang="zh-CN" altLang="en-US" dirty="0">
                <a:latin typeface="+mj-lt"/>
                <a:ea typeface="华文新魏" pitchFamily="2" charset="-122"/>
              </a:rPr>
              <a:t>系统时，内存系统和处理器的关系发生了变化，反映在：</a:t>
            </a:r>
            <a:endParaRPr lang="en-US" altLang="zh-CN" dirty="0">
              <a:latin typeface="+mj-lt"/>
              <a:ea typeface="华文新魏" pitchFamily="2" charset="-122"/>
            </a:endParaRPr>
          </a:p>
          <a:p>
            <a:pPr marL="625475" lvl="1" indent="-266700">
              <a:lnSpc>
                <a:spcPct val="100000"/>
              </a:lnSpc>
              <a:spcBef>
                <a:spcPts val="600"/>
              </a:spcBef>
            </a:pPr>
            <a:r>
              <a:rPr lang="zh-CN" altLang="en-US" sz="3200" dirty="0">
                <a:latin typeface="+mj-lt"/>
                <a:ea typeface="华文新魏" pitchFamily="2" charset="-122"/>
              </a:rPr>
              <a:t>没有</a:t>
            </a:r>
            <a:r>
              <a:rPr lang="en-US" altLang="zh-CN" sz="3200" dirty="0">
                <a:latin typeface="+mj-lt"/>
                <a:ea typeface="华文新魏" pitchFamily="2" charset="-122"/>
              </a:rPr>
              <a:t>DMA</a:t>
            </a:r>
            <a:r>
              <a:rPr lang="zh-CN" altLang="en-US" sz="3200" dirty="0">
                <a:latin typeface="+mj-lt"/>
                <a:ea typeface="华文新魏" pitchFamily="2" charset="-122"/>
              </a:rPr>
              <a:t>时，所有对内存系统的访问都来自处理器，需要经过地址转换或</a:t>
            </a:r>
            <a:r>
              <a:rPr lang="en-US" altLang="zh-CN" sz="3200" dirty="0">
                <a:latin typeface="+mj-lt"/>
                <a:ea typeface="华文新魏" pitchFamily="2" charset="-122"/>
              </a:rPr>
              <a:t>cache</a:t>
            </a:r>
            <a:r>
              <a:rPr lang="zh-CN" altLang="en-US" sz="3200" dirty="0">
                <a:latin typeface="+mj-lt"/>
                <a:ea typeface="华文新魏" pitchFamily="2" charset="-122"/>
              </a:rPr>
              <a:t>的访问，好像处理器自己发出访存请求</a:t>
            </a:r>
            <a:endParaRPr lang="en-US" altLang="zh-CN" sz="3200" dirty="0">
              <a:latin typeface="+mj-lt"/>
              <a:ea typeface="华文新魏" pitchFamily="2" charset="-122"/>
            </a:endParaRPr>
          </a:p>
          <a:p>
            <a:pPr marL="625475" lvl="1" indent="-266700">
              <a:lnSpc>
                <a:spcPct val="100000"/>
              </a:lnSpc>
              <a:spcBef>
                <a:spcPts val="600"/>
              </a:spcBef>
            </a:pPr>
            <a:r>
              <a:rPr lang="zh-CN" altLang="en-US" sz="3200" dirty="0">
                <a:latin typeface="+mj-lt"/>
                <a:ea typeface="华文新魏" pitchFamily="2" charset="-122"/>
              </a:rPr>
              <a:t>采用</a:t>
            </a:r>
            <a:r>
              <a:rPr lang="en-US" altLang="zh-CN" sz="3200" dirty="0">
                <a:latin typeface="+mj-lt"/>
                <a:ea typeface="华文新魏" pitchFamily="2" charset="-122"/>
              </a:rPr>
              <a:t>DMA</a:t>
            </a:r>
            <a:r>
              <a:rPr lang="zh-CN" altLang="en-US" sz="3200" dirty="0">
                <a:latin typeface="+mj-lt"/>
                <a:ea typeface="华文新魏" pitchFamily="2" charset="-122"/>
              </a:rPr>
              <a:t>方式，对内存访问有了一条不经过地址转换机制或</a:t>
            </a:r>
            <a:r>
              <a:rPr lang="en-US" altLang="zh-CN" sz="3200" dirty="0">
                <a:latin typeface="+mj-lt"/>
                <a:ea typeface="华文新魏" pitchFamily="2" charset="-122"/>
              </a:rPr>
              <a:t>cache</a:t>
            </a:r>
            <a:r>
              <a:rPr lang="zh-CN" altLang="en-US" sz="3200" dirty="0">
                <a:latin typeface="+mj-lt"/>
                <a:ea typeface="华文新魏" pitchFamily="2" charset="-122"/>
              </a:rPr>
              <a:t>的路径，由</a:t>
            </a:r>
            <a:r>
              <a:rPr lang="en-US" altLang="zh-CN" sz="3200" dirty="0">
                <a:latin typeface="+mj-lt"/>
                <a:ea typeface="华文新魏" pitchFamily="2" charset="-122"/>
              </a:rPr>
              <a:t>I/O</a:t>
            </a:r>
            <a:r>
              <a:rPr lang="zh-CN" altLang="en-US" sz="3200" dirty="0">
                <a:latin typeface="+mj-lt"/>
                <a:ea typeface="华文新魏" pitchFamily="2" charset="-122"/>
              </a:rPr>
              <a:t>发出访存请求</a:t>
            </a:r>
            <a:endParaRPr lang="en-US" altLang="zh-CN" sz="3200" dirty="0">
              <a:latin typeface="+mj-lt"/>
              <a:ea typeface="华文新魏" pitchFamily="2" charset="-122"/>
            </a:endParaRPr>
          </a:p>
          <a:p>
            <a:pPr marL="266700" indent="-266700">
              <a:lnSpc>
                <a:spcPct val="100000"/>
              </a:lnSpc>
              <a:spcBef>
                <a:spcPts val="600"/>
              </a:spcBef>
            </a:pPr>
            <a:r>
              <a:rPr lang="zh-CN" altLang="en-US" dirty="0">
                <a:latin typeface="+mj-lt"/>
                <a:ea typeface="华文新魏" pitchFamily="2" charset="-122"/>
              </a:rPr>
              <a:t>在虚拟存储系统中，使用</a:t>
            </a:r>
            <a:r>
              <a:rPr lang="en-US" altLang="zh-CN" dirty="0">
                <a:latin typeface="+mj-lt"/>
                <a:ea typeface="华文新魏" pitchFamily="2" charset="-122"/>
              </a:rPr>
              <a:t>DMA</a:t>
            </a:r>
            <a:r>
              <a:rPr lang="zh-CN" altLang="en-US" dirty="0">
                <a:latin typeface="+mj-lt"/>
                <a:ea typeface="华文新魏" pitchFamily="2" charset="-122"/>
              </a:rPr>
              <a:t>出现了问题</a:t>
            </a:r>
            <a:endParaRPr lang="en-US" altLang="zh-CN" dirty="0">
              <a:latin typeface="+mj-lt"/>
              <a:ea typeface="华文新魏" pitchFamily="2" charset="-122"/>
            </a:endParaRPr>
          </a:p>
          <a:p>
            <a:pPr marL="625475" lvl="1" indent="-266700">
              <a:lnSpc>
                <a:spcPct val="100000"/>
              </a:lnSpc>
              <a:spcBef>
                <a:spcPts val="600"/>
              </a:spcBef>
            </a:pPr>
            <a:r>
              <a:rPr lang="zh-CN" altLang="en-US" dirty="0">
                <a:latin typeface="+mj-lt"/>
                <a:ea typeface="华文新魏" pitchFamily="2" charset="-122"/>
              </a:rPr>
              <a:t>虚存系统的存储页</a:t>
            </a:r>
            <a:r>
              <a:rPr lang="en-US" altLang="zh-CN" dirty="0">
                <a:latin typeface="+mj-lt"/>
                <a:ea typeface="华文新魏" pitchFamily="2" charset="-122"/>
              </a:rPr>
              <a:t>(page)</a:t>
            </a:r>
            <a:r>
              <a:rPr lang="zh-CN" altLang="en-US" dirty="0">
                <a:latin typeface="+mj-lt"/>
                <a:ea typeface="华文新魏" pitchFamily="2" charset="-122"/>
              </a:rPr>
              <a:t>有物理地址和虚拟地址</a:t>
            </a:r>
            <a:endParaRPr lang="en-US" altLang="zh-CN" dirty="0">
              <a:latin typeface="+mj-lt"/>
              <a:ea typeface="华文新魏" pitchFamily="2" charset="-122"/>
            </a:endParaRPr>
          </a:p>
          <a:p>
            <a:pPr marL="984250" lvl="2" indent="-266700">
              <a:lnSpc>
                <a:spcPct val="100000"/>
              </a:lnSpc>
              <a:spcBef>
                <a:spcPts val="600"/>
              </a:spcBef>
            </a:pPr>
            <a:r>
              <a:rPr lang="zh-CN" altLang="en-US" sz="2800" dirty="0">
                <a:latin typeface="+mj-lt"/>
                <a:ea typeface="华文新魏" pitchFamily="2" charset="-122"/>
              </a:rPr>
              <a:t>若用虚拟地址，</a:t>
            </a:r>
            <a:r>
              <a:rPr lang="en-US" altLang="zh-CN" sz="2800" dirty="0">
                <a:latin typeface="+mj-lt"/>
                <a:ea typeface="华文新魏" pitchFamily="2" charset="-122"/>
              </a:rPr>
              <a:t>DMA</a:t>
            </a:r>
            <a:r>
              <a:rPr lang="zh-CN" altLang="en-US" sz="2800" dirty="0">
                <a:latin typeface="+mj-lt"/>
                <a:ea typeface="华文新魏" pitchFamily="2" charset="-122"/>
              </a:rPr>
              <a:t>需将虚拟地址转化为物理地址</a:t>
            </a:r>
            <a:endParaRPr lang="en-US" altLang="zh-CN" sz="2800" dirty="0">
              <a:latin typeface="+mj-lt"/>
              <a:ea typeface="华文新魏" pitchFamily="2" charset="-122"/>
            </a:endParaRPr>
          </a:p>
          <a:p>
            <a:pPr marL="984250" lvl="2" indent="-266700">
              <a:lnSpc>
                <a:spcPct val="100000"/>
              </a:lnSpc>
              <a:spcBef>
                <a:spcPts val="600"/>
              </a:spcBef>
            </a:pPr>
            <a:r>
              <a:rPr lang="zh-CN" altLang="en-US" sz="2800" dirty="0">
                <a:latin typeface="+mj-lt"/>
                <a:ea typeface="华文新魏" pitchFamily="2" charset="-122"/>
              </a:rPr>
              <a:t>若用物理地址，</a:t>
            </a:r>
            <a:r>
              <a:rPr lang="en-US" altLang="zh-CN" sz="2800" dirty="0">
                <a:latin typeface="+mj-lt"/>
                <a:ea typeface="华文新魏" pitchFamily="2" charset="-122"/>
              </a:rPr>
              <a:t>DMA</a:t>
            </a:r>
            <a:r>
              <a:rPr lang="zh-CN" altLang="en-US" sz="2800" dirty="0">
                <a:latin typeface="+mj-lt"/>
                <a:ea typeface="华文新魏" pitchFamily="2" charset="-122"/>
              </a:rPr>
              <a:t>传输须限制在一个连续物理地址空间内</a:t>
            </a:r>
            <a:endParaRPr lang="en-US" altLang="zh-CN" sz="2800" dirty="0">
              <a:latin typeface="+mj-lt"/>
              <a:ea typeface="华文新魏" pitchFamily="2" charset="-122"/>
            </a:endParaRPr>
          </a:p>
        </p:txBody>
      </p:sp>
      <p:sp>
        <p:nvSpPr>
          <p:cNvPr id="6" name="文本框 5">
            <a:extLst>
              <a:ext uri="{FF2B5EF4-FFF2-40B4-BE49-F238E27FC236}">
                <a16:creationId xmlns:a16="http://schemas.microsoft.com/office/drawing/2014/main" id="{B2EE27BA-A981-4170-8506-DCA25279D278}"/>
              </a:ext>
            </a:extLst>
          </p:cNvPr>
          <p:cNvSpPr txBox="1"/>
          <p:nvPr/>
        </p:nvSpPr>
        <p:spPr>
          <a:xfrm>
            <a:off x="97055" y="6221800"/>
            <a:ext cx="11996302" cy="522579"/>
          </a:xfrm>
          <a:prstGeom prst="rect">
            <a:avLst/>
          </a:prstGeom>
          <a:noFill/>
        </p:spPr>
        <p:txBody>
          <a:bodyPr wrap="square">
            <a:spAutoFit/>
          </a:bodyPr>
          <a:lstStyle/>
          <a:p>
            <a:r>
              <a:rPr lang="zh-CN" altLang="en-US" sz="2000" dirty="0">
                <a:solidFill>
                  <a:srgbClr val="FF0000"/>
                </a:solidFill>
              </a:rPr>
              <a:t>现代</a:t>
            </a:r>
            <a:r>
              <a:rPr lang="en-US" altLang="zh-CN" sz="2000" dirty="0">
                <a:solidFill>
                  <a:srgbClr val="FF0000"/>
                </a:solidFill>
              </a:rPr>
              <a:t>DMA</a:t>
            </a:r>
            <a:r>
              <a:rPr lang="zh-CN" altLang="en-US" sz="2000" dirty="0">
                <a:solidFill>
                  <a:srgbClr val="FF0000"/>
                </a:solidFill>
              </a:rPr>
              <a:t>直接采用物理地址，且聚散</a:t>
            </a:r>
            <a:r>
              <a:rPr lang="en-US" altLang="zh-CN" sz="2000" dirty="0">
                <a:solidFill>
                  <a:srgbClr val="FF0000"/>
                </a:solidFill>
              </a:rPr>
              <a:t>DMA</a:t>
            </a:r>
            <a:r>
              <a:rPr lang="zh-CN" altLang="en-US" sz="2000" dirty="0">
                <a:solidFill>
                  <a:srgbClr val="FF0000"/>
                </a:solidFill>
              </a:rPr>
              <a:t>技术保证</a:t>
            </a:r>
            <a:r>
              <a:rPr lang="en-US" altLang="zh-CN" sz="2000" dirty="0">
                <a:solidFill>
                  <a:srgbClr val="FF0000"/>
                </a:solidFill>
              </a:rPr>
              <a:t>DMA</a:t>
            </a:r>
            <a:r>
              <a:rPr lang="zh-CN" altLang="en-US" sz="2000" dirty="0">
                <a:solidFill>
                  <a:srgbClr val="FF0000"/>
                </a:solidFill>
              </a:rPr>
              <a:t>可以写多个不连续的物理地址段</a:t>
            </a:r>
          </a:p>
        </p:txBody>
      </p:sp>
    </p:spTree>
    <p:extLst>
      <p:ext uri="{BB962C8B-B14F-4D97-AF65-F5344CB8AC3E}">
        <p14:creationId xmlns:p14="http://schemas.microsoft.com/office/powerpoint/2010/main" val="408365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linds(horizontal)">
                                      <p:cBhvr>
                                        <p:cTn id="10" dur="500"/>
                                        <p:tgtEl>
                                          <p:spTgt spid="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blinds(horizontal)">
                                      <p:cBhvr>
                                        <p:cTn id="13" dur="500"/>
                                        <p:tgtEl>
                                          <p:spTgt spid="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blinds(horizontal)">
                                      <p:cBhvr>
                                        <p:cTn id="16"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411407" y="12758"/>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en-US" altLang="zh-CN" dirty="0"/>
              <a:t>DMA</a:t>
            </a:r>
            <a:r>
              <a:rPr lang="zh-CN" altLang="en-US" dirty="0"/>
              <a:t>访问和内存系统</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6" name="内容占位符 2"/>
          <p:cNvSpPr txBox="1">
            <a:spLocks/>
          </p:cNvSpPr>
          <p:nvPr/>
        </p:nvSpPr>
        <p:spPr>
          <a:xfrm>
            <a:off x="766614" y="908720"/>
            <a:ext cx="10837204" cy="48245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indent="-266700">
              <a:lnSpc>
                <a:spcPct val="100000"/>
              </a:lnSpc>
              <a:spcBef>
                <a:spcPts val="600"/>
              </a:spcBef>
            </a:pPr>
            <a:r>
              <a:rPr lang="zh-CN" altLang="en-US" dirty="0">
                <a:latin typeface="+mj-lt"/>
                <a:ea typeface="华文新魏" pitchFamily="2" charset="-122"/>
              </a:rPr>
              <a:t>在高速缓存系统中，使用</a:t>
            </a:r>
            <a:r>
              <a:rPr lang="en-US" altLang="zh-CN" dirty="0">
                <a:latin typeface="+mj-lt"/>
                <a:ea typeface="华文新魏" pitchFamily="2" charset="-122"/>
              </a:rPr>
              <a:t>DMA</a:t>
            </a:r>
            <a:r>
              <a:rPr lang="zh-CN" altLang="en-US" dirty="0">
                <a:latin typeface="+mj-lt"/>
                <a:ea typeface="华文新魏" pitchFamily="2" charset="-122"/>
              </a:rPr>
              <a:t>也出现问题：</a:t>
            </a:r>
            <a:r>
              <a:rPr lang="en-US" altLang="zh-CN" dirty="0">
                <a:solidFill>
                  <a:srgbClr val="0000FF"/>
                </a:solidFill>
                <a:latin typeface="+mj-lt"/>
                <a:ea typeface="华文新魏" pitchFamily="2" charset="-122"/>
              </a:rPr>
              <a:t>I/O</a:t>
            </a:r>
            <a:r>
              <a:rPr lang="zh-CN" altLang="en-US" dirty="0">
                <a:solidFill>
                  <a:srgbClr val="0000FF"/>
                </a:solidFill>
                <a:latin typeface="+mj-lt"/>
                <a:ea typeface="华文新魏" pitchFamily="2" charset="-122"/>
              </a:rPr>
              <a:t>数据一致性问题</a:t>
            </a:r>
            <a:endParaRPr lang="en-US" altLang="zh-CN" dirty="0">
              <a:solidFill>
                <a:srgbClr val="0000FF"/>
              </a:solidFill>
              <a:latin typeface="+mj-lt"/>
              <a:ea typeface="华文新魏" pitchFamily="2" charset="-122"/>
            </a:endParaRPr>
          </a:p>
          <a:p>
            <a:pPr marL="625475" lvl="1" indent="-266700">
              <a:lnSpc>
                <a:spcPct val="100000"/>
              </a:lnSpc>
              <a:spcBef>
                <a:spcPts val="600"/>
              </a:spcBef>
            </a:pPr>
            <a:r>
              <a:rPr lang="zh-CN" altLang="en-US" dirty="0">
                <a:latin typeface="+mj-lt"/>
                <a:ea typeface="华文新魏" pitchFamily="2" charset="-122"/>
              </a:rPr>
              <a:t>一个数据有两个副本：一个在</a:t>
            </a:r>
            <a:r>
              <a:rPr lang="en-US" altLang="zh-CN" dirty="0">
                <a:latin typeface="+mj-lt"/>
                <a:ea typeface="华文新魏" pitchFamily="2" charset="-122"/>
              </a:rPr>
              <a:t>cache</a:t>
            </a:r>
            <a:r>
              <a:rPr lang="zh-CN" altLang="en-US" dirty="0">
                <a:latin typeface="+mj-lt"/>
                <a:ea typeface="华文新魏" pitchFamily="2" charset="-122"/>
              </a:rPr>
              <a:t>中，另一个在内存中。</a:t>
            </a:r>
            <a:r>
              <a:rPr lang="en-US" altLang="zh-CN" dirty="0">
                <a:latin typeface="+mj-lt"/>
                <a:ea typeface="华文新魏" pitchFamily="2" charset="-122"/>
              </a:rPr>
              <a:t>DMA</a:t>
            </a:r>
            <a:r>
              <a:rPr lang="zh-CN" altLang="en-US" dirty="0">
                <a:latin typeface="+mj-lt"/>
                <a:ea typeface="华文新魏" pitchFamily="2" charset="-122"/>
              </a:rPr>
              <a:t>控制器直接向内存发出请求而不通过</a:t>
            </a:r>
            <a:r>
              <a:rPr lang="en-US" altLang="zh-CN" dirty="0">
                <a:latin typeface="+mj-lt"/>
                <a:ea typeface="华文新魏" pitchFamily="2" charset="-122"/>
              </a:rPr>
              <a:t>cache</a:t>
            </a:r>
            <a:r>
              <a:rPr lang="zh-CN" altLang="en-US" dirty="0">
                <a:latin typeface="+mj-lt"/>
                <a:ea typeface="华文新魏" pitchFamily="2" charset="-122"/>
              </a:rPr>
              <a:t>访问数据，这样</a:t>
            </a:r>
            <a:r>
              <a:rPr lang="en-US" altLang="zh-CN" dirty="0">
                <a:latin typeface="+mj-lt"/>
                <a:ea typeface="华文新魏" pitchFamily="2" charset="-122"/>
              </a:rPr>
              <a:t>DMA</a:t>
            </a:r>
            <a:r>
              <a:rPr lang="zh-CN" altLang="en-US" dirty="0">
                <a:latin typeface="+mj-lt"/>
                <a:ea typeface="华文新魏" pitchFamily="2" charset="-122"/>
              </a:rPr>
              <a:t>部件看到的内存地址的值可能和处理器看到的不一样</a:t>
            </a:r>
            <a:endParaRPr lang="en-US" altLang="zh-CN" dirty="0">
              <a:latin typeface="+mj-lt"/>
              <a:ea typeface="华文新魏" pitchFamily="2" charset="-122"/>
            </a:endParaRPr>
          </a:p>
          <a:p>
            <a:pPr marL="625475" lvl="1" indent="-266700">
              <a:lnSpc>
                <a:spcPct val="100000"/>
              </a:lnSpc>
              <a:spcBef>
                <a:spcPts val="600"/>
              </a:spcBef>
            </a:pPr>
            <a:r>
              <a:rPr lang="zh-CN" altLang="en-US" dirty="0">
                <a:latin typeface="+mj-lt"/>
                <a:ea typeface="华文新魏" pitchFamily="2" charset="-122"/>
              </a:rPr>
              <a:t>当</a:t>
            </a:r>
            <a:r>
              <a:rPr lang="en-US" altLang="zh-CN" dirty="0">
                <a:latin typeface="+mj-lt"/>
                <a:ea typeface="华文新魏" pitchFamily="2" charset="-122"/>
              </a:rPr>
              <a:t>DMA</a:t>
            </a:r>
            <a:r>
              <a:rPr lang="zh-CN" altLang="en-US" dirty="0">
                <a:latin typeface="+mj-lt"/>
                <a:ea typeface="华文新魏" pitchFamily="2" charset="-122"/>
              </a:rPr>
              <a:t>部件执行从磁盘读取一块数据并直接写入内存的操作时</a:t>
            </a:r>
            <a:endParaRPr lang="en-US" altLang="zh-CN" dirty="0">
              <a:latin typeface="+mj-lt"/>
              <a:ea typeface="华文新魏" pitchFamily="2" charset="-122"/>
            </a:endParaRPr>
          </a:p>
          <a:p>
            <a:pPr marL="984250" lvl="2" indent="-273050">
              <a:lnSpc>
                <a:spcPct val="100000"/>
              </a:lnSpc>
              <a:spcBef>
                <a:spcPts val="600"/>
              </a:spcBef>
            </a:pPr>
            <a:r>
              <a:rPr lang="zh-CN" altLang="en-US" sz="2800" dirty="0">
                <a:latin typeface="+mj-lt"/>
                <a:ea typeface="华文新魏" pitchFamily="2" charset="-122"/>
              </a:rPr>
              <a:t>若被</a:t>
            </a:r>
            <a:r>
              <a:rPr lang="en-US" altLang="zh-CN" sz="2800" dirty="0">
                <a:latin typeface="+mj-lt"/>
                <a:ea typeface="华文新魏" pitchFamily="2" charset="-122"/>
              </a:rPr>
              <a:t>DMA</a:t>
            </a:r>
            <a:r>
              <a:rPr lang="zh-CN" altLang="en-US" sz="2800" dirty="0">
                <a:latin typeface="+mj-lt"/>
                <a:ea typeface="华文新魏" pitchFamily="2" charset="-122"/>
              </a:rPr>
              <a:t>写入数据所属的内存地址也在</a:t>
            </a:r>
            <a:r>
              <a:rPr lang="en-US" altLang="zh-CN" sz="2800" dirty="0">
                <a:latin typeface="+mj-lt"/>
                <a:ea typeface="华文新魏" pitchFamily="2" charset="-122"/>
              </a:rPr>
              <a:t>cache</a:t>
            </a:r>
            <a:r>
              <a:rPr lang="zh-CN" altLang="en-US" sz="2800" dirty="0">
                <a:latin typeface="+mj-lt"/>
                <a:ea typeface="华文新魏" pitchFamily="2" charset="-122"/>
              </a:rPr>
              <a:t>中有副本，此时处理器从</a:t>
            </a:r>
            <a:r>
              <a:rPr lang="en-US" altLang="zh-CN" sz="2800" dirty="0">
                <a:latin typeface="+mj-lt"/>
                <a:ea typeface="华文新魏" pitchFamily="2" charset="-122"/>
              </a:rPr>
              <a:t>cache</a:t>
            </a:r>
            <a:r>
              <a:rPr lang="zh-CN" altLang="en-US" sz="2800" dirty="0">
                <a:latin typeface="+mj-lt"/>
                <a:ea typeface="华文新魏" pitchFamily="2" charset="-122"/>
              </a:rPr>
              <a:t>中读取该内存地址上的数据，将获得旧值</a:t>
            </a:r>
            <a:endParaRPr lang="en-US" altLang="zh-CN" sz="2800" dirty="0">
              <a:latin typeface="+mj-lt"/>
              <a:ea typeface="华文新魏" pitchFamily="2" charset="-122"/>
            </a:endParaRPr>
          </a:p>
          <a:p>
            <a:pPr marL="625475" lvl="1" indent="-266700">
              <a:lnSpc>
                <a:spcPct val="100000"/>
              </a:lnSpc>
              <a:spcBef>
                <a:spcPts val="600"/>
              </a:spcBef>
            </a:pPr>
            <a:r>
              <a:rPr lang="zh-CN" altLang="en-US" dirty="0">
                <a:latin typeface="+mj-lt"/>
                <a:ea typeface="华文新魏" pitchFamily="2" charset="-122"/>
              </a:rPr>
              <a:t>若</a:t>
            </a:r>
            <a:r>
              <a:rPr lang="en-US" altLang="zh-CN" dirty="0">
                <a:latin typeface="+mj-lt"/>
                <a:ea typeface="华文新魏" pitchFamily="2" charset="-122"/>
              </a:rPr>
              <a:t>cache</a:t>
            </a:r>
            <a:r>
              <a:rPr lang="zh-CN" altLang="en-US" dirty="0">
                <a:latin typeface="+mj-lt"/>
                <a:ea typeface="华文新魏" pitchFamily="2" charset="-122"/>
              </a:rPr>
              <a:t>采用写回策略，当</a:t>
            </a:r>
            <a:r>
              <a:rPr lang="en-US" altLang="zh-CN" dirty="0">
                <a:latin typeface="+mj-lt"/>
                <a:ea typeface="华文新魏" pitchFamily="2" charset="-122"/>
              </a:rPr>
              <a:t>cache</a:t>
            </a:r>
            <a:r>
              <a:rPr lang="zh-CN" altLang="en-US" dirty="0">
                <a:latin typeface="+mj-lt"/>
                <a:ea typeface="华文新魏" pitchFamily="2" charset="-122"/>
              </a:rPr>
              <a:t>中已更新数据但尚未写回内存时，</a:t>
            </a:r>
            <a:r>
              <a:rPr lang="en-US" altLang="zh-CN" dirty="0">
                <a:latin typeface="+mj-lt"/>
                <a:ea typeface="华文新魏" pitchFamily="2" charset="-122"/>
              </a:rPr>
              <a:t>DMA</a:t>
            </a:r>
            <a:r>
              <a:rPr lang="zh-CN" altLang="en-US" dirty="0">
                <a:latin typeface="+mj-lt"/>
                <a:ea typeface="华文新魏" pitchFamily="2" charset="-122"/>
              </a:rPr>
              <a:t>直接从内存读取的值就不是当前正确的值</a:t>
            </a:r>
            <a:endParaRPr lang="en-US" altLang="zh-CN" dirty="0">
              <a:latin typeface="+mj-lt"/>
              <a:ea typeface="华文新魏" pitchFamily="2" charset="-122"/>
            </a:endParaRPr>
          </a:p>
        </p:txBody>
      </p:sp>
    </p:spTree>
    <p:extLst>
      <p:ext uri="{BB962C8B-B14F-4D97-AF65-F5344CB8AC3E}">
        <p14:creationId xmlns:p14="http://schemas.microsoft.com/office/powerpoint/2010/main" val="1956094612"/>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262558" y="115083"/>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 磁盘</a:t>
            </a:r>
            <a:r>
              <a:rPr lang="en-US" altLang="zh-CN" dirty="0"/>
              <a:t>DMA</a:t>
            </a:r>
            <a:r>
              <a:rPr lang="zh-CN" altLang="en-US" dirty="0"/>
              <a:t>传送举例</a:t>
            </a:r>
          </a:p>
        </p:txBody>
      </p:sp>
      <p:sp>
        <p:nvSpPr>
          <p:cNvPr id="7" name="Rectangle 5"/>
          <p:cNvSpPr>
            <a:spLocks noChangeArrowheads="1"/>
          </p:cNvSpPr>
          <p:nvPr/>
        </p:nvSpPr>
        <p:spPr bwMode="auto">
          <a:xfrm>
            <a:off x="395288" y="1193800"/>
            <a:ext cx="10092406"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内容占位符 2"/>
          <p:cNvSpPr txBox="1">
            <a:spLocks/>
          </p:cNvSpPr>
          <p:nvPr/>
        </p:nvSpPr>
        <p:spPr>
          <a:xfrm>
            <a:off x="766614" y="1050925"/>
            <a:ext cx="10379992" cy="52583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6700" indent="-266700">
              <a:lnSpc>
                <a:spcPct val="100000"/>
              </a:lnSpc>
              <a:spcBef>
                <a:spcPts val="600"/>
              </a:spcBef>
              <a:spcAft>
                <a:spcPts val="600"/>
              </a:spcAft>
            </a:pPr>
            <a:r>
              <a:rPr lang="zh-CN" altLang="en-US" dirty="0">
                <a:latin typeface="+mj-lt"/>
                <a:ea typeface="华文新魏" pitchFamily="2" charset="-122"/>
              </a:rPr>
              <a:t>避免</a:t>
            </a:r>
            <a:r>
              <a:rPr lang="en-US" altLang="zh-CN" dirty="0">
                <a:latin typeface="+mj-lt"/>
                <a:ea typeface="华文新魏" pitchFamily="2" charset="-122"/>
              </a:rPr>
              <a:t>I/O</a:t>
            </a:r>
            <a:r>
              <a:rPr lang="zh-CN" altLang="en-US" dirty="0">
                <a:latin typeface="+mj-lt"/>
                <a:ea typeface="华文新魏" pitchFamily="2" charset="-122"/>
              </a:rPr>
              <a:t>数据一致性问题的三种技术：</a:t>
            </a:r>
            <a:endParaRPr lang="en-US" altLang="zh-CN" dirty="0">
              <a:latin typeface="+mj-lt"/>
              <a:ea typeface="华文新魏" pitchFamily="2" charset="-122"/>
            </a:endParaRPr>
          </a:p>
          <a:p>
            <a:pPr marL="625475" lvl="1" indent="-266700">
              <a:lnSpc>
                <a:spcPct val="100000"/>
              </a:lnSpc>
              <a:spcBef>
                <a:spcPts val="600"/>
              </a:spcBef>
              <a:spcAft>
                <a:spcPts val="600"/>
              </a:spcAft>
            </a:pPr>
            <a:r>
              <a:rPr lang="zh-CN" altLang="en-US" dirty="0">
                <a:latin typeface="+mj-lt"/>
                <a:ea typeface="华文新魏" pitchFamily="2" charset="-122"/>
              </a:rPr>
              <a:t>将</a:t>
            </a:r>
            <a:r>
              <a:rPr lang="en-US" altLang="zh-CN" dirty="0">
                <a:latin typeface="+mj-lt"/>
                <a:ea typeface="华文新魏" pitchFamily="2" charset="-122"/>
              </a:rPr>
              <a:t>cache</a:t>
            </a:r>
            <a:r>
              <a:rPr lang="zh-CN" altLang="en-US" dirty="0">
                <a:latin typeface="+mj-lt"/>
                <a:ea typeface="华文新魏" pitchFamily="2" charset="-122"/>
              </a:rPr>
              <a:t>与</a:t>
            </a:r>
            <a:r>
              <a:rPr lang="en-US" altLang="zh-CN" dirty="0">
                <a:latin typeface="+mj-lt"/>
                <a:ea typeface="华文新魏" pitchFamily="2" charset="-122"/>
              </a:rPr>
              <a:t>I/O</a:t>
            </a:r>
            <a:r>
              <a:rPr lang="zh-CN" altLang="en-US" dirty="0">
                <a:latin typeface="+mj-lt"/>
                <a:ea typeface="华文新魏" pitchFamily="2" charset="-122"/>
              </a:rPr>
              <a:t>操作关联：确保读操作能看到最新值，写操作会更新</a:t>
            </a:r>
            <a:r>
              <a:rPr lang="en-US" altLang="zh-CN" dirty="0">
                <a:latin typeface="+mj-lt"/>
                <a:ea typeface="华文新魏" pitchFamily="2" charset="-122"/>
              </a:rPr>
              <a:t>cache</a:t>
            </a:r>
            <a:r>
              <a:rPr lang="zh-CN" altLang="en-US" dirty="0">
                <a:latin typeface="+mj-lt"/>
                <a:ea typeface="华文新魏" pitchFamily="2" charset="-122"/>
              </a:rPr>
              <a:t>中数据。但关联成本高</a:t>
            </a:r>
            <a:endParaRPr lang="en-US" altLang="zh-CN" dirty="0">
              <a:latin typeface="+mj-lt"/>
              <a:ea typeface="华文新魏" pitchFamily="2" charset="-122"/>
            </a:endParaRPr>
          </a:p>
          <a:p>
            <a:pPr marL="625475" lvl="1" indent="-266700">
              <a:lnSpc>
                <a:spcPct val="100000"/>
              </a:lnSpc>
              <a:spcBef>
                <a:spcPts val="600"/>
              </a:spcBef>
              <a:spcAft>
                <a:spcPts val="600"/>
              </a:spcAft>
            </a:pPr>
            <a:r>
              <a:rPr lang="en-US" altLang="zh-CN" dirty="0">
                <a:latin typeface="+mj-lt"/>
                <a:ea typeface="华文新魏" pitchFamily="2" charset="-122"/>
              </a:rPr>
              <a:t>OS</a:t>
            </a:r>
            <a:r>
              <a:rPr lang="zh-CN" altLang="en-US" dirty="0">
                <a:latin typeface="+mj-lt"/>
                <a:ea typeface="华文新魏" pitchFamily="2" charset="-122"/>
              </a:rPr>
              <a:t>维护一致性：</a:t>
            </a:r>
            <a:endParaRPr lang="en-US" altLang="zh-CN" dirty="0">
              <a:latin typeface="+mj-lt"/>
              <a:ea typeface="华文新魏" pitchFamily="2" charset="-122"/>
            </a:endParaRPr>
          </a:p>
          <a:p>
            <a:pPr lvl="2" indent="-266700">
              <a:lnSpc>
                <a:spcPct val="100000"/>
              </a:lnSpc>
              <a:spcBef>
                <a:spcPts val="600"/>
              </a:spcBef>
              <a:spcAft>
                <a:spcPts val="600"/>
              </a:spcAft>
            </a:pPr>
            <a:r>
              <a:rPr lang="en-US" altLang="zh-CN" sz="2800" dirty="0">
                <a:latin typeface="+mj-lt"/>
                <a:ea typeface="华文新魏" pitchFamily="2" charset="-122"/>
              </a:rPr>
              <a:t>I/O</a:t>
            </a:r>
            <a:r>
              <a:rPr lang="zh-CN" altLang="en-US" sz="2800" dirty="0">
                <a:latin typeface="+mj-lt"/>
                <a:ea typeface="华文新魏" pitchFamily="2" charset="-122"/>
              </a:rPr>
              <a:t>写操作：</a:t>
            </a:r>
            <a:r>
              <a:rPr lang="en-US" altLang="zh-CN" sz="2800" dirty="0">
                <a:latin typeface="+mj-lt"/>
                <a:ea typeface="华文新魏" pitchFamily="2" charset="-122"/>
              </a:rPr>
              <a:t>OS</a:t>
            </a:r>
            <a:r>
              <a:rPr lang="zh-CN" altLang="en-US" sz="2800" dirty="0">
                <a:latin typeface="+mj-lt"/>
                <a:ea typeface="华文新魏" pitchFamily="2" charset="-122"/>
              </a:rPr>
              <a:t>将</a:t>
            </a:r>
            <a:r>
              <a:rPr lang="en-US" altLang="zh-CN" sz="2800" dirty="0">
                <a:latin typeface="+mj-lt"/>
                <a:ea typeface="华文新魏" pitchFamily="2" charset="-122"/>
              </a:rPr>
              <a:t>cache</a:t>
            </a:r>
            <a:r>
              <a:rPr lang="zh-CN" altLang="en-US" sz="2800" dirty="0">
                <a:latin typeface="+mj-lt"/>
                <a:ea typeface="华文新魏" pitchFamily="2" charset="-122"/>
              </a:rPr>
              <a:t>中的相关数据项置为无效</a:t>
            </a:r>
            <a:endParaRPr lang="en-US" altLang="zh-CN" sz="2800" dirty="0">
              <a:latin typeface="+mj-lt"/>
              <a:ea typeface="华文新魏" pitchFamily="2" charset="-122"/>
            </a:endParaRPr>
          </a:p>
          <a:p>
            <a:pPr lvl="2" indent="-266700">
              <a:lnSpc>
                <a:spcPct val="100000"/>
              </a:lnSpc>
              <a:spcBef>
                <a:spcPts val="600"/>
              </a:spcBef>
              <a:spcAft>
                <a:spcPts val="600"/>
              </a:spcAft>
            </a:pPr>
            <a:r>
              <a:rPr lang="en-US" altLang="zh-CN" sz="2800" dirty="0">
                <a:latin typeface="+mj-lt"/>
                <a:ea typeface="华文新魏" pitchFamily="2" charset="-122"/>
              </a:rPr>
              <a:t>I/O</a:t>
            </a:r>
            <a:r>
              <a:rPr lang="zh-CN" altLang="en-US" sz="2800" dirty="0">
                <a:latin typeface="+mj-lt"/>
                <a:ea typeface="华文新魏" pitchFamily="2" charset="-122"/>
              </a:rPr>
              <a:t>读操作：</a:t>
            </a:r>
            <a:r>
              <a:rPr lang="en-US" altLang="zh-CN" sz="2800" dirty="0">
                <a:latin typeface="+mj-lt"/>
                <a:ea typeface="华文新魏" pitchFamily="2" charset="-122"/>
              </a:rPr>
              <a:t>OS</a:t>
            </a:r>
            <a:r>
              <a:rPr lang="zh-CN" altLang="en-US" sz="2800" dirty="0">
                <a:latin typeface="+mj-lt"/>
                <a:ea typeface="华文新魏" pitchFamily="2" charset="-122"/>
              </a:rPr>
              <a:t>执行</a:t>
            </a:r>
            <a:r>
              <a:rPr lang="en-US" altLang="zh-CN" sz="2800" dirty="0">
                <a:solidFill>
                  <a:srgbClr val="FF0000"/>
                </a:solidFill>
                <a:latin typeface="+mj-lt"/>
                <a:ea typeface="华文新魏" pitchFamily="2" charset="-122"/>
              </a:rPr>
              <a:t>cache flush(</a:t>
            </a:r>
            <a:r>
              <a:rPr lang="zh-CN" altLang="en-US" sz="2800" dirty="0">
                <a:solidFill>
                  <a:srgbClr val="FF0000"/>
                </a:solidFill>
                <a:latin typeface="+mj-lt"/>
                <a:ea typeface="华文新魏" pitchFamily="2" charset="-122"/>
              </a:rPr>
              <a:t>刷新</a:t>
            </a:r>
            <a:r>
              <a:rPr lang="en-US" altLang="zh-CN" sz="2800" dirty="0">
                <a:solidFill>
                  <a:srgbClr val="FF0000"/>
                </a:solidFill>
                <a:latin typeface="+mj-lt"/>
                <a:ea typeface="华文新魏" pitchFamily="2" charset="-122"/>
              </a:rPr>
              <a:t>)</a:t>
            </a:r>
            <a:r>
              <a:rPr lang="zh-CN" altLang="en-US" sz="2800" dirty="0">
                <a:solidFill>
                  <a:srgbClr val="FF0000"/>
                </a:solidFill>
                <a:latin typeface="+mj-lt"/>
                <a:ea typeface="华文新魏" pitchFamily="2" charset="-122"/>
              </a:rPr>
              <a:t>操作</a:t>
            </a:r>
            <a:r>
              <a:rPr lang="zh-CN" altLang="en-US" sz="2800" dirty="0">
                <a:latin typeface="+mj-lt"/>
                <a:ea typeface="华文新魏" pitchFamily="2" charset="-122"/>
              </a:rPr>
              <a:t>，强迫</a:t>
            </a:r>
            <a:r>
              <a:rPr lang="en-US" altLang="zh-CN" sz="2800" dirty="0">
                <a:latin typeface="+mj-lt"/>
                <a:ea typeface="华文新魏" pitchFamily="2" charset="-122"/>
              </a:rPr>
              <a:t>cache</a:t>
            </a:r>
            <a:r>
              <a:rPr lang="zh-CN" altLang="en-US" sz="2800" dirty="0">
                <a:latin typeface="+mj-lt"/>
                <a:ea typeface="华文新魏" pitchFamily="2" charset="-122"/>
              </a:rPr>
              <a:t>中被更新的数据写回内存</a:t>
            </a:r>
            <a:endParaRPr lang="en-US" altLang="zh-CN" sz="2800" dirty="0">
              <a:latin typeface="+mj-lt"/>
              <a:ea typeface="华文新魏" pitchFamily="2" charset="-122"/>
            </a:endParaRPr>
          </a:p>
          <a:p>
            <a:pPr marL="625475" lvl="1" indent="-266700">
              <a:lnSpc>
                <a:spcPct val="100000"/>
              </a:lnSpc>
              <a:spcBef>
                <a:spcPts val="600"/>
              </a:spcBef>
              <a:spcAft>
                <a:spcPts val="600"/>
              </a:spcAft>
            </a:pPr>
            <a:r>
              <a:rPr lang="zh-CN" altLang="en-US" dirty="0">
                <a:latin typeface="+mj-lt"/>
                <a:ea typeface="华文新魏" pitchFamily="2" charset="-122"/>
              </a:rPr>
              <a:t>提供一种硬件机制，选择性地刷新</a:t>
            </a:r>
            <a:r>
              <a:rPr lang="en-US" altLang="zh-CN" dirty="0">
                <a:latin typeface="+mj-lt"/>
                <a:ea typeface="华文新魏" pitchFamily="2" charset="-122"/>
              </a:rPr>
              <a:t>cache</a:t>
            </a:r>
            <a:r>
              <a:rPr lang="zh-CN" altLang="en-US" dirty="0">
                <a:latin typeface="+mj-lt"/>
                <a:ea typeface="华文新魏" pitchFamily="2" charset="-122"/>
              </a:rPr>
              <a:t>的一些块</a:t>
            </a:r>
            <a:r>
              <a:rPr lang="en-US" altLang="zh-CN" dirty="0">
                <a:latin typeface="+mj-lt"/>
                <a:ea typeface="华文新魏" pitchFamily="2" charset="-122"/>
              </a:rPr>
              <a:t>(</a:t>
            </a:r>
            <a:r>
              <a:rPr lang="zh-CN" altLang="en-US" dirty="0">
                <a:latin typeface="+mj-lt"/>
                <a:ea typeface="华文新魏" pitchFamily="2" charset="-122"/>
              </a:rPr>
              <a:t>或使之无效</a:t>
            </a:r>
            <a:r>
              <a:rPr lang="en-US" altLang="zh-CN" dirty="0">
                <a:latin typeface="+mj-lt"/>
                <a:ea typeface="华文新魏" pitchFamily="2" charset="-122"/>
              </a:rPr>
              <a:t>)</a:t>
            </a:r>
          </a:p>
          <a:p>
            <a:pPr lvl="2" indent="-266700">
              <a:lnSpc>
                <a:spcPct val="100000"/>
              </a:lnSpc>
              <a:spcBef>
                <a:spcPts val="600"/>
              </a:spcBef>
              <a:spcAft>
                <a:spcPts val="600"/>
              </a:spcAft>
            </a:pPr>
            <a:r>
              <a:rPr lang="zh-CN" altLang="en-US" sz="2800" dirty="0">
                <a:latin typeface="+mj-lt"/>
                <a:ea typeface="华文新魏" pitchFamily="2" charset="-122"/>
              </a:rPr>
              <a:t>用硬件失效机制确保</a:t>
            </a:r>
            <a:r>
              <a:rPr lang="en-US" altLang="zh-CN" sz="2800" dirty="0">
                <a:latin typeface="+mj-lt"/>
                <a:ea typeface="华文新魏" pitchFamily="2" charset="-122"/>
              </a:rPr>
              <a:t>cache</a:t>
            </a:r>
            <a:r>
              <a:rPr lang="zh-CN" altLang="en-US" sz="2800" dirty="0">
                <a:latin typeface="+mj-lt"/>
                <a:ea typeface="华文新魏" pitchFamily="2" charset="-122"/>
              </a:rPr>
              <a:t>一致性的技术在多处理器系统中很常见，该技术也被用于</a:t>
            </a:r>
            <a:r>
              <a:rPr lang="en-US" altLang="zh-CN" sz="2800" dirty="0">
                <a:latin typeface="+mj-lt"/>
                <a:ea typeface="华文新魏" pitchFamily="2" charset="-122"/>
              </a:rPr>
              <a:t>I/O</a:t>
            </a:r>
          </a:p>
        </p:txBody>
      </p:sp>
    </p:spTree>
    <p:extLst>
      <p:ext uri="{BB962C8B-B14F-4D97-AF65-F5344CB8AC3E}">
        <p14:creationId xmlns:p14="http://schemas.microsoft.com/office/powerpoint/2010/main" val="1420012762"/>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408794" y="84088"/>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通道和</a:t>
            </a:r>
            <a:r>
              <a:rPr lang="en-US" altLang="zh-CN" dirty="0"/>
              <a:t>IO</a:t>
            </a:r>
            <a:r>
              <a:rPr lang="zh-CN" altLang="en-US" dirty="0"/>
              <a:t>处理机方式</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Rectangle 3"/>
          <p:cNvSpPr txBox="1">
            <a:spLocks noChangeArrowheads="1"/>
          </p:cNvSpPr>
          <p:nvPr/>
        </p:nvSpPr>
        <p:spPr>
          <a:xfrm>
            <a:off x="550590" y="728700"/>
            <a:ext cx="11413268" cy="535682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0"/>
              </a:spcBef>
            </a:pPr>
            <a:r>
              <a:rPr lang="en-US" altLang="zh-CN" dirty="0">
                <a:latin typeface="+mj-lt"/>
                <a:ea typeface="华文新魏" pitchFamily="2" charset="-122"/>
              </a:rPr>
              <a:t>I/O</a:t>
            </a:r>
            <a:r>
              <a:rPr lang="zh-CN" altLang="en-US" dirty="0">
                <a:latin typeface="+mj-lt"/>
                <a:ea typeface="华文新魏" pitchFamily="2" charset="-122"/>
              </a:rPr>
              <a:t>控制方式的发展过程：   </a:t>
            </a:r>
          </a:p>
          <a:p>
            <a:pPr marL="625475" lvl="1" indent="-266700">
              <a:lnSpc>
                <a:spcPct val="150000"/>
              </a:lnSpc>
              <a:spcBef>
                <a:spcPct val="0"/>
              </a:spcBef>
            </a:pPr>
            <a:r>
              <a:rPr lang="zh-CN" altLang="en-US" sz="3200" dirty="0">
                <a:latin typeface="+mj-lt"/>
                <a:ea typeface="华文新魏" pitchFamily="2" charset="-122"/>
              </a:rPr>
              <a:t>第一阶段：</a:t>
            </a:r>
            <a:r>
              <a:rPr lang="en-US" altLang="zh-CN" sz="3200" dirty="0">
                <a:latin typeface="+mj-lt"/>
                <a:ea typeface="华文新魏" pitchFamily="2" charset="-122"/>
              </a:rPr>
              <a:t>CPU</a:t>
            </a:r>
            <a:r>
              <a:rPr lang="zh-CN" altLang="en-US" sz="3200" dirty="0">
                <a:latin typeface="+mj-lt"/>
                <a:ea typeface="华文新魏" pitchFamily="2" charset="-122"/>
              </a:rPr>
              <a:t>直接控制外设 </a:t>
            </a:r>
          </a:p>
          <a:p>
            <a:pPr marL="625475" lvl="1" indent="-266700">
              <a:lnSpc>
                <a:spcPct val="150000"/>
              </a:lnSpc>
              <a:spcBef>
                <a:spcPct val="0"/>
              </a:spcBef>
            </a:pPr>
            <a:r>
              <a:rPr lang="zh-CN" altLang="en-US" sz="3200" dirty="0">
                <a:latin typeface="+mj-lt"/>
                <a:ea typeface="华文新魏" pitchFamily="2" charset="-122"/>
              </a:rPr>
              <a:t>第二阶段：增加一个控制器或一个</a:t>
            </a:r>
            <a:r>
              <a:rPr lang="en-US" altLang="zh-CN" sz="3200" dirty="0">
                <a:latin typeface="+mj-lt"/>
                <a:ea typeface="华文新魏" pitchFamily="2" charset="-122"/>
              </a:rPr>
              <a:t>I/O</a:t>
            </a:r>
            <a:r>
              <a:rPr lang="zh-CN" altLang="en-US" sz="3200" dirty="0">
                <a:latin typeface="+mj-lt"/>
                <a:ea typeface="华文新魏" pitchFamily="2" charset="-122"/>
              </a:rPr>
              <a:t>模块，</a:t>
            </a:r>
            <a:r>
              <a:rPr lang="en-US" altLang="zh-CN" sz="3200" dirty="0">
                <a:latin typeface="+mj-lt"/>
                <a:ea typeface="华文新魏" pitchFamily="2" charset="-122"/>
              </a:rPr>
              <a:t>CPU</a:t>
            </a:r>
            <a:r>
              <a:rPr lang="zh-CN" altLang="en-US" sz="3200" dirty="0">
                <a:latin typeface="+mj-lt"/>
                <a:ea typeface="华文新魏" pitchFamily="2" charset="-122"/>
              </a:rPr>
              <a:t>使用编程</a:t>
            </a:r>
            <a:r>
              <a:rPr lang="en-US" altLang="zh-CN" sz="3200" dirty="0">
                <a:latin typeface="+mj-lt"/>
                <a:ea typeface="华文新魏" pitchFamily="2" charset="-122"/>
              </a:rPr>
              <a:t>I/O</a:t>
            </a:r>
            <a:r>
              <a:rPr lang="zh-CN" altLang="en-US" sz="3200" dirty="0">
                <a:latin typeface="+mj-lt"/>
                <a:ea typeface="华文新魏" pitchFamily="2" charset="-122"/>
              </a:rPr>
              <a:t>控制</a:t>
            </a:r>
          </a:p>
          <a:p>
            <a:pPr marL="625475" lvl="1" indent="-266700">
              <a:lnSpc>
                <a:spcPct val="150000"/>
              </a:lnSpc>
              <a:spcBef>
                <a:spcPct val="0"/>
              </a:spcBef>
            </a:pPr>
            <a:r>
              <a:rPr lang="zh-CN" altLang="en-US" sz="3200" dirty="0">
                <a:latin typeface="+mj-lt"/>
                <a:ea typeface="华文新魏" pitchFamily="2" charset="-122"/>
              </a:rPr>
              <a:t>第三阶段：采用中断技术，</a:t>
            </a:r>
            <a:r>
              <a:rPr lang="en-US" altLang="zh-CN" sz="3200" dirty="0">
                <a:latin typeface="+mj-lt"/>
                <a:ea typeface="华文新魏" pitchFamily="2" charset="-122"/>
              </a:rPr>
              <a:t>CPU</a:t>
            </a:r>
            <a:r>
              <a:rPr lang="zh-CN" altLang="en-US" sz="3200" dirty="0">
                <a:latin typeface="+mj-lt"/>
                <a:ea typeface="华文新魏" pitchFamily="2" charset="-122"/>
              </a:rPr>
              <a:t>不需要花费时间等待外设执行</a:t>
            </a:r>
            <a:r>
              <a:rPr lang="en-US" altLang="zh-CN" sz="3200" dirty="0">
                <a:latin typeface="+mj-lt"/>
                <a:ea typeface="华文新魏" pitchFamily="2" charset="-122"/>
              </a:rPr>
              <a:t>I/O</a:t>
            </a:r>
            <a:r>
              <a:rPr lang="zh-CN" altLang="en-US" sz="3200" dirty="0">
                <a:latin typeface="+mj-lt"/>
                <a:ea typeface="华文新魏" pitchFamily="2" charset="-122"/>
              </a:rPr>
              <a:t>操作，实现了外设和</a:t>
            </a:r>
            <a:r>
              <a:rPr lang="en-US" altLang="zh-CN" sz="3200" dirty="0">
                <a:latin typeface="+mj-lt"/>
                <a:ea typeface="华文新魏" pitchFamily="2" charset="-122"/>
              </a:rPr>
              <a:t>CPU</a:t>
            </a:r>
            <a:r>
              <a:rPr lang="zh-CN" altLang="en-US" sz="3200" dirty="0">
                <a:latin typeface="+mj-lt"/>
                <a:ea typeface="华文新魏" pitchFamily="2" charset="-122"/>
              </a:rPr>
              <a:t>的并行</a:t>
            </a:r>
          </a:p>
          <a:p>
            <a:pPr marL="625475" lvl="1" indent="-266700">
              <a:lnSpc>
                <a:spcPct val="150000"/>
              </a:lnSpc>
              <a:spcBef>
                <a:spcPct val="0"/>
              </a:spcBef>
            </a:pPr>
            <a:r>
              <a:rPr lang="zh-CN" altLang="en-US" sz="3200" dirty="0">
                <a:latin typeface="+mj-lt"/>
                <a:ea typeface="华文新魏" pitchFamily="2" charset="-122"/>
              </a:rPr>
              <a:t>第四阶段：</a:t>
            </a:r>
            <a:r>
              <a:rPr lang="en-US" altLang="zh-CN" sz="3200" dirty="0">
                <a:latin typeface="+mj-lt"/>
                <a:ea typeface="华文新魏" pitchFamily="2" charset="-122"/>
              </a:rPr>
              <a:t>I/O</a:t>
            </a:r>
            <a:r>
              <a:rPr lang="zh-CN" altLang="en-US" sz="3200" dirty="0">
                <a:latin typeface="+mj-lt"/>
                <a:ea typeface="华文新魏" pitchFamily="2" charset="-122"/>
              </a:rPr>
              <a:t>模块通过</a:t>
            </a:r>
            <a:r>
              <a:rPr lang="en-US" altLang="zh-CN" sz="3200" dirty="0">
                <a:latin typeface="+mj-lt"/>
                <a:ea typeface="华文新魏" pitchFamily="2" charset="-122"/>
              </a:rPr>
              <a:t>DMA</a:t>
            </a:r>
            <a:r>
              <a:rPr lang="zh-CN" altLang="en-US" sz="3200" dirty="0">
                <a:latin typeface="+mj-lt"/>
                <a:ea typeface="华文新魏" pitchFamily="2" charset="-122"/>
              </a:rPr>
              <a:t>直接传送一块数据到或从存储器传出，不需要</a:t>
            </a:r>
            <a:r>
              <a:rPr lang="en-US" altLang="zh-CN" sz="3200" dirty="0">
                <a:latin typeface="+mj-lt"/>
                <a:ea typeface="华文新魏" pitchFamily="2" charset="-122"/>
              </a:rPr>
              <a:t>CPU</a:t>
            </a:r>
            <a:r>
              <a:rPr lang="zh-CN" altLang="en-US" sz="3200" dirty="0">
                <a:latin typeface="+mj-lt"/>
                <a:ea typeface="华文新魏" pitchFamily="2" charset="-122"/>
              </a:rPr>
              <a:t>全部参与</a:t>
            </a:r>
          </a:p>
        </p:txBody>
      </p:sp>
    </p:spTree>
    <p:extLst>
      <p:ext uri="{BB962C8B-B14F-4D97-AF65-F5344CB8AC3E}">
        <p14:creationId xmlns:p14="http://schemas.microsoft.com/office/powerpoint/2010/main" val="18222436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heckerboard(across)">
                                      <p:cBhvr>
                                        <p:cTn id="17" dur="500"/>
                                        <p:tgtEl>
                                          <p:spTgt spid="4">
                                            <p:txEl>
                                              <p:pRg st="3" end="3"/>
                                            </p:txEl>
                                          </p:spTgt>
                                        </p:tgtEl>
                                      </p:cBhvr>
                                    </p:animEffect>
                                  </p:childTnLst>
                                  <p:subTnLst>
                                    <p:animClr clrSpc="rgb" dir="cw">
                                      <p:cBhvr override="childStyle">
                                        <p:cTn dur="1" fill="hold" display="0" masterRel="nextClick" afterEffect="1"/>
                                        <p:tgtEl>
                                          <p:spTgt spid="4">
                                            <p:txEl>
                                              <p:pRg st="3" end="3"/>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heckerboard(across)">
                                      <p:cBhvr>
                                        <p:cTn id="22" dur="500"/>
                                        <p:tgtEl>
                                          <p:spTgt spid="4">
                                            <p:txEl>
                                              <p:pRg st="4" end="4"/>
                                            </p:txEl>
                                          </p:spTgt>
                                        </p:tgtEl>
                                      </p:cBhvr>
                                    </p:animEffect>
                                  </p:childTnLst>
                                  <p:subTnLst>
                                    <p:animClr clrSpc="rgb" dir="cw">
                                      <p:cBhvr override="childStyle">
                                        <p:cTn dur="1" fill="hold" display="0" masterRel="nextClick" afterEffect="1"/>
                                        <p:tgtEl>
                                          <p:spTgt spid="4">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407161" y="19387"/>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通道和</a:t>
            </a:r>
            <a:r>
              <a:rPr lang="en-US" altLang="zh-CN" dirty="0"/>
              <a:t>IO</a:t>
            </a:r>
            <a:r>
              <a:rPr lang="zh-CN" altLang="en-US" dirty="0"/>
              <a:t>处理机方式</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Rectangle 3"/>
          <p:cNvSpPr txBox="1">
            <a:spLocks noChangeArrowheads="1"/>
          </p:cNvSpPr>
          <p:nvPr/>
        </p:nvSpPr>
        <p:spPr>
          <a:xfrm>
            <a:off x="550590" y="800708"/>
            <a:ext cx="11413268" cy="535682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0"/>
              </a:spcBef>
              <a:buClr>
                <a:schemeClr val="tx2"/>
              </a:buClr>
            </a:pPr>
            <a:r>
              <a:rPr lang="zh-CN" altLang="en-US" dirty="0">
                <a:solidFill>
                  <a:srgbClr val="FF0000"/>
                </a:solidFill>
                <a:latin typeface="+mj-lt"/>
                <a:ea typeface="华文新魏" pitchFamily="2" charset="-122"/>
              </a:rPr>
              <a:t>巨型计算机系统采用的</a:t>
            </a:r>
            <a:r>
              <a:rPr lang="en-US" altLang="zh-CN" dirty="0">
                <a:solidFill>
                  <a:srgbClr val="FF0000"/>
                </a:solidFill>
                <a:latin typeface="+mj-lt"/>
                <a:ea typeface="华文新魏" pitchFamily="2" charset="-122"/>
              </a:rPr>
              <a:t>I/O</a:t>
            </a:r>
            <a:r>
              <a:rPr lang="zh-CN" altLang="en-US" dirty="0">
                <a:solidFill>
                  <a:srgbClr val="FF0000"/>
                </a:solidFill>
                <a:latin typeface="+mj-lt"/>
                <a:ea typeface="华文新魏" pitchFamily="2" charset="-122"/>
              </a:rPr>
              <a:t>控制方式：</a:t>
            </a:r>
          </a:p>
          <a:p>
            <a:pPr marL="625475" lvl="1" indent="-266700">
              <a:lnSpc>
                <a:spcPct val="150000"/>
              </a:lnSpc>
              <a:spcBef>
                <a:spcPct val="0"/>
              </a:spcBef>
              <a:buFont typeface="Wingdings" pitchFamily="2" charset="2"/>
              <a:buNone/>
            </a:pPr>
            <a:r>
              <a:rPr lang="en-US" altLang="zh-CN" dirty="0">
                <a:latin typeface="+mj-lt"/>
                <a:ea typeface="华文新魏" pitchFamily="2" charset="-122"/>
              </a:rPr>
              <a:t>(1) I/O</a:t>
            </a:r>
            <a:r>
              <a:rPr lang="zh-CN" altLang="en-US" dirty="0">
                <a:latin typeface="+mj-lt"/>
                <a:ea typeface="华文新魏" pitchFamily="2" charset="-122"/>
              </a:rPr>
              <a:t>模块具有独立</a:t>
            </a:r>
            <a:r>
              <a:rPr lang="en-US" altLang="zh-CN" dirty="0">
                <a:latin typeface="+mj-lt"/>
                <a:ea typeface="华文新魏" pitchFamily="2" charset="-122"/>
              </a:rPr>
              <a:t>I/O</a:t>
            </a:r>
            <a:r>
              <a:rPr lang="zh-CN" altLang="en-US" dirty="0">
                <a:latin typeface="+mj-lt"/>
                <a:ea typeface="华文新魏" pitchFamily="2" charset="-122"/>
              </a:rPr>
              <a:t>处理指令，具备执行专门</a:t>
            </a:r>
            <a:r>
              <a:rPr lang="en-US" altLang="zh-CN" dirty="0">
                <a:latin typeface="+mj-lt"/>
                <a:ea typeface="华文新魏" pitchFamily="2" charset="-122"/>
              </a:rPr>
              <a:t>I/O</a:t>
            </a:r>
            <a:r>
              <a:rPr lang="zh-CN" altLang="en-US" dirty="0">
                <a:latin typeface="+mj-lt"/>
                <a:ea typeface="华文新魏" pitchFamily="2" charset="-122"/>
              </a:rPr>
              <a:t>程序的能力。</a:t>
            </a:r>
            <a:r>
              <a:rPr lang="en-US" altLang="zh-CN" dirty="0">
                <a:latin typeface="+mj-lt"/>
                <a:ea typeface="华文新魏" pitchFamily="2" charset="-122"/>
              </a:rPr>
              <a:t>CPU</a:t>
            </a:r>
            <a:r>
              <a:rPr lang="zh-CN" altLang="en-US" dirty="0">
                <a:latin typeface="+mj-lt"/>
                <a:ea typeface="华文新魏" pitchFamily="2" charset="-122"/>
              </a:rPr>
              <a:t>只需在主存中事先组织好</a:t>
            </a:r>
            <a:r>
              <a:rPr lang="en-US" altLang="zh-CN" dirty="0">
                <a:latin typeface="+mj-lt"/>
                <a:ea typeface="华文新魏" pitchFamily="2" charset="-122"/>
              </a:rPr>
              <a:t>I/O</a:t>
            </a:r>
            <a:r>
              <a:rPr lang="zh-CN" altLang="en-US" dirty="0">
                <a:latin typeface="+mj-lt"/>
                <a:ea typeface="华文新魏" pitchFamily="2" charset="-122"/>
              </a:rPr>
              <a:t>程序，发出相应的</a:t>
            </a:r>
            <a:r>
              <a:rPr lang="en-US" altLang="zh-CN" dirty="0">
                <a:latin typeface="+mj-lt"/>
                <a:ea typeface="华文新魏" pitchFamily="2" charset="-122"/>
              </a:rPr>
              <a:t>I/O</a:t>
            </a:r>
            <a:r>
              <a:rPr lang="zh-CN" altLang="en-US" dirty="0">
                <a:latin typeface="+mj-lt"/>
                <a:ea typeface="华文新魏" pitchFamily="2" charset="-122"/>
              </a:rPr>
              <a:t>命令即可，其对</a:t>
            </a:r>
            <a:r>
              <a:rPr lang="en-US" altLang="zh-CN" dirty="0">
                <a:latin typeface="+mj-lt"/>
                <a:ea typeface="华文新魏" pitchFamily="2" charset="-122"/>
              </a:rPr>
              <a:t>I/O</a:t>
            </a:r>
            <a:r>
              <a:rPr lang="zh-CN" altLang="en-US" dirty="0">
                <a:latin typeface="+mj-lt"/>
                <a:ea typeface="华文新魏" pitchFamily="2" charset="-122"/>
              </a:rPr>
              <a:t>的干预极少。该方式称为</a:t>
            </a:r>
            <a:r>
              <a:rPr lang="zh-CN" altLang="en-US" dirty="0">
                <a:solidFill>
                  <a:srgbClr val="FF0000"/>
                </a:solidFill>
                <a:latin typeface="+mj-lt"/>
                <a:ea typeface="华文新魏" pitchFamily="2" charset="-122"/>
              </a:rPr>
              <a:t>通道方式</a:t>
            </a:r>
            <a:endParaRPr lang="zh-CN" altLang="en-US" dirty="0">
              <a:latin typeface="+mj-lt"/>
              <a:ea typeface="华文新魏" pitchFamily="2" charset="-122"/>
            </a:endParaRPr>
          </a:p>
          <a:p>
            <a:pPr marL="625475" lvl="1" indent="-266700">
              <a:lnSpc>
                <a:spcPct val="150000"/>
              </a:lnSpc>
              <a:spcBef>
                <a:spcPct val="0"/>
              </a:spcBef>
              <a:buFont typeface="Wingdings" pitchFamily="2" charset="2"/>
              <a:buNone/>
            </a:pPr>
            <a:r>
              <a:rPr lang="en-US" altLang="zh-CN" dirty="0">
                <a:latin typeface="+mj-lt"/>
                <a:ea typeface="华文新魏" pitchFamily="2" charset="-122"/>
              </a:rPr>
              <a:t>(2) I/O</a:t>
            </a:r>
            <a:r>
              <a:rPr lang="zh-CN" altLang="en-US" dirty="0">
                <a:latin typeface="+mj-lt"/>
                <a:ea typeface="华文新魏" pitchFamily="2" charset="-122"/>
              </a:rPr>
              <a:t>模块是一个专门的</a:t>
            </a:r>
            <a:r>
              <a:rPr lang="en-US" altLang="zh-CN" dirty="0">
                <a:latin typeface="+mj-lt"/>
                <a:ea typeface="华文新魏" pitchFamily="2" charset="-122"/>
              </a:rPr>
              <a:t>I/O</a:t>
            </a:r>
            <a:r>
              <a:rPr lang="zh-CN" altLang="en-US" dirty="0">
                <a:latin typeface="+mj-lt"/>
                <a:ea typeface="华文新魏" pitchFamily="2" charset="-122"/>
              </a:rPr>
              <a:t>处理机，拥有独自的存储器和指令集，</a:t>
            </a:r>
            <a:r>
              <a:rPr lang="en-US" altLang="zh-CN" dirty="0">
                <a:latin typeface="+mj-lt"/>
                <a:ea typeface="华文新魏" pitchFamily="2" charset="-122"/>
              </a:rPr>
              <a:t>CPU</a:t>
            </a:r>
            <a:r>
              <a:rPr lang="zh-CN" altLang="en-US" dirty="0">
                <a:latin typeface="+mj-lt"/>
                <a:ea typeface="华文新魏" pitchFamily="2" charset="-122"/>
              </a:rPr>
              <a:t>几乎不参与</a:t>
            </a:r>
            <a:r>
              <a:rPr lang="en-US" altLang="zh-CN" dirty="0">
                <a:latin typeface="+mj-lt"/>
                <a:ea typeface="华文新魏" pitchFamily="2" charset="-122"/>
              </a:rPr>
              <a:t>I/O</a:t>
            </a:r>
            <a:r>
              <a:rPr lang="zh-CN" altLang="en-US" dirty="0">
                <a:latin typeface="+mj-lt"/>
                <a:ea typeface="华文新魏" pitchFamily="2" charset="-122"/>
              </a:rPr>
              <a:t>。该方式称为</a:t>
            </a:r>
            <a:r>
              <a:rPr lang="en-US" altLang="zh-CN" dirty="0">
                <a:solidFill>
                  <a:srgbClr val="FF0000"/>
                </a:solidFill>
                <a:latin typeface="+mj-lt"/>
                <a:ea typeface="华文新魏" pitchFamily="2" charset="-122"/>
              </a:rPr>
              <a:t>I/O</a:t>
            </a:r>
            <a:r>
              <a:rPr lang="zh-CN" altLang="en-US" dirty="0">
                <a:solidFill>
                  <a:srgbClr val="FF0000"/>
                </a:solidFill>
                <a:latin typeface="+mj-lt"/>
                <a:ea typeface="华文新魏" pitchFamily="2" charset="-122"/>
              </a:rPr>
              <a:t>处理机方式</a:t>
            </a:r>
            <a:endParaRPr lang="zh-CN" altLang="en-US" dirty="0">
              <a:latin typeface="+mj-lt"/>
              <a:ea typeface="华文新魏" pitchFamily="2" charset="-122"/>
            </a:endParaRPr>
          </a:p>
        </p:txBody>
      </p:sp>
    </p:spTree>
    <p:extLst>
      <p:ext uri="{BB962C8B-B14F-4D97-AF65-F5344CB8AC3E}">
        <p14:creationId xmlns:p14="http://schemas.microsoft.com/office/powerpoint/2010/main" val="672809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subTnLst>
                                    <p:animClr clrSpc="rgb" dir="cw">
                                      <p:cBhvr override="childStyle">
                                        <p:cTn dur="1" fill="hold" display="0" masterRel="nextClick" afterEffect="1"/>
                                        <p:tgtEl>
                                          <p:spTgt spid="4">
                                            <p:txEl>
                                              <p:pRg st="1" end="1"/>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subTnLst>
                                    <p:animClr clrSpc="rgb" dir="cw">
                                      <p:cBhvr override="childStyle">
                                        <p:cTn dur="1" fill="hold" display="0" masterRel="nextClick" afterEffect="1"/>
                                        <p:tgtEl>
                                          <p:spTgt spid="4">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90550" y="0"/>
            <a:ext cx="106203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小结</a:t>
            </a:r>
          </a:p>
        </p:txBody>
      </p:sp>
      <p:sp>
        <p:nvSpPr>
          <p:cNvPr id="7" name="Rectangle 5"/>
          <p:cNvSpPr>
            <a:spLocks noChangeArrowheads="1"/>
          </p:cNvSpPr>
          <p:nvPr/>
        </p:nvSpPr>
        <p:spPr bwMode="auto">
          <a:xfrm>
            <a:off x="395288" y="1193800"/>
            <a:ext cx="8443912" cy="360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nchor="ctr"/>
          <a:lstStyle/>
          <a:p>
            <a:pPr algn="l">
              <a:lnSpc>
                <a:spcPct val="100000"/>
              </a:lnSpc>
            </a:pPr>
            <a:endParaRPr lang="zh-CN" altLang="en-US">
              <a:latin typeface="+mj-lt"/>
              <a:ea typeface="华文新魏" pitchFamily="2" charset="-122"/>
            </a:endParaRPr>
          </a:p>
        </p:txBody>
      </p:sp>
      <p:sp>
        <p:nvSpPr>
          <p:cNvPr id="4" name="Rectangle 3"/>
          <p:cNvSpPr txBox="1">
            <a:spLocks noChangeArrowheads="1"/>
          </p:cNvSpPr>
          <p:nvPr/>
        </p:nvSpPr>
        <p:spPr>
          <a:xfrm>
            <a:off x="550590" y="944724"/>
            <a:ext cx="11197803" cy="54673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buClr>
                <a:schemeClr val="tx2"/>
              </a:buClr>
            </a:pPr>
            <a:r>
              <a:rPr lang="en-US" altLang="zh-CN" dirty="0">
                <a:latin typeface="+mj-lt"/>
                <a:ea typeface="华文新魏" pitchFamily="2" charset="-122"/>
              </a:rPr>
              <a:t>I/O</a:t>
            </a:r>
            <a:r>
              <a:rPr lang="zh-CN" altLang="en-US" dirty="0">
                <a:latin typeface="+mj-lt"/>
                <a:ea typeface="华文新魏" pitchFamily="2" charset="-122"/>
              </a:rPr>
              <a:t>控制方式</a:t>
            </a:r>
            <a:endParaRPr lang="en-US" altLang="zh-CN" dirty="0">
              <a:latin typeface="+mj-lt"/>
              <a:ea typeface="华文新魏" pitchFamily="2" charset="-122"/>
            </a:endParaRPr>
          </a:p>
          <a:p>
            <a:pPr marL="625475" lvl="1" indent="-266700">
              <a:lnSpc>
                <a:spcPct val="100000"/>
              </a:lnSpc>
              <a:spcBef>
                <a:spcPts val="600"/>
              </a:spcBef>
              <a:buClr>
                <a:schemeClr val="tx2"/>
              </a:buClr>
            </a:pPr>
            <a:r>
              <a:rPr lang="zh-CN" altLang="en-US" dirty="0">
                <a:latin typeface="+mj-lt"/>
                <a:ea typeface="华文新魏" pitchFamily="2" charset="-122"/>
              </a:rPr>
              <a:t>程序查询方式：</a:t>
            </a:r>
            <a:r>
              <a:rPr lang="en-US" altLang="zh-CN" dirty="0">
                <a:latin typeface="+mj-lt"/>
                <a:ea typeface="华文新魏" pitchFamily="2" charset="-122"/>
              </a:rPr>
              <a:t>CPU</a:t>
            </a:r>
            <a:r>
              <a:rPr lang="zh-CN" altLang="en-US" dirty="0">
                <a:latin typeface="+mj-lt"/>
                <a:ea typeface="华文新魏" pitchFamily="2" charset="-122"/>
              </a:rPr>
              <a:t>与</a:t>
            </a:r>
            <a:r>
              <a:rPr lang="en-US" altLang="zh-CN" dirty="0">
                <a:latin typeface="+mj-lt"/>
                <a:ea typeface="华文新魏" pitchFamily="2" charset="-122"/>
              </a:rPr>
              <a:t>I/O</a:t>
            </a:r>
            <a:r>
              <a:rPr lang="zh-CN" altLang="en-US" dirty="0">
                <a:latin typeface="+mj-lt"/>
                <a:ea typeface="华文新魏" pitchFamily="2" charset="-122"/>
              </a:rPr>
              <a:t>操作串行。数据传送由</a:t>
            </a:r>
            <a:r>
              <a:rPr lang="en-US" altLang="zh-CN" dirty="0">
                <a:latin typeface="+mj-lt"/>
                <a:ea typeface="华文新魏" pitchFamily="2" charset="-122"/>
              </a:rPr>
              <a:t>CPU</a:t>
            </a:r>
            <a:r>
              <a:rPr lang="zh-CN" altLang="en-US" dirty="0">
                <a:latin typeface="+mj-lt"/>
                <a:ea typeface="华文新魏" pitchFamily="2" charset="-122"/>
              </a:rPr>
              <a:t>执行查询程序完成</a:t>
            </a:r>
            <a:endParaRPr lang="en-US" altLang="zh-CN" dirty="0">
              <a:latin typeface="+mj-lt"/>
              <a:ea typeface="华文新魏" pitchFamily="2" charset="-122"/>
            </a:endParaRPr>
          </a:p>
          <a:p>
            <a:pPr marL="625475" lvl="1" indent="-266700">
              <a:lnSpc>
                <a:spcPct val="100000"/>
              </a:lnSpc>
              <a:spcBef>
                <a:spcPts val="600"/>
              </a:spcBef>
              <a:buClr>
                <a:schemeClr val="tx2"/>
              </a:buClr>
            </a:pPr>
            <a:r>
              <a:rPr lang="zh-CN" altLang="en-US" dirty="0">
                <a:latin typeface="+mj-lt"/>
                <a:ea typeface="华文新魏" pitchFamily="2" charset="-122"/>
              </a:rPr>
              <a:t>中断驱动方式：</a:t>
            </a:r>
            <a:r>
              <a:rPr lang="en-US" altLang="zh-CN" dirty="0">
                <a:latin typeface="+mj-lt"/>
                <a:ea typeface="华文新魏" pitchFamily="2" charset="-122"/>
              </a:rPr>
              <a:t>CPU</a:t>
            </a:r>
            <a:r>
              <a:rPr lang="zh-CN" altLang="en-US" dirty="0">
                <a:latin typeface="+mj-lt"/>
                <a:ea typeface="华文新魏" pitchFamily="2" charset="-122"/>
              </a:rPr>
              <a:t>与</a:t>
            </a:r>
            <a:r>
              <a:rPr lang="en-US" altLang="zh-CN" dirty="0">
                <a:latin typeface="+mj-lt"/>
                <a:ea typeface="华文新魏" pitchFamily="2" charset="-122"/>
              </a:rPr>
              <a:t>I/O</a:t>
            </a:r>
            <a:r>
              <a:rPr lang="zh-CN" altLang="en-US" dirty="0">
                <a:latin typeface="+mj-lt"/>
                <a:ea typeface="华文新魏" pitchFamily="2" charset="-122"/>
              </a:rPr>
              <a:t>操作部分并行。数据传送由</a:t>
            </a:r>
            <a:r>
              <a:rPr lang="en-US" altLang="zh-CN" dirty="0">
                <a:latin typeface="+mj-lt"/>
                <a:ea typeface="华文新魏" pitchFamily="2" charset="-122"/>
              </a:rPr>
              <a:t>CPU</a:t>
            </a:r>
            <a:r>
              <a:rPr lang="zh-CN" altLang="en-US" dirty="0">
                <a:latin typeface="+mj-lt"/>
                <a:ea typeface="华文新魏" pitchFamily="2" charset="-122"/>
              </a:rPr>
              <a:t>执行中断服务程序完成</a:t>
            </a:r>
            <a:endParaRPr lang="en-US" altLang="zh-CN" dirty="0">
              <a:latin typeface="+mj-lt"/>
              <a:ea typeface="华文新魏" pitchFamily="2" charset="-122"/>
            </a:endParaRPr>
          </a:p>
          <a:p>
            <a:pPr marL="625475" lvl="1" indent="-266700">
              <a:lnSpc>
                <a:spcPct val="100000"/>
              </a:lnSpc>
              <a:spcBef>
                <a:spcPts val="600"/>
              </a:spcBef>
              <a:buClr>
                <a:schemeClr val="tx2"/>
              </a:buClr>
            </a:pPr>
            <a:r>
              <a:rPr lang="en-US" altLang="zh-CN" dirty="0">
                <a:latin typeface="+mj-lt"/>
                <a:ea typeface="华文新魏" pitchFamily="2" charset="-122"/>
              </a:rPr>
              <a:t>DMA</a:t>
            </a:r>
            <a:r>
              <a:rPr lang="zh-CN" altLang="en-US" dirty="0">
                <a:latin typeface="+mj-lt"/>
                <a:ea typeface="华文新魏" pitchFamily="2" charset="-122"/>
              </a:rPr>
              <a:t>控制方式：</a:t>
            </a:r>
            <a:r>
              <a:rPr lang="en-US" altLang="zh-CN" dirty="0">
                <a:latin typeface="+mj-lt"/>
                <a:ea typeface="华文新魏" pitchFamily="2" charset="-122"/>
              </a:rPr>
              <a:t>CPU</a:t>
            </a:r>
            <a:r>
              <a:rPr lang="zh-CN" altLang="en-US" dirty="0">
                <a:latin typeface="+mj-lt"/>
                <a:ea typeface="华文新魏" pitchFamily="2" charset="-122"/>
              </a:rPr>
              <a:t>与</a:t>
            </a:r>
            <a:r>
              <a:rPr lang="en-US" altLang="zh-CN" dirty="0">
                <a:latin typeface="+mj-lt"/>
                <a:ea typeface="华文新魏" pitchFamily="2" charset="-122"/>
              </a:rPr>
              <a:t>I/O</a:t>
            </a:r>
            <a:r>
              <a:rPr lang="zh-CN" altLang="en-US" dirty="0">
                <a:latin typeface="+mj-lt"/>
                <a:ea typeface="华文新魏" pitchFamily="2" charset="-122"/>
              </a:rPr>
              <a:t>操作并行。数据传送完全由</a:t>
            </a:r>
            <a:r>
              <a:rPr lang="en-US" altLang="zh-CN" dirty="0">
                <a:latin typeface="+mj-lt"/>
                <a:ea typeface="华文新魏" pitchFamily="2" charset="-122"/>
              </a:rPr>
              <a:t>DMA</a:t>
            </a:r>
            <a:r>
              <a:rPr lang="zh-CN" altLang="en-US" dirty="0">
                <a:latin typeface="+mj-lt"/>
                <a:ea typeface="华文新魏" pitchFamily="2" charset="-122"/>
              </a:rPr>
              <a:t>控制器完成，但</a:t>
            </a:r>
            <a:r>
              <a:rPr lang="en-US" altLang="zh-CN" dirty="0">
                <a:latin typeface="+mj-lt"/>
                <a:ea typeface="华文新魏" pitchFamily="2" charset="-122"/>
              </a:rPr>
              <a:t>DMA</a:t>
            </a:r>
            <a:r>
              <a:rPr lang="zh-CN" altLang="en-US" dirty="0">
                <a:latin typeface="+mj-lt"/>
                <a:ea typeface="华文新魏" pitchFamily="2" charset="-122"/>
              </a:rPr>
              <a:t>的前、后处理需</a:t>
            </a:r>
            <a:r>
              <a:rPr lang="en-US" altLang="zh-CN" dirty="0">
                <a:latin typeface="+mj-lt"/>
                <a:ea typeface="华文新魏" pitchFamily="2" charset="-122"/>
              </a:rPr>
              <a:t>CPU</a:t>
            </a:r>
            <a:r>
              <a:rPr lang="zh-CN" altLang="en-US" dirty="0">
                <a:latin typeface="+mj-lt"/>
                <a:ea typeface="华文新魏" pitchFamily="2" charset="-122"/>
              </a:rPr>
              <a:t>控制</a:t>
            </a:r>
            <a:endParaRPr lang="en-US" altLang="zh-CN" dirty="0">
              <a:latin typeface="+mj-lt"/>
              <a:ea typeface="华文新魏" pitchFamily="2" charset="-122"/>
            </a:endParaRPr>
          </a:p>
          <a:p>
            <a:pPr marL="625475" lvl="1" indent="-266700">
              <a:lnSpc>
                <a:spcPct val="100000"/>
              </a:lnSpc>
              <a:spcBef>
                <a:spcPts val="600"/>
              </a:spcBef>
              <a:buClr>
                <a:schemeClr val="tx2"/>
              </a:buClr>
            </a:pPr>
            <a:r>
              <a:rPr lang="zh-CN" altLang="en-US" dirty="0">
                <a:latin typeface="+mj-lt"/>
                <a:ea typeface="华文新魏" pitchFamily="2" charset="-122"/>
              </a:rPr>
              <a:t>通道传送方式：</a:t>
            </a:r>
            <a:r>
              <a:rPr lang="en-US" altLang="zh-CN" dirty="0">
                <a:latin typeface="+mj-lt"/>
                <a:ea typeface="华文新魏" pitchFamily="2" charset="-122"/>
              </a:rPr>
              <a:t>CPU</a:t>
            </a:r>
            <a:r>
              <a:rPr lang="zh-CN" altLang="en-US" dirty="0">
                <a:latin typeface="+mj-lt"/>
                <a:ea typeface="华文新魏" pitchFamily="2" charset="-122"/>
              </a:rPr>
              <a:t>与通道并行。数据传送由通道完成，但</a:t>
            </a:r>
            <a:r>
              <a:rPr lang="en-US" altLang="zh-CN" dirty="0">
                <a:latin typeface="+mj-lt"/>
                <a:ea typeface="华文新魏" pitchFamily="2" charset="-122"/>
              </a:rPr>
              <a:t>CPU</a:t>
            </a:r>
            <a:r>
              <a:rPr lang="zh-CN" altLang="en-US" dirty="0">
                <a:latin typeface="+mj-lt"/>
                <a:ea typeface="华文新魏" pitchFamily="2" charset="-122"/>
              </a:rPr>
              <a:t>仍有传送通道控制字等任务，还需执行自愿进管等指令用来转入通道程序来管理</a:t>
            </a:r>
            <a:r>
              <a:rPr lang="en-US" altLang="zh-CN" dirty="0">
                <a:latin typeface="+mj-lt"/>
                <a:ea typeface="华文新魏" pitchFamily="2" charset="-122"/>
              </a:rPr>
              <a:t>I/O</a:t>
            </a:r>
            <a:r>
              <a:rPr lang="zh-CN" altLang="en-US" dirty="0">
                <a:latin typeface="+mj-lt"/>
                <a:ea typeface="华文新魏" pitchFamily="2" charset="-122"/>
              </a:rPr>
              <a:t>事务</a:t>
            </a:r>
            <a:endParaRPr lang="en-US" altLang="zh-CN" dirty="0">
              <a:latin typeface="+mj-lt"/>
              <a:ea typeface="华文新魏" pitchFamily="2" charset="-122"/>
            </a:endParaRPr>
          </a:p>
          <a:p>
            <a:pPr marL="625475" lvl="1" indent="-266700">
              <a:lnSpc>
                <a:spcPct val="100000"/>
              </a:lnSpc>
              <a:spcBef>
                <a:spcPts val="600"/>
              </a:spcBef>
              <a:buClr>
                <a:schemeClr val="tx2"/>
              </a:buClr>
            </a:pPr>
            <a:r>
              <a:rPr lang="en-US" altLang="zh-CN" dirty="0">
                <a:latin typeface="+mj-lt"/>
                <a:ea typeface="华文新魏" pitchFamily="2" charset="-122"/>
              </a:rPr>
              <a:t>I/O</a:t>
            </a:r>
            <a:r>
              <a:rPr lang="zh-CN" altLang="en-US" dirty="0">
                <a:latin typeface="+mj-lt"/>
                <a:ea typeface="华文新魏" pitchFamily="2" charset="-122"/>
              </a:rPr>
              <a:t>处理机方式：</a:t>
            </a:r>
            <a:r>
              <a:rPr lang="en-US" altLang="zh-CN" dirty="0">
                <a:latin typeface="+mj-lt"/>
                <a:ea typeface="华文新魏" pitchFamily="2" charset="-122"/>
              </a:rPr>
              <a:t>CPU</a:t>
            </a:r>
            <a:r>
              <a:rPr lang="zh-CN" altLang="en-US" dirty="0">
                <a:latin typeface="+mj-lt"/>
                <a:ea typeface="华文新魏" pitchFamily="2" charset="-122"/>
              </a:rPr>
              <a:t>与</a:t>
            </a:r>
            <a:r>
              <a:rPr lang="en-US" altLang="zh-CN" dirty="0">
                <a:latin typeface="+mj-lt"/>
                <a:ea typeface="华文新魏" pitchFamily="2" charset="-122"/>
              </a:rPr>
              <a:t>I/O</a:t>
            </a:r>
            <a:r>
              <a:rPr lang="zh-CN" altLang="en-US" dirty="0">
                <a:latin typeface="+mj-lt"/>
                <a:ea typeface="华文新魏" pitchFamily="2" charset="-122"/>
              </a:rPr>
              <a:t>处理机并行。数据传送由</a:t>
            </a:r>
            <a:r>
              <a:rPr lang="en-US" altLang="zh-CN" dirty="0">
                <a:latin typeface="+mj-lt"/>
                <a:ea typeface="华文新魏" pitchFamily="2" charset="-122"/>
              </a:rPr>
              <a:t>I/O</a:t>
            </a:r>
            <a:r>
              <a:rPr lang="zh-CN" altLang="en-US" dirty="0">
                <a:latin typeface="+mj-lt"/>
                <a:ea typeface="华文新魏" pitchFamily="2" charset="-122"/>
              </a:rPr>
              <a:t>处理机完成，</a:t>
            </a:r>
            <a:r>
              <a:rPr lang="en-US" altLang="zh-CN" dirty="0">
                <a:latin typeface="+mj-lt"/>
                <a:ea typeface="华文新魏" pitchFamily="2" charset="-122"/>
              </a:rPr>
              <a:t>CPU</a:t>
            </a:r>
            <a:r>
              <a:rPr lang="zh-CN" altLang="en-US" dirty="0">
                <a:latin typeface="+mj-lt"/>
                <a:ea typeface="华文新魏" pitchFamily="2" charset="-122"/>
              </a:rPr>
              <a:t>完全从</a:t>
            </a:r>
            <a:r>
              <a:rPr lang="en-US" altLang="zh-CN" dirty="0">
                <a:latin typeface="+mj-lt"/>
                <a:ea typeface="华文新魏" pitchFamily="2" charset="-122"/>
              </a:rPr>
              <a:t>I/O</a:t>
            </a:r>
            <a:r>
              <a:rPr lang="zh-CN" altLang="en-US" dirty="0">
                <a:latin typeface="+mj-lt"/>
                <a:ea typeface="华文新魏" pitchFamily="2" charset="-122"/>
              </a:rPr>
              <a:t>事务中解脱出来</a:t>
            </a:r>
            <a:endParaRPr lang="en-US" altLang="zh-CN" dirty="0">
              <a:latin typeface="+mj-lt"/>
              <a:ea typeface="华文新魏" pitchFamily="2" charset="-122"/>
            </a:endParaRPr>
          </a:p>
        </p:txBody>
      </p:sp>
    </p:spTree>
    <p:extLst>
      <p:ext uri="{BB962C8B-B14F-4D97-AF65-F5344CB8AC3E}">
        <p14:creationId xmlns:p14="http://schemas.microsoft.com/office/powerpoint/2010/main" val="1340634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Grp="1" noChangeArrowheads="1"/>
          </p:cNvSpPr>
          <p:nvPr>
            <p:ph type="title"/>
          </p:nvPr>
        </p:nvSpPr>
        <p:spPr>
          <a:xfrm>
            <a:off x="802618" y="0"/>
            <a:ext cx="7021512" cy="62509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zh-CN" altLang="en-US" dirty="0">
                <a:solidFill>
                  <a:srgbClr val="A50021"/>
                </a:solidFill>
              </a:rPr>
              <a:t>补充题</a:t>
            </a:r>
          </a:p>
        </p:txBody>
      </p:sp>
      <p:sp>
        <p:nvSpPr>
          <p:cNvPr id="93187" name="Rectangle 3"/>
          <p:cNvSpPr>
            <a:spLocks noGrp="1" noChangeArrowheads="1"/>
          </p:cNvSpPr>
          <p:nvPr>
            <p:ph type="body" idx="1"/>
          </p:nvPr>
        </p:nvSpPr>
        <p:spPr>
          <a:xfrm>
            <a:off x="442578" y="620689"/>
            <a:ext cx="11485276" cy="5472138"/>
          </a:xfrm>
        </p:spPr>
        <p:txBody>
          <a:bodyPr/>
          <a:lstStyle/>
          <a:p>
            <a:pPr>
              <a:spcBef>
                <a:spcPts val="0"/>
              </a:spcBef>
              <a:buNone/>
            </a:pPr>
            <a:r>
              <a:rPr lang="en-US" altLang="zh-CN" sz="2600" b="0"/>
              <a:t>1</a:t>
            </a:r>
            <a:r>
              <a:rPr lang="zh-CN" altLang="en-US" sz="2600" b="0" dirty="0"/>
              <a:t>．假设某台机器有</a:t>
            </a:r>
            <a:r>
              <a:rPr lang="en-US" altLang="zh-CN" sz="2600" b="0" dirty="0"/>
              <a:t>4 </a:t>
            </a:r>
            <a:r>
              <a:rPr lang="zh-CN" altLang="en-US" sz="2600" b="0" dirty="0"/>
              <a:t>级中断，其硬件排队优先次序为</a:t>
            </a:r>
            <a:r>
              <a:rPr lang="en-US" altLang="zh-CN" sz="2600" b="0" dirty="0"/>
              <a:t>1&gt;2&gt;3&gt;4</a:t>
            </a:r>
            <a:r>
              <a:rPr lang="zh-CN" altLang="en-US" sz="2600" b="0" dirty="0"/>
              <a:t>，中断处理优先次序为</a:t>
            </a:r>
            <a:r>
              <a:rPr lang="en-US" altLang="zh-CN" sz="2600" b="0" dirty="0"/>
              <a:t>3&gt;1&gt;2&gt;4</a:t>
            </a:r>
            <a:r>
              <a:rPr lang="zh-CN" altLang="en-US" sz="2600" b="0" dirty="0"/>
              <a:t>，要求：</a:t>
            </a:r>
          </a:p>
          <a:p>
            <a:pPr lvl="1">
              <a:spcBef>
                <a:spcPts val="0"/>
              </a:spcBef>
              <a:buNone/>
            </a:pPr>
            <a:r>
              <a:rPr lang="en-US" altLang="zh-CN" sz="2600" b="0" dirty="0"/>
              <a:t>(1)</a:t>
            </a:r>
            <a:r>
              <a:rPr lang="zh-CN" altLang="en-US" sz="2600" b="0" dirty="0"/>
              <a:t> 给出每级中断的中断屏蔽码</a:t>
            </a:r>
            <a:r>
              <a:rPr lang="en-US" altLang="zh-CN" sz="2600" b="0" dirty="0"/>
              <a:t>(</a:t>
            </a:r>
            <a:r>
              <a:rPr lang="zh-CN" altLang="en-US" sz="2600" b="0" dirty="0"/>
              <a:t>假设“</a:t>
            </a:r>
            <a:r>
              <a:rPr lang="en-US" altLang="zh-CN" sz="2600" b="0" dirty="0"/>
              <a:t>1”</a:t>
            </a:r>
            <a:r>
              <a:rPr lang="zh-CN" altLang="en-US" sz="2600" b="0" dirty="0"/>
              <a:t>表示屏蔽，“</a:t>
            </a:r>
            <a:r>
              <a:rPr lang="en-US" altLang="zh-CN" sz="2600" b="0" dirty="0"/>
              <a:t>0”</a:t>
            </a:r>
            <a:r>
              <a:rPr lang="zh-CN" altLang="en-US" sz="2600" b="0" dirty="0"/>
              <a:t>表示允许</a:t>
            </a:r>
            <a:r>
              <a:rPr lang="en-US" altLang="zh-CN" sz="2600" b="0" dirty="0"/>
              <a:t>)</a:t>
            </a:r>
            <a:endParaRPr lang="zh-CN" altLang="en-US" sz="2600" b="0" dirty="0"/>
          </a:p>
          <a:p>
            <a:pPr lvl="1">
              <a:spcBef>
                <a:spcPts val="0"/>
              </a:spcBef>
              <a:buNone/>
            </a:pPr>
            <a:r>
              <a:rPr lang="en-US" altLang="zh-CN" sz="2600" b="0" dirty="0"/>
              <a:t>(2)</a:t>
            </a:r>
            <a:r>
              <a:rPr lang="zh-CN" altLang="en-US" sz="2600" b="0" dirty="0"/>
              <a:t> 假设在执行主程序时，</a:t>
            </a:r>
            <a:r>
              <a:rPr lang="en-US" altLang="zh-CN" sz="2600" b="0" dirty="0"/>
              <a:t>1</a:t>
            </a:r>
            <a:r>
              <a:rPr lang="zh-CN" altLang="en-US" sz="2600" b="0" dirty="0"/>
              <a:t>、</a:t>
            </a:r>
            <a:r>
              <a:rPr lang="en-US" altLang="zh-CN" sz="2600" b="0" dirty="0"/>
              <a:t>2</a:t>
            </a:r>
            <a:r>
              <a:rPr lang="zh-CN" altLang="en-US" sz="2600" b="0" dirty="0"/>
              <a:t>、</a:t>
            </a:r>
            <a:r>
              <a:rPr lang="en-US" altLang="zh-CN" sz="2600" b="0" dirty="0"/>
              <a:t>3</a:t>
            </a:r>
            <a:r>
              <a:rPr lang="zh-CN" altLang="en-US" sz="2600" b="0" dirty="0"/>
              <a:t>、</a:t>
            </a:r>
            <a:r>
              <a:rPr lang="en-US" altLang="zh-CN" sz="2600" b="0" dirty="0"/>
              <a:t>4 </a:t>
            </a:r>
            <a:r>
              <a:rPr lang="zh-CN" altLang="en-US" sz="2600" b="0" dirty="0"/>
              <a:t>级中断同时有请求，请画出</a:t>
            </a:r>
            <a:r>
              <a:rPr lang="en-US" altLang="zh-CN" sz="2600" b="0" dirty="0"/>
              <a:t>CPU </a:t>
            </a:r>
            <a:r>
              <a:rPr lang="zh-CN" altLang="en-US" sz="2600" b="0" dirty="0"/>
              <a:t>执行程序的轨迹。</a:t>
            </a:r>
          </a:p>
          <a:p>
            <a:pPr>
              <a:spcBef>
                <a:spcPts val="0"/>
              </a:spcBef>
              <a:buNone/>
            </a:pPr>
            <a:r>
              <a:rPr lang="en-US" altLang="zh-CN" sz="2600" b="0" dirty="0"/>
              <a:t>2.  </a:t>
            </a:r>
            <a:r>
              <a:rPr lang="zh-CN" altLang="en-US" sz="2600" b="0" dirty="0"/>
              <a:t>计算机系统发生异常事件或外设完成</a:t>
            </a:r>
            <a:r>
              <a:rPr lang="en-US" altLang="zh-CN" sz="2600" b="0" dirty="0"/>
              <a:t>I/O </a:t>
            </a:r>
            <a:r>
              <a:rPr lang="zh-CN" altLang="en-US" sz="2600" b="0" dirty="0"/>
              <a:t>任务时，一般都通过中断方式请求</a:t>
            </a:r>
            <a:r>
              <a:rPr lang="en-US" altLang="zh-CN" sz="2600" b="0" dirty="0"/>
              <a:t>CPU </a:t>
            </a:r>
            <a:r>
              <a:rPr lang="zh-CN" altLang="en-US" sz="2600" b="0" dirty="0"/>
              <a:t>执行相应的中断服务程序来处理。在以下给出的情况中，哪个不会引起中断？</a:t>
            </a:r>
          </a:p>
          <a:p>
            <a:pPr lvl="1">
              <a:spcBef>
                <a:spcPts val="0"/>
              </a:spcBef>
              <a:buNone/>
            </a:pPr>
            <a:r>
              <a:rPr lang="en-US" altLang="zh-CN" sz="2600" b="0" dirty="0"/>
              <a:t>	A. </a:t>
            </a:r>
            <a:r>
              <a:rPr lang="zh-CN" altLang="en-US" sz="2600" b="0" dirty="0"/>
              <a:t>键盘缓冲满 	</a:t>
            </a:r>
            <a:r>
              <a:rPr lang="en-US" altLang="zh-CN" sz="2600" b="0" dirty="0"/>
              <a:t>		B. </a:t>
            </a:r>
            <a:r>
              <a:rPr lang="zh-CN" altLang="en-US" sz="2600" b="0" dirty="0"/>
              <a:t>一个字符打印完</a:t>
            </a:r>
          </a:p>
          <a:p>
            <a:pPr lvl="1">
              <a:spcBef>
                <a:spcPts val="0"/>
              </a:spcBef>
              <a:buNone/>
            </a:pPr>
            <a:r>
              <a:rPr lang="en-US" altLang="zh-CN" sz="2600" b="0" dirty="0"/>
              <a:t>	C. </a:t>
            </a:r>
            <a:r>
              <a:rPr lang="zh-CN" altLang="en-US" sz="2600" b="0" dirty="0"/>
              <a:t>运算结果为</a:t>
            </a:r>
            <a:r>
              <a:rPr lang="en-US" altLang="zh-CN" sz="2600" b="0" dirty="0"/>
              <a:t>0 		D. </a:t>
            </a:r>
            <a:r>
              <a:rPr lang="zh-CN" altLang="en-US" sz="2600" b="0" dirty="0"/>
              <a:t>页面失效</a:t>
            </a:r>
            <a:r>
              <a:rPr lang="en-US" altLang="zh-CN" sz="2600" b="0" dirty="0"/>
              <a:t>(miss)</a:t>
            </a:r>
          </a:p>
        </p:txBody>
      </p:sp>
    </p:spTree>
    <p:extLst>
      <p:ext uri="{BB962C8B-B14F-4D97-AF65-F5344CB8AC3E}">
        <p14:creationId xmlns:p14="http://schemas.microsoft.com/office/powerpoint/2010/main" val="11915373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Grp="1" noChangeArrowheads="1"/>
          </p:cNvSpPr>
          <p:nvPr>
            <p:ph type="title"/>
          </p:nvPr>
        </p:nvSpPr>
        <p:spPr>
          <a:xfrm>
            <a:off x="730610" y="0"/>
            <a:ext cx="7021512" cy="58761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fontAlgn="base" hangingPunct="0">
              <a:spcAft>
                <a:spcPct val="0"/>
              </a:spcAft>
            </a:pPr>
            <a:r>
              <a:rPr lang="zh-CN" altLang="en-US" dirty="0">
                <a:solidFill>
                  <a:srgbClr val="A50021"/>
                </a:solidFill>
              </a:rPr>
              <a:t>补充题</a:t>
            </a:r>
          </a:p>
        </p:txBody>
      </p:sp>
      <p:sp>
        <p:nvSpPr>
          <p:cNvPr id="67587" name="Rectangle 3"/>
          <p:cNvSpPr>
            <a:spLocks noGrp="1" noChangeArrowheads="1"/>
          </p:cNvSpPr>
          <p:nvPr>
            <p:ph type="body" idx="1"/>
          </p:nvPr>
        </p:nvSpPr>
        <p:spPr>
          <a:xfrm>
            <a:off x="406574" y="692151"/>
            <a:ext cx="11233248" cy="4772025"/>
          </a:xfrm>
        </p:spPr>
        <p:txBody>
          <a:bodyPr/>
          <a:lstStyle/>
          <a:p>
            <a:pPr>
              <a:lnSpc>
                <a:spcPct val="100000"/>
              </a:lnSpc>
              <a:spcBef>
                <a:spcPct val="0"/>
              </a:spcBef>
              <a:buFont typeface="Wingdings" charset="2"/>
              <a:buNone/>
            </a:pPr>
            <a:r>
              <a:rPr lang="en-US" altLang="zh-CN" sz="2800" b="0" dirty="0"/>
              <a:t>3</a:t>
            </a:r>
            <a:r>
              <a:rPr lang="zh-CN" altLang="en-US" sz="2800" b="0" dirty="0"/>
              <a:t>、假定某计算机系统中处理器的时钟频率为</a:t>
            </a:r>
            <a:r>
              <a:rPr lang="en-US" altLang="zh-CN" sz="2800" b="0" dirty="0"/>
              <a:t>2GHz</a:t>
            </a:r>
            <a:r>
              <a:rPr lang="zh-CN" altLang="en-US" sz="2800" b="0" dirty="0"/>
              <a:t>，所配硬盘驱动器中共有</a:t>
            </a:r>
            <a:r>
              <a:rPr lang="en-US" altLang="zh-CN" sz="2800" b="0" dirty="0"/>
              <a:t>4 </a:t>
            </a:r>
            <a:r>
              <a:rPr lang="zh-CN" altLang="en-US" sz="2800" b="0" dirty="0"/>
              <a:t>个磁头，每个盘面上有</a:t>
            </a:r>
            <a:r>
              <a:rPr lang="en-US" altLang="zh-CN" sz="2800" b="0" dirty="0"/>
              <a:t>5000 </a:t>
            </a:r>
            <a:r>
              <a:rPr lang="zh-CN" altLang="en-US" sz="2800" b="0" dirty="0"/>
              <a:t>个磁道，每个磁道有</a:t>
            </a:r>
            <a:r>
              <a:rPr lang="en-US" altLang="zh-CN" sz="2800" b="0" dirty="0"/>
              <a:t>1000 </a:t>
            </a:r>
            <a:r>
              <a:rPr lang="zh-CN" altLang="en-US" sz="2800" b="0" dirty="0"/>
              <a:t>个扇区，每个扇区的数据容量都是</a:t>
            </a:r>
            <a:r>
              <a:rPr lang="en-US" altLang="zh-CN" sz="2800" b="0" dirty="0"/>
              <a:t>512B</a:t>
            </a:r>
            <a:r>
              <a:rPr lang="zh-CN" altLang="en-US" sz="2800" b="0" dirty="0"/>
              <a:t>，磁盘的转速为</a:t>
            </a:r>
            <a:r>
              <a:rPr lang="en-US" altLang="zh-CN" sz="2800" b="0" dirty="0"/>
              <a:t>6000RPM</a:t>
            </a:r>
            <a:r>
              <a:rPr lang="zh-CN" altLang="en-US" sz="2800" b="0" dirty="0"/>
              <a:t>，平均寻道时间为</a:t>
            </a:r>
            <a:r>
              <a:rPr lang="en-US" altLang="zh-CN" sz="2800" b="0" dirty="0"/>
              <a:t>5ms</a:t>
            </a:r>
            <a:r>
              <a:rPr lang="zh-CN" altLang="en-US" sz="2800" b="0" dirty="0"/>
              <a:t>。假定在一个相当长的时间内磁盘一直在进行</a:t>
            </a:r>
            <a:r>
              <a:rPr lang="en-US" altLang="zh-CN" sz="2800" b="0" dirty="0"/>
              <a:t>I/O </a:t>
            </a:r>
            <a:r>
              <a:rPr lang="zh-CN" altLang="en-US" sz="2800" b="0" dirty="0"/>
              <a:t>操作，采用</a:t>
            </a:r>
            <a:r>
              <a:rPr lang="en-US" altLang="zh-CN" sz="2800" b="0" dirty="0"/>
              <a:t>DMA</a:t>
            </a:r>
            <a:r>
              <a:rPr lang="zh-CN" altLang="en-US" sz="2800" b="0" dirty="0"/>
              <a:t>方式进行，</a:t>
            </a:r>
            <a:r>
              <a:rPr lang="en-US" altLang="zh-CN" sz="2800" b="0" dirty="0"/>
              <a:t>DMA </a:t>
            </a:r>
            <a:r>
              <a:rPr lang="zh-CN" altLang="en-US" sz="2800" b="0" dirty="0"/>
              <a:t>传送的平均长度为</a:t>
            </a:r>
            <a:r>
              <a:rPr lang="en-US" altLang="zh-CN" sz="2800" b="0" dirty="0"/>
              <a:t>8 </a:t>
            </a:r>
            <a:r>
              <a:rPr lang="zh-CN" altLang="en-US" sz="2800" b="0" dirty="0"/>
              <a:t>个扇区，每次</a:t>
            </a:r>
            <a:r>
              <a:rPr lang="en-US" altLang="zh-CN" sz="2800" b="0" dirty="0"/>
              <a:t>DMA </a:t>
            </a:r>
            <a:r>
              <a:rPr lang="zh-CN" altLang="en-US" sz="2800" b="0" dirty="0"/>
              <a:t>传送处理器为初始化和后处理总共花</a:t>
            </a:r>
            <a:r>
              <a:rPr lang="en-US" altLang="zh-CN" sz="2800" b="0" dirty="0"/>
              <a:t>1000</a:t>
            </a:r>
            <a:r>
              <a:rPr lang="zh-CN" altLang="en-US" sz="2800" b="0" dirty="0"/>
              <a:t>个时钟周期。请问：</a:t>
            </a:r>
          </a:p>
          <a:p>
            <a:pPr>
              <a:lnSpc>
                <a:spcPct val="100000"/>
              </a:lnSpc>
              <a:spcBef>
                <a:spcPct val="0"/>
              </a:spcBef>
              <a:buFont typeface="Wingdings" charset="2"/>
              <a:buNone/>
            </a:pPr>
            <a:r>
              <a:rPr lang="en-US" altLang="zh-CN" sz="2800" b="0" dirty="0"/>
              <a:t>(1)</a:t>
            </a:r>
            <a:r>
              <a:rPr lang="zh-CN" altLang="en-US" sz="2800" b="0" dirty="0"/>
              <a:t> 该磁盘驱动器的容量大约为多少？</a:t>
            </a:r>
            <a:r>
              <a:rPr lang="en-US" altLang="zh-CN" sz="2800" b="0" dirty="0"/>
              <a:t>(</a:t>
            </a:r>
            <a:r>
              <a:rPr lang="zh-CN" altLang="en-US" sz="2800" b="0" dirty="0"/>
              <a:t>单位用</a:t>
            </a:r>
            <a:r>
              <a:rPr lang="en-US" altLang="zh-CN" sz="2800" b="0" dirty="0"/>
              <a:t>GB)</a:t>
            </a:r>
            <a:endParaRPr lang="zh-CN" altLang="en-US" sz="2800" b="0" dirty="0"/>
          </a:p>
          <a:p>
            <a:pPr>
              <a:lnSpc>
                <a:spcPct val="100000"/>
              </a:lnSpc>
              <a:spcBef>
                <a:spcPct val="0"/>
              </a:spcBef>
              <a:buFont typeface="Wingdings" charset="2"/>
              <a:buNone/>
            </a:pPr>
            <a:r>
              <a:rPr lang="en-US" altLang="zh-CN" sz="2800" b="0" dirty="0"/>
              <a:t>(2)</a:t>
            </a:r>
            <a:r>
              <a:rPr lang="zh-CN" altLang="en-US" sz="2800" b="0" dirty="0"/>
              <a:t> 该磁盘驱动器的平均存取时间为多少？</a:t>
            </a:r>
            <a:r>
              <a:rPr lang="en-US" altLang="zh-CN" sz="2800" b="0" dirty="0"/>
              <a:t>(</a:t>
            </a:r>
            <a:r>
              <a:rPr lang="zh-CN" altLang="en-US" sz="2800" b="0" dirty="0"/>
              <a:t>不考虑数据传输时间，单位用</a:t>
            </a:r>
            <a:r>
              <a:rPr lang="en-US" altLang="zh-CN" sz="2800" b="0" dirty="0" err="1"/>
              <a:t>ms</a:t>
            </a:r>
            <a:r>
              <a:rPr lang="en-US" altLang="zh-CN" sz="2800" b="0" dirty="0"/>
              <a:t>)</a:t>
            </a:r>
            <a:endParaRPr lang="zh-CN" altLang="en-US" sz="2800" b="0" dirty="0"/>
          </a:p>
          <a:p>
            <a:pPr>
              <a:lnSpc>
                <a:spcPct val="100000"/>
              </a:lnSpc>
              <a:spcBef>
                <a:spcPct val="0"/>
              </a:spcBef>
              <a:buFont typeface="Wingdings" charset="2"/>
              <a:buNone/>
            </a:pPr>
            <a:r>
              <a:rPr lang="en-US" altLang="zh-CN" sz="2800" b="0" dirty="0"/>
              <a:t>(3)</a:t>
            </a:r>
            <a:r>
              <a:rPr lang="zh-CN" altLang="en-US" sz="2800" b="0" dirty="0"/>
              <a:t> 处理器用于硬盘</a:t>
            </a:r>
            <a:r>
              <a:rPr lang="en-US" altLang="zh-CN" sz="2800" b="0" dirty="0"/>
              <a:t>I/O </a:t>
            </a:r>
            <a:r>
              <a:rPr lang="zh-CN" altLang="en-US" sz="2800" b="0" dirty="0"/>
              <a:t>的时间占整个处理器时间的百分比是多少？</a:t>
            </a:r>
          </a:p>
          <a:p>
            <a:pPr>
              <a:lnSpc>
                <a:spcPct val="100000"/>
              </a:lnSpc>
              <a:spcBef>
                <a:spcPct val="0"/>
              </a:spcBef>
              <a:buFont typeface="Wingdings" charset="2"/>
              <a:buNone/>
            </a:pPr>
            <a:r>
              <a:rPr lang="en-US" altLang="zh-CN" sz="2800" b="0" dirty="0"/>
              <a:t>(4)</a:t>
            </a:r>
            <a:r>
              <a:rPr lang="zh-CN" altLang="en-US" sz="2800" b="0" dirty="0"/>
              <a:t> 如果有人提出采用中断方式进行磁盘</a:t>
            </a:r>
            <a:r>
              <a:rPr lang="en-US" altLang="zh-CN" sz="2800" b="0" dirty="0"/>
              <a:t>I/O</a:t>
            </a:r>
            <a:r>
              <a:rPr lang="zh-CN" altLang="en-US" sz="2800" b="0" dirty="0"/>
              <a:t>，磁盘每准备好</a:t>
            </a:r>
            <a:r>
              <a:rPr lang="en-US" altLang="zh-CN" sz="2800" b="0" dirty="0"/>
              <a:t>64 </a:t>
            </a:r>
            <a:r>
              <a:rPr lang="zh-CN" altLang="en-US" sz="2800" b="0" dirty="0"/>
              <a:t>位数据申请一次中断，每次磁盘</a:t>
            </a:r>
            <a:r>
              <a:rPr lang="en-US" altLang="zh-CN" sz="2800" b="0" dirty="0"/>
              <a:t>I/O </a:t>
            </a:r>
            <a:r>
              <a:rPr lang="zh-CN" altLang="en-US" sz="2800" b="0" dirty="0"/>
              <a:t>中断处理器所花时间约为</a:t>
            </a:r>
            <a:r>
              <a:rPr lang="en-US" altLang="zh-CN" sz="2800" b="0" dirty="0"/>
              <a:t>500 </a:t>
            </a:r>
            <a:r>
              <a:rPr lang="zh-CN" altLang="en-US" sz="2800" b="0" dirty="0"/>
              <a:t>个时钟。你认为这种做法行的通吗？通过计算证明你的结论。</a:t>
            </a:r>
          </a:p>
        </p:txBody>
      </p:sp>
    </p:spTree>
    <p:extLst>
      <p:ext uri="{BB962C8B-B14F-4D97-AF65-F5344CB8AC3E}">
        <p14:creationId xmlns:p14="http://schemas.microsoft.com/office/powerpoint/2010/main" val="88345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94606" y="1268760"/>
            <a:ext cx="11138172" cy="504056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ct val="0"/>
              </a:spcBef>
              <a:buFont typeface="Wingdings" pitchFamily="2" charset="2"/>
              <a:buChar char="p"/>
            </a:pPr>
            <a:r>
              <a:rPr lang="en-US" altLang="zh-CN" sz="2800" dirty="0">
                <a:solidFill>
                  <a:schemeClr val="bg1">
                    <a:lumMod val="75000"/>
                  </a:schemeClr>
                </a:solidFill>
                <a:latin typeface="+mj-lt"/>
                <a:ea typeface="华文新魏" pitchFamily="2" charset="-122"/>
              </a:rPr>
              <a:t>I/O Polling (</a:t>
            </a:r>
            <a:r>
              <a:rPr lang="zh-CN" altLang="en-US" sz="2800" dirty="0">
                <a:solidFill>
                  <a:schemeClr val="bg1">
                    <a:lumMod val="75000"/>
                  </a:schemeClr>
                </a:solidFill>
                <a:latin typeface="+mj-lt"/>
                <a:ea typeface="华文新魏" pitchFamily="2" charset="-122"/>
              </a:rPr>
              <a:t>程序查询方式</a:t>
            </a:r>
            <a:r>
              <a:rPr lang="en-US" altLang="zh-CN" sz="2800" dirty="0">
                <a:solidFill>
                  <a:schemeClr val="bg1">
                    <a:lumMod val="75000"/>
                  </a:schemeClr>
                </a:solidFill>
                <a:latin typeface="+mj-lt"/>
                <a:ea typeface="华文新魏" pitchFamily="2" charset="-122"/>
              </a:rPr>
              <a:t>)</a:t>
            </a:r>
            <a:r>
              <a:rPr lang="zh-CN" altLang="en-US" sz="2800" dirty="0">
                <a:solidFill>
                  <a:schemeClr val="bg1">
                    <a:lumMod val="75000"/>
                  </a:schemeClr>
                </a:solidFill>
                <a:latin typeface="+mj-lt"/>
                <a:ea typeface="华文新魏" pitchFamily="2" charset="-122"/>
              </a:rPr>
              <a:t>：</a:t>
            </a:r>
            <a:r>
              <a:rPr lang="en-US" altLang="zh-CN" sz="2800" dirty="0">
                <a:solidFill>
                  <a:schemeClr val="bg1">
                    <a:lumMod val="75000"/>
                  </a:schemeClr>
                </a:solidFill>
                <a:latin typeface="+mj-lt"/>
                <a:ea typeface="华文新魏" pitchFamily="2" charset="-122"/>
              </a:rPr>
              <a:t> </a:t>
            </a:r>
            <a:r>
              <a:rPr lang="zh-CN" altLang="en-US" sz="2800" dirty="0">
                <a:solidFill>
                  <a:schemeClr val="bg1">
                    <a:lumMod val="75000"/>
                  </a:schemeClr>
                </a:solidFill>
                <a:latin typeface="+mj-lt"/>
                <a:ea typeface="华文新魏" pitchFamily="2" charset="-122"/>
              </a:rPr>
              <a:t>最简单的</a:t>
            </a:r>
            <a:r>
              <a:rPr lang="en-US" altLang="zh-CN" sz="2800" dirty="0">
                <a:solidFill>
                  <a:schemeClr val="bg1">
                    <a:lumMod val="75000"/>
                  </a:schemeClr>
                </a:solidFill>
                <a:latin typeface="+mj-lt"/>
                <a:ea typeface="华文新魏" pitchFamily="2" charset="-122"/>
              </a:rPr>
              <a:t>I/O</a:t>
            </a:r>
            <a:r>
              <a:rPr lang="zh-CN" altLang="en-US" sz="2800" dirty="0">
                <a:solidFill>
                  <a:schemeClr val="bg1">
                    <a:lumMod val="75000"/>
                  </a:schemeClr>
                </a:solidFill>
                <a:latin typeface="+mj-lt"/>
                <a:ea typeface="华文新魏" pitchFamily="2" charset="-122"/>
              </a:rPr>
              <a:t>方式</a:t>
            </a:r>
            <a:endParaRPr lang="en-US" altLang="zh-CN" sz="2800" dirty="0">
              <a:solidFill>
                <a:schemeClr val="bg1">
                  <a:lumMod val="75000"/>
                </a:schemeClr>
              </a:solidFill>
              <a:latin typeface="+mj-lt"/>
              <a:ea typeface="华文新魏" pitchFamily="2" charset="-122"/>
            </a:endParaRPr>
          </a:p>
          <a:p>
            <a:pPr marL="625475" lvl="1" indent="-266700">
              <a:lnSpc>
                <a:spcPct val="105000"/>
              </a:lnSpc>
              <a:spcBef>
                <a:spcPct val="0"/>
              </a:spcBef>
            </a:pPr>
            <a:endParaRPr lang="zh-CN" altLang="en-US" sz="2400" dirty="0">
              <a:latin typeface="+mj-lt"/>
              <a:ea typeface="华文新魏" pitchFamily="2" charset="-122"/>
            </a:endParaRPr>
          </a:p>
          <a:p>
            <a:pPr>
              <a:lnSpc>
                <a:spcPct val="105000"/>
              </a:lnSpc>
              <a:spcBef>
                <a:spcPts val="600"/>
              </a:spcBef>
              <a:spcAft>
                <a:spcPts val="600"/>
              </a:spcAft>
              <a:buFont typeface="Wingdings" pitchFamily="2" charset="2"/>
              <a:buChar char="p"/>
            </a:pPr>
            <a:r>
              <a:rPr lang="en-US" altLang="zh-CN" sz="2800" dirty="0">
                <a:latin typeface="+mj-lt"/>
                <a:ea typeface="华文新魏" pitchFamily="2" charset="-122"/>
              </a:rPr>
              <a:t>I/O Interrupt </a:t>
            </a:r>
            <a:r>
              <a:rPr lang="en-US" altLang="zh-CN" sz="2800" dirty="0">
                <a:solidFill>
                  <a:srgbClr val="FF0000"/>
                </a:solidFill>
                <a:latin typeface="+mj-lt"/>
                <a:ea typeface="华文新魏" pitchFamily="2" charset="-122"/>
              </a:rPr>
              <a:t>(</a:t>
            </a:r>
            <a:r>
              <a:rPr lang="zh-CN" altLang="en-US" sz="2800" dirty="0">
                <a:solidFill>
                  <a:srgbClr val="FF0000"/>
                </a:solidFill>
                <a:latin typeface="+mj-lt"/>
                <a:ea typeface="华文新魏" pitchFamily="2" charset="-122"/>
              </a:rPr>
              <a:t>中断方式</a:t>
            </a:r>
            <a:r>
              <a:rPr lang="en-US" altLang="zh-CN" sz="2800" dirty="0">
                <a:solidFill>
                  <a:srgbClr val="FF0000"/>
                </a:solidFill>
                <a:latin typeface="+mj-lt"/>
                <a:ea typeface="华文新魏" pitchFamily="2" charset="-122"/>
              </a:rPr>
              <a:t>)</a:t>
            </a:r>
            <a:r>
              <a:rPr lang="zh-CN" altLang="en-US" sz="2800" dirty="0">
                <a:latin typeface="+mj-lt"/>
                <a:ea typeface="华文新魏" pitchFamily="2" charset="-122"/>
              </a:rPr>
              <a:t>：大多数系统支持中断</a:t>
            </a:r>
            <a:r>
              <a:rPr lang="en-US" altLang="zh-CN" sz="2800" dirty="0">
                <a:latin typeface="+mj-lt"/>
                <a:ea typeface="华文新魏" pitchFamily="2" charset="-122"/>
              </a:rPr>
              <a:t>I/O</a:t>
            </a:r>
            <a:r>
              <a:rPr lang="zh-CN" altLang="en-US" sz="2800" dirty="0">
                <a:latin typeface="+mj-lt"/>
                <a:ea typeface="华文新魏" pitchFamily="2" charset="-122"/>
              </a:rPr>
              <a:t>方式</a:t>
            </a:r>
          </a:p>
          <a:p>
            <a:pPr marL="625475" lvl="1" indent="-266700">
              <a:lnSpc>
                <a:spcPct val="105000"/>
              </a:lnSpc>
              <a:spcBef>
                <a:spcPts val="600"/>
              </a:spcBef>
              <a:spcAft>
                <a:spcPts val="600"/>
              </a:spcAft>
            </a:pPr>
            <a:r>
              <a:rPr lang="zh-CN" altLang="en-US" sz="2400" dirty="0">
                <a:latin typeface="+mj-lt"/>
                <a:ea typeface="华文新魏" pitchFamily="2" charset="-122"/>
              </a:rPr>
              <a:t>若一个</a:t>
            </a:r>
            <a:r>
              <a:rPr lang="en-US" altLang="zh-CN" sz="2400" dirty="0">
                <a:latin typeface="+mj-lt"/>
                <a:ea typeface="华文新魏" pitchFamily="2" charset="-122"/>
              </a:rPr>
              <a:t>I/O</a:t>
            </a:r>
            <a:r>
              <a:rPr lang="zh-CN" altLang="en-US" sz="2400" dirty="0">
                <a:latin typeface="+mj-lt"/>
                <a:ea typeface="华文新魏" pitchFamily="2" charset="-122"/>
              </a:rPr>
              <a:t>设备需要</a:t>
            </a:r>
            <a:r>
              <a:rPr lang="en-US" altLang="zh-CN" sz="2400" dirty="0">
                <a:latin typeface="+mj-lt"/>
                <a:ea typeface="华文新魏" pitchFamily="2" charset="-122"/>
              </a:rPr>
              <a:t>CPU</a:t>
            </a:r>
            <a:r>
              <a:rPr lang="zh-CN" altLang="en-US" sz="2400" dirty="0">
                <a:latin typeface="+mj-lt"/>
                <a:ea typeface="华文新魏" pitchFamily="2" charset="-122"/>
              </a:rPr>
              <a:t>干预，就</a:t>
            </a:r>
            <a:r>
              <a:rPr lang="zh-CN" altLang="en-US" sz="2400" dirty="0">
                <a:solidFill>
                  <a:schemeClr val="accent3"/>
                </a:solidFill>
                <a:latin typeface="+mj-lt"/>
                <a:ea typeface="华文新魏" pitchFamily="2" charset="-122"/>
              </a:rPr>
              <a:t>通过中断请求通知</a:t>
            </a:r>
            <a:r>
              <a:rPr lang="en-US" altLang="zh-CN" sz="2400" dirty="0">
                <a:solidFill>
                  <a:schemeClr val="accent3"/>
                </a:solidFill>
                <a:latin typeface="+mj-lt"/>
                <a:ea typeface="华文新魏" pitchFamily="2" charset="-122"/>
              </a:rPr>
              <a:t>CPU</a:t>
            </a:r>
          </a:p>
          <a:p>
            <a:pPr marL="625475" lvl="1" indent="-266700">
              <a:lnSpc>
                <a:spcPct val="105000"/>
              </a:lnSpc>
              <a:spcBef>
                <a:spcPts val="600"/>
              </a:spcBef>
              <a:spcAft>
                <a:spcPts val="600"/>
              </a:spcAft>
            </a:pPr>
            <a:r>
              <a:rPr lang="en-US" altLang="zh-CN" sz="2400" dirty="0">
                <a:latin typeface="+mj-lt"/>
                <a:ea typeface="华文新魏" pitchFamily="2" charset="-122"/>
              </a:rPr>
              <a:t>CPU</a:t>
            </a:r>
            <a:r>
              <a:rPr lang="zh-CN" altLang="en-US" sz="2400" dirty="0">
                <a:solidFill>
                  <a:schemeClr val="accent3"/>
                </a:solidFill>
                <a:latin typeface="+mj-lt"/>
                <a:ea typeface="华文新魏" pitchFamily="2" charset="-122"/>
              </a:rPr>
              <a:t>中止当前程序的执行</a:t>
            </a:r>
            <a:r>
              <a:rPr lang="zh-CN" altLang="en-US" sz="2400" dirty="0">
                <a:latin typeface="+mj-lt"/>
                <a:ea typeface="华文新魏" pitchFamily="2" charset="-122"/>
              </a:rPr>
              <a:t>，</a:t>
            </a:r>
            <a:r>
              <a:rPr lang="zh-CN" altLang="en-US" sz="2400" dirty="0">
                <a:solidFill>
                  <a:schemeClr val="accent3"/>
                </a:solidFill>
                <a:latin typeface="+mj-lt"/>
                <a:ea typeface="华文新魏" pitchFamily="2" charset="-122"/>
              </a:rPr>
              <a:t>调出</a:t>
            </a:r>
            <a:r>
              <a:rPr lang="en-US" altLang="zh-CN" sz="2400" dirty="0">
                <a:latin typeface="+mj-lt"/>
                <a:ea typeface="华文新魏" pitchFamily="2" charset="-122"/>
              </a:rPr>
              <a:t>OS(</a:t>
            </a:r>
            <a:r>
              <a:rPr lang="zh-CN" altLang="en-US" sz="2400" dirty="0">
                <a:solidFill>
                  <a:schemeClr val="accent3"/>
                </a:solidFill>
                <a:latin typeface="+mj-lt"/>
                <a:ea typeface="华文新魏" pitchFamily="2" charset="-122"/>
              </a:rPr>
              <a:t>中断处理程序</a:t>
            </a:r>
            <a:r>
              <a:rPr lang="en-US" altLang="zh-CN" sz="2400" dirty="0">
                <a:latin typeface="+mj-lt"/>
                <a:ea typeface="华文新魏" pitchFamily="2" charset="-122"/>
              </a:rPr>
              <a:t>)</a:t>
            </a:r>
            <a:r>
              <a:rPr lang="zh-CN" altLang="en-US" sz="2400" dirty="0">
                <a:latin typeface="+mj-lt"/>
                <a:ea typeface="华文新魏" pitchFamily="2" charset="-122"/>
              </a:rPr>
              <a:t>来执行</a:t>
            </a:r>
          </a:p>
          <a:p>
            <a:pPr marL="625475" lvl="1" indent="-266700">
              <a:lnSpc>
                <a:spcPct val="105000"/>
              </a:lnSpc>
              <a:spcBef>
                <a:spcPts val="600"/>
              </a:spcBef>
              <a:spcAft>
                <a:spcPts val="600"/>
              </a:spcAft>
            </a:pPr>
            <a:r>
              <a:rPr lang="zh-CN" altLang="en-US" sz="2400" dirty="0">
                <a:latin typeface="+mj-lt"/>
                <a:ea typeface="华文新魏" pitchFamily="2" charset="-122"/>
              </a:rPr>
              <a:t>处理结束后，再</a:t>
            </a:r>
            <a:r>
              <a:rPr lang="zh-CN" altLang="en-US" sz="2400" dirty="0">
                <a:solidFill>
                  <a:schemeClr val="accent3"/>
                </a:solidFill>
                <a:latin typeface="+mj-lt"/>
                <a:ea typeface="华文新魏" pitchFamily="2" charset="-122"/>
              </a:rPr>
              <a:t>返回到被中止的程序继续执行</a:t>
            </a:r>
          </a:p>
        </p:txBody>
      </p:sp>
    </p:spTree>
    <p:extLst>
      <p:ext uri="{BB962C8B-B14F-4D97-AF65-F5344CB8AC3E}">
        <p14:creationId xmlns:p14="http://schemas.microsoft.com/office/powerpoint/2010/main" val="21094476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Effect transition="in" filter="blinds(horizontal)">
                                      <p:cBhvr>
                                        <p:cTn id="11" dur="500"/>
                                        <p:tgtEl>
                                          <p:spTgt spid="4">
                                            <p:txEl>
                                              <p:pRg st="4" end="4"/>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blinds(horizontal)">
                                      <p:cBhvr>
                                        <p:cTn id="1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519372" y="116632"/>
            <a:ext cx="1063171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algn="l" eaLnBrk="0" hangingPunct="0">
              <a:lnSpc>
                <a:spcPct val="100000"/>
              </a:lnSpc>
              <a:spcBef>
                <a:spcPct val="0"/>
              </a:spcBef>
              <a:defRPr sz="3200">
                <a:solidFill>
                  <a:srgbClr val="A50021"/>
                </a:solidFill>
                <a:latin typeface="微软雅黑" panose="020B0503020204020204" pitchFamily="34" charset="-122"/>
                <a:ea typeface="微软雅黑" panose="020B0503020204020204" pitchFamily="34" charset="-122"/>
                <a:cs typeface="+mj-cs"/>
              </a:defRPr>
            </a:lvl1pPr>
          </a:lstStyle>
          <a:p>
            <a:r>
              <a:rPr lang="zh-CN" altLang="en-US" dirty="0"/>
              <a:t>补充题</a:t>
            </a:r>
          </a:p>
        </p:txBody>
      </p:sp>
      <p:sp>
        <p:nvSpPr>
          <p:cNvPr id="2" name="矩形 1"/>
          <p:cNvSpPr/>
          <p:nvPr/>
        </p:nvSpPr>
        <p:spPr>
          <a:xfrm>
            <a:off x="519372" y="764704"/>
            <a:ext cx="11120450" cy="5693866"/>
          </a:xfrm>
          <a:prstGeom prst="rect">
            <a:avLst/>
          </a:prstGeom>
        </p:spPr>
        <p:txBody>
          <a:bodyPr wrap="square">
            <a:spAutoFit/>
          </a:bodyPr>
          <a:lstStyle/>
          <a:p>
            <a:pPr algn="l"/>
            <a:r>
              <a:rPr kumimoji="1" lang="en-US" altLang="zh-CN" dirty="0"/>
              <a:t>1</a:t>
            </a:r>
            <a:r>
              <a:rPr kumimoji="1" lang="zh-CN" altLang="en-US" dirty="0"/>
              <a:t>、什么是中断嵌套、中断判优？中断判优的方法有哪几种？</a:t>
            </a:r>
            <a:endParaRPr kumimoji="1" lang="en-US" altLang="zh-CN" dirty="0"/>
          </a:p>
          <a:p>
            <a:pPr algn="l"/>
            <a:r>
              <a:rPr kumimoji="1" lang="en-US" altLang="zh-CN" dirty="0"/>
              <a:t>2</a:t>
            </a:r>
            <a:r>
              <a:rPr kumimoji="1" lang="zh-CN" altLang="en-US" dirty="0"/>
              <a:t>、</a:t>
            </a:r>
            <a:r>
              <a:rPr kumimoji="1" lang="en-US" altLang="zh-CN" dirty="0"/>
              <a:t>CPU</a:t>
            </a:r>
            <a:r>
              <a:rPr kumimoji="1" lang="zh-CN" altLang="en-US" dirty="0"/>
              <a:t>响应中断的条件是什么？</a:t>
            </a:r>
            <a:endParaRPr kumimoji="1" lang="en-US" altLang="zh-CN" dirty="0"/>
          </a:p>
          <a:p>
            <a:pPr algn="l"/>
            <a:r>
              <a:rPr kumimoji="1" lang="en-US" altLang="zh-CN" dirty="0"/>
              <a:t>3</a:t>
            </a:r>
            <a:r>
              <a:rPr kumimoji="1" lang="zh-CN" altLang="en-US" dirty="0"/>
              <a:t>、假设某台机器有</a:t>
            </a:r>
            <a:r>
              <a:rPr kumimoji="1" lang="en-US" altLang="zh-CN" dirty="0"/>
              <a:t>4</a:t>
            </a:r>
            <a:r>
              <a:rPr kumimoji="1" lang="zh-CN" altLang="en-US" dirty="0"/>
              <a:t>级中断，其硬件排队优先次序为</a:t>
            </a:r>
            <a:r>
              <a:rPr kumimoji="1" lang="en-US" altLang="zh-CN" dirty="0"/>
              <a:t>1&lt;2&lt;3&lt;4</a:t>
            </a:r>
            <a:r>
              <a:rPr kumimoji="1" lang="zh-CN" altLang="en-US" dirty="0"/>
              <a:t>，中断处理优先次序为</a:t>
            </a:r>
            <a:r>
              <a:rPr kumimoji="1" lang="en-US" altLang="zh-CN" dirty="0"/>
              <a:t>2&gt;3&gt;1&gt;4</a:t>
            </a:r>
            <a:r>
              <a:rPr kumimoji="1" lang="zh-CN" altLang="en-US" dirty="0"/>
              <a:t>，要求：</a:t>
            </a:r>
            <a:endParaRPr kumimoji="1" lang="en-US" altLang="zh-CN" dirty="0"/>
          </a:p>
          <a:p>
            <a:pPr algn="l"/>
            <a:r>
              <a:rPr kumimoji="1" lang="zh-CN" altLang="en-US" dirty="0"/>
              <a:t>（</a:t>
            </a:r>
            <a:r>
              <a:rPr kumimoji="1" lang="en-US" altLang="zh-CN" dirty="0"/>
              <a:t>1</a:t>
            </a:r>
            <a:r>
              <a:rPr kumimoji="1" lang="zh-CN" altLang="en-US" dirty="0"/>
              <a:t>）给出每级中断的中断屏蔽码（假设</a:t>
            </a:r>
            <a:r>
              <a:rPr kumimoji="1" lang="en-US" altLang="zh-CN" dirty="0"/>
              <a:t>”1”</a:t>
            </a:r>
            <a:r>
              <a:rPr kumimoji="1" lang="zh-CN" altLang="en-US" dirty="0"/>
              <a:t>表示屏蔽，</a:t>
            </a:r>
            <a:r>
              <a:rPr kumimoji="1" lang="en-US" altLang="zh-CN" dirty="0"/>
              <a:t>”0”</a:t>
            </a:r>
            <a:r>
              <a:rPr kumimoji="1" lang="zh-CN" altLang="en-US" dirty="0"/>
              <a:t>表示允许）</a:t>
            </a:r>
            <a:endParaRPr kumimoji="1" lang="en-US" altLang="zh-CN" dirty="0"/>
          </a:p>
          <a:p>
            <a:pPr algn="l"/>
            <a:r>
              <a:rPr kumimoji="1" lang="zh-CN" altLang="en-US" dirty="0"/>
              <a:t>（</a:t>
            </a:r>
            <a:r>
              <a:rPr kumimoji="1" lang="en-US" altLang="zh-CN" dirty="0"/>
              <a:t>2</a:t>
            </a:r>
            <a:r>
              <a:rPr kumimoji="1" lang="zh-CN" altLang="en-US" dirty="0"/>
              <a:t>）假设在执行主程序时，</a:t>
            </a:r>
            <a:r>
              <a:rPr kumimoji="1" lang="en-US" altLang="zh-CN" dirty="0"/>
              <a:t>1</a:t>
            </a:r>
            <a:r>
              <a:rPr kumimoji="1" lang="zh-CN" altLang="en-US" dirty="0"/>
              <a:t>、</a:t>
            </a:r>
            <a:r>
              <a:rPr kumimoji="1" lang="en-US" altLang="zh-CN" dirty="0"/>
              <a:t>2</a:t>
            </a:r>
            <a:r>
              <a:rPr kumimoji="1" lang="zh-CN" altLang="en-US" dirty="0"/>
              <a:t>、</a:t>
            </a:r>
            <a:r>
              <a:rPr kumimoji="1" lang="en-US" altLang="zh-CN" dirty="0"/>
              <a:t>3</a:t>
            </a:r>
            <a:r>
              <a:rPr kumimoji="1" lang="zh-CN" altLang="en-US" dirty="0"/>
              <a:t>、</a:t>
            </a:r>
            <a:r>
              <a:rPr kumimoji="1" lang="en-US" altLang="zh-CN" dirty="0"/>
              <a:t>4</a:t>
            </a:r>
            <a:r>
              <a:rPr kumimoji="1" lang="zh-CN" altLang="en-US" dirty="0"/>
              <a:t>级中断同时有请求，请画出</a:t>
            </a:r>
            <a:r>
              <a:rPr kumimoji="1" lang="en-US" altLang="zh-CN" dirty="0"/>
              <a:t>CPU</a:t>
            </a:r>
            <a:r>
              <a:rPr kumimoji="1" lang="zh-CN" altLang="en-US" dirty="0"/>
              <a:t>执行程序的轨迹。</a:t>
            </a:r>
            <a:endParaRPr kumimoji="1" lang="en-US" altLang="zh-CN" dirty="0"/>
          </a:p>
        </p:txBody>
      </p:sp>
    </p:spTree>
    <p:extLst>
      <p:ext uri="{BB962C8B-B14F-4D97-AF65-F5344CB8AC3E}">
        <p14:creationId xmlns:p14="http://schemas.microsoft.com/office/powerpoint/2010/main" val="1732143771"/>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Placeholder 5"/>
          <p:cNvSpPr>
            <a:spLocks noGrp="1" noChangeArrowheads="1"/>
          </p:cNvSpPr>
          <p:nvPr/>
        </p:nvSpPr>
        <p:spPr bwMode="auto">
          <a:xfrm>
            <a:off x="3828256" y="1844676"/>
            <a:ext cx="48720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spcBef>
                <a:spcPct val="30000"/>
              </a:spcBef>
              <a:buFont typeface="Arial" charset="0"/>
              <a:buNone/>
            </a:pPr>
            <a:r>
              <a:rPr lang="zh-CN" altLang="en-US" sz="4800">
                <a:latin typeface="微软雅黑" charset="-122"/>
                <a:ea typeface="微软雅黑" charset="-122"/>
              </a:rPr>
              <a:t>谢  谢！</a:t>
            </a:r>
          </a:p>
        </p:txBody>
      </p:sp>
      <p:pic>
        <p:nvPicPr>
          <p:cNvPr id="86018"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 y="3681028"/>
            <a:ext cx="4255058" cy="274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19"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476" y="3681026"/>
            <a:ext cx="4139943" cy="27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0"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419" y="3681026"/>
            <a:ext cx="3763204" cy="274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9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94606" y="1268760"/>
            <a:ext cx="11138172" cy="51125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ct val="0"/>
              </a:spcBef>
              <a:buFont typeface="Wingdings" pitchFamily="2" charset="2"/>
              <a:buChar char="p"/>
            </a:pPr>
            <a:r>
              <a:rPr lang="en-US" altLang="zh-CN" sz="2800" dirty="0">
                <a:solidFill>
                  <a:schemeClr val="bg1">
                    <a:lumMod val="75000"/>
                  </a:schemeClr>
                </a:solidFill>
                <a:latin typeface="+mj-lt"/>
                <a:ea typeface="华文新魏" pitchFamily="2" charset="-122"/>
              </a:rPr>
              <a:t>I/O Polling (</a:t>
            </a:r>
            <a:r>
              <a:rPr lang="zh-CN" altLang="en-US" sz="2800" dirty="0">
                <a:solidFill>
                  <a:schemeClr val="bg1">
                    <a:lumMod val="75000"/>
                  </a:schemeClr>
                </a:solidFill>
                <a:latin typeface="+mj-lt"/>
                <a:ea typeface="华文新魏" pitchFamily="2" charset="-122"/>
              </a:rPr>
              <a:t>程序查询方式</a:t>
            </a:r>
            <a:r>
              <a:rPr lang="en-US" altLang="zh-CN" sz="2800" dirty="0">
                <a:solidFill>
                  <a:schemeClr val="bg1">
                    <a:lumMod val="75000"/>
                  </a:schemeClr>
                </a:solidFill>
                <a:latin typeface="+mj-lt"/>
                <a:ea typeface="华文新魏" pitchFamily="2" charset="-122"/>
              </a:rPr>
              <a:t>)</a:t>
            </a:r>
            <a:r>
              <a:rPr lang="zh-CN" altLang="en-US" sz="2800" dirty="0">
                <a:solidFill>
                  <a:schemeClr val="bg1">
                    <a:lumMod val="75000"/>
                  </a:schemeClr>
                </a:solidFill>
                <a:latin typeface="+mj-lt"/>
                <a:ea typeface="华文新魏" pitchFamily="2" charset="-122"/>
              </a:rPr>
              <a:t>：</a:t>
            </a:r>
            <a:r>
              <a:rPr lang="en-US" altLang="zh-CN" sz="2800" dirty="0">
                <a:solidFill>
                  <a:schemeClr val="bg1">
                    <a:lumMod val="75000"/>
                  </a:schemeClr>
                </a:solidFill>
                <a:latin typeface="+mj-lt"/>
                <a:ea typeface="华文新魏" pitchFamily="2" charset="-122"/>
              </a:rPr>
              <a:t> </a:t>
            </a:r>
            <a:r>
              <a:rPr lang="zh-CN" altLang="en-US" sz="2800" dirty="0">
                <a:solidFill>
                  <a:schemeClr val="bg1">
                    <a:lumMod val="75000"/>
                  </a:schemeClr>
                </a:solidFill>
                <a:latin typeface="+mj-lt"/>
                <a:ea typeface="华文新魏" pitchFamily="2" charset="-122"/>
              </a:rPr>
              <a:t>最简单的</a:t>
            </a:r>
            <a:r>
              <a:rPr lang="en-US" altLang="zh-CN" sz="2800" dirty="0">
                <a:solidFill>
                  <a:schemeClr val="bg1">
                    <a:lumMod val="75000"/>
                  </a:schemeClr>
                </a:solidFill>
                <a:latin typeface="+mj-lt"/>
                <a:ea typeface="华文新魏" pitchFamily="2" charset="-122"/>
              </a:rPr>
              <a:t>I/O</a:t>
            </a:r>
            <a:r>
              <a:rPr lang="zh-CN" altLang="en-US" sz="2800" dirty="0">
                <a:solidFill>
                  <a:schemeClr val="bg1">
                    <a:lumMod val="75000"/>
                  </a:schemeClr>
                </a:solidFill>
                <a:latin typeface="+mj-lt"/>
                <a:ea typeface="华文新魏" pitchFamily="2" charset="-122"/>
              </a:rPr>
              <a:t>方式</a:t>
            </a:r>
            <a:endParaRPr lang="en-US" altLang="zh-CN" sz="2800" dirty="0">
              <a:solidFill>
                <a:schemeClr val="bg1">
                  <a:lumMod val="75000"/>
                </a:schemeClr>
              </a:solidFill>
              <a:latin typeface="+mj-lt"/>
              <a:ea typeface="华文新魏" pitchFamily="2" charset="-122"/>
            </a:endParaRPr>
          </a:p>
          <a:p>
            <a:pPr marL="625475" lvl="1" indent="-266700">
              <a:lnSpc>
                <a:spcPct val="105000"/>
              </a:lnSpc>
              <a:spcBef>
                <a:spcPct val="0"/>
              </a:spcBef>
            </a:pPr>
            <a:endParaRPr lang="zh-CN" altLang="en-US" sz="2400" dirty="0">
              <a:solidFill>
                <a:schemeClr val="bg1">
                  <a:lumMod val="75000"/>
                </a:schemeClr>
              </a:solidFill>
              <a:latin typeface="+mj-lt"/>
              <a:ea typeface="华文新魏" pitchFamily="2" charset="-122"/>
            </a:endParaRPr>
          </a:p>
          <a:p>
            <a:pPr>
              <a:lnSpc>
                <a:spcPct val="105000"/>
              </a:lnSpc>
              <a:spcBef>
                <a:spcPct val="0"/>
              </a:spcBef>
              <a:buFont typeface="Wingdings" pitchFamily="2" charset="2"/>
              <a:buChar char="p"/>
            </a:pPr>
            <a:r>
              <a:rPr lang="en-US" altLang="zh-CN" sz="2800" dirty="0">
                <a:solidFill>
                  <a:schemeClr val="bg1">
                    <a:lumMod val="75000"/>
                  </a:schemeClr>
                </a:solidFill>
                <a:latin typeface="+mj-lt"/>
                <a:ea typeface="华文新魏" pitchFamily="2" charset="-122"/>
              </a:rPr>
              <a:t>I/O Interrupt (</a:t>
            </a:r>
            <a:r>
              <a:rPr lang="zh-CN" altLang="en-US" sz="2800" dirty="0">
                <a:solidFill>
                  <a:schemeClr val="bg1">
                    <a:lumMod val="75000"/>
                  </a:schemeClr>
                </a:solidFill>
                <a:latin typeface="+mj-lt"/>
                <a:ea typeface="华文新魏" pitchFamily="2" charset="-122"/>
              </a:rPr>
              <a:t>中断驱动方式</a:t>
            </a:r>
            <a:r>
              <a:rPr lang="en-US" altLang="zh-CN" sz="2800" dirty="0">
                <a:solidFill>
                  <a:schemeClr val="bg1">
                    <a:lumMod val="75000"/>
                  </a:schemeClr>
                </a:solidFill>
                <a:latin typeface="+mj-lt"/>
                <a:ea typeface="华文新魏" pitchFamily="2" charset="-122"/>
              </a:rPr>
              <a:t>)</a:t>
            </a:r>
            <a:r>
              <a:rPr lang="zh-CN" altLang="en-US" sz="2800" dirty="0">
                <a:solidFill>
                  <a:schemeClr val="bg1">
                    <a:lumMod val="75000"/>
                  </a:schemeClr>
                </a:solidFill>
                <a:latin typeface="+mj-lt"/>
                <a:ea typeface="华文新魏" pitchFamily="2" charset="-122"/>
              </a:rPr>
              <a:t>：大多数系统支持中断</a:t>
            </a:r>
            <a:r>
              <a:rPr lang="en-US" altLang="zh-CN" sz="2800" dirty="0">
                <a:solidFill>
                  <a:schemeClr val="bg1">
                    <a:lumMod val="75000"/>
                  </a:schemeClr>
                </a:solidFill>
                <a:latin typeface="+mj-lt"/>
                <a:ea typeface="华文新魏" pitchFamily="2" charset="-122"/>
              </a:rPr>
              <a:t>I/O</a:t>
            </a:r>
            <a:r>
              <a:rPr lang="zh-CN" altLang="en-US" sz="2800" dirty="0">
                <a:solidFill>
                  <a:schemeClr val="bg1">
                    <a:lumMod val="75000"/>
                  </a:schemeClr>
                </a:solidFill>
                <a:latin typeface="+mj-lt"/>
                <a:ea typeface="华文新魏" pitchFamily="2" charset="-122"/>
              </a:rPr>
              <a:t>方式</a:t>
            </a:r>
          </a:p>
          <a:p>
            <a:pPr marL="625475" lvl="1" indent="-266700">
              <a:lnSpc>
                <a:spcPct val="105000"/>
              </a:lnSpc>
              <a:spcBef>
                <a:spcPct val="0"/>
              </a:spcBef>
            </a:pPr>
            <a:endParaRPr lang="zh-CN" altLang="en-US" sz="2400" dirty="0">
              <a:latin typeface="+mj-lt"/>
              <a:ea typeface="华文新魏" pitchFamily="2" charset="-122"/>
            </a:endParaRPr>
          </a:p>
          <a:p>
            <a:pPr>
              <a:lnSpc>
                <a:spcPct val="105000"/>
              </a:lnSpc>
              <a:spcBef>
                <a:spcPts val="600"/>
              </a:spcBef>
              <a:spcAft>
                <a:spcPts val="600"/>
              </a:spcAft>
              <a:buFont typeface="Wingdings" pitchFamily="2" charset="2"/>
              <a:buChar char="p"/>
            </a:pPr>
            <a:r>
              <a:rPr lang="en-US" altLang="zh-CN" sz="2800" dirty="0">
                <a:latin typeface="+mj-lt"/>
                <a:ea typeface="华文新魏" pitchFamily="2" charset="-122"/>
              </a:rPr>
              <a:t>Direct Memory Access </a:t>
            </a:r>
            <a:r>
              <a:rPr lang="en-US" altLang="zh-CN" sz="2800" dirty="0">
                <a:solidFill>
                  <a:srgbClr val="FF0000"/>
                </a:solidFill>
                <a:latin typeface="+mj-lt"/>
                <a:ea typeface="华文新魏" pitchFamily="2" charset="-122"/>
              </a:rPr>
              <a:t>(DMA</a:t>
            </a:r>
            <a:r>
              <a:rPr lang="zh-CN" altLang="en-US" sz="2800" dirty="0">
                <a:solidFill>
                  <a:srgbClr val="FF0000"/>
                </a:solidFill>
                <a:latin typeface="+mj-lt"/>
                <a:ea typeface="华文新魏" pitchFamily="2" charset="-122"/>
              </a:rPr>
              <a:t>方式</a:t>
            </a:r>
            <a:r>
              <a:rPr lang="en-US" altLang="zh-CN" sz="2800" dirty="0">
                <a:solidFill>
                  <a:srgbClr val="FF0000"/>
                </a:solidFill>
                <a:latin typeface="+mj-lt"/>
                <a:ea typeface="华文新魏" pitchFamily="2" charset="-122"/>
              </a:rPr>
              <a:t>)</a:t>
            </a:r>
            <a:r>
              <a:rPr lang="zh-CN" altLang="en-US" sz="2800" dirty="0">
                <a:solidFill>
                  <a:srgbClr val="FF0000"/>
                </a:solidFill>
                <a:latin typeface="+mj-lt"/>
                <a:ea typeface="华文新魏" pitchFamily="2" charset="-122"/>
              </a:rPr>
              <a:t>：</a:t>
            </a:r>
            <a:r>
              <a:rPr lang="en-US" altLang="zh-CN" sz="2800" dirty="0">
                <a:solidFill>
                  <a:srgbClr val="D1390F"/>
                </a:solidFill>
                <a:latin typeface="+mj-lt"/>
                <a:ea typeface="华文新魏" pitchFamily="2" charset="-122"/>
              </a:rPr>
              <a:t> </a:t>
            </a:r>
            <a:r>
              <a:rPr lang="zh-CN" altLang="en-US" sz="2800" dirty="0">
                <a:latin typeface="+mj-lt"/>
                <a:ea typeface="华文新魏" pitchFamily="2" charset="-122"/>
              </a:rPr>
              <a:t>磁盘等高速外设特有的</a:t>
            </a:r>
            <a:r>
              <a:rPr lang="en-US" altLang="zh-CN" sz="2800" dirty="0">
                <a:latin typeface="+mj-lt"/>
                <a:ea typeface="华文新魏" pitchFamily="2" charset="-122"/>
              </a:rPr>
              <a:t>I/O</a:t>
            </a:r>
            <a:r>
              <a:rPr lang="zh-CN" altLang="en-US" sz="2800" dirty="0">
                <a:latin typeface="+mj-lt"/>
                <a:ea typeface="华文新魏" pitchFamily="2" charset="-122"/>
              </a:rPr>
              <a:t>方式</a:t>
            </a:r>
          </a:p>
          <a:p>
            <a:pPr marL="625475" lvl="1" indent="-266700">
              <a:lnSpc>
                <a:spcPct val="105000"/>
              </a:lnSpc>
              <a:spcBef>
                <a:spcPts val="600"/>
              </a:spcBef>
              <a:spcAft>
                <a:spcPts val="600"/>
              </a:spcAft>
            </a:pPr>
            <a:r>
              <a:rPr lang="zh-CN" altLang="en-US" sz="2400" dirty="0">
                <a:latin typeface="+mj-lt"/>
                <a:ea typeface="华文新魏" pitchFamily="2" charset="-122"/>
              </a:rPr>
              <a:t>磁盘等</a:t>
            </a:r>
            <a:r>
              <a:rPr lang="zh-CN" altLang="en-US" sz="2400" dirty="0">
                <a:solidFill>
                  <a:schemeClr val="accent3"/>
                </a:solidFill>
                <a:latin typeface="+mj-lt"/>
                <a:ea typeface="华文新魏" pitchFamily="2" charset="-122"/>
              </a:rPr>
              <a:t>高速外设成批地直接和主存进行数据交换</a:t>
            </a:r>
          </a:p>
          <a:p>
            <a:pPr marL="625475" lvl="1" indent="-266700">
              <a:lnSpc>
                <a:spcPct val="105000"/>
              </a:lnSpc>
              <a:spcBef>
                <a:spcPts val="600"/>
              </a:spcBef>
              <a:spcAft>
                <a:spcPts val="600"/>
              </a:spcAft>
            </a:pPr>
            <a:r>
              <a:rPr lang="zh-CN" altLang="en-US" sz="2400" dirty="0">
                <a:latin typeface="+mj-lt"/>
                <a:ea typeface="华文新魏" pitchFamily="2" charset="-122"/>
              </a:rPr>
              <a:t>需要</a:t>
            </a:r>
            <a:r>
              <a:rPr lang="zh-CN" altLang="en-US" sz="2400" dirty="0">
                <a:solidFill>
                  <a:schemeClr val="accent3"/>
                </a:solidFill>
                <a:latin typeface="+mj-lt"/>
                <a:ea typeface="华文新魏" pitchFamily="2" charset="-122"/>
              </a:rPr>
              <a:t>专门的</a:t>
            </a:r>
            <a:r>
              <a:rPr lang="en-US" altLang="zh-CN" sz="2400" dirty="0">
                <a:solidFill>
                  <a:schemeClr val="accent3"/>
                </a:solidFill>
                <a:latin typeface="+mj-lt"/>
                <a:ea typeface="华文新魏" pitchFamily="2" charset="-122"/>
              </a:rPr>
              <a:t>DMA</a:t>
            </a:r>
            <a:r>
              <a:rPr lang="zh-CN" altLang="en-US" sz="2400" dirty="0">
                <a:solidFill>
                  <a:schemeClr val="accent3"/>
                </a:solidFill>
                <a:latin typeface="+mj-lt"/>
                <a:ea typeface="华文新魏" pitchFamily="2" charset="-122"/>
              </a:rPr>
              <a:t>控制器</a:t>
            </a:r>
            <a:r>
              <a:rPr lang="zh-CN" altLang="en-US" sz="2400" dirty="0">
                <a:latin typeface="+mj-lt"/>
                <a:ea typeface="华文新魏" pitchFamily="2" charset="-122"/>
              </a:rPr>
              <a:t>控制总线，完成数据传送</a:t>
            </a:r>
          </a:p>
          <a:p>
            <a:pPr marL="625475" lvl="1" indent="-266700">
              <a:lnSpc>
                <a:spcPct val="105000"/>
              </a:lnSpc>
              <a:spcBef>
                <a:spcPts val="600"/>
              </a:spcBef>
              <a:spcAft>
                <a:spcPts val="600"/>
              </a:spcAft>
            </a:pPr>
            <a:r>
              <a:rPr lang="zh-CN" altLang="en-US" sz="2400" dirty="0">
                <a:latin typeface="+mj-lt"/>
                <a:ea typeface="华文新魏" pitchFamily="2" charset="-122"/>
              </a:rPr>
              <a:t>当外设准备好数据后，</a:t>
            </a:r>
            <a:r>
              <a:rPr lang="zh-CN" altLang="en-US" sz="2400" dirty="0">
                <a:solidFill>
                  <a:schemeClr val="accent3"/>
                </a:solidFill>
                <a:latin typeface="+mj-lt"/>
                <a:ea typeface="华文新魏" pitchFamily="2" charset="-122"/>
              </a:rPr>
              <a:t>向</a:t>
            </a:r>
            <a:r>
              <a:rPr lang="en-US" altLang="zh-CN" sz="2400" dirty="0">
                <a:solidFill>
                  <a:schemeClr val="accent3"/>
                </a:solidFill>
                <a:latin typeface="+mj-lt"/>
                <a:ea typeface="华文新魏" pitchFamily="2" charset="-122"/>
              </a:rPr>
              <a:t>DMA</a:t>
            </a:r>
            <a:r>
              <a:rPr lang="zh-CN" altLang="en-US" sz="2400" dirty="0">
                <a:solidFill>
                  <a:schemeClr val="accent3"/>
                </a:solidFill>
                <a:latin typeface="+mj-lt"/>
                <a:ea typeface="华文新魏" pitchFamily="2" charset="-122"/>
              </a:rPr>
              <a:t>控制器发</a:t>
            </a:r>
            <a:r>
              <a:rPr lang="en-US" altLang="zh-CN" sz="2400" dirty="0">
                <a:solidFill>
                  <a:schemeClr val="accent3"/>
                </a:solidFill>
                <a:latin typeface="+mj-lt"/>
                <a:ea typeface="华文新魏" pitchFamily="2" charset="-122"/>
              </a:rPr>
              <a:t>DMA</a:t>
            </a:r>
            <a:r>
              <a:rPr lang="zh-CN" altLang="en-US" sz="2400" dirty="0">
                <a:solidFill>
                  <a:schemeClr val="accent3"/>
                </a:solidFill>
                <a:latin typeface="+mj-lt"/>
                <a:ea typeface="华文新魏" pitchFamily="2" charset="-122"/>
              </a:rPr>
              <a:t>请求信号</a:t>
            </a:r>
            <a:r>
              <a:rPr lang="zh-CN" altLang="en-US" sz="2400" dirty="0">
                <a:latin typeface="+mj-lt"/>
                <a:ea typeface="华文新魏" pitchFamily="2" charset="-122"/>
              </a:rPr>
              <a:t>，</a:t>
            </a:r>
            <a:r>
              <a:rPr lang="en-US" altLang="zh-CN" sz="2400" dirty="0">
                <a:solidFill>
                  <a:schemeClr val="accent3"/>
                </a:solidFill>
                <a:latin typeface="+mj-lt"/>
                <a:ea typeface="华文新魏" pitchFamily="2" charset="-122"/>
              </a:rPr>
              <a:t>DMA</a:t>
            </a:r>
            <a:r>
              <a:rPr lang="zh-CN" altLang="en-US" sz="2400" dirty="0">
                <a:solidFill>
                  <a:schemeClr val="accent3"/>
                </a:solidFill>
                <a:latin typeface="+mj-lt"/>
                <a:ea typeface="华文新魏" pitchFamily="2" charset="-122"/>
              </a:rPr>
              <a:t>控制器再向</a:t>
            </a:r>
            <a:r>
              <a:rPr lang="en-US" altLang="zh-CN" sz="2400" dirty="0">
                <a:solidFill>
                  <a:schemeClr val="accent3"/>
                </a:solidFill>
                <a:latin typeface="+mj-lt"/>
                <a:ea typeface="华文新魏" pitchFamily="2" charset="-122"/>
              </a:rPr>
              <a:t>CPU</a:t>
            </a:r>
            <a:r>
              <a:rPr lang="zh-CN" altLang="en-US" sz="2400" dirty="0">
                <a:solidFill>
                  <a:schemeClr val="accent3"/>
                </a:solidFill>
                <a:latin typeface="+mj-lt"/>
                <a:ea typeface="华文新魏" pitchFamily="2" charset="-122"/>
              </a:rPr>
              <a:t>发总线请求</a:t>
            </a:r>
            <a:r>
              <a:rPr lang="zh-CN" altLang="en-US" sz="2400" dirty="0">
                <a:latin typeface="+mj-lt"/>
                <a:ea typeface="华文新魏" pitchFamily="2" charset="-122"/>
              </a:rPr>
              <a:t>，</a:t>
            </a:r>
            <a:r>
              <a:rPr lang="en-US" altLang="zh-CN" sz="2400" dirty="0">
                <a:latin typeface="+mj-lt"/>
                <a:ea typeface="华文新魏" pitchFamily="2" charset="-122"/>
              </a:rPr>
              <a:t>CPU</a:t>
            </a:r>
            <a:r>
              <a:rPr lang="zh-CN" altLang="en-US" sz="2400" dirty="0">
                <a:latin typeface="+mj-lt"/>
                <a:ea typeface="华文新魏" pitchFamily="2" charset="-122"/>
              </a:rPr>
              <a:t>让出总线后，由</a:t>
            </a:r>
            <a:r>
              <a:rPr lang="en-US" altLang="zh-CN" sz="2400" dirty="0">
                <a:solidFill>
                  <a:schemeClr val="accent3"/>
                </a:solidFill>
                <a:latin typeface="+mj-lt"/>
                <a:ea typeface="华文新魏" pitchFamily="2" charset="-122"/>
              </a:rPr>
              <a:t>DMA</a:t>
            </a:r>
            <a:r>
              <a:rPr lang="zh-CN" altLang="en-US" sz="2400" dirty="0">
                <a:solidFill>
                  <a:schemeClr val="accent3"/>
                </a:solidFill>
                <a:latin typeface="+mj-lt"/>
                <a:ea typeface="华文新魏" pitchFamily="2" charset="-122"/>
              </a:rPr>
              <a:t>控制器控制总线进行传输</a:t>
            </a:r>
            <a:r>
              <a:rPr lang="zh-CN" altLang="en-US" sz="2400" dirty="0">
                <a:latin typeface="+mj-lt"/>
                <a:ea typeface="华文新魏" pitchFamily="2" charset="-122"/>
              </a:rPr>
              <a:t>，无需</a:t>
            </a:r>
            <a:r>
              <a:rPr lang="en-US" altLang="zh-CN" sz="2400" dirty="0">
                <a:latin typeface="+mj-lt"/>
                <a:ea typeface="华文新魏" pitchFamily="2" charset="-122"/>
              </a:rPr>
              <a:t>CPU</a:t>
            </a:r>
            <a:r>
              <a:rPr lang="zh-CN" altLang="en-US" sz="2400" dirty="0">
                <a:latin typeface="+mj-lt"/>
                <a:ea typeface="华文新魏" pitchFamily="2" charset="-122"/>
              </a:rPr>
              <a:t>干涉</a:t>
            </a:r>
          </a:p>
        </p:txBody>
      </p:sp>
    </p:spTree>
    <p:extLst>
      <p:ext uri="{BB962C8B-B14F-4D97-AF65-F5344CB8AC3E}">
        <p14:creationId xmlns:p14="http://schemas.microsoft.com/office/powerpoint/2010/main" val="4612228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Effect transition="in" filter="blinds(horizontal)">
                                      <p:cBhvr>
                                        <p:cTn id="11" dur="500"/>
                                        <p:tgtEl>
                                          <p:spTgt spid="4">
                                            <p:txEl>
                                              <p:pRg st="6" end="6"/>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blinds(horizontal)">
                                      <p:cBhvr>
                                        <p:cTn id="1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chor="ctr" anchorCtr="0">
        <a:spAutoFit/>
      </a:bodyPr>
      <a:lstStyle>
        <a:defPPr>
          <a:defRPr sz="3600" dirty="0">
            <a:ln>
              <a:solidFill>
                <a:schemeClr val="tx1"/>
              </a:solidFill>
            </a:ln>
            <a:solidFill>
              <a:srgbClr val="005BE2"/>
            </a:solidFill>
            <a:latin typeface="+mj-ea"/>
            <a:ea typeface="+mj-ea"/>
          </a:defRPr>
        </a:defPPr>
      </a:lstStyle>
    </a:txDef>
  </a:objectDefaults>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nchor="ctr" anchorCtr="0">
        <a:spAutoFit/>
      </a:bodyPr>
      <a:lstStyle>
        <a:defPPr>
          <a:defRPr sz="3600" dirty="0">
            <a:ln>
              <a:solidFill>
                <a:schemeClr val="tx1"/>
              </a:solidFill>
            </a:ln>
            <a:solidFill>
              <a:srgbClr val="005BE2"/>
            </a:solidFill>
            <a:latin typeface="+mj-ea"/>
            <a:ea typeface="+mj-ea"/>
          </a:defRPr>
        </a:defPPr>
      </a:lstStyle>
    </a:txDef>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《卫星导航定位导论》 20100913</Template>
  <TotalTime>36221</TotalTime>
  <Words>8055</Words>
  <Application>Microsoft Office PowerPoint</Application>
  <PresentationFormat>自定义</PresentationFormat>
  <Paragraphs>1005</Paragraphs>
  <Slides>81</Slides>
  <Notes>45</Notes>
  <HiddenSlides>11</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1</vt:i4>
      </vt:variant>
      <vt:variant>
        <vt:lpstr>幻灯片标题</vt:lpstr>
      </vt:variant>
      <vt:variant>
        <vt:i4>81</vt:i4>
      </vt:variant>
    </vt:vector>
  </HeadingPairs>
  <TitlesOfParts>
    <vt:vector size="98" baseType="lpstr">
      <vt:lpstr>-apple-system</vt:lpstr>
      <vt:lpstr>DengXian</vt:lpstr>
      <vt:lpstr>DengXian Light</vt:lpstr>
      <vt:lpstr>华文新魏</vt:lpstr>
      <vt:lpstr>华文中宋</vt:lpstr>
      <vt:lpstr>隶书</vt:lpstr>
      <vt:lpstr>微软雅黑</vt:lpstr>
      <vt:lpstr>微软雅黑</vt:lpstr>
      <vt:lpstr>Arial</vt:lpstr>
      <vt:lpstr>Calibri</vt:lpstr>
      <vt:lpstr>Times New Roman</vt:lpstr>
      <vt:lpstr>Verdana</vt:lpstr>
      <vt:lpstr>Wingdings</vt:lpstr>
      <vt:lpstr>自定义设计方案</vt:lpstr>
      <vt:lpstr>2_自定义设计方案</vt:lpstr>
      <vt:lpstr>1_自定义设计方案</vt:lpstr>
      <vt:lpstr>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中断类型号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中断处理过程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补充题</vt:lpstr>
      <vt:lpstr>补充题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镜霖 陈</cp:lastModifiedBy>
  <cp:revision>3319</cp:revision>
  <cp:lastPrinted>2018-12-13T03:39:32Z</cp:lastPrinted>
  <dcterms:created xsi:type="dcterms:W3CDTF">1601-01-01T00:00:00Z</dcterms:created>
  <dcterms:modified xsi:type="dcterms:W3CDTF">2023-12-11T09:47:50Z</dcterms:modified>
</cp:coreProperties>
</file>