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slideLayouts/slideLayout1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  <p:sldMasterId id="2147483695" r:id="rId3"/>
  </p:sldMasterIdLst>
  <p:notesMasterIdLst>
    <p:notesMasterId r:id="rId73"/>
  </p:notesMasterIdLst>
  <p:handoutMasterIdLst>
    <p:handoutMasterId r:id="rId74"/>
  </p:handoutMasterIdLst>
  <p:sldIdLst>
    <p:sldId id="1052" r:id="rId4"/>
    <p:sldId id="1625" r:id="rId5"/>
    <p:sldId id="1627" r:id="rId6"/>
    <p:sldId id="1718" r:id="rId7"/>
    <p:sldId id="1731" r:id="rId8"/>
    <p:sldId id="1732" r:id="rId9"/>
    <p:sldId id="1733" r:id="rId10"/>
    <p:sldId id="1734" r:id="rId11"/>
    <p:sldId id="1735" r:id="rId12"/>
    <p:sldId id="1785" r:id="rId13"/>
    <p:sldId id="1736" r:id="rId14"/>
    <p:sldId id="1784" r:id="rId15"/>
    <p:sldId id="1737" r:id="rId16"/>
    <p:sldId id="1786" r:id="rId17"/>
    <p:sldId id="1738" r:id="rId18"/>
    <p:sldId id="1787" r:id="rId19"/>
    <p:sldId id="1739" r:id="rId20"/>
    <p:sldId id="1740" r:id="rId21"/>
    <p:sldId id="1741" r:id="rId22"/>
    <p:sldId id="1742" r:id="rId23"/>
    <p:sldId id="1743" r:id="rId24"/>
    <p:sldId id="1744" r:id="rId25"/>
    <p:sldId id="1745" r:id="rId26"/>
    <p:sldId id="1749" r:id="rId27"/>
    <p:sldId id="1750" r:id="rId28"/>
    <p:sldId id="1751" r:id="rId29"/>
    <p:sldId id="1752" r:id="rId30"/>
    <p:sldId id="1806" r:id="rId31"/>
    <p:sldId id="1760" r:id="rId32"/>
    <p:sldId id="1788" r:id="rId33"/>
    <p:sldId id="1761" r:id="rId34"/>
    <p:sldId id="1762" r:id="rId35"/>
    <p:sldId id="1790" r:id="rId36"/>
    <p:sldId id="1791" r:id="rId37"/>
    <p:sldId id="1792" r:id="rId38"/>
    <p:sldId id="1793" r:id="rId39"/>
    <p:sldId id="1769" r:id="rId40"/>
    <p:sldId id="1794" r:id="rId41"/>
    <p:sldId id="1795" r:id="rId42"/>
    <p:sldId id="1796" r:id="rId43"/>
    <p:sldId id="1798" r:id="rId44"/>
    <p:sldId id="1799" r:id="rId45"/>
    <p:sldId id="1797" r:id="rId46"/>
    <p:sldId id="1800" r:id="rId47"/>
    <p:sldId id="1801" r:id="rId48"/>
    <p:sldId id="1802" r:id="rId49"/>
    <p:sldId id="1803" r:id="rId50"/>
    <p:sldId id="1804" r:id="rId51"/>
    <p:sldId id="1805" r:id="rId52"/>
    <p:sldId id="1807" r:id="rId53"/>
    <p:sldId id="1808" r:id="rId54"/>
    <p:sldId id="1810" r:id="rId55"/>
    <p:sldId id="1828" r:id="rId56"/>
    <p:sldId id="1832" r:id="rId57"/>
    <p:sldId id="1815" r:id="rId58"/>
    <p:sldId id="1816" r:id="rId59"/>
    <p:sldId id="1817" r:id="rId60"/>
    <p:sldId id="1833" r:id="rId61"/>
    <p:sldId id="1820" r:id="rId62"/>
    <p:sldId id="1821" r:id="rId63"/>
    <p:sldId id="1822" r:id="rId64"/>
    <p:sldId id="1823" r:id="rId65"/>
    <p:sldId id="1824" r:id="rId66"/>
    <p:sldId id="1825" r:id="rId67"/>
    <p:sldId id="1826" r:id="rId68"/>
    <p:sldId id="1827" r:id="rId69"/>
    <p:sldId id="2075" r:id="rId70"/>
    <p:sldId id="2076" r:id="rId71"/>
    <p:sldId id="1147" r:id="rId72"/>
  </p:sldIdLst>
  <p:sldSz cx="12190413" cy="6858000"/>
  <p:notesSz cx="7104063" cy="10234613"/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1pPr>
    <a:lvl2pPr marL="457154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2pPr>
    <a:lvl3pPr marL="914309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3pPr>
    <a:lvl4pPr marL="1371463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4pPr>
    <a:lvl5pPr marL="1828617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5pPr>
    <a:lvl6pPr marL="2285771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6pPr>
    <a:lvl7pPr marL="2742926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7pPr>
    <a:lvl8pPr marL="3200080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8pPr>
    <a:lvl9pPr marL="3657234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E2"/>
    <a:srgbClr val="001D96"/>
    <a:srgbClr val="FF40FF"/>
    <a:srgbClr val="941651"/>
    <a:srgbClr val="FF8601"/>
    <a:srgbClr val="89D2FF"/>
    <a:srgbClr val="B9E1FF"/>
    <a:srgbClr val="FFFFCC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0453" autoAdjust="0"/>
  </p:normalViewPr>
  <p:slideViewPr>
    <p:cSldViewPr>
      <p:cViewPr varScale="1">
        <p:scale>
          <a:sx n="102" d="100"/>
          <a:sy n="102" d="100"/>
        </p:scale>
        <p:origin x="27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fld id="{D9614F34-BD34-48EB-9DA6-41AB144CD2D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54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214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3B9DEE87-D8F0-46A4-83B5-4812EC0DF53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8975" y="1143000"/>
            <a:ext cx="5484813" cy="3086100"/>
          </a:xfrm>
          <a:ln/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9C5F57F-8E08-A342-85D5-80A6E86B8E06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13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00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080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79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5857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829A96C-D8CE-3D4A-8F7C-BFE9E3E5755B}" type="datetime8">
              <a:rPr lang="zh-CN" altLang="en-US"/>
              <a:pPr>
                <a:spcBef>
                  <a:spcPct val="0"/>
                </a:spcBef>
              </a:pPr>
              <a:t>2023年12月13日4时33分</a:t>
            </a:fld>
            <a:endParaRPr lang="en-US" altLang="zh-CN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6F66484-7073-6847-98DD-15BD229540B7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60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52667E1-24B9-6349-A5D3-57A30263F692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03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0BBA994-04E9-9F4D-A6D2-C789469DE227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35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AF6F9863-C6BE-5F48-93B2-5FFD412F936F}" type="datetime8">
              <a:rPr lang="zh-CN" altLang="en-US"/>
              <a:pPr>
                <a:spcBef>
                  <a:spcPct val="0"/>
                </a:spcBef>
              </a:pPr>
              <a:t>2023年12月13日4时33分</a:t>
            </a:fld>
            <a:endParaRPr lang="en-US" altLang="zh-CN"/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FAE3C7B-7E7C-DD4A-AEF9-15096A494DAC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endParaRPr lang="zh-CN" altLang="en-US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95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8D77331-59CB-2944-8865-35766415692F}" type="datetime8">
              <a:rPr lang="zh-CN" altLang="en-US"/>
              <a:pPr>
                <a:spcBef>
                  <a:spcPct val="0"/>
                </a:spcBef>
              </a:pPr>
              <a:t>2023年12月13日4时33分</a:t>
            </a:fld>
            <a:endParaRPr lang="en-US" altLang="zh-CN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0766F41-0921-4B41-A247-54FE9746FAA3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3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5000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48D30A1-E411-D64E-84A0-81B904D1C800}" type="datetime8">
              <a:rPr lang="zh-CN" altLang="en-US"/>
              <a:pPr>
                <a:spcBef>
                  <a:spcPct val="0"/>
                </a:spcBef>
              </a:pPr>
              <a:t>2023年12月13日4时33分</a:t>
            </a:fld>
            <a:endParaRPr lang="en-US" altLang="zh-CN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FD49C05-C87B-364E-90D6-ED503CF3898B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329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5AB4037-D2D1-DA41-A435-75983A3B42DE}" type="datetime8">
              <a:rPr lang="zh-CN" altLang="en-US"/>
              <a:pPr>
                <a:spcBef>
                  <a:spcPct val="0"/>
                </a:spcBef>
              </a:pPr>
              <a:t>2023年12月13日4时33分</a:t>
            </a:fld>
            <a:endParaRPr lang="en-US" altLang="zh-CN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2757F13-D67F-C64E-80DA-BE9E9949C093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endParaRPr lang="zh-CN" altLang="en-US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83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07B73E5-FCFA-324E-9679-5E4C099D653E}" type="datetime8">
              <a:rPr lang="zh-CN" altLang="en-US"/>
              <a:pPr>
                <a:spcBef>
                  <a:spcPct val="0"/>
                </a:spcBef>
              </a:pPr>
              <a:t>2023年12月13日4时33分</a:t>
            </a:fld>
            <a:endParaRPr lang="en-US" altLang="zh-CN"/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7745EC6-8883-DD40-8F13-56A8B619594E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endParaRPr lang="zh-CN" altLang="en-US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148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8975" y="1143000"/>
            <a:ext cx="5484813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28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91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873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776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Arial" charset="0"/>
              <a:ea typeface="宋体" charset="-122"/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49EB437-1221-F64B-9788-EF24523BB2F6}" type="slidenum">
              <a:rPr kumimoji="0" lang="en-US" altLang="zh-CN" sz="1200"/>
              <a:pPr/>
              <a:t>33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22847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Grant</a:t>
            </a:r>
            <a:r>
              <a:rPr lang="zh-CN" altLang="en-US" dirty="0"/>
              <a:t>是</a:t>
            </a:r>
            <a:r>
              <a:rPr lang="en-US" altLang="zh-CN" dirty="0"/>
              <a:t>CPU</a:t>
            </a:r>
            <a:r>
              <a:rPr lang="zh-CN" altLang="en-US" dirty="0"/>
              <a:t>发出的信号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Grant</a:t>
            </a:r>
            <a:r>
              <a:rPr lang="zh-CN" altLang="en-US" dirty="0"/>
              <a:t>为低电平，不允许任何总线请求</a:t>
            </a:r>
          </a:p>
        </p:txBody>
      </p:sp>
      <p:sp>
        <p:nvSpPr>
          <p:cNvPr id="460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C092C69-C4EB-804F-96B3-BDB6ED08C3D1}" type="slidenum">
              <a:rPr kumimoji="0" lang="en-US" altLang="zh-CN" sz="1200"/>
              <a:pPr/>
              <a:t>34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7315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1251500-67C0-9F44-9055-13BEEC54D3AD}" type="slidenum">
              <a:rPr kumimoji="0" lang="en-US" altLang="zh-CN" sz="1200"/>
              <a:pPr/>
              <a:t>35</a:t>
            </a:fld>
            <a:endParaRPr kumimoji="0" lang="en-US" altLang="zh-CN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pPr eaLnBrk="1" hangingPunct="1"/>
            <a:r>
              <a:rPr kumimoji="0" lang="zh-CN" altLang="en-US" sz="2000" dirty="0">
                <a:latin typeface="Arial" charset="0"/>
                <a:ea typeface="宋体" charset="-122"/>
              </a:rPr>
              <a:t>大家各自算自己的表达式</a:t>
            </a:r>
          </a:p>
        </p:txBody>
      </p:sp>
    </p:spTree>
    <p:extLst>
      <p:ext uri="{BB962C8B-B14F-4D97-AF65-F5344CB8AC3E}">
        <p14:creationId xmlns:p14="http://schemas.microsoft.com/office/powerpoint/2010/main" val="2047314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1816F6C-32B6-794B-83D1-CE08EE2583F6}" type="slidenum">
              <a:rPr kumimoji="0" lang="en-US" altLang="zh-CN" sz="1200"/>
              <a:pPr/>
              <a:t>36</a:t>
            </a:fld>
            <a:endParaRPr kumimoji="0" lang="en-US" altLang="zh-CN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7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8975" y="1143000"/>
            <a:ext cx="5484813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4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E92D7B6-9BDF-B340-8E84-9FB356204356}" type="slidenum">
              <a:rPr kumimoji="0" lang="en-US" altLang="zh-CN" sz="1200"/>
              <a:pPr/>
              <a:t>38</a:t>
            </a:fld>
            <a:endParaRPr kumimoji="0" lang="en-US" altLang="zh-CN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03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C424380-0D27-6A41-9636-B3C82B2AF848}" type="slidenum">
              <a:rPr kumimoji="0" lang="en-US" altLang="zh-CN" sz="1200"/>
              <a:pPr/>
              <a:t>39</a:t>
            </a:fld>
            <a:endParaRPr kumimoji="0" lang="en-US" altLang="zh-CN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884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7B54A54-B025-7243-BC99-F45C3EDB7571}" type="slidenum">
              <a:rPr kumimoji="0" lang="zh-CN" altLang="en-US" sz="1200"/>
              <a:pPr/>
              <a:t>40</a:t>
            </a:fld>
            <a:endParaRPr kumimoji="0" lang="en-US" altLang="zh-CN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574675"/>
            <a:ext cx="6118225" cy="34417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84" y="4343401"/>
            <a:ext cx="591422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50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690F74-FCE9-BF41-99DC-3FDA0E510C31}" type="slidenum">
              <a:rPr kumimoji="0" lang="zh-CN" altLang="en-US" sz="1200"/>
              <a:pPr/>
              <a:t>41</a:t>
            </a:fld>
            <a:endParaRPr kumimoji="0" lang="en-US" altLang="zh-CN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574675"/>
            <a:ext cx="6118225" cy="34417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84" y="4343401"/>
            <a:ext cx="591422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62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E8D2678-A5BC-2B42-85DF-F1B3B325C510}" type="slidenum">
              <a:rPr kumimoji="0" lang="en-US" altLang="zh-CN" sz="1200"/>
              <a:pPr/>
              <a:t>42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17743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F9DFFC5-D624-5F45-A1BD-544BE9807AAD}" type="slidenum">
              <a:rPr kumimoji="0" lang="en-US" altLang="zh-CN" sz="1200"/>
              <a:pPr/>
              <a:t>43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822337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现在用得很少</a:t>
            </a: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FBC9158-AAC5-374F-97AF-9FBD6B0D09FF}" type="slidenum">
              <a:rPr kumimoji="0" lang="en-US" altLang="zh-CN" sz="1200"/>
              <a:pPr/>
              <a:t>44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892993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 dirty="0">
                <a:latin typeface="Arial" charset="0"/>
                <a:ea typeface="宋体" charset="-122"/>
              </a:rPr>
              <a:t>考虑到设备很慢，在寻址的时候让出总线</a:t>
            </a: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5557A13-7E5A-F346-A0C2-A361DAFAF536}" type="slidenum">
              <a:rPr kumimoji="0" lang="en-US" altLang="zh-CN" sz="1200"/>
              <a:pPr/>
              <a:t>45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42226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894444C-DA07-624D-80A5-BB7149001FC9}" type="slidenum">
              <a:rPr kumimoji="0" lang="en-US" altLang="zh-CN" sz="1200"/>
              <a:pPr/>
              <a:t>46</a:t>
            </a:fld>
            <a:endParaRPr kumimoji="0" lang="en-US" altLang="zh-CN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）适合内存</a:t>
            </a:r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）适合磁盘</a:t>
            </a:r>
          </a:p>
        </p:txBody>
      </p:sp>
    </p:spTree>
    <p:extLst>
      <p:ext uri="{BB962C8B-B14F-4D97-AF65-F5344CB8AC3E}">
        <p14:creationId xmlns:p14="http://schemas.microsoft.com/office/powerpoint/2010/main" val="1293673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E89C76B-8A47-6642-BC62-21BFD8C52239}" type="slidenum">
              <a:rPr kumimoji="0" lang="en-US" altLang="zh-CN" sz="1200"/>
              <a:pPr/>
              <a:t>47</a:t>
            </a:fld>
            <a:endParaRPr kumimoji="0" lang="en-US" altLang="zh-CN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37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0931E0B-F3A0-3346-B9DA-864E1AF6C289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183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904D342-D54D-8D4E-B671-FD091F7C5DCD}" type="slidenum">
              <a:rPr kumimoji="0" lang="en-US" altLang="zh-CN" sz="1200"/>
              <a:pPr/>
              <a:t>48</a:t>
            </a:fld>
            <a:endParaRPr kumimoji="0" lang="en-US" altLang="zh-CN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5" tIns="45718" rIns="91435" bIns="45718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210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1C330D4-D415-CC41-ACBA-6274875384DB}" type="slidenum">
              <a:rPr kumimoji="0" lang="en-US" altLang="zh-CN" sz="1200"/>
              <a:pPr/>
              <a:t>49</a:t>
            </a:fld>
            <a:endParaRPr kumimoji="0" lang="en-US" altLang="zh-CN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17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8975" y="1143000"/>
            <a:ext cx="5484813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50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872E95-FB1F-374A-916A-051AEECBAAAF}" type="slidenum">
              <a:rPr kumimoji="0" lang="en-US" altLang="zh-CN" sz="1200"/>
              <a:pPr/>
              <a:t>51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55139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5F9E2BC-93A9-4140-BB91-9A5C8A49C001}" type="slidenum">
              <a:rPr kumimoji="0" lang="en-US" altLang="zh-CN" sz="1200"/>
              <a:pPr/>
              <a:t>52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57042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AU" altLang="zh-CN"/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A1A334-EC4D-174E-ACE2-12EBFC527FF4}" type="datetime3">
              <a:rPr lang="en-AU" altLang="zh-CN"/>
              <a:pPr eaLnBrk="1" hangingPunct="1"/>
              <a:t>13 December, 2023</a:t>
            </a:fld>
            <a:endParaRPr lang="en-AU" altLang="zh-CN"/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AU" altLang="zh-CN"/>
              <a:t>Chapter 6 — Storage and Other I/O Topics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8AAA51-5E55-7B44-A760-0AFD8099818D}" type="slidenum">
              <a:rPr lang="en-AU" altLang="zh-CN"/>
              <a:pPr eaLnBrk="1" hangingPunct="1"/>
              <a:t>53</a:t>
            </a:fld>
            <a:endParaRPr lang="en-AU" altLang="zh-CN"/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633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期末不考总线和</a:t>
            </a:r>
            <a:r>
              <a:rPr lang="en-US" altLang="zh-CN" dirty="0"/>
              <a:t>I/O</a:t>
            </a:r>
            <a:r>
              <a:rPr lang="zh-CN" altLang="en-US" dirty="0"/>
              <a:t>两章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48150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231B7A9-4BBF-2A40-88DB-142884436270}" type="slidenum">
              <a:rPr kumimoji="0" lang="zh-CN" altLang="en-US" sz="1200"/>
              <a:pPr/>
              <a:t>55</a:t>
            </a:fld>
            <a:endParaRPr kumimoji="0" lang="en-US" altLang="zh-CN" sz="120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-122"/>
              </a:rPr>
              <a:t>C</a:t>
            </a:r>
            <a:endParaRPr kumimoji="0"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677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4662B48-F029-A146-A192-4A2994AC26F4}" type="slidenum">
              <a:rPr kumimoji="0" lang="zh-CN" altLang="en-US" sz="1200"/>
              <a:pPr/>
              <a:t>56</a:t>
            </a:fld>
            <a:endParaRPr kumimoji="0" lang="en-US" altLang="zh-CN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0022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B4F1E09-3F54-2A4D-96E5-5BAAB7230CAC}" type="slidenum">
              <a:rPr kumimoji="0" lang="zh-CN" altLang="en-US" sz="1200"/>
              <a:pPr/>
              <a:t>57</a:t>
            </a:fld>
            <a:endParaRPr kumimoji="0" lang="en-US" altLang="zh-CN" sz="120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44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C0A33A5-AF78-F748-AECF-D27FDA3C23A8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3509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B4F1E09-3F54-2A4D-96E5-5BAAB7230CAC}" type="slidenum">
              <a:rPr kumimoji="0" lang="zh-CN" altLang="en-US" sz="1200"/>
              <a:pPr/>
              <a:t>58</a:t>
            </a:fld>
            <a:endParaRPr kumimoji="0" lang="en-US" altLang="zh-CN" sz="120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8436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D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C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75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DAA82E9-AC08-194F-9232-E2594F04597E}" type="slidenum">
              <a:rPr kumimoji="0" lang="zh-CN" altLang="en-US" sz="1200"/>
              <a:pPr/>
              <a:t>59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07296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D</a:t>
            </a:r>
          </a:p>
          <a:p>
            <a:r>
              <a:rPr lang="en-US" altLang="zh-CN">
                <a:latin typeface="Arial" charset="0"/>
                <a:ea typeface="宋体" charset="-122"/>
              </a:rPr>
              <a:t>D</a:t>
            </a:r>
          </a:p>
          <a:p>
            <a:r>
              <a:rPr lang="en-US" altLang="zh-CN">
                <a:latin typeface="Arial" charset="0"/>
                <a:ea typeface="宋体" charset="-122"/>
              </a:rPr>
              <a:t>C</a:t>
            </a: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95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50AB42D-94EE-1D4D-8DFB-AE255A538D33}" type="slidenum">
              <a:rPr kumimoji="0" lang="zh-CN" altLang="en-US" sz="1200"/>
              <a:pPr/>
              <a:t>60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449923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C</a:t>
            </a:r>
          </a:p>
          <a:p>
            <a:r>
              <a:rPr lang="en-US" altLang="zh-CN">
                <a:latin typeface="Arial" charset="0"/>
                <a:ea typeface="宋体" charset="-122"/>
              </a:rPr>
              <a:t>C</a:t>
            </a:r>
          </a:p>
          <a:p>
            <a:r>
              <a:rPr lang="en-US" altLang="zh-CN">
                <a:latin typeface="Arial" charset="0"/>
                <a:ea typeface="宋体" charset="-122"/>
              </a:rPr>
              <a:t>D</a:t>
            </a: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116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B403930-1A84-0B4B-A854-7C344D06AD84}" type="slidenum">
              <a:rPr kumimoji="0" lang="zh-CN" altLang="en-US" sz="1200"/>
              <a:pPr/>
              <a:t>61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541238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0427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124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74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567E12C-043A-2F45-9A9D-A942C927E017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56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994BB60-E5E6-944C-9E87-C10B63DFCCF0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14" y="4343400"/>
            <a:ext cx="503257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72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D410364-648C-A140-8E1C-CBAD3DBBCD22}" type="slidenum">
              <a:rPr kumimoji="0" lang="en-US" altLang="zh-CN" sz="1200"/>
              <a:pPr/>
              <a:t>10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2931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92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750" y="82505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9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72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5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134" y="188914"/>
            <a:ext cx="9360799" cy="6762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573" y="1125538"/>
            <a:ext cx="5231719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4465" y="1125538"/>
            <a:ext cx="5231719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7122752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76" y="-242888"/>
            <a:ext cx="9360799" cy="6762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388871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/>
          <p:cNvSpPr>
            <a:spLocks noChangeArrowheads="1"/>
          </p:cNvSpPr>
          <p:nvPr userDrawn="1"/>
        </p:nvSpPr>
        <p:spPr bwMode="auto">
          <a:xfrm>
            <a:off x="914281" y="2393950"/>
            <a:ext cx="10361851" cy="714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/>
          </a:p>
        </p:txBody>
      </p:sp>
      <p:pic>
        <p:nvPicPr>
          <p:cNvPr id="5" name="Picture 13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1"/>
          <a:stretch>
            <a:fillRect/>
          </a:stretch>
        </p:blipFill>
        <p:spPr bwMode="auto">
          <a:xfrm>
            <a:off x="11011584" y="188913"/>
            <a:ext cx="106877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14281" y="990600"/>
            <a:ext cx="10361851" cy="13716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312153" y="3429000"/>
            <a:ext cx="7963979" cy="237648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40000"/>
              </a:spcBef>
              <a:buFont typeface="Wingdings" pitchFamily="2" charset="2"/>
              <a:buNone/>
              <a:defRPr>
                <a:ea typeface="隶书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23051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075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6482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5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6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7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3918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5215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207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205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7970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971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292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90650" y="80628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3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8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03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4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9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6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1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5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3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4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9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3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5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Rectangle 2"/>
          <p:cNvSpPr txBox="1">
            <a:spLocks noChangeArrowheads="1"/>
          </p:cNvSpPr>
          <p:nvPr userDrawn="1"/>
        </p:nvSpPr>
        <p:spPr bwMode="auto">
          <a:xfrm>
            <a:off x="1558925" y="122238"/>
            <a:ext cx="10620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6.5 I/O</a:t>
            </a: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4167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2311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Rectangle 2"/>
          <p:cNvSpPr txBox="1">
            <a:spLocks noChangeArrowheads="1"/>
          </p:cNvSpPr>
          <p:nvPr userDrawn="1"/>
        </p:nvSpPr>
        <p:spPr bwMode="auto">
          <a:xfrm>
            <a:off x="1558926" y="122238"/>
            <a:ext cx="8561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6.5 I/O</a:t>
            </a: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14263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Rectangle 2"/>
          <p:cNvSpPr txBox="1">
            <a:spLocks noChangeArrowheads="1"/>
          </p:cNvSpPr>
          <p:nvPr userDrawn="1"/>
        </p:nvSpPr>
        <p:spPr bwMode="auto">
          <a:xfrm>
            <a:off x="1558925" y="122238"/>
            <a:ext cx="9288809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6.5 I/O</a:t>
            </a: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15678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99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0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03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2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8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368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8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0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4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3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8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49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9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5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5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2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7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4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15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8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2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9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4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8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0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3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3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91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59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7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7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79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6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24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2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4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3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4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97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49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0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0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3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80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45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1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1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4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8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21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8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03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7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8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8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1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1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711" r:id="rId3"/>
    <p:sldLayoutId id="2147483714" r:id="rId4"/>
    <p:sldLayoutId id="2147483716" r:id="rId5"/>
    <p:sldLayoutId id="2147483717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  <p:sldLayoutId id="2147483761" r:id="rId46"/>
    <p:sldLayoutId id="2147483762" r:id="rId47"/>
    <p:sldLayoutId id="2147483763" r:id="rId48"/>
    <p:sldLayoutId id="2147483764" r:id="rId49"/>
    <p:sldLayoutId id="2147483765" r:id="rId50"/>
    <p:sldLayoutId id="2147483766" r:id="rId51"/>
    <p:sldLayoutId id="2147483767" r:id="rId52"/>
    <p:sldLayoutId id="2147483768" r:id="rId53"/>
    <p:sldLayoutId id="2147483769" r:id="rId54"/>
    <p:sldLayoutId id="2147483770" r:id="rId55"/>
    <p:sldLayoutId id="2147483771" r:id="rId56"/>
    <p:sldLayoutId id="2147483772" r:id="rId57"/>
    <p:sldLayoutId id="2147483773" r:id="rId58"/>
    <p:sldLayoutId id="2147483774" r:id="rId59"/>
    <p:sldLayoutId id="2147483775" r:id="rId60"/>
    <p:sldLayoutId id="2147483776" r:id="rId61"/>
    <p:sldLayoutId id="2147483777" r:id="rId62"/>
    <p:sldLayoutId id="2147483778" r:id="rId63"/>
    <p:sldLayoutId id="2147483779" r:id="rId64"/>
    <p:sldLayoutId id="2147483780" r:id="rId65"/>
    <p:sldLayoutId id="2147483781" r:id="rId66"/>
    <p:sldLayoutId id="2147483788" r:id="rId67"/>
    <p:sldLayoutId id="2147483789" r:id="rId68"/>
    <p:sldLayoutId id="2147483790" r:id="rId69"/>
    <p:sldLayoutId id="2147483791" r:id="rId70"/>
    <p:sldLayoutId id="2147483792" r:id="rId71"/>
    <p:sldLayoutId id="2147483793" r:id="rId72"/>
    <p:sldLayoutId id="2147483794" r:id="rId73"/>
    <p:sldLayoutId id="2147483795" r:id="rId74"/>
    <p:sldLayoutId id="2147483796" r:id="rId75"/>
    <p:sldLayoutId id="2147483797" r:id="rId76"/>
    <p:sldLayoutId id="2147483798" r:id="rId77"/>
    <p:sldLayoutId id="2147483799" r:id="rId78"/>
    <p:sldLayoutId id="2147483800" r:id="rId79"/>
    <p:sldLayoutId id="2147483801" r:id="rId80"/>
    <p:sldLayoutId id="2147483802" r:id="rId81"/>
    <p:sldLayoutId id="2147483803" r:id="rId82"/>
    <p:sldLayoutId id="2147483804" r:id="rId83"/>
    <p:sldLayoutId id="2147483805" r:id="rId84"/>
    <p:sldLayoutId id="2147483806" r:id="rId85"/>
    <p:sldLayoutId id="2147483807" r:id="rId86"/>
    <p:sldLayoutId id="2147483808" r:id="rId87"/>
    <p:sldLayoutId id="2147483809" r:id="rId88"/>
    <p:sldLayoutId id="2147483810" r:id="rId89"/>
    <p:sldLayoutId id="2147483811" r:id="rId90"/>
    <p:sldLayoutId id="2147483812" r:id="rId91"/>
    <p:sldLayoutId id="2147483813" r:id="rId92"/>
    <p:sldLayoutId id="2147483814" r:id="rId93"/>
    <p:sldLayoutId id="2147483815" r:id="rId94"/>
    <p:sldLayoutId id="2147483816" r:id="rId95"/>
    <p:sldLayoutId id="2147483817" r:id="rId96"/>
    <p:sldLayoutId id="2147483818" r:id="rId97"/>
    <p:sldLayoutId id="2147483819" r:id="rId98"/>
    <p:sldLayoutId id="2147483820" r:id="rId99"/>
    <p:sldLayoutId id="2147483821" r:id="rId100"/>
    <p:sldLayoutId id="2147483822" r:id="rId101"/>
    <p:sldLayoutId id="2147483823" r:id="rId102"/>
    <p:sldLayoutId id="2147483824" r:id="rId103"/>
    <p:sldLayoutId id="2147483825" r:id="rId104"/>
    <p:sldLayoutId id="2147483826" r:id="rId10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15566" y="210387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880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/>
              <a:t>chenzhg29@mail.sysu.edu.cn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12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charset="-122"/>
                <a:ea typeface="微软雅黑" charset="-122"/>
              </a:rPr>
              <a:t>计算机学院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ctr"/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3398568"/>
            <a:ext cx="9144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第七章   总线</a:t>
            </a:r>
            <a:endPara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42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0590" y="836712"/>
            <a:ext cx="10945216" cy="44831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总线特点</a:t>
            </a:r>
          </a:p>
          <a:p>
            <a:pPr marL="717550" lvl="1" indent="-358775">
              <a:lnSpc>
                <a:spcPct val="140000"/>
              </a:lnSpc>
              <a:buFont typeface="Wingdings" charset="2"/>
              <a:buChar char="n"/>
            </a:pPr>
            <a:r>
              <a:rPr lang="zh-CN" altLang="en-US" dirty="0"/>
              <a:t>能够大大</a:t>
            </a:r>
            <a:r>
              <a:rPr lang="zh-CN" altLang="en-US" dirty="0">
                <a:solidFill>
                  <a:srgbClr val="FF0000"/>
                </a:solidFill>
              </a:rPr>
              <a:t>降低</a:t>
            </a:r>
            <a:r>
              <a:rPr lang="zh-CN" altLang="en-US" dirty="0"/>
              <a:t>计算机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/>
              <a:t>之间</a:t>
            </a:r>
            <a:r>
              <a:rPr lang="zh-CN" altLang="en-US" dirty="0">
                <a:solidFill>
                  <a:srgbClr val="FF0000"/>
                </a:solidFill>
              </a:rPr>
              <a:t>互连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复杂性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FF0000"/>
                </a:solidFill>
              </a:rPr>
              <a:t>减少连接线的数量</a:t>
            </a:r>
            <a:r>
              <a:rPr lang="zh-CN" altLang="en-US" u="sng" dirty="0"/>
              <a:t> </a:t>
            </a:r>
          </a:p>
          <a:p>
            <a:pPr marL="717550" lvl="1" indent="-358775">
              <a:lnSpc>
                <a:spcPct val="140000"/>
              </a:lnSpc>
              <a:buFont typeface="Wingdings" charset="2"/>
              <a:buChar char="n"/>
            </a:pPr>
            <a:r>
              <a:rPr lang="zh-CN" altLang="en-US" dirty="0">
                <a:solidFill>
                  <a:srgbClr val="0000FF"/>
                </a:solidFill>
              </a:rPr>
              <a:t>模块之间</a:t>
            </a:r>
            <a:r>
              <a:rPr lang="zh-CN" altLang="en-US" dirty="0"/>
              <a:t>所需的多个连接器接口统一为</a:t>
            </a:r>
            <a:r>
              <a:rPr lang="zh-CN" altLang="en-US" dirty="0">
                <a:solidFill>
                  <a:srgbClr val="0000FF"/>
                </a:solidFill>
              </a:rPr>
              <a:t>模块与总线之间</a:t>
            </a:r>
            <a:r>
              <a:rPr lang="zh-CN" altLang="en-US" dirty="0"/>
              <a:t>单一的连接控制接口 </a:t>
            </a:r>
          </a:p>
          <a:p>
            <a:pPr marL="717550" lvl="1" indent="-358775">
              <a:lnSpc>
                <a:spcPct val="140000"/>
              </a:lnSpc>
              <a:buFont typeface="Wingdings" charset="2"/>
              <a:buChar char="n"/>
            </a:pPr>
            <a:r>
              <a:rPr lang="zh-CN" altLang="en-US" dirty="0"/>
              <a:t>当</a:t>
            </a:r>
            <a:r>
              <a:rPr lang="zh-CN" altLang="en-US" u="sng" dirty="0"/>
              <a:t>大量设备同时工作</a:t>
            </a:r>
            <a:r>
              <a:rPr lang="zh-CN" altLang="en-US" dirty="0"/>
              <a:t>时，分时共享的</a:t>
            </a:r>
            <a:r>
              <a:rPr lang="zh-CN" altLang="en-US" u="sng" dirty="0"/>
              <a:t>总线通路</a:t>
            </a:r>
            <a:r>
              <a:rPr lang="zh-CN" altLang="en-US" dirty="0"/>
              <a:t>会</a:t>
            </a:r>
            <a:r>
              <a:rPr lang="zh-CN" altLang="en-US" u="sng" dirty="0"/>
              <a:t>因竞争而严重降低</a:t>
            </a:r>
            <a:r>
              <a:rPr lang="zh-CN" altLang="en-US" dirty="0"/>
              <a:t>部件之间信息交换的</a:t>
            </a:r>
            <a:r>
              <a:rPr lang="zh-CN" altLang="en-US" u="sng" dirty="0"/>
              <a:t>效率</a:t>
            </a:r>
            <a:r>
              <a:rPr lang="zh-CN" altLang="en-US" dirty="0"/>
              <a:t>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98562" y="0"/>
            <a:ext cx="8135938" cy="62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总线概述</a:t>
            </a:r>
          </a:p>
        </p:txBody>
      </p:sp>
    </p:spTree>
    <p:extLst>
      <p:ext uri="{BB962C8B-B14F-4D97-AF65-F5344CB8AC3E}">
        <p14:creationId xmlns:p14="http://schemas.microsoft.com/office/powerpoint/2010/main" val="6235645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8582" y="0"/>
            <a:ext cx="6080125" cy="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总线的分类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599" y="1052736"/>
            <a:ext cx="10657184" cy="56893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芯片内总线</a:t>
            </a:r>
            <a:r>
              <a:rPr kumimoji="1" lang="zh-CN" altLang="en-US" sz="2800" dirty="0"/>
              <a:t>：在芯片内部各元件之间提供连接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rgbClr val="0000CC"/>
                </a:solidFill>
              </a:rPr>
              <a:t>如：</a:t>
            </a:r>
            <a:r>
              <a:rPr kumimoji="1" lang="en-US" altLang="zh-CN" dirty="0">
                <a:solidFill>
                  <a:srgbClr val="0000CC"/>
                </a:solidFill>
              </a:rPr>
              <a:t>CPU</a:t>
            </a:r>
            <a:r>
              <a:rPr kumimoji="1" lang="zh-CN" altLang="en-US" dirty="0">
                <a:solidFill>
                  <a:srgbClr val="0000CC"/>
                </a:solidFill>
              </a:rPr>
              <a:t>芯片内部各寄存器、</a:t>
            </a:r>
            <a:r>
              <a:rPr kumimoji="1" lang="en-US" altLang="zh-CN" dirty="0">
                <a:solidFill>
                  <a:srgbClr val="0000CC"/>
                </a:solidFill>
              </a:rPr>
              <a:t>ALU</a:t>
            </a:r>
            <a:r>
              <a:rPr kumimoji="1" lang="zh-CN" altLang="en-US" dirty="0">
                <a:solidFill>
                  <a:srgbClr val="0000CC"/>
                </a:solidFill>
              </a:rPr>
              <a:t>、指令部件之间的总线连接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lang="zh-CN" altLang="en-US" dirty="0">
                <a:latin typeface="Times New Roman" charset="0"/>
              </a:rPr>
              <a:t>速度快、基本没有统一的标准</a:t>
            </a:r>
            <a:endParaRPr kumimoji="1"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系统总线</a:t>
            </a:r>
            <a:r>
              <a:rPr kumimoji="1" lang="zh-CN" altLang="en-US" sz="2800" dirty="0"/>
              <a:t>：在计算机系统主要功能部件</a:t>
            </a:r>
            <a:r>
              <a:rPr kumimoji="1" lang="en-US" altLang="zh-CN" sz="2800" dirty="0"/>
              <a:t>(CPU </a:t>
            </a:r>
            <a:r>
              <a:rPr kumimoji="1" lang="zh-CN" altLang="en-US" sz="2800" dirty="0"/>
              <a:t>、主存</a:t>
            </a:r>
            <a:r>
              <a:rPr kumimoji="1" lang="en-US" altLang="zh-CN" sz="2800" dirty="0"/>
              <a:t>MM</a:t>
            </a:r>
            <a:r>
              <a:rPr kumimoji="1" lang="zh-CN" altLang="en-US" sz="2800" dirty="0"/>
              <a:t>和各种</a:t>
            </a:r>
            <a:r>
              <a:rPr kumimoji="1" lang="en-US" altLang="zh-CN" sz="2800" dirty="0"/>
              <a:t>I/O</a:t>
            </a:r>
            <a:r>
              <a:rPr kumimoji="1" lang="zh-CN" altLang="en-US" sz="2800" dirty="0"/>
              <a:t>控制器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之间提供连接</a:t>
            </a:r>
          </a:p>
          <a:p>
            <a:pPr>
              <a:lnSpc>
                <a:spcPct val="200000"/>
              </a:lnSpc>
              <a:spcBef>
                <a:spcPct val="300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通信总线</a:t>
            </a:r>
            <a:r>
              <a:rPr kumimoji="1" lang="zh-CN" altLang="en-US" sz="2800" dirty="0"/>
              <a:t>：主机和</a:t>
            </a:r>
            <a:r>
              <a:rPr kumimoji="1" lang="en-US" altLang="zh-CN" sz="2800" dirty="0"/>
              <a:t>I/O</a:t>
            </a:r>
            <a:r>
              <a:rPr kumimoji="1" lang="zh-CN" altLang="en-US" sz="2800" dirty="0"/>
              <a:t>设备之间或计算机系统之间提供连接</a:t>
            </a:r>
          </a:p>
        </p:txBody>
      </p:sp>
    </p:spTree>
    <p:extLst>
      <p:ext uri="{BB962C8B-B14F-4D97-AF65-F5344CB8AC3E}">
        <p14:creationId xmlns:p14="http://schemas.microsoft.com/office/powerpoint/2010/main" val="1973206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0590" y="0"/>
            <a:ext cx="6080125" cy="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总线的分类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6554" y="800708"/>
            <a:ext cx="11567815" cy="57613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dirty="0"/>
              <a:t>系统总线：在计算机系统主要功能部件</a:t>
            </a:r>
            <a:r>
              <a:rPr kumimoji="1" lang="en-US" altLang="zh-CN" dirty="0"/>
              <a:t>(CPU </a:t>
            </a:r>
            <a:r>
              <a:rPr kumimoji="1" lang="zh-CN" altLang="en-US" dirty="0"/>
              <a:t>、主存</a:t>
            </a:r>
            <a:r>
              <a:rPr kumimoji="1" lang="en-US" altLang="zh-CN" dirty="0"/>
              <a:t>MM</a:t>
            </a:r>
            <a:r>
              <a:rPr kumimoji="1" lang="zh-CN" altLang="en-US" dirty="0"/>
              <a:t>和各种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控制器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之间提供连接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kumimoji="1" lang="zh-CN" altLang="en-US" sz="2400" dirty="0">
                <a:solidFill>
                  <a:srgbClr val="FF0000"/>
                </a:solidFill>
                <a:hlinkClick r:id="rId3" action="ppaction://hlinksldjump"/>
              </a:rPr>
              <a:t>单总线结构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dirty="0"/>
              <a:t>	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MM</a:t>
            </a:r>
            <a:r>
              <a:rPr kumimoji="1" lang="zh-CN" altLang="en-US" dirty="0"/>
              <a:t>和各种</a:t>
            </a:r>
            <a:r>
              <a:rPr kumimoji="1" lang="en-US" altLang="zh-CN" dirty="0"/>
              <a:t>I/O</a:t>
            </a:r>
            <a:r>
              <a:rPr kumimoji="1" lang="zh-CN" altLang="en-US" dirty="0"/>
              <a:t>适配卡通过底板总线</a:t>
            </a:r>
            <a:r>
              <a:rPr kumimoji="1" lang="en-US" altLang="zh-CN" dirty="0">
                <a:solidFill>
                  <a:srgbClr val="FF0000"/>
                </a:solidFill>
              </a:rPr>
              <a:t>(Backplane Bus)</a:t>
            </a:r>
            <a:r>
              <a:rPr kumimoji="1" lang="zh-CN" altLang="en-US" dirty="0"/>
              <a:t>互连，底板总线为标准总线</a:t>
            </a:r>
            <a:r>
              <a:rPr kumimoji="1" lang="en-US" altLang="zh-CN" dirty="0"/>
              <a:t>(Industry standard)</a:t>
            </a:r>
            <a:endParaRPr kumimoji="1" lang="zh-CN" altLang="en-US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000" dirty="0">
                <a:solidFill>
                  <a:srgbClr val="FF0000"/>
                </a:solidFill>
              </a:rPr>
              <a:t>	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38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28812" y="935375"/>
            <a:ext cx="433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/>
              <a:t>单总线结构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034866" y="1772816"/>
            <a:ext cx="8280400" cy="4300537"/>
            <a:chOff x="286" y="1425"/>
            <a:chExt cx="5216" cy="2709"/>
          </a:xfrm>
        </p:grpSpPr>
        <p:sp>
          <p:nvSpPr>
            <p:cNvPr id="19463" name="Rectangle 4"/>
            <p:cNvSpPr>
              <a:spLocks noChangeArrowheads="1"/>
            </p:cNvSpPr>
            <p:nvPr/>
          </p:nvSpPr>
          <p:spPr bwMode="auto">
            <a:xfrm>
              <a:off x="1167" y="1425"/>
              <a:ext cx="262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华文新魏" charset="-122"/>
                </a:rPr>
                <a:t>底板总线</a:t>
              </a:r>
            </a:p>
          </p:txBody>
        </p:sp>
        <p:sp>
          <p:nvSpPr>
            <p:cNvPr id="19464" name="Freeform 5"/>
            <p:cNvSpPr>
              <a:spLocks/>
            </p:cNvSpPr>
            <p:nvPr/>
          </p:nvSpPr>
          <p:spPr bwMode="auto">
            <a:xfrm>
              <a:off x="286" y="1690"/>
              <a:ext cx="5184" cy="144"/>
            </a:xfrm>
            <a:custGeom>
              <a:avLst/>
              <a:gdLst>
                <a:gd name="T0" fmla="*/ 0 w 4569"/>
                <a:gd name="T1" fmla="*/ 40 h 148"/>
                <a:gd name="T2" fmla="*/ 4310 w 4569"/>
                <a:gd name="T3" fmla="*/ 78 h 148"/>
                <a:gd name="T4" fmla="*/ 4310 w 4569"/>
                <a:gd name="T5" fmla="*/ 65 h 148"/>
                <a:gd name="T6" fmla="*/ 90379 w 4569"/>
                <a:gd name="T7" fmla="*/ 65 h 148"/>
                <a:gd name="T8" fmla="*/ 90379 w 4569"/>
                <a:gd name="T9" fmla="*/ 78 h 148"/>
                <a:gd name="T10" fmla="*/ 94637 w 4569"/>
                <a:gd name="T11" fmla="*/ 40 h 148"/>
                <a:gd name="T12" fmla="*/ 90379 w 4569"/>
                <a:gd name="T13" fmla="*/ 0 h 148"/>
                <a:gd name="T14" fmla="*/ 90379 w 4569"/>
                <a:gd name="T15" fmla="*/ 18 h 148"/>
                <a:gd name="T16" fmla="*/ 4310 w 4569"/>
                <a:gd name="T17" fmla="*/ 18 h 148"/>
                <a:gd name="T18" fmla="*/ 4310 w 4569"/>
                <a:gd name="T19" fmla="*/ 0 h 148"/>
                <a:gd name="T20" fmla="*/ 0 w 4569"/>
                <a:gd name="T21" fmla="*/ 40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B050"/>
            </a:solidFill>
            <a:ln w="17463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327110" name="Rectangle 6"/>
            <p:cNvSpPr>
              <a:spLocks noChangeArrowheads="1"/>
            </p:cNvSpPr>
            <p:nvPr/>
          </p:nvSpPr>
          <p:spPr bwMode="auto">
            <a:xfrm>
              <a:off x="478" y="2567"/>
              <a:ext cx="719" cy="153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endParaRPr kumimoji="1" lang="zh-CN" altLang="en-US" sz="3200">
                <a:latin typeface="Times New Roman" charset="0"/>
              </a:endParaRP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Times New Roman" charset="0"/>
                  <a:ea typeface="华文新魏" charset="-122"/>
                </a:rPr>
                <a:t>中央处理  器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华文新魏" charset="-122"/>
                </a:rPr>
                <a:t> </a:t>
              </a:r>
              <a:r>
                <a:rPr kumimoji="1" lang="en-US" altLang="zh-CN">
                  <a:latin typeface="Times New Roman" charset="0"/>
                </a:rPr>
                <a:t>CPU</a:t>
              </a:r>
            </a:p>
          </p:txBody>
        </p:sp>
        <p:sp>
          <p:nvSpPr>
            <p:cNvPr id="19466" name="Freeform 7"/>
            <p:cNvSpPr>
              <a:spLocks/>
            </p:cNvSpPr>
            <p:nvPr/>
          </p:nvSpPr>
          <p:spPr bwMode="auto">
            <a:xfrm>
              <a:off x="732" y="1818"/>
              <a:ext cx="206" cy="737"/>
            </a:xfrm>
            <a:custGeom>
              <a:avLst/>
              <a:gdLst>
                <a:gd name="T0" fmla="*/ 620807 w 141"/>
                <a:gd name="T1" fmla="*/ 0 h 482"/>
                <a:gd name="T2" fmla="*/ 1261670 w 141"/>
                <a:gd name="T3" fmla="*/ 2508808 h 482"/>
                <a:gd name="T4" fmla="*/ 946206 w 141"/>
                <a:gd name="T5" fmla="*/ 2508808 h 482"/>
                <a:gd name="T6" fmla="*/ 946206 w 141"/>
                <a:gd name="T7" fmla="*/ 10323914 h 482"/>
                <a:gd name="T8" fmla="*/ 1261670 w 141"/>
                <a:gd name="T9" fmla="*/ 10323914 h 482"/>
                <a:gd name="T10" fmla="*/ 620807 w 141"/>
                <a:gd name="T11" fmla="*/ 12859048 h 482"/>
                <a:gd name="T12" fmla="*/ 0 w 141"/>
                <a:gd name="T13" fmla="*/ 10323914 h 482"/>
                <a:gd name="T14" fmla="*/ 306687 w 141"/>
                <a:gd name="T15" fmla="*/ 10323914 h 482"/>
                <a:gd name="T16" fmla="*/ 306687 w 141"/>
                <a:gd name="T17" fmla="*/ 2508808 h 482"/>
                <a:gd name="T18" fmla="*/ 0 w 141"/>
                <a:gd name="T19" fmla="*/ 2508808 h 482"/>
                <a:gd name="T20" fmla="*/ 620807 w 141"/>
                <a:gd name="T21" fmla="*/ 0 h 4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1"/>
                <a:gd name="T34" fmla="*/ 0 h 482"/>
                <a:gd name="T35" fmla="*/ 141 w 141"/>
                <a:gd name="T36" fmla="*/ 482 h 4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1" h="482">
                  <a:moveTo>
                    <a:pt x="69" y="0"/>
                  </a:moveTo>
                  <a:lnTo>
                    <a:pt x="141" y="94"/>
                  </a:lnTo>
                  <a:lnTo>
                    <a:pt x="106" y="94"/>
                  </a:lnTo>
                  <a:lnTo>
                    <a:pt x="106" y="387"/>
                  </a:lnTo>
                  <a:lnTo>
                    <a:pt x="141" y="387"/>
                  </a:lnTo>
                  <a:lnTo>
                    <a:pt x="69" y="482"/>
                  </a:lnTo>
                  <a:lnTo>
                    <a:pt x="0" y="387"/>
                  </a:lnTo>
                  <a:lnTo>
                    <a:pt x="34" y="387"/>
                  </a:lnTo>
                  <a:lnTo>
                    <a:pt x="34" y="94"/>
                  </a:lnTo>
                  <a:lnTo>
                    <a:pt x="0" y="9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1332" y="2563"/>
              <a:ext cx="720" cy="15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>
                <a:ea typeface="宋体" charset="-122"/>
              </a:endParaRP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/>
                <a:t>主存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储器</a:t>
              </a:r>
              <a:endParaRPr kumimoji="1" lang="zh-CN" altLang="en-US">
                <a:ea typeface="宋体" charset="-122"/>
              </a:endParaRP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</a:t>
              </a:r>
              <a:r>
                <a:rPr kumimoji="1" lang="en-US" altLang="zh-CN" sz="2800">
                  <a:ea typeface="宋体" charset="-122"/>
                </a:rPr>
                <a:t>M.M</a:t>
              </a:r>
            </a:p>
          </p:txBody>
        </p:sp>
        <p:sp>
          <p:nvSpPr>
            <p:cNvPr id="19468" name="Freeform 9"/>
            <p:cNvSpPr>
              <a:spLocks/>
            </p:cNvSpPr>
            <p:nvPr/>
          </p:nvSpPr>
          <p:spPr bwMode="auto">
            <a:xfrm>
              <a:off x="1579" y="1815"/>
              <a:ext cx="206" cy="737"/>
            </a:xfrm>
            <a:custGeom>
              <a:avLst/>
              <a:gdLst>
                <a:gd name="T0" fmla="*/ 620807 w 141"/>
                <a:gd name="T1" fmla="*/ 0 h 482"/>
                <a:gd name="T2" fmla="*/ 1261670 w 141"/>
                <a:gd name="T3" fmla="*/ 2508808 h 482"/>
                <a:gd name="T4" fmla="*/ 946206 w 141"/>
                <a:gd name="T5" fmla="*/ 2508808 h 482"/>
                <a:gd name="T6" fmla="*/ 946206 w 141"/>
                <a:gd name="T7" fmla="*/ 10323914 h 482"/>
                <a:gd name="T8" fmla="*/ 1261670 w 141"/>
                <a:gd name="T9" fmla="*/ 10323914 h 482"/>
                <a:gd name="T10" fmla="*/ 620807 w 141"/>
                <a:gd name="T11" fmla="*/ 12859048 h 482"/>
                <a:gd name="T12" fmla="*/ 0 w 141"/>
                <a:gd name="T13" fmla="*/ 10323914 h 482"/>
                <a:gd name="T14" fmla="*/ 306687 w 141"/>
                <a:gd name="T15" fmla="*/ 10323914 h 482"/>
                <a:gd name="T16" fmla="*/ 306687 w 141"/>
                <a:gd name="T17" fmla="*/ 2508808 h 482"/>
                <a:gd name="T18" fmla="*/ 0 w 141"/>
                <a:gd name="T19" fmla="*/ 2508808 h 482"/>
                <a:gd name="T20" fmla="*/ 620807 w 141"/>
                <a:gd name="T21" fmla="*/ 0 h 4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1"/>
                <a:gd name="T34" fmla="*/ 0 h 482"/>
                <a:gd name="T35" fmla="*/ 141 w 141"/>
                <a:gd name="T36" fmla="*/ 482 h 4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1" h="482">
                  <a:moveTo>
                    <a:pt x="69" y="0"/>
                  </a:moveTo>
                  <a:lnTo>
                    <a:pt x="141" y="94"/>
                  </a:lnTo>
                  <a:lnTo>
                    <a:pt x="106" y="94"/>
                  </a:lnTo>
                  <a:lnTo>
                    <a:pt x="106" y="387"/>
                  </a:lnTo>
                  <a:lnTo>
                    <a:pt x="141" y="387"/>
                  </a:lnTo>
                  <a:lnTo>
                    <a:pt x="69" y="482"/>
                  </a:lnTo>
                  <a:lnTo>
                    <a:pt x="0" y="387"/>
                  </a:lnTo>
                  <a:lnTo>
                    <a:pt x="34" y="387"/>
                  </a:lnTo>
                  <a:lnTo>
                    <a:pt x="34" y="94"/>
                  </a:lnTo>
                  <a:lnTo>
                    <a:pt x="0" y="9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2168" y="254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  </a:t>
              </a:r>
              <a:r>
                <a:rPr kumimoji="1" lang="en-US" altLang="zh-CN" sz="2400"/>
                <a:t>I/O</a:t>
              </a:r>
              <a:r>
                <a:rPr kumimoji="1" lang="zh-CN" altLang="en-US" sz="2400"/>
                <a:t>接口</a:t>
              </a:r>
            </a:p>
          </p:txBody>
        </p:sp>
        <p:sp>
          <p:nvSpPr>
            <p:cNvPr id="19470" name="Freeform 11"/>
            <p:cNvSpPr>
              <a:spLocks/>
            </p:cNvSpPr>
            <p:nvPr/>
          </p:nvSpPr>
          <p:spPr bwMode="auto">
            <a:xfrm>
              <a:off x="2532" y="1811"/>
              <a:ext cx="192" cy="725"/>
            </a:xfrm>
            <a:custGeom>
              <a:avLst/>
              <a:gdLst>
                <a:gd name="T0" fmla="*/ 164330 w 139"/>
                <a:gd name="T1" fmla="*/ 0 h 495"/>
                <a:gd name="T2" fmla="*/ 323684 w 139"/>
                <a:gd name="T3" fmla="*/ 940280 h 495"/>
                <a:gd name="T4" fmla="*/ 242816 w 139"/>
                <a:gd name="T5" fmla="*/ 940280 h 495"/>
                <a:gd name="T6" fmla="*/ 242816 w 139"/>
                <a:gd name="T7" fmla="*/ 3757589 h 495"/>
                <a:gd name="T8" fmla="*/ 323684 w 139"/>
                <a:gd name="T9" fmla="*/ 3757589 h 495"/>
                <a:gd name="T10" fmla="*/ 164330 w 139"/>
                <a:gd name="T11" fmla="*/ 4700371 h 495"/>
                <a:gd name="T12" fmla="*/ 0 w 139"/>
                <a:gd name="T13" fmla="*/ 3757589 h 495"/>
                <a:gd name="T14" fmla="*/ 80612 w 139"/>
                <a:gd name="T15" fmla="*/ 3757589 h 495"/>
                <a:gd name="T16" fmla="*/ 80612 w 139"/>
                <a:gd name="T17" fmla="*/ 940280 h 495"/>
                <a:gd name="T18" fmla="*/ 0 w 139"/>
                <a:gd name="T19" fmla="*/ 940280 h 495"/>
                <a:gd name="T20" fmla="*/ 164330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71" name="Freeform 12"/>
            <p:cNvSpPr>
              <a:spLocks/>
            </p:cNvSpPr>
            <p:nvPr/>
          </p:nvSpPr>
          <p:spPr bwMode="auto">
            <a:xfrm>
              <a:off x="2559" y="2869"/>
              <a:ext cx="175" cy="671"/>
            </a:xfrm>
            <a:custGeom>
              <a:avLst/>
              <a:gdLst>
                <a:gd name="T0" fmla="*/ 17820 w 139"/>
                <a:gd name="T1" fmla="*/ 0 h 467"/>
                <a:gd name="T2" fmla="*/ 34921 w 139"/>
                <a:gd name="T3" fmla="*/ 564275 h 467"/>
                <a:gd name="T4" fmla="*/ 26182 w 139"/>
                <a:gd name="T5" fmla="*/ 564275 h 467"/>
                <a:gd name="T6" fmla="*/ 26182 w 139"/>
                <a:gd name="T7" fmla="*/ 2240502 h 467"/>
                <a:gd name="T8" fmla="*/ 34921 w 139"/>
                <a:gd name="T9" fmla="*/ 2240502 h 467"/>
                <a:gd name="T10" fmla="*/ 17820 w 139"/>
                <a:gd name="T11" fmla="*/ 2798906 h 467"/>
                <a:gd name="T12" fmla="*/ 0 w 139"/>
                <a:gd name="T13" fmla="*/ 2240502 h 467"/>
                <a:gd name="T14" fmla="*/ 8720 w 139"/>
                <a:gd name="T15" fmla="*/ 2240502 h 467"/>
                <a:gd name="T16" fmla="*/ 8720 w 139"/>
                <a:gd name="T17" fmla="*/ 564275 h 467"/>
                <a:gd name="T18" fmla="*/ 0 w 139"/>
                <a:gd name="T19" fmla="*/ 564275 h 467"/>
                <a:gd name="T20" fmla="*/ 17820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2158" y="3540"/>
              <a:ext cx="934" cy="5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  </a:t>
              </a:r>
              <a:r>
                <a:rPr kumimoji="1" lang="zh-CN" altLang="en-US" sz="2400"/>
                <a:t>外部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   设备1</a:t>
              </a:r>
            </a:p>
          </p:txBody>
        </p:sp>
        <p:sp>
          <p:nvSpPr>
            <p:cNvPr id="19473" name="Rectangle 14"/>
            <p:cNvSpPr>
              <a:spLocks noChangeArrowheads="1"/>
            </p:cNvSpPr>
            <p:nvPr/>
          </p:nvSpPr>
          <p:spPr bwMode="auto">
            <a:xfrm>
              <a:off x="3310" y="3540"/>
              <a:ext cx="934" cy="5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  </a:t>
              </a:r>
              <a:r>
                <a:rPr kumimoji="1" lang="zh-CN" altLang="en-US" sz="2400"/>
                <a:t>外部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   设备2</a:t>
              </a:r>
            </a:p>
          </p:txBody>
        </p:sp>
        <p:sp>
          <p:nvSpPr>
            <p:cNvPr id="19474" name="Rectangle 15"/>
            <p:cNvSpPr>
              <a:spLocks noChangeArrowheads="1"/>
            </p:cNvSpPr>
            <p:nvPr/>
          </p:nvSpPr>
          <p:spPr bwMode="auto">
            <a:xfrm>
              <a:off x="3290" y="2546"/>
              <a:ext cx="934" cy="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ea typeface="宋体" charset="-122"/>
                </a:rPr>
                <a:t>  </a:t>
              </a:r>
              <a:r>
                <a:rPr kumimoji="1" lang="en-US" altLang="zh-CN" sz="2400">
                  <a:solidFill>
                    <a:srgbClr val="0000FF"/>
                  </a:solidFill>
                </a:rPr>
                <a:t>I/O</a:t>
              </a:r>
              <a:r>
                <a:rPr kumimoji="1" lang="zh-CN" altLang="en-US" sz="2400">
                  <a:solidFill>
                    <a:srgbClr val="0000FF"/>
                  </a:solidFill>
                </a:rPr>
                <a:t>接口</a:t>
              </a:r>
            </a:p>
          </p:txBody>
        </p:sp>
        <p:sp>
          <p:nvSpPr>
            <p:cNvPr id="19475" name="Freeform 16"/>
            <p:cNvSpPr>
              <a:spLocks/>
            </p:cNvSpPr>
            <p:nvPr/>
          </p:nvSpPr>
          <p:spPr bwMode="auto">
            <a:xfrm>
              <a:off x="3646" y="1821"/>
              <a:ext cx="192" cy="725"/>
            </a:xfrm>
            <a:custGeom>
              <a:avLst/>
              <a:gdLst>
                <a:gd name="T0" fmla="*/ 164330 w 139"/>
                <a:gd name="T1" fmla="*/ 0 h 495"/>
                <a:gd name="T2" fmla="*/ 323684 w 139"/>
                <a:gd name="T3" fmla="*/ 940280 h 495"/>
                <a:gd name="T4" fmla="*/ 242816 w 139"/>
                <a:gd name="T5" fmla="*/ 940280 h 495"/>
                <a:gd name="T6" fmla="*/ 242816 w 139"/>
                <a:gd name="T7" fmla="*/ 3757589 h 495"/>
                <a:gd name="T8" fmla="*/ 323684 w 139"/>
                <a:gd name="T9" fmla="*/ 3757589 h 495"/>
                <a:gd name="T10" fmla="*/ 164330 w 139"/>
                <a:gd name="T11" fmla="*/ 4700371 h 495"/>
                <a:gd name="T12" fmla="*/ 0 w 139"/>
                <a:gd name="T13" fmla="*/ 3757589 h 495"/>
                <a:gd name="T14" fmla="*/ 80612 w 139"/>
                <a:gd name="T15" fmla="*/ 3757589 h 495"/>
                <a:gd name="T16" fmla="*/ 80612 w 139"/>
                <a:gd name="T17" fmla="*/ 940280 h 495"/>
                <a:gd name="T18" fmla="*/ 0 w 139"/>
                <a:gd name="T19" fmla="*/ 940280 h 495"/>
                <a:gd name="T20" fmla="*/ 164330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76" name="Freeform 17"/>
            <p:cNvSpPr>
              <a:spLocks/>
            </p:cNvSpPr>
            <p:nvPr/>
          </p:nvSpPr>
          <p:spPr bwMode="auto">
            <a:xfrm>
              <a:off x="3646" y="2869"/>
              <a:ext cx="192" cy="671"/>
            </a:xfrm>
            <a:custGeom>
              <a:avLst/>
              <a:gdLst>
                <a:gd name="T0" fmla="*/ 164330 w 139"/>
                <a:gd name="T1" fmla="*/ 0 h 467"/>
                <a:gd name="T2" fmla="*/ 323684 w 139"/>
                <a:gd name="T3" fmla="*/ 564275 h 467"/>
                <a:gd name="T4" fmla="*/ 242816 w 139"/>
                <a:gd name="T5" fmla="*/ 564275 h 467"/>
                <a:gd name="T6" fmla="*/ 242816 w 139"/>
                <a:gd name="T7" fmla="*/ 2240502 h 467"/>
                <a:gd name="T8" fmla="*/ 323684 w 139"/>
                <a:gd name="T9" fmla="*/ 2240502 h 467"/>
                <a:gd name="T10" fmla="*/ 164330 w 139"/>
                <a:gd name="T11" fmla="*/ 2798906 h 467"/>
                <a:gd name="T12" fmla="*/ 0 w 139"/>
                <a:gd name="T13" fmla="*/ 2240502 h 467"/>
                <a:gd name="T14" fmla="*/ 80612 w 139"/>
                <a:gd name="T15" fmla="*/ 2240502 h 467"/>
                <a:gd name="T16" fmla="*/ 80612 w 139"/>
                <a:gd name="T17" fmla="*/ 564275 h 467"/>
                <a:gd name="T18" fmla="*/ 0 w 139"/>
                <a:gd name="T19" fmla="*/ 564275 h 467"/>
                <a:gd name="T20" fmla="*/ 164330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77" name="Rectangle 18"/>
            <p:cNvSpPr>
              <a:spLocks noChangeArrowheads="1"/>
            </p:cNvSpPr>
            <p:nvPr/>
          </p:nvSpPr>
          <p:spPr bwMode="auto">
            <a:xfrm>
              <a:off x="4328" y="254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…</a:t>
              </a:r>
            </a:p>
          </p:txBody>
        </p:sp>
        <p:sp>
          <p:nvSpPr>
            <p:cNvPr id="19478" name="Rectangle 19"/>
            <p:cNvSpPr>
              <a:spLocks noChangeArrowheads="1"/>
            </p:cNvSpPr>
            <p:nvPr/>
          </p:nvSpPr>
          <p:spPr bwMode="auto">
            <a:xfrm>
              <a:off x="4558" y="3540"/>
              <a:ext cx="934" cy="5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  </a:t>
              </a:r>
              <a:r>
                <a:rPr kumimoji="1" lang="zh-CN" altLang="en-US" sz="2400"/>
                <a:t>外部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   设备</a:t>
              </a:r>
              <a:r>
                <a:rPr kumimoji="1" lang="en-US" altLang="zh-CN" sz="2400"/>
                <a:t>n</a:t>
              </a:r>
            </a:p>
          </p:txBody>
        </p:sp>
        <p:sp>
          <p:nvSpPr>
            <p:cNvPr id="19479" name="Rectangle 20"/>
            <p:cNvSpPr>
              <a:spLocks noChangeArrowheads="1"/>
            </p:cNvSpPr>
            <p:nvPr/>
          </p:nvSpPr>
          <p:spPr bwMode="auto">
            <a:xfrm>
              <a:off x="4568" y="254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  </a:t>
              </a:r>
              <a:r>
                <a:rPr kumimoji="1" lang="en-US" altLang="zh-CN" sz="2400"/>
                <a:t>I/O</a:t>
              </a:r>
              <a:r>
                <a:rPr kumimoji="1" lang="zh-CN" altLang="en-US" sz="2400"/>
                <a:t>接口</a:t>
              </a:r>
            </a:p>
          </p:txBody>
        </p:sp>
        <p:sp>
          <p:nvSpPr>
            <p:cNvPr id="19480" name="Freeform 21"/>
            <p:cNvSpPr>
              <a:spLocks/>
            </p:cNvSpPr>
            <p:nvPr/>
          </p:nvSpPr>
          <p:spPr bwMode="auto">
            <a:xfrm>
              <a:off x="4942" y="1814"/>
              <a:ext cx="192" cy="740"/>
            </a:xfrm>
            <a:custGeom>
              <a:avLst/>
              <a:gdLst>
                <a:gd name="T0" fmla="*/ 164330 w 139"/>
                <a:gd name="T1" fmla="*/ 0 h 495"/>
                <a:gd name="T2" fmla="*/ 323684 w 139"/>
                <a:gd name="T3" fmla="*/ 1532395 h 495"/>
                <a:gd name="T4" fmla="*/ 242816 w 139"/>
                <a:gd name="T5" fmla="*/ 1532395 h 495"/>
                <a:gd name="T6" fmla="*/ 242816 w 139"/>
                <a:gd name="T7" fmla="*/ 6148355 h 495"/>
                <a:gd name="T8" fmla="*/ 323684 w 139"/>
                <a:gd name="T9" fmla="*/ 6148355 h 495"/>
                <a:gd name="T10" fmla="*/ 164330 w 139"/>
                <a:gd name="T11" fmla="*/ 7680133 h 495"/>
                <a:gd name="T12" fmla="*/ 0 w 139"/>
                <a:gd name="T13" fmla="*/ 6148355 h 495"/>
                <a:gd name="T14" fmla="*/ 80612 w 139"/>
                <a:gd name="T15" fmla="*/ 6148355 h 495"/>
                <a:gd name="T16" fmla="*/ 80612 w 139"/>
                <a:gd name="T17" fmla="*/ 1532395 h 495"/>
                <a:gd name="T18" fmla="*/ 0 w 139"/>
                <a:gd name="T19" fmla="*/ 1532395 h 495"/>
                <a:gd name="T20" fmla="*/ 164330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81" name="Freeform 22"/>
            <p:cNvSpPr>
              <a:spLocks/>
            </p:cNvSpPr>
            <p:nvPr/>
          </p:nvSpPr>
          <p:spPr bwMode="auto">
            <a:xfrm>
              <a:off x="4943" y="2868"/>
              <a:ext cx="191" cy="672"/>
            </a:xfrm>
            <a:custGeom>
              <a:avLst/>
              <a:gdLst>
                <a:gd name="T0" fmla="*/ 147661 w 139"/>
                <a:gd name="T1" fmla="*/ 0 h 467"/>
                <a:gd name="T2" fmla="*/ 284786 w 139"/>
                <a:gd name="T3" fmla="*/ 580480 h 467"/>
                <a:gd name="T4" fmla="*/ 212887 w 139"/>
                <a:gd name="T5" fmla="*/ 580480 h 467"/>
                <a:gd name="T6" fmla="*/ 212887 w 139"/>
                <a:gd name="T7" fmla="*/ 2322898 h 467"/>
                <a:gd name="T8" fmla="*/ 284786 w 139"/>
                <a:gd name="T9" fmla="*/ 2322898 h 467"/>
                <a:gd name="T10" fmla="*/ 147661 w 139"/>
                <a:gd name="T11" fmla="*/ 2901336 h 467"/>
                <a:gd name="T12" fmla="*/ 0 w 139"/>
                <a:gd name="T13" fmla="*/ 2322898 h 467"/>
                <a:gd name="T14" fmla="*/ 71852 w 139"/>
                <a:gd name="T15" fmla="*/ 2322898 h 467"/>
                <a:gd name="T16" fmla="*/ 71852 w 139"/>
                <a:gd name="T17" fmla="*/ 580480 h 467"/>
                <a:gd name="T18" fmla="*/ 0 w 139"/>
                <a:gd name="T19" fmla="*/ 580480 h 467"/>
                <a:gd name="T20" fmla="*/ 14766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82" name="Rectangle 23"/>
            <p:cNvSpPr>
              <a:spLocks noChangeArrowheads="1"/>
            </p:cNvSpPr>
            <p:nvPr/>
          </p:nvSpPr>
          <p:spPr bwMode="auto">
            <a:xfrm>
              <a:off x="4318" y="368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…</a:t>
              </a:r>
            </a:p>
          </p:txBody>
        </p:sp>
      </p:grpSp>
      <p:sp>
        <p:nvSpPr>
          <p:cNvPr id="132712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396440" y="0"/>
            <a:ext cx="7019925" cy="62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总线结构</a:t>
            </a:r>
          </a:p>
        </p:txBody>
      </p:sp>
      <p:sp>
        <p:nvSpPr>
          <p:cNvPr id="1327129" name="AutoShape 25"/>
          <p:cNvSpPr>
            <a:spLocks noChangeArrowheads="1"/>
          </p:cNvSpPr>
          <p:nvPr/>
        </p:nvSpPr>
        <p:spPr bwMode="auto">
          <a:xfrm>
            <a:off x="368585" y="2691594"/>
            <a:ext cx="2204889" cy="3289299"/>
          </a:xfrm>
          <a:prstGeom prst="wedgeRoundRectCallout">
            <a:avLst>
              <a:gd name="adj1" fmla="val -1469"/>
              <a:gd name="adj2" fmla="val -8181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274638" indent="-274638"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zh-CN" altLang="en-US" sz="2400" b="0" dirty="0">
                <a:latin typeface="+mn-ea"/>
                <a:ea typeface="+mn-ea"/>
              </a:rPr>
              <a:t>多设备竞争总线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zh-CN" altLang="en-US" sz="2400" b="0" dirty="0">
                <a:latin typeface="+mn-ea"/>
                <a:ea typeface="+mn-ea"/>
              </a:rPr>
              <a:t>多种速度差异大的设备连接在一条总线，性能受限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zh-CN" altLang="en-US" sz="2400" b="0" dirty="0">
                <a:latin typeface="+mn-ea"/>
                <a:ea typeface="+mn-ea"/>
              </a:rPr>
              <a:t>扩展能力差</a:t>
            </a:r>
          </a:p>
        </p:txBody>
      </p:sp>
    </p:spTree>
    <p:extLst>
      <p:ext uri="{BB962C8B-B14F-4D97-AF65-F5344CB8AC3E}">
        <p14:creationId xmlns:p14="http://schemas.microsoft.com/office/powerpoint/2010/main" val="89214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6574" y="0"/>
            <a:ext cx="6080125" cy="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总线的分类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6554" y="800708"/>
            <a:ext cx="11567815" cy="57613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dirty="0"/>
              <a:t>系统总线：在计算机系统主要功能部件</a:t>
            </a:r>
            <a:r>
              <a:rPr kumimoji="1" lang="en-US" altLang="zh-CN" dirty="0"/>
              <a:t>(CPU </a:t>
            </a:r>
            <a:r>
              <a:rPr kumimoji="1" lang="zh-CN" altLang="en-US" dirty="0"/>
              <a:t>、主存</a:t>
            </a:r>
            <a:r>
              <a:rPr kumimoji="1" lang="en-US" altLang="zh-CN" dirty="0"/>
              <a:t>MM</a:t>
            </a:r>
            <a:r>
              <a:rPr kumimoji="1" lang="zh-CN" altLang="en-US" dirty="0"/>
              <a:t>和各种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控制器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之间提供连接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kumimoji="1" lang="zh-CN" altLang="en-US" sz="2400" dirty="0">
                <a:solidFill>
                  <a:srgbClr val="FF0000"/>
                </a:solidFill>
                <a:hlinkClick r:id="rId3" action="ppaction://hlinksldjump"/>
              </a:rPr>
              <a:t>单总线结构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kumimoji="1" lang="zh-CN" altLang="en-US" dirty="0"/>
              <a:t>	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MM</a:t>
            </a:r>
            <a:r>
              <a:rPr kumimoji="1" lang="zh-CN" altLang="en-US" dirty="0"/>
              <a:t>和各种</a:t>
            </a:r>
            <a:r>
              <a:rPr kumimoji="1" lang="en-US" altLang="zh-CN" dirty="0"/>
              <a:t>I/O</a:t>
            </a:r>
            <a:r>
              <a:rPr kumimoji="1" lang="zh-CN" altLang="en-US" dirty="0"/>
              <a:t>适配卡通过底板总线</a:t>
            </a:r>
            <a:r>
              <a:rPr kumimoji="1" lang="en-US" altLang="zh-CN" dirty="0">
                <a:solidFill>
                  <a:srgbClr val="FF0000"/>
                </a:solidFill>
              </a:rPr>
              <a:t>(Backplane Bus)</a:t>
            </a:r>
            <a:r>
              <a:rPr kumimoji="1" lang="zh-CN" altLang="en-US" dirty="0"/>
              <a:t>互连，底板总线为标准总线</a:t>
            </a:r>
            <a:r>
              <a:rPr kumimoji="1" lang="en-US" altLang="zh-CN" dirty="0"/>
              <a:t>(Industry standard)</a:t>
            </a:r>
            <a:endParaRPr kumimoji="1" lang="zh-CN" altLang="en-US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kumimoji="1" lang="zh-CN" altLang="en-US" sz="2400" dirty="0">
                <a:solidFill>
                  <a:srgbClr val="FF0000"/>
                </a:solidFill>
                <a:hlinkClick r:id="rId4" action="ppaction://hlinksldjump"/>
              </a:rPr>
              <a:t>多总线结构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</a:pPr>
            <a:r>
              <a:rPr kumimoji="1" lang="zh-CN" altLang="en-US" dirty="0"/>
              <a:t>	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MM</a:t>
            </a:r>
            <a:r>
              <a:rPr kumimoji="1" lang="zh-CN" altLang="en-US" dirty="0"/>
              <a:t>和各种</a:t>
            </a:r>
            <a:r>
              <a:rPr kumimoji="1" lang="en-US" altLang="zh-CN" dirty="0"/>
              <a:t>I/O</a:t>
            </a:r>
            <a:r>
              <a:rPr kumimoji="1" lang="zh-CN" altLang="en-US" dirty="0"/>
              <a:t>适配卡通过局部总线、处理器</a:t>
            </a:r>
            <a:r>
              <a:rPr kumimoji="1" lang="en-US" altLang="zh-CN" dirty="0"/>
              <a:t>-</a:t>
            </a:r>
            <a:r>
              <a:rPr kumimoji="1" lang="zh-CN" altLang="en-US" dirty="0"/>
              <a:t>主存总线、高速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总线、扩展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总线等互连。主要有两大类：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u"/>
            </a:pPr>
            <a:r>
              <a:rPr kumimoji="1" lang="en-US" altLang="zh-CN" dirty="0">
                <a:solidFill>
                  <a:srgbClr val="0000FF"/>
                </a:solidFill>
              </a:rPr>
              <a:t>Processor- Memory Bus</a:t>
            </a:r>
            <a:r>
              <a:rPr kumimoji="1" lang="en-US" altLang="zh-CN" dirty="0">
                <a:solidFill>
                  <a:srgbClr val="C90122"/>
                </a:solidFill>
              </a:rPr>
              <a:t> </a:t>
            </a:r>
            <a:r>
              <a:rPr kumimoji="1" lang="en-US" altLang="zh-CN" dirty="0"/>
              <a:t>(Design specific or proprietary)</a:t>
            </a:r>
            <a:endParaRPr kumimoji="1" lang="zh-CN" altLang="en-US" dirty="0"/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u"/>
            </a:pPr>
            <a:r>
              <a:rPr kumimoji="1" lang="en-US" altLang="zh-CN" dirty="0">
                <a:solidFill>
                  <a:srgbClr val="0000FF"/>
                </a:solidFill>
              </a:rPr>
              <a:t>I/O Bus</a:t>
            </a:r>
            <a:r>
              <a:rPr kumimoji="1" lang="en-US" altLang="zh-CN" dirty="0">
                <a:solidFill>
                  <a:srgbClr val="C90122"/>
                </a:solidFill>
              </a:rPr>
              <a:t> </a:t>
            </a:r>
            <a:r>
              <a:rPr kumimoji="1" lang="en-US" altLang="zh-CN" dirty="0"/>
              <a:t>(Industry standard)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kumimoji="1" lang="zh-CN" altLang="en-US" sz="2000" dirty="0">
                <a:solidFill>
                  <a:srgbClr val="FF0000"/>
                </a:solidFill>
              </a:rPr>
              <a:t>	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6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83941" y="944562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/>
              <a:t>多总线结构</a:t>
            </a:r>
          </a:p>
        </p:txBody>
      </p:sp>
      <p:grpSp>
        <p:nvGrpSpPr>
          <p:cNvPr id="20484" name="Group 30"/>
          <p:cNvGrpSpPr>
            <a:grpSpLocks/>
          </p:cNvGrpSpPr>
          <p:nvPr/>
        </p:nvGrpSpPr>
        <p:grpSpPr bwMode="auto">
          <a:xfrm>
            <a:off x="2888890" y="1543050"/>
            <a:ext cx="8570912" cy="4876800"/>
            <a:chOff x="219" y="1113"/>
            <a:chExt cx="5399" cy="3072"/>
          </a:xfrm>
        </p:grpSpPr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1127" y="1261"/>
              <a:ext cx="111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华文新魏" charset="-122"/>
                </a:rPr>
                <a:t>系统总线</a:t>
              </a:r>
            </a:p>
          </p:txBody>
        </p:sp>
        <p:sp>
          <p:nvSpPr>
            <p:cNvPr id="20488" name="Freeform 6"/>
            <p:cNvSpPr>
              <a:spLocks/>
            </p:cNvSpPr>
            <p:nvPr/>
          </p:nvSpPr>
          <p:spPr bwMode="auto">
            <a:xfrm>
              <a:off x="219" y="1113"/>
              <a:ext cx="5280" cy="144"/>
            </a:xfrm>
            <a:custGeom>
              <a:avLst/>
              <a:gdLst>
                <a:gd name="T0" fmla="*/ 0 w 4569"/>
                <a:gd name="T1" fmla="*/ 40 h 148"/>
                <a:gd name="T2" fmla="*/ 6685 w 4569"/>
                <a:gd name="T3" fmla="*/ 78 h 148"/>
                <a:gd name="T4" fmla="*/ 6685 w 4569"/>
                <a:gd name="T5" fmla="*/ 65 h 148"/>
                <a:gd name="T6" fmla="*/ 140400 w 4569"/>
                <a:gd name="T7" fmla="*/ 65 h 148"/>
                <a:gd name="T8" fmla="*/ 140400 w 4569"/>
                <a:gd name="T9" fmla="*/ 78 h 148"/>
                <a:gd name="T10" fmla="*/ 147000 w 4569"/>
                <a:gd name="T11" fmla="*/ 40 h 148"/>
                <a:gd name="T12" fmla="*/ 140400 w 4569"/>
                <a:gd name="T13" fmla="*/ 0 h 148"/>
                <a:gd name="T14" fmla="*/ 140400 w 4569"/>
                <a:gd name="T15" fmla="*/ 18 h 148"/>
                <a:gd name="T16" fmla="*/ 6685 w 4569"/>
                <a:gd name="T17" fmla="*/ 18 h 148"/>
                <a:gd name="T18" fmla="*/ 6685 w 4569"/>
                <a:gd name="T19" fmla="*/ 0 h 148"/>
                <a:gd name="T20" fmla="*/ 0 w 4569"/>
                <a:gd name="T21" fmla="*/ 40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B050"/>
            </a:solidFill>
            <a:ln w="17463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2228" y="2533"/>
              <a:ext cx="720" cy="1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>
                <a:ea typeface="宋体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/>
                <a:t>主存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储器</a:t>
              </a:r>
              <a:endParaRPr kumimoji="1" lang="zh-CN" altLang="en-US">
                <a:ea typeface="宋体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</a:t>
              </a:r>
              <a:r>
                <a:rPr kumimoji="1" lang="en-US" altLang="zh-CN" sz="2800">
                  <a:ea typeface="宋体" charset="-122"/>
                </a:rPr>
                <a:t>M.M</a:t>
              </a:r>
            </a:p>
          </p:txBody>
        </p:sp>
        <p:sp>
          <p:nvSpPr>
            <p:cNvPr id="20490" name="Freeform 8"/>
            <p:cNvSpPr>
              <a:spLocks/>
            </p:cNvSpPr>
            <p:nvPr/>
          </p:nvSpPr>
          <p:spPr bwMode="auto">
            <a:xfrm>
              <a:off x="2498" y="1234"/>
              <a:ext cx="175" cy="1282"/>
            </a:xfrm>
            <a:custGeom>
              <a:avLst/>
              <a:gdLst>
                <a:gd name="T0" fmla="*/ 12399 w 141"/>
                <a:gd name="T1" fmla="*/ 0 h 482"/>
                <a:gd name="T2" fmla="*/ 25119 w 141"/>
                <a:gd name="T3" fmla="*/ 2147483646 h 482"/>
                <a:gd name="T4" fmla="*/ 19058 w 141"/>
                <a:gd name="T5" fmla="*/ 2147483646 h 482"/>
                <a:gd name="T6" fmla="*/ 19058 w 141"/>
                <a:gd name="T7" fmla="*/ 2147483646 h 482"/>
                <a:gd name="T8" fmla="*/ 25119 w 141"/>
                <a:gd name="T9" fmla="*/ 2147483646 h 482"/>
                <a:gd name="T10" fmla="*/ 12399 w 141"/>
                <a:gd name="T11" fmla="*/ 2147483646 h 482"/>
                <a:gd name="T12" fmla="*/ 0 w 141"/>
                <a:gd name="T13" fmla="*/ 2147483646 h 482"/>
                <a:gd name="T14" fmla="*/ 6063 w 141"/>
                <a:gd name="T15" fmla="*/ 2147483646 h 482"/>
                <a:gd name="T16" fmla="*/ 6063 w 141"/>
                <a:gd name="T17" fmla="*/ 2147483646 h 482"/>
                <a:gd name="T18" fmla="*/ 0 w 141"/>
                <a:gd name="T19" fmla="*/ 2147483646 h 482"/>
                <a:gd name="T20" fmla="*/ 12399 w 141"/>
                <a:gd name="T21" fmla="*/ 0 h 4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1"/>
                <a:gd name="T34" fmla="*/ 0 h 482"/>
                <a:gd name="T35" fmla="*/ 141 w 141"/>
                <a:gd name="T36" fmla="*/ 482 h 4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1" h="482">
                  <a:moveTo>
                    <a:pt x="69" y="0"/>
                  </a:moveTo>
                  <a:lnTo>
                    <a:pt x="141" y="94"/>
                  </a:lnTo>
                  <a:lnTo>
                    <a:pt x="106" y="94"/>
                  </a:lnTo>
                  <a:lnTo>
                    <a:pt x="106" y="387"/>
                  </a:lnTo>
                  <a:lnTo>
                    <a:pt x="141" y="387"/>
                  </a:lnTo>
                  <a:lnTo>
                    <a:pt x="69" y="482"/>
                  </a:lnTo>
                  <a:lnTo>
                    <a:pt x="0" y="387"/>
                  </a:lnTo>
                  <a:lnTo>
                    <a:pt x="34" y="387"/>
                  </a:lnTo>
                  <a:lnTo>
                    <a:pt x="34" y="94"/>
                  </a:lnTo>
                  <a:lnTo>
                    <a:pt x="0" y="9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384" y="2533"/>
              <a:ext cx="719" cy="1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>
                <a:ea typeface="宋体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/>
                <a:t>中央处理  器</a:t>
              </a:r>
              <a:endParaRPr kumimoji="1" lang="zh-CN" altLang="en-US">
                <a:ea typeface="宋体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</a:t>
              </a:r>
              <a:r>
                <a:rPr kumimoji="1" lang="en-US" altLang="zh-CN" sz="2800">
                  <a:ea typeface="宋体" charset="-122"/>
                </a:rPr>
                <a:t>CPU</a:t>
              </a:r>
            </a:p>
          </p:txBody>
        </p:sp>
        <p:sp>
          <p:nvSpPr>
            <p:cNvPr id="20492" name="Freeform 10"/>
            <p:cNvSpPr>
              <a:spLocks/>
            </p:cNvSpPr>
            <p:nvPr/>
          </p:nvSpPr>
          <p:spPr bwMode="auto">
            <a:xfrm>
              <a:off x="644" y="1230"/>
              <a:ext cx="176" cy="1303"/>
            </a:xfrm>
            <a:custGeom>
              <a:avLst/>
              <a:gdLst>
                <a:gd name="T0" fmla="*/ 14112 w 141"/>
                <a:gd name="T1" fmla="*/ 0 h 482"/>
                <a:gd name="T2" fmla="*/ 28931 w 141"/>
                <a:gd name="T3" fmla="*/ 2147483646 h 482"/>
                <a:gd name="T4" fmla="*/ 21718 w 141"/>
                <a:gd name="T5" fmla="*/ 2147483646 h 482"/>
                <a:gd name="T6" fmla="*/ 21718 w 141"/>
                <a:gd name="T7" fmla="*/ 2147483646 h 482"/>
                <a:gd name="T8" fmla="*/ 28931 w 141"/>
                <a:gd name="T9" fmla="*/ 2147483646 h 482"/>
                <a:gd name="T10" fmla="*/ 14112 w 141"/>
                <a:gd name="T11" fmla="*/ 2147483646 h 482"/>
                <a:gd name="T12" fmla="*/ 0 w 141"/>
                <a:gd name="T13" fmla="*/ 2147483646 h 482"/>
                <a:gd name="T14" fmla="*/ 6815 w 141"/>
                <a:gd name="T15" fmla="*/ 2147483646 h 482"/>
                <a:gd name="T16" fmla="*/ 6815 w 141"/>
                <a:gd name="T17" fmla="*/ 2147483646 h 482"/>
                <a:gd name="T18" fmla="*/ 0 w 141"/>
                <a:gd name="T19" fmla="*/ 2147483646 h 482"/>
                <a:gd name="T20" fmla="*/ 14112 w 141"/>
                <a:gd name="T21" fmla="*/ 0 h 4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1"/>
                <a:gd name="T34" fmla="*/ 0 h 482"/>
                <a:gd name="T35" fmla="*/ 141 w 141"/>
                <a:gd name="T36" fmla="*/ 482 h 4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1" h="482">
                  <a:moveTo>
                    <a:pt x="69" y="0"/>
                  </a:moveTo>
                  <a:lnTo>
                    <a:pt x="141" y="94"/>
                  </a:lnTo>
                  <a:lnTo>
                    <a:pt x="106" y="94"/>
                  </a:lnTo>
                  <a:lnTo>
                    <a:pt x="106" y="387"/>
                  </a:lnTo>
                  <a:lnTo>
                    <a:pt x="141" y="387"/>
                  </a:lnTo>
                  <a:lnTo>
                    <a:pt x="69" y="482"/>
                  </a:lnTo>
                  <a:lnTo>
                    <a:pt x="0" y="387"/>
                  </a:lnTo>
                  <a:lnTo>
                    <a:pt x="34" y="387"/>
                  </a:lnTo>
                  <a:lnTo>
                    <a:pt x="34" y="94"/>
                  </a:lnTo>
                  <a:lnTo>
                    <a:pt x="0" y="9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3360" y="292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  </a:t>
              </a:r>
              <a:r>
                <a:rPr kumimoji="1" lang="en-US" altLang="zh-CN" sz="2400"/>
                <a:t>I/O</a:t>
              </a:r>
              <a:r>
                <a:rPr kumimoji="1" lang="zh-CN" altLang="en-US" sz="2400"/>
                <a:t>接口</a:t>
              </a:r>
            </a:p>
          </p:txBody>
        </p:sp>
        <p:sp>
          <p:nvSpPr>
            <p:cNvPr id="20494" name="Freeform 12"/>
            <p:cNvSpPr>
              <a:spLocks/>
            </p:cNvSpPr>
            <p:nvPr/>
          </p:nvSpPr>
          <p:spPr bwMode="auto">
            <a:xfrm>
              <a:off x="3751" y="3248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3360" y="3672"/>
              <a:ext cx="934" cy="4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  </a:t>
              </a:r>
              <a:r>
                <a:rPr kumimoji="1" lang="zh-CN" altLang="en-US" sz="2400"/>
                <a:t>外部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   设备1</a:t>
              </a:r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4388" y="292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…</a:t>
              </a:r>
            </a:p>
          </p:txBody>
        </p:sp>
        <p:sp>
          <p:nvSpPr>
            <p:cNvPr id="20497" name="Rectangle 15"/>
            <p:cNvSpPr>
              <a:spLocks noChangeArrowheads="1"/>
            </p:cNvSpPr>
            <p:nvPr/>
          </p:nvSpPr>
          <p:spPr bwMode="auto">
            <a:xfrm>
              <a:off x="4634" y="3683"/>
              <a:ext cx="934" cy="4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  </a:t>
              </a:r>
              <a:r>
                <a:rPr kumimoji="1" lang="zh-CN" altLang="en-US" sz="2400"/>
                <a:t>外部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   设备</a:t>
              </a:r>
              <a:r>
                <a:rPr kumimoji="1" lang="en-US" altLang="zh-CN" sz="2400"/>
                <a:t>n</a:t>
              </a:r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4634" y="292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  </a:t>
              </a:r>
              <a:r>
                <a:rPr kumimoji="1" lang="en-US" altLang="zh-CN" sz="2400"/>
                <a:t>I/O</a:t>
              </a:r>
              <a:r>
                <a:rPr kumimoji="1" lang="zh-CN" altLang="en-US" sz="2400"/>
                <a:t>接口</a:t>
              </a:r>
            </a:p>
          </p:txBody>
        </p:sp>
        <p:sp>
          <p:nvSpPr>
            <p:cNvPr id="20499" name="Rectangle 17"/>
            <p:cNvSpPr>
              <a:spLocks noChangeArrowheads="1"/>
            </p:cNvSpPr>
            <p:nvPr/>
          </p:nvSpPr>
          <p:spPr bwMode="auto">
            <a:xfrm>
              <a:off x="4368" y="372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…</a:t>
              </a:r>
            </a:p>
          </p:txBody>
        </p:sp>
        <p:sp>
          <p:nvSpPr>
            <p:cNvPr id="20500" name="AutoShape 18"/>
            <p:cNvSpPr>
              <a:spLocks noChangeArrowheads="1"/>
            </p:cNvSpPr>
            <p:nvPr/>
          </p:nvSpPr>
          <p:spPr bwMode="auto">
            <a:xfrm>
              <a:off x="1104" y="3280"/>
              <a:ext cx="1117" cy="163"/>
            </a:xfrm>
            <a:prstGeom prst="leftRightArrow">
              <a:avLst>
                <a:gd name="adj1" fmla="val 49759"/>
                <a:gd name="adj2" fmla="val 94828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1156" y="2981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</a:rPr>
                <a:t>存储总线</a:t>
              </a:r>
            </a:p>
          </p:txBody>
        </p:sp>
        <p:sp>
          <p:nvSpPr>
            <p:cNvPr id="20502" name="Freeform 20"/>
            <p:cNvSpPr>
              <a:spLocks/>
            </p:cNvSpPr>
            <p:nvPr/>
          </p:nvSpPr>
          <p:spPr bwMode="auto">
            <a:xfrm>
              <a:off x="5030" y="3251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AutoShape 21"/>
            <p:cNvSpPr>
              <a:spLocks noChangeArrowheads="1"/>
            </p:cNvSpPr>
            <p:nvPr/>
          </p:nvSpPr>
          <p:spPr bwMode="auto">
            <a:xfrm>
              <a:off x="3287" y="2339"/>
              <a:ext cx="2331" cy="204"/>
            </a:xfrm>
            <a:prstGeom prst="leftRightArrow">
              <a:avLst>
                <a:gd name="adj1" fmla="val 49759"/>
                <a:gd name="adj2" fmla="val 158119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0504" name="Freeform 22"/>
            <p:cNvSpPr>
              <a:spLocks/>
            </p:cNvSpPr>
            <p:nvPr/>
          </p:nvSpPr>
          <p:spPr bwMode="auto">
            <a:xfrm>
              <a:off x="3744" y="2490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Freeform 23"/>
            <p:cNvSpPr>
              <a:spLocks/>
            </p:cNvSpPr>
            <p:nvPr/>
          </p:nvSpPr>
          <p:spPr bwMode="auto">
            <a:xfrm>
              <a:off x="5023" y="2494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Rectangle 24"/>
            <p:cNvSpPr>
              <a:spLocks noChangeArrowheads="1"/>
            </p:cNvSpPr>
            <p:nvPr/>
          </p:nvSpPr>
          <p:spPr bwMode="auto">
            <a:xfrm>
              <a:off x="3606" y="1655"/>
              <a:ext cx="1678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ea typeface="宋体" charset="-122"/>
                </a:rPr>
                <a:t>    </a:t>
              </a:r>
              <a:r>
                <a:rPr kumimoji="1" lang="zh-CN" altLang="en-US" sz="2400" dirty="0"/>
                <a:t>通道</a:t>
              </a:r>
              <a:r>
                <a:rPr kumimoji="1" lang="en-US" altLang="zh-CN" sz="2400" dirty="0"/>
                <a:t>/IO</a:t>
              </a:r>
              <a:r>
                <a:rPr kumimoji="1" lang="zh-CN" altLang="en-US" sz="2400" dirty="0"/>
                <a:t>处理器</a:t>
              </a:r>
            </a:p>
          </p:txBody>
        </p:sp>
        <p:sp>
          <p:nvSpPr>
            <p:cNvPr id="20507" name="Freeform 25"/>
            <p:cNvSpPr>
              <a:spLocks/>
            </p:cNvSpPr>
            <p:nvPr/>
          </p:nvSpPr>
          <p:spPr bwMode="auto">
            <a:xfrm>
              <a:off x="4366" y="1970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Freeform 26"/>
            <p:cNvSpPr>
              <a:spLocks/>
            </p:cNvSpPr>
            <p:nvPr/>
          </p:nvSpPr>
          <p:spPr bwMode="auto">
            <a:xfrm>
              <a:off x="4365" y="1231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Text Box 27"/>
            <p:cNvSpPr txBox="1">
              <a:spLocks noChangeArrowheads="1"/>
            </p:cNvSpPr>
            <p:nvPr/>
          </p:nvSpPr>
          <p:spPr bwMode="auto">
            <a:xfrm>
              <a:off x="4032" y="2502"/>
              <a:ext cx="8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0000"/>
                  </a:solidFill>
                </a:rPr>
                <a:t>I/O</a:t>
              </a:r>
              <a:r>
                <a:rPr kumimoji="1" lang="zh-CN" altLang="en-US" sz="2800">
                  <a:solidFill>
                    <a:srgbClr val="FF0000"/>
                  </a:solidFill>
                </a:rPr>
                <a:t>总线</a:t>
              </a:r>
            </a:p>
          </p:txBody>
        </p:sp>
      </p:grpSp>
      <p:sp>
        <p:nvSpPr>
          <p:cNvPr id="30" name="Rectangle 24"/>
          <p:cNvSpPr txBox="1">
            <a:spLocks noChangeArrowheads="1"/>
          </p:cNvSpPr>
          <p:nvPr/>
        </p:nvSpPr>
        <p:spPr>
          <a:xfrm>
            <a:off x="211570" y="0"/>
            <a:ext cx="7019925" cy="7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-567310" y="1804607"/>
            <a:ext cx="3499062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u"/>
            </a:pPr>
            <a:r>
              <a:rPr kumimoji="1" lang="en-US" altLang="zh-CN" sz="2400" dirty="0">
                <a:solidFill>
                  <a:srgbClr val="0000FF"/>
                </a:solidFill>
              </a:rPr>
              <a:t>Processor- Memory Bus</a:t>
            </a:r>
            <a:r>
              <a:rPr kumimoji="1" lang="en-US" altLang="zh-CN" sz="2400" dirty="0">
                <a:solidFill>
                  <a:srgbClr val="C90122"/>
                </a:solidFill>
              </a:rPr>
              <a:t> </a:t>
            </a:r>
          </a:p>
          <a:p>
            <a:pPr lvl="2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kumimoji="1" lang="zh-CN" altLang="en-US" sz="2400" dirty="0"/>
              <a:t>连线短且速度快，仅需与内存匹配，使</a:t>
            </a:r>
            <a:r>
              <a:rPr kumimoji="1" lang="en-US" altLang="zh-CN" sz="2400" dirty="0"/>
              <a:t>CPU-MM</a:t>
            </a:r>
            <a:r>
              <a:rPr kumimoji="1" lang="zh-CN" altLang="en-US" sz="2400" dirty="0"/>
              <a:t>之间达最大带宽</a:t>
            </a:r>
          </a:p>
        </p:txBody>
      </p:sp>
      <p:sp>
        <p:nvSpPr>
          <p:cNvPr id="3" name="矩形 2"/>
          <p:cNvSpPr/>
          <p:nvPr/>
        </p:nvSpPr>
        <p:spPr>
          <a:xfrm>
            <a:off x="-549821" y="4485768"/>
            <a:ext cx="3322823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u"/>
            </a:pPr>
            <a:r>
              <a:rPr kumimoji="1" lang="en-US" altLang="zh-CN" sz="2400" dirty="0">
                <a:solidFill>
                  <a:srgbClr val="0000FF"/>
                </a:solidFill>
              </a:rPr>
              <a:t>I/O Bus</a:t>
            </a:r>
            <a:r>
              <a:rPr kumimoji="1" lang="en-US" altLang="zh-CN" sz="2400" dirty="0">
                <a:solidFill>
                  <a:srgbClr val="C90122"/>
                </a:solidFill>
              </a:rPr>
              <a:t> </a:t>
            </a:r>
            <a:endParaRPr kumimoji="1" lang="en-US" altLang="zh-CN" sz="2400" dirty="0">
              <a:solidFill>
                <a:srgbClr val="996633"/>
              </a:solidFill>
            </a:endParaRPr>
          </a:p>
          <a:p>
            <a:pPr lvl="2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kumimoji="1" lang="zh-CN" altLang="en-US" sz="2400" dirty="0"/>
              <a:t>连线长且速度慢，需适应多种</a:t>
            </a:r>
            <a:r>
              <a:rPr kumimoji="1" lang="en-US" altLang="zh-CN" sz="2400" dirty="0"/>
              <a:t>I/O</a:t>
            </a:r>
            <a:r>
              <a:rPr kumimoji="1" lang="zh-CN" altLang="en-US" sz="2400" dirty="0"/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48031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83941" y="944562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/>
              <a:t>多总线结构</a:t>
            </a:r>
          </a:p>
        </p:txBody>
      </p:sp>
      <p:grpSp>
        <p:nvGrpSpPr>
          <p:cNvPr id="20484" name="Group 30"/>
          <p:cNvGrpSpPr>
            <a:grpSpLocks/>
          </p:cNvGrpSpPr>
          <p:nvPr/>
        </p:nvGrpSpPr>
        <p:grpSpPr bwMode="auto">
          <a:xfrm>
            <a:off x="2888890" y="1543050"/>
            <a:ext cx="8570912" cy="4876800"/>
            <a:chOff x="219" y="1113"/>
            <a:chExt cx="5399" cy="3072"/>
          </a:xfrm>
        </p:grpSpPr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1127" y="1261"/>
              <a:ext cx="111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华文新魏" charset="-122"/>
                </a:rPr>
                <a:t>系统总线</a:t>
              </a:r>
            </a:p>
          </p:txBody>
        </p:sp>
        <p:sp>
          <p:nvSpPr>
            <p:cNvPr id="20488" name="Freeform 6"/>
            <p:cNvSpPr>
              <a:spLocks/>
            </p:cNvSpPr>
            <p:nvPr/>
          </p:nvSpPr>
          <p:spPr bwMode="auto">
            <a:xfrm>
              <a:off x="219" y="1113"/>
              <a:ext cx="5280" cy="144"/>
            </a:xfrm>
            <a:custGeom>
              <a:avLst/>
              <a:gdLst>
                <a:gd name="T0" fmla="*/ 0 w 4569"/>
                <a:gd name="T1" fmla="*/ 40 h 148"/>
                <a:gd name="T2" fmla="*/ 6685 w 4569"/>
                <a:gd name="T3" fmla="*/ 78 h 148"/>
                <a:gd name="T4" fmla="*/ 6685 w 4569"/>
                <a:gd name="T5" fmla="*/ 65 h 148"/>
                <a:gd name="T6" fmla="*/ 140400 w 4569"/>
                <a:gd name="T7" fmla="*/ 65 h 148"/>
                <a:gd name="T8" fmla="*/ 140400 w 4569"/>
                <a:gd name="T9" fmla="*/ 78 h 148"/>
                <a:gd name="T10" fmla="*/ 147000 w 4569"/>
                <a:gd name="T11" fmla="*/ 40 h 148"/>
                <a:gd name="T12" fmla="*/ 140400 w 4569"/>
                <a:gd name="T13" fmla="*/ 0 h 148"/>
                <a:gd name="T14" fmla="*/ 140400 w 4569"/>
                <a:gd name="T15" fmla="*/ 18 h 148"/>
                <a:gd name="T16" fmla="*/ 6685 w 4569"/>
                <a:gd name="T17" fmla="*/ 18 h 148"/>
                <a:gd name="T18" fmla="*/ 6685 w 4569"/>
                <a:gd name="T19" fmla="*/ 0 h 148"/>
                <a:gd name="T20" fmla="*/ 0 w 4569"/>
                <a:gd name="T21" fmla="*/ 40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B050"/>
            </a:solidFill>
            <a:ln w="17463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2228" y="2533"/>
              <a:ext cx="720" cy="1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>
                <a:ea typeface="宋体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/>
                <a:t>主存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储器</a:t>
              </a:r>
              <a:endParaRPr kumimoji="1" lang="zh-CN" altLang="en-US">
                <a:ea typeface="宋体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</a:t>
              </a:r>
              <a:r>
                <a:rPr kumimoji="1" lang="en-US" altLang="zh-CN" sz="2800">
                  <a:ea typeface="宋体" charset="-122"/>
                </a:rPr>
                <a:t>M.M</a:t>
              </a:r>
            </a:p>
          </p:txBody>
        </p:sp>
        <p:sp>
          <p:nvSpPr>
            <p:cNvPr id="20490" name="Freeform 8"/>
            <p:cNvSpPr>
              <a:spLocks/>
            </p:cNvSpPr>
            <p:nvPr/>
          </p:nvSpPr>
          <p:spPr bwMode="auto">
            <a:xfrm>
              <a:off x="2498" y="1234"/>
              <a:ext cx="175" cy="1282"/>
            </a:xfrm>
            <a:custGeom>
              <a:avLst/>
              <a:gdLst>
                <a:gd name="T0" fmla="*/ 12399 w 141"/>
                <a:gd name="T1" fmla="*/ 0 h 482"/>
                <a:gd name="T2" fmla="*/ 25119 w 141"/>
                <a:gd name="T3" fmla="*/ 2147483646 h 482"/>
                <a:gd name="T4" fmla="*/ 19058 w 141"/>
                <a:gd name="T5" fmla="*/ 2147483646 h 482"/>
                <a:gd name="T6" fmla="*/ 19058 w 141"/>
                <a:gd name="T7" fmla="*/ 2147483646 h 482"/>
                <a:gd name="T8" fmla="*/ 25119 w 141"/>
                <a:gd name="T9" fmla="*/ 2147483646 h 482"/>
                <a:gd name="T10" fmla="*/ 12399 w 141"/>
                <a:gd name="T11" fmla="*/ 2147483646 h 482"/>
                <a:gd name="T12" fmla="*/ 0 w 141"/>
                <a:gd name="T13" fmla="*/ 2147483646 h 482"/>
                <a:gd name="T14" fmla="*/ 6063 w 141"/>
                <a:gd name="T15" fmla="*/ 2147483646 h 482"/>
                <a:gd name="T16" fmla="*/ 6063 w 141"/>
                <a:gd name="T17" fmla="*/ 2147483646 h 482"/>
                <a:gd name="T18" fmla="*/ 0 w 141"/>
                <a:gd name="T19" fmla="*/ 2147483646 h 482"/>
                <a:gd name="T20" fmla="*/ 12399 w 141"/>
                <a:gd name="T21" fmla="*/ 0 h 4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1"/>
                <a:gd name="T34" fmla="*/ 0 h 482"/>
                <a:gd name="T35" fmla="*/ 141 w 141"/>
                <a:gd name="T36" fmla="*/ 482 h 4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1" h="482">
                  <a:moveTo>
                    <a:pt x="69" y="0"/>
                  </a:moveTo>
                  <a:lnTo>
                    <a:pt x="141" y="94"/>
                  </a:lnTo>
                  <a:lnTo>
                    <a:pt x="106" y="94"/>
                  </a:lnTo>
                  <a:lnTo>
                    <a:pt x="106" y="387"/>
                  </a:lnTo>
                  <a:lnTo>
                    <a:pt x="141" y="387"/>
                  </a:lnTo>
                  <a:lnTo>
                    <a:pt x="69" y="482"/>
                  </a:lnTo>
                  <a:lnTo>
                    <a:pt x="0" y="387"/>
                  </a:lnTo>
                  <a:lnTo>
                    <a:pt x="34" y="387"/>
                  </a:lnTo>
                  <a:lnTo>
                    <a:pt x="34" y="94"/>
                  </a:lnTo>
                  <a:lnTo>
                    <a:pt x="0" y="9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384" y="2533"/>
              <a:ext cx="719" cy="1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>
                <a:ea typeface="宋体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/>
                <a:t>中央处理  器</a:t>
              </a:r>
              <a:endParaRPr kumimoji="1" lang="zh-CN" altLang="en-US">
                <a:ea typeface="宋体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</a:t>
              </a:r>
              <a:r>
                <a:rPr kumimoji="1" lang="en-US" altLang="zh-CN" sz="2800">
                  <a:ea typeface="宋体" charset="-122"/>
                </a:rPr>
                <a:t>CPU</a:t>
              </a:r>
            </a:p>
          </p:txBody>
        </p:sp>
        <p:sp>
          <p:nvSpPr>
            <p:cNvPr id="20492" name="Freeform 10"/>
            <p:cNvSpPr>
              <a:spLocks/>
            </p:cNvSpPr>
            <p:nvPr/>
          </p:nvSpPr>
          <p:spPr bwMode="auto">
            <a:xfrm>
              <a:off x="644" y="1230"/>
              <a:ext cx="176" cy="1303"/>
            </a:xfrm>
            <a:custGeom>
              <a:avLst/>
              <a:gdLst>
                <a:gd name="T0" fmla="*/ 14112 w 141"/>
                <a:gd name="T1" fmla="*/ 0 h 482"/>
                <a:gd name="T2" fmla="*/ 28931 w 141"/>
                <a:gd name="T3" fmla="*/ 2147483646 h 482"/>
                <a:gd name="T4" fmla="*/ 21718 w 141"/>
                <a:gd name="T5" fmla="*/ 2147483646 h 482"/>
                <a:gd name="T6" fmla="*/ 21718 w 141"/>
                <a:gd name="T7" fmla="*/ 2147483646 h 482"/>
                <a:gd name="T8" fmla="*/ 28931 w 141"/>
                <a:gd name="T9" fmla="*/ 2147483646 h 482"/>
                <a:gd name="T10" fmla="*/ 14112 w 141"/>
                <a:gd name="T11" fmla="*/ 2147483646 h 482"/>
                <a:gd name="T12" fmla="*/ 0 w 141"/>
                <a:gd name="T13" fmla="*/ 2147483646 h 482"/>
                <a:gd name="T14" fmla="*/ 6815 w 141"/>
                <a:gd name="T15" fmla="*/ 2147483646 h 482"/>
                <a:gd name="T16" fmla="*/ 6815 w 141"/>
                <a:gd name="T17" fmla="*/ 2147483646 h 482"/>
                <a:gd name="T18" fmla="*/ 0 w 141"/>
                <a:gd name="T19" fmla="*/ 2147483646 h 482"/>
                <a:gd name="T20" fmla="*/ 14112 w 141"/>
                <a:gd name="T21" fmla="*/ 0 h 4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1"/>
                <a:gd name="T34" fmla="*/ 0 h 482"/>
                <a:gd name="T35" fmla="*/ 141 w 141"/>
                <a:gd name="T36" fmla="*/ 482 h 4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1" h="482">
                  <a:moveTo>
                    <a:pt x="69" y="0"/>
                  </a:moveTo>
                  <a:lnTo>
                    <a:pt x="141" y="94"/>
                  </a:lnTo>
                  <a:lnTo>
                    <a:pt x="106" y="94"/>
                  </a:lnTo>
                  <a:lnTo>
                    <a:pt x="106" y="387"/>
                  </a:lnTo>
                  <a:lnTo>
                    <a:pt x="141" y="387"/>
                  </a:lnTo>
                  <a:lnTo>
                    <a:pt x="69" y="482"/>
                  </a:lnTo>
                  <a:lnTo>
                    <a:pt x="0" y="387"/>
                  </a:lnTo>
                  <a:lnTo>
                    <a:pt x="34" y="387"/>
                  </a:lnTo>
                  <a:lnTo>
                    <a:pt x="34" y="94"/>
                  </a:lnTo>
                  <a:lnTo>
                    <a:pt x="0" y="9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3360" y="292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  </a:t>
              </a:r>
              <a:r>
                <a:rPr kumimoji="1" lang="en-US" altLang="zh-CN" sz="2400"/>
                <a:t>I/O</a:t>
              </a:r>
              <a:r>
                <a:rPr kumimoji="1" lang="zh-CN" altLang="en-US" sz="2400"/>
                <a:t>接口</a:t>
              </a:r>
            </a:p>
          </p:txBody>
        </p:sp>
        <p:sp>
          <p:nvSpPr>
            <p:cNvPr id="20494" name="Freeform 12"/>
            <p:cNvSpPr>
              <a:spLocks/>
            </p:cNvSpPr>
            <p:nvPr/>
          </p:nvSpPr>
          <p:spPr bwMode="auto">
            <a:xfrm>
              <a:off x="3751" y="3248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3360" y="3672"/>
              <a:ext cx="934" cy="4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  </a:t>
              </a:r>
              <a:r>
                <a:rPr kumimoji="1" lang="zh-CN" altLang="en-US" sz="2400"/>
                <a:t>外部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   设备1</a:t>
              </a:r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4388" y="292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…</a:t>
              </a:r>
            </a:p>
          </p:txBody>
        </p:sp>
        <p:sp>
          <p:nvSpPr>
            <p:cNvPr id="20497" name="Rectangle 15"/>
            <p:cNvSpPr>
              <a:spLocks noChangeArrowheads="1"/>
            </p:cNvSpPr>
            <p:nvPr/>
          </p:nvSpPr>
          <p:spPr bwMode="auto">
            <a:xfrm>
              <a:off x="4634" y="3683"/>
              <a:ext cx="934" cy="4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ea typeface="宋体" charset="-122"/>
                </a:rPr>
                <a:t>   </a:t>
              </a:r>
              <a:r>
                <a:rPr kumimoji="1" lang="zh-CN" altLang="en-US" sz="2400"/>
                <a:t>外部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/>
                <a:t>   设备</a:t>
              </a:r>
              <a:r>
                <a:rPr kumimoji="1" lang="en-US" altLang="zh-CN" sz="2400"/>
                <a:t>n</a:t>
              </a:r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4634" y="292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  </a:t>
              </a:r>
              <a:r>
                <a:rPr kumimoji="1" lang="en-US" altLang="zh-CN" sz="2400"/>
                <a:t>I/O</a:t>
              </a:r>
              <a:r>
                <a:rPr kumimoji="1" lang="zh-CN" altLang="en-US" sz="2400"/>
                <a:t>接口</a:t>
              </a:r>
            </a:p>
          </p:txBody>
        </p:sp>
        <p:sp>
          <p:nvSpPr>
            <p:cNvPr id="20499" name="Rectangle 17"/>
            <p:cNvSpPr>
              <a:spLocks noChangeArrowheads="1"/>
            </p:cNvSpPr>
            <p:nvPr/>
          </p:nvSpPr>
          <p:spPr bwMode="auto">
            <a:xfrm>
              <a:off x="4368" y="372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…</a:t>
              </a:r>
            </a:p>
          </p:txBody>
        </p:sp>
        <p:sp>
          <p:nvSpPr>
            <p:cNvPr id="20500" name="AutoShape 18"/>
            <p:cNvSpPr>
              <a:spLocks noChangeArrowheads="1"/>
            </p:cNvSpPr>
            <p:nvPr/>
          </p:nvSpPr>
          <p:spPr bwMode="auto">
            <a:xfrm>
              <a:off x="1104" y="3280"/>
              <a:ext cx="1117" cy="163"/>
            </a:xfrm>
            <a:prstGeom prst="leftRightArrow">
              <a:avLst>
                <a:gd name="adj1" fmla="val 49759"/>
                <a:gd name="adj2" fmla="val 94828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1156" y="2981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</a:rPr>
                <a:t>存储总线</a:t>
              </a:r>
            </a:p>
          </p:txBody>
        </p:sp>
        <p:sp>
          <p:nvSpPr>
            <p:cNvPr id="20502" name="Freeform 20"/>
            <p:cNvSpPr>
              <a:spLocks/>
            </p:cNvSpPr>
            <p:nvPr/>
          </p:nvSpPr>
          <p:spPr bwMode="auto">
            <a:xfrm>
              <a:off x="5030" y="3251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AutoShape 21"/>
            <p:cNvSpPr>
              <a:spLocks noChangeArrowheads="1"/>
            </p:cNvSpPr>
            <p:nvPr/>
          </p:nvSpPr>
          <p:spPr bwMode="auto">
            <a:xfrm>
              <a:off x="3287" y="2339"/>
              <a:ext cx="2331" cy="204"/>
            </a:xfrm>
            <a:prstGeom prst="leftRightArrow">
              <a:avLst>
                <a:gd name="adj1" fmla="val 49759"/>
                <a:gd name="adj2" fmla="val 158119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0504" name="Freeform 22"/>
            <p:cNvSpPr>
              <a:spLocks/>
            </p:cNvSpPr>
            <p:nvPr/>
          </p:nvSpPr>
          <p:spPr bwMode="auto">
            <a:xfrm>
              <a:off x="3744" y="2490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Freeform 23"/>
            <p:cNvSpPr>
              <a:spLocks/>
            </p:cNvSpPr>
            <p:nvPr/>
          </p:nvSpPr>
          <p:spPr bwMode="auto">
            <a:xfrm>
              <a:off x="5023" y="2494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Rectangle 24"/>
            <p:cNvSpPr>
              <a:spLocks noChangeArrowheads="1"/>
            </p:cNvSpPr>
            <p:nvPr/>
          </p:nvSpPr>
          <p:spPr bwMode="auto">
            <a:xfrm>
              <a:off x="3606" y="1655"/>
              <a:ext cx="1678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ea typeface="宋体" charset="-122"/>
                </a:rPr>
                <a:t>    </a:t>
              </a:r>
              <a:r>
                <a:rPr kumimoji="1" lang="zh-CN" altLang="en-US" sz="2400"/>
                <a:t>通道</a:t>
              </a:r>
              <a:r>
                <a:rPr kumimoji="1" lang="en-US" altLang="zh-CN" sz="2400"/>
                <a:t>/IO</a:t>
              </a:r>
              <a:r>
                <a:rPr kumimoji="1" lang="zh-CN" altLang="en-US" sz="2400"/>
                <a:t>处理器</a:t>
              </a:r>
            </a:p>
          </p:txBody>
        </p:sp>
        <p:sp>
          <p:nvSpPr>
            <p:cNvPr id="20507" name="Freeform 25"/>
            <p:cNvSpPr>
              <a:spLocks/>
            </p:cNvSpPr>
            <p:nvPr/>
          </p:nvSpPr>
          <p:spPr bwMode="auto">
            <a:xfrm>
              <a:off x="4366" y="1970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Freeform 26"/>
            <p:cNvSpPr>
              <a:spLocks/>
            </p:cNvSpPr>
            <p:nvPr/>
          </p:nvSpPr>
          <p:spPr bwMode="auto">
            <a:xfrm>
              <a:off x="4365" y="1231"/>
              <a:ext cx="165" cy="430"/>
            </a:xfrm>
            <a:custGeom>
              <a:avLst/>
              <a:gdLst>
                <a:gd name="T0" fmla="*/ 4337 w 139"/>
                <a:gd name="T1" fmla="*/ 0 h 467"/>
                <a:gd name="T2" fmla="*/ 8556 w 139"/>
                <a:gd name="T3" fmla="*/ 13 h 467"/>
                <a:gd name="T4" fmla="*/ 6307 w 139"/>
                <a:gd name="T5" fmla="*/ 13 h 467"/>
                <a:gd name="T6" fmla="*/ 6307 w 139"/>
                <a:gd name="T7" fmla="*/ 52 h 467"/>
                <a:gd name="T8" fmla="*/ 8556 w 139"/>
                <a:gd name="T9" fmla="*/ 52 h 467"/>
                <a:gd name="T10" fmla="*/ 4337 w 139"/>
                <a:gd name="T11" fmla="*/ 64 h 467"/>
                <a:gd name="T12" fmla="*/ 0 w 139"/>
                <a:gd name="T13" fmla="*/ 52 h 467"/>
                <a:gd name="T14" fmla="*/ 2178 w 139"/>
                <a:gd name="T15" fmla="*/ 52 h 467"/>
                <a:gd name="T16" fmla="*/ 2178 w 139"/>
                <a:gd name="T17" fmla="*/ 13 h 467"/>
                <a:gd name="T18" fmla="*/ 0 w 139"/>
                <a:gd name="T19" fmla="*/ 13 h 467"/>
                <a:gd name="T20" fmla="*/ 433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Text Box 27"/>
            <p:cNvSpPr txBox="1">
              <a:spLocks noChangeArrowheads="1"/>
            </p:cNvSpPr>
            <p:nvPr/>
          </p:nvSpPr>
          <p:spPr bwMode="auto">
            <a:xfrm>
              <a:off x="4032" y="2502"/>
              <a:ext cx="8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0000"/>
                  </a:solidFill>
                </a:rPr>
                <a:t>I/O</a:t>
              </a:r>
              <a:r>
                <a:rPr kumimoji="1" lang="zh-CN" altLang="en-US" sz="2800">
                  <a:solidFill>
                    <a:srgbClr val="FF0000"/>
                  </a:solidFill>
                </a:rPr>
                <a:t>总线</a:t>
              </a:r>
            </a:p>
          </p:txBody>
        </p:sp>
      </p:grpSp>
      <p:sp>
        <p:nvSpPr>
          <p:cNvPr id="1328156" name="AutoShape 28"/>
          <p:cNvSpPr>
            <a:spLocks noChangeArrowheads="1"/>
          </p:cNvSpPr>
          <p:nvPr/>
        </p:nvSpPr>
        <p:spPr bwMode="auto">
          <a:xfrm>
            <a:off x="265545" y="2206689"/>
            <a:ext cx="2323305" cy="3854387"/>
          </a:xfrm>
          <a:prstGeom prst="wedgeRoundRectCallout">
            <a:avLst>
              <a:gd name="adj1" fmla="val 34692"/>
              <a:gd name="adj2" fmla="val -66568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274638" indent="-274638"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zh-CN" altLang="en-US" sz="2400" b="0" dirty="0">
                <a:latin typeface="+mn-ea"/>
                <a:ea typeface="+mn-ea"/>
              </a:rPr>
              <a:t>改善设备对总线使用竞争</a:t>
            </a: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zh-CN" altLang="en-US" sz="2400" b="0" dirty="0">
                <a:latin typeface="+mn-ea"/>
                <a:ea typeface="+mn-ea"/>
              </a:rPr>
              <a:t>增加系统外接设备数量</a:t>
            </a:r>
            <a:endParaRPr lang="en-US" altLang="zh-CN" sz="2400" b="0" dirty="0">
              <a:latin typeface="+mn-ea"/>
              <a:ea typeface="+mn-ea"/>
            </a:endParaRP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zh-CN" altLang="en-US" sz="2400" b="0" dirty="0">
                <a:latin typeface="+mn-ea"/>
                <a:ea typeface="+mn-ea"/>
              </a:rPr>
              <a:t>允许速度差异大的设备连接在一条总线</a:t>
            </a:r>
          </a:p>
        </p:txBody>
      </p:sp>
      <p:sp>
        <p:nvSpPr>
          <p:cNvPr id="30" name="Rectangle 24"/>
          <p:cNvSpPr txBox="1">
            <a:spLocks noChangeArrowheads="1"/>
          </p:cNvSpPr>
          <p:nvPr/>
        </p:nvSpPr>
        <p:spPr>
          <a:xfrm>
            <a:off x="333014" y="0"/>
            <a:ext cx="7019925" cy="67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总线结构</a:t>
            </a:r>
          </a:p>
        </p:txBody>
      </p:sp>
    </p:spTree>
    <p:extLst>
      <p:ext uri="{BB962C8B-B14F-4D97-AF65-F5344CB8AC3E}">
        <p14:creationId xmlns:p14="http://schemas.microsoft.com/office/powerpoint/2010/main" val="699888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1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484" y="0"/>
            <a:ext cx="8101013" cy="59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体系结构中特指的“系统总线”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20" y="758824"/>
            <a:ext cx="9011530" cy="5958813"/>
          </a:xfrm>
          <a:prstGeom prst="rect">
            <a:avLst/>
          </a:prstGeom>
          <a:noFill/>
        </p:spPr>
      </p:pic>
      <p:sp>
        <p:nvSpPr>
          <p:cNvPr id="1250310" name="Rectangle 6"/>
          <p:cNvSpPr>
            <a:spLocks noChangeArrowheads="1"/>
          </p:cNvSpPr>
          <p:nvPr/>
        </p:nvSpPr>
        <p:spPr bwMode="auto">
          <a:xfrm>
            <a:off x="6719018" y="1156493"/>
            <a:ext cx="49450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华文新魏" charset="-122"/>
              </a:rPr>
              <a:t>北桥芯片组把处理器</a:t>
            </a:r>
            <a:r>
              <a:rPr kumimoji="1" lang="en-US" altLang="zh-CN" sz="2800" dirty="0">
                <a:solidFill>
                  <a:srgbClr val="0000FF"/>
                </a:solidFill>
              </a:rPr>
              <a:t>–</a:t>
            </a:r>
            <a:r>
              <a:rPr kumimoji="1" lang="zh-CN" altLang="en-US" sz="2800" dirty="0">
                <a:solidFill>
                  <a:srgbClr val="0000FF"/>
                </a:solidFill>
                <a:latin typeface="华文新魏" charset="-122"/>
              </a:rPr>
              <a:t>存储器总线分成了两个总线：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383238" y="2110600"/>
            <a:ext cx="1332150" cy="604024"/>
          </a:xfrm>
          <a:prstGeom prst="straightConnector1">
            <a:avLst/>
          </a:prstGeom>
          <a:ln w="3492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9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3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6595" y="1088740"/>
            <a:ext cx="11017224" cy="51125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dirty="0"/>
              <a:t>系统总线通常由一组</a:t>
            </a:r>
            <a:r>
              <a:rPr lang="zh-CN" altLang="en-US" dirty="0">
                <a:solidFill>
                  <a:srgbClr val="0000FF"/>
                </a:solidFill>
              </a:rPr>
              <a:t>控制线</a:t>
            </a:r>
            <a:r>
              <a:rPr lang="zh-CN" altLang="en-US" dirty="0">
                <a:solidFill>
                  <a:srgbClr val="663300"/>
                </a:solidFill>
              </a:rPr>
              <a:t>、</a:t>
            </a:r>
            <a:r>
              <a:rPr lang="zh-CN" altLang="en-US" dirty="0"/>
              <a:t>一组</a:t>
            </a:r>
            <a:r>
              <a:rPr lang="zh-CN" altLang="en-US" dirty="0">
                <a:solidFill>
                  <a:srgbClr val="0000FF"/>
                </a:solidFill>
              </a:rPr>
              <a:t>数据线</a:t>
            </a:r>
            <a:r>
              <a:rPr lang="zh-CN" altLang="en-US" dirty="0"/>
              <a:t>和一</a:t>
            </a:r>
            <a:r>
              <a:rPr lang="zh-CN" altLang="en-US" dirty="0">
                <a:solidFill>
                  <a:schemeClr val="tx2"/>
                </a:solidFill>
              </a:rPr>
              <a:t>组</a:t>
            </a:r>
            <a:r>
              <a:rPr lang="zh-CN" altLang="en-US" dirty="0">
                <a:solidFill>
                  <a:srgbClr val="0000FF"/>
                </a:solidFill>
              </a:rPr>
              <a:t>地址线</a:t>
            </a:r>
            <a:r>
              <a:rPr lang="zh-CN" altLang="en-US" dirty="0"/>
              <a:t>构成。有些总线没有单独的地址线，地址信息通过数据线来传送，称之为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地址复用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dirty="0"/>
              <a:t>按功能或信号类型分类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数据线</a:t>
            </a:r>
            <a:r>
              <a:rPr lang="en-US" altLang="zh-CN" sz="2400" dirty="0">
                <a:solidFill>
                  <a:srgbClr val="0000FF"/>
                </a:solidFill>
              </a:rPr>
              <a:t>(Data Bus)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承载在源和目部件之间传输的信息。数据线的宽度反映一次能传送的数据的位数</a:t>
            </a:r>
            <a:r>
              <a:rPr lang="en-US" altLang="zh-CN" sz="2400" dirty="0"/>
              <a:t>/</a:t>
            </a:r>
            <a:r>
              <a:rPr lang="zh-CN" altLang="en-US" sz="2400" dirty="0"/>
              <a:t>能力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地址线</a:t>
            </a:r>
            <a:r>
              <a:rPr lang="en-US" altLang="zh-CN" sz="2400" dirty="0">
                <a:solidFill>
                  <a:srgbClr val="0000FF"/>
                </a:solidFill>
              </a:rPr>
              <a:t>(Address Bus)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给出源数据或目的数据所在的主存单元或</a:t>
            </a:r>
            <a:r>
              <a:rPr lang="en-US" altLang="zh-CN" sz="2400" b="0" dirty="0"/>
              <a:t>I/O</a:t>
            </a:r>
            <a:r>
              <a:rPr lang="zh-CN" altLang="en-US" sz="2400" dirty="0"/>
              <a:t>端口的地址。地址线的宽度反映最大的寻址空间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控制线</a:t>
            </a:r>
            <a:r>
              <a:rPr lang="en-US" altLang="zh-CN" sz="2400" dirty="0">
                <a:solidFill>
                  <a:srgbClr val="0000FF"/>
                </a:solidFill>
              </a:rPr>
              <a:t>(Control Bus)</a:t>
            </a:r>
            <a:r>
              <a:rPr lang="zh-CN" altLang="en-US" sz="2400" dirty="0">
                <a:solidFill>
                  <a:srgbClr val="0000FF"/>
                </a:solidFill>
              </a:rPr>
              <a:t> ：</a:t>
            </a:r>
            <a:r>
              <a:rPr lang="zh-CN" altLang="en-US" sz="2400" dirty="0"/>
              <a:t>用来传输定时信号和命令信息，控制总线决定总线功能的强弱和适应性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62558" y="0"/>
            <a:ext cx="8077200" cy="63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系统总线的组成</a:t>
            </a:r>
          </a:p>
        </p:txBody>
      </p:sp>
    </p:spTree>
    <p:extLst>
      <p:ext uri="{BB962C8B-B14F-4D97-AF65-F5344CB8AC3E}">
        <p14:creationId xmlns:p14="http://schemas.microsoft.com/office/powerpoint/2010/main" val="248331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5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5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1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558" y="-49112"/>
            <a:ext cx="8640216" cy="6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 The Pentium 4’s Buses</a:t>
            </a:r>
          </a:p>
        </p:txBody>
      </p:sp>
      <p:pic>
        <p:nvPicPr>
          <p:cNvPr id="23555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670" y="914400"/>
            <a:ext cx="8352928" cy="5837914"/>
          </a:xfrm>
          <a:prstGeom prst="rect">
            <a:avLst/>
          </a:prstGeom>
        </p:spPr>
      </p:pic>
      <p:sp>
        <p:nvSpPr>
          <p:cNvPr id="1856518" name="Rectangle 6"/>
          <p:cNvSpPr>
            <a:spLocks noChangeArrowheads="1"/>
          </p:cNvSpPr>
          <p:nvPr/>
        </p:nvSpPr>
        <p:spPr bwMode="auto">
          <a:xfrm>
            <a:off x="6384454" y="765175"/>
            <a:ext cx="5003340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System Bus (“</a:t>
            </a:r>
            <a:r>
              <a:rPr lang="en-US" altLang="en-US" sz="18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Front Side Bus</a:t>
            </a: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”): 64b </a:t>
            </a:r>
            <a:r>
              <a:rPr lang="en-US" altLang="en-US" sz="1800" dirty="0">
                <a:latin typeface="+mj-lt"/>
                <a:ea typeface="宋体" panose="02010600030101010101" pitchFamily="2" charset="-122"/>
                <a:sym typeface="Symbol"/>
              </a:rPr>
              <a:t></a:t>
            </a: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 800 MHz (6.4GB/s), 533 MHz, or 400 MHz</a:t>
            </a:r>
          </a:p>
        </p:txBody>
      </p:sp>
      <p:sp>
        <p:nvSpPr>
          <p:cNvPr id="1856521" name="Rectangle 9"/>
          <p:cNvSpPr>
            <a:spLocks noChangeArrowheads="1"/>
          </p:cNvSpPr>
          <p:nvPr/>
        </p:nvSpPr>
        <p:spPr bwMode="auto">
          <a:xfrm>
            <a:off x="370570" y="3712773"/>
            <a:ext cx="2916324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2 serial ATAs: 150 MB/s</a:t>
            </a:r>
          </a:p>
        </p:txBody>
      </p:sp>
      <p:sp>
        <p:nvSpPr>
          <p:cNvPr id="1856522" name="Rectangle 10"/>
          <p:cNvSpPr>
            <a:spLocks noChangeArrowheads="1"/>
          </p:cNvSpPr>
          <p:nvPr/>
        </p:nvSpPr>
        <p:spPr bwMode="auto">
          <a:xfrm>
            <a:off x="8560329" y="5483505"/>
            <a:ext cx="2171700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8 USBs:    60 MB/s</a:t>
            </a:r>
          </a:p>
        </p:txBody>
      </p:sp>
      <p:sp>
        <p:nvSpPr>
          <p:cNvPr id="1856523" name="Rectangle 11"/>
          <p:cNvSpPr>
            <a:spLocks noChangeArrowheads="1"/>
          </p:cNvSpPr>
          <p:nvPr/>
        </p:nvSpPr>
        <p:spPr bwMode="auto">
          <a:xfrm>
            <a:off x="590787" y="4648200"/>
            <a:ext cx="1851025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1800">
                <a:latin typeface="+mj-lt"/>
                <a:ea typeface="宋体" panose="02010600030101010101" pitchFamily="2" charset="-122"/>
              </a:rPr>
              <a:t>2 parallel ATA: 100 MB/s</a:t>
            </a:r>
          </a:p>
        </p:txBody>
      </p:sp>
      <p:sp>
        <p:nvSpPr>
          <p:cNvPr id="1856524" name="Rectangle 12"/>
          <p:cNvSpPr>
            <a:spLocks noChangeArrowheads="1"/>
          </p:cNvSpPr>
          <p:nvPr/>
        </p:nvSpPr>
        <p:spPr bwMode="auto">
          <a:xfrm>
            <a:off x="6588653" y="3738587"/>
            <a:ext cx="2816225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Hub Bus: 8b </a:t>
            </a:r>
            <a:r>
              <a:rPr lang="en-US" altLang="en-US" sz="1800" dirty="0">
                <a:latin typeface="+mj-lt"/>
                <a:ea typeface="宋体" panose="02010600030101010101" pitchFamily="2" charset="-122"/>
                <a:sym typeface="Symbol"/>
              </a:rPr>
              <a:t></a:t>
            </a: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 266 MHz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44811" y="1125539"/>
            <a:ext cx="3771900" cy="1312863"/>
            <a:chOff x="441" y="903"/>
            <a:chExt cx="2199" cy="681"/>
          </a:xfrm>
        </p:grpSpPr>
        <p:sp>
          <p:nvSpPr>
            <p:cNvPr id="1856519" name="Rectangle 7"/>
            <p:cNvSpPr>
              <a:spLocks noChangeArrowheads="1"/>
            </p:cNvSpPr>
            <p:nvPr/>
          </p:nvSpPr>
          <p:spPr bwMode="auto">
            <a:xfrm>
              <a:off x="441" y="903"/>
              <a:ext cx="1815" cy="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30000"/>
                </a:spcBef>
                <a:buClr>
                  <a:schemeClr val="accent1"/>
                </a:buClr>
                <a:buSzPct val="75000"/>
                <a:defRPr/>
              </a:pPr>
              <a:r>
                <a:rPr lang="en-US" altLang="en-US" sz="1800" dirty="0">
                  <a:latin typeface="+mj-lt"/>
                  <a:ea typeface="宋体" panose="02010600030101010101" pitchFamily="2" charset="-122"/>
                </a:rPr>
                <a:t>Memory Controller Hub (“</a:t>
              </a:r>
              <a:r>
                <a:rPr lang="en-US" altLang="en-US" sz="18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</a:rPr>
                <a:t>Northbridge</a:t>
              </a:r>
              <a:r>
                <a:rPr lang="en-US" altLang="en-US" sz="1800" dirty="0">
                  <a:latin typeface="+mj-lt"/>
                  <a:ea typeface="宋体" panose="02010600030101010101" pitchFamily="2" charset="-122"/>
                </a:rPr>
                <a:t>”)</a:t>
              </a:r>
            </a:p>
          </p:txBody>
        </p:sp>
        <p:sp>
          <p:nvSpPr>
            <p:cNvPr id="1856525" name="Line 13"/>
            <p:cNvSpPr>
              <a:spLocks noChangeShapeType="1"/>
            </p:cNvSpPr>
            <p:nvPr/>
          </p:nvSpPr>
          <p:spPr bwMode="auto">
            <a:xfrm>
              <a:off x="2064" y="1104"/>
              <a:ext cx="576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en-US" sz="1800">
                <a:latin typeface="+mj-lt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52786" y="4572001"/>
            <a:ext cx="3379788" cy="1809059"/>
            <a:chOff x="624" y="2880"/>
            <a:chExt cx="2016" cy="935"/>
          </a:xfrm>
        </p:grpSpPr>
        <p:sp>
          <p:nvSpPr>
            <p:cNvPr id="1856520" name="Rectangle 8"/>
            <p:cNvSpPr>
              <a:spLocks noChangeArrowheads="1"/>
            </p:cNvSpPr>
            <p:nvPr/>
          </p:nvSpPr>
          <p:spPr bwMode="auto">
            <a:xfrm>
              <a:off x="624" y="3502"/>
              <a:ext cx="1680" cy="3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30000"/>
                </a:spcBef>
                <a:buClr>
                  <a:schemeClr val="accent1"/>
                </a:buClr>
                <a:buSzPct val="75000"/>
                <a:defRPr/>
              </a:pPr>
              <a:r>
                <a:rPr lang="en-US" altLang="en-US" sz="1800" dirty="0">
                  <a:latin typeface="+mj-lt"/>
                  <a:ea typeface="宋体" panose="02010600030101010101" pitchFamily="2" charset="-122"/>
                </a:rPr>
                <a:t>I/O Controller Hub (“</a:t>
              </a:r>
              <a:r>
                <a:rPr lang="en-US" altLang="en-US" sz="18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</a:rPr>
                <a:t>Southbridge</a:t>
              </a:r>
              <a:r>
                <a:rPr lang="en-US" altLang="en-US" sz="1800" dirty="0">
                  <a:latin typeface="+mj-lt"/>
                  <a:ea typeface="宋体" panose="02010600030101010101" pitchFamily="2" charset="-122"/>
                </a:rPr>
                <a:t>”)</a:t>
              </a:r>
            </a:p>
          </p:txBody>
        </p:sp>
        <p:sp>
          <p:nvSpPr>
            <p:cNvPr id="1856526" name="Line 14"/>
            <p:cNvSpPr>
              <a:spLocks noChangeShapeType="1"/>
            </p:cNvSpPr>
            <p:nvPr/>
          </p:nvSpPr>
          <p:spPr bwMode="auto">
            <a:xfrm flipV="1">
              <a:off x="2101" y="2880"/>
              <a:ext cx="539" cy="69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en-US" sz="180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1856529" name="Rectangle 17"/>
          <p:cNvSpPr>
            <a:spLocks noChangeArrowheads="1"/>
          </p:cNvSpPr>
          <p:nvPr/>
        </p:nvSpPr>
        <p:spPr bwMode="auto">
          <a:xfrm>
            <a:off x="118542" y="2704661"/>
            <a:ext cx="2976562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1800" dirty="0" err="1">
                <a:latin typeface="+mj-lt"/>
                <a:ea typeface="宋体" panose="02010600030101010101" pitchFamily="2" charset="-122"/>
              </a:rPr>
              <a:t>Gbit</a:t>
            </a: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en-US" sz="1800" dirty="0" err="1">
                <a:latin typeface="+mj-lt"/>
                <a:ea typeface="宋体" panose="02010600030101010101" pitchFamily="2" charset="-122"/>
              </a:rPr>
              <a:t>ethernet</a:t>
            </a: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: 0.266 GB/s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8399462" y="2362200"/>
            <a:ext cx="1930400" cy="1066800"/>
            <a:chOff x="4320" y="1440"/>
            <a:chExt cx="1152" cy="672"/>
          </a:xfrm>
        </p:grpSpPr>
        <p:sp>
          <p:nvSpPr>
            <p:cNvPr id="1856531" name="AutoShape 19"/>
            <p:cNvSpPr>
              <a:spLocks/>
            </p:cNvSpPr>
            <p:nvPr/>
          </p:nvSpPr>
          <p:spPr bwMode="auto">
            <a:xfrm>
              <a:off x="4320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  <a:defRPr/>
              </a:pPr>
              <a:endParaRPr lang="en-US" sz="18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1856532" name="Rectangle 20"/>
            <p:cNvSpPr>
              <a:spLocks noChangeArrowheads="1"/>
            </p:cNvSpPr>
            <p:nvPr/>
          </p:nvSpPr>
          <p:spPr bwMode="auto">
            <a:xfrm>
              <a:off x="4368" y="1488"/>
              <a:ext cx="1104" cy="5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30000"/>
                </a:spcBef>
                <a:buClr>
                  <a:schemeClr val="accent1"/>
                </a:buClr>
                <a:buSzPct val="75000"/>
                <a:defRPr/>
              </a:pPr>
              <a:r>
                <a:rPr lang="en-US" altLang="en-US" sz="1800" dirty="0">
                  <a:latin typeface="+mj-lt"/>
                  <a:ea typeface="宋体" panose="02010600030101010101" pitchFamily="2" charset="-122"/>
                </a:rPr>
                <a:t>DDR SDRAM Main Memory</a:t>
              </a:r>
            </a:p>
          </p:txBody>
        </p:sp>
      </p:grpSp>
      <p:sp>
        <p:nvSpPr>
          <p:cNvPr id="1856534" name="Rectangle 22"/>
          <p:cNvSpPr>
            <a:spLocks noChangeArrowheads="1"/>
          </p:cNvSpPr>
          <p:nvPr/>
        </p:nvSpPr>
        <p:spPr bwMode="auto">
          <a:xfrm>
            <a:off x="541574" y="1984581"/>
            <a:ext cx="3287136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Graphics output:    2.0 GB/s</a:t>
            </a:r>
          </a:p>
        </p:txBody>
      </p:sp>
      <p:sp>
        <p:nvSpPr>
          <p:cNvPr id="1856535" name="Rectangle 23"/>
          <p:cNvSpPr>
            <a:spLocks noChangeArrowheads="1"/>
          </p:cNvSpPr>
          <p:nvPr/>
        </p:nvSpPr>
        <p:spPr bwMode="auto">
          <a:xfrm>
            <a:off x="9404878" y="4460875"/>
            <a:ext cx="1605858" cy="636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   PCI: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000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32b </a:t>
            </a:r>
            <a:r>
              <a:rPr lang="en-US" altLang="en-US" sz="1800" dirty="0">
                <a:latin typeface="+mj-lt"/>
                <a:ea typeface="宋体" panose="02010600030101010101" pitchFamily="2" charset="-122"/>
                <a:sym typeface="Symbol"/>
              </a:rPr>
              <a:t></a:t>
            </a:r>
            <a:r>
              <a:rPr lang="en-US" altLang="en-US" sz="1800" dirty="0">
                <a:latin typeface="+mj-lt"/>
                <a:ea typeface="宋体" panose="02010600030101010101" pitchFamily="2" charset="-122"/>
              </a:rPr>
              <a:t> 33 MHz</a:t>
            </a:r>
          </a:p>
        </p:txBody>
      </p:sp>
    </p:spTree>
    <p:extLst>
      <p:ext uri="{BB962C8B-B14F-4D97-AF65-F5344CB8AC3E}">
        <p14:creationId xmlns:p14="http://schemas.microsoft.com/office/powerpoint/2010/main" val="11423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518" grpId="0"/>
      <p:bldP spid="1856521" grpId="0"/>
      <p:bldP spid="1856522" grpId="0"/>
      <p:bldP spid="1856523" grpId="0"/>
      <p:bldP spid="1856524" grpId="0"/>
      <p:bldP spid="1856529" grpId="0"/>
      <p:bldP spid="1856534" grpId="0"/>
      <p:bldP spid="18565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3"/>
          <p:cNvGrpSpPr>
            <a:grpSpLocks/>
          </p:cNvGrpSpPr>
          <p:nvPr/>
        </p:nvGrpSpPr>
        <p:grpSpPr bwMode="auto">
          <a:xfrm>
            <a:off x="1306301" y="901477"/>
            <a:ext cx="9901239" cy="5695905"/>
            <a:chOff x="385" y="436"/>
            <a:chExt cx="6237" cy="4837"/>
          </a:xfrm>
        </p:grpSpPr>
        <p:sp>
          <p:nvSpPr>
            <p:cNvPr id="5125" name="Freeform 8"/>
            <p:cNvSpPr>
              <a:spLocks/>
            </p:cNvSpPr>
            <p:nvPr/>
          </p:nvSpPr>
          <p:spPr bwMode="auto">
            <a:xfrm>
              <a:off x="385" y="467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" name="Rectangle 9"/>
            <p:cNvSpPr>
              <a:spLocks noChangeArrowheads="1"/>
            </p:cNvSpPr>
            <p:nvPr/>
          </p:nvSpPr>
          <p:spPr bwMode="auto">
            <a:xfrm>
              <a:off x="457" y="436"/>
              <a:ext cx="115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Arial" charset="0"/>
                  <a:ea typeface="楷体_GB2312" charset="0"/>
                </a:rPr>
                <a:t>回顾内容</a:t>
              </a:r>
            </a:p>
          </p:txBody>
        </p:sp>
        <p:sp>
          <p:nvSpPr>
            <p:cNvPr id="5127" name="AutoShape 10"/>
            <p:cNvSpPr>
              <a:spLocks noChangeArrowheads="1"/>
            </p:cNvSpPr>
            <p:nvPr/>
          </p:nvSpPr>
          <p:spPr bwMode="auto">
            <a:xfrm>
              <a:off x="385" y="828"/>
              <a:ext cx="6237" cy="4445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00"/>
                </a:spcBef>
                <a:buNone/>
              </a:pPr>
              <a:endParaRPr lang="zh-CN" altLang="en-US" sz="4400" b="0">
                <a:latin typeface="Arial" charset="0"/>
                <a:ea typeface="宋体" charset="-122"/>
              </a:endParaRPr>
            </a:p>
          </p:txBody>
        </p:sp>
        <p:sp>
          <p:nvSpPr>
            <p:cNvPr id="5128" name="Rectangle 12"/>
            <p:cNvSpPr>
              <a:spLocks noChangeArrowheads="1"/>
            </p:cNvSpPr>
            <p:nvPr/>
          </p:nvSpPr>
          <p:spPr bwMode="auto">
            <a:xfrm>
              <a:off x="405" y="906"/>
              <a:ext cx="499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p"/>
                <a:defRPr sz="32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1pPr>
              <a:lvl2pPr>
                <a:lnSpc>
                  <a:spcPct val="110000"/>
                </a:lnSpc>
                <a:spcBef>
                  <a:spcPct val="20000"/>
                </a:spcBef>
                <a:buFont typeface="Wingdings" charset="2"/>
                <a:buChar char="n"/>
                <a:defRPr sz="28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charset="2"/>
                <a:buChar char="l"/>
                <a:defRPr sz="2400" b="1">
                  <a:solidFill>
                    <a:schemeClr val="tx1"/>
                  </a:solidFill>
                  <a:latin typeface="Times New Roman" charset="0"/>
                  <a:ea typeface="华文新魏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charset="2"/>
                <a:buChar char="–"/>
                <a:defRPr sz="2000" b="1">
                  <a:solidFill>
                    <a:schemeClr val="tx1"/>
                  </a:solidFill>
                  <a:latin typeface="Arial" charset="0"/>
                  <a:ea typeface="华文中宋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</a:pPr>
              <a:endParaRPr kumimoji="1" lang="en-US" altLang="zh-CN" sz="2000"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4546" y="35009"/>
            <a:ext cx="2952750" cy="56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542169" y="1412776"/>
            <a:ext cx="6245225" cy="6072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/>
              <a:t>第六章  外存和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1532074" y="2165424"/>
            <a:ext cx="8559575" cy="21200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266700" indent="-2667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809625" indent="-3524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sz="3200" dirty="0">
                <a:latin typeface="Times New Roman" charset="0"/>
                <a:ea typeface="华文新魏" charset="-122"/>
              </a:rPr>
              <a:t>6.8</a:t>
            </a:r>
            <a:r>
              <a:rPr kumimoji="1" lang="zh-CN" altLang="en-US" sz="3200" dirty="0">
                <a:latin typeface="Times New Roman" charset="0"/>
                <a:ea typeface="华文新魏" charset="-122"/>
              </a:rPr>
              <a:t>  并行</a:t>
            </a:r>
            <a:r>
              <a:rPr kumimoji="1" lang="en-US" altLang="zh-CN" sz="3200" dirty="0">
                <a:latin typeface="Times New Roman" charset="0"/>
                <a:ea typeface="华文新魏" charset="-122"/>
              </a:rPr>
              <a:t>I/O</a:t>
            </a:r>
            <a:r>
              <a:rPr kumimoji="1" lang="zh-CN" altLang="en-US" sz="3200" dirty="0">
                <a:latin typeface="Times New Roman" charset="0"/>
                <a:ea typeface="华文新魏" charset="-122"/>
              </a:rPr>
              <a:t>：</a:t>
            </a:r>
            <a:r>
              <a:rPr kumimoji="1" lang="en-US" altLang="zh-CN" sz="3200" dirty="0">
                <a:latin typeface="Times New Roman" charset="0"/>
                <a:ea typeface="华文新魏" charset="-122"/>
              </a:rPr>
              <a:t>RAID</a:t>
            </a:r>
            <a:r>
              <a:rPr kumimoji="1" lang="zh-CN" altLang="en-US" sz="3200" dirty="0">
                <a:latin typeface="Times New Roman" charset="0"/>
                <a:ea typeface="华文新魏" charset="-122"/>
              </a:rPr>
              <a:t>盘阵</a:t>
            </a:r>
            <a:endParaRPr kumimoji="1" lang="en-US" altLang="zh-CN" sz="3200" dirty="0">
              <a:latin typeface="Times New Roman" charset="0"/>
              <a:ea typeface="华文新魏" charset="-122"/>
            </a:endParaRPr>
          </a:p>
          <a:p>
            <a:pPr lvl="2" algn="l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u"/>
            </a:pP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RAID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盘阵的基本知识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  <a:p>
            <a:pPr lvl="2" algn="l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u"/>
            </a:pP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RAID0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、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RAID1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、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RAID2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、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RAID3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、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RAID4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、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RAID5</a:t>
            </a:r>
            <a:endParaRPr kumimoji="1" lang="en-US" altLang="zh-CN" sz="3200" dirty="0">
              <a:latin typeface="Times New Roman" charset="0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668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97640" y="831193"/>
            <a:ext cx="8077200" cy="869950"/>
          </a:xfrm>
          <a:prstGeom prst="rect">
            <a:avLst/>
          </a:prstGeom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Clr>
                <a:schemeClr val="tx2"/>
              </a:buClr>
            </a:pPr>
            <a:r>
              <a:rPr lang="zh-CN" altLang="en-US">
                <a:latin typeface="华文中宋" charset="-122"/>
              </a:rPr>
              <a:t>总线系统的逻辑结构</a:t>
            </a:r>
            <a:endParaRPr lang="en-US" altLang="zh-CN" sz="4800" dirty="0">
              <a:latin typeface="宋体" charset="-122"/>
            </a:endParaRPr>
          </a:p>
        </p:txBody>
      </p:sp>
      <p:sp>
        <p:nvSpPr>
          <p:cNvPr id="40960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8046" y="28231"/>
            <a:ext cx="7800975" cy="55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总线系统的基本组成</a:t>
            </a:r>
          </a:p>
        </p:txBody>
      </p:sp>
      <p:sp>
        <p:nvSpPr>
          <p:cNvPr id="4096004" name="Rectangle 4"/>
          <p:cNvSpPr>
            <a:spLocks noChangeArrowheads="1"/>
          </p:cNvSpPr>
          <p:nvPr/>
        </p:nvSpPr>
        <p:spPr bwMode="auto">
          <a:xfrm>
            <a:off x="6014244" y="5638800"/>
            <a:ext cx="1452562" cy="7429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096005" name="Rectangle 5"/>
          <p:cNvSpPr>
            <a:spLocks noChangeArrowheads="1"/>
          </p:cNvSpPr>
          <p:nvPr/>
        </p:nvSpPr>
        <p:spPr bwMode="auto">
          <a:xfrm>
            <a:off x="6642928" y="5648326"/>
            <a:ext cx="15709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zh-CN" altLang="en-US" sz="3600">
                <a:latin typeface="+mn-lt"/>
                <a:ea typeface="+mn-ea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096006" name="Rectangle 6"/>
          <p:cNvSpPr>
            <a:spLocks noChangeArrowheads="1"/>
          </p:cNvSpPr>
          <p:nvPr/>
        </p:nvSpPr>
        <p:spPr bwMode="auto">
          <a:xfrm>
            <a:off x="7206491" y="5656264"/>
            <a:ext cx="15709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zh-CN" altLang="en-US" sz="3600">
                <a:latin typeface="+mn-lt"/>
                <a:ea typeface="+mn-ea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1686719" y="1817689"/>
            <a:ext cx="8807450" cy="4402137"/>
            <a:chOff x="37" y="1315"/>
            <a:chExt cx="5685" cy="2836"/>
          </a:xfrm>
        </p:grpSpPr>
        <p:sp>
          <p:nvSpPr>
            <p:cNvPr id="4096008" name="Rectangle 8"/>
            <p:cNvSpPr>
              <a:spLocks noChangeArrowheads="1"/>
            </p:cNvSpPr>
            <p:nvPr/>
          </p:nvSpPr>
          <p:spPr bwMode="auto">
            <a:xfrm>
              <a:off x="37" y="3458"/>
              <a:ext cx="823" cy="68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kumimoji="1" lang="zh-CN" altLang="en-US">
                  <a:solidFill>
                    <a:schemeClr val="bg1"/>
                  </a:solidFill>
                  <a:latin typeface="+mn-lt"/>
                  <a:ea typeface="+mn-ea"/>
                </a:rPr>
                <a:t>总线</a:t>
              </a:r>
            </a:p>
            <a:p>
              <a:pPr algn="ctr">
                <a:lnSpc>
                  <a:spcPct val="100000"/>
                </a:lnSpc>
                <a:defRPr/>
              </a:pPr>
              <a:r>
                <a:rPr kumimoji="1" lang="zh-CN" altLang="en-US" dirty="0">
                  <a:solidFill>
                    <a:schemeClr val="bg1"/>
                  </a:solidFill>
                  <a:latin typeface="+mn-lt"/>
                  <a:ea typeface="+mn-ea"/>
                </a:rPr>
                <a:t>控制器</a:t>
              </a:r>
            </a:p>
          </p:txBody>
        </p:sp>
        <p:sp>
          <p:nvSpPr>
            <p:cNvPr id="4096009" name="AutoShape 9"/>
            <p:cNvSpPr>
              <a:spLocks noChangeAspect="1" noChangeArrowheads="1" noTextEdit="1"/>
            </p:cNvSpPr>
            <p:nvPr/>
          </p:nvSpPr>
          <p:spPr bwMode="auto">
            <a:xfrm>
              <a:off x="190" y="2060"/>
              <a:ext cx="5520" cy="209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10" name="Freeform 10"/>
            <p:cNvSpPr>
              <a:spLocks/>
            </p:cNvSpPr>
            <p:nvPr/>
          </p:nvSpPr>
          <p:spPr bwMode="auto">
            <a:xfrm>
              <a:off x="883" y="3468"/>
              <a:ext cx="4839" cy="620"/>
            </a:xfrm>
            <a:custGeom>
              <a:avLst/>
              <a:gdLst>
                <a:gd name="T0" fmla="*/ 0 w 4839"/>
                <a:gd name="T1" fmla="*/ 310 h 620"/>
                <a:gd name="T2" fmla="*/ 184 w 4839"/>
                <a:gd name="T3" fmla="*/ 620 h 620"/>
                <a:gd name="T4" fmla="*/ 184 w 4839"/>
                <a:gd name="T5" fmla="*/ 485 h 620"/>
                <a:gd name="T6" fmla="*/ 4655 w 4839"/>
                <a:gd name="T7" fmla="*/ 485 h 620"/>
                <a:gd name="T8" fmla="*/ 4655 w 4839"/>
                <a:gd name="T9" fmla="*/ 620 h 620"/>
                <a:gd name="T10" fmla="*/ 4839 w 4839"/>
                <a:gd name="T11" fmla="*/ 310 h 620"/>
                <a:gd name="T12" fmla="*/ 4655 w 4839"/>
                <a:gd name="T13" fmla="*/ 0 h 620"/>
                <a:gd name="T14" fmla="*/ 4655 w 4839"/>
                <a:gd name="T15" fmla="*/ 137 h 620"/>
                <a:gd name="T16" fmla="*/ 184 w 4839"/>
                <a:gd name="T17" fmla="*/ 137 h 620"/>
                <a:gd name="T18" fmla="*/ 184 w 4839"/>
                <a:gd name="T19" fmla="*/ 0 h 620"/>
                <a:gd name="T20" fmla="*/ 0 w 4839"/>
                <a:gd name="T21" fmla="*/ 31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39" h="620">
                  <a:moveTo>
                    <a:pt x="0" y="310"/>
                  </a:moveTo>
                  <a:lnTo>
                    <a:pt x="184" y="620"/>
                  </a:lnTo>
                  <a:lnTo>
                    <a:pt x="184" y="485"/>
                  </a:lnTo>
                  <a:lnTo>
                    <a:pt x="4655" y="485"/>
                  </a:lnTo>
                  <a:lnTo>
                    <a:pt x="4655" y="620"/>
                  </a:lnTo>
                  <a:lnTo>
                    <a:pt x="4839" y="310"/>
                  </a:lnTo>
                  <a:lnTo>
                    <a:pt x="4655" y="0"/>
                  </a:lnTo>
                  <a:lnTo>
                    <a:pt x="4655" y="137"/>
                  </a:lnTo>
                  <a:lnTo>
                    <a:pt x="184" y="137"/>
                  </a:lnTo>
                  <a:lnTo>
                    <a:pt x="184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4096011" name="Rectangle 11"/>
            <p:cNvSpPr>
              <a:spLocks noChangeArrowheads="1"/>
            </p:cNvSpPr>
            <p:nvPr/>
          </p:nvSpPr>
          <p:spPr bwMode="auto">
            <a:xfrm>
              <a:off x="2984" y="3613"/>
              <a:ext cx="298" cy="3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sz="3600" dirty="0">
                  <a:latin typeface="+mn-lt"/>
                  <a:ea typeface="+mn-ea"/>
                </a:rPr>
                <a:t>总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4096012" name="Rectangle 12"/>
            <p:cNvSpPr>
              <a:spLocks noChangeArrowheads="1"/>
            </p:cNvSpPr>
            <p:nvPr/>
          </p:nvSpPr>
          <p:spPr bwMode="auto">
            <a:xfrm>
              <a:off x="3343" y="3613"/>
              <a:ext cx="298" cy="3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sz="3600">
                  <a:latin typeface="+mn-lt"/>
                  <a:ea typeface="+mn-ea"/>
                </a:rPr>
                <a:t>线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grpSp>
          <p:nvGrpSpPr>
            <p:cNvPr id="25622" name="Group 13"/>
            <p:cNvGrpSpPr>
              <a:grpSpLocks/>
            </p:cNvGrpSpPr>
            <p:nvPr/>
          </p:nvGrpSpPr>
          <p:grpSpPr bwMode="auto">
            <a:xfrm>
              <a:off x="1074" y="1352"/>
              <a:ext cx="1303" cy="425"/>
              <a:chOff x="1373" y="1312"/>
              <a:chExt cx="1303" cy="425"/>
            </a:xfrm>
          </p:grpSpPr>
          <p:sp>
            <p:nvSpPr>
              <p:cNvPr id="4096014" name="Rectangle 14"/>
              <p:cNvSpPr>
                <a:spLocks noChangeArrowheads="1"/>
              </p:cNvSpPr>
              <p:nvPr/>
            </p:nvSpPr>
            <p:spPr bwMode="auto">
              <a:xfrm>
                <a:off x="1373" y="1312"/>
                <a:ext cx="1303" cy="4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lnSpc>
                    <a:spcPct val="100000"/>
                  </a:lnSpc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96015" name="Rectangle 15"/>
              <p:cNvSpPr>
                <a:spLocks noChangeArrowheads="1"/>
              </p:cNvSpPr>
              <p:nvPr/>
            </p:nvSpPr>
            <p:spPr bwMode="auto">
              <a:xfrm>
                <a:off x="1484" y="1382"/>
                <a:ext cx="1092" cy="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zh-CN" altLang="en-US" dirty="0">
                    <a:latin typeface="+mn-lt"/>
                    <a:ea typeface="+mn-ea"/>
                  </a:rPr>
                  <a:t>总线设备</a:t>
                </a:r>
                <a:r>
                  <a:rPr lang="en-US" altLang="zh-CN" dirty="0">
                    <a:latin typeface="+mn-lt"/>
                    <a:ea typeface="+mn-ea"/>
                  </a:rPr>
                  <a:t>1</a:t>
                </a:r>
                <a:endPara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  <p:grpSp>
          <p:nvGrpSpPr>
            <p:cNvPr id="25623" name="Group 16"/>
            <p:cNvGrpSpPr>
              <a:grpSpLocks/>
            </p:cNvGrpSpPr>
            <p:nvPr/>
          </p:nvGrpSpPr>
          <p:grpSpPr bwMode="auto">
            <a:xfrm>
              <a:off x="2568" y="1335"/>
              <a:ext cx="1303" cy="416"/>
              <a:chOff x="1380" y="1312"/>
              <a:chExt cx="1303" cy="416"/>
            </a:xfrm>
          </p:grpSpPr>
          <p:sp>
            <p:nvSpPr>
              <p:cNvPr id="4096017" name="Rectangle 17"/>
              <p:cNvSpPr>
                <a:spLocks noChangeArrowheads="1"/>
              </p:cNvSpPr>
              <p:nvPr/>
            </p:nvSpPr>
            <p:spPr bwMode="auto">
              <a:xfrm>
                <a:off x="1380" y="1312"/>
                <a:ext cx="1303" cy="4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lnSpc>
                    <a:spcPct val="100000"/>
                  </a:lnSpc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96018" name="Rectangle 18"/>
              <p:cNvSpPr>
                <a:spLocks noChangeArrowheads="1"/>
              </p:cNvSpPr>
              <p:nvPr/>
            </p:nvSpPr>
            <p:spPr bwMode="auto">
              <a:xfrm>
                <a:off x="1484" y="1383"/>
                <a:ext cx="1092" cy="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zh-CN" altLang="en-US" dirty="0">
                    <a:latin typeface="+mn-lt"/>
                    <a:ea typeface="+mn-ea"/>
                  </a:rPr>
                  <a:t>总线设备</a:t>
                </a:r>
                <a:r>
                  <a:rPr lang="en-US" altLang="zh-CN" dirty="0">
                    <a:latin typeface="+mn-lt"/>
                    <a:ea typeface="+mn-ea"/>
                  </a:rPr>
                  <a:t>2</a:t>
                </a:r>
                <a:endPara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  <p:grpSp>
          <p:nvGrpSpPr>
            <p:cNvPr id="25624" name="Group 19"/>
            <p:cNvGrpSpPr>
              <a:grpSpLocks/>
            </p:cNvGrpSpPr>
            <p:nvPr/>
          </p:nvGrpSpPr>
          <p:grpSpPr bwMode="auto">
            <a:xfrm>
              <a:off x="4348" y="1315"/>
              <a:ext cx="1303" cy="425"/>
              <a:chOff x="1392" y="1312"/>
              <a:chExt cx="1303" cy="425"/>
            </a:xfrm>
          </p:grpSpPr>
          <p:sp>
            <p:nvSpPr>
              <p:cNvPr id="4096020" name="Rectangle 20"/>
              <p:cNvSpPr>
                <a:spLocks noChangeArrowheads="1"/>
              </p:cNvSpPr>
              <p:nvPr/>
            </p:nvSpPr>
            <p:spPr bwMode="auto">
              <a:xfrm>
                <a:off x="1392" y="1312"/>
                <a:ext cx="1303" cy="4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lnSpc>
                    <a:spcPct val="100000"/>
                  </a:lnSpc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96021" name="Rectangle 21"/>
              <p:cNvSpPr>
                <a:spLocks noChangeArrowheads="1"/>
              </p:cNvSpPr>
              <p:nvPr/>
            </p:nvSpPr>
            <p:spPr bwMode="auto">
              <a:xfrm>
                <a:off x="1413" y="1386"/>
                <a:ext cx="1274" cy="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zh-CN" altLang="en-US" dirty="0">
                    <a:latin typeface="+mn-lt"/>
                    <a:ea typeface="+mn-ea"/>
                  </a:rPr>
                  <a:t>总线设备</a:t>
                </a:r>
                <a:r>
                  <a:rPr lang="en-US" altLang="zh-CN" dirty="0">
                    <a:latin typeface="+mn-lt"/>
                    <a:ea typeface="+mn-ea"/>
                  </a:rPr>
                  <a:t>n</a:t>
                </a:r>
                <a:endPara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  <p:grpSp>
          <p:nvGrpSpPr>
            <p:cNvPr id="25625" name="Group 22"/>
            <p:cNvGrpSpPr>
              <a:grpSpLocks/>
            </p:cNvGrpSpPr>
            <p:nvPr/>
          </p:nvGrpSpPr>
          <p:grpSpPr bwMode="auto">
            <a:xfrm>
              <a:off x="1074" y="2311"/>
              <a:ext cx="1303" cy="416"/>
              <a:chOff x="1568" y="1312"/>
              <a:chExt cx="923" cy="416"/>
            </a:xfrm>
          </p:grpSpPr>
          <p:sp>
            <p:nvSpPr>
              <p:cNvPr id="4096023" name="Rectangle 23"/>
              <p:cNvSpPr>
                <a:spLocks noChangeArrowheads="1"/>
              </p:cNvSpPr>
              <p:nvPr/>
            </p:nvSpPr>
            <p:spPr bwMode="auto">
              <a:xfrm>
                <a:off x="1568" y="1312"/>
                <a:ext cx="923" cy="41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96024" name="Rectangle 24"/>
              <p:cNvSpPr>
                <a:spLocks noChangeArrowheads="1"/>
              </p:cNvSpPr>
              <p:nvPr/>
            </p:nvSpPr>
            <p:spPr bwMode="auto">
              <a:xfrm>
                <a:off x="1660" y="1358"/>
                <a:ext cx="739" cy="27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zh-CN" altLang="en-US" dirty="0">
                    <a:latin typeface="Times New Roman" charset="0"/>
                    <a:ea typeface="华文新魏" charset="-122"/>
                  </a:rPr>
                  <a:t>设备接口</a:t>
                </a:r>
                <a:r>
                  <a:rPr lang="en-US" altLang="zh-CN" dirty="0">
                    <a:latin typeface="Times New Roman" charset="0"/>
                    <a:ea typeface="华文新魏" charset="-122"/>
                  </a:rPr>
                  <a:t>1</a:t>
                </a: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ea typeface="华文新魏" charset="-122"/>
                </a:endParaRPr>
              </a:p>
            </p:txBody>
          </p:sp>
        </p:grpSp>
        <p:grpSp>
          <p:nvGrpSpPr>
            <p:cNvPr id="25626" name="Group 25"/>
            <p:cNvGrpSpPr>
              <a:grpSpLocks/>
            </p:cNvGrpSpPr>
            <p:nvPr/>
          </p:nvGrpSpPr>
          <p:grpSpPr bwMode="auto">
            <a:xfrm>
              <a:off x="2568" y="2304"/>
              <a:ext cx="1303" cy="425"/>
              <a:chOff x="1568" y="1312"/>
              <a:chExt cx="923" cy="425"/>
            </a:xfrm>
          </p:grpSpPr>
          <p:sp>
            <p:nvSpPr>
              <p:cNvPr id="4096026" name="Rectangle 26"/>
              <p:cNvSpPr>
                <a:spLocks noChangeArrowheads="1"/>
              </p:cNvSpPr>
              <p:nvPr/>
            </p:nvSpPr>
            <p:spPr bwMode="auto">
              <a:xfrm>
                <a:off x="1568" y="1312"/>
                <a:ext cx="923" cy="42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96027" name="Rectangle 27"/>
              <p:cNvSpPr>
                <a:spLocks noChangeArrowheads="1"/>
              </p:cNvSpPr>
              <p:nvPr/>
            </p:nvSpPr>
            <p:spPr bwMode="auto">
              <a:xfrm>
                <a:off x="1666" y="1358"/>
                <a:ext cx="739" cy="27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zh-CN" altLang="en-US">
                    <a:latin typeface="Times New Roman" charset="0"/>
                    <a:ea typeface="华文新魏" charset="-122"/>
                  </a:rPr>
                  <a:t>设备接口</a:t>
                </a:r>
                <a:r>
                  <a:rPr lang="en-US" altLang="zh-CN">
                    <a:latin typeface="Times New Roman" charset="0"/>
                    <a:ea typeface="华文新魏" charset="-122"/>
                  </a:rPr>
                  <a:t>2</a:t>
                </a:r>
                <a:endPara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ea typeface="华文新魏" charset="-122"/>
                </a:endParaRPr>
              </a:p>
            </p:txBody>
          </p:sp>
        </p:grpSp>
        <p:grpSp>
          <p:nvGrpSpPr>
            <p:cNvPr id="25627" name="Group 28"/>
            <p:cNvGrpSpPr>
              <a:grpSpLocks/>
            </p:cNvGrpSpPr>
            <p:nvPr/>
          </p:nvGrpSpPr>
          <p:grpSpPr bwMode="auto">
            <a:xfrm>
              <a:off x="4348" y="2304"/>
              <a:ext cx="1303" cy="425"/>
              <a:chOff x="1568" y="1312"/>
              <a:chExt cx="923" cy="425"/>
            </a:xfrm>
          </p:grpSpPr>
          <p:sp>
            <p:nvSpPr>
              <p:cNvPr id="4096029" name="Rectangle 29"/>
              <p:cNvSpPr>
                <a:spLocks noChangeArrowheads="1"/>
              </p:cNvSpPr>
              <p:nvPr/>
            </p:nvSpPr>
            <p:spPr bwMode="auto">
              <a:xfrm>
                <a:off x="1568" y="1312"/>
                <a:ext cx="923" cy="425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96030" name="Rectangle 30"/>
              <p:cNvSpPr>
                <a:spLocks noChangeArrowheads="1"/>
              </p:cNvSpPr>
              <p:nvPr/>
            </p:nvSpPr>
            <p:spPr bwMode="auto">
              <a:xfrm>
                <a:off x="1661" y="1358"/>
                <a:ext cx="748" cy="27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zh-CN" altLang="en-US">
                    <a:latin typeface="Times New Roman" charset="0"/>
                    <a:ea typeface="华文新魏" charset="-122"/>
                  </a:rPr>
                  <a:t>设备接口</a:t>
                </a:r>
                <a:r>
                  <a:rPr lang="en-US" altLang="zh-CN">
                    <a:latin typeface="Times New Roman" charset="0"/>
                    <a:ea typeface="华文新魏" charset="-122"/>
                  </a:rPr>
                  <a:t>n</a:t>
                </a:r>
                <a:endPara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ea typeface="华文新魏" charset="-122"/>
                </a:endParaRPr>
              </a:p>
            </p:txBody>
          </p:sp>
        </p:grpSp>
        <p:sp>
          <p:nvSpPr>
            <p:cNvPr id="4096031" name="Text Box 31"/>
            <p:cNvSpPr txBox="1">
              <a:spLocks noChangeArrowheads="1"/>
            </p:cNvSpPr>
            <p:nvPr/>
          </p:nvSpPr>
          <p:spPr bwMode="auto">
            <a:xfrm>
              <a:off x="3891" y="2327"/>
              <a:ext cx="362" cy="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…</a:t>
              </a:r>
            </a:p>
          </p:txBody>
        </p:sp>
        <p:sp>
          <p:nvSpPr>
            <p:cNvPr id="4096032" name="Text Box 32"/>
            <p:cNvSpPr txBox="1">
              <a:spLocks noChangeArrowheads="1"/>
            </p:cNvSpPr>
            <p:nvPr/>
          </p:nvSpPr>
          <p:spPr bwMode="auto">
            <a:xfrm>
              <a:off x="3893" y="1395"/>
              <a:ext cx="362" cy="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…</a:t>
              </a:r>
            </a:p>
          </p:txBody>
        </p:sp>
        <p:sp>
          <p:nvSpPr>
            <p:cNvPr id="4096033" name="Freeform 33"/>
            <p:cNvSpPr>
              <a:spLocks/>
            </p:cNvSpPr>
            <p:nvPr/>
          </p:nvSpPr>
          <p:spPr bwMode="auto">
            <a:xfrm>
              <a:off x="1634" y="1771"/>
              <a:ext cx="216" cy="529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34" name="Freeform 34"/>
            <p:cNvSpPr>
              <a:spLocks/>
            </p:cNvSpPr>
            <p:nvPr/>
          </p:nvSpPr>
          <p:spPr bwMode="auto">
            <a:xfrm>
              <a:off x="3108" y="1755"/>
              <a:ext cx="225" cy="550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35" name="Freeform 35"/>
            <p:cNvSpPr>
              <a:spLocks/>
            </p:cNvSpPr>
            <p:nvPr/>
          </p:nvSpPr>
          <p:spPr bwMode="auto">
            <a:xfrm>
              <a:off x="4888" y="1745"/>
              <a:ext cx="225" cy="580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36" name="Freeform 36"/>
            <p:cNvSpPr>
              <a:spLocks/>
            </p:cNvSpPr>
            <p:nvPr/>
          </p:nvSpPr>
          <p:spPr bwMode="auto">
            <a:xfrm>
              <a:off x="1618" y="2735"/>
              <a:ext cx="224" cy="857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37" name="Freeform 37"/>
            <p:cNvSpPr>
              <a:spLocks/>
            </p:cNvSpPr>
            <p:nvPr/>
          </p:nvSpPr>
          <p:spPr bwMode="auto">
            <a:xfrm>
              <a:off x="1316" y="2728"/>
              <a:ext cx="226" cy="857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38" name="Freeform 38"/>
            <p:cNvSpPr>
              <a:spLocks/>
            </p:cNvSpPr>
            <p:nvPr/>
          </p:nvSpPr>
          <p:spPr bwMode="auto">
            <a:xfrm>
              <a:off x="1953" y="2739"/>
              <a:ext cx="221" cy="857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39" name="Freeform 39"/>
            <p:cNvSpPr>
              <a:spLocks/>
            </p:cNvSpPr>
            <p:nvPr/>
          </p:nvSpPr>
          <p:spPr bwMode="auto">
            <a:xfrm>
              <a:off x="3104" y="2741"/>
              <a:ext cx="226" cy="857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40" name="Freeform 40"/>
            <p:cNvSpPr>
              <a:spLocks/>
            </p:cNvSpPr>
            <p:nvPr/>
          </p:nvSpPr>
          <p:spPr bwMode="auto">
            <a:xfrm>
              <a:off x="2802" y="2734"/>
              <a:ext cx="226" cy="857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41" name="Freeform 41"/>
            <p:cNvSpPr>
              <a:spLocks/>
            </p:cNvSpPr>
            <p:nvPr/>
          </p:nvSpPr>
          <p:spPr bwMode="auto">
            <a:xfrm>
              <a:off x="3439" y="2735"/>
              <a:ext cx="226" cy="857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42" name="Freeform 42"/>
            <p:cNvSpPr>
              <a:spLocks/>
            </p:cNvSpPr>
            <p:nvPr/>
          </p:nvSpPr>
          <p:spPr bwMode="auto">
            <a:xfrm>
              <a:off x="4892" y="2739"/>
              <a:ext cx="226" cy="857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43" name="Freeform 43"/>
            <p:cNvSpPr>
              <a:spLocks/>
            </p:cNvSpPr>
            <p:nvPr/>
          </p:nvSpPr>
          <p:spPr bwMode="auto">
            <a:xfrm>
              <a:off x="4590" y="2732"/>
              <a:ext cx="226" cy="856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44" name="Freeform 44"/>
            <p:cNvSpPr>
              <a:spLocks/>
            </p:cNvSpPr>
            <p:nvPr/>
          </p:nvSpPr>
          <p:spPr bwMode="auto">
            <a:xfrm>
              <a:off x="5227" y="2743"/>
              <a:ext cx="225" cy="857"/>
            </a:xfrm>
            <a:custGeom>
              <a:avLst/>
              <a:gdLst>
                <a:gd name="T0" fmla="*/ 139 w 277"/>
                <a:gd name="T1" fmla="*/ 0 h 867"/>
                <a:gd name="T2" fmla="*/ 277 w 277"/>
                <a:gd name="T3" fmla="*/ 174 h 867"/>
                <a:gd name="T4" fmla="*/ 208 w 277"/>
                <a:gd name="T5" fmla="*/ 174 h 867"/>
                <a:gd name="T6" fmla="*/ 208 w 277"/>
                <a:gd name="T7" fmla="*/ 694 h 867"/>
                <a:gd name="T8" fmla="*/ 277 w 277"/>
                <a:gd name="T9" fmla="*/ 694 h 867"/>
                <a:gd name="T10" fmla="*/ 139 w 277"/>
                <a:gd name="T11" fmla="*/ 867 h 867"/>
                <a:gd name="T12" fmla="*/ 0 w 277"/>
                <a:gd name="T13" fmla="*/ 694 h 867"/>
                <a:gd name="T14" fmla="*/ 69 w 277"/>
                <a:gd name="T15" fmla="*/ 694 h 867"/>
                <a:gd name="T16" fmla="*/ 69 w 277"/>
                <a:gd name="T17" fmla="*/ 174 h 867"/>
                <a:gd name="T18" fmla="*/ 0 w 277"/>
                <a:gd name="T19" fmla="*/ 174 h 867"/>
                <a:gd name="T20" fmla="*/ 139 w 277"/>
                <a:gd name="T21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867">
                  <a:moveTo>
                    <a:pt x="139" y="0"/>
                  </a:moveTo>
                  <a:lnTo>
                    <a:pt x="277" y="174"/>
                  </a:lnTo>
                  <a:lnTo>
                    <a:pt x="208" y="174"/>
                  </a:lnTo>
                  <a:lnTo>
                    <a:pt x="208" y="694"/>
                  </a:lnTo>
                  <a:lnTo>
                    <a:pt x="277" y="694"/>
                  </a:lnTo>
                  <a:lnTo>
                    <a:pt x="139" y="867"/>
                  </a:lnTo>
                  <a:lnTo>
                    <a:pt x="0" y="694"/>
                  </a:lnTo>
                  <a:lnTo>
                    <a:pt x="69" y="694"/>
                  </a:lnTo>
                  <a:lnTo>
                    <a:pt x="69" y="174"/>
                  </a:lnTo>
                  <a:lnTo>
                    <a:pt x="0" y="17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1854995" y="3717032"/>
            <a:ext cx="1952625" cy="665163"/>
            <a:chOff x="209" y="2449"/>
            <a:chExt cx="1230" cy="419"/>
          </a:xfrm>
        </p:grpSpPr>
        <p:sp>
          <p:nvSpPr>
            <p:cNvPr id="4096046" name="Line 46"/>
            <p:cNvSpPr>
              <a:spLocks noChangeShapeType="1"/>
            </p:cNvSpPr>
            <p:nvPr/>
          </p:nvSpPr>
          <p:spPr bwMode="auto">
            <a:xfrm>
              <a:off x="884" y="2631"/>
              <a:ext cx="555" cy="23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 sz="24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4096047" name="Text Box 47"/>
            <p:cNvSpPr txBox="1">
              <a:spLocks noChangeArrowheads="1"/>
            </p:cNvSpPr>
            <p:nvPr/>
          </p:nvSpPr>
          <p:spPr bwMode="auto">
            <a:xfrm>
              <a:off x="209" y="2449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2400">
                  <a:solidFill>
                    <a:srgbClr val="FF0000"/>
                  </a:solidFill>
                  <a:latin typeface="Times New Roman" charset="0"/>
                  <a:ea typeface="华文新魏" charset="-122"/>
                </a:rPr>
                <a:t>地址线</a:t>
              </a: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1861345" y="4150420"/>
            <a:ext cx="2441575" cy="661987"/>
            <a:chOff x="213" y="2722"/>
            <a:chExt cx="1538" cy="417"/>
          </a:xfrm>
        </p:grpSpPr>
        <p:sp>
          <p:nvSpPr>
            <p:cNvPr id="4096049" name="Line 49"/>
            <p:cNvSpPr>
              <a:spLocks noChangeShapeType="1"/>
            </p:cNvSpPr>
            <p:nvPr/>
          </p:nvSpPr>
          <p:spPr bwMode="auto">
            <a:xfrm>
              <a:off x="899" y="2903"/>
              <a:ext cx="852" cy="2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96050" name="Text Box 50"/>
            <p:cNvSpPr txBox="1">
              <a:spLocks noChangeArrowheads="1"/>
            </p:cNvSpPr>
            <p:nvPr/>
          </p:nvSpPr>
          <p:spPr bwMode="auto">
            <a:xfrm>
              <a:off x="213" y="272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2400">
                  <a:solidFill>
                    <a:srgbClr val="FF0000"/>
                  </a:solidFill>
                  <a:latin typeface="Times New Roman" charset="0"/>
                  <a:ea typeface="华文新魏" charset="-122"/>
                </a:rPr>
                <a:t>数据线</a:t>
              </a: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861345" y="4582220"/>
            <a:ext cx="2803525" cy="461962"/>
            <a:chOff x="213" y="2994"/>
            <a:chExt cx="1766" cy="291"/>
          </a:xfrm>
        </p:grpSpPr>
        <p:sp>
          <p:nvSpPr>
            <p:cNvPr id="4096052" name="Text Box 52"/>
            <p:cNvSpPr txBox="1">
              <a:spLocks noChangeArrowheads="1"/>
            </p:cNvSpPr>
            <p:nvPr/>
          </p:nvSpPr>
          <p:spPr bwMode="auto">
            <a:xfrm>
              <a:off x="213" y="2994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2400">
                  <a:solidFill>
                    <a:srgbClr val="FF0000"/>
                  </a:solidFill>
                  <a:latin typeface="Times New Roman" charset="0"/>
                  <a:ea typeface="华文新魏" charset="-122"/>
                </a:rPr>
                <a:t>控制线</a:t>
              </a:r>
            </a:p>
          </p:txBody>
        </p:sp>
        <p:sp>
          <p:nvSpPr>
            <p:cNvPr id="4096053" name="Line 53"/>
            <p:cNvSpPr>
              <a:spLocks noChangeShapeType="1"/>
            </p:cNvSpPr>
            <p:nvPr/>
          </p:nvSpPr>
          <p:spPr bwMode="auto">
            <a:xfrm>
              <a:off x="899" y="3139"/>
              <a:ext cx="1080" cy="10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4" name="AutoShape 56"/>
          <p:cNvSpPr>
            <a:spLocks noChangeArrowheads="1"/>
          </p:cNvSpPr>
          <p:nvPr/>
        </p:nvSpPr>
        <p:spPr bwMode="auto">
          <a:xfrm>
            <a:off x="1163265" y="2205360"/>
            <a:ext cx="1979613" cy="863600"/>
          </a:xfrm>
          <a:prstGeom prst="wedgeRoundRectCallout">
            <a:avLst>
              <a:gd name="adj1" fmla="val 52407"/>
              <a:gd name="adj2" fmla="val 106801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zh-CN" altLang="en-US" b="1">
                <a:ea typeface="华文中宋" charset="-122"/>
              </a:rPr>
              <a:t>连接设备与总线的桥梁</a:t>
            </a:r>
          </a:p>
        </p:txBody>
      </p:sp>
    </p:spTree>
    <p:extLst>
      <p:ext uri="{BB962C8B-B14F-4D97-AF65-F5344CB8AC3E}">
        <p14:creationId xmlns:p14="http://schemas.microsoft.com/office/powerpoint/2010/main" val="126459048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0590" y="22464"/>
            <a:ext cx="7561263" cy="57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总线设备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0630" y="836712"/>
            <a:ext cx="9757084" cy="5381625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sz="2800" dirty="0"/>
              <a:t>从总线使用权的角度</a:t>
            </a:r>
            <a:r>
              <a:rPr lang="en-US" altLang="zh-CN" sz="2800" dirty="0"/>
              <a:t>,</a:t>
            </a:r>
            <a:r>
              <a:rPr lang="zh-CN" altLang="en-US" sz="2800" dirty="0"/>
              <a:t>总线分为主设备和从设备</a:t>
            </a:r>
          </a:p>
          <a:p>
            <a:pPr lvl="1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sz="2400" dirty="0"/>
              <a:t>总线主设备</a:t>
            </a:r>
          </a:p>
          <a:p>
            <a:pPr lvl="2">
              <a:lnSpc>
                <a:spcPct val="125000"/>
              </a:lnSpc>
              <a:spcBef>
                <a:spcPts val="300"/>
              </a:spcBef>
              <a:buFont typeface="Wingdings" charset="2"/>
              <a:buChar char="u"/>
            </a:pPr>
            <a:r>
              <a:rPr lang="zh-CN" altLang="en-US" dirty="0"/>
              <a:t>能够申请并获得总线使用权的设备</a:t>
            </a:r>
          </a:p>
          <a:p>
            <a:pPr lvl="2">
              <a:lnSpc>
                <a:spcPct val="125000"/>
              </a:lnSpc>
              <a:spcBef>
                <a:spcPts val="300"/>
              </a:spcBef>
              <a:buFont typeface="Wingdings" charset="2"/>
              <a:buChar char="u"/>
            </a:pPr>
            <a:r>
              <a:rPr lang="zh-CN" altLang="en-US" dirty="0"/>
              <a:t>具有控制总线的能力，发起总线事务</a:t>
            </a:r>
          </a:p>
          <a:p>
            <a:pPr lvl="1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sz="2400" dirty="0"/>
              <a:t>总线从设备</a:t>
            </a:r>
          </a:p>
          <a:p>
            <a:pPr lvl="2">
              <a:lnSpc>
                <a:spcPct val="125000"/>
              </a:lnSpc>
              <a:spcBef>
                <a:spcPts val="300"/>
              </a:spcBef>
              <a:buFont typeface="Wingdings" charset="2"/>
              <a:buChar char="u"/>
            </a:pPr>
            <a:r>
              <a:rPr lang="zh-CN" altLang="en-US" dirty="0"/>
              <a:t>不具有申请总线使用权的设备</a:t>
            </a:r>
          </a:p>
          <a:p>
            <a:pPr lvl="2">
              <a:lnSpc>
                <a:spcPct val="125000"/>
              </a:lnSpc>
              <a:spcBef>
                <a:spcPts val="300"/>
              </a:spcBef>
              <a:buFont typeface="Wingdings" charset="2"/>
              <a:buChar char="u"/>
            </a:pPr>
            <a:r>
              <a:rPr lang="zh-CN" altLang="en-US" dirty="0"/>
              <a:t>被总线事务激活的模块或设备</a:t>
            </a:r>
          </a:p>
          <a:p>
            <a:pPr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sz="2800" dirty="0"/>
              <a:t>总线源设备和目标设备</a:t>
            </a:r>
          </a:p>
          <a:p>
            <a:pPr lvl="1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sz="2400" dirty="0"/>
              <a:t>总线源设备：</a:t>
            </a:r>
            <a:r>
              <a:rPr lang="zh-CN" altLang="en-US" sz="2200" dirty="0"/>
              <a:t>发送数据的设备</a:t>
            </a:r>
          </a:p>
          <a:p>
            <a:pPr lvl="1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sz="2400" dirty="0"/>
              <a:t>总线目标设备：</a:t>
            </a:r>
            <a:r>
              <a:rPr lang="zh-CN" altLang="en-US" sz="2200" dirty="0"/>
              <a:t>接收数据的设备</a:t>
            </a:r>
          </a:p>
        </p:txBody>
      </p:sp>
      <p:sp>
        <p:nvSpPr>
          <p:cNvPr id="2" name="矩形 1"/>
          <p:cNvSpPr/>
          <p:nvPr/>
        </p:nvSpPr>
        <p:spPr>
          <a:xfrm>
            <a:off x="6420170" y="2242635"/>
            <a:ext cx="4229043" cy="624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3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例：</a:t>
            </a:r>
            <a:r>
              <a:rPr lang="en-US" altLang="zh-CN" sz="2400" dirty="0">
                <a:solidFill>
                  <a:srgbClr val="0000FF"/>
                </a:solidFill>
              </a:rPr>
              <a:t>CPU</a:t>
            </a:r>
            <a:r>
              <a:rPr lang="zh-CN" altLang="en-US" sz="2400" dirty="0">
                <a:solidFill>
                  <a:srgbClr val="0000FF"/>
                </a:solidFill>
              </a:rPr>
              <a:t>是总线主设备</a:t>
            </a:r>
          </a:p>
        </p:txBody>
      </p:sp>
      <p:sp>
        <p:nvSpPr>
          <p:cNvPr id="6" name="矩形 5"/>
          <p:cNvSpPr/>
          <p:nvPr/>
        </p:nvSpPr>
        <p:spPr>
          <a:xfrm>
            <a:off x="6347234" y="3681028"/>
            <a:ext cx="5109091" cy="624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300"/>
              </a:spcBef>
              <a:buNone/>
            </a:pPr>
            <a:r>
              <a:rPr lang="zh-CN" altLang="en-US" sz="2400">
                <a:solidFill>
                  <a:srgbClr val="0000FF"/>
                </a:solidFill>
              </a:rPr>
              <a:t>例：存储器模块是总线从设备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15285" y="4750810"/>
            <a:ext cx="4641039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8775"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0">
                <a:solidFill>
                  <a:srgbClr val="FF0000"/>
                </a:solidFill>
                <a:latin typeface="Times New Roman" charset="0"/>
              </a:rPr>
              <a:t>任一时刻，一条总线上只允许存在一个主设备 </a:t>
            </a:r>
            <a:endParaRPr lang="en-US" altLang="zh-CN" sz="2400" b="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42818"/>
      </p:ext>
    </p:extLst>
  </p:cSld>
  <p:clrMapOvr>
    <a:masterClrMapping/>
  </p:clrMapOvr>
  <p:transition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586" y="944724"/>
            <a:ext cx="11675827" cy="4708364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dirty="0"/>
              <a:t>从访问总线设备方法，总线设备分为存储器设备和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dirty="0"/>
              <a:t>存储器设备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zh-CN" altLang="en-US" dirty="0"/>
              <a:t>使用访问存储器的方法访问的设备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zh-CN" altLang="en-US" dirty="0"/>
              <a:t>访存型总线指令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00FF"/>
                </a:solidFill>
              </a:rPr>
              <a:t>例：主存储器是存储器设备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zh-CN" altLang="en-US" dirty="0"/>
              <a:t>使用访问</a:t>
            </a:r>
            <a:r>
              <a:rPr lang="en-US" altLang="zh-CN" dirty="0"/>
              <a:t>I/O</a:t>
            </a:r>
            <a:r>
              <a:rPr lang="zh-CN" altLang="en-US" dirty="0"/>
              <a:t>的方法访问的设备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en-US" altLang="zh-CN" dirty="0"/>
              <a:t>I/O</a:t>
            </a:r>
            <a:r>
              <a:rPr lang="zh-CN" altLang="en-US" dirty="0"/>
              <a:t>型总线指令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00FF"/>
                </a:solidFill>
              </a:rPr>
              <a:t>例：磁盘是</a:t>
            </a:r>
            <a:r>
              <a:rPr lang="en-US" altLang="zh-CN" dirty="0">
                <a:solidFill>
                  <a:srgbClr val="0000FF"/>
                </a:solidFill>
              </a:rPr>
              <a:t>I/O</a:t>
            </a:r>
            <a:r>
              <a:rPr lang="zh-CN" altLang="en-US" dirty="0">
                <a:solidFill>
                  <a:srgbClr val="0000FF"/>
                </a:solidFill>
              </a:rPr>
              <a:t>设备</a:t>
            </a: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14586" y="0"/>
            <a:ext cx="6840538" cy="58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总线设备</a:t>
            </a:r>
          </a:p>
        </p:txBody>
      </p:sp>
    </p:spTree>
    <p:extLst>
      <p:ext uri="{BB962C8B-B14F-4D97-AF65-F5344CB8AC3E}">
        <p14:creationId xmlns:p14="http://schemas.microsoft.com/office/powerpoint/2010/main" val="1485390775"/>
      </p:ext>
    </p:extLst>
  </p:cSld>
  <p:clrMapOvr>
    <a:masterClrMapping/>
  </p:clrMapOvr>
  <p:transition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65710845"/>
              </p:ext>
            </p:extLst>
          </p:nvPr>
        </p:nvGraphicFramePr>
        <p:xfrm>
          <a:off x="262558" y="1664804"/>
          <a:ext cx="11505100" cy="475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518504" imgH="1935702" progId="Word.Picture.8">
                  <p:embed/>
                </p:oleObj>
              </mc:Choice>
              <mc:Fallback>
                <p:oleObj name="Picture" r:id="rId3" imgW="4518504" imgH="1935702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8" y="1664804"/>
                        <a:ext cx="11505100" cy="475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2578" y="1"/>
            <a:ext cx="6840538" cy="63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总线设备</a:t>
            </a:r>
          </a:p>
        </p:txBody>
      </p:sp>
      <p:sp>
        <p:nvSpPr>
          <p:cNvPr id="2" name="矩形 1"/>
          <p:cNvSpPr/>
          <p:nvPr/>
        </p:nvSpPr>
        <p:spPr>
          <a:xfrm>
            <a:off x="569228" y="889556"/>
            <a:ext cx="901836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新魏" charset="-122"/>
              </a:rPr>
              <a:t>各种设备如何与总线</a:t>
            </a:r>
            <a:r>
              <a:rPr lang="zh-CN" altLang="en-US">
                <a:latin typeface="华文新魏" charset="-122"/>
              </a:rPr>
              <a:t>连接？如何</a:t>
            </a:r>
            <a:r>
              <a:rPr lang="zh-CN" altLang="en-US" dirty="0">
                <a:latin typeface="华文新魏" charset="-122"/>
              </a:rPr>
              <a:t>管理总线的使用？</a:t>
            </a:r>
          </a:p>
        </p:txBody>
      </p:sp>
    </p:spTree>
    <p:extLst>
      <p:ext uri="{BB962C8B-B14F-4D97-AF65-F5344CB8AC3E}">
        <p14:creationId xmlns:p14="http://schemas.microsoft.com/office/powerpoint/2010/main" val="154110976"/>
      </p:ext>
    </p:extLst>
  </p:cSld>
  <p:clrMapOvr>
    <a:masterClrMapping/>
  </p:clrMapOvr>
  <p:transition>
    <p:pull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8602" y="692150"/>
            <a:ext cx="11531811" cy="869950"/>
          </a:xfrm>
          <a:prstGeom prst="rect">
            <a:avLst/>
          </a:prstGeom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Clr>
                <a:schemeClr val="tx2"/>
              </a:buClr>
            </a:pPr>
            <a:r>
              <a:rPr lang="zh-CN" altLang="en-US">
                <a:latin typeface="华文中宋" charset="-122"/>
              </a:rPr>
              <a:t>总线设备使用总线的过程</a:t>
            </a:r>
            <a:endParaRPr lang="zh-CN" altLang="en-US" sz="4800">
              <a:latin typeface="宋体" charset="-122"/>
            </a:endParaRP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684575"/>
              </p:ext>
            </p:extLst>
          </p:nvPr>
        </p:nvGraphicFramePr>
        <p:xfrm>
          <a:off x="658602" y="1741575"/>
          <a:ext cx="10946635" cy="326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092033" imgH="1272346" progId="Word.Picture.8">
                  <p:embed/>
                </p:oleObj>
              </mc:Choice>
              <mc:Fallback>
                <p:oleObj name="Picture" r:id="rId3" imgW="4092033" imgH="127234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02" y="1741575"/>
                        <a:ext cx="10946635" cy="3266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730610" y="3933056"/>
            <a:ext cx="1466850" cy="10080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华文新魏" charset="-122"/>
              </a:rPr>
              <a:t>总线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chemeClr val="bg1"/>
                </a:solidFill>
                <a:latin typeface="华文新魏" charset="-122"/>
              </a:rPr>
              <a:t>控制器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464035" y="5188040"/>
            <a:ext cx="4127115" cy="1387475"/>
          </a:xfrm>
          <a:prstGeom prst="wedgeRoundRectCallout">
            <a:avLst>
              <a:gd name="adj1" fmla="val -44412"/>
              <a:gd name="adj2" fmla="val -75745"/>
              <a:gd name="adj3" fmla="val 16667"/>
            </a:avLst>
          </a:prstGeom>
          <a:solidFill>
            <a:srgbClr val="FFFF00"/>
          </a:solidFill>
          <a:ln>
            <a:solidFill>
              <a:srgbClr val="996633"/>
            </a:solidFill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 eaLnBrk="1" hangingPunct="1">
              <a:lnSpc>
                <a:spcPct val="100000"/>
              </a:lnSpc>
              <a:buFont typeface="Arial" charset="0"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charset="-122"/>
                <a:ea typeface="华文新魏" charset="-122"/>
              </a:rPr>
              <a:t>总线系统的核心</a:t>
            </a:r>
          </a:p>
          <a:p>
            <a:pPr marL="342900" indent="-342900" algn="l" eaLnBrk="1" hangingPunct="1">
              <a:lnSpc>
                <a:spcPct val="100000"/>
              </a:lnSpc>
              <a:buFont typeface="Arial" charset="0"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charset="-122"/>
                <a:ea typeface="华文新魏" charset="-122"/>
              </a:rPr>
              <a:t>任务：管理总线的使用</a:t>
            </a:r>
          </a:p>
          <a:p>
            <a:pPr marL="342900" indent="-342900" algn="l" eaLnBrk="1" hangingPunct="1">
              <a:lnSpc>
                <a:spcPct val="100000"/>
              </a:lnSpc>
              <a:buFont typeface="Arial" charset="0"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charset="-122"/>
                <a:ea typeface="华文新魏" charset="-122"/>
              </a:rPr>
              <a:t>作用：实现总线协议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4586" y="27974"/>
            <a:ext cx="6192838" cy="59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总线控制器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E23DAB-2919-4650-8130-FD67384BFC85}"/>
              </a:ext>
            </a:extLst>
          </p:cNvPr>
          <p:cNvSpPr/>
          <p:nvPr/>
        </p:nvSpPr>
        <p:spPr>
          <a:xfrm>
            <a:off x="6438381" y="4744573"/>
            <a:ext cx="6092825" cy="197759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lnSpc>
                <a:spcPct val="105000"/>
              </a:lnSpc>
              <a:spcBef>
                <a:spcPts val="600"/>
              </a:spcBef>
              <a:buFont typeface="幼圆" charset="0"/>
              <a:buAutoNum type="circleNumDbPlain"/>
            </a:pPr>
            <a:r>
              <a:rPr lang="zh-CN" altLang="en-US" sz="2600" dirty="0">
                <a:latin typeface="Times New Roman" charset="0"/>
                <a:ea typeface="华文中宋" charset="-122"/>
              </a:rPr>
              <a:t>总线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请求</a:t>
            </a:r>
            <a:r>
              <a:rPr lang="zh-CN" altLang="en-US" sz="2600" dirty="0">
                <a:latin typeface="Times New Roman" charset="0"/>
                <a:ea typeface="华文中宋" charset="-122"/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仲裁</a:t>
            </a:r>
            <a:r>
              <a:rPr lang="zh-CN" altLang="en-US" sz="2600" dirty="0">
                <a:latin typeface="Times New Roman" charset="0"/>
                <a:ea typeface="华文中宋" charset="-122"/>
              </a:rPr>
              <a:t>阶段</a:t>
            </a:r>
            <a:endParaRPr lang="en-US" altLang="zh-CN" sz="2600" dirty="0">
              <a:latin typeface="Times New Roman" charset="0"/>
            </a:endParaRPr>
          </a:p>
          <a:p>
            <a:pPr lvl="1" algn="l">
              <a:lnSpc>
                <a:spcPct val="105000"/>
              </a:lnSpc>
              <a:spcBef>
                <a:spcPts val="600"/>
              </a:spcBef>
              <a:buFont typeface="幼圆" charset="0"/>
              <a:buAutoNum type="circleNumDbPlain"/>
            </a:pPr>
            <a:r>
              <a:rPr lang="zh-CN" altLang="en-US" sz="2600" dirty="0">
                <a:solidFill>
                  <a:srgbClr val="0000CC"/>
                </a:solidFill>
                <a:latin typeface="Times New Roman" charset="0"/>
                <a:ea typeface="华文中宋" charset="-122"/>
              </a:rPr>
              <a:t>寻址</a:t>
            </a:r>
            <a:r>
              <a:rPr lang="zh-CN" altLang="en-US" sz="2600" dirty="0">
                <a:latin typeface="Times New Roman" charset="0"/>
                <a:ea typeface="华文中宋" charset="-122"/>
              </a:rPr>
              <a:t>阶段</a:t>
            </a:r>
            <a:endParaRPr lang="en-US" altLang="zh-CN" sz="2600" dirty="0">
              <a:latin typeface="Times New Roman" charset="0"/>
              <a:ea typeface="华文中宋" charset="-122"/>
            </a:endParaRPr>
          </a:p>
          <a:p>
            <a:pPr lvl="1" algn="l">
              <a:lnSpc>
                <a:spcPct val="105000"/>
              </a:lnSpc>
              <a:spcBef>
                <a:spcPts val="600"/>
              </a:spcBef>
              <a:buFont typeface="幼圆" charset="0"/>
              <a:buAutoNum type="circleNumDbPlain"/>
            </a:pP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数据传送</a:t>
            </a:r>
            <a:r>
              <a:rPr lang="zh-CN" altLang="en-US" sz="2600" dirty="0">
                <a:latin typeface="Times New Roman" charset="0"/>
                <a:ea typeface="华文中宋" charset="-122"/>
              </a:rPr>
              <a:t>阶段</a:t>
            </a:r>
            <a:endParaRPr lang="en-US" altLang="zh-CN" sz="2600" dirty="0">
              <a:latin typeface="Times New Roman" charset="0"/>
            </a:endParaRPr>
          </a:p>
          <a:p>
            <a:pPr lvl="1" algn="l">
              <a:lnSpc>
                <a:spcPct val="105000"/>
              </a:lnSpc>
              <a:spcBef>
                <a:spcPts val="600"/>
              </a:spcBef>
              <a:buFont typeface="幼圆" charset="0"/>
              <a:buAutoNum type="circleNumDbPlain"/>
            </a:pPr>
            <a:r>
              <a:rPr lang="zh-CN" altLang="en-US" sz="2600" dirty="0">
                <a:solidFill>
                  <a:srgbClr val="0000CC"/>
                </a:solidFill>
                <a:latin typeface="Times New Roman" charset="0"/>
                <a:ea typeface="华文中宋" charset="-122"/>
              </a:rPr>
              <a:t>结束</a:t>
            </a:r>
            <a:r>
              <a:rPr lang="zh-CN" altLang="en-US" sz="2600" dirty="0">
                <a:latin typeface="Times New Roman" charset="0"/>
                <a:ea typeface="华文中宋" charset="-122"/>
              </a:rPr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154696106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051" y="872716"/>
            <a:ext cx="11207775" cy="55626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74638" indent="-274638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dirty="0"/>
              <a:t>功能</a:t>
            </a:r>
          </a:p>
          <a:p>
            <a:pPr marL="625475" lvl="1" indent="-2667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dirty="0"/>
              <a:t>总线系统资源的管理 </a:t>
            </a:r>
          </a:p>
          <a:p>
            <a:pPr marL="990600" lvl="2" indent="-274638">
              <a:lnSpc>
                <a:spcPct val="150000"/>
              </a:lnSpc>
              <a:spcBef>
                <a:spcPts val="0"/>
              </a:spcBef>
              <a:buFont typeface="Wingdings" charset="2"/>
              <a:buChar char="u"/>
            </a:pPr>
            <a:r>
              <a:rPr lang="zh-CN" altLang="en-US" dirty="0"/>
              <a:t>对存储空间、设备端口空间、通道、中断等进行分配、启动等操作</a:t>
            </a:r>
          </a:p>
          <a:p>
            <a:pPr marL="625475" lvl="1" indent="-2667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dirty="0"/>
              <a:t>总线系统的定时：产生总线时序和总线命令</a:t>
            </a:r>
          </a:p>
          <a:p>
            <a:pPr marL="625475" lvl="1" indent="-2667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dirty="0"/>
              <a:t>总线的仲裁：确定哪个主设备获总线使用权</a:t>
            </a:r>
            <a:endParaRPr lang="en-US" altLang="zh-CN" dirty="0"/>
          </a:p>
          <a:p>
            <a:pPr marL="625475" lvl="1" indent="-2667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dirty="0"/>
              <a:t>总线的连接</a:t>
            </a:r>
          </a:p>
          <a:p>
            <a:pPr marL="990600" lvl="2" indent="-274638">
              <a:lnSpc>
                <a:spcPct val="150000"/>
              </a:lnSpc>
              <a:spcBef>
                <a:spcPts val="0"/>
              </a:spcBef>
              <a:buFont typeface="Wingdings" charset="2"/>
              <a:buChar char="u"/>
            </a:pPr>
            <a:r>
              <a:rPr lang="zh-CN" altLang="en-US" dirty="0"/>
              <a:t>不同总线协议之间的转换</a:t>
            </a:r>
          </a:p>
          <a:p>
            <a:pPr marL="990600" lvl="2" indent="-274638">
              <a:lnSpc>
                <a:spcPct val="150000"/>
              </a:lnSpc>
              <a:spcBef>
                <a:spcPts val="0"/>
              </a:spcBef>
              <a:buFont typeface="Wingdings" charset="2"/>
              <a:buChar char="u"/>
            </a:pPr>
            <a:r>
              <a:rPr lang="zh-CN" altLang="en-US" dirty="0"/>
              <a:t>完成总线之间的连接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097" y="80628"/>
            <a:ext cx="6192838" cy="61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总线控制器</a:t>
            </a:r>
          </a:p>
        </p:txBody>
      </p:sp>
    </p:spTree>
    <p:extLst>
      <p:ext uri="{BB962C8B-B14F-4D97-AF65-F5344CB8AC3E}">
        <p14:creationId xmlns:p14="http://schemas.microsoft.com/office/powerpoint/2010/main" val="207817144"/>
      </p:ext>
    </p:extLst>
  </p:cSld>
  <p:clrMapOvr>
    <a:masterClrMapping/>
  </p:clrMapOvr>
  <p:transition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18642" y="714331"/>
            <a:ext cx="8077200" cy="928688"/>
          </a:xfrm>
          <a:prstGeom prst="rect">
            <a:avLst/>
          </a:prstGeom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Clr>
                <a:schemeClr val="tx2"/>
              </a:buClr>
            </a:pPr>
            <a:r>
              <a:rPr lang="zh-CN" altLang="en-US">
                <a:latin typeface="华文中宋" charset="-122"/>
              </a:rPr>
              <a:t>总线设备使用总线的时序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28850"/>
              </p:ext>
            </p:extLst>
          </p:nvPr>
        </p:nvGraphicFramePr>
        <p:xfrm>
          <a:off x="550590" y="1844674"/>
          <a:ext cx="10443531" cy="41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512789" imgH="1501279" progId="Word.Picture.8">
                  <p:embed/>
                </p:oleObj>
              </mc:Choice>
              <mc:Fallback>
                <p:oleObj name="Picture" r:id="rId3" imgW="3512789" imgH="15012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1844674"/>
                        <a:ext cx="10443531" cy="417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0590" y="80628"/>
            <a:ext cx="6192838" cy="63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总线控制器</a:t>
            </a:r>
          </a:p>
        </p:txBody>
      </p:sp>
    </p:spTree>
    <p:extLst>
      <p:ext uri="{BB962C8B-B14F-4D97-AF65-F5344CB8AC3E}">
        <p14:creationId xmlns:p14="http://schemas.microsoft.com/office/powerpoint/2010/main" val="987820727"/>
      </p:ext>
    </p:extLst>
  </p:cSld>
  <p:clrMapOvr>
    <a:masterClrMapping/>
  </p:clrMapOvr>
  <p:transition>
    <p:pull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4494" y="823334"/>
            <a:ext cx="8077200" cy="882650"/>
          </a:xfrm>
          <a:prstGeom prst="rect">
            <a:avLst/>
          </a:prstGeom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Clr>
                <a:schemeClr val="tx2"/>
              </a:buClr>
            </a:pPr>
            <a:r>
              <a:rPr lang="zh-CN" altLang="en-US">
                <a:latin typeface="华文中宋" charset="-122"/>
              </a:rPr>
              <a:t>总线设备使用总线的状态转换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570407"/>
              </p:ext>
            </p:extLst>
          </p:nvPr>
        </p:nvGraphicFramePr>
        <p:xfrm>
          <a:off x="2278856" y="1705984"/>
          <a:ext cx="7129464" cy="462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049749" imgH="1585071" progId="Word.Picture.8">
                  <p:embed/>
                </p:oleObj>
              </mc:Choice>
              <mc:Fallback>
                <p:oleObj name="Picture" r:id="rId3" imgW="2049749" imgH="158507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856" y="1705984"/>
                        <a:ext cx="7129464" cy="4623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2598" y="0"/>
            <a:ext cx="6192838" cy="59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总线控制器</a:t>
            </a:r>
          </a:p>
        </p:txBody>
      </p:sp>
    </p:spTree>
    <p:extLst>
      <p:ext uri="{BB962C8B-B14F-4D97-AF65-F5344CB8AC3E}">
        <p14:creationId xmlns:p14="http://schemas.microsoft.com/office/powerpoint/2010/main" val="1098554832"/>
      </p:ext>
    </p:extLst>
  </p:cSld>
  <p:clrMapOvr>
    <a:masterClrMapping/>
  </p:clrMapOvr>
  <p:transition>
    <p:pull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526091"/>
            <a:ext cx="9537669" cy="72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720000" lvl="1" indent="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7.2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  </a:t>
            </a:r>
            <a:r>
              <a:rPr lang="zh-CN" altLang="en-US" sz="4000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总线设计</a:t>
            </a:r>
            <a:endParaRPr lang="en-US" altLang="zh-CN" sz="4000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74116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571" y="836712"/>
            <a:ext cx="10728239" cy="573246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总线设计的基本要素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①</a:t>
            </a:r>
            <a:r>
              <a:rPr lang="zh-CN" altLang="en-US" sz="2400" dirty="0"/>
              <a:t>信号线类型</a:t>
            </a:r>
            <a:r>
              <a:rPr lang="en-US" altLang="zh-CN" sz="2400" dirty="0"/>
              <a:t>(Signal line type)</a:t>
            </a:r>
            <a:r>
              <a:rPr lang="zh-CN" altLang="en-US" sz="2400" dirty="0"/>
              <a:t>：</a:t>
            </a:r>
          </a:p>
          <a:p>
            <a:pPr lvl="2" indent="-427038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FF"/>
                </a:solidFill>
              </a:rPr>
              <a:t>专用</a:t>
            </a:r>
            <a:r>
              <a:rPr lang="en-US" altLang="zh-CN" dirty="0">
                <a:solidFill>
                  <a:srgbClr val="0000FF"/>
                </a:solidFill>
              </a:rPr>
              <a:t>(Separate) / </a:t>
            </a:r>
            <a:r>
              <a:rPr lang="zh-CN" altLang="en-US" dirty="0">
                <a:solidFill>
                  <a:srgbClr val="0000FF"/>
                </a:solidFill>
              </a:rPr>
              <a:t>复用</a:t>
            </a:r>
            <a:r>
              <a:rPr lang="en-US" altLang="zh-CN" dirty="0">
                <a:solidFill>
                  <a:srgbClr val="0000FF"/>
                </a:solidFill>
              </a:rPr>
              <a:t>(Multiplexed) </a:t>
            </a:r>
            <a:endParaRPr lang="zh-CN" altLang="en-US" dirty="0">
              <a:solidFill>
                <a:srgbClr val="0000FF"/>
              </a:solidFill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②</a:t>
            </a:r>
            <a:r>
              <a:rPr lang="zh-CN" altLang="en-US" sz="2400" dirty="0"/>
              <a:t>仲裁方法</a:t>
            </a:r>
            <a:r>
              <a:rPr lang="en-US" altLang="zh-CN" sz="2400" dirty="0"/>
              <a:t>(Arbitrating)</a:t>
            </a:r>
            <a:r>
              <a:rPr lang="zh-CN" altLang="en-US" sz="2400" dirty="0"/>
              <a:t>：</a:t>
            </a:r>
          </a:p>
          <a:p>
            <a:pPr lvl="2" indent="-427038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FF"/>
                </a:solidFill>
              </a:rPr>
              <a:t>集中式</a:t>
            </a:r>
            <a:r>
              <a:rPr lang="en-US" altLang="zh-CN" dirty="0">
                <a:solidFill>
                  <a:srgbClr val="0000FF"/>
                </a:solidFill>
              </a:rPr>
              <a:t>(Center)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/ </a:t>
            </a:r>
            <a:r>
              <a:rPr lang="zh-CN" altLang="en-US" dirty="0">
                <a:solidFill>
                  <a:srgbClr val="0000FF"/>
                </a:solidFill>
              </a:rPr>
              <a:t>分布式</a:t>
            </a:r>
            <a:r>
              <a:rPr lang="en-US" altLang="zh-CN" dirty="0">
                <a:solidFill>
                  <a:srgbClr val="0000FF"/>
                </a:solidFill>
              </a:rPr>
              <a:t>(distributed) </a:t>
            </a:r>
            <a:endParaRPr lang="zh-CN" altLang="en-US" dirty="0">
              <a:solidFill>
                <a:srgbClr val="0000FF"/>
              </a:solidFill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③</a:t>
            </a:r>
            <a:r>
              <a:rPr lang="zh-CN" altLang="en-US" sz="2400" dirty="0"/>
              <a:t>定时方式</a:t>
            </a:r>
            <a:r>
              <a:rPr lang="en-US" altLang="zh-CN" sz="2400" dirty="0"/>
              <a:t>(Timing)</a:t>
            </a:r>
            <a:r>
              <a:rPr lang="zh-CN" altLang="en-US" sz="2400" dirty="0"/>
              <a:t>：</a:t>
            </a:r>
          </a:p>
          <a:p>
            <a:pPr lvl="2" indent="-427038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FF"/>
                </a:solidFill>
              </a:rPr>
              <a:t>同步通信 </a:t>
            </a:r>
            <a:r>
              <a:rPr lang="en-US" altLang="zh-CN" dirty="0">
                <a:solidFill>
                  <a:srgbClr val="0000FF"/>
                </a:solidFill>
              </a:rPr>
              <a:t>(Synchronous) / </a:t>
            </a:r>
            <a:r>
              <a:rPr lang="zh-CN" altLang="en-US" dirty="0">
                <a:solidFill>
                  <a:srgbClr val="0000FF"/>
                </a:solidFill>
              </a:rPr>
              <a:t>异步通信 </a:t>
            </a:r>
            <a:r>
              <a:rPr lang="en-US" altLang="zh-CN" dirty="0">
                <a:solidFill>
                  <a:srgbClr val="0000FF"/>
                </a:solidFill>
              </a:rPr>
              <a:t>(Asynchronous)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④</a:t>
            </a:r>
            <a:r>
              <a:rPr lang="zh-CN" altLang="en-US" sz="2400" dirty="0"/>
              <a:t>事务类型</a:t>
            </a:r>
            <a:r>
              <a:rPr lang="en-US" altLang="zh-CN" sz="2400" dirty="0"/>
              <a:t>(Bus Transaction)</a:t>
            </a:r>
            <a:r>
              <a:rPr lang="zh-CN" altLang="en-US" sz="2400" dirty="0"/>
              <a:t>：</a:t>
            </a:r>
          </a:p>
          <a:p>
            <a:pPr lvl="2" indent="-427038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FF"/>
                </a:solidFill>
              </a:rPr>
              <a:t>总线所支持的各种数据传输类型和其他总线操作类型</a:t>
            </a:r>
          </a:p>
          <a:p>
            <a:pPr lvl="2" indent="-427038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/>
              <a:t>如：存储器读、存储器写、</a:t>
            </a:r>
            <a:r>
              <a:rPr lang="en-US" altLang="zh-CN" sz="2000" dirty="0"/>
              <a:t>I/O</a:t>
            </a:r>
            <a:r>
              <a:rPr lang="zh-CN" altLang="en-US" sz="2000" dirty="0"/>
              <a:t>读、</a:t>
            </a:r>
            <a:r>
              <a:rPr lang="en-US" altLang="zh-CN" sz="2000" dirty="0"/>
              <a:t>I/O</a:t>
            </a:r>
            <a:r>
              <a:rPr lang="zh-CN" altLang="en-US" sz="2000" dirty="0"/>
              <a:t>写、读指令、中断响应等</a:t>
            </a:r>
            <a:endParaRPr lang="en-US" altLang="zh-CN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0570" y="0"/>
            <a:ext cx="8388350" cy="61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总线设计要素</a:t>
            </a:r>
          </a:p>
        </p:txBody>
      </p:sp>
    </p:spTree>
    <p:extLst>
      <p:ext uri="{BB962C8B-B14F-4D97-AF65-F5344CB8AC3E}">
        <p14:creationId xmlns:p14="http://schemas.microsoft.com/office/powerpoint/2010/main" val="58383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32614" y="1"/>
            <a:ext cx="2952750" cy="67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7171" name="Freeform 16"/>
          <p:cNvSpPr>
            <a:spLocks/>
          </p:cNvSpPr>
          <p:nvPr/>
        </p:nvSpPr>
        <p:spPr bwMode="auto">
          <a:xfrm>
            <a:off x="2048670" y="808039"/>
            <a:ext cx="2447925" cy="604837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2177257" y="763588"/>
            <a:ext cx="1757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charset="0"/>
                <a:ea typeface="楷体_GB2312" charset="0"/>
              </a:rPr>
              <a:t>重点内容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1991520" y="1316036"/>
            <a:ext cx="9288262" cy="2518779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0">
              <a:latin typeface="Arial" charset="0"/>
              <a:ea typeface="宋体" charset="-122"/>
            </a:endParaRPr>
          </a:p>
        </p:txBody>
      </p:sp>
      <p:sp>
        <p:nvSpPr>
          <p:cNvPr id="7175" name="Freeform 22"/>
          <p:cNvSpPr>
            <a:spLocks/>
          </p:cNvSpPr>
          <p:nvPr/>
        </p:nvSpPr>
        <p:spPr bwMode="auto">
          <a:xfrm>
            <a:off x="2134395" y="4185592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7176" name="Rectangle 23"/>
          <p:cNvSpPr>
            <a:spLocks noChangeArrowheads="1"/>
          </p:cNvSpPr>
          <p:nvPr/>
        </p:nvSpPr>
        <p:spPr bwMode="auto">
          <a:xfrm>
            <a:off x="2206774" y="4149080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  <a:ea typeface="楷体_GB2312" charset="0"/>
              </a:rPr>
              <a:t>基本要求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2048670" y="4669781"/>
            <a:ext cx="9231112" cy="1783555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0">
              <a:latin typeface="Arial" charset="0"/>
              <a:ea typeface="宋体" charset="-122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2259674" y="1491235"/>
            <a:ext cx="6245225" cy="9756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r>
              <a:rPr kumimoji="1" lang="zh-CN" altLang="en-US" dirty="0">
                <a:latin typeface="+mn-ea"/>
                <a:ea typeface="+mn-ea"/>
              </a:rPr>
              <a:t>第七章  总线</a:t>
            </a:r>
            <a:endParaRPr kumimoji="1" lang="en-US" altLang="zh-CN" dirty="0">
              <a:latin typeface="+mn-ea"/>
              <a:ea typeface="+mn-ea"/>
              <a:sym typeface="Symbol" pitchFamily="18" charset="2"/>
            </a:endParaRPr>
          </a:p>
          <a:p>
            <a:pPr algn="l" eaLnBrk="1" hangingPunct="1">
              <a:lnSpc>
                <a:spcPct val="100000"/>
              </a:lnSpc>
              <a:defRPr/>
            </a:pP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080286" y="2003997"/>
            <a:ext cx="6996112" cy="182819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sz="2400" dirty="0">
                <a:latin typeface="+mn-ea"/>
                <a:ea typeface="+mn-ea"/>
                <a:sym typeface="Symbol" charset="2"/>
              </a:rPr>
              <a:t>7.1 </a:t>
            </a:r>
            <a:r>
              <a:rPr kumimoji="1" lang="zh-CN" altLang="en-US" sz="2400" dirty="0">
                <a:latin typeface="+mn-ea"/>
                <a:ea typeface="+mn-ea"/>
                <a:sym typeface="Symbol" charset="2"/>
              </a:rPr>
              <a:t>总线概述</a:t>
            </a:r>
            <a:endParaRPr kumimoji="1" lang="en-US" altLang="zh-CN" sz="2400" dirty="0">
              <a:latin typeface="+mn-ea"/>
              <a:ea typeface="+mn-ea"/>
              <a:sym typeface="Symbol" charset="2"/>
            </a:endParaRPr>
          </a:p>
          <a:p>
            <a:pPr lvl="1" algn="l" eaLnBrk="1" hangingPunct="1">
              <a:lnSpc>
                <a:spcPct val="15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sz="2400" dirty="0">
                <a:latin typeface="+mn-ea"/>
                <a:ea typeface="+mn-ea"/>
                <a:sym typeface="Symbol" charset="2"/>
              </a:rPr>
              <a:t>7.2</a:t>
            </a:r>
            <a:r>
              <a:rPr kumimoji="1" lang="zh-CN" altLang="en-US" sz="2400" dirty="0">
                <a:latin typeface="+mn-ea"/>
                <a:ea typeface="+mn-ea"/>
                <a:sym typeface="Symbol" charset="2"/>
              </a:rPr>
              <a:t> </a:t>
            </a:r>
            <a:r>
              <a:rPr kumimoji="1" lang="zh-CN" altLang="en-US" sz="2400" dirty="0">
                <a:latin typeface="+mn-ea"/>
                <a:ea typeface="+mn-ea"/>
              </a:rPr>
              <a:t>总线</a:t>
            </a:r>
            <a:r>
              <a:rPr kumimoji="1" lang="zh-CN" altLang="en-US" sz="2400" dirty="0">
                <a:latin typeface="+mn-ea"/>
                <a:ea typeface="+mn-ea"/>
                <a:sym typeface="Symbol" charset="2"/>
              </a:rPr>
              <a:t>设计</a:t>
            </a:r>
            <a:endParaRPr kumimoji="1" lang="en-US" altLang="zh-CN" sz="2400" dirty="0">
              <a:latin typeface="+mn-ea"/>
              <a:ea typeface="+mn-ea"/>
              <a:sym typeface="Symbol" charset="2"/>
            </a:endParaRPr>
          </a:p>
          <a:p>
            <a:pPr lvl="1" algn="l" eaLnBrk="1" hangingPunct="1">
              <a:lnSpc>
                <a:spcPct val="15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sz="2400" dirty="0">
                <a:latin typeface="+mn-ea"/>
                <a:ea typeface="+mn-ea"/>
                <a:sym typeface="Symbol" charset="2"/>
              </a:rPr>
              <a:t>7.3</a:t>
            </a:r>
            <a:r>
              <a:rPr kumimoji="1" lang="zh-CN" altLang="en-US" sz="2400" dirty="0">
                <a:latin typeface="+mn-ea"/>
                <a:ea typeface="+mn-ea"/>
                <a:sym typeface="Symbol" charset="2"/>
              </a:rPr>
              <a:t> 常见总线</a:t>
            </a:r>
            <a:endParaRPr kumimoji="1" lang="en-US" altLang="zh-CN" sz="2400" dirty="0">
              <a:latin typeface="+mn-ea"/>
              <a:ea typeface="+mn-ea"/>
              <a:sym typeface="Symbol" charset="2"/>
            </a:endParaRP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451895" y="5039606"/>
            <a:ext cx="7388225" cy="119231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  <a:buSzPct val="90000"/>
              <a:buFont typeface="Wingdings" charset="2"/>
              <a:buChar char="n"/>
            </a:pPr>
            <a:r>
              <a:rPr kumimoji="1" lang="zh-CN" altLang="en-US">
                <a:latin typeface="华文新魏" charset="-122"/>
                <a:ea typeface="华文新魏" charset="-122"/>
              </a:rPr>
              <a:t>掌握总线的基本概念</a:t>
            </a:r>
            <a:endParaRPr kumimoji="1" lang="en-US" altLang="zh-CN" dirty="0">
              <a:latin typeface="华文新魏" charset="-122"/>
              <a:ea typeface="华文新魏" charset="-122"/>
            </a:endParaRPr>
          </a:p>
          <a:p>
            <a:pPr algn="l" eaLnBrk="1" hangingPunct="1">
              <a:lnSpc>
                <a:spcPct val="130000"/>
              </a:lnSpc>
              <a:buSzPct val="90000"/>
              <a:buFont typeface="Wingdings" charset="2"/>
              <a:buChar char="n"/>
            </a:pPr>
            <a:r>
              <a:rPr kumimoji="1" lang="zh-CN" altLang="en-US" dirty="0">
                <a:latin typeface="华文新魏" charset="-122"/>
                <a:ea typeface="华文新魏" charset="-122"/>
              </a:rPr>
              <a:t>理解总线设计需要考虑的因素</a:t>
            </a:r>
            <a:endParaRPr kumimoji="1" lang="en-US" altLang="zh-CN" dirty="0">
              <a:latin typeface="华文新魏" charset="-122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67102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571" y="836712"/>
            <a:ext cx="10728239" cy="573246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总线设计的基本要素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	</a:t>
            </a:r>
            <a:r>
              <a:rPr lang="en-US" altLang="zh-CN" sz="2400" dirty="0"/>
              <a:t>⑤</a:t>
            </a:r>
            <a:r>
              <a:rPr lang="zh-CN" altLang="en-US" sz="2400" dirty="0"/>
              <a:t>总线宽度</a:t>
            </a:r>
            <a:r>
              <a:rPr lang="en-US" altLang="zh-CN" sz="2400" dirty="0"/>
              <a:t>(Bus Width)</a:t>
            </a:r>
            <a:r>
              <a:rPr lang="zh-CN" altLang="en-US" sz="2400" dirty="0"/>
              <a:t>：总线上一次传输的数据位数</a:t>
            </a:r>
            <a:endParaRPr lang="en-US" altLang="zh-CN" sz="2400" dirty="0"/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/>
              <a:t>   ⑥总线频率：以</a:t>
            </a:r>
            <a:r>
              <a:rPr lang="en-US" altLang="zh-CN" sz="2400" dirty="0"/>
              <a:t>MHz</a:t>
            </a:r>
            <a:r>
              <a:rPr lang="zh-CN" altLang="en-US" sz="2400" dirty="0"/>
              <a:t>为单位的总线信号节拍速度 </a:t>
            </a:r>
            <a:endParaRPr lang="en-US" altLang="zh-CN" sz="2400" dirty="0"/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/>
              <a:t>   ⑦总线带宽</a:t>
            </a:r>
            <a:r>
              <a:rPr lang="en-US" altLang="zh-CN" sz="2400" dirty="0"/>
              <a:t>(Bus Bandwidth)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 单位时间内在总线上传输的最大数据量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传输能力的度量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，又称数据传输率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8582" y="0"/>
            <a:ext cx="8388350" cy="62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总线设计要素</a:t>
            </a:r>
          </a:p>
        </p:txBody>
      </p:sp>
      <p:sp>
        <p:nvSpPr>
          <p:cNvPr id="2" name="矩形 1"/>
          <p:cNvSpPr/>
          <p:nvPr/>
        </p:nvSpPr>
        <p:spPr>
          <a:xfrm>
            <a:off x="1306674" y="3969060"/>
            <a:ext cx="8244916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4000"/>
              </a:lnSpc>
              <a:buFont typeface="Wingdings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charset="0"/>
              </a:rPr>
              <a:t>总线带宽＝</a:t>
            </a:r>
            <a:r>
              <a:rPr lang="en-US" altLang="zh-CN" dirty="0">
                <a:solidFill>
                  <a:srgbClr val="0000CC"/>
                </a:solidFill>
                <a:latin typeface="Times New Roman" charset="0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Times New Roman" charset="0"/>
              </a:rPr>
              <a:t>总线宽度</a:t>
            </a:r>
            <a:r>
              <a:rPr lang="en-US" altLang="zh-CN" dirty="0">
                <a:solidFill>
                  <a:srgbClr val="0000CC"/>
                </a:solidFill>
                <a:latin typeface="Times New Roman" charset="0"/>
              </a:rPr>
              <a:t>/8bits)×</a:t>
            </a:r>
            <a:r>
              <a:rPr lang="zh-CN" altLang="en-US" dirty="0">
                <a:solidFill>
                  <a:srgbClr val="0000CC"/>
                </a:solidFill>
                <a:latin typeface="Times New Roman" charset="0"/>
              </a:rPr>
              <a:t>总线工作时钟频率</a:t>
            </a:r>
            <a:endParaRPr lang="en-US" altLang="zh-CN" dirty="0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188" y="4846638"/>
            <a:ext cx="10092530" cy="1333012"/>
          </a:xfrm>
          <a:prstGeom prst="rect">
            <a:avLst/>
          </a:prstGeom>
          <a:solidFill>
            <a:srgbClr val="2D2D8A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 tIns="180000" bIns="18000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华文中宋" charset="0"/>
                <a:ea typeface="华文中宋" charset="0"/>
                <a:cs typeface="华文中宋" charset="0"/>
              </a:rPr>
              <a:t> </a:t>
            </a:r>
            <a:r>
              <a:rPr lang="zh-CN" altLang="en-US" sz="2800" b="1" dirty="0">
                <a:solidFill>
                  <a:srgbClr val="FFFFFF"/>
                </a:solidFill>
                <a:latin typeface="华文中宋" charset="0"/>
                <a:ea typeface="华文中宋" charset="0"/>
                <a:cs typeface="华文中宋" charset="0"/>
              </a:rPr>
              <a:t>提高总线带宽的途径：加大总线宽度 、</a:t>
            </a:r>
            <a:endParaRPr lang="en-US" altLang="zh-CN" sz="2800" b="1" dirty="0">
              <a:solidFill>
                <a:srgbClr val="FFFFFF"/>
              </a:solidFill>
              <a:latin typeface="华文中宋" charset="0"/>
              <a:ea typeface="华文中宋" charset="0"/>
              <a:cs typeface="华文中宋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华文中宋" charset="0"/>
                <a:ea typeface="华文中宋" charset="0"/>
                <a:cs typeface="华文中宋" charset="0"/>
              </a:rPr>
              <a:t>提升工作时钟频率、恰当的协议设计</a:t>
            </a:r>
          </a:p>
        </p:txBody>
      </p:sp>
    </p:spTree>
    <p:extLst>
      <p:ext uri="{BB962C8B-B14F-4D97-AF65-F5344CB8AC3E}">
        <p14:creationId xmlns:p14="http://schemas.microsoft.com/office/powerpoint/2010/main" val="1828760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488" y="0"/>
            <a:ext cx="7021513" cy="6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总线带宽举例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5A69CA-7499-46F9-B20F-4C7462F20D7F}"/>
              </a:ext>
            </a:extLst>
          </p:cNvPr>
          <p:cNvSpPr/>
          <p:nvPr/>
        </p:nvSpPr>
        <p:spPr>
          <a:xfrm>
            <a:off x="910630" y="2031181"/>
            <a:ext cx="10369152" cy="27956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(2009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华文新魏" charset="-122"/>
              </a:rPr>
              <a:t>假设某系统总线在一个总线周期中并行传输</a:t>
            </a:r>
            <a:r>
              <a:rPr lang="en-US" altLang="zh-CN" dirty="0">
                <a:latin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华文新魏" charset="-122"/>
              </a:rPr>
              <a:t>字节信息，一个总线周期占用</a:t>
            </a:r>
            <a:r>
              <a:rPr lang="en-US" altLang="zh-CN" dirty="0">
                <a:latin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华文新魏" charset="-122"/>
              </a:rPr>
              <a:t>个时钟周期，总线时钟频率为</a:t>
            </a:r>
            <a:r>
              <a:rPr lang="en-US" altLang="zh-CN" dirty="0">
                <a:latin typeface="Times New Roman" charset="0"/>
              </a:rPr>
              <a:t>10MHz</a:t>
            </a:r>
            <a:r>
              <a:rPr lang="zh-CN" altLang="en-US" dirty="0">
                <a:latin typeface="Times New Roman" charset="0"/>
                <a:ea typeface="华文新魏" charset="-122"/>
              </a:rPr>
              <a:t>，则总线带宽是</a:t>
            </a:r>
            <a:r>
              <a:rPr lang="en-US" altLang="zh-CN" dirty="0">
                <a:latin typeface="Times New Roman" charset="0"/>
              </a:rPr>
              <a:t>(    )</a:t>
            </a:r>
            <a:endParaRPr lang="zh-CN" altLang="en-US" dirty="0">
              <a:latin typeface="Times New Roman" charset="0"/>
              <a:ea typeface="华文新魏" charset="-122"/>
            </a:endParaRPr>
          </a:p>
          <a:p>
            <a:pPr marL="0" indent="0" algn="l">
              <a:buNone/>
            </a:pPr>
            <a:r>
              <a:rPr lang="en-US" altLang="zh-CN" dirty="0">
                <a:latin typeface="Times New Roman" charset="0"/>
              </a:rPr>
              <a:t>A</a:t>
            </a:r>
            <a:r>
              <a:rPr lang="zh-CN" altLang="en-US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dirty="0">
                <a:latin typeface="Times New Roman" charset="0"/>
              </a:rPr>
              <a:t>10MB/s      B</a:t>
            </a:r>
            <a:r>
              <a:rPr lang="zh-CN" altLang="en-US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dirty="0">
                <a:latin typeface="Times New Roman" charset="0"/>
              </a:rPr>
              <a:t>20MB/S     C</a:t>
            </a:r>
            <a:r>
              <a:rPr lang="zh-CN" altLang="en-US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dirty="0">
                <a:latin typeface="Times New Roman" charset="0"/>
              </a:rPr>
              <a:t>40MB/S     D</a:t>
            </a:r>
            <a:r>
              <a:rPr lang="zh-CN" altLang="en-US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dirty="0">
                <a:latin typeface="Times New Roman" charset="0"/>
              </a:rPr>
              <a:t>80MB/S</a:t>
            </a:r>
          </a:p>
        </p:txBody>
      </p:sp>
    </p:spTree>
    <p:extLst>
      <p:ext uri="{BB962C8B-B14F-4D97-AF65-F5344CB8AC3E}">
        <p14:creationId xmlns:p14="http://schemas.microsoft.com/office/powerpoint/2010/main" val="66254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586" y="0"/>
            <a:ext cx="7019925" cy="68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信号线类型</a:t>
            </a:r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4566" y="1076982"/>
            <a:ext cx="10189132" cy="53403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/>
              <a:t>总线的信号线类型有：专用、复用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专用</a:t>
            </a:r>
            <a:r>
              <a:rPr lang="zh-CN" altLang="en-US" sz="2400" dirty="0">
                <a:solidFill>
                  <a:srgbClr val="0000FF"/>
                </a:solidFill>
              </a:rPr>
              <a:t>信号线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200" dirty="0">
                <a:solidFill>
                  <a:srgbClr val="FF0000"/>
                </a:solidFill>
              </a:rPr>
              <a:t>信号线专用来传送某一种信息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复用信号线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200" dirty="0">
                <a:solidFill>
                  <a:srgbClr val="FF0000"/>
                </a:solidFill>
              </a:rPr>
              <a:t>信号线在不同的时间传输不同的信息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信号分时复用的优缺点 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200" dirty="0">
                <a:solidFill>
                  <a:srgbClr val="FF0000"/>
                </a:solidFill>
              </a:rPr>
              <a:t>优点</a:t>
            </a:r>
            <a:r>
              <a:rPr lang="zh-CN" altLang="en-US" sz="2000" dirty="0"/>
              <a:t>：</a:t>
            </a:r>
            <a:r>
              <a:rPr lang="zh-CN" altLang="en-US" sz="2200" dirty="0"/>
              <a:t>减少总线条数，缩小体积、降低成本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200" dirty="0">
                <a:solidFill>
                  <a:srgbClr val="FF0000"/>
                </a:solidFill>
              </a:rPr>
              <a:t>缺点：</a:t>
            </a:r>
            <a:r>
              <a:rPr lang="zh-CN" altLang="en-US" sz="2200" dirty="0"/>
              <a:t>总线模块的电路变复杂，且不能并行</a:t>
            </a:r>
          </a:p>
        </p:txBody>
      </p:sp>
      <p:sp>
        <p:nvSpPr>
          <p:cNvPr id="2" name="矩形 1"/>
          <p:cNvSpPr/>
          <p:nvPr/>
        </p:nvSpPr>
        <p:spPr>
          <a:xfrm>
            <a:off x="6635266" y="1412776"/>
            <a:ext cx="508471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lvl="1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0" dirty="0">
                <a:latin typeface="STXinwei" charset="-122"/>
                <a:ea typeface="STXinwei" charset="-122"/>
                <a:cs typeface="STXinwei" charset="-122"/>
              </a:rPr>
              <a:t>例如，使用分立的数据线和地址线，使得数据信息专门由数据线传输，地址信息专门由地址线传输</a:t>
            </a:r>
            <a:r>
              <a:rPr lang="zh-CN" altLang="en-US" sz="2400" dirty="0">
                <a:latin typeface="STXinwei" charset="-122"/>
                <a:ea typeface="STXinwei" charset="-122"/>
                <a:cs typeface="STXinwei" charset="-122"/>
              </a:rPr>
              <a:t>。 </a:t>
            </a:r>
          </a:p>
        </p:txBody>
      </p:sp>
      <p:sp>
        <p:nvSpPr>
          <p:cNvPr id="3" name="矩形 2"/>
          <p:cNvSpPr/>
          <p:nvPr/>
        </p:nvSpPr>
        <p:spPr>
          <a:xfrm>
            <a:off x="6635265" y="2888940"/>
            <a:ext cx="5084713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0" dirty="0">
                <a:latin typeface="STXinwei" charset="-122"/>
                <a:ea typeface="STXinwei" charset="-122"/>
                <a:cs typeface="STXinwei" charset="-122"/>
              </a:rPr>
              <a:t>例如，许多总线采用数据</a:t>
            </a:r>
            <a:r>
              <a:rPr lang="en-US" altLang="zh-CN" sz="2400" b="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400" b="0" dirty="0">
                <a:latin typeface="STXinwei" charset="-122"/>
                <a:ea typeface="STXinwei" charset="-122"/>
                <a:cs typeface="STXinwei" charset="-122"/>
              </a:rPr>
              <a:t>地址线分时复用方式，用一组数据线在总线事务的地址阶段传送地址信息，在数据阶段传送数据信息。这样就使得地址和数据通过同一组数据线进行传输。</a:t>
            </a:r>
          </a:p>
        </p:txBody>
      </p:sp>
    </p:spTree>
    <p:extLst>
      <p:ext uri="{BB962C8B-B14F-4D97-AF65-F5344CB8AC3E}">
        <p14:creationId xmlns:p14="http://schemas.microsoft.com/office/powerpoint/2010/main" val="76270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79" grpId="0" uiExpand="1" build="p" bldLvl="2" autoUpdateAnimBg="0"/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8562" y="836712"/>
            <a:ext cx="11125236" cy="579664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charset="0"/>
              </a:rPr>
              <a:t>总线仲裁</a:t>
            </a:r>
          </a:p>
          <a:p>
            <a:pPr marL="717550" lvl="2" indent="-358775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800" dirty="0">
                <a:latin typeface="Times New Roman" charset="0"/>
              </a:rPr>
              <a:t>为什么需要仲裁：总线被多个设备共享，但每一时刻只能有一对设备使用总线传输信息</a:t>
            </a:r>
            <a:endParaRPr lang="en-US" altLang="zh-CN" sz="2800" dirty="0">
              <a:latin typeface="Times New Roman" charset="0"/>
            </a:endParaRPr>
          </a:p>
          <a:p>
            <a:pPr marL="717550" lvl="2" indent="-358775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800" dirty="0">
                <a:latin typeface="Times New Roman" charset="0"/>
              </a:rPr>
              <a:t>定义：总线</a:t>
            </a:r>
            <a:r>
              <a:rPr lang="zh-CN" altLang="en-US" sz="2800" dirty="0">
                <a:solidFill>
                  <a:srgbClr val="0000CC"/>
                </a:solidFill>
                <a:latin typeface="Times New Roman" charset="0"/>
              </a:rPr>
              <a:t>主设备请求并获得总线控制权</a:t>
            </a:r>
            <a:r>
              <a:rPr lang="zh-CN" altLang="en-US" sz="2800" dirty="0">
                <a:latin typeface="Times New Roman" charset="0"/>
              </a:rPr>
              <a:t>的过程 </a:t>
            </a:r>
          </a:p>
          <a:p>
            <a:pPr marL="717550" lvl="2" indent="-358775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800" dirty="0">
                <a:latin typeface="Times New Roman" charset="0"/>
              </a:rPr>
              <a:t>作用：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</a:rPr>
              <a:t>防止多个</a:t>
            </a:r>
            <a:r>
              <a:rPr lang="zh-CN" altLang="en-US" sz="2800" dirty="0">
                <a:latin typeface="Times New Roman" charset="0"/>
              </a:rPr>
              <a:t>总线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</a:rPr>
              <a:t>主设备同时控制总线</a:t>
            </a:r>
            <a:r>
              <a:rPr lang="zh-CN" altLang="en-US" sz="2800" dirty="0">
                <a:latin typeface="Times New Roman" charset="0"/>
              </a:rPr>
              <a:t>，合理地分配总线资源  </a:t>
            </a:r>
          </a:p>
          <a:p>
            <a:pPr marL="717550" lvl="2" indent="-358775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800" dirty="0">
                <a:latin typeface="Times New Roman" charset="0"/>
              </a:rPr>
              <a:t>主要方式</a:t>
            </a:r>
          </a:p>
          <a:p>
            <a:pPr marL="1174750" lvl="3" indent="-358775">
              <a:lnSpc>
                <a:spcPct val="150000"/>
              </a:lnSpc>
              <a:buFont typeface="Wingdings" charset="2"/>
              <a:buChar char="u"/>
            </a:pPr>
            <a:r>
              <a:rPr lang="zh-CN" altLang="en-US" dirty="0">
                <a:latin typeface="Times New Roman" charset="0"/>
              </a:rPr>
              <a:t>集中式与分布式</a:t>
            </a:r>
          </a:p>
          <a:p>
            <a:pPr marL="1174750" lvl="3" indent="-358775">
              <a:lnSpc>
                <a:spcPct val="150000"/>
              </a:lnSpc>
              <a:buFont typeface="Wingdings" charset="2"/>
              <a:buChar char="u"/>
            </a:pPr>
            <a:r>
              <a:rPr lang="zh-CN" altLang="en-US" dirty="0">
                <a:latin typeface="Times New Roman" charset="0"/>
              </a:rPr>
              <a:t>固定优先权和动态优先权</a:t>
            </a:r>
          </a:p>
          <a:p>
            <a:pPr marL="1174750" lvl="3" indent="-358775">
              <a:lnSpc>
                <a:spcPct val="150000"/>
              </a:lnSpc>
              <a:buFont typeface="Wingdings" charset="2"/>
              <a:buChar char="u"/>
            </a:pPr>
            <a:r>
              <a:rPr lang="zh-CN" altLang="en-US" dirty="0">
                <a:latin typeface="Times New Roman" charset="0"/>
              </a:rPr>
              <a:t>设备请求仲裁、控制器查询仲裁、串行仲裁以及并行仲裁、</a:t>
            </a:r>
            <a:r>
              <a:rPr lang="en-US" altLang="zh-CN" dirty="0">
                <a:latin typeface="Times New Roman" charset="0"/>
              </a:rPr>
              <a:t>… 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0590" y="0"/>
            <a:ext cx="70199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总线仲裁</a:t>
            </a:r>
          </a:p>
        </p:txBody>
      </p:sp>
    </p:spTree>
    <p:extLst>
      <p:ext uri="{BB962C8B-B14F-4D97-AF65-F5344CB8AC3E}">
        <p14:creationId xmlns:p14="http://schemas.microsoft.com/office/powerpoint/2010/main" val="4015003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1129" y="897301"/>
            <a:ext cx="3616673" cy="660226"/>
          </a:xfrm>
          <a:prstGeom prst="rect">
            <a:avLst/>
          </a:prstGeom>
        </p:spPr>
        <p:txBody>
          <a:bodyPr/>
          <a:lstStyle/>
          <a:p>
            <a:pPr marL="358775" indent="-358775">
              <a:spcBef>
                <a:spcPct val="20000"/>
              </a:spcBef>
              <a:buFont typeface="Wingdings" charset="2"/>
              <a:buChar char="p"/>
            </a:pPr>
            <a:r>
              <a:rPr lang="zh-CN" altLang="en-US" sz="3200">
                <a:latin typeface="Times New Roman" charset="0"/>
                <a:ea typeface="华文中宋" charset="-122"/>
              </a:rPr>
              <a:t>串行总线仲裁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94675" y="5300663"/>
            <a:ext cx="3995738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-266700">
              <a:spcBef>
                <a:spcPct val="0"/>
              </a:spcBef>
              <a:buClr>
                <a:schemeClr val="tx2"/>
              </a:buClr>
              <a:buFont typeface="Wingdings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latin typeface="+mn-ea"/>
              </a:rPr>
              <a:t>Disadvantages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</a:p>
          <a:p>
            <a:pPr marL="26670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① </a:t>
            </a:r>
            <a:r>
              <a:rPr lang="zh-CN" altLang="en-US" sz="2000" dirty="0">
                <a:latin typeface="+mn-ea"/>
              </a:rPr>
              <a:t>不能保证公平性 </a:t>
            </a:r>
          </a:p>
          <a:p>
            <a:pPr marL="26670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② </a:t>
            </a:r>
            <a:r>
              <a:rPr lang="zh-CN" altLang="en-US" sz="2000" dirty="0">
                <a:latin typeface="+mn-ea"/>
              </a:rPr>
              <a:t>对电路故障很敏感      </a:t>
            </a:r>
          </a:p>
          <a:p>
            <a:pPr marL="26670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③ </a:t>
            </a:r>
            <a:r>
              <a:rPr lang="zh-CN" altLang="en-US" sz="2000" dirty="0">
                <a:latin typeface="+mn-ea"/>
              </a:rPr>
              <a:t>串行仲裁限制了总线性能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21757" y="980728"/>
            <a:ext cx="7534275" cy="2111398"/>
            <a:chOff x="521" y="674"/>
            <a:chExt cx="4839" cy="1310"/>
          </a:xfrm>
        </p:grpSpPr>
        <p:sp>
          <p:nvSpPr>
            <p:cNvPr id="45106" name="Rectangle 5"/>
            <p:cNvSpPr>
              <a:spLocks noChangeArrowheads="1"/>
            </p:cNvSpPr>
            <p:nvPr/>
          </p:nvSpPr>
          <p:spPr bwMode="auto">
            <a:xfrm>
              <a:off x="521" y="1475"/>
              <a:ext cx="14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</a:pPr>
              <a:r>
                <a:rPr kumimoji="0" lang="zh-CN" altLang="en-US" dirty="0">
                  <a:solidFill>
                    <a:srgbClr val="0000FF"/>
                  </a:solidFill>
                  <a:latin typeface="Times New Roman" charset="0"/>
                  <a:ea typeface="华文新魏" charset="-122"/>
                </a:rPr>
                <a:t>串行查询电路</a:t>
              </a:r>
              <a:endParaRPr kumimoji="0" lang="en-US" altLang="zh-CN" dirty="0">
                <a:solidFill>
                  <a:srgbClr val="0000FF"/>
                </a:solidFill>
                <a:latin typeface="Times New Roman" charset="0"/>
                <a:ea typeface="华文新魏" charset="-122"/>
              </a:endParaRPr>
            </a:p>
          </p:txBody>
        </p:sp>
        <p:grpSp>
          <p:nvGrpSpPr>
            <p:cNvPr id="45107" name="Group 6"/>
            <p:cNvGrpSpPr>
              <a:grpSpLocks/>
            </p:cNvGrpSpPr>
            <p:nvPr/>
          </p:nvGrpSpPr>
          <p:grpSpPr bwMode="auto">
            <a:xfrm>
              <a:off x="1919" y="674"/>
              <a:ext cx="3441" cy="1310"/>
              <a:chOff x="1919" y="688"/>
              <a:chExt cx="3441" cy="1409"/>
            </a:xfrm>
          </p:grpSpPr>
          <p:pic>
            <p:nvPicPr>
              <p:cNvPr id="45108" name="Picture 7" descr="菊花链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1" y="688"/>
                <a:ext cx="3109" cy="1409"/>
              </a:xfrm>
              <a:prstGeom prst="rect">
                <a:avLst/>
              </a:prstGeom>
              <a:noFill/>
              <a:ln w="952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6456" name="Text Box 8"/>
              <p:cNvSpPr txBox="1">
                <a:spLocks noChangeArrowheads="1"/>
              </p:cNvSpPr>
              <p:nvPr/>
            </p:nvSpPr>
            <p:spPr bwMode="auto">
              <a:xfrm>
                <a:off x="2288" y="1060"/>
                <a:ext cx="542" cy="2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tIns="82800" bIns="8280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lang="en-US" altLang="zh-CN" sz="1600" dirty="0">
                    <a:solidFill>
                      <a:srgbClr val="C00000"/>
                    </a:solidFill>
                    <a:latin typeface="+mn-lt"/>
                    <a:ea typeface="宋体" pitchFamily="2" charset="-122"/>
                  </a:rPr>
                  <a:t>Grant</a:t>
                </a:r>
              </a:p>
            </p:txBody>
          </p:sp>
          <p:sp>
            <p:nvSpPr>
              <p:cNvPr id="45110" name="Text Box 9"/>
              <p:cNvSpPr txBox="1">
                <a:spLocks noChangeArrowheads="1"/>
              </p:cNvSpPr>
              <p:nvPr/>
            </p:nvSpPr>
            <p:spPr bwMode="auto">
              <a:xfrm>
                <a:off x="2588" y="1784"/>
                <a:ext cx="765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82800" bIns="82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altLang="zh-CN" sz="1800" dirty="0">
                    <a:solidFill>
                      <a:srgbClr val="D1390F"/>
                    </a:solidFill>
                    <a:latin typeface="Times New Roman" charset="0"/>
                  </a:rPr>
                  <a:t>Request 1</a:t>
                </a:r>
              </a:p>
            </p:txBody>
          </p:sp>
          <p:sp>
            <p:nvSpPr>
              <p:cNvPr id="45111" name="Text Box 10"/>
              <p:cNvSpPr txBox="1">
                <a:spLocks noChangeArrowheads="1"/>
              </p:cNvSpPr>
              <p:nvPr/>
            </p:nvSpPr>
            <p:spPr bwMode="auto">
              <a:xfrm>
                <a:off x="3306" y="1771"/>
                <a:ext cx="853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82800" bIns="82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altLang="zh-CN" sz="1800" dirty="0">
                    <a:solidFill>
                      <a:srgbClr val="D1390F"/>
                    </a:solidFill>
                    <a:latin typeface="Times New Roman" charset="0"/>
                  </a:rPr>
                  <a:t>Request 2</a:t>
                </a:r>
              </a:p>
            </p:txBody>
          </p:sp>
          <p:sp>
            <p:nvSpPr>
              <p:cNvPr id="45112" name="Text Box 11"/>
              <p:cNvSpPr txBox="1">
                <a:spLocks noChangeArrowheads="1"/>
              </p:cNvSpPr>
              <p:nvPr/>
            </p:nvSpPr>
            <p:spPr bwMode="auto">
              <a:xfrm>
                <a:off x="4504" y="1770"/>
                <a:ext cx="856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82800" bIns="82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altLang="zh-CN" sz="1800">
                    <a:solidFill>
                      <a:srgbClr val="D1390F"/>
                    </a:solidFill>
                    <a:latin typeface="Times New Roman" charset="0"/>
                  </a:rPr>
                  <a:t>Request n</a:t>
                </a:r>
              </a:p>
            </p:txBody>
          </p:sp>
          <p:sp>
            <p:nvSpPr>
              <p:cNvPr id="45113" name="Text Box 12"/>
              <p:cNvSpPr txBox="1">
                <a:spLocks noChangeArrowheads="1"/>
              </p:cNvSpPr>
              <p:nvPr/>
            </p:nvSpPr>
            <p:spPr bwMode="auto">
              <a:xfrm>
                <a:off x="3058" y="700"/>
                <a:ext cx="647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108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altLang="zh-CN" sz="1800">
                    <a:solidFill>
                      <a:srgbClr val="D1390F"/>
                    </a:solidFill>
                    <a:latin typeface="Times New Roman" charset="0"/>
                  </a:rPr>
                  <a:t>Grant 1</a:t>
                </a:r>
              </a:p>
            </p:txBody>
          </p:sp>
          <p:sp>
            <p:nvSpPr>
              <p:cNvPr id="45114" name="Text Box 13"/>
              <p:cNvSpPr txBox="1">
                <a:spLocks noChangeArrowheads="1"/>
              </p:cNvSpPr>
              <p:nvPr/>
            </p:nvSpPr>
            <p:spPr bwMode="auto">
              <a:xfrm>
                <a:off x="3735" y="698"/>
                <a:ext cx="636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altLang="zh-CN" sz="1800">
                    <a:solidFill>
                      <a:srgbClr val="D1390F"/>
                    </a:solidFill>
                    <a:latin typeface="Times New Roman" charset="0"/>
                  </a:rPr>
                  <a:t>Grant 2</a:t>
                </a:r>
              </a:p>
            </p:txBody>
          </p:sp>
          <p:sp>
            <p:nvSpPr>
              <p:cNvPr id="45115" name="Text Box 14"/>
              <p:cNvSpPr txBox="1">
                <a:spLocks noChangeArrowheads="1"/>
              </p:cNvSpPr>
              <p:nvPr/>
            </p:nvSpPr>
            <p:spPr bwMode="auto">
              <a:xfrm>
                <a:off x="4624" y="697"/>
                <a:ext cx="736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108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altLang="zh-CN" sz="1800">
                    <a:solidFill>
                      <a:srgbClr val="D1390F"/>
                    </a:solidFill>
                    <a:latin typeface="Times New Roman" charset="0"/>
                  </a:rPr>
                  <a:t>Grant 3</a:t>
                </a:r>
              </a:p>
            </p:txBody>
          </p:sp>
          <p:sp>
            <p:nvSpPr>
              <p:cNvPr id="45116" name="Line 15"/>
              <p:cNvSpPr>
                <a:spLocks noChangeShapeType="1"/>
              </p:cNvSpPr>
              <p:nvPr/>
            </p:nvSpPr>
            <p:spPr bwMode="auto">
              <a:xfrm flipV="1">
                <a:off x="1919" y="1264"/>
                <a:ext cx="320" cy="374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 sz="3200"/>
              </a:p>
            </p:txBody>
          </p:sp>
        </p:grpSp>
      </p:grpSp>
      <p:sp>
        <p:nvSpPr>
          <p:cNvPr id="45060" name="Rectangle 17"/>
          <p:cNvSpPr>
            <a:spLocks noChangeArrowheads="1"/>
          </p:cNvSpPr>
          <p:nvPr/>
        </p:nvSpPr>
        <p:spPr bwMode="auto">
          <a:xfrm>
            <a:off x="2674144" y="4406901"/>
            <a:ext cx="1225550" cy="8683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endParaRPr kumimoji="0" lang="zh-CN" altLang="en-US" sz="2000"/>
          </a:p>
        </p:txBody>
      </p:sp>
      <p:sp>
        <p:nvSpPr>
          <p:cNvPr id="45061" name="Rectangle 18"/>
          <p:cNvSpPr>
            <a:spLocks noChangeArrowheads="1"/>
          </p:cNvSpPr>
          <p:nvPr/>
        </p:nvSpPr>
        <p:spPr bwMode="auto">
          <a:xfrm>
            <a:off x="2704189" y="4471988"/>
            <a:ext cx="1173399" cy="84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</a:pPr>
            <a:r>
              <a:rPr kumimoji="0" lang="en-US" altLang="zh-CN">
                <a:latin typeface="Times New Roman" charset="0"/>
              </a:rPr>
              <a:t>Bus</a:t>
            </a:r>
          </a:p>
          <a:p>
            <a:pPr algn="ctr" eaLnBrk="0" hangingPunct="0">
              <a:lnSpc>
                <a:spcPct val="100000"/>
              </a:lnSpc>
            </a:pPr>
            <a:r>
              <a:rPr kumimoji="0" lang="en-US" altLang="zh-CN">
                <a:latin typeface="Times New Roman" charset="0"/>
              </a:rPr>
              <a:t>Arbiter</a:t>
            </a:r>
          </a:p>
        </p:txBody>
      </p:sp>
      <p:sp>
        <p:nvSpPr>
          <p:cNvPr id="45062" name="Rectangle 19"/>
          <p:cNvSpPr>
            <a:spLocks noChangeArrowheads="1"/>
          </p:cNvSpPr>
          <p:nvPr/>
        </p:nvSpPr>
        <p:spPr bwMode="auto">
          <a:xfrm>
            <a:off x="4629944" y="3308350"/>
            <a:ext cx="99060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endParaRPr kumimoji="0" lang="zh-CN" altLang="en-US" sz="2000"/>
          </a:p>
        </p:txBody>
      </p:sp>
      <p:sp>
        <p:nvSpPr>
          <p:cNvPr id="45063" name="Rectangle 20"/>
          <p:cNvSpPr>
            <a:spLocks noChangeArrowheads="1"/>
          </p:cNvSpPr>
          <p:nvPr/>
        </p:nvSpPr>
        <p:spPr bwMode="auto">
          <a:xfrm>
            <a:off x="4656932" y="3316288"/>
            <a:ext cx="1094078" cy="85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</a:pPr>
            <a:r>
              <a:rPr kumimoji="0" lang="en-US" altLang="zh-CN" sz="1600" dirty="0">
                <a:solidFill>
                  <a:srgbClr val="0000FF"/>
                </a:solidFill>
                <a:latin typeface="Times New Roman" charset="0"/>
              </a:rPr>
              <a:t>Device 1</a:t>
            </a:r>
          </a:p>
          <a:p>
            <a:pPr algn="ctr" eaLnBrk="0" hangingPunct="0">
              <a:lnSpc>
                <a:spcPct val="100000"/>
              </a:lnSpc>
            </a:pPr>
            <a:r>
              <a:rPr kumimoji="0" lang="en-US" altLang="zh-CN" sz="1600" dirty="0">
                <a:latin typeface="Times New Roman" charset="0"/>
              </a:rPr>
              <a:t>Highest</a:t>
            </a:r>
          </a:p>
          <a:p>
            <a:pPr algn="ctr" eaLnBrk="0" hangingPunct="0">
              <a:lnSpc>
                <a:spcPct val="100000"/>
              </a:lnSpc>
            </a:pPr>
            <a:r>
              <a:rPr kumimoji="0" lang="en-US" altLang="zh-CN" sz="1600" dirty="0">
                <a:latin typeface="Times New Roman" charset="0"/>
              </a:rPr>
              <a:t>Priority</a:t>
            </a:r>
          </a:p>
        </p:txBody>
      </p:sp>
      <p:sp>
        <p:nvSpPr>
          <p:cNvPr id="45064" name="Rectangle 21"/>
          <p:cNvSpPr>
            <a:spLocks noChangeArrowheads="1"/>
          </p:cNvSpPr>
          <p:nvPr/>
        </p:nvSpPr>
        <p:spPr bwMode="auto">
          <a:xfrm>
            <a:off x="9009857" y="3308350"/>
            <a:ext cx="912813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endParaRPr kumimoji="0" lang="zh-CN" altLang="en-US" sz="2000"/>
          </a:p>
        </p:txBody>
      </p:sp>
      <p:sp>
        <p:nvSpPr>
          <p:cNvPr id="45065" name="Rectangle 22"/>
          <p:cNvSpPr>
            <a:spLocks noChangeArrowheads="1"/>
          </p:cNvSpPr>
          <p:nvPr/>
        </p:nvSpPr>
        <p:spPr bwMode="auto">
          <a:xfrm>
            <a:off x="8903495" y="3316288"/>
            <a:ext cx="1108075" cy="85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</a:pPr>
            <a:r>
              <a:rPr kumimoji="0" lang="en-US" altLang="zh-CN" sz="1600" dirty="0">
                <a:solidFill>
                  <a:srgbClr val="0000FF"/>
                </a:solidFill>
                <a:latin typeface="Times New Roman" charset="0"/>
              </a:rPr>
              <a:t>Device N</a:t>
            </a:r>
          </a:p>
          <a:p>
            <a:pPr algn="ctr" eaLnBrk="0" hangingPunct="0">
              <a:lnSpc>
                <a:spcPct val="100000"/>
              </a:lnSpc>
            </a:pPr>
            <a:r>
              <a:rPr kumimoji="0" lang="en-US" altLang="zh-CN" sz="1600" dirty="0">
                <a:latin typeface="Times New Roman" charset="0"/>
              </a:rPr>
              <a:t>Lowest</a:t>
            </a:r>
          </a:p>
          <a:p>
            <a:pPr algn="ctr" eaLnBrk="0" hangingPunct="0">
              <a:lnSpc>
                <a:spcPct val="100000"/>
              </a:lnSpc>
            </a:pPr>
            <a:r>
              <a:rPr kumimoji="0" lang="en-US" altLang="zh-CN" sz="1600" dirty="0">
                <a:latin typeface="Times New Roman" charset="0"/>
              </a:rPr>
              <a:t>Priority</a:t>
            </a:r>
          </a:p>
        </p:txBody>
      </p:sp>
      <p:sp>
        <p:nvSpPr>
          <p:cNvPr id="45066" name="Rectangle 23"/>
          <p:cNvSpPr>
            <a:spLocks noChangeArrowheads="1"/>
          </p:cNvSpPr>
          <p:nvPr/>
        </p:nvSpPr>
        <p:spPr bwMode="auto">
          <a:xfrm>
            <a:off x="6271419" y="3308350"/>
            <a:ext cx="912812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endParaRPr kumimoji="0" lang="zh-CN" altLang="en-US" sz="2000"/>
          </a:p>
        </p:txBody>
      </p:sp>
      <p:sp>
        <p:nvSpPr>
          <p:cNvPr id="45067" name="Rectangle 24"/>
          <p:cNvSpPr>
            <a:spLocks noChangeArrowheads="1"/>
          </p:cNvSpPr>
          <p:nvPr/>
        </p:nvSpPr>
        <p:spPr bwMode="auto">
          <a:xfrm>
            <a:off x="6244432" y="3524250"/>
            <a:ext cx="950913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</a:pPr>
            <a:r>
              <a:rPr kumimoji="0" lang="en-US" altLang="zh-CN" sz="1800">
                <a:solidFill>
                  <a:srgbClr val="0000FF"/>
                </a:solidFill>
                <a:latin typeface="Times New Roman" charset="0"/>
              </a:rPr>
              <a:t>Device 2</a:t>
            </a:r>
          </a:p>
        </p:txBody>
      </p:sp>
      <p:sp>
        <p:nvSpPr>
          <p:cNvPr id="45068" name="Oval 25"/>
          <p:cNvSpPr>
            <a:spLocks noChangeArrowheads="1"/>
          </p:cNvSpPr>
          <p:nvPr/>
        </p:nvSpPr>
        <p:spPr bwMode="auto">
          <a:xfrm>
            <a:off x="7673181" y="3646488"/>
            <a:ext cx="65088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endParaRPr kumimoji="0" lang="zh-CN" altLang="en-US" sz="2000"/>
          </a:p>
        </p:txBody>
      </p:sp>
      <p:sp>
        <p:nvSpPr>
          <p:cNvPr id="45069" name="Oval 26"/>
          <p:cNvSpPr>
            <a:spLocks noChangeArrowheads="1"/>
          </p:cNvSpPr>
          <p:nvPr/>
        </p:nvSpPr>
        <p:spPr bwMode="auto">
          <a:xfrm>
            <a:off x="7985920" y="3646488"/>
            <a:ext cx="65087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endParaRPr kumimoji="0" lang="zh-CN" altLang="en-US" sz="2000"/>
          </a:p>
        </p:txBody>
      </p:sp>
      <p:sp>
        <p:nvSpPr>
          <p:cNvPr id="45070" name="Oval 27"/>
          <p:cNvSpPr>
            <a:spLocks noChangeArrowheads="1"/>
          </p:cNvSpPr>
          <p:nvPr/>
        </p:nvSpPr>
        <p:spPr bwMode="auto">
          <a:xfrm>
            <a:off x="8298656" y="3646488"/>
            <a:ext cx="65088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endParaRPr kumimoji="0" lang="zh-CN" altLang="en-US" sz="2000"/>
          </a:p>
        </p:txBody>
      </p:sp>
      <p:sp>
        <p:nvSpPr>
          <p:cNvPr id="45071" name="Line 28"/>
          <p:cNvSpPr>
            <a:spLocks noChangeShapeType="1"/>
          </p:cNvSpPr>
          <p:nvPr/>
        </p:nvSpPr>
        <p:spPr bwMode="auto">
          <a:xfrm>
            <a:off x="3925095" y="4532313"/>
            <a:ext cx="7572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72" name="Line 29"/>
          <p:cNvSpPr>
            <a:spLocks noChangeShapeType="1"/>
          </p:cNvSpPr>
          <p:nvPr/>
        </p:nvSpPr>
        <p:spPr bwMode="auto">
          <a:xfrm flipV="1">
            <a:off x="4695031" y="4108451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73" name="Line 30"/>
          <p:cNvSpPr>
            <a:spLocks noChangeShapeType="1"/>
          </p:cNvSpPr>
          <p:nvPr/>
        </p:nvSpPr>
        <p:spPr bwMode="auto">
          <a:xfrm flipV="1">
            <a:off x="6336506" y="4108451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74" name="Line 31"/>
          <p:cNvSpPr>
            <a:spLocks noChangeShapeType="1"/>
          </p:cNvSpPr>
          <p:nvPr/>
        </p:nvSpPr>
        <p:spPr bwMode="auto">
          <a:xfrm flipV="1">
            <a:off x="5555456" y="4108451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75" name="Line 32"/>
          <p:cNvSpPr>
            <a:spLocks noChangeShapeType="1"/>
          </p:cNvSpPr>
          <p:nvPr/>
        </p:nvSpPr>
        <p:spPr bwMode="auto">
          <a:xfrm>
            <a:off x="5568156" y="4532313"/>
            <a:ext cx="7556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76" name="Line 33"/>
          <p:cNvSpPr>
            <a:spLocks noChangeShapeType="1"/>
          </p:cNvSpPr>
          <p:nvPr/>
        </p:nvSpPr>
        <p:spPr bwMode="auto">
          <a:xfrm flipV="1">
            <a:off x="7119144" y="4108451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77" name="Line 34"/>
          <p:cNvSpPr>
            <a:spLocks noChangeShapeType="1"/>
          </p:cNvSpPr>
          <p:nvPr/>
        </p:nvSpPr>
        <p:spPr bwMode="auto">
          <a:xfrm>
            <a:off x="7131844" y="4532313"/>
            <a:ext cx="9128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78" name="Line 35"/>
          <p:cNvSpPr>
            <a:spLocks noChangeShapeType="1"/>
          </p:cNvSpPr>
          <p:nvPr/>
        </p:nvSpPr>
        <p:spPr bwMode="auto">
          <a:xfrm flipV="1">
            <a:off x="9074944" y="4108451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79" name="Line 36"/>
          <p:cNvSpPr>
            <a:spLocks noChangeShapeType="1"/>
          </p:cNvSpPr>
          <p:nvPr/>
        </p:nvSpPr>
        <p:spPr bwMode="auto">
          <a:xfrm>
            <a:off x="8149432" y="4532313"/>
            <a:ext cx="91281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0" name="Line 37"/>
          <p:cNvSpPr>
            <a:spLocks noChangeShapeType="1"/>
          </p:cNvSpPr>
          <p:nvPr/>
        </p:nvSpPr>
        <p:spPr bwMode="auto">
          <a:xfrm flipV="1">
            <a:off x="8071644" y="4383088"/>
            <a:ext cx="508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1" name="Line 38"/>
          <p:cNvSpPr>
            <a:spLocks noChangeShapeType="1"/>
          </p:cNvSpPr>
          <p:nvPr/>
        </p:nvSpPr>
        <p:spPr bwMode="auto">
          <a:xfrm flipV="1">
            <a:off x="8149431" y="4383088"/>
            <a:ext cx="52388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2" name="Line 39"/>
          <p:cNvSpPr>
            <a:spLocks noChangeShapeType="1"/>
          </p:cNvSpPr>
          <p:nvPr/>
        </p:nvSpPr>
        <p:spPr bwMode="auto">
          <a:xfrm>
            <a:off x="3925094" y="5135563"/>
            <a:ext cx="41195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3" name="Line 40"/>
          <p:cNvSpPr>
            <a:spLocks noChangeShapeType="1"/>
          </p:cNvSpPr>
          <p:nvPr/>
        </p:nvSpPr>
        <p:spPr bwMode="auto">
          <a:xfrm>
            <a:off x="6884194" y="4132264"/>
            <a:ext cx="0" cy="100647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4" name="Line 41"/>
          <p:cNvSpPr>
            <a:spLocks noChangeShapeType="1"/>
          </p:cNvSpPr>
          <p:nvPr/>
        </p:nvSpPr>
        <p:spPr bwMode="auto">
          <a:xfrm>
            <a:off x="5320506" y="4132264"/>
            <a:ext cx="0" cy="100647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5" name="Line 42"/>
          <p:cNvSpPr>
            <a:spLocks noChangeShapeType="1"/>
          </p:cNvSpPr>
          <p:nvPr/>
        </p:nvSpPr>
        <p:spPr bwMode="auto">
          <a:xfrm flipV="1">
            <a:off x="8071644" y="4986338"/>
            <a:ext cx="50800" cy="2286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6" name="Line 43"/>
          <p:cNvSpPr>
            <a:spLocks noChangeShapeType="1"/>
          </p:cNvSpPr>
          <p:nvPr/>
        </p:nvSpPr>
        <p:spPr bwMode="auto">
          <a:xfrm flipV="1">
            <a:off x="8149431" y="4986338"/>
            <a:ext cx="52388" cy="2286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7" name="Line 44"/>
          <p:cNvSpPr>
            <a:spLocks noChangeShapeType="1"/>
          </p:cNvSpPr>
          <p:nvPr/>
        </p:nvSpPr>
        <p:spPr bwMode="auto">
          <a:xfrm>
            <a:off x="9613106" y="4122739"/>
            <a:ext cx="0" cy="102552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8" name="Line 45"/>
          <p:cNvSpPr>
            <a:spLocks noChangeShapeType="1"/>
          </p:cNvSpPr>
          <p:nvPr/>
        </p:nvSpPr>
        <p:spPr bwMode="auto">
          <a:xfrm>
            <a:off x="8149432" y="5135563"/>
            <a:ext cx="145891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89" name="Line 46"/>
          <p:cNvSpPr>
            <a:spLocks noChangeShapeType="1"/>
          </p:cNvSpPr>
          <p:nvPr/>
        </p:nvSpPr>
        <p:spPr bwMode="auto">
          <a:xfrm>
            <a:off x="3925094" y="4806950"/>
            <a:ext cx="41195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90" name="Line 47"/>
          <p:cNvSpPr>
            <a:spLocks noChangeShapeType="1"/>
          </p:cNvSpPr>
          <p:nvPr/>
        </p:nvSpPr>
        <p:spPr bwMode="auto">
          <a:xfrm flipV="1">
            <a:off x="8071644" y="4657725"/>
            <a:ext cx="508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91" name="Line 48"/>
          <p:cNvSpPr>
            <a:spLocks noChangeShapeType="1"/>
          </p:cNvSpPr>
          <p:nvPr/>
        </p:nvSpPr>
        <p:spPr bwMode="auto">
          <a:xfrm flipV="1">
            <a:off x="8149431" y="4657725"/>
            <a:ext cx="52388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92" name="Line 49"/>
          <p:cNvSpPr>
            <a:spLocks noChangeShapeType="1"/>
          </p:cNvSpPr>
          <p:nvPr/>
        </p:nvSpPr>
        <p:spPr bwMode="auto">
          <a:xfrm>
            <a:off x="8149432" y="4806950"/>
            <a:ext cx="11461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93" name="Line 50"/>
          <p:cNvSpPr>
            <a:spLocks noChangeShapeType="1"/>
          </p:cNvSpPr>
          <p:nvPr/>
        </p:nvSpPr>
        <p:spPr bwMode="auto">
          <a:xfrm>
            <a:off x="5022056" y="4132264"/>
            <a:ext cx="0" cy="6619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94" name="Line 51"/>
          <p:cNvSpPr>
            <a:spLocks noChangeShapeType="1"/>
          </p:cNvSpPr>
          <p:nvPr/>
        </p:nvSpPr>
        <p:spPr bwMode="auto">
          <a:xfrm>
            <a:off x="6571456" y="4132264"/>
            <a:ext cx="0" cy="6619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95" name="Line 52"/>
          <p:cNvSpPr>
            <a:spLocks noChangeShapeType="1"/>
          </p:cNvSpPr>
          <p:nvPr/>
        </p:nvSpPr>
        <p:spPr bwMode="auto">
          <a:xfrm>
            <a:off x="9309894" y="4132264"/>
            <a:ext cx="0" cy="6619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sz="3200"/>
          </a:p>
        </p:txBody>
      </p:sp>
      <p:sp>
        <p:nvSpPr>
          <p:cNvPr id="45096" name="Rectangle 53"/>
          <p:cNvSpPr>
            <a:spLocks noChangeArrowheads="1"/>
          </p:cNvSpPr>
          <p:nvPr/>
        </p:nvSpPr>
        <p:spPr bwMode="auto">
          <a:xfrm>
            <a:off x="3864941" y="4257675"/>
            <a:ext cx="7854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</a:pPr>
            <a:r>
              <a:rPr kumimoji="0" lang="en-US" altLang="zh-CN" sz="1800">
                <a:latin typeface="Times New Roman" charset="0"/>
              </a:rPr>
              <a:t>Grant</a:t>
            </a:r>
          </a:p>
        </p:txBody>
      </p:sp>
      <p:sp>
        <p:nvSpPr>
          <p:cNvPr id="45097" name="Rectangle 54"/>
          <p:cNvSpPr>
            <a:spLocks noChangeArrowheads="1"/>
          </p:cNvSpPr>
          <p:nvPr/>
        </p:nvSpPr>
        <p:spPr bwMode="auto">
          <a:xfrm>
            <a:off x="5506416" y="4257675"/>
            <a:ext cx="7854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</a:pPr>
            <a:r>
              <a:rPr kumimoji="0" lang="en-US" altLang="zh-CN" sz="1800">
                <a:latin typeface="Times New Roman" charset="0"/>
              </a:rPr>
              <a:t>Grant</a:t>
            </a:r>
          </a:p>
        </p:txBody>
      </p:sp>
      <p:sp>
        <p:nvSpPr>
          <p:cNvPr id="45098" name="Rectangle 55"/>
          <p:cNvSpPr>
            <a:spLocks noChangeArrowheads="1"/>
          </p:cNvSpPr>
          <p:nvPr/>
        </p:nvSpPr>
        <p:spPr bwMode="auto">
          <a:xfrm>
            <a:off x="7071691" y="4257675"/>
            <a:ext cx="7854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</a:pPr>
            <a:r>
              <a:rPr kumimoji="0" lang="en-US" altLang="zh-CN" sz="1800">
                <a:latin typeface="Times New Roman" charset="0"/>
              </a:rPr>
              <a:t>Grant</a:t>
            </a:r>
          </a:p>
        </p:txBody>
      </p:sp>
      <p:sp>
        <p:nvSpPr>
          <p:cNvPr id="45099" name="Rectangle 56"/>
          <p:cNvSpPr>
            <a:spLocks noChangeArrowheads="1"/>
          </p:cNvSpPr>
          <p:nvPr/>
        </p:nvSpPr>
        <p:spPr bwMode="auto">
          <a:xfrm>
            <a:off x="7077803" y="4532313"/>
            <a:ext cx="67005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</a:pPr>
            <a:r>
              <a:rPr kumimoji="0" lang="en-US" altLang="zh-CN" sz="1800">
                <a:latin typeface="Times New Roman" charset="0"/>
              </a:rPr>
              <a:t>Busy</a:t>
            </a:r>
          </a:p>
        </p:txBody>
      </p:sp>
      <p:sp>
        <p:nvSpPr>
          <p:cNvPr id="45100" name="Rectangle 57"/>
          <p:cNvSpPr>
            <a:spLocks noChangeArrowheads="1"/>
          </p:cNvSpPr>
          <p:nvPr/>
        </p:nvSpPr>
        <p:spPr bwMode="auto">
          <a:xfrm>
            <a:off x="7060439" y="4876800"/>
            <a:ext cx="97783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</a:pPr>
            <a:r>
              <a:rPr kumimoji="0" lang="en-US" altLang="zh-CN" sz="1800">
                <a:latin typeface="Times New Roman" charset="0"/>
              </a:rPr>
              <a:t>Request</a:t>
            </a:r>
          </a:p>
        </p:txBody>
      </p:sp>
      <p:sp>
        <p:nvSpPr>
          <p:cNvPr id="1256506" name="Rectangle 58"/>
          <p:cNvSpPr>
            <a:spLocks noChangeArrowheads="1"/>
          </p:cNvSpPr>
          <p:nvPr/>
        </p:nvSpPr>
        <p:spPr bwMode="auto">
          <a:xfrm>
            <a:off x="2331244" y="5300664"/>
            <a:ext cx="38354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-1905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0" hangingPunct="0">
              <a:lnSpc>
                <a:spcPct val="100000"/>
              </a:lnSpc>
              <a:buClr>
                <a:schemeClr val="tx2"/>
              </a:buClr>
              <a:buFont typeface="Wingdings" charset="2"/>
              <a:buChar char="n"/>
            </a:pPr>
            <a:r>
              <a:rPr lang="en-US" altLang="zh-CN" b="0">
                <a:solidFill>
                  <a:srgbClr val="FF0000"/>
                </a:solidFill>
                <a:latin typeface="+mn-ea"/>
                <a:ea typeface="+mn-ea"/>
              </a:rPr>
              <a:t>Advantage</a:t>
            </a:r>
            <a:r>
              <a:rPr kumimoji="0"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</a:p>
          <a:p>
            <a:pPr lvl="1" algn="l" eaLnBrk="0" hangingPunct="0">
              <a:lnSpc>
                <a:spcPct val="100000"/>
              </a:lnSpc>
            </a:pPr>
            <a:r>
              <a:rPr kumimoji="0" lang="en-US" altLang="zh-CN" sz="2000" b="0" dirty="0">
                <a:latin typeface="+mn-ea"/>
                <a:ea typeface="+mn-ea"/>
              </a:rPr>
              <a:t>① </a:t>
            </a:r>
            <a:r>
              <a:rPr kumimoji="0" lang="zh-CN" altLang="en-US" sz="2000" b="0" dirty="0">
                <a:latin typeface="+mn-ea"/>
                <a:ea typeface="+mn-ea"/>
              </a:rPr>
              <a:t>简单，只需几根线就能按一定优先次序实现总线裁决 </a:t>
            </a:r>
          </a:p>
          <a:p>
            <a:pPr lvl="1" algn="l" eaLnBrk="0" hangingPunct="0">
              <a:lnSpc>
                <a:spcPct val="100000"/>
              </a:lnSpc>
            </a:pPr>
            <a:r>
              <a:rPr kumimoji="0" lang="en-US" altLang="zh-CN" sz="2000" b="0" dirty="0">
                <a:latin typeface="+mn-ea"/>
                <a:ea typeface="+mn-ea"/>
              </a:rPr>
              <a:t>② </a:t>
            </a:r>
            <a:r>
              <a:rPr kumimoji="0" lang="zh-CN" altLang="en-US" sz="2000" b="0" dirty="0">
                <a:latin typeface="+mn-ea"/>
                <a:ea typeface="+mn-ea"/>
              </a:rPr>
              <a:t>易扩充设备</a:t>
            </a:r>
            <a:r>
              <a:rPr kumimoji="0" lang="en-US" altLang="zh-CN" sz="2000" b="0" dirty="0">
                <a:latin typeface="+mn-ea"/>
                <a:ea typeface="+mn-ea"/>
              </a:rPr>
              <a:t>(</a:t>
            </a:r>
            <a:r>
              <a:rPr lang="en-US" altLang="zh-CN" sz="2000" b="0" dirty="0">
                <a:latin typeface="+mn-ea"/>
                <a:ea typeface="+mn-ea"/>
              </a:rPr>
              <a:t>flexible)</a:t>
            </a:r>
            <a:endParaRPr kumimoji="0" lang="zh-CN" altLang="en-US" sz="2000" b="0" dirty="0">
              <a:latin typeface="+mn-ea"/>
              <a:ea typeface="+mn-ea"/>
            </a:endParaRPr>
          </a:p>
        </p:txBody>
      </p:sp>
      <p:sp>
        <p:nvSpPr>
          <p:cNvPr id="1256507" name="Rectangle 59"/>
          <p:cNvSpPr>
            <a:spLocks noChangeArrowheads="1"/>
          </p:cNvSpPr>
          <p:nvPr/>
        </p:nvSpPr>
        <p:spPr bwMode="auto">
          <a:xfrm>
            <a:off x="7387430" y="2401541"/>
            <a:ext cx="21293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</a:pPr>
            <a:r>
              <a:rPr kumimoji="0" lang="zh-CN" altLang="en-US">
                <a:solidFill>
                  <a:srgbClr val="0000FF"/>
                </a:solidFill>
                <a:latin typeface="Times New Roman" charset="0"/>
                <a:ea typeface="华文新魏" charset="-122"/>
              </a:rPr>
              <a:t>串行查询方式</a:t>
            </a:r>
          </a:p>
        </p:txBody>
      </p:sp>
      <p:sp>
        <p:nvSpPr>
          <p:cNvPr id="1256509" name="Text Box 61"/>
          <p:cNvSpPr txBox="1">
            <a:spLocks noChangeArrowheads="1"/>
          </p:cNvSpPr>
          <p:nvPr/>
        </p:nvSpPr>
        <p:spPr bwMode="auto">
          <a:xfrm>
            <a:off x="5372103" y="2139162"/>
            <a:ext cx="72310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1800" dirty="0">
                <a:latin typeface="Times New Roman" charset="0"/>
                <a:ea typeface="华文新魏" charset="-122"/>
              </a:rPr>
              <a:t>允许信号</a:t>
            </a:r>
          </a:p>
        </p:txBody>
      </p:sp>
      <p:sp>
        <p:nvSpPr>
          <p:cNvPr id="45105" name="矩形 2"/>
          <p:cNvSpPr>
            <a:spLocks noChangeArrowheads="1"/>
          </p:cNvSpPr>
          <p:nvPr/>
        </p:nvSpPr>
        <p:spPr bwMode="auto">
          <a:xfrm>
            <a:off x="694690" y="-1140"/>
            <a:ext cx="5278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集中式串行总线仲裁</a:t>
            </a:r>
          </a:p>
        </p:txBody>
      </p:sp>
    </p:spTree>
    <p:extLst>
      <p:ext uri="{BB962C8B-B14F-4D97-AF65-F5344CB8AC3E}">
        <p14:creationId xmlns:p14="http://schemas.microsoft.com/office/powerpoint/2010/main" val="136450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5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5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1" grpId="0" build="p"/>
      <p:bldP spid="1256506" grpId="0"/>
      <p:bldP spid="1256507" grpId="0"/>
      <p:bldP spid="12565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0630" y="908720"/>
            <a:ext cx="10765196" cy="477202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358775" indent="-358775">
              <a:lnSpc>
                <a:spcPct val="150000"/>
              </a:lnSpc>
              <a:buClr>
                <a:schemeClr val="tx2"/>
              </a:buClr>
              <a:buFont typeface="Wingdings" charset="2"/>
              <a:buChar char="p"/>
            </a:pPr>
            <a:r>
              <a:rPr lang="zh-CN" altLang="en-US" sz="2800" dirty="0">
                <a:latin typeface="Times New Roman" charset="0"/>
              </a:rPr>
              <a:t>并行仲裁策略：固定优先权</a:t>
            </a:r>
            <a:endParaRPr lang="en-US" altLang="zh-CN" sz="2800" dirty="0">
              <a:latin typeface="Times New Roman" charset="0"/>
            </a:endParaRPr>
          </a:p>
          <a:p>
            <a:pPr marL="269875" lvl="1" indent="0">
              <a:lnSpc>
                <a:spcPct val="150000"/>
              </a:lnSpc>
              <a:buClr>
                <a:schemeClr val="tx2"/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charset="0"/>
              </a:rPr>
              <a:t>例：</a:t>
            </a:r>
            <a:r>
              <a:rPr lang="en-US" altLang="zh-CN" sz="2400" dirty="0">
                <a:latin typeface="Times New Roman" charset="0"/>
              </a:rPr>
              <a:t>4</a:t>
            </a:r>
            <a:r>
              <a:rPr lang="zh-CN" altLang="en-US" sz="2400" dirty="0">
                <a:latin typeface="Times New Roman" charset="0"/>
              </a:rPr>
              <a:t>个总线设备</a:t>
            </a:r>
            <a:r>
              <a:rPr lang="en-US" altLang="zh-CN" sz="2400" dirty="0">
                <a:latin typeface="Times New Roman" charset="0"/>
              </a:rPr>
              <a:t>0</a:t>
            </a:r>
            <a:r>
              <a:rPr lang="zh-CN" altLang="en-US" sz="2400" dirty="0">
                <a:latin typeface="Times New Roman" charset="0"/>
              </a:rPr>
              <a:t>、</a:t>
            </a:r>
            <a:r>
              <a:rPr lang="en-US" altLang="zh-CN" sz="2400" dirty="0">
                <a:latin typeface="Times New Roman" charset="0"/>
              </a:rPr>
              <a:t>1</a:t>
            </a:r>
            <a:r>
              <a:rPr lang="zh-CN" altLang="en-US" sz="2400" dirty="0">
                <a:latin typeface="Times New Roman" charset="0"/>
              </a:rPr>
              <a:t>、</a:t>
            </a:r>
            <a:r>
              <a:rPr lang="en-US" altLang="zh-CN" sz="2400" dirty="0">
                <a:latin typeface="Times New Roman" charset="0"/>
              </a:rPr>
              <a:t>2</a:t>
            </a:r>
            <a:r>
              <a:rPr lang="zh-CN" altLang="en-US" sz="2400" dirty="0">
                <a:latin typeface="Times New Roman" charset="0"/>
              </a:rPr>
              <a:t>、</a:t>
            </a:r>
            <a:r>
              <a:rPr lang="en-US" altLang="zh-CN" sz="2400" dirty="0">
                <a:latin typeface="Times New Roman" charset="0"/>
              </a:rPr>
              <a:t>3</a:t>
            </a:r>
            <a:r>
              <a:rPr lang="zh-CN" altLang="en-US" sz="2400" dirty="0">
                <a:latin typeface="Times New Roman" charset="0"/>
              </a:rPr>
              <a:t>的优先权从低到高，总线使用请求信号分别为</a:t>
            </a:r>
            <a:r>
              <a:rPr lang="en-US" altLang="zh-CN" sz="2400" dirty="0">
                <a:latin typeface="Times New Roman" charset="0"/>
              </a:rPr>
              <a:t>REQ0</a:t>
            </a:r>
            <a:r>
              <a:rPr lang="zh-CN" altLang="en-US" sz="2400" dirty="0">
                <a:latin typeface="Times New Roman" charset="0"/>
              </a:rPr>
              <a:t>、</a:t>
            </a:r>
            <a:r>
              <a:rPr lang="en-US" altLang="zh-CN" sz="2400" dirty="0">
                <a:latin typeface="Times New Roman" charset="0"/>
              </a:rPr>
              <a:t>REQ1</a:t>
            </a:r>
            <a:r>
              <a:rPr lang="zh-CN" altLang="en-US" sz="2400" dirty="0">
                <a:latin typeface="Times New Roman" charset="0"/>
              </a:rPr>
              <a:t>、</a:t>
            </a:r>
            <a:r>
              <a:rPr lang="en-US" altLang="zh-CN" sz="2400" dirty="0">
                <a:latin typeface="Times New Roman" charset="0"/>
              </a:rPr>
              <a:t>REQ2</a:t>
            </a:r>
            <a:r>
              <a:rPr lang="zh-CN" altLang="en-US" sz="2400" dirty="0">
                <a:latin typeface="Times New Roman" charset="0"/>
              </a:rPr>
              <a:t>和</a:t>
            </a:r>
            <a:r>
              <a:rPr lang="en-US" altLang="zh-CN" sz="2400" dirty="0">
                <a:latin typeface="Times New Roman" charset="0"/>
              </a:rPr>
              <a:t>REQ3</a:t>
            </a:r>
            <a:r>
              <a:rPr lang="zh-CN" altLang="en-US" sz="2400" dirty="0">
                <a:latin typeface="Times New Roman" charset="0"/>
              </a:rPr>
              <a:t>，应答信号分别为</a:t>
            </a:r>
            <a:r>
              <a:rPr lang="en-US" altLang="zh-CN" sz="2400" dirty="0">
                <a:latin typeface="Times New Roman" charset="0"/>
              </a:rPr>
              <a:t>GRANT0</a:t>
            </a:r>
            <a:r>
              <a:rPr lang="zh-CN" altLang="en-US" sz="2400" dirty="0">
                <a:latin typeface="Times New Roman" charset="0"/>
              </a:rPr>
              <a:t>、</a:t>
            </a:r>
            <a:r>
              <a:rPr lang="en-US" altLang="zh-CN" sz="2400" dirty="0">
                <a:latin typeface="Times New Roman" charset="0"/>
              </a:rPr>
              <a:t>GRANT1</a:t>
            </a:r>
            <a:r>
              <a:rPr lang="zh-CN" altLang="en-US" sz="2400" dirty="0">
                <a:latin typeface="Times New Roman" charset="0"/>
              </a:rPr>
              <a:t>、</a:t>
            </a:r>
            <a:r>
              <a:rPr lang="en-US" altLang="zh-CN" sz="2400" dirty="0">
                <a:latin typeface="Times New Roman" charset="0"/>
              </a:rPr>
              <a:t>GRANT2</a:t>
            </a:r>
            <a:r>
              <a:rPr lang="zh-CN" altLang="en-US" sz="2400" dirty="0">
                <a:latin typeface="Times New Roman" charset="0"/>
              </a:rPr>
              <a:t>和</a:t>
            </a:r>
            <a:r>
              <a:rPr lang="en-US" altLang="zh-CN" sz="2400" dirty="0">
                <a:latin typeface="Times New Roman" charset="0"/>
              </a:rPr>
              <a:t>GRANT3</a:t>
            </a:r>
            <a:r>
              <a:rPr lang="zh-CN" altLang="en-US" sz="2400" dirty="0">
                <a:latin typeface="Times New Roman" charset="0"/>
              </a:rPr>
              <a:t>。</a:t>
            </a:r>
          </a:p>
          <a:p>
            <a:pPr marL="269875" lvl="1" indent="0">
              <a:lnSpc>
                <a:spcPct val="150000"/>
              </a:lnSpc>
              <a:buClr>
                <a:srgbClr val="33CCFF"/>
              </a:buClr>
              <a:buNone/>
            </a:pPr>
            <a:endParaRPr lang="en-US" altLang="zh-CN" dirty="0">
              <a:latin typeface="Times New Roman" charset="0"/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91101249"/>
              </p:ext>
            </p:extLst>
          </p:nvPr>
        </p:nvGraphicFramePr>
        <p:xfrm>
          <a:off x="1792359" y="3645024"/>
          <a:ext cx="8686895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6045200" imgH="1346200" progId="Word.Document.8">
                  <p:embed/>
                </p:oleObj>
              </mc:Choice>
              <mc:Fallback>
                <p:oleObj name="文档" r:id="rId3" imgW="6045200" imgH="1346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35" r="56139" b="29573"/>
                      <a:stretch>
                        <a:fillRect/>
                      </a:stretch>
                    </p:blipFill>
                    <p:spPr bwMode="auto">
                      <a:xfrm>
                        <a:off x="1792359" y="3645024"/>
                        <a:ext cx="8686895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42578" y="6896"/>
            <a:ext cx="5278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集中式并行总线仲裁</a:t>
            </a:r>
          </a:p>
        </p:txBody>
      </p:sp>
    </p:spTree>
    <p:extLst>
      <p:ext uri="{BB962C8B-B14F-4D97-AF65-F5344CB8AC3E}">
        <p14:creationId xmlns:p14="http://schemas.microsoft.com/office/powerpoint/2010/main" val="169234966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87157"/>
              </p:ext>
            </p:extLst>
          </p:nvPr>
        </p:nvGraphicFramePr>
        <p:xfrm>
          <a:off x="1738722" y="764704"/>
          <a:ext cx="7344816" cy="304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2184400" imgH="1143000" progId="Word.Picture.8">
                  <p:embed/>
                </p:oleObj>
              </mc:Choice>
              <mc:Fallback>
                <p:oleObj name="Picture2" r:id="rId3" imgW="2184400" imgH="1143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722" y="764704"/>
                        <a:ext cx="7344816" cy="3047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7823398" y="4910156"/>
            <a:ext cx="3286125" cy="14711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FF0000"/>
                </a:solidFill>
                <a:latin typeface="华文中宋" charset="-122"/>
                <a:ea typeface="华文中宋" charset="-122"/>
              </a:rPr>
              <a:t>固定优先权的集中式并行仲裁逻辑</a:t>
            </a: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20292"/>
              </p:ext>
            </p:extLst>
          </p:nvPr>
        </p:nvGraphicFramePr>
        <p:xfrm>
          <a:off x="1161569" y="4149080"/>
          <a:ext cx="7813957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hockwave Flash Object" r:id="rId5" imgW="6045200" imgH="1346200" progId="ShockwaveFlash.ShockwaveFlash.10">
                  <p:embed/>
                </p:oleObj>
              </mc:Choice>
              <mc:Fallback>
                <p:oleObj name="Shockwave Flash Object" r:id="rId5" imgW="6045200" imgH="1346200" progId="ShockwaveFlash.ShockwaveFlash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35" r="56139" b="29573"/>
                      <a:stretch>
                        <a:fillRect/>
                      </a:stretch>
                    </p:blipFill>
                    <p:spPr bwMode="auto">
                      <a:xfrm>
                        <a:off x="1161569" y="4149080"/>
                        <a:ext cx="7813957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78582" y="5182"/>
            <a:ext cx="5278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集中式并行总线仲裁</a:t>
            </a:r>
          </a:p>
        </p:txBody>
      </p:sp>
    </p:spTree>
    <p:extLst>
      <p:ext uri="{BB962C8B-B14F-4D97-AF65-F5344CB8AC3E}">
        <p14:creationId xmlns:p14="http://schemas.microsoft.com/office/powerpoint/2010/main" val="8856098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610" y="0"/>
            <a:ext cx="7019925" cy="62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冲突检测方式仲裁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2578" y="885059"/>
            <a:ext cx="11341260" cy="597693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zh-CN" altLang="en-US" dirty="0">
                <a:solidFill>
                  <a:srgbClr val="0000CC"/>
                </a:solidFill>
              </a:rPr>
              <a:t>基本思想：</a:t>
            </a:r>
          </a:p>
          <a:p>
            <a:pPr>
              <a:spcBef>
                <a:spcPts val="30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zh-CN" altLang="en-US" sz="2800" dirty="0"/>
              <a:t>当某个设备要使用总线时，它首先检查一下是否有其他设备正在使用总线</a:t>
            </a:r>
          </a:p>
          <a:p>
            <a:pPr>
              <a:spcBef>
                <a:spcPts val="300"/>
              </a:spcBef>
              <a:buNone/>
            </a:pPr>
            <a:r>
              <a:rPr lang="zh-CN" altLang="en-US" sz="2800" dirty="0"/>
              <a:t>	如果没有，那它就置总线忙，然后使用总线；</a:t>
            </a:r>
          </a:p>
          <a:p>
            <a:pPr>
              <a:spcBef>
                <a:spcPts val="300"/>
              </a:spcBef>
              <a:buNone/>
            </a:pPr>
            <a:r>
              <a:rPr lang="zh-CN" altLang="en-US" sz="2800" dirty="0"/>
              <a:t>	若两个设备同时检测到总线空闲，则可能会同时使用总线，此时发生冲突；</a:t>
            </a:r>
          </a:p>
          <a:p>
            <a:pPr>
              <a:spcBef>
                <a:spcPts val="300"/>
              </a:spcBef>
              <a:buNone/>
            </a:pPr>
            <a:r>
              <a:rPr lang="zh-CN" altLang="en-US" sz="2800" dirty="0"/>
              <a:t>	一个设备在传输过程中，它会侦听总线以检测是否发生了冲突；</a:t>
            </a:r>
          </a:p>
          <a:p>
            <a:pPr>
              <a:spcBef>
                <a:spcPts val="300"/>
              </a:spcBef>
              <a:buNone/>
            </a:pPr>
            <a:r>
              <a:rPr lang="zh-CN" altLang="en-US" sz="2800" dirty="0"/>
              <a:t>	当冲突发生时，两个设备都会停止传输，延迟一个随机时间后再重新使用总线</a:t>
            </a:r>
            <a:r>
              <a:rPr lang="zh-CN" altLang="en-US" sz="2800" b="0" dirty="0">
                <a:solidFill>
                  <a:srgbClr val="663300"/>
                </a:solidFill>
              </a:rPr>
              <a:t> </a:t>
            </a:r>
          </a:p>
          <a:p>
            <a:pPr lvl="1">
              <a:spcBef>
                <a:spcPts val="30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FF0000"/>
                </a:solidFill>
              </a:rPr>
              <a:t>一般用在网络通信总线上，如：</a:t>
            </a:r>
            <a:r>
              <a:rPr lang="en-US" altLang="zh-CN" dirty="0">
                <a:solidFill>
                  <a:srgbClr val="FF0000"/>
                </a:solidFill>
              </a:rPr>
              <a:t>Ethernet</a:t>
            </a:r>
            <a:r>
              <a:rPr lang="zh-CN" altLang="en-US" dirty="0">
                <a:solidFill>
                  <a:srgbClr val="FF0000"/>
                </a:solidFill>
              </a:rPr>
              <a:t>总线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9447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2578" y="1160748"/>
            <a:ext cx="10765196" cy="4268093"/>
          </a:xfrm>
          <a:prstGeom prst="rect">
            <a:avLst/>
          </a:prstGeom>
        </p:spPr>
        <p:txBody>
          <a:bodyPr/>
          <a:lstStyle/>
          <a:p>
            <a:pPr marL="266700" indent="-266700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总线的定时传送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625475" lvl="1" indent="-266700">
              <a:lnSpc>
                <a:spcPct val="15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dirty="0"/>
              <a:t>取得总线控制权的设备</a:t>
            </a:r>
            <a:r>
              <a:rPr lang="zh-CN" altLang="en-US" dirty="0">
                <a:solidFill>
                  <a:srgbClr val="FF0000"/>
                </a:solidFill>
              </a:rPr>
              <a:t>如何控制总线进行总线操作呢？</a:t>
            </a:r>
          </a:p>
          <a:p>
            <a:pPr marL="625475" lvl="1" indent="-266700">
              <a:lnSpc>
                <a:spcPct val="15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dirty="0"/>
              <a:t>如何来定义总线事务中的每一步</a:t>
            </a:r>
            <a:r>
              <a:rPr lang="zh-CN" altLang="en-US" dirty="0">
                <a:solidFill>
                  <a:srgbClr val="FF0000"/>
                </a:solidFill>
              </a:rPr>
              <a:t>何时开始、何时结束呢？</a:t>
            </a:r>
            <a:r>
              <a:rPr lang="zh-CN" altLang="en-US" dirty="0"/>
              <a:t>这就是</a:t>
            </a:r>
            <a:r>
              <a:rPr lang="zh-CN" altLang="en-US" dirty="0">
                <a:solidFill>
                  <a:srgbClr val="0000FF"/>
                </a:solidFill>
              </a:rPr>
              <a:t>总线通信的定时问题</a:t>
            </a:r>
            <a:endParaRPr lang="en-US" altLang="zh-CN" sz="3200" dirty="0">
              <a:latin typeface="Times New Roman" charset="0"/>
            </a:endParaRPr>
          </a:p>
          <a:p>
            <a:pPr marL="266700" indent="-26670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dirty="0">
              <a:latin typeface="Times New Roman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2578" y="0"/>
            <a:ext cx="3795713" cy="61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总线定时方式</a:t>
            </a:r>
          </a:p>
        </p:txBody>
      </p:sp>
    </p:spTree>
    <p:extLst>
      <p:ext uri="{BB962C8B-B14F-4D97-AF65-F5344CB8AC3E}">
        <p14:creationId xmlns:p14="http://schemas.microsoft.com/office/powerpoint/2010/main" val="74824244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0590" y="1196752"/>
            <a:ext cx="9865096" cy="4772025"/>
          </a:xfrm>
          <a:prstGeom prst="rect">
            <a:avLst/>
          </a:prstGeom>
        </p:spPr>
        <p:txBody>
          <a:bodyPr/>
          <a:lstStyle/>
          <a:p>
            <a:pPr marL="266700" indent="-2667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总线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定时传送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控制</a:t>
            </a:r>
          </a:p>
          <a:p>
            <a:pPr marL="625475" lvl="1" indent="-266700">
              <a:lnSpc>
                <a:spcPct val="12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目的：使总线上的各个事件协同工作 </a:t>
            </a:r>
          </a:p>
          <a:p>
            <a:pPr marL="625475" lvl="1" indent="-266700">
              <a:lnSpc>
                <a:spcPct val="12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方法一，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同步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总线</a:t>
            </a: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pPr marL="1025525" lvl="2" indent="-266700">
              <a:lnSpc>
                <a:spcPct val="12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设置一个供总线上所有设备所使用的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统一时钟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，设备之间的相互操作按照预先约定的时间关系而进行 </a:t>
            </a:r>
          </a:p>
          <a:p>
            <a:pPr marL="625475" lvl="1" indent="-266700">
              <a:lnSpc>
                <a:spcPct val="12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方法二，</a:t>
            </a:r>
            <a:r>
              <a:rPr lang="zh-CN" altLang="en-US" dirty="0">
                <a:solidFill>
                  <a:srgbClr val="0000CC"/>
                </a:solidFill>
                <a:latin typeface="STXinwei" charset="-122"/>
                <a:ea typeface="STXinwei" charset="-122"/>
                <a:cs typeface="STXinwei" charset="-122"/>
              </a:rPr>
              <a:t>异步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总线</a:t>
            </a: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pPr marL="1025525" lvl="2" indent="-266700">
              <a:lnSpc>
                <a:spcPct val="12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采用“</a:t>
            </a:r>
            <a:r>
              <a:rPr lang="zh-CN" altLang="en-US" dirty="0">
                <a:solidFill>
                  <a:srgbClr val="0000CC"/>
                </a:solidFill>
                <a:latin typeface="STXinwei" charset="-122"/>
                <a:ea typeface="STXinwei" charset="-122"/>
                <a:cs typeface="STXinwei" charset="-122"/>
              </a:rPr>
              <a:t>握手机制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”在事件就绪时通知对方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94606" y="0"/>
            <a:ext cx="3795713" cy="61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总线定时方式</a:t>
            </a:r>
          </a:p>
        </p:txBody>
      </p:sp>
    </p:spTree>
    <p:extLst>
      <p:ext uri="{BB962C8B-B14F-4D97-AF65-F5344CB8AC3E}">
        <p14:creationId xmlns:p14="http://schemas.microsoft.com/office/powerpoint/2010/main" val="1581161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526091"/>
            <a:ext cx="9537669" cy="72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720000" lvl="1" indent="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7.1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  </a:t>
            </a:r>
            <a:r>
              <a:rPr lang="zh-CN" altLang="en-US" sz="4000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总线概述</a:t>
            </a:r>
            <a:endParaRPr lang="en-US" altLang="zh-CN" sz="4000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26962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6594" y="908720"/>
            <a:ext cx="10477164" cy="6059095"/>
          </a:xfrm>
          <a:prstGeom prst="rect">
            <a:avLst/>
          </a:prstGeom>
        </p:spPr>
        <p:txBody>
          <a:bodyPr wrap="square" lIns="63500" tIns="25400" rIns="63500" bIns="25400">
            <a:spAutoFit/>
          </a:bodyPr>
          <a:lstStyle/>
          <a:p>
            <a:pPr marL="266700" indent="-266700"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总线通信的定时方式</a:t>
            </a:r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Synchronous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  <a:hlinkClick r:id="rId3" action="ppaction://hlinksldjump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同步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：各个部件采用统一时钟信号进行同步</a:t>
            </a:r>
            <a:endParaRPr lang="en-US" altLang="zh-CN" dirty="0">
              <a:solidFill>
                <a:srgbClr val="0000CC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marL="1025525" lvl="2" indent="-266700"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协议简单，速度快，接口逻辑少。由于时钟偏移问题，同步总线不能很长</a:t>
            </a:r>
            <a:endParaRPr lang="en-US" altLang="zh-CN" sz="2800" dirty="0">
              <a:latin typeface="STXinwei" charset="-122"/>
              <a:ea typeface="STXinwei" charset="-122"/>
              <a:cs typeface="STXinwei" charset="-122"/>
            </a:endParaRPr>
          </a:p>
          <a:p>
            <a:pPr marL="1025525" lvl="2" indent="-266700"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用途：用于部件之间距离短、存取速度较一致的场合。如</a:t>
            </a:r>
            <a:r>
              <a:rPr lang="en-US" altLang="zh-CN" sz="2800" dirty="0">
                <a:solidFill>
                  <a:srgbClr val="0000CC"/>
                </a:solidFill>
                <a:latin typeface="STXinwei" charset="-122"/>
                <a:ea typeface="STXinwei" charset="-122"/>
                <a:cs typeface="STXinwei" charset="-122"/>
              </a:rPr>
              <a:t>CPU</a:t>
            </a:r>
            <a:r>
              <a:rPr lang="zh-CN" altLang="en-US" sz="2800" dirty="0">
                <a:solidFill>
                  <a:srgbClr val="0000CC"/>
                </a:solidFill>
                <a:latin typeface="STXinwei" charset="-122"/>
                <a:ea typeface="STXinwei" charset="-122"/>
                <a:cs typeface="STXinwei" charset="-122"/>
              </a:rPr>
              <a:t>内部总线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、处理器局部总线等采用同步总线</a:t>
            </a:r>
            <a:endParaRPr lang="en-US" altLang="zh-CN" sz="2800" dirty="0">
              <a:solidFill>
                <a:srgbClr val="0000CC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Asynchronous(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异步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：各个部件采用应答方式进行通信</a:t>
            </a:r>
            <a:r>
              <a:rPr lang="en-US" altLang="zh-CN" dirty="0">
                <a:solidFill>
                  <a:srgbClr val="0000CC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</a:p>
          <a:p>
            <a:pPr marL="1025525" lvl="2" indent="-2667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允许各个部件之间的速度有较大的差异</a:t>
            </a:r>
          </a:p>
          <a:p>
            <a:pPr marL="1025525" lvl="2" indent="-2667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用途：用于具有不同存取速度的设备之间进行通信。如连接外设或者其他机器的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I/O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通信总线</a:t>
            </a:r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endParaRPr lang="zh-CN" altLang="en-US" dirty="0">
              <a:solidFill>
                <a:srgbClr val="0000CC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0610" y="0"/>
            <a:ext cx="3795713" cy="69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总线定时方式</a:t>
            </a:r>
          </a:p>
        </p:txBody>
      </p:sp>
    </p:spTree>
    <p:extLst>
      <p:ext uri="{BB962C8B-B14F-4D97-AF65-F5344CB8AC3E}">
        <p14:creationId xmlns:p14="http://schemas.microsoft.com/office/powerpoint/2010/main" val="20284588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3"/>
          <p:cNvGrpSpPr>
            <a:grpSpLocks/>
          </p:cNvGrpSpPr>
          <p:nvPr/>
        </p:nvGrpSpPr>
        <p:grpSpPr bwMode="auto">
          <a:xfrm>
            <a:off x="1044043" y="1448780"/>
            <a:ext cx="7870825" cy="2797175"/>
            <a:chOff x="227" y="577"/>
            <a:chExt cx="4958" cy="2293"/>
          </a:xfrm>
        </p:grpSpPr>
        <p:grpSp>
          <p:nvGrpSpPr>
            <p:cNvPr id="61448" name="Group 4"/>
            <p:cNvGrpSpPr>
              <a:grpSpLocks/>
            </p:cNvGrpSpPr>
            <p:nvPr/>
          </p:nvGrpSpPr>
          <p:grpSpPr bwMode="auto">
            <a:xfrm>
              <a:off x="864" y="669"/>
              <a:ext cx="4321" cy="193"/>
              <a:chOff x="864" y="768"/>
              <a:chExt cx="4321" cy="193"/>
            </a:xfrm>
          </p:grpSpPr>
          <p:sp>
            <p:nvSpPr>
              <p:cNvPr id="61493" name="Freeform 5"/>
              <p:cNvSpPr>
                <a:spLocks/>
              </p:cNvSpPr>
              <p:nvPr/>
            </p:nvSpPr>
            <p:spPr bwMode="auto">
              <a:xfrm>
                <a:off x="86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1"/>
                  <a:gd name="T19" fmla="*/ 0 h 193"/>
                  <a:gd name="T20" fmla="*/ 721 w 721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94" name="Freeform 6"/>
              <p:cNvSpPr>
                <a:spLocks/>
              </p:cNvSpPr>
              <p:nvPr/>
            </p:nvSpPr>
            <p:spPr bwMode="auto">
              <a:xfrm>
                <a:off x="158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1"/>
                  <a:gd name="T19" fmla="*/ 0 h 193"/>
                  <a:gd name="T20" fmla="*/ 721 w 721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95" name="Freeform 7"/>
              <p:cNvSpPr>
                <a:spLocks/>
              </p:cNvSpPr>
              <p:nvPr/>
            </p:nvSpPr>
            <p:spPr bwMode="auto">
              <a:xfrm>
                <a:off x="230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1"/>
                  <a:gd name="T19" fmla="*/ 0 h 193"/>
                  <a:gd name="T20" fmla="*/ 721 w 721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96" name="Freeform 8"/>
              <p:cNvSpPr>
                <a:spLocks/>
              </p:cNvSpPr>
              <p:nvPr/>
            </p:nvSpPr>
            <p:spPr bwMode="auto">
              <a:xfrm>
                <a:off x="302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1"/>
                  <a:gd name="T19" fmla="*/ 0 h 193"/>
                  <a:gd name="T20" fmla="*/ 721 w 721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97" name="Freeform 9"/>
              <p:cNvSpPr>
                <a:spLocks/>
              </p:cNvSpPr>
              <p:nvPr/>
            </p:nvSpPr>
            <p:spPr bwMode="auto">
              <a:xfrm>
                <a:off x="374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1"/>
                  <a:gd name="T19" fmla="*/ 0 h 193"/>
                  <a:gd name="T20" fmla="*/ 721 w 721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98" name="Freeform 10"/>
              <p:cNvSpPr>
                <a:spLocks/>
              </p:cNvSpPr>
              <p:nvPr/>
            </p:nvSpPr>
            <p:spPr bwMode="auto">
              <a:xfrm>
                <a:off x="446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1"/>
                  <a:gd name="T19" fmla="*/ 0 h 193"/>
                  <a:gd name="T20" fmla="*/ 721 w 721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1152" y="625"/>
              <a:ext cx="0" cy="2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0" name="Line 12"/>
            <p:cNvSpPr>
              <a:spLocks noChangeShapeType="1"/>
            </p:cNvSpPr>
            <p:nvPr/>
          </p:nvSpPr>
          <p:spPr bwMode="auto">
            <a:xfrm>
              <a:off x="1872" y="625"/>
              <a:ext cx="0" cy="2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1" name="Line 13"/>
            <p:cNvSpPr>
              <a:spLocks noChangeShapeType="1"/>
            </p:cNvSpPr>
            <p:nvPr/>
          </p:nvSpPr>
          <p:spPr bwMode="auto">
            <a:xfrm>
              <a:off x="2592" y="577"/>
              <a:ext cx="0" cy="2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2" name="Line 14"/>
            <p:cNvSpPr>
              <a:spLocks noChangeShapeType="1"/>
            </p:cNvSpPr>
            <p:nvPr/>
          </p:nvSpPr>
          <p:spPr bwMode="auto">
            <a:xfrm>
              <a:off x="3312" y="577"/>
              <a:ext cx="0" cy="2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3" name="Line 15"/>
            <p:cNvSpPr>
              <a:spLocks noChangeShapeType="1"/>
            </p:cNvSpPr>
            <p:nvPr/>
          </p:nvSpPr>
          <p:spPr bwMode="auto">
            <a:xfrm>
              <a:off x="4752" y="643"/>
              <a:ext cx="0" cy="2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4" name="Rectangle 16"/>
            <p:cNvSpPr>
              <a:spLocks noChangeArrowheads="1"/>
            </p:cNvSpPr>
            <p:nvPr/>
          </p:nvSpPr>
          <p:spPr bwMode="auto">
            <a:xfrm>
              <a:off x="227" y="1038"/>
              <a:ext cx="46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0" hangingPunct="0">
                <a:lnSpc>
                  <a:spcPct val="100000"/>
                </a:lnSpc>
              </a:pPr>
              <a:r>
                <a:rPr kumimoji="0" lang="en-US" altLang="zh-CN" sz="1800" dirty="0" err="1">
                  <a:latin typeface="Times New Roman" charset="0"/>
                  <a:ea typeface="华文新魏" charset="-122"/>
                </a:rPr>
                <a:t>BReq</a:t>
              </a:r>
              <a:endParaRPr kumimoji="0" lang="en-US" altLang="zh-CN" sz="1800" dirty="0">
                <a:latin typeface="Times New Roman" charset="0"/>
                <a:ea typeface="华文新魏" charset="-122"/>
              </a:endParaRPr>
            </a:p>
          </p:txBody>
        </p:sp>
        <p:sp>
          <p:nvSpPr>
            <p:cNvPr id="61455" name="Line 17"/>
            <p:cNvSpPr>
              <a:spLocks noChangeShapeType="1"/>
            </p:cNvSpPr>
            <p:nvPr/>
          </p:nvSpPr>
          <p:spPr bwMode="auto">
            <a:xfrm>
              <a:off x="964" y="1152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6" name="Line 18"/>
            <p:cNvSpPr>
              <a:spLocks noChangeShapeType="1"/>
            </p:cNvSpPr>
            <p:nvPr/>
          </p:nvSpPr>
          <p:spPr bwMode="auto">
            <a:xfrm>
              <a:off x="1060" y="1632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7" name="Line 19"/>
            <p:cNvSpPr>
              <a:spLocks noChangeShapeType="1"/>
            </p:cNvSpPr>
            <p:nvPr/>
          </p:nvSpPr>
          <p:spPr bwMode="auto">
            <a:xfrm flipV="1">
              <a:off x="1300" y="1436"/>
              <a:ext cx="8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8" name="Line 20"/>
            <p:cNvSpPr>
              <a:spLocks noChangeShapeType="1"/>
            </p:cNvSpPr>
            <p:nvPr/>
          </p:nvSpPr>
          <p:spPr bwMode="auto">
            <a:xfrm>
              <a:off x="1396" y="1440"/>
              <a:ext cx="2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59" name="Rectangle 21"/>
            <p:cNvSpPr>
              <a:spLocks noChangeArrowheads="1"/>
            </p:cNvSpPr>
            <p:nvPr/>
          </p:nvSpPr>
          <p:spPr bwMode="auto">
            <a:xfrm>
              <a:off x="227" y="1422"/>
              <a:ext cx="32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0" hangingPunct="0">
                <a:lnSpc>
                  <a:spcPct val="100000"/>
                </a:lnSpc>
              </a:pPr>
              <a:r>
                <a:rPr kumimoji="0" lang="en-US" altLang="zh-CN" sz="1800">
                  <a:latin typeface="Times New Roman" charset="0"/>
                  <a:ea typeface="华文新魏" charset="-122"/>
                </a:rPr>
                <a:t>BG</a:t>
              </a:r>
            </a:p>
          </p:txBody>
        </p:sp>
        <p:sp>
          <p:nvSpPr>
            <p:cNvPr id="61460" name="Line 22"/>
            <p:cNvSpPr>
              <a:spLocks noChangeShapeType="1"/>
            </p:cNvSpPr>
            <p:nvPr/>
          </p:nvSpPr>
          <p:spPr bwMode="auto">
            <a:xfrm flipH="1" flipV="1">
              <a:off x="1820" y="1148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61" name="Line 23"/>
            <p:cNvSpPr>
              <a:spLocks noChangeShapeType="1"/>
            </p:cNvSpPr>
            <p:nvPr/>
          </p:nvSpPr>
          <p:spPr bwMode="auto">
            <a:xfrm>
              <a:off x="1022" y="2016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62" name="Line 24"/>
            <p:cNvSpPr>
              <a:spLocks noChangeShapeType="1"/>
            </p:cNvSpPr>
            <p:nvPr/>
          </p:nvSpPr>
          <p:spPr bwMode="auto">
            <a:xfrm flipV="1">
              <a:off x="1492" y="1916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63" name="Line 25"/>
            <p:cNvSpPr>
              <a:spLocks noChangeShapeType="1"/>
            </p:cNvSpPr>
            <p:nvPr/>
          </p:nvSpPr>
          <p:spPr bwMode="auto">
            <a:xfrm>
              <a:off x="1540" y="192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64" name="Line 26"/>
            <p:cNvSpPr>
              <a:spLocks noChangeShapeType="1"/>
            </p:cNvSpPr>
            <p:nvPr/>
          </p:nvSpPr>
          <p:spPr bwMode="auto">
            <a:xfrm>
              <a:off x="1540" y="2112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65" name="Rectangle 27"/>
            <p:cNvSpPr>
              <a:spLocks noChangeArrowheads="1"/>
            </p:cNvSpPr>
            <p:nvPr/>
          </p:nvSpPr>
          <p:spPr bwMode="auto">
            <a:xfrm>
              <a:off x="1509" y="1867"/>
              <a:ext cx="8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0" hangingPunct="0">
                <a:lnSpc>
                  <a:spcPct val="100000"/>
                </a:lnSpc>
              </a:pPr>
              <a:r>
                <a:rPr kumimoji="0" lang="en-US" altLang="zh-CN" sz="1800">
                  <a:latin typeface="Times New Roman" charset="0"/>
                  <a:ea typeface="华文新魏" charset="-122"/>
                </a:rPr>
                <a:t>Cmd+Addr</a:t>
              </a:r>
            </a:p>
          </p:txBody>
        </p:sp>
        <p:sp>
          <p:nvSpPr>
            <p:cNvPr id="61466" name="Line 28"/>
            <p:cNvSpPr>
              <a:spLocks noChangeShapeType="1"/>
            </p:cNvSpPr>
            <p:nvPr/>
          </p:nvSpPr>
          <p:spPr bwMode="auto">
            <a:xfrm>
              <a:off x="1492" y="2020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67" name="Line 29"/>
            <p:cNvSpPr>
              <a:spLocks noChangeShapeType="1"/>
            </p:cNvSpPr>
            <p:nvPr/>
          </p:nvSpPr>
          <p:spPr bwMode="auto">
            <a:xfrm>
              <a:off x="2308" y="1924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68" name="Line 30"/>
            <p:cNvSpPr>
              <a:spLocks noChangeShapeType="1"/>
            </p:cNvSpPr>
            <p:nvPr/>
          </p:nvSpPr>
          <p:spPr bwMode="auto">
            <a:xfrm flipV="1">
              <a:off x="2308" y="2012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69" name="Line 31"/>
            <p:cNvSpPr>
              <a:spLocks noChangeShapeType="1"/>
            </p:cNvSpPr>
            <p:nvPr/>
          </p:nvSpPr>
          <p:spPr bwMode="auto">
            <a:xfrm>
              <a:off x="2356" y="2016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0" name="Rectangle 32"/>
            <p:cNvSpPr>
              <a:spLocks noChangeArrowheads="1"/>
            </p:cNvSpPr>
            <p:nvPr/>
          </p:nvSpPr>
          <p:spPr bwMode="auto">
            <a:xfrm>
              <a:off x="227" y="1855"/>
              <a:ext cx="621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0" hangingPunct="0">
                <a:lnSpc>
                  <a:spcPct val="100000"/>
                </a:lnSpc>
              </a:pPr>
              <a:r>
                <a:rPr kumimoji="0" lang="en-US" altLang="zh-CN" sz="1800">
                  <a:latin typeface="Times New Roman" charset="0"/>
                  <a:ea typeface="华文新魏" charset="-122"/>
                </a:rPr>
                <a:t>R/W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kumimoji="0" lang="en-US" altLang="zh-CN" sz="1800">
                  <a:latin typeface="Times New Roman" charset="0"/>
                  <a:ea typeface="华文新魏" charset="-122"/>
                </a:rPr>
                <a:t>Address</a:t>
              </a:r>
            </a:p>
          </p:txBody>
        </p:sp>
        <p:sp>
          <p:nvSpPr>
            <p:cNvPr id="61471" name="Line 33"/>
            <p:cNvSpPr>
              <a:spLocks noChangeShapeType="1"/>
            </p:cNvSpPr>
            <p:nvPr/>
          </p:nvSpPr>
          <p:spPr bwMode="auto">
            <a:xfrm>
              <a:off x="1924" y="1344"/>
              <a:ext cx="2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2" name="Line 34"/>
            <p:cNvSpPr>
              <a:spLocks noChangeShapeType="1"/>
            </p:cNvSpPr>
            <p:nvPr/>
          </p:nvSpPr>
          <p:spPr bwMode="auto">
            <a:xfrm flipV="1">
              <a:off x="1041" y="2407"/>
              <a:ext cx="9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3" name="Line 35"/>
            <p:cNvSpPr>
              <a:spLocks noChangeShapeType="1"/>
            </p:cNvSpPr>
            <p:nvPr/>
          </p:nvSpPr>
          <p:spPr bwMode="auto">
            <a:xfrm flipV="1">
              <a:off x="2020" y="2300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4" name="Line 36"/>
            <p:cNvSpPr>
              <a:spLocks noChangeShapeType="1"/>
            </p:cNvSpPr>
            <p:nvPr/>
          </p:nvSpPr>
          <p:spPr bwMode="auto">
            <a:xfrm>
              <a:off x="2068" y="230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5" name="Line 37"/>
            <p:cNvSpPr>
              <a:spLocks noChangeShapeType="1"/>
            </p:cNvSpPr>
            <p:nvPr/>
          </p:nvSpPr>
          <p:spPr bwMode="auto">
            <a:xfrm>
              <a:off x="2068" y="2496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6" name="Rectangle 38"/>
            <p:cNvSpPr>
              <a:spLocks noChangeArrowheads="1"/>
            </p:cNvSpPr>
            <p:nvPr/>
          </p:nvSpPr>
          <p:spPr bwMode="auto">
            <a:xfrm>
              <a:off x="2212" y="2248"/>
              <a:ext cx="48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0" hangingPunct="0">
                <a:lnSpc>
                  <a:spcPct val="100000"/>
                </a:lnSpc>
              </a:pPr>
              <a:r>
                <a:rPr kumimoji="0" lang="en-US" altLang="zh-CN" sz="1800">
                  <a:latin typeface="Times New Roman" charset="0"/>
                  <a:ea typeface="华文新魏" charset="-122"/>
                </a:rPr>
                <a:t>Data1</a:t>
              </a:r>
            </a:p>
          </p:txBody>
        </p:sp>
        <p:sp>
          <p:nvSpPr>
            <p:cNvPr id="61477" name="Line 39"/>
            <p:cNvSpPr>
              <a:spLocks noChangeShapeType="1"/>
            </p:cNvSpPr>
            <p:nvPr/>
          </p:nvSpPr>
          <p:spPr bwMode="auto">
            <a:xfrm>
              <a:off x="2020" y="2404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8" name="Line 40"/>
            <p:cNvSpPr>
              <a:spLocks noChangeShapeType="1"/>
            </p:cNvSpPr>
            <p:nvPr/>
          </p:nvSpPr>
          <p:spPr bwMode="auto">
            <a:xfrm>
              <a:off x="2836" y="2308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9" name="Line 41"/>
            <p:cNvSpPr>
              <a:spLocks noChangeShapeType="1"/>
            </p:cNvSpPr>
            <p:nvPr/>
          </p:nvSpPr>
          <p:spPr bwMode="auto">
            <a:xfrm flipV="1">
              <a:off x="2836" y="2396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0" name="Line 42"/>
            <p:cNvSpPr>
              <a:spLocks noChangeShapeType="1"/>
            </p:cNvSpPr>
            <p:nvPr/>
          </p:nvSpPr>
          <p:spPr bwMode="auto">
            <a:xfrm>
              <a:off x="2884" y="240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1" name="Line 43"/>
            <p:cNvSpPr>
              <a:spLocks noChangeShapeType="1"/>
            </p:cNvSpPr>
            <p:nvPr/>
          </p:nvSpPr>
          <p:spPr bwMode="auto">
            <a:xfrm flipV="1">
              <a:off x="3028" y="2300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2" name="Line 44"/>
            <p:cNvSpPr>
              <a:spLocks noChangeShapeType="1"/>
            </p:cNvSpPr>
            <p:nvPr/>
          </p:nvSpPr>
          <p:spPr bwMode="auto">
            <a:xfrm>
              <a:off x="3076" y="230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3" name="Line 45"/>
            <p:cNvSpPr>
              <a:spLocks noChangeShapeType="1"/>
            </p:cNvSpPr>
            <p:nvPr/>
          </p:nvSpPr>
          <p:spPr bwMode="auto">
            <a:xfrm>
              <a:off x="3076" y="249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4" name="Rectangle 46"/>
            <p:cNvSpPr>
              <a:spLocks noChangeArrowheads="1"/>
            </p:cNvSpPr>
            <p:nvPr/>
          </p:nvSpPr>
          <p:spPr bwMode="auto">
            <a:xfrm>
              <a:off x="3136" y="2259"/>
              <a:ext cx="48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0" hangingPunct="0">
                <a:lnSpc>
                  <a:spcPct val="100000"/>
                </a:lnSpc>
              </a:pPr>
              <a:r>
                <a:rPr kumimoji="0" lang="en-US" altLang="zh-CN" sz="1800">
                  <a:latin typeface="Times New Roman" charset="0"/>
                  <a:ea typeface="华文新魏" charset="-122"/>
                </a:rPr>
                <a:t>Data2</a:t>
              </a:r>
            </a:p>
          </p:txBody>
        </p:sp>
        <p:sp>
          <p:nvSpPr>
            <p:cNvPr id="61485" name="Line 47"/>
            <p:cNvSpPr>
              <a:spLocks noChangeShapeType="1"/>
            </p:cNvSpPr>
            <p:nvPr/>
          </p:nvSpPr>
          <p:spPr bwMode="auto">
            <a:xfrm>
              <a:off x="3028" y="2404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6" name="Line 48"/>
            <p:cNvSpPr>
              <a:spLocks noChangeShapeType="1"/>
            </p:cNvSpPr>
            <p:nvPr/>
          </p:nvSpPr>
          <p:spPr bwMode="auto">
            <a:xfrm>
              <a:off x="3652" y="2308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7" name="Line 49"/>
            <p:cNvSpPr>
              <a:spLocks noChangeShapeType="1"/>
            </p:cNvSpPr>
            <p:nvPr/>
          </p:nvSpPr>
          <p:spPr bwMode="auto">
            <a:xfrm flipV="1">
              <a:off x="3652" y="2396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8" name="Line 50"/>
            <p:cNvSpPr>
              <a:spLocks noChangeShapeType="1"/>
            </p:cNvSpPr>
            <p:nvPr/>
          </p:nvSpPr>
          <p:spPr bwMode="auto">
            <a:xfrm>
              <a:off x="3700" y="240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9" name="Line 51"/>
            <p:cNvSpPr>
              <a:spLocks noChangeShapeType="1"/>
            </p:cNvSpPr>
            <p:nvPr/>
          </p:nvSpPr>
          <p:spPr bwMode="auto">
            <a:xfrm flipH="1" flipV="1">
              <a:off x="3740" y="1436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0" name="Line 52"/>
            <p:cNvSpPr>
              <a:spLocks noChangeShapeType="1"/>
            </p:cNvSpPr>
            <p:nvPr/>
          </p:nvSpPr>
          <p:spPr bwMode="auto">
            <a:xfrm>
              <a:off x="3844" y="1632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1" name="Rectangle 53"/>
            <p:cNvSpPr>
              <a:spLocks noChangeArrowheads="1"/>
            </p:cNvSpPr>
            <p:nvPr/>
          </p:nvSpPr>
          <p:spPr bwMode="auto">
            <a:xfrm>
              <a:off x="227" y="2334"/>
              <a:ext cx="41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0" hangingPunct="0">
                <a:lnSpc>
                  <a:spcPct val="100000"/>
                </a:lnSpc>
              </a:pPr>
              <a:r>
                <a:rPr kumimoji="0" lang="en-US" altLang="zh-CN" sz="1800">
                  <a:latin typeface="Times New Roman" charset="0"/>
                  <a:ea typeface="华文新魏" charset="-122"/>
                </a:rPr>
                <a:t>Data</a:t>
              </a:r>
            </a:p>
          </p:txBody>
        </p:sp>
        <p:sp>
          <p:nvSpPr>
            <p:cNvPr id="61492" name="Line 54"/>
            <p:cNvSpPr>
              <a:spLocks noChangeShapeType="1"/>
            </p:cNvSpPr>
            <p:nvPr/>
          </p:nvSpPr>
          <p:spPr bwMode="auto">
            <a:xfrm>
              <a:off x="4024" y="595"/>
              <a:ext cx="0" cy="2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61442" name="Rectangle 55"/>
          <p:cNvSpPr>
            <a:spLocks noChangeArrowheads="1"/>
          </p:cNvSpPr>
          <p:nvPr/>
        </p:nvSpPr>
        <p:spPr bwMode="auto">
          <a:xfrm>
            <a:off x="312205" y="9367"/>
            <a:ext cx="818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简单的同步协议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以时钟为基础的协议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63672" name="Rectangle 56"/>
          <p:cNvSpPr>
            <a:spLocks noChangeArrowheads="1"/>
          </p:cNvSpPr>
          <p:nvPr/>
        </p:nvSpPr>
        <p:spPr bwMode="auto">
          <a:xfrm>
            <a:off x="1169456" y="4922784"/>
            <a:ext cx="9570266" cy="162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0" hangingPunct="0">
              <a:lnSpc>
                <a:spcPct val="100000"/>
              </a:lnSpc>
              <a:buClr>
                <a:schemeClr val="tx2"/>
              </a:buClr>
              <a:buFont typeface="Wingdings" charset="2"/>
              <a:buChar char="n"/>
            </a:pPr>
            <a:r>
              <a:rPr kumimoji="0" lang="en-US" altLang="zh-CN">
                <a:solidFill>
                  <a:srgbClr val="FF0000"/>
                </a:solidFill>
                <a:latin typeface="Times New Roman" charset="0"/>
              </a:rPr>
              <a:t>Advantage(</a:t>
            </a:r>
            <a:r>
              <a:rPr kumimoji="0" lang="zh-CN" altLang="en-US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优点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</a:rPr>
              <a:t>):</a:t>
            </a:r>
            <a:r>
              <a:rPr kumimoji="0" lang="zh-CN" altLang="en-US" dirty="0">
                <a:solidFill>
                  <a:srgbClr val="CC3300"/>
                </a:solidFill>
                <a:latin typeface="Times New Roman" charset="0"/>
                <a:ea typeface="华文中宋" charset="-122"/>
              </a:rPr>
              <a:t>    </a:t>
            </a:r>
            <a:r>
              <a:rPr kumimoji="0" lang="zh-CN" altLang="en-US" dirty="0">
                <a:solidFill>
                  <a:srgbClr val="0000FF"/>
                </a:solidFill>
                <a:latin typeface="Times New Roman" charset="0"/>
                <a:ea typeface="华文中宋" charset="-122"/>
              </a:rPr>
              <a:t> 控制逻辑少而速度快</a:t>
            </a:r>
            <a:endParaRPr kumimoji="0" lang="en-US" altLang="zh-CN" dirty="0">
              <a:solidFill>
                <a:srgbClr val="0000FF"/>
              </a:solidFill>
              <a:latin typeface="Times New Roman" charset="0"/>
            </a:endParaRPr>
          </a:p>
          <a:p>
            <a:pPr algn="l" eaLnBrk="0" hangingPunct="0">
              <a:lnSpc>
                <a:spcPct val="100000"/>
              </a:lnSpc>
              <a:buClr>
                <a:schemeClr val="tx2"/>
              </a:buClr>
              <a:buFont typeface="Wingdings" charset="2"/>
              <a:buChar char="n"/>
            </a:pP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</a:rPr>
              <a:t>Disadvantages(</a:t>
            </a:r>
            <a:r>
              <a:rPr kumimoji="0" lang="zh-CN" altLang="en-US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缺点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</a:rPr>
              <a:t>):</a:t>
            </a:r>
          </a:p>
          <a:p>
            <a:pPr lvl="1" algn="l" eaLnBrk="0" hangingPunct="0">
              <a:lnSpc>
                <a:spcPct val="100000"/>
              </a:lnSpc>
              <a:buFont typeface="隶书" charset="0"/>
              <a:buAutoNum type="circleNumDbPlain"/>
            </a:pPr>
            <a:r>
              <a:rPr kumimoji="0" lang="zh-CN" altLang="en-US" dirty="0">
                <a:solidFill>
                  <a:srgbClr val="0000FF"/>
                </a:solidFill>
                <a:latin typeface="Times New Roman" charset="0"/>
                <a:ea typeface="华文中宋" charset="-122"/>
              </a:rPr>
              <a:t>所有设备在同一时钟速率下运行，以最慢的设备为准</a:t>
            </a:r>
          </a:p>
          <a:p>
            <a:pPr lvl="1" algn="l" eaLnBrk="0" hangingPunct="0">
              <a:lnSpc>
                <a:spcPct val="100000"/>
              </a:lnSpc>
              <a:buFont typeface="隶书" charset="0"/>
              <a:buAutoNum type="circleNumDbPlain"/>
            </a:pPr>
            <a:r>
              <a:rPr kumimoji="0" lang="zh-CN" altLang="en-US" dirty="0">
                <a:solidFill>
                  <a:srgbClr val="0000FF"/>
                </a:solidFill>
                <a:latin typeface="Times New Roman" charset="0"/>
                <a:ea typeface="华文中宋" charset="-122"/>
              </a:rPr>
              <a:t>由于时钟偏移问题，同步总线不能很长</a:t>
            </a:r>
          </a:p>
        </p:txBody>
      </p:sp>
      <p:sp>
        <p:nvSpPr>
          <p:cNvPr id="61444" name="Text Box 57"/>
          <p:cNvSpPr txBox="1">
            <a:spLocks noChangeArrowheads="1"/>
          </p:cNvSpPr>
          <p:nvPr/>
        </p:nvSpPr>
        <p:spPr bwMode="auto">
          <a:xfrm>
            <a:off x="1018642" y="1592796"/>
            <a:ext cx="884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0" hangingPunct="0">
              <a:lnSpc>
                <a:spcPct val="100000"/>
              </a:lnSpc>
            </a:pPr>
            <a:r>
              <a:rPr kumimoji="0" lang="en-US" altLang="zh-CN" sz="180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CLK</a:t>
            </a:r>
          </a:p>
        </p:txBody>
      </p:sp>
      <p:sp>
        <p:nvSpPr>
          <p:cNvPr id="1263674" name="Rectangle 58"/>
          <p:cNvSpPr>
            <a:spLocks noChangeArrowheads="1"/>
          </p:cNvSpPr>
          <p:nvPr/>
        </p:nvSpPr>
        <p:spPr bwMode="auto">
          <a:xfrm>
            <a:off x="1101193" y="4301070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0" hangingPunct="0">
              <a:lnSpc>
                <a:spcPct val="100000"/>
              </a:lnSpc>
              <a:buFont typeface="Wingdings" charset="2"/>
              <a:buChar char="p"/>
            </a:pPr>
            <a:r>
              <a:rPr kumimoji="0" lang="zh-CN" altLang="en-US">
                <a:latin typeface="华文中宋" charset="-122"/>
                <a:ea typeface="华文中宋" charset="-122"/>
              </a:rPr>
              <a:t>控制线上有</a:t>
            </a:r>
            <a:r>
              <a:rPr kumimoji="0" lang="zh-CN" altLang="en-US">
                <a:solidFill>
                  <a:srgbClr val="FF0000"/>
                </a:solidFill>
                <a:latin typeface="华文中宋" charset="-122"/>
                <a:ea typeface="华文中宋" charset="-122"/>
              </a:rPr>
              <a:t>一个时钟信号进行定时</a:t>
            </a:r>
            <a:r>
              <a:rPr kumimoji="0" lang="zh-CN" altLang="en-US">
                <a:latin typeface="华文中宋" charset="-122"/>
                <a:ea typeface="华文中宋" charset="-122"/>
              </a:rPr>
              <a:t>，有</a:t>
            </a:r>
            <a:r>
              <a:rPr kumimoji="0" lang="zh-CN" altLang="en-US">
                <a:solidFill>
                  <a:srgbClr val="FF0000"/>
                </a:solidFill>
                <a:latin typeface="华文中宋" charset="-122"/>
                <a:ea typeface="华文中宋" charset="-122"/>
              </a:rPr>
              <a:t>确定的通信协议</a:t>
            </a:r>
            <a:endParaRPr kumimoji="0" lang="en-US" altLang="zh-CN">
              <a:solidFill>
                <a:srgbClr val="FF0000"/>
              </a:solidFill>
              <a:latin typeface="华文中宋" charset="-122"/>
              <a:ea typeface="华文中宋" charset="-122"/>
            </a:endParaRPr>
          </a:p>
        </p:txBody>
      </p:sp>
      <p:sp>
        <p:nvSpPr>
          <p:cNvPr id="61446" name="Text Box 60"/>
          <p:cNvSpPr txBox="1">
            <a:spLocks noChangeArrowheads="1"/>
          </p:cNvSpPr>
          <p:nvPr/>
        </p:nvSpPr>
        <p:spPr bwMode="auto">
          <a:xfrm>
            <a:off x="738982" y="868716"/>
            <a:ext cx="81073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90000"/>
              </a:lnSpc>
              <a:buFont typeface="Wingdings" charset="2"/>
              <a:buChar char="p"/>
            </a:pPr>
            <a:r>
              <a:rPr kumimoji="0" lang="zh-CN" altLang="en-US">
                <a:latin typeface="华文中宋" charset="-122"/>
                <a:ea typeface="华文中宋" charset="-122"/>
              </a:rPr>
              <a:t>一个总线事务：地址阶段 </a:t>
            </a:r>
            <a:r>
              <a:rPr kumimoji="0" lang="en-US" altLang="zh-CN">
                <a:latin typeface="华文中宋" charset="-122"/>
                <a:ea typeface="华文中宋" charset="-122"/>
              </a:rPr>
              <a:t>+ </a:t>
            </a:r>
            <a:r>
              <a:rPr kumimoji="0" lang="zh-CN" altLang="en-US">
                <a:latin typeface="华文中宋" charset="-122"/>
                <a:ea typeface="华文中宋" charset="-122"/>
              </a:rPr>
              <a:t>数据阶段 </a:t>
            </a:r>
            <a:r>
              <a:rPr kumimoji="0" lang="en-US" altLang="zh-CN">
                <a:latin typeface="华文中宋" charset="-122"/>
                <a:ea typeface="华文中宋" charset="-122"/>
              </a:rPr>
              <a:t>+ … + </a:t>
            </a:r>
            <a:r>
              <a:rPr kumimoji="0" lang="zh-CN" altLang="en-US">
                <a:latin typeface="华文中宋" charset="-122"/>
                <a:ea typeface="华文中宋" charset="-122"/>
              </a:rPr>
              <a:t>数据阶段</a:t>
            </a:r>
          </a:p>
        </p:txBody>
      </p:sp>
    </p:spTree>
    <p:extLst>
      <p:ext uri="{BB962C8B-B14F-4D97-AF65-F5344CB8AC3E}">
        <p14:creationId xmlns:p14="http://schemas.microsoft.com/office/powerpoint/2010/main" val="5904662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3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3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3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794" y="1564419"/>
            <a:ext cx="8687804" cy="4060825"/>
          </a:xfrm>
          <a:prstGeom prst="rect">
            <a:avLst/>
          </a:prstGeom>
          <a:noFill/>
        </p:spPr>
      </p:pic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34566" y="0"/>
            <a:ext cx="83931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简单的异步协议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以请求应答为基础的协议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666714" y="3652651"/>
            <a:ext cx="144016" cy="532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ea typeface="华文中宋" pitchFamily="2" charset="-122"/>
              </a:rPr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392585679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647514" y="908720"/>
            <a:ext cx="2819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）同步方式 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1119002" y="1592796"/>
            <a:ext cx="768826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68400" indent="-11684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0" lang="zh-CN" altLang="en-US" dirty="0">
                <a:latin typeface="华文中宋" charset="-122"/>
                <a:ea typeface="华文中宋" charset="-122"/>
              </a:rPr>
              <a:t>优点：</a:t>
            </a:r>
            <a:r>
              <a:rPr kumimoji="0" lang="en-US" altLang="zh-CN" dirty="0">
                <a:latin typeface="华文中宋" charset="-122"/>
                <a:ea typeface="华文中宋" charset="-122"/>
              </a:rPr>
              <a:t>①</a:t>
            </a:r>
            <a:r>
              <a:rPr kumimoji="0" lang="zh-CN" altLang="en-US" dirty="0">
                <a:latin typeface="华文中宋" charset="-122"/>
                <a:ea typeface="华文中宋" charset="-122"/>
              </a:rPr>
              <a:t>电路简单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0" lang="zh-CN" altLang="en-US" dirty="0">
                <a:latin typeface="华文中宋" charset="-122"/>
                <a:ea typeface="华文中宋" charset="-122"/>
              </a:rPr>
              <a:t>          </a:t>
            </a:r>
            <a:r>
              <a:rPr kumimoji="0" lang="en-US" altLang="zh-CN" dirty="0">
                <a:latin typeface="华文中宋" charset="-122"/>
                <a:ea typeface="华文中宋" charset="-122"/>
              </a:rPr>
              <a:t>②</a:t>
            </a:r>
            <a:r>
              <a:rPr kumimoji="0" lang="zh-CN" altLang="en-US" dirty="0">
                <a:latin typeface="华文中宋" charset="-122"/>
                <a:ea typeface="华文中宋" charset="-122"/>
              </a:rPr>
              <a:t>适合高速设备的数据传输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0" lang="zh-CN" altLang="en-US" dirty="0">
                <a:latin typeface="华文中宋" charset="-122"/>
                <a:ea typeface="华文中宋" charset="-122"/>
              </a:rPr>
              <a:t>缺点：高速设备和低速设备间只能用低速设备的速度来传输数据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377086" y="1013284"/>
            <a:ext cx="762000" cy="1371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r>
              <a:rPr lang="zh-CN" altLang="en-US">
                <a:latin typeface="Times New Roman" pitchFamily="18" charset="0"/>
                <a:ea typeface="+mn-ea"/>
                <a:cs typeface="Times New Roman" pitchFamily="18" charset="0"/>
              </a:rPr>
              <a:t>主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9653686" y="1089484"/>
            <a:ext cx="762000" cy="11430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chemeClr val="bg1"/>
              </a:gs>
              <a:gs pos="100000">
                <a:srgbClr val="00CC99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zh-CN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7139086" y="1470484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defRPr/>
            </a:pPr>
            <a:endParaRPr lang="zh-CN" altLang="en-US" sz="160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7291393" y="860884"/>
            <a:ext cx="643125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altLang="zh-CN">
                <a:latin typeface="Times New Roman" pitchFamily="18" charset="0"/>
                <a:ea typeface="+mn-ea"/>
                <a:cs typeface="Times New Roman" pitchFamily="18" charset="0"/>
              </a:rPr>
              <a:t>clk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9730273" y="1394284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zh-CN" altLang="en-US">
                <a:latin typeface="Times New Roman" pitchFamily="18" charset="0"/>
                <a:ea typeface="+mn-ea"/>
                <a:cs typeface="Times New Roman" pitchFamily="18" charset="0"/>
              </a:rPr>
              <a:t>从</a:t>
            </a:r>
          </a:p>
        </p:txBody>
      </p:sp>
      <p:grpSp>
        <p:nvGrpSpPr>
          <p:cNvPr id="59401" name="Group 10"/>
          <p:cNvGrpSpPr>
            <a:grpSpLocks/>
          </p:cNvGrpSpPr>
          <p:nvPr/>
        </p:nvGrpSpPr>
        <p:grpSpPr bwMode="auto">
          <a:xfrm>
            <a:off x="7977286" y="1013284"/>
            <a:ext cx="1524000" cy="304800"/>
            <a:chOff x="3888" y="624"/>
            <a:chExt cx="960" cy="192"/>
          </a:xfrm>
        </p:grpSpPr>
        <p:sp>
          <p:nvSpPr>
            <p:cNvPr id="10287" name="Line 11"/>
            <p:cNvSpPr>
              <a:spLocks noChangeShapeType="1"/>
            </p:cNvSpPr>
            <p:nvPr/>
          </p:nvSpPr>
          <p:spPr bwMode="auto">
            <a:xfrm>
              <a:off x="3888" y="8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88" name="Line 12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89" name="Line 13"/>
            <p:cNvSpPr>
              <a:spLocks noChangeShapeType="1"/>
            </p:cNvSpPr>
            <p:nvPr/>
          </p:nvSpPr>
          <p:spPr bwMode="auto">
            <a:xfrm>
              <a:off x="4080" y="6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0" name="Line 14"/>
            <p:cNvSpPr>
              <a:spLocks noChangeShapeType="1"/>
            </p:cNvSpPr>
            <p:nvPr/>
          </p:nvSpPr>
          <p:spPr bwMode="auto">
            <a:xfrm flipV="1">
              <a:off x="4272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1" name="Line 15"/>
            <p:cNvSpPr>
              <a:spLocks noChangeShapeType="1"/>
            </p:cNvSpPr>
            <p:nvPr/>
          </p:nvSpPr>
          <p:spPr bwMode="auto">
            <a:xfrm>
              <a:off x="4272" y="8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2" name="Line 16"/>
            <p:cNvSpPr>
              <a:spLocks noChangeShapeType="1"/>
            </p:cNvSpPr>
            <p:nvPr/>
          </p:nvSpPr>
          <p:spPr bwMode="auto">
            <a:xfrm>
              <a:off x="3888" y="8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3" name="Line 17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4" name="Line 18"/>
            <p:cNvSpPr>
              <a:spLocks noChangeShapeType="1"/>
            </p:cNvSpPr>
            <p:nvPr/>
          </p:nvSpPr>
          <p:spPr bwMode="auto">
            <a:xfrm>
              <a:off x="4080" y="6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5" name="Line 19"/>
            <p:cNvSpPr>
              <a:spLocks noChangeShapeType="1"/>
            </p:cNvSpPr>
            <p:nvPr/>
          </p:nvSpPr>
          <p:spPr bwMode="auto">
            <a:xfrm flipV="1">
              <a:off x="4272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6" name="Line 20"/>
            <p:cNvSpPr>
              <a:spLocks noChangeShapeType="1"/>
            </p:cNvSpPr>
            <p:nvPr/>
          </p:nvSpPr>
          <p:spPr bwMode="auto">
            <a:xfrm>
              <a:off x="4272" y="8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7" name="Line 21"/>
            <p:cNvSpPr>
              <a:spLocks noChangeShapeType="1"/>
            </p:cNvSpPr>
            <p:nvPr/>
          </p:nvSpPr>
          <p:spPr bwMode="auto">
            <a:xfrm flipV="1">
              <a:off x="4464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8" name="Line 22"/>
            <p:cNvSpPr>
              <a:spLocks noChangeShapeType="1"/>
            </p:cNvSpPr>
            <p:nvPr/>
          </p:nvSpPr>
          <p:spPr bwMode="auto">
            <a:xfrm>
              <a:off x="4464" y="6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99" name="Line 23"/>
            <p:cNvSpPr>
              <a:spLocks noChangeShapeType="1"/>
            </p:cNvSpPr>
            <p:nvPr/>
          </p:nvSpPr>
          <p:spPr bwMode="auto">
            <a:xfrm flipV="1">
              <a:off x="46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00" name="Line 24"/>
            <p:cNvSpPr>
              <a:spLocks noChangeShapeType="1"/>
            </p:cNvSpPr>
            <p:nvPr/>
          </p:nvSpPr>
          <p:spPr bwMode="auto">
            <a:xfrm>
              <a:off x="4656" y="8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01" name="Line 25"/>
            <p:cNvSpPr>
              <a:spLocks noChangeShapeType="1"/>
            </p:cNvSpPr>
            <p:nvPr/>
          </p:nvSpPr>
          <p:spPr bwMode="auto">
            <a:xfrm flipV="1">
              <a:off x="4464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02" name="Line 26"/>
            <p:cNvSpPr>
              <a:spLocks noChangeShapeType="1"/>
            </p:cNvSpPr>
            <p:nvPr/>
          </p:nvSpPr>
          <p:spPr bwMode="auto">
            <a:xfrm>
              <a:off x="4464" y="6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03" name="Line 27"/>
            <p:cNvSpPr>
              <a:spLocks noChangeShapeType="1"/>
            </p:cNvSpPr>
            <p:nvPr/>
          </p:nvSpPr>
          <p:spPr bwMode="auto">
            <a:xfrm flipV="1">
              <a:off x="46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04" name="Line 28"/>
            <p:cNvSpPr>
              <a:spLocks noChangeShapeType="1"/>
            </p:cNvSpPr>
            <p:nvPr/>
          </p:nvSpPr>
          <p:spPr bwMode="auto">
            <a:xfrm>
              <a:off x="4656" y="8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65" name="Rectangle 52"/>
          <p:cNvSpPr>
            <a:spLocks noChangeArrowheads="1"/>
          </p:cNvSpPr>
          <p:nvPr/>
        </p:nvSpPr>
        <p:spPr bwMode="auto">
          <a:xfrm>
            <a:off x="6269074" y="4743027"/>
            <a:ext cx="762000" cy="1371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r>
              <a:rPr lang="zh-CN" altLang="en-US">
                <a:latin typeface="Times New Roman" pitchFamily="18" charset="0"/>
                <a:ea typeface="+mn-ea"/>
                <a:cs typeface="Times New Roman" pitchFamily="18" charset="0"/>
              </a:rPr>
              <a:t>主</a:t>
            </a:r>
          </a:p>
        </p:txBody>
      </p:sp>
      <p:sp>
        <p:nvSpPr>
          <p:cNvPr id="66" name="Rectangle 53"/>
          <p:cNvSpPr>
            <a:spLocks noChangeArrowheads="1"/>
          </p:cNvSpPr>
          <p:nvPr/>
        </p:nvSpPr>
        <p:spPr bwMode="auto">
          <a:xfrm>
            <a:off x="9545674" y="4819227"/>
            <a:ext cx="762000" cy="11430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EBFA"/>
              </a:gs>
              <a:gs pos="100000">
                <a:srgbClr val="00CC99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zh-CN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" name="Rectangle 54"/>
          <p:cNvSpPr>
            <a:spLocks noChangeArrowheads="1"/>
          </p:cNvSpPr>
          <p:nvPr/>
        </p:nvSpPr>
        <p:spPr bwMode="auto">
          <a:xfrm>
            <a:off x="9622261" y="5124027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zh-CN" altLang="en-US">
                <a:latin typeface="Times New Roman" pitchFamily="18" charset="0"/>
                <a:ea typeface="+mn-ea"/>
                <a:cs typeface="Times New Roman" pitchFamily="18" charset="0"/>
              </a:rPr>
              <a:t>从</a:t>
            </a:r>
          </a:p>
        </p:txBody>
      </p:sp>
      <p:sp>
        <p:nvSpPr>
          <p:cNvPr id="55309" name="Text Box 55"/>
          <p:cNvSpPr txBox="1">
            <a:spLocks noChangeArrowheads="1"/>
          </p:cNvSpPr>
          <p:nvPr/>
        </p:nvSpPr>
        <p:spPr bwMode="auto">
          <a:xfrm>
            <a:off x="756335" y="4274715"/>
            <a:ext cx="2249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）异步方式 </a:t>
            </a:r>
            <a:endParaRPr kumimoji="0" lang="zh-CN" altLang="en-US" sz="3200" dirty="0">
              <a:solidFill>
                <a:srgbClr val="FF0000"/>
              </a:solidFill>
              <a:latin typeface="Times New Roman" charset="0"/>
              <a:ea typeface="华文中宋" charset="-122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31074" y="4562053"/>
            <a:ext cx="2514600" cy="561975"/>
            <a:chOff x="3360" y="2574"/>
            <a:chExt cx="1584" cy="354"/>
          </a:xfrm>
        </p:grpSpPr>
        <p:sp>
          <p:nvSpPr>
            <p:cNvPr id="70" name="Line 57"/>
            <p:cNvSpPr>
              <a:spLocks noChangeShapeType="1"/>
            </p:cNvSpPr>
            <p:nvPr/>
          </p:nvSpPr>
          <p:spPr bwMode="auto">
            <a:xfrm>
              <a:off x="3360" y="292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1" name="Text Box 58"/>
            <p:cNvSpPr txBox="1">
              <a:spLocks noChangeArrowheads="1"/>
            </p:cNvSpPr>
            <p:nvPr/>
          </p:nvSpPr>
          <p:spPr bwMode="auto">
            <a:xfrm>
              <a:off x="3463" y="2574"/>
              <a:ext cx="536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REQ</a:t>
              </a: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7031074" y="5733627"/>
            <a:ext cx="2514600" cy="461963"/>
            <a:chOff x="3360" y="3312"/>
            <a:chExt cx="1584" cy="291"/>
          </a:xfrm>
        </p:grpSpPr>
        <p:sp>
          <p:nvSpPr>
            <p:cNvPr id="73" name="Line 60"/>
            <p:cNvSpPr>
              <a:spLocks noChangeShapeType="1"/>
            </p:cNvSpPr>
            <p:nvPr/>
          </p:nvSpPr>
          <p:spPr bwMode="auto">
            <a:xfrm>
              <a:off x="3360" y="3330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arrow" w="med" len="med"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4080" y="3312"/>
              <a:ext cx="547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ACK</a:t>
              </a:r>
            </a:p>
          </p:txBody>
        </p:sp>
      </p:grpSp>
      <p:sp>
        <p:nvSpPr>
          <p:cNvPr id="75" name="Rectangle 62"/>
          <p:cNvSpPr>
            <a:spLocks noChangeArrowheads="1"/>
          </p:cNvSpPr>
          <p:nvPr/>
        </p:nvSpPr>
        <p:spPr bwMode="auto">
          <a:xfrm>
            <a:off x="7151725" y="4490616"/>
            <a:ext cx="2219325" cy="542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en-US" altLang="zh-CN" sz="2000">
                <a:latin typeface="Times New Roman" charset="0"/>
                <a:ea typeface="华文中宋" charset="-122"/>
              </a:rPr>
              <a:t>(</a:t>
            </a:r>
            <a:r>
              <a:rPr kumimoji="0" lang="zh-CN" altLang="en-US" sz="2000">
                <a:latin typeface="Times New Roman" charset="0"/>
                <a:ea typeface="华文中宋" charset="-122"/>
              </a:rPr>
              <a:t>主设备撤销</a:t>
            </a:r>
            <a:r>
              <a:rPr kumimoji="0" lang="en-US" altLang="zh-CN" sz="2000">
                <a:latin typeface="Times New Roman" charset="0"/>
                <a:ea typeface="华文中宋" charset="-122"/>
              </a:rPr>
              <a:t>REQ)</a:t>
            </a:r>
            <a:endParaRPr kumimoji="0" lang="zh-CN" altLang="en-US" sz="2000">
              <a:latin typeface="Times New Roman" charset="0"/>
              <a:ea typeface="华文中宋" charset="-122"/>
            </a:endParaRPr>
          </a:p>
        </p:txBody>
      </p:sp>
      <p:sp>
        <p:nvSpPr>
          <p:cNvPr id="77" name="Text Box 64"/>
          <p:cNvSpPr txBox="1">
            <a:spLocks noChangeArrowheads="1"/>
          </p:cNvSpPr>
          <p:nvPr/>
        </p:nvSpPr>
        <p:spPr bwMode="auto">
          <a:xfrm>
            <a:off x="1239209" y="4949402"/>
            <a:ext cx="268535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n"/>
            </a:pPr>
            <a:r>
              <a:rPr kumimoji="0" lang="zh-CN" altLang="en-US">
                <a:latin typeface="华文中宋" charset="-122"/>
                <a:ea typeface="华文中宋" charset="-122"/>
              </a:rPr>
              <a:t>比同步方式慢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n"/>
            </a:pPr>
            <a:r>
              <a:rPr kumimoji="0" lang="zh-CN" altLang="en-US">
                <a:latin typeface="华文中宋" charset="-122"/>
                <a:ea typeface="华文中宋" charset="-122"/>
              </a:rPr>
              <a:t>总线频带窄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n"/>
            </a:pPr>
            <a:r>
              <a:rPr kumimoji="0" lang="zh-CN" altLang="en-US">
                <a:latin typeface="华文中宋" charset="-122"/>
                <a:ea typeface="华文中宋" charset="-122"/>
              </a:rPr>
              <a:t>总线传输周期长</a:t>
            </a:r>
          </a:p>
        </p:txBody>
      </p:sp>
      <p:sp>
        <p:nvSpPr>
          <p:cNvPr id="78" name="Rectangle 62"/>
          <p:cNvSpPr>
            <a:spLocks noChangeArrowheads="1"/>
          </p:cNvSpPr>
          <p:nvPr/>
        </p:nvSpPr>
        <p:spPr bwMode="auto">
          <a:xfrm>
            <a:off x="7183475" y="5859041"/>
            <a:ext cx="2187575" cy="522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en-US" altLang="zh-CN" sz="2000">
                <a:latin typeface="Times New Roman" charset="0"/>
                <a:ea typeface="华文中宋" charset="-122"/>
              </a:rPr>
              <a:t>(</a:t>
            </a:r>
            <a:r>
              <a:rPr kumimoji="0" lang="zh-CN" altLang="en-US" sz="2000">
                <a:latin typeface="Times New Roman" charset="0"/>
                <a:ea typeface="华文中宋" charset="-122"/>
              </a:rPr>
              <a:t>从设备撤销</a:t>
            </a:r>
            <a:r>
              <a:rPr kumimoji="0" lang="en-US" altLang="zh-CN" sz="2000">
                <a:latin typeface="Times New Roman" charset="0"/>
                <a:ea typeface="华文中宋" charset="-122"/>
              </a:rPr>
              <a:t>ACK)</a:t>
            </a:r>
            <a:endParaRPr kumimoji="0" lang="zh-CN" altLang="en-US" sz="2000">
              <a:latin typeface="Times New Roman" charset="0"/>
              <a:ea typeface="华文中宋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56335" y="3503174"/>
            <a:ext cx="8996907" cy="523220"/>
          </a:xfrm>
          <a:prstGeom prst="rect">
            <a:avLst/>
          </a:prstGeom>
          <a:solidFill>
            <a:srgbClr val="2D2D8A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lt1"/>
                </a:solidFill>
                <a:latin typeface="STXinwei" charset="-122"/>
                <a:ea typeface="STXinwei" charset="-122"/>
                <a:cs typeface="STXinwei" charset="-122"/>
              </a:rPr>
              <a:t>有没有一种可以综合异步和同步优点的传送方式？</a:t>
            </a:r>
            <a:endParaRPr lang="en-US" altLang="zh-CN" dirty="0">
              <a:solidFill>
                <a:schemeClr val="lt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684027" y="0"/>
            <a:ext cx="3795713" cy="68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总线传送控制</a:t>
            </a:r>
          </a:p>
        </p:txBody>
      </p:sp>
    </p:spTree>
    <p:extLst>
      <p:ext uri="{BB962C8B-B14F-4D97-AF65-F5344CB8AC3E}">
        <p14:creationId xmlns:p14="http://schemas.microsoft.com/office/powerpoint/2010/main" val="1737695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 autoUpdateAnimBg="0"/>
      <p:bldP spid="66" grpId="0" animBg="1" autoUpdateAnimBg="0"/>
      <p:bldP spid="67" grpId="0" autoUpdateAnimBg="0"/>
      <p:bldP spid="55309" grpId="0"/>
      <p:bldP spid="75" grpId="0" animBg="1"/>
      <p:bldP spid="77" grpId="0" autoUpdateAnimBg="0"/>
      <p:bldP spid="78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9"/>
          <p:cNvSpPr>
            <a:spLocks noChangeArrowheads="1"/>
          </p:cNvSpPr>
          <p:nvPr/>
        </p:nvSpPr>
        <p:spPr bwMode="auto">
          <a:xfrm>
            <a:off x="874626" y="944724"/>
            <a:ext cx="3067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en-US" altLang="zh-CN" sz="2800" dirty="0">
                <a:latin typeface="Times New Roman" charset="0"/>
              </a:rPr>
              <a:t>3</a:t>
            </a:r>
            <a:r>
              <a:rPr kumimoji="0" lang="zh-CN" altLang="en-US" sz="2800" dirty="0">
                <a:latin typeface="Times New Roman" charset="0"/>
                <a:ea typeface="华文中宋" charset="-122"/>
              </a:rPr>
              <a:t>）半同步方式 </a:t>
            </a:r>
          </a:p>
        </p:txBody>
      </p:sp>
      <p:grpSp>
        <p:nvGrpSpPr>
          <p:cNvPr id="65538" name="Group 30"/>
          <p:cNvGrpSpPr>
            <a:grpSpLocks/>
          </p:cNvGrpSpPr>
          <p:nvPr/>
        </p:nvGrpSpPr>
        <p:grpSpPr bwMode="auto">
          <a:xfrm>
            <a:off x="4878499" y="836712"/>
            <a:ext cx="4637087" cy="1503362"/>
            <a:chOff x="2419" y="2745"/>
            <a:chExt cx="2921" cy="947"/>
          </a:xfrm>
        </p:grpSpPr>
        <p:sp>
          <p:nvSpPr>
            <p:cNvPr id="68" name="Rectangle 31"/>
            <p:cNvSpPr>
              <a:spLocks noChangeArrowheads="1"/>
            </p:cNvSpPr>
            <p:nvPr/>
          </p:nvSpPr>
          <p:spPr bwMode="auto">
            <a:xfrm>
              <a:off x="2419" y="2828"/>
              <a:ext cx="480" cy="86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defRPr/>
              </a:pPr>
              <a:r>
                <a:rPr lang="zh-CN" altLang="en-US">
                  <a:latin typeface="Times New Roman" pitchFamily="18" charset="0"/>
                  <a:ea typeface="+mn-ea"/>
                  <a:cs typeface="Times New Roman" pitchFamily="18" charset="0"/>
                </a:rPr>
                <a:t>主</a:t>
              </a:r>
            </a:p>
          </p:txBody>
        </p:sp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4860" y="2850"/>
              <a:ext cx="480" cy="7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defRPr/>
              </a:pPr>
              <a:endParaRPr lang="zh-CN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2898" y="3090"/>
              <a:ext cx="19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2914" y="2745"/>
              <a:ext cx="36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lang="en-US" altLang="zh-CN" sz="2400">
                  <a:latin typeface="Times New Roman" pitchFamily="18" charset="0"/>
                  <a:ea typeface="+mn-ea"/>
                  <a:cs typeface="Times New Roman" pitchFamily="18" charset="0"/>
                </a:rPr>
                <a:t>clk</a:t>
              </a:r>
            </a:p>
          </p:txBody>
        </p:sp>
        <p:sp>
          <p:nvSpPr>
            <p:cNvPr id="72" name="Rectangle 35"/>
            <p:cNvSpPr>
              <a:spLocks noChangeArrowheads="1"/>
            </p:cNvSpPr>
            <p:nvPr/>
          </p:nvSpPr>
          <p:spPr bwMode="auto">
            <a:xfrm>
              <a:off x="4950" y="3042"/>
              <a:ext cx="343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lang="zh-CN" altLang="en-US" dirty="0">
                  <a:latin typeface="Times New Roman" pitchFamily="18" charset="0"/>
                  <a:ea typeface="+mn-ea"/>
                  <a:cs typeface="Times New Roman" pitchFamily="18" charset="0"/>
                </a:rPr>
                <a:t>从</a:t>
              </a:r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3276" y="30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 flipV="1">
              <a:off x="3468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5" name="Line 38"/>
            <p:cNvSpPr>
              <a:spLocks noChangeShapeType="1"/>
            </p:cNvSpPr>
            <p:nvPr/>
          </p:nvSpPr>
          <p:spPr bwMode="auto">
            <a:xfrm>
              <a:off x="3468" y="28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6" name="Line 39"/>
            <p:cNvSpPr>
              <a:spLocks noChangeShapeType="1"/>
            </p:cNvSpPr>
            <p:nvPr/>
          </p:nvSpPr>
          <p:spPr bwMode="auto">
            <a:xfrm flipV="1">
              <a:off x="3660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7" name="Line 40"/>
            <p:cNvSpPr>
              <a:spLocks noChangeShapeType="1"/>
            </p:cNvSpPr>
            <p:nvPr/>
          </p:nvSpPr>
          <p:spPr bwMode="auto">
            <a:xfrm>
              <a:off x="3660" y="30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8" name="Line 41"/>
            <p:cNvSpPr>
              <a:spLocks noChangeShapeType="1"/>
            </p:cNvSpPr>
            <p:nvPr/>
          </p:nvSpPr>
          <p:spPr bwMode="auto">
            <a:xfrm>
              <a:off x="3276" y="30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9" name="Line 42"/>
            <p:cNvSpPr>
              <a:spLocks noChangeShapeType="1"/>
            </p:cNvSpPr>
            <p:nvPr/>
          </p:nvSpPr>
          <p:spPr bwMode="auto">
            <a:xfrm flipV="1">
              <a:off x="3468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0" name="Line 43"/>
            <p:cNvSpPr>
              <a:spLocks noChangeShapeType="1"/>
            </p:cNvSpPr>
            <p:nvPr/>
          </p:nvSpPr>
          <p:spPr bwMode="auto">
            <a:xfrm>
              <a:off x="3468" y="28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 flipV="1">
              <a:off x="3660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2" name="Line 45"/>
            <p:cNvSpPr>
              <a:spLocks noChangeShapeType="1"/>
            </p:cNvSpPr>
            <p:nvPr/>
          </p:nvSpPr>
          <p:spPr bwMode="auto">
            <a:xfrm>
              <a:off x="3660" y="30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Line 46"/>
            <p:cNvSpPr>
              <a:spLocks noChangeShapeType="1"/>
            </p:cNvSpPr>
            <p:nvPr/>
          </p:nvSpPr>
          <p:spPr bwMode="auto">
            <a:xfrm flipV="1">
              <a:off x="3852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4" name="Line 47"/>
            <p:cNvSpPr>
              <a:spLocks noChangeShapeType="1"/>
            </p:cNvSpPr>
            <p:nvPr/>
          </p:nvSpPr>
          <p:spPr bwMode="auto">
            <a:xfrm>
              <a:off x="3852" y="28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Line 48"/>
            <p:cNvSpPr>
              <a:spLocks noChangeShapeType="1"/>
            </p:cNvSpPr>
            <p:nvPr/>
          </p:nvSpPr>
          <p:spPr bwMode="auto">
            <a:xfrm flipV="1">
              <a:off x="4044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6" name="Line 49"/>
            <p:cNvSpPr>
              <a:spLocks noChangeShapeType="1"/>
            </p:cNvSpPr>
            <p:nvPr/>
          </p:nvSpPr>
          <p:spPr bwMode="auto">
            <a:xfrm flipV="1">
              <a:off x="3852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3852" y="28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 flipV="1">
              <a:off x="4044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9" name="Line 52"/>
            <p:cNvSpPr>
              <a:spLocks noChangeShapeType="1"/>
            </p:cNvSpPr>
            <p:nvPr/>
          </p:nvSpPr>
          <p:spPr bwMode="auto">
            <a:xfrm>
              <a:off x="4052" y="30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0" name="Line 53"/>
            <p:cNvSpPr>
              <a:spLocks noChangeShapeType="1"/>
            </p:cNvSpPr>
            <p:nvPr/>
          </p:nvSpPr>
          <p:spPr bwMode="auto">
            <a:xfrm flipH="1">
              <a:off x="2898" y="3343"/>
              <a:ext cx="19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3305" y="3333"/>
              <a:ext cx="995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lang="en-US" altLang="zh-CN" sz="2400" dirty="0">
                  <a:latin typeface="Times New Roman" pitchFamily="18" charset="0"/>
                  <a:ea typeface="+mn-ea"/>
                  <a:cs typeface="Times New Roman" pitchFamily="18" charset="0"/>
                </a:rPr>
                <a:t>wait/ready</a:t>
              </a:r>
            </a:p>
          </p:txBody>
        </p:sp>
        <p:sp>
          <p:nvSpPr>
            <p:cNvPr id="92" name="Line 55"/>
            <p:cNvSpPr>
              <a:spLocks noChangeShapeType="1"/>
            </p:cNvSpPr>
            <p:nvPr/>
          </p:nvSpPr>
          <p:spPr bwMode="auto">
            <a:xfrm flipV="1">
              <a:off x="4224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3" name="Line 56"/>
            <p:cNvSpPr>
              <a:spLocks noChangeShapeType="1"/>
            </p:cNvSpPr>
            <p:nvPr/>
          </p:nvSpPr>
          <p:spPr bwMode="auto">
            <a:xfrm>
              <a:off x="4224" y="28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4" name="Line 57"/>
            <p:cNvSpPr>
              <a:spLocks noChangeShapeType="1"/>
            </p:cNvSpPr>
            <p:nvPr/>
          </p:nvSpPr>
          <p:spPr bwMode="auto">
            <a:xfrm flipV="1">
              <a:off x="4416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5" name="Line 58"/>
            <p:cNvSpPr>
              <a:spLocks noChangeShapeType="1"/>
            </p:cNvSpPr>
            <p:nvPr/>
          </p:nvSpPr>
          <p:spPr bwMode="auto">
            <a:xfrm>
              <a:off x="4416" y="30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6" name="Line 59"/>
            <p:cNvSpPr>
              <a:spLocks noChangeShapeType="1"/>
            </p:cNvSpPr>
            <p:nvPr/>
          </p:nvSpPr>
          <p:spPr bwMode="auto">
            <a:xfrm flipV="1">
              <a:off x="4224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7" name="Line 60"/>
            <p:cNvSpPr>
              <a:spLocks noChangeShapeType="1"/>
            </p:cNvSpPr>
            <p:nvPr/>
          </p:nvSpPr>
          <p:spPr bwMode="auto">
            <a:xfrm>
              <a:off x="4224" y="28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8" name="Line 61"/>
            <p:cNvSpPr>
              <a:spLocks noChangeShapeType="1"/>
            </p:cNvSpPr>
            <p:nvPr/>
          </p:nvSpPr>
          <p:spPr bwMode="auto">
            <a:xfrm flipV="1">
              <a:off x="4416" y="2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9" name="Line 62"/>
            <p:cNvSpPr>
              <a:spLocks noChangeShapeType="1"/>
            </p:cNvSpPr>
            <p:nvPr/>
          </p:nvSpPr>
          <p:spPr bwMode="auto">
            <a:xfrm>
              <a:off x="4416" y="30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65539" name="Rectangle 63"/>
          <p:cNvSpPr>
            <a:spLocks noChangeArrowheads="1"/>
          </p:cNvSpPr>
          <p:nvPr/>
        </p:nvSpPr>
        <p:spPr bwMode="auto">
          <a:xfrm>
            <a:off x="1277852" y="1568613"/>
            <a:ext cx="2879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en-US" altLang="zh-CN" dirty="0">
                <a:latin typeface="Times New Roman" charset="0"/>
              </a:rPr>
              <a:t>wait/ready</a:t>
            </a:r>
            <a:r>
              <a:rPr kumimoji="0" lang="zh-CN" altLang="en-US" dirty="0">
                <a:latin typeface="Times New Roman" charset="0"/>
                <a:ea typeface="华文中宋" charset="-122"/>
              </a:rPr>
              <a:t>信号是单向的，不是互锁的</a:t>
            </a:r>
          </a:p>
        </p:txBody>
      </p:sp>
      <p:pic>
        <p:nvPicPr>
          <p:cNvPr id="23558" name="Picture 2" descr="http://static.oschina.net/uploads/img/201306/03145405_a27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7" y="2689357"/>
            <a:ext cx="7231235" cy="387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105997" y="3485102"/>
            <a:ext cx="3055156" cy="2210175"/>
          </a:xfrm>
          <a:prstGeom prst="rect">
            <a:avLst/>
          </a:prstGeom>
          <a:solidFill>
            <a:srgbClr val="2D2D8A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 tIns="180000" bIns="180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sz="2400" u="sng" dirty="0">
                <a:solidFill>
                  <a:srgbClr val="FFFFFF"/>
                </a:solidFill>
                <a:ea typeface="华文中宋" charset="0"/>
                <a:cs typeface="华文中宋" charset="0"/>
              </a:rPr>
              <a:t>半同步方式</a:t>
            </a:r>
            <a:r>
              <a:rPr lang="zh-CN" altLang="en-US" sz="2400" dirty="0">
                <a:solidFill>
                  <a:srgbClr val="FFFFFF"/>
                </a:solidFill>
                <a:ea typeface="华文中宋" charset="0"/>
                <a:cs typeface="华文中宋" charset="0"/>
              </a:rPr>
              <a:t>适用于</a:t>
            </a:r>
            <a:r>
              <a:rPr lang="zh-CN" altLang="en-US" sz="2400" dirty="0">
                <a:solidFill>
                  <a:srgbClr val="FFFF00"/>
                </a:solidFill>
                <a:ea typeface="华文中宋" charset="0"/>
                <a:cs typeface="华文中宋" charset="0"/>
              </a:rPr>
              <a:t>系统工作速度不高</a:t>
            </a:r>
            <a:r>
              <a:rPr lang="zh-CN" altLang="en-US" sz="2400" dirty="0">
                <a:solidFill>
                  <a:srgbClr val="FFFFFF"/>
                </a:solidFill>
                <a:ea typeface="华文中宋" charset="0"/>
                <a:cs typeface="华文中宋" charset="0"/>
              </a:rPr>
              <a:t>，但又包含了</a:t>
            </a:r>
            <a:r>
              <a:rPr lang="zh-CN" altLang="en-US" sz="2400" dirty="0">
                <a:solidFill>
                  <a:srgbClr val="FFFF00"/>
                </a:solidFill>
                <a:ea typeface="华文中宋" charset="0"/>
                <a:cs typeface="华文中宋" charset="0"/>
              </a:rPr>
              <a:t>许多工作速度差异较大的各类设备</a:t>
            </a:r>
            <a:r>
              <a:rPr lang="zh-CN" altLang="en-US" sz="2400" dirty="0">
                <a:solidFill>
                  <a:srgbClr val="FFFFFF"/>
                </a:solidFill>
                <a:ea typeface="华文中宋" charset="0"/>
                <a:cs typeface="华文中宋" charset="0"/>
              </a:rPr>
              <a:t>的简单系统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10294" y="80629"/>
            <a:ext cx="3795713" cy="59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总线传送控制</a:t>
            </a:r>
          </a:p>
        </p:txBody>
      </p:sp>
    </p:spTree>
    <p:extLst>
      <p:ext uri="{BB962C8B-B14F-4D97-AF65-F5344CB8AC3E}">
        <p14:creationId xmlns:p14="http://schemas.microsoft.com/office/powerpoint/2010/main" val="1771827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ChangeArrowheads="1"/>
          </p:cNvSpPr>
          <p:nvPr/>
        </p:nvSpPr>
        <p:spPr bwMode="auto">
          <a:xfrm>
            <a:off x="837418" y="1741398"/>
            <a:ext cx="9578268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0" lang="zh-CN" altLang="en-US" dirty="0">
                <a:latin typeface="Times New Roman" charset="0"/>
                <a:ea typeface="华文中宋" charset="-122"/>
              </a:rPr>
              <a:t>总线</a:t>
            </a:r>
            <a:r>
              <a:rPr kumimoji="0" lang="zh-CN" altLang="en-US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读周期</a:t>
            </a:r>
            <a:r>
              <a:rPr kumimoji="0" lang="zh-CN" altLang="en-US" dirty="0">
                <a:latin typeface="Times New Roman" charset="0"/>
                <a:ea typeface="华文中宋" charset="-122"/>
              </a:rPr>
              <a:t>分成两个子周期：</a:t>
            </a:r>
          </a:p>
          <a:p>
            <a:pPr algn="l">
              <a:lnSpc>
                <a:spcPct val="120000"/>
              </a:lnSpc>
              <a:buFont typeface="Wingdings" charset="2"/>
              <a:buChar char="n"/>
            </a:pPr>
            <a:r>
              <a:rPr kumimoji="0" lang="zh-CN" altLang="en-US" dirty="0">
                <a:latin typeface="Times New Roman" charset="0"/>
                <a:ea typeface="华文中宋" charset="-122"/>
              </a:rPr>
              <a:t> </a:t>
            </a:r>
            <a:r>
              <a:rPr kumimoji="0" lang="zh-CN" altLang="en-US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寻址</a:t>
            </a:r>
            <a:r>
              <a:rPr kumimoji="0" lang="zh-CN" altLang="en-US" dirty="0">
                <a:latin typeface="Times New Roman" charset="0"/>
                <a:ea typeface="华文中宋" charset="-122"/>
              </a:rPr>
              <a:t>子周期</a:t>
            </a:r>
          </a:p>
          <a:p>
            <a:pPr algn="l">
              <a:lnSpc>
                <a:spcPct val="120000"/>
              </a:lnSpc>
              <a:buFont typeface="Wingdings" charset="2"/>
              <a:buChar char="n"/>
            </a:pPr>
            <a:r>
              <a:rPr kumimoji="0" lang="zh-CN" altLang="en-US" dirty="0">
                <a:latin typeface="Times New Roman" charset="0"/>
                <a:ea typeface="华文中宋" charset="-122"/>
              </a:rPr>
              <a:t> </a:t>
            </a:r>
            <a:r>
              <a:rPr kumimoji="0" lang="zh-CN" altLang="en-US" dirty="0">
                <a:solidFill>
                  <a:srgbClr val="FF0000"/>
                </a:solidFill>
                <a:latin typeface="Times New Roman" charset="0"/>
                <a:ea typeface="华文中宋" charset="-122"/>
              </a:rPr>
              <a:t>数据传送</a:t>
            </a:r>
            <a:r>
              <a:rPr kumimoji="0" lang="zh-CN" altLang="en-US" dirty="0">
                <a:latin typeface="Times New Roman" charset="0"/>
                <a:ea typeface="华文中宋" charset="-122"/>
              </a:rPr>
              <a:t>子周期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dirty="0">
                <a:latin typeface="Times New Roman" charset="0"/>
                <a:ea typeface="华文中宋" charset="-122"/>
              </a:rPr>
              <a:t>在两子周期之间，退出总线，从设备准备数据</a:t>
            </a:r>
          </a:p>
        </p:txBody>
      </p:sp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718109" y="929133"/>
            <a:ext cx="249078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2800">
                <a:latin typeface="Times New Roman" charset="0"/>
              </a:rPr>
              <a:t>4</a:t>
            </a:r>
            <a:r>
              <a:rPr kumimoji="0" lang="zh-CN" altLang="en-US" sz="2800" dirty="0">
                <a:latin typeface="Times New Roman" charset="0"/>
                <a:ea typeface="华文中宋" charset="-122"/>
              </a:rPr>
              <a:t>）分离方式</a:t>
            </a:r>
            <a:endParaRPr kumimoji="0" lang="zh-CN" altLang="en-US" sz="3200" dirty="0">
              <a:latin typeface="Times New Roman" charset="0"/>
              <a:ea typeface="华文中宋" charset="-122"/>
            </a:endParaRPr>
          </a:p>
        </p:txBody>
      </p:sp>
      <p:grpSp>
        <p:nvGrpSpPr>
          <p:cNvPr id="67587" name="组合 101"/>
          <p:cNvGrpSpPr>
            <a:grpSpLocks/>
          </p:cNvGrpSpPr>
          <p:nvPr/>
        </p:nvGrpSpPr>
        <p:grpSpPr bwMode="auto">
          <a:xfrm>
            <a:off x="1228983" y="4060631"/>
            <a:ext cx="4398171" cy="1806575"/>
            <a:chOff x="5120026" y="4252931"/>
            <a:chExt cx="3354082" cy="1806576"/>
          </a:xfrm>
        </p:grpSpPr>
        <p:sp>
          <p:nvSpPr>
            <p:cNvPr id="11283" name="Text Box 5"/>
            <p:cNvSpPr txBox="1">
              <a:spLocks noChangeArrowheads="1"/>
            </p:cNvSpPr>
            <p:nvPr/>
          </p:nvSpPr>
          <p:spPr bwMode="auto">
            <a:xfrm>
              <a:off x="5344167" y="4440256"/>
              <a:ext cx="440331" cy="683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clk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84" name="Line 6"/>
            <p:cNvSpPr>
              <a:spLocks noChangeShapeType="1"/>
            </p:cNvSpPr>
            <p:nvPr/>
          </p:nvSpPr>
          <p:spPr bwMode="auto">
            <a:xfrm>
              <a:off x="6123044" y="48768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85" name="Line 7"/>
            <p:cNvSpPr>
              <a:spLocks noChangeShapeType="1"/>
            </p:cNvSpPr>
            <p:nvPr/>
          </p:nvSpPr>
          <p:spPr bwMode="auto">
            <a:xfrm flipV="1">
              <a:off x="6428125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6428125" y="45720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 flipV="1">
              <a:off x="6733207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88" name="Line 10"/>
            <p:cNvSpPr>
              <a:spLocks noChangeShapeType="1"/>
            </p:cNvSpPr>
            <p:nvPr/>
          </p:nvSpPr>
          <p:spPr bwMode="auto">
            <a:xfrm>
              <a:off x="6733207" y="4876818"/>
              <a:ext cx="303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5878494" y="5259407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 flipV="1">
              <a:off x="6428125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1" name="Line 13"/>
            <p:cNvSpPr>
              <a:spLocks noChangeShapeType="1"/>
            </p:cNvSpPr>
            <p:nvPr/>
          </p:nvSpPr>
          <p:spPr bwMode="auto">
            <a:xfrm>
              <a:off x="6428125" y="45720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 flipV="1">
              <a:off x="6733207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>
              <a:off x="6733207" y="4876818"/>
              <a:ext cx="303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 flipV="1">
              <a:off x="7037077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5" name="Line 17"/>
            <p:cNvSpPr>
              <a:spLocks noChangeShapeType="1"/>
            </p:cNvSpPr>
            <p:nvPr/>
          </p:nvSpPr>
          <p:spPr bwMode="auto">
            <a:xfrm>
              <a:off x="7037077" y="45720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6" name="Line 18"/>
            <p:cNvSpPr>
              <a:spLocks noChangeShapeType="1"/>
            </p:cNvSpPr>
            <p:nvPr/>
          </p:nvSpPr>
          <p:spPr bwMode="auto">
            <a:xfrm flipV="1">
              <a:off x="7342159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7" name="Line 19"/>
            <p:cNvSpPr>
              <a:spLocks noChangeShapeType="1"/>
            </p:cNvSpPr>
            <p:nvPr/>
          </p:nvSpPr>
          <p:spPr bwMode="auto">
            <a:xfrm flipV="1">
              <a:off x="7037077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8" name="Line 20"/>
            <p:cNvSpPr>
              <a:spLocks noChangeShapeType="1"/>
            </p:cNvSpPr>
            <p:nvPr/>
          </p:nvSpPr>
          <p:spPr bwMode="auto">
            <a:xfrm>
              <a:off x="7037077" y="45720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9" name="Line 21"/>
            <p:cNvSpPr>
              <a:spLocks noChangeShapeType="1"/>
            </p:cNvSpPr>
            <p:nvPr/>
          </p:nvSpPr>
          <p:spPr bwMode="auto">
            <a:xfrm flipV="1">
              <a:off x="7342159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0" name="Line 22"/>
            <p:cNvSpPr>
              <a:spLocks noChangeShapeType="1"/>
            </p:cNvSpPr>
            <p:nvPr/>
          </p:nvSpPr>
          <p:spPr bwMode="auto">
            <a:xfrm>
              <a:off x="7355476" y="4862531"/>
              <a:ext cx="303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1" name="Line 23"/>
            <p:cNvSpPr>
              <a:spLocks noChangeShapeType="1"/>
            </p:cNvSpPr>
            <p:nvPr/>
          </p:nvSpPr>
          <p:spPr bwMode="auto">
            <a:xfrm flipV="1">
              <a:off x="7627870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2" name="Line 24"/>
            <p:cNvSpPr>
              <a:spLocks noChangeShapeType="1"/>
            </p:cNvSpPr>
            <p:nvPr/>
          </p:nvSpPr>
          <p:spPr bwMode="auto">
            <a:xfrm>
              <a:off x="7627870" y="45720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3" name="Line 25"/>
            <p:cNvSpPr>
              <a:spLocks noChangeShapeType="1"/>
            </p:cNvSpPr>
            <p:nvPr/>
          </p:nvSpPr>
          <p:spPr bwMode="auto">
            <a:xfrm flipV="1">
              <a:off x="7932951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4" name="Line 26"/>
            <p:cNvSpPr>
              <a:spLocks noChangeShapeType="1"/>
            </p:cNvSpPr>
            <p:nvPr/>
          </p:nvSpPr>
          <p:spPr bwMode="auto">
            <a:xfrm>
              <a:off x="7932951" y="48768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5" name="Line 27"/>
            <p:cNvSpPr>
              <a:spLocks noChangeShapeType="1"/>
            </p:cNvSpPr>
            <p:nvPr/>
          </p:nvSpPr>
          <p:spPr bwMode="auto">
            <a:xfrm flipV="1">
              <a:off x="7627870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6" name="Line 28"/>
            <p:cNvSpPr>
              <a:spLocks noChangeShapeType="1"/>
            </p:cNvSpPr>
            <p:nvPr/>
          </p:nvSpPr>
          <p:spPr bwMode="auto">
            <a:xfrm>
              <a:off x="7627870" y="45720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7" name="Line 29"/>
            <p:cNvSpPr>
              <a:spLocks noChangeShapeType="1"/>
            </p:cNvSpPr>
            <p:nvPr/>
          </p:nvSpPr>
          <p:spPr bwMode="auto">
            <a:xfrm flipV="1">
              <a:off x="7932951" y="457201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8" name="Line 30"/>
            <p:cNvSpPr>
              <a:spLocks noChangeShapeType="1"/>
            </p:cNvSpPr>
            <p:nvPr/>
          </p:nvSpPr>
          <p:spPr bwMode="auto">
            <a:xfrm>
              <a:off x="7932951" y="4876818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09" name="Text Box 31"/>
            <p:cNvSpPr txBox="1">
              <a:spLocks noChangeArrowheads="1"/>
            </p:cNvSpPr>
            <p:nvPr/>
          </p:nvSpPr>
          <p:spPr bwMode="auto">
            <a:xfrm>
              <a:off x="5120026" y="4933968"/>
              <a:ext cx="906774" cy="683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Times New Roman" pitchFamily="18" charset="0"/>
                  <a:ea typeface="+mn-ea"/>
                  <a:cs typeface="Times New Roman" pitchFamily="18" charset="0"/>
                </a:rPr>
                <a:t>address</a:t>
              </a:r>
            </a:p>
          </p:txBody>
        </p:sp>
        <p:sp>
          <p:nvSpPr>
            <p:cNvPr id="11310" name="Text Box 32"/>
            <p:cNvSpPr txBox="1">
              <a:spLocks noChangeArrowheads="1"/>
            </p:cNvSpPr>
            <p:nvPr/>
          </p:nvSpPr>
          <p:spPr bwMode="auto">
            <a:xfrm>
              <a:off x="5382210" y="5341957"/>
              <a:ext cx="584581" cy="683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Times New Roman" pitchFamily="18" charset="0"/>
                  <a:ea typeface="+mn-ea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1311" name="Line 33"/>
            <p:cNvSpPr>
              <a:spLocks noChangeShapeType="1"/>
            </p:cNvSpPr>
            <p:nvPr/>
          </p:nvSpPr>
          <p:spPr bwMode="auto">
            <a:xfrm flipV="1">
              <a:off x="6162995" y="5076843"/>
              <a:ext cx="107747" cy="1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12" name="Line 34"/>
            <p:cNvSpPr>
              <a:spLocks noChangeShapeType="1"/>
            </p:cNvSpPr>
            <p:nvPr/>
          </p:nvSpPr>
          <p:spPr bwMode="auto">
            <a:xfrm flipH="1" flipV="1">
              <a:off x="6147257" y="5254644"/>
              <a:ext cx="123485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13" name="Line 35"/>
            <p:cNvSpPr>
              <a:spLocks noChangeShapeType="1"/>
            </p:cNvSpPr>
            <p:nvPr/>
          </p:nvSpPr>
          <p:spPr bwMode="auto">
            <a:xfrm flipV="1">
              <a:off x="6287691" y="5080018"/>
              <a:ext cx="49515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14" name="Line 36"/>
            <p:cNvSpPr>
              <a:spLocks noChangeShapeType="1"/>
            </p:cNvSpPr>
            <p:nvPr/>
          </p:nvSpPr>
          <p:spPr bwMode="auto">
            <a:xfrm>
              <a:off x="6261057" y="5449907"/>
              <a:ext cx="521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15" name="Line 37"/>
            <p:cNvSpPr>
              <a:spLocks noChangeShapeType="1"/>
            </p:cNvSpPr>
            <p:nvPr/>
          </p:nvSpPr>
          <p:spPr bwMode="auto">
            <a:xfrm flipV="1">
              <a:off x="6776790" y="5267344"/>
              <a:ext cx="107747" cy="1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16" name="Line 38"/>
            <p:cNvSpPr>
              <a:spLocks noChangeShapeType="1"/>
            </p:cNvSpPr>
            <p:nvPr/>
          </p:nvSpPr>
          <p:spPr bwMode="auto">
            <a:xfrm flipH="1" flipV="1">
              <a:off x="6757420" y="5064143"/>
              <a:ext cx="124696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17" name="Line 39"/>
            <p:cNvSpPr>
              <a:spLocks noChangeShapeType="1"/>
            </p:cNvSpPr>
            <p:nvPr/>
          </p:nvSpPr>
          <p:spPr bwMode="auto">
            <a:xfrm>
              <a:off x="8169027" y="5640407"/>
              <a:ext cx="3050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18" name="Line 40"/>
            <p:cNvSpPr>
              <a:spLocks noChangeShapeType="1"/>
            </p:cNvSpPr>
            <p:nvPr/>
          </p:nvSpPr>
          <p:spPr bwMode="auto">
            <a:xfrm>
              <a:off x="6903907" y="5272107"/>
              <a:ext cx="728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19" name="Line 41"/>
            <p:cNvSpPr>
              <a:spLocks noChangeShapeType="1"/>
            </p:cNvSpPr>
            <p:nvPr/>
          </p:nvSpPr>
          <p:spPr bwMode="auto">
            <a:xfrm>
              <a:off x="7624238" y="5272107"/>
              <a:ext cx="6198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0" name="Line 42"/>
            <p:cNvSpPr>
              <a:spLocks noChangeShapeType="1"/>
            </p:cNvSpPr>
            <p:nvPr/>
          </p:nvSpPr>
          <p:spPr bwMode="auto">
            <a:xfrm flipV="1">
              <a:off x="5891811" y="5626119"/>
              <a:ext cx="9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1" name="Line 43"/>
            <p:cNvSpPr>
              <a:spLocks noChangeShapeType="1"/>
            </p:cNvSpPr>
            <p:nvPr/>
          </p:nvSpPr>
          <p:spPr bwMode="auto">
            <a:xfrm flipV="1">
              <a:off x="7430536" y="5445144"/>
              <a:ext cx="108958" cy="1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2" name="Line 44"/>
            <p:cNvSpPr>
              <a:spLocks noChangeShapeType="1"/>
            </p:cNvSpPr>
            <p:nvPr/>
          </p:nvSpPr>
          <p:spPr bwMode="auto">
            <a:xfrm flipH="1" flipV="1">
              <a:off x="7429325" y="5608657"/>
              <a:ext cx="123485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3" name="Line 45"/>
            <p:cNvSpPr>
              <a:spLocks noChangeShapeType="1"/>
            </p:cNvSpPr>
            <p:nvPr/>
          </p:nvSpPr>
          <p:spPr bwMode="auto">
            <a:xfrm flipV="1">
              <a:off x="7556442" y="5434032"/>
              <a:ext cx="495152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4" name="Line 46"/>
            <p:cNvSpPr>
              <a:spLocks noChangeShapeType="1"/>
            </p:cNvSpPr>
            <p:nvPr/>
          </p:nvSpPr>
          <p:spPr bwMode="auto">
            <a:xfrm>
              <a:off x="7544336" y="5803919"/>
              <a:ext cx="521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5" name="Line 47"/>
            <p:cNvSpPr>
              <a:spLocks noChangeShapeType="1"/>
            </p:cNvSpPr>
            <p:nvPr/>
          </p:nvSpPr>
          <p:spPr bwMode="auto">
            <a:xfrm flipV="1">
              <a:off x="8060069" y="5621357"/>
              <a:ext cx="107747" cy="1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6" name="Line 48"/>
            <p:cNvSpPr>
              <a:spLocks noChangeShapeType="1"/>
            </p:cNvSpPr>
            <p:nvPr/>
          </p:nvSpPr>
          <p:spPr bwMode="auto">
            <a:xfrm flipH="1" flipV="1">
              <a:off x="8040699" y="5418157"/>
              <a:ext cx="123485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7" name="Line 49"/>
            <p:cNvSpPr>
              <a:spLocks noChangeShapeType="1"/>
            </p:cNvSpPr>
            <p:nvPr/>
          </p:nvSpPr>
          <p:spPr bwMode="auto">
            <a:xfrm>
              <a:off x="6808266" y="5627707"/>
              <a:ext cx="5786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8" name="Line 50"/>
            <p:cNvSpPr>
              <a:spLocks noChangeShapeType="1"/>
            </p:cNvSpPr>
            <p:nvPr/>
          </p:nvSpPr>
          <p:spPr bwMode="auto">
            <a:xfrm>
              <a:off x="6953543" y="4271981"/>
              <a:ext cx="0" cy="1787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29" name="Line 51"/>
            <p:cNvSpPr>
              <a:spLocks noChangeShapeType="1"/>
            </p:cNvSpPr>
            <p:nvPr/>
          </p:nvSpPr>
          <p:spPr bwMode="auto">
            <a:xfrm>
              <a:off x="7430536" y="4252931"/>
              <a:ext cx="0" cy="1787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160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7635513" y="2730325"/>
            <a:ext cx="3374238" cy="2970383"/>
          </a:xfrm>
          <a:prstGeom prst="rect">
            <a:avLst/>
          </a:prstGeom>
          <a:solidFill>
            <a:srgbClr val="2D2D8A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 tIns="180000" bIns="180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zh-CN" altLang="en-US" sz="2800" u="sng" dirty="0">
                <a:solidFill>
                  <a:srgbClr val="FFFF00"/>
                </a:solidFill>
                <a:ea typeface="华文中宋" charset="-122"/>
              </a:rPr>
              <a:t>分离方式</a:t>
            </a:r>
            <a:r>
              <a:rPr kumimoji="0" lang="zh-CN" altLang="en-US" sz="2800" dirty="0">
                <a:solidFill>
                  <a:srgbClr val="FFFFFF"/>
                </a:solidFill>
                <a:ea typeface="华文中宋" charset="-122"/>
              </a:rPr>
              <a:t>适用于</a:t>
            </a:r>
            <a:r>
              <a:rPr kumimoji="0" lang="zh-CN" altLang="en-US" sz="2800" dirty="0">
                <a:solidFill>
                  <a:srgbClr val="FFFF00"/>
                </a:solidFill>
                <a:ea typeface="华文中宋" charset="-122"/>
              </a:rPr>
              <a:t>有很多</a:t>
            </a:r>
            <a:r>
              <a:rPr kumimoji="0" lang="zh-CN" altLang="en-US" sz="2800" dirty="0">
                <a:solidFill>
                  <a:srgbClr val="FFFF00"/>
                </a:solidFill>
                <a:latin typeface="Times New Roman" charset="0"/>
                <a:ea typeface="华文中宋" charset="-122"/>
              </a:rPr>
              <a:t>主模块</a:t>
            </a:r>
            <a:endParaRPr kumimoji="0" lang="en-US" altLang="zh-CN" sz="2800" dirty="0">
              <a:solidFill>
                <a:srgbClr val="FFFF00"/>
              </a:solidFill>
              <a:latin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kumimoji="0" lang="en-US" altLang="zh-CN" sz="2800" dirty="0">
                <a:solidFill>
                  <a:srgbClr val="FFFFFF"/>
                </a:solidFill>
                <a:latin typeface="Times New Roman" charset="0"/>
              </a:rPr>
              <a:t>(</a:t>
            </a:r>
            <a:r>
              <a:rPr kumimoji="0" lang="zh-CN" altLang="en-US" sz="2800" dirty="0">
                <a:solidFill>
                  <a:srgbClr val="FFFFFF"/>
                </a:solidFill>
                <a:latin typeface="Times New Roman" charset="0"/>
                <a:ea typeface="华文中宋" charset="-122"/>
              </a:rPr>
              <a:t>如多个处理器或多个</a:t>
            </a:r>
            <a:r>
              <a:rPr kumimoji="0" lang="en-US" altLang="zh-CN" sz="2800" dirty="0">
                <a:solidFill>
                  <a:srgbClr val="FFFFFF"/>
                </a:solidFill>
                <a:latin typeface="Times New Roman" charset="0"/>
              </a:rPr>
              <a:t>DMA</a:t>
            </a:r>
            <a:r>
              <a:rPr kumimoji="0" lang="zh-CN" altLang="en-US" sz="2800" dirty="0">
                <a:solidFill>
                  <a:srgbClr val="FFFFFF"/>
                </a:solidFill>
                <a:latin typeface="Times New Roman" charset="0"/>
                <a:ea typeface="华文中宋" charset="-122"/>
              </a:rPr>
              <a:t>设备</a:t>
            </a:r>
            <a:r>
              <a:rPr kumimoji="0" lang="en-US" altLang="zh-CN" sz="2800" dirty="0">
                <a:solidFill>
                  <a:srgbClr val="FFFFFF"/>
                </a:solidFill>
                <a:latin typeface="Times New Roman" charset="0"/>
              </a:rPr>
              <a:t>)</a:t>
            </a:r>
            <a:r>
              <a:rPr kumimoji="0" lang="zh-CN" altLang="en-US" sz="2800" dirty="0">
                <a:solidFill>
                  <a:srgbClr val="FFFFFF"/>
                </a:solidFill>
                <a:latin typeface="Times New Roman" charset="0"/>
                <a:ea typeface="华文中宋" charset="-122"/>
              </a:rPr>
              <a:t>的</a:t>
            </a:r>
            <a:r>
              <a:rPr kumimoji="0" lang="zh-CN" altLang="en-US" sz="2800" dirty="0">
                <a:solidFill>
                  <a:schemeClr val="bg1"/>
                </a:solidFill>
                <a:latin typeface="Times New Roman" charset="0"/>
                <a:ea typeface="华文中宋" charset="-122"/>
              </a:rPr>
              <a:t>系统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520169" y="0"/>
            <a:ext cx="3795713" cy="66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总线传送控制</a:t>
            </a:r>
          </a:p>
        </p:txBody>
      </p:sp>
    </p:spTree>
    <p:extLst>
      <p:ext uri="{BB962C8B-B14F-4D97-AF65-F5344CB8AC3E}">
        <p14:creationId xmlns:p14="http://schemas.microsoft.com/office/powerpoint/2010/main" val="1349584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0317" y="819146"/>
            <a:ext cx="8280400" cy="4543748"/>
          </a:xfrm>
          <a:prstGeom prst="rect">
            <a:avLst/>
          </a:prstGeom>
        </p:spPr>
        <p:txBody>
          <a:bodyPr/>
          <a:lstStyle/>
          <a:p>
            <a:pPr marL="625475" lvl="1" indent="-358775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b="1" dirty="0">
                <a:solidFill>
                  <a:schemeClr val="accent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3200" b="1" dirty="0">
                <a:solidFill>
                  <a:schemeClr val="accent3"/>
                </a:solidFill>
                <a:latin typeface="STXinwei" charset="-122"/>
                <a:ea typeface="STXinwei" charset="-122"/>
                <a:cs typeface="STXinwei" charset="-122"/>
              </a:rPr>
              <a:t>）基本数据传输方式</a:t>
            </a:r>
          </a:p>
        </p:txBody>
      </p:sp>
      <p:grpSp>
        <p:nvGrpSpPr>
          <p:cNvPr id="69634" name="组合 118"/>
          <p:cNvGrpSpPr>
            <a:grpSpLocks/>
          </p:cNvGrpSpPr>
          <p:nvPr/>
        </p:nvGrpSpPr>
        <p:grpSpPr bwMode="auto">
          <a:xfrm>
            <a:off x="1024880" y="1772816"/>
            <a:ext cx="6786562" cy="1387475"/>
            <a:chOff x="1150938" y="2357430"/>
            <a:chExt cx="6840537" cy="1387967"/>
          </a:xfrm>
        </p:grpSpPr>
        <p:sp>
          <p:nvSpPr>
            <p:cNvPr id="69695" name="Text Box 121"/>
            <p:cNvSpPr txBox="1">
              <a:spLocks noChangeArrowheads="1"/>
            </p:cNvSpPr>
            <p:nvPr/>
          </p:nvSpPr>
          <p:spPr bwMode="auto">
            <a:xfrm>
              <a:off x="2586539" y="3395320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数据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696" name="Line 122"/>
            <p:cNvSpPr>
              <a:spLocks noChangeShapeType="1"/>
            </p:cNvSpPr>
            <p:nvPr/>
          </p:nvSpPr>
          <p:spPr bwMode="auto">
            <a:xfrm>
              <a:off x="1212172" y="2804003"/>
              <a:ext cx="594652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97" name="Line 123"/>
            <p:cNvSpPr>
              <a:spLocks noChangeShapeType="1"/>
            </p:cNvSpPr>
            <p:nvPr/>
          </p:nvSpPr>
          <p:spPr bwMode="auto">
            <a:xfrm rot="-1800000">
              <a:off x="1942900" y="2781562"/>
              <a:ext cx="1361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98" name="Line 124"/>
            <p:cNvSpPr>
              <a:spLocks noChangeShapeType="1"/>
            </p:cNvSpPr>
            <p:nvPr/>
          </p:nvSpPr>
          <p:spPr bwMode="auto">
            <a:xfrm rot="1800000">
              <a:off x="1941539" y="2781562"/>
              <a:ext cx="2722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99" name="Line 125"/>
            <p:cNvSpPr>
              <a:spLocks noChangeShapeType="1"/>
            </p:cNvSpPr>
            <p:nvPr/>
          </p:nvSpPr>
          <p:spPr bwMode="auto">
            <a:xfrm>
              <a:off x="1212172" y="3155203"/>
              <a:ext cx="594652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0" name="Line 126"/>
            <p:cNvSpPr>
              <a:spLocks noChangeShapeType="1"/>
            </p:cNvSpPr>
            <p:nvPr/>
          </p:nvSpPr>
          <p:spPr bwMode="auto">
            <a:xfrm>
              <a:off x="2080337" y="2804003"/>
              <a:ext cx="1519968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1" name="Line 127"/>
            <p:cNvSpPr>
              <a:spLocks noChangeShapeType="1"/>
            </p:cNvSpPr>
            <p:nvPr/>
          </p:nvSpPr>
          <p:spPr bwMode="auto">
            <a:xfrm>
              <a:off x="2080337" y="3155203"/>
              <a:ext cx="1519968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2" name="Line 128"/>
            <p:cNvSpPr>
              <a:spLocks noChangeShapeType="1"/>
            </p:cNvSpPr>
            <p:nvPr/>
          </p:nvSpPr>
          <p:spPr bwMode="auto">
            <a:xfrm rot="-1800000">
              <a:off x="3721412" y="2781562"/>
              <a:ext cx="1361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3" name="Line 129"/>
            <p:cNvSpPr>
              <a:spLocks noChangeShapeType="1"/>
            </p:cNvSpPr>
            <p:nvPr/>
          </p:nvSpPr>
          <p:spPr bwMode="auto">
            <a:xfrm rot="1800000">
              <a:off x="3720052" y="2781562"/>
              <a:ext cx="2722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4" name="Line 130"/>
            <p:cNvSpPr>
              <a:spLocks noChangeShapeType="1"/>
            </p:cNvSpPr>
            <p:nvPr/>
          </p:nvSpPr>
          <p:spPr bwMode="auto">
            <a:xfrm>
              <a:off x="3845241" y="2804003"/>
              <a:ext cx="1519968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5" name="Line 131"/>
            <p:cNvSpPr>
              <a:spLocks noChangeShapeType="1"/>
            </p:cNvSpPr>
            <p:nvPr/>
          </p:nvSpPr>
          <p:spPr bwMode="auto">
            <a:xfrm>
              <a:off x="3845241" y="3155203"/>
              <a:ext cx="1519968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6" name="Line 132"/>
            <p:cNvSpPr>
              <a:spLocks noChangeShapeType="1"/>
            </p:cNvSpPr>
            <p:nvPr/>
          </p:nvSpPr>
          <p:spPr bwMode="auto">
            <a:xfrm rot="-1800000">
              <a:off x="5491760" y="2781562"/>
              <a:ext cx="1361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7" name="Line 133"/>
            <p:cNvSpPr>
              <a:spLocks noChangeShapeType="1"/>
            </p:cNvSpPr>
            <p:nvPr/>
          </p:nvSpPr>
          <p:spPr bwMode="auto">
            <a:xfrm rot="1800000">
              <a:off x="5490399" y="2781562"/>
              <a:ext cx="2722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8" name="Line 134"/>
            <p:cNvSpPr>
              <a:spLocks noChangeShapeType="1"/>
            </p:cNvSpPr>
            <p:nvPr/>
          </p:nvSpPr>
          <p:spPr bwMode="auto">
            <a:xfrm>
              <a:off x="5615589" y="2802881"/>
              <a:ext cx="1519968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09" name="Line 135"/>
            <p:cNvSpPr>
              <a:spLocks noChangeShapeType="1"/>
            </p:cNvSpPr>
            <p:nvPr/>
          </p:nvSpPr>
          <p:spPr bwMode="auto">
            <a:xfrm>
              <a:off x="5615589" y="3154081"/>
              <a:ext cx="1519968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10" name="Line 136"/>
            <p:cNvSpPr>
              <a:spLocks noChangeShapeType="1"/>
            </p:cNvSpPr>
            <p:nvPr/>
          </p:nvSpPr>
          <p:spPr bwMode="auto">
            <a:xfrm rot="-1800000">
              <a:off x="7259386" y="2780440"/>
              <a:ext cx="1361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11" name="Line 137"/>
            <p:cNvSpPr>
              <a:spLocks noChangeShapeType="1"/>
            </p:cNvSpPr>
            <p:nvPr/>
          </p:nvSpPr>
          <p:spPr bwMode="auto">
            <a:xfrm rot="1800000">
              <a:off x="7258026" y="2780440"/>
              <a:ext cx="2722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12" name="Line 138"/>
            <p:cNvSpPr>
              <a:spLocks noChangeShapeType="1"/>
            </p:cNvSpPr>
            <p:nvPr/>
          </p:nvSpPr>
          <p:spPr bwMode="auto">
            <a:xfrm>
              <a:off x="7396823" y="2804003"/>
              <a:ext cx="594652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13" name="Line 139"/>
            <p:cNvSpPr>
              <a:spLocks noChangeShapeType="1"/>
            </p:cNvSpPr>
            <p:nvPr/>
          </p:nvSpPr>
          <p:spPr bwMode="auto">
            <a:xfrm>
              <a:off x="7396823" y="3155203"/>
              <a:ext cx="594652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9714" name="Group 140"/>
            <p:cNvGrpSpPr>
              <a:grpSpLocks/>
            </p:cNvGrpSpPr>
            <p:nvPr/>
          </p:nvGrpSpPr>
          <p:grpSpPr bwMode="auto">
            <a:xfrm>
              <a:off x="2698121" y="3378489"/>
              <a:ext cx="967500" cy="363542"/>
              <a:chOff x="4141" y="4952"/>
              <a:chExt cx="711" cy="324"/>
            </a:xfrm>
          </p:grpSpPr>
          <p:grpSp>
            <p:nvGrpSpPr>
              <p:cNvPr id="69743" name="Group 141"/>
              <p:cNvGrpSpPr>
                <a:grpSpLocks/>
              </p:cNvGrpSpPr>
              <p:nvPr/>
            </p:nvGrpSpPr>
            <p:grpSpPr bwMode="auto">
              <a:xfrm>
                <a:off x="4141" y="4952"/>
                <a:ext cx="1" cy="324"/>
                <a:chOff x="4189" y="4952"/>
                <a:chExt cx="1" cy="324"/>
              </a:xfrm>
            </p:grpSpPr>
            <p:sp>
              <p:nvSpPr>
                <p:cNvPr id="69749" name="Line 142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750" name="Line 143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69744" name="Group 144"/>
              <p:cNvGrpSpPr>
                <a:grpSpLocks/>
              </p:cNvGrpSpPr>
              <p:nvPr/>
            </p:nvGrpSpPr>
            <p:grpSpPr bwMode="auto">
              <a:xfrm rot="10800000">
                <a:off x="4851" y="4952"/>
                <a:ext cx="1" cy="324"/>
                <a:chOff x="4189" y="4952"/>
                <a:chExt cx="1" cy="324"/>
              </a:xfrm>
            </p:grpSpPr>
            <p:sp>
              <p:nvSpPr>
                <p:cNvPr id="69747" name="Line 145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748" name="Line 146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9745" name="Line 147"/>
              <p:cNvSpPr>
                <a:spLocks noChangeShapeType="1"/>
              </p:cNvSpPr>
              <p:nvPr/>
            </p:nvSpPr>
            <p:spPr bwMode="auto">
              <a:xfrm>
                <a:off x="4189" y="4952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9746" name="Line 148"/>
              <p:cNvSpPr>
                <a:spLocks noChangeShapeType="1"/>
              </p:cNvSpPr>
              <p:nvPr/>
            </p:nvSpPr>
            <p:spPr bwMode="auto">
              <a:xfrm>
                <a:off x="4189" y="5264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9715" name="Line 149"/>
            <p:cNvSpPr>
              <a:spLocks noChangeShapeType="1"/>
            </p:cNvSpPr>
            <p:nvPr/>
          </p:nvSpPr>
          <p:spPr bwMode="auto">
            <a:xfrm>
              <a:off x="1205368" y="3562504"/>
              <a:ext cx="1450569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9716" name="Group 150"/>
            <p:cNvGrpSpPr>
              <a:grpSpLocks/>
            </p:cNvGrpSpPr>
            <p:nvPr/>
          </p:nvGrpSpPr>
          <p:grpSpPr bwMode="auto">
            <a:xfrm>
              <a:off x="4448058" y="3378489"/>
              <a:ext cx="967500" cy="363542"/>
              <a:chOff x="4141" y="4952"/>
              <a:chExt cx="711" cy="324"/>
            </a:xfrm>
          </p:grpSpPr>
          <p:grpSp>
            <p:nvGrpSpPr>
              <p:cNvPr id="69735" name="Group 151"/>
              <p:cNvGrpSpPr>
                <a:grpSpLocks/>
              </p:cNvGrpSpPr>
              <p:nvPr/>
            </p:nvGrpSpPr>
            <p:grpSpPr bwMode="auto">
              <a:xfrm>
                <a:off x="4141" y="4952"/>
                <a:ext cx="1" cy="324"/>
                <a:chOff x="4189" y="4952"/>
                <a:chExt cx="1" cy="324"/>
              </a:xfrm>
            </p:grpSpPr>
            <p:sp>
              <p:nvSpPr>
                <p:cNvPr id="69741" name="Line 152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742" name="Line 153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69736" name="Group 154"/>
              <p:cNvGrpSpPr>
                <a:grpSpLocks/>
              </p:cNvGrpSpPr>
              <p:nvPr/>
            </p:nvGrpSpPr>
            <p:grpSpPr bwMode="auto">
              <a:xfrm rot="10800000">
                <a:off x="4851" y="4952"/>
                <a:ext cx="1" cy="324"/>
                <a:chOff x="4189" y="4952"/>
                <a:chExt cx="1" cy="324"/>
              </a:xfrm>
            </p:grpSpPr>
            <p:sp>
              <p:nvSpPr>
                <p:cNvPr id="69739" name="Line 155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740" name="Line 156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9737" name="Line 157"/>
              <p:cNvSpPr>
                <a:spLocks noChangeShapeType="1"/>
              </p:cNvSpPr>
              <p:nvPr/>
            </p:nvSpPr>
            <p:spPr bwMode="auto">
              <a:xfrm>
                <a:off x="4189" y="4952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9738" name="Line 158"/>
              <p:cNvSpPr>
                <a:spLocks noChangeShapeType="1"/>
              </p:cNvSpPr>
              <p:nvPr/>
            </p:nvSpPr>
            <p:spPr bwMode="auto">
              <a:xfrm>
                <a:off x="4189" y="5264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9717" name="Line 159"/>
            <p:cNvSpPr>
              <a:spLocks noChangeShapeType="1"/>
            </p:cNvSpPr>
            <p:nvPr/>
          </p:nvSpPr>
          <p:spPr bwMode="auto">
            <a:xfrm>
              <a:off x="3706444" y="3562504"/>
              <a:ext cx="679019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9718" name="Group 160"/>
            <p:cNvGrpSpPr>
              <a:grpSpLocks/>
            </p:cNvGrpSpPr>
            <p:nvPr/>
          </p:nvGrpSpPr>
          <p:grpSpPr bwMode="auto">
            <a:xfrm>
              <a:off x="6189830" y="3378489"/>
              <a:ext cx="967500" cy="363542"/>
              <a:chOff x="4141" y="4952"/>
              <a:chExt cx="711" cy="324"/>
            </a:xfrm>
          </p:grpSpPr>
          <p:grpSp>
            <p:nvGrpSpPr>
              <p:cNvPr id="69727" name="Group 161"/>
              <p:cNvGrpSpPr>
                <a:grpSpLocks/>
              </p:cNvGrpSpPr>
              <p:nvPr/>
            </p:nvGrpSpPr>
            <p:grpSpPr bwMode="auto">
              <a:xfrm>
                <a:off x="4141" y="4952"/>
                <a:ext cx="1" cy="324"/>
                <a:chOff x="4189" y="4952"/>
                <a:chExt cx="1" cy="324"/>
              </a:xfrm>
            </p:grpSpPr>
            <p:sp>
              <p:nvSpPr>
                <p:cNvPr id="69733" name="Line 162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734" name="Line 163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69728" name="Group 164"/>
              <p:cNvGrpSpPr>
                <a:grpSpLocks/>
              </p:cNvGrpSpPr>
              <p:nvPr/>
            </p:nvGrpSpPr>
            <p:grpSpPr bwMode="auto">
              <a:xfrm rot="10800000">
                <a:off x="4851" y="4952"/>
                <a:ext cx="1" cy="324"/>
                <a:chOff x="4189" y="4952"/>
                <a:chExt cx="1" cy="324"/>
              </a:xfrm>
            </p:grpSpPr>
            <p:sp>
              <p:nvSpPr>
                <p:cNvPr id="69731" name="Line 165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732" name="Line 166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9729" name="Line 167"/>
              <p:cNvSpPr>
                <a:spLocks noChangeShapeType="1"/>
              </p:cNvSpPr>
              <p:nvPr/>
            </p:nvSpPr>
            <p:spPr bwMode="auto">
              <a:xfrm>
                <a:off x="4189" y="4952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9730" name="Line 168"/>
              <p:cNvSpPr>
                <a:spLocks noChangeShapeType="1"/>
              </p:cNvSpPr>
              <p:nvPr/>
            </p:nvSpPr>
            <p:spPr bwMode="auto">
              <a:xfrm>
                <a:off x="4189" y="5264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9719" name="Line 169"/>
            <p:cNvSpPr>
              <a:spLocks noChangeShapeType="1"/>
            </p:cNvSpPr>
            <p:nvPr/>
          </p:nvSpPr>
          <p:spPr bwMode="auto">
            <a:xfrm>
              <a:off x="5448216" y="3562504"/>
              <a:ext cx="679019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20" name="Line 170"/>
            <p:cNvSpPr>
              <a:spLocks noChangeShapeType="1"/>
            </p:cNvSpPr>
            <p:nvPr/>
          </p:nvSpPr>
          <p:spPr bwMode="auto">
            <a:xfrm>
              <a:off x="7219924" y="3556894"/>
              <a:ext cx="679019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721" name="Text Box 222"/>
            <p:cNvSpPr txBox="1">
              <a:spLocks noChangeArrowheads="1"/>
            </p:cNvSpPr>
            <p:nvPr/>
          </p:nvSpPr>
          <p:spPr bwMode="auto">
            <a:xfrm>
              <a:off x="1150938" y="2357430"/>
              <a:ext cx="2706550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基本数据传送模式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722" name="Text Box 224"/>
            <p:cNvSpPr txBox="1">
              <a:spLocks noChangeArrowheads="1"/>
            </p:cNvSpPr>
            <p:nvPr/>
          </p:nvSpPr>
          <p:spPr bwMode="auto">
            <a:xfrm>
              <a:off x="2189197" y="2826444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地址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723" name="Text Box 225"/>
            <p:cNvSpPr txBox="1">
              <a:spLocks noChangeArrowheads="1"/>
            </p:cNvSpPr>
            <p:nvPr/>
          </p:nvSpPr>
          <p:spPr bwMode="auto">
            <a:xfrm>
              <a:off x="3973153" y="2826444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地址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724" name="Text Box 226"/>
            <p:cNvSpPr txBox="1">
              <a:spLocks noChangeArrowheads="1"/>
            </p:cNvSpPr>
            <p:nvPr/>
          </p:nvSpPr>
          <p:spPr bwMode="auto">
            <a:xfrm>
              <a:off x="5757108" y="2833176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地址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725" name="Text Box 228"/>
            <p:cNvSpPr txBox="1">
              <a:spLocks noChangeArrowheads="1"/>
            </p:cNvSpPr>
            <p:nvPr/>
          </p:nvSpPr>
          <p:spPr bwMode="auto">
            <a:xfrm>
              <a:off x="4318786" y="3395320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数据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726" name="Text Box 229"/>
            <p:cNvSpPr txBox="1">
              <a:spLocks noChangeArrowheads="1"/>
            </p:cNvSpPr>
            <p:nvPr/>
          </p:nvSpPr>
          <p:spPr bwMode="auto">
            <a:xfrm>
              <a:off x="6037425" y="3395320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数据</a:t>
              </a:r>
              <a:endParaRPr kumimoji="0" lang="zh-CN" altLang="en-US" sz="2000">
                <a:ea typeface="华文中宋" charset="-122"/>
              </a:endParaRPr>
            </a:p>
          </p:txBody>
        </p:sp>
      </p:grpSp>
      <p:grpSp>
        <p:nvGrpSpPr>
          <p:cNvPr id="12" name="组合 117"/>
          <p:cNvGrpSpPr>
            <a:grpSpLocks/>
          </p:cNvGrpSpPr>
          <p:nvPr/>
        </p:nvGrpSpPr>
        <p:grpSpPr bwMode="auto">
          <a:xfrm>
            <a:off x="1080442" y="4596390"/>
            <a:ext cx="6840538" cy="1387475"/>
            <a:chOff x="1150938" y="4899675"/>
            <a:chExt cx="6840537" cy="1386845"/>
          </a:xfrm>
        </p:grpSpPr>
        <p:sp>
          <p:nvSpPr>
            <p:cNvPr id="69638" name="Line 171"/>
            <p:cNvSpPr>
              <a:spLocks noChangeShapeType="1"/>
            </p:cNvSpPr>
            <p:nvPr/>
          </p:nvSpPr>
          <p:spPr bwMode="auto">
            <a:xfrm>
              <a:off x="1212172" y="5348492"/>
              <a:ext cx="594652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39" name="Line 172"/>
            <p:cNvSpPr>
              <a:spLocks noChangeShapeType="1"/>
            </p:cNvSpPr>
            <p:nvPr/>
          </p:nvSpPr>
          <p:spPr bwMode="auto">
            <a:xfrm rot="-1800000">
              <a:off x="1942900" y="5326051"/>
              <a:ext cx="1361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40" name="Line 173"/>
            <p:cNvSpPr>
              <a:spLocks noChangeShapeType="1"/>
            </p:cNvSpPr>
            <p:nvPr/>
          </p:nvSpPr>
          <p:spPr bwMode="auto">
            <a:xfrm rot="1800000">
              <a:off x="1941539" y="5326051"/>
              <a:ext cx="2722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41" name="Line 174"/>
            <p:cNvSpPr>
              <a:spLocks noChangeShapeType="1"/>
            </p:cNvSpPr>
            <p:nvPr/>
          </p:nvSpPr>
          <p:spPr bwMode="auto">
            <a:xfrm>
              <a:off x="1212172" y="5699691"/>
              <a:ext cx="594652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42" name="Line 175"/>
            <p:cNvSpPr>
              <a:spLocks noChangeShapeType="1"/>
            </p:cNvSpPr>
            <p:nvPr/>
          </p:nvSpPr>
          <p:spPr bwMode="auto">
            <a:xfrm>
              <a:off x="2080337" y="5348492"/>
              <a:ext cx="5052499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43" name="Line 176"/>
            <p:cNvSpPr>
              <a:spLocks noChangeShapeType="1"/>
            </p:cNvSpPr>
            <p:nvPr/>
          </p:nvSpPr>
          <p:spPr bwMode="auto">
            <a:xfrm rot="-1800000">
              <a:off x="7259386" y="5324929"/>
              <a:ext cx="1361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44" name="Line 177"/>
            <p:cNvSpPr>
              <a:spLocks noChangeShapeType="1"/>
            </p:cNvSpPr>
            <p:nvPr/>
          </p:nvSpPr>
          <p:spPr bwMode="auto">
            <a:xfrm rot="1800000">
              <a:off x="7258026" y="5324929"/>
              <a:ext cx="2722" cy="391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45" name="Line 178"/>
            <p:cNvSpPr>
              <a:spLocks noChangeShapeType="1"/>
            </p:cNvSpPr>
            <p:nvPr/>
          </p:nvSpPr>
          <p:spPr bwMode="auto">
            <a:xfrm>
              <a:off x="7396823" y="5348492"/>
              <a:ext cx="594652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46" name="Line 179"/>
            <p:cNvSpPr>
              <a:spLocks noChangeShapeType="1"/>
            </p:cNvSpPr>
            <p:nvPr/>
          </p:nvSpPr>
          <p:spPr bwMode="auto">
            <a:xfrm>
              <a:off x="7396823" y="5699691"/>
              <a:ext cx="594652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9647" name="Group 180"/>
            <p:cNvGrpSpPr>
              <a:grpSpLocks/>
            </p:cNvGrpSpPr>
            <p:nvPr/>
          </p:nvGrpSpPr>
          <p:grpSpPr bwMode="auto">
            <a:xfrm>
              <a:off x="2340242" y="5922978"/>
              <a:ext cx="967500" cy="363542"/>
              <a:chOff x="4141" y="4952"/>
              <a:chExt cx="711" cy="324"/>
            </a:xfrm>
          </p:grpSpPr>
          <p:grpSp>
            <p:nvGrpSpPr>
              <p:cNvPr id="69687" name="Group 181"/>
              <p:cNvGrpSpPr>
                <a:grpSpLocks/>
              </p:cNvGrpSpPr>
              <p:nvPr/>
            </p:nvGrpSpPr>
            <p:grpSpPr bwMode="auto">
              <a:xfrm>
                <a:off x="4141" y="4952"/>
                <a:ext cx="1" cy="324"/>
                <a:chOff x="4189" y="4952"/>
                <a:chExt cx="1" cy="324"/>
              </a:xfrm>
            </p:grpSpPr>
            <p:sp>
              <p:nvSpPr>
                <p:cNvPr id="69693" name="Line 182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694" name="Line 183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69688" name="Group 184"/>
              <p:cNvGrpSpPr>
                <a:grpSpLocks/>
              </p:cNvGrpSpPr>
              <p:nvPr/>
            </p:nvGrpSpPr>
            <p:grpSpPr bwMode="auto">
              <a:xfrm rot="10800000">
                <a:off x="4851" y="4952"/>
                <a:ext cx="1" cy="324"/>
                <a:chOff x="4189" y="4952"/>
                <a:chExt cx="1" cy="324"/>
              </a:xfrm>
            </p:grpSpPr>
            <p:sp>
              <p:nvSpPr>
                <p:cNvPr id="69691" name="Line 185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692" name="Line 186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9689" name="Line 187"/>
              <p:cNvSpPr>
                <a:spLocks noChangeShapeType="1"/>
              </p:cNvSpPr>
              <p:nvPr/>
            </p:nvSpPr>
            <p:spPr bwMode="auto">
              <a:xfrm>
                <a:off x="4189" y="4952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9690" name="Line 188"/>
              <p:cNvSpPr>
                <a:spLocks noChangeShapeType="1"/>
              </p:cNvSpPr>
              <p:nvPr/>
            </p:nvSpPr>
            <p:spPr bwMode="auto">
              <a:xfrm>
                <a:off x="4189" y="5264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9648" name="Line 189"/>
            <p:cNvSpPr>
              <a:spLocks noChangeShapeType="1"/>
            </p:cNvSpPr>
            <p:nvPr/>
          </p:nvSpPr>
          <p:spPr bwMode="auto">
            <a:xfrm>
              <a:off x="1232584" y="6106993"/>
              <a:ext cx="1064114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9649" name="Group 190"/>
            <p:cNvGrpSpPr>
              <a:grpSpLocks/>
            </p:cNvGrpSpPr>
            <p:nvPr/>
          </p:nvGrpSpPr>
          <p:grpSpPr bwMode="auto">
            <a:xfrm>
              <a:off x="3608469" y="5922978"/>
              <a:ext cx="967500" cy="363542"/>
              <a:chOff x="4141" y="4952"/>
              <a:chExt cx="711" cy="324"/>
            </a:xfrm>
          </p:grpSpPr>
          <p:grpSp>
            <p:nvGrpSpPr>
              <p:cNvPr id="69679" name="Group 191"/>
              <p:cNvGrpSpPr>
                <a:grpSpLocks/>
              </p:cNvGrpSpPr>
              <p:nvPr/>
            </p:nvGrpSpPr>
            <p:grpSpPr bwMode="auto">
              <a:xfrm>
                <a:off x="4141" y="4952"/>
                <a:ext cx="1" cy="324"/>
                <a:chOff x="4189" y="4952"/>
                <a:chExt cx="1" cy="324"/>
              </a:xfrm>
            </p:grpSpPr>
            <p:sp>
              <p:nvSpPr>
                <p:cNvPr id="69685" name="Line 192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686" name="Line 193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69680" name="Group 194"/>
              <p:cNvGrpSpPr>
                <a:grpSpLocks/>
              </p:cNvGrpSpPr>
              <p:nvPr/>
            </p:nvGrpSpPr>
            <p:grpSpPr bwMode="auto">
              <a:xfrm rot="10800000">
                <a:off x="4851" y="4952"/>
                <a:ext cx="1" cy="324"/>
                <a:chOff x="4189" y="4952"/>
                <a:chExt cx="1" cy="324"/>
              </a:xfrm>
            </p:grpSpPr>
            <p:sp>
              <p:nvSpPr>
                <p:cNvPr id="69683" name="Line 195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684" name="Line 196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9681" name="Line 197"/>
              <p:cNvSpPr>
                <a:spLocks noChangeShapeType="1"/>
              </p:cNvSpPr>
              <p:nvPr/>
            </p:nvSpPr>
            <p:spPr bwMode="auto">
              <a:xfrm>
                <a:off x="4189" y="4952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9682" name="Line 198"/>
              <p:cNvSpPr>
                <a:spLocks noChangeShapeType="1"/>
              </p:cNvSpPr>
              <p:nvPr/>
            </p:nvSpPr>
            <p:spPr bwMode="auto">
              <a:xfrm>
                <a:off x="4189" y="5264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9650" name="Line 199"/>
            <p:cNvSpPr>
              <a:spLocks noChangeShapeType="1"/>
            </p:cNvSpPr>
            <p:nvPr/>
          </p:nvSpPr>
          <p:spPr bwMode="auto">
            <a:xfrm>
              <a:off x="3348564" y="6106993"/>
              <a:ext cx="216361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9651" name="Group 200"/>
            <p:cNvGrpSpPr>
              <a:grpSpLocks/>
            </p:cNvGrpSpPr>
            <p:nvPr/>
          </p:nvGrpSpPr>
          <p:grpSpPr bwMode="auto">
            <a:xfrm>
              <a:off x="4880779" y="5922978"/>
              <a:ext cx="967500" cy="363542"/>
              <a:chOff x="4141" y="4952"/>
              <a:chExt cx="711" cy="324"/>
            </a:xfrm>
          </p:grpSpPr>
          <p:grpSp>
            <p:nvGrpSpPr>
              <p:cNvPr id="69671" name="Group 201"/>
              <p:cNvGrpSpPr>
                <a:grpSpLocks/>
              </p:cNvGrpSpPr>
              <p:nvPr/>
            </p:nvGrpSpPr>
            <p:grpSpPr bwMode="auto">
              <a:xfrm>
                <a:off x="4141" y="4952"/>
                <a:ext cx="1" cy="324"/>
                <a:chOff x="4189" y="4952"/>
                <a:chExt cx="1" cy="324"/>
              </a:xfrm>
            </p:grpSpPr>
            <p:sp>
              <p:nvSpPr>
                <p:cNvPr id="69677" name="Line 202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678" name="Line 203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69672" name="Group 204"/>
              <p:cNvGrpSpPr>
                <a:grpSpLocks/>
              </p:cNvGrpSpPr>
              <p:nvPr/>
            </p:nvGrpSpPr>
            <p:grpSpPr bwMode="auto">
              <a:xfrm rot="10800000">
                <a:off x="4851" y="4952"/>
                <a:ext cx="1" cy="324"/>
                <a:chOff x="4189" y="4952"/>
                <a:chExt cx="1" cy="324"/>
              </a:xfrm>
            </p:grpSpPr>
            <p:sp>
              <p:nvSpPr>
                <p:cNvPr id="69675" name="Line 205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676" name="Line 206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9673" name="Line 207"/>
              <p:cNvSpPr>
                <a:spLocks noChangeShapeType="1"/>
              </p:cNvSpPr>
              <p:nvPr/>
            </p:nvSpPr>
            <p:spPr bwMode="auto">
              <a:xfrm>
                <a:off x="4189" y="4952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9674" name="Line 208"/>
              <p:cNvSpPr>
                <a:spLocks noChangeShapeType="1"/>
              </p:cNvSpPr>
              <p:nvPr/>
            </p:nvSpPr>
            <p:spPr bwMode="auto">
              <a:xfrm>
                <a:off x="4189" y="5264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9652" name="Line 209"/>
            <p:cNvSpPr>
              <a:spLocks noChangeShapeType="1"/>
            </p:cNvSpPr>
            <p:nvPr/>
          </p:nvSpPr>
          <p:spPr bwMode="auto">
            <a:xfrm>
              <a:off x="4608627" y="6106993"/>
              <a:ext cx="216361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53" name="Line 210"/>
            <p:cNvSpPr>
              <a:spLocks noChangeShapeType="1"/>
            </p:cNvSpPr>
            <p:nvPr/>
          </p:nvSpPr>
          <p:spPr bwMode="auto">
            <a:xfrm>
              <a:off x="7189988" y="6101383"/>
              <a:ext cx="679019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54" name="Line 211"/>
            <p:cNvSpPr>
              <a:spLocks noChangeShapeType="1"/>
            </p:cNvSpPr>
            <p:nvPr/>
          </p:nvSpPr>
          <p:spPr bwMode="auto">
            <a:xfrm>
              <a:off x="2072172" y="5699691"/>
              <a:ext cx="5052499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9655" name="Group 212"/>
            <p:cNvGrpSpPr>
              <a:grpSpLocks/>
            </p:cNvGrpSpPr>
            <p:nvPr/>
          </p:nvGrpSpPr>
          <p:grpSpPr bwMode="auto">
            <a:xfrm>
              <a:off x="6181665" y="5918490"/>
              <a:ext cx="967500" cy="363542"/>
              <a:chOff x="4141" y="4952"/>
              <a:chExt cx="711" cy="324"/>
            </a:xfrm>
          </p:grpSpPr>
          <p:grpSp>
            <p:nvGrpSpPr>
              <p:cNvPr id="69663" name="Group 213"/>
              <p:cNvGrpSpPr>
                <a:grpSpLocks/>
              </p:cNvGrpSpPr>
              <p:nvPr/>
            </p:nvGrpSpPr>
            <p:grpSpPr bwMode="auto">
              <a:xfrm>
                <a:off x="4141" y="4952"/>
                <a:ext cx="1" cy="324"/>
                <a:chOff x="4189" y="4952"/>
                <a:chExt cx="1" cy="324"/>
              </a:xfrm>
            </p:grpSpPr>
            <p:sp>
              <p:nvSpPr>
                <p:cNvPr id="69669" name="Line 214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670" name="Line 215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grpSp>
            <p:nvGrpSpPr>
              <p:cNvPr id="69664" name="Group 216"/>
              <p:cNvGrpSpPr>
                <a:grpSpLocks/>
              </p:cNvGrpSpPr>
              <p:nvPr/>
            </p:nvGrpSpPr>
            <p:grpSpPr bwMode="auto">
              <a:xfrm rot="10800000">
                <a:off x="4851" y="4952"/>
                <a:ext cx="1" cy="324"/>
                <a:chOff x="4189" y="4952"/>
                <a:chExt cx="1" cy="324"/>
              </a:xfrm>
            </p:grpSpPr>
            <p:sp>
              <p:nvSpPr>
                <p:cNvPr id="69667" name="Line 217"/>
                <p:cNvSpPr>
                  <a:spLocks noChangeShapeType="1"/>
                </p:cNvSpPr>
                <p:nvPr/>
              </p:nvSpPr>
              <p:spPr bwMode="auto">
                <a:xfrm rot="1800000">
                  <a:off x="4189" y="495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9668" name="Line 218"/>
                <p:cNvSpPr>
                  <a:spLocks noChangeShapeType="1"/>
                </p:cNvSpPr>
                <p:nvPr/>
              </p:nvSpPr>
              <p:spPr bwMode="auto">
                <a:xfrm rot="-1800000">
                  <a:off x="4189" y="5102"/>
                  <a:ext cx="1" cy="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9665" name="Line 219"/>
              <p:cNvSpPr>
                <a:spLocks noChangeShapeType="1"/>
              </p:cNvSpPr>
              <p:nvPr/>
            </p:nvSpPr>
            <p:spPr bwMode="auto">
              <a:xfrm>
                <a:off x="4189" y="4952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9666" name="Line 220"/>
              <p:cNvSpPr>
                <a:spLocks noChangeShapeType="1"/>
              </p:cNvSpPr>
              <p:nvPr/>
            </p:nvSpPr>
            <p:spPr bwMode="auto">
              <a:xfrm>
                <a:off x="4189" y="5264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9656" name="Line 221"/>
            <p:cNvSpPr>
              <a:spLocks noChangeShapeType="1"/>
            </p:cNvSpPr>
            <p:nvPr/>
          </p:nvSpPr>
          <p:spPr bwMode="auto">
            <a:xfrm>
              <a:off x="5909513" y="6102505"/>
              <a:ext cx="216361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9657" name="Text Box 223"/>
            <p:cNvSpPr txBox="1">
              <a:spLocks noChangeArrowheads="1"/>
            </p:cNvSpPr>
            <p:nvPr/>
          </p:nvSpPr>
          <p:spPr bwMode="auto">
            <a:xfrm>
              <a:off x="1150938" y="4899675"/>
              <a:ext cx="2706550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成组数据传送模式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658" name="Text Box 227"/>
            <p:cNvSpPr txBox="1">
              <a:spLocks noChangeArrowheads="1"/>
            </p:cNvSpPr>
            <p:nvPr/>
          </p:nvSpPr>
          <p:spPr bwMode="auto">
            <a:xfrm>
              <a:off x="3993564" y="5367567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地址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659" name="Text Box 230"/>
            <p:cNvSpPr txBox="1">
              <a:spLocks noChangeArrowheads="1"/>
            </p:cNvSpPr>
            <p:nvPr/>
          </p:nvSpPr>
          <p:spPr bwMode="auto">
            <a:xfrm>
              <a:off x="2234102" y="5936443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数据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660" name="Text Box 231"/>
            <p:cNvSpPr txBox="1">
              <a:spLocks noChangeArrowheads="1"/>
            </p:cNvSpPr>
            <p:nvPr/>
          </p:nvSpPr>
          <p:spPr bwMode="auto">
            <a:xfrm>
              <a:off x="3453343" y="5936443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数据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661" name="Text Box 232"/>
            <p:cNvSpPr txBox="1">
              <a:spLocks noChangeArrowheads="1"/>
            </p:cNvSpPr>
            <p:nvPr/>
          </p:nvSpPr>
          <p:spPr bwMode="auto">
            <a:xfrm>
              <a:off x="4741982" y="5936443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数据</a:t>
              </a:r>
              <a:endParaRPr kumimoji="0" lang="zh-CN" altLang="en-US" sz="2000">
                <a:ea typeface="华文中宋" charset="-122"/>
              </a:endParaRPr>
            </a:p>
          </p:txBody>
        </p:sp>
        <p:sp>
          <p:nvSpPr>
            <p:cNvPr id="69662" name="Text Box 233"/>
            <p:cNvSpPr txBox="1">
              <a:spLocks noChangeArrowheads="1"/>
            </p:cNvSpPr>
            <p:nvPr/>
          </p:nvSpPr>
          <p:spPr bwMode="auto">
            <a:xfrm>
              <a:off x="6026539" y="5929710"/>
              <a:ext cx="1234209" cy="3500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Times New Roman" charset="0"/>
                  <a:ea typeface="华文中宋" charset="-122"/>
                </a:rPr>
                <a:t>数据</a:t>
              </a:r>
              <a:endParaRPr kumimoji="0" lang="zh-CN" altLang="en-US" sz="2000">
                <a:ea typeface="华文中宋" charset="-122"/>
              </a:endParaRPr>
            </a:p>
          </p:txBody>
        </p:sp>
      </p:grpSp>
      <p:sp>
        <p:nvSpPr>
          <p:cNvPr id="120" name="矩形 119"/>
          <p:cNvSpPr>
            <a:spLocks noChangeArrowheads="1"/>
          </p:cNvSpPr>
          <p:nvPr/>
        </p:nvSpPr>
        <p:spPr bwMode="auto">
          <a:xfrm>
            <a:off x="467159" y="3505777"/>
            <a:ext cx="10632603" cy="79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25475" indent="-358775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>
              <a:spcBef>
                <a:spcPct val="10000"/>
              </a:spcBef>
            </a:pPr>
            <a:r>
              <a:rPr kumimoji="0" lang="en-US" altLang="zh-CN" sz="3200" dirty="0">
                <a:solidFill>
                  <a:schemeClr val="accent3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0" lang="zh-CN" altLang="en-US" sz="3200" dirty="0">
                <a:solidFill>
                  <a:schemeClr val="accent3"/>
                </a:solidFill>
                <a:latin typeface="STXinwei" charset="-122"/>
                <a:ea typeface="STXinwei" charset="-122"/>
                <a:cs typeface="STXinwei" charset="-122"/>
              </a:rPr>
              <a:t>）分组</a:t>
            </a:r>
            <a:r>
              <a:rPr kumimoji="0" lang="en-US" altLang="zh-CN" sz="3200" dirty="0">
                <a:solidFill>
                  <a:schemeClr val="accent3"/>
                </a:solidFill>
                <a:latin typeface="STXinwei" charset="-122"/>
                <a:ea typeface="STXinwei" charset="-122"/>
                <a:cs typeface="STXinwei" charset="-122"/>
              </a:rPr>
              <a:t>(burst</a:t>
            </a:r>
            <a:r>
              <a:rPr kumimoji="0" lang="zh-CN" altLang="en-US" sz="3200" dirty="0">
                <a:solidFill>
                  <a:schemeClr val="accent3"/>
                </a:solidFill>
                <a:latin typeface="STXinwei" charset="-122"/>
                <a:ea typeface="STXinwei" charset="-122"/>
                <a:cs typeface="STXinwei" charset="-122"/>
              </a:rPr>
              <a:t>猝发</a:t>
            </a:r>
            <a:r>
              <a:rPr kumimoji="0" lang="en-US" altLang="zh-CN" sz="3200" dirty="0">
                <a:solidFill>
                  <a:schemeClr val="accent3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kumimoji="0" lang="zh-CN" altLang="en-US" sz="3200" dirty="0">
                <a:solidFill>
                  <a:schemeClr val="accent3"/>
                </a:solidFill>
                <a:latin typeface="STXinwei" charset="-122"/>
                <a:ea typeface="STXinwei" charset="-122"/>
                <a:cs typeface="STXinwei" charset="-122"/>
              </a:rPr>
              <a:t>数据传输方式：提高总线数据</a:t>
            </a:r>
            <a:r>
              <a:rPr kumimoji="0" lang="zh-CN" altLang="en-US" sz="3200" dirty="0">
                <a:latin typeface="STXinwei" charset="-122"/>
                <a:ea typeface="STXinwei" charset="-122"/>
                <a:cs typeface="STXinwei" charset="-122"/>
              </a:rPr>
              <a:t>传输率</a:t>
            </a:r>
          </a:p>
        </p:txBody>
      </p:sp>
      <p:sp>
        <p:nvSpPr>
          <p:cNvPr id="2" name="矩形 1"/>
          <p:cNvSpPr/>
          <p:nvPr/>
        </p:nvSpPr>
        <p:spPr>
          <a:xfrm>
            <a:off x="633669" y="116866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总线数据传输方式</a:t>
            </a:r>
          </a:p>
        </p:txBody>
      </p:sp>
    </p:spTree>
    <p:extLst>
      <p:ext uri="{BB962C8B-B14F-4D97-AF65-F5344CB8AC3E}">
        <p14:creationId xmlns:p14="http://schemas.microsoft.com/office/powerpoint/2010/main" val="309543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0610" y="980728"/>
            <a:ext cx="10513168" cy="42672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358775" indent="-358775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例：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某总线地址命令处理时间为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个时钟周期，一个数据传送的时间为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个时钟周期，共传送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个数据。</a:t>
            </a:r>
          </a:p>
          <a:p>
            <a:pPr marL="717550" lvl="1" indent="-358775">
              <a:lnSpc>
                <a:spcPct val="120000"/>
              </a:lnSpc>
              <a:buFont typeface="Wingdings" charset="2"/>
              <a:buChar char="n"/>
            </a:pPr>
            <a:r>
              <a:rPr lang="zh-CN" altLang="en-US" dirty="0">
                <a:solidFill>
                  <a:srgbClr val="0000CC"/>
                </a:solidFill>
                <a:latin typeface="STXinwei" charset="-122"/>
                <a:ea typeface="STXinwei" charset="-122"/>
                <a:cs typeface="STXinwei" charset="-122"/>
              </a:rPr>
              <a:t>基本数据传送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方式：</a:t>
            </a:r>
          </a:p>
          <a:p>
            <a:pPr marL="717550" lvl="1" indent="-358775">
              <a:lnSpc>
                <a:spcPct val="120000"/>
              </a:lnSpc>
              <a:buNone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     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×1024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数据＝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3072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周期</a:t>
            </a:r>
          </a:p>
        </p:txBody>
      </p:sp>
      <p:sp>
        <p:nvSpPr>
          <p:cNvPr id="5" name="矩形 4"/>
          <p:cNvSpPr/>
          <p:nvPr/>
        </p:nvSpPr>
        <p:spPr>
          <a:xfrm>
            <a:off x="442578" y="6328"/>
            <a:ext cx="3467616" cy="61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总线数据传输方式</a:t>
            </a:r>
          </a:p>
        </p:txBody>
      </p:sp>
    </p:spTree>
    <p:extLst>
      <p:ext uri="{BB962C8B-B14F-4D97-AF65-F5344CB8AC3E}">
        <p14:creationId xmlns:p14="http://schemas.microsoft.com/office/powerpoint/2010/main" val="1649013497"/>
      </p:ext>
    </p:extLst>
  </p:cSld>
  <p:clrMapOvr>
    <a:masterClrMapping/>
  </p:clrMapOvr>
  <p:transition>
    <p:pull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6594" y="944724"/>
            <a:ext cx="10513168" cy="5614181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358775" indent="-358775">
              <a:lnSpc>
                <a:spcPct val="125000"/>
              </a:lnSpc>
              <a:buClr>
                <a:schemeClr val="tx2"/>
              </a:buClr>
              <a:buNone/>
            </a:pP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例：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某总线地址命令处理时间为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个时钟周期，一个数据传送的时间为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个时钟周期，共传送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个数据。</a:t>
            </a:r>
          </a:p>
          <a:p>
            <a:pPr marL="717550" lvl="1" indent="-358775">
              <a:lnSpc>
                <a:spcPct val="125000"/>
              </a:lnSpc>
              <a:buClr>
                <a:schemeClr val="tx2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0000CC"/>
                </a:solidFill>
                <a:latin typeface="STXinwei" charset="-122"/>
                <a:ea typeface="STXinwei" charset="-122"/>
                <a:cs typeface="STXinwei" charset="-122"/>
              </a:rPr>
              <a:t>成组数据传送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方式：每组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4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个数据</a:t>
            </a:r>
          </a:p>
          <a:p>
            <a:pPr marL="1076325" lvl="2" indent="-358775">
              <a:lnSpc>
                <a:spcPct val="125000"/>
              </a:lnSpc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传送一组数据需要的时间为</a:t>
            </a:r>
          </a:p>
          <a:p>
            <a:pPr marL="358775" indent="-358775">
              <a:lnSpc>
                <a:spcPct val="125000"/>
              </a:lnSpc>
              <a:buNone/>
            </a:pP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     	1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地址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×1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地址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组＋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×4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  ＝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9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</a:t>
            </a:r>
          </a:p>
          <a:p>
            <a:pPr marL="1076325" lvl="2" indent="-358775">
              <a:lnSpc>
                <a:spcPct val="125000"/>
              </a:lnSpc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传送这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个数据需要的时间为</a:t>
            </a:r>
          </a:p>
          <a:p>
            <a:pPr marL="358775" indent="-358775">
              <a:lnSpc>
                <a:spcPct val="125000"/>
              </a:lnSpc>
              <a:buNone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    	      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9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×1024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÷4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=2304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</a:p>
          <a:p>
            <a:pPr marL="1076325" lvl="2" indent="-358775">
              <a:lnSpc>
                <a:spcPct val="125000"/>
              </a:lnSpc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平均每个数据的传输时间为：</a:t>
            </a:r>
          </a:p>
          <a:p>
            <a:pPr marL="358775" indent="-358775">
              <a:lnSpc>
                <a:spcPct val="125000"/>
              </a:lnSpc>
              <a:buNone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    	      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2304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÷1024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数据＝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2.25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591324" y="0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总线数据传输方式</a:t>
            </a:r>
          </a:p>
        </p:txBody>
      </p:sp>
    </p:spTree>
    <p:extLst>
      <p:ext uri="{BB962C8B-B14F-4D97-AF65-F5344CB8AC3E}">
        <p14:creationId xmlns:p14="http://schemas.microsoft.com/office/powerpoint/2010/main" val="29222317"/>
      </p:ext>
    </p:extLst>
  </p:cSld>
  <p:clrMapOvr>
    <a:masterClrMapping/>
  </p:clrMapOvr>
  <p:transition>
    <p:pull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0590" y="836836"/>
            <a:ext cx="11125236" cy="4824412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358775" indent="-358775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  <a:buNone/>
            </a:pP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例：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某总线地址命令处理时间为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个时钟周期，一个数据传送的时间为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个时钟周期，共传送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个数据。</a:t>
            </a:r>
          </a:p>
          <a:p>
            <a:pPr marL="717550" lvl="1" indent="-358775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0000CC"/>
                </a:solidFill>
                <a:latin typeface="STXinwei" charset="-122"/>
                <a:ea typeface="STXinwei" charset="-122"/>
                <a:cs typeface="STXinwei" charset="-122"/>
              </a:rPr>
              <a:t>成组数据传送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方式：每组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256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个数据</a:t>
            </a:r>
          </a:p>
          <a:p>
            <a:pPr marL="1076325" lvl="2" indent="-358775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传送一组数据需要的时间为</a:t>
            </a:r>
          </a:p>
          <a:p>
            <a:pPr marL="358775" indent="-358775">
              <a:lnSpc>
                <a:spcPct val="125000"/>
              </a:lnSpc>
              <a:spcBef>
                <a:spcPts val="300"/>
              </a:spcBef>
              <a:buNone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  		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地址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×1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地址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组＋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×256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组＝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513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</a:t>
            </a:r>
          </a:p>
          <a:p>
            <a:pPr marL="1076325" lvl="2" indent="-358775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传送这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个数据需要的时间为</a:t>
            </a:r>
          </a:p>
          <a:p>
            <a:pPr marL="358775" indent="-358775">
              <a:lnSpc>
                <a:spcPct val="125000"/>
              </a:lnSpc>
              <a:spcBef>
                <a:spcPts val="300"/>
              </a:spcBef>
              <a:buNone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 		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513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×1024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÷256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组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=2052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</a:p>
          <a:p>
            <a:pPr marL="1076325" lvl="2" indent="-358775">
              <a:lnSpc>
                <a:spcPct val="125000"/>
              </a:lnSpc>
              <a:spcBef>
                <a:spcPts val="300"/>
              </a:spcBef>
              <a:buClr>
                <a:schemeClr val="tx2"/>
              </a:buClr>
              <a:buFont typeface="Wingdings" charset="2"/>
              <a:buChar char="u"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平均每个数据的传输时间为</a:t>
            </a:r>
          </a:p>
          <a:p>
            <a:pPr marL="358775" indent="-358775">
              <a:lnSpc>
                <a:spcPct val="125000"/>
              </a:lnSpc>
              <a:spcBef>
                <a:spcPts val="300"/>
              </a:spcBef>
              <a:buNone/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  		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2052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÷1024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2.004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周期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550590" y="17758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总线数据传输方式</a:t>
            </a:r>
          </a:p>
        </p:txBody>
      </p:sp>
    </p:spTree>
    <p:extLst>
      <p:ext uri="{BB962C8B-B14F-4D97-AF65-F5344CB8AC3E}">
        <p14:creationId xmlns:p14="http://schemas.microsoft.com/office/powerpoint/2010/main" val="2024214747"/>
      </p:ext>
    </p:extLst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586" y="791370"/>
            <a:ext cx="8283575" cy="1798637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Clr>
                <a:schemeClr val="tx2"/>
              </a:buClr>
            </a:pPr>
            <a:r>
              <a:rPr lang="zh-CN" altLang="en-US" dirty="0">
                <a:latin typeface="华文中宋" charset="-122"/>
              </a:rPr>
              <a:t>计算机系统是由多个基本模块连接而成</a:t>
            </a:r>
          </a:p>
        </p:txBody>
      </p:sp>
      <p:sp>
        <p:nvSpPr>
          <p:cNvPr id="12994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8562" y="0"/>
            <a:ext cx="8393113" cy="61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模块结构与互连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639545"/>
              </p:ext>
            </p:extLst>
          </p:nvPr>
        </p:nvGraphicFramePr>
        <p:xfrm>
          <a:off x="3032552" y="3630575"/>
          <a:ext cx="6125307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788733" imgH="868846" progId="Word.Picture.8">
                  <p:embed/>
                </p:oleObj>
              </mc:Choice>
              <mc:Fallback>
                <p:oleObj name="Picture" r:id="rId3" imgW="2788733" imgH="86884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552" y="3630575"/>
                        <a:ext cx="6125307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94606" y="1690689"/>
            <a:ext cx="9604300" cy="159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/>
              <a:t>拓扑结构</a:t>
            </a:r>
            <a:r>
              <a:rPr lang="en-US" altLang="zh-CN" sz="2800" dirty="0"/>
              <a:t>(Topology Structure)</a:t>
            </a:r>
          </a:p>
          <a:p>
            <a:pPr algn="l">
              <a:spcBef>
                <a:spcPts val="600"/>
              </a:spcBef>
              <a:buNone/>
            </a:pPr>
            <a:r>
              <a:rPr lang="zh-CN" altLang="en-US" sz="2800" dirty="0"/>
              <a:t>    把计算机系统中各个部件或模块甚至计算机系统称为</a:t>
            </a:r>
            <a:r>
              <a:rPr lang="zh-CN" altLang="en-US" sz="2800" dirty="0">
                <a:solidFill>
                  <a:srgbClr val="FF0000"/>
                </a:solidFill>
              </a:rPr>
              <a:t>结点</a:t>
            </a:r>
            <a:r>
              <a:rPr lang="zh-CN" altLang="en-US" sz="2800" dirty="0"/>
              <a:t>，结点的位置及其互连的布局称为</a:t>
            </a:r>
            <a:r>
              <a:rPr lang="zh-CN" altLang="en-US" sz="2800" dirty="0">
                <a:solidFill>
                  <a:srgbClr val="FF0000"/>
                </a:solidFill>
              </a:rPr>
              <a:t>拓扑结构</a:t>
            </a:r>
          </a:p>
        </p:txBody>
      </p:sp>
    </p:spTree>
    <p:extLst>
      <p:ext uri="{BB962C8B-B14F-4D97-AF65-F5344CB8AC3E}">
        <p14:creationId xmlns:p14="http://schemas.microsoft.com/office/powerpoint/2010/main" val="591755256"/>
      </p:ext>
    </p:extLst>
  </p:cSld>
  <p:clrMapOvr>
    <a:masterClrMapping/>
  </p:clrMapOvr>
  <p:transition>
    <p:pull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526091"/>
            <a:ext cx="9537669" cy="72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720000" lvl="1" indent="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7.3</a:t>
            </a:r>
            <a:r>
              <a:rPr lang="zh-CN" altLang="en-US" sz="4000" spc="300" dirty="0">
                <a:solidFill>
                  <a:schemeClr val="bg1"/>
                </a:solidFill>
                <a:latin typeface="+mn-ea"/>
                <a:sym typeface="Symbol" charset="2"/>
              </a:rPr>
              <a:t>  常见</a:t>
            </a:r>
            <a:r>
              <a:rPr lang="en-US" altLang="zh-CN" sz="4000" spc="300" dirty="0">
                <a:solidFill>
                  <a:schemeClr val="bg1"/>
                </a:solidFill>
                <a:latin typeface="+mn-ea"/>
                <a:sym typeface="Symbol" charset="2"/>
              </a:rPr>
              <a:t>I/O</a:t>
            </a:r>
            <a:r>
              <a:rPr lang="zh-CN" altLang="en-US" sz="4000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总线</a:t>
            </a:r>
            <a:endParaRPr lang="en-US" altLang="zh-CN" sz="4000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85497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465910" y="0"/>
            <a:ext cx="70215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7727664" y="1718406"/>
            <a:ext cx="1860550" cy="323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latin typeface="Times New Roman" charset="0"/>
                <a:ea typeface="华文中宋" charset="-122"/>
              </a:rPr>
              <a:t>ISA</a:t>
            </a:r>
          </a:p>
          <a:p>
            <a:pPr>
              <a:lnSpc>
                <a:spcPct val="100000"/>
              </a:lnSpc>
            </a:pPr>
            <a:endParaRPr lang="en-US" altLang="zh-CN" sz="2800">
              <a:latin typeface="Times New Roman" charset="0"/>
              <a:ea typeface="华文中宋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latin typeface="Times New Roman" charset="0"/>
                <a:ea typeface="华文中宋" charset="-122"/>
              </a:rPr>
              <a:t>USB</a:t>
            </a:r>
          </a:p>
          <a:p>
            <a:pPr>
              <a:lnSpc>
                <a:spcPct val="100000"/>
              </a:lnSpc>
            </a:pPr>
            <a:endParaRPr lang="en-US" altLang="zh-CN" sz="2800">
              <a:latin typeface="Times New Roman" charset="0"/>
              <a:ea typeface="华文中宋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latin typeface="Times New Roman" charset="0"/>
                <a:ea typeface="华文中宋" charset="-122"/>
              </a:rPr>
              <a:t>VL-BUS</a:t>
            </a:r>
          </a:p>
          <a:p>
            <a:pPr>
              <a:lnSpc>
                <a:spcPct val="100000"/>
              </a:lnSpc>
            </a:pPr>
            <a:endParaRPr lang="en-US" altLang="zh-CN" sz="2800">
              <a:latin typeface="Times New Roman" charset="0"/>
              <a:ea typeface="华文中宋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latin typeface="Times New Roman" charset="0"/>
                <a:ea typeface="华文中宋" charset="-122"/>
              </a:rPr>
              <a:t>PCI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1714" y="1827943"/>
            <a:ext cx="1143000" cy="1143000"/>
            <a:chOff x="636" y="1440"/>
            <a:chExt cx="720" cy="720"/>
          </a:xfrm>
        </p:grpSpPr>
        <p:sp>
          <p:nvSpPr>
            <p:cNvPr id="81940" name="Oval 4"/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kumimoji="0" lang="zh-CN" altLang="en-US" sz="1600"/>
            </a:p>
          </p:txBody>
        </p:sp>
        <p:sp>
          <p:nvSpPr>
            <p:cNvPr id="81941" name="Text Box 5"/>
            <p:cNvSpPr txBox="1">
              <a:spLocks noChangeArrowheads="1"/>
            </p:cNvSpPr>
            <p:nvPr/>
          </p:nvSpPr>
          <p:spPr bwMode="auto">
            <a:xfrm>
              <a:off x="672" y="1635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800" dirty="0">
                  <a:solidFill>
                    <a:schemeClr val="tx2"/>
                  </a:solidFill>
                  <a:latin typeface="Times New Roman" charset="0"/>
                  <a:ea typeface="华文中宋" charset="-122"/>
                </a:rPr>
                <a:t>模块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51114" y="3732943"/>
            <a:ext cx="1143000" cy="1143000"/>
            <a:chOff x="2412" y="2640"/>
            <a:chExt cx="720" cy="720"/>
          </a:xfrm>
        </p:grpSpPr>
        <p:sp>
          <p:nvSpPr>
            <p:cNvPr id="81938" name="Oval 7"/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zh-CN" altLang="en-US" sz="2800">
                <a:solidFill>
                  <a:schemeClr val="bg2"/>
                </a:solidFill>
                <a:latin typeface="Times New Roman" charset="0"/>
                <a:ea typeface="华文中宋" charset="-122"/>
              </a:endParaRPr>
            </a:p>
          </p:txBody>
        </p:sp>
        <p:sp>
          <p:nvSpPr>
            <p:cNvPr id="81939" name="Text Box 8"/>
            <p:cNvSpPr txBox="1">
              <a:spLocks noChangeArrowheads="1"/>
            </p:cNvSpPr>
            <p:nvPr/>
          </p:nvSpPr>
          <p:spPr bwMode="auto">
            <a:xfrm>
              <a:off x="2448" y="2815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800" dirty="0">
                  <a:solidFill>
                    <a:srgbClr val="000066"/>
                  </a:solidFill>
                  <a:latin typeface="Times New Roman" charset="0"/>
                  <a:ea typeface="华文中宋" charset="-122"/>
                </a:rPr>
                <a:t>系统</a:t>
              </a:r>
            </a:p>
          </p:txBody>
        </p:sp>
      </p:grpSp>
      <p:sp>
        <p:nvSpPr>
          <p:cNvPr id="34" name="AutoShape 9"/>
          <p:cNvSpPr>
            <a:spLocks/>
          </p:cNvSpPr>
          <p:nvPr/>
        </p:nvSpPr>
        <p:spPr bwMode="auto">
          <a:xfrm>
            <a:off x="7346664" y="1921606"/>
            <a:ext cx="285750" cy="2667000"/>
          </a:xfrm>
          <a:prstGeom prst="leftBrace">
            <a:avLst>
              <a:gd name="adj1" fmla="val 77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</a:pPr>
            <a:endParaRPr lang="zh-CN" altLang="en-US" sz="2800">
              <a:solidFill>
                <a:schemeClr val="folHlink"/>
              </a:solidFill>
              <a:latin typeface="Times New Roman" charset="0"/>
              <a:ea typeface="华文中宋" charset="-122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730715" y="2328006"/>
            <a:ext cx="541337" cy="188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charset="0"/>
                <a:ea typeface="华文中宋" charset="-122"/>
              </a:rPr>
              <a:t>总</a:t>
            </a: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charset="0"/>
                <a:ea typeface="华文中宋" charset="-122"/>
              </a:rPr>
              <a:t>线</a:t>
            </a: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charset="0"/>
                <a:ea typeface="华文中宋" charset="-122"/>
              </a:rPr>
              <a:t>标</a:t>
            </a: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charset="0"/>
                <a:ea typeface="华文中宋" charset="-122"/>
              </a:rPr>
              <a:t>准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650714" y="3885344"/>
            <a:ext cx="1676400" cy="914400"/>
            <a:chOff x="396" y="2736"/>
            <a:chExt cx="1056" cy="576"/>
          </a:xfrm>
        </p:grpSpPr>
        <p:sp>
          <p:nvSpPr>
            <p:cNvPr id="81936" name="AutoShape 13"/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kumimoji="0" lang="zh-CN" altLang="en-US" sz="1600"/>
            </a:p>
          </p:txBody>
        </p:sp>
        <p:sp>
          <p:nvSpPr>
            <p:cNvPr id="81937" name="Text Box 14"/>
            <p:cNvSpPr txBox="1">
              <a:spLocks noChangeArrowheads="1"/>
            </p:cNvSpPr>
            <p:nvPr/>
          </p:nvSpPr>
          <p:spPr bwMode="auto">
            <a:xfrm>
              <a:off x="618" y="2863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800">
                  <a:solidFill>
                    <a:schemeClr val="tx2"/>
                  </a:solidFill>
                  <a:latin typeface="Times New Roman" charset="0"/>
                  <a:ea typeface="华文中宋" charset="-122"/>
                </a:rPr>
                <a:t>系统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698714" y="1904144"/>
            <a:ext cx="1676400" cy="914400"/>
            <a:chOff x="288" y="3504"/>
            <a:chExt cx="1056" cy="576"/>
          </a:xfrm>
        </p:grpSpPr>
        <p:sp>
          <p:nvSpPr>
            <p:cNvPr id="81934" name="AutoShape 16"/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kumimoji="0" lang="zh-CN" altLang="en-US" sz="1600"/>
            </a:p>
          </p:txBody>
        </p:sp>
        <p:sp>
          <p:nvSpPr>
            <p:cNvPr id="81935" name="Text Box 17"/>
            <p:cNvSpPr txBox="1">
              <a:spLocks noChangeArrowheads="1"/>
            </p:cNvSpPr>
            <p:nvPr/>
          </p:nvSpPr>
          <p:spPr bwMode="auto">
            <a:xfrm>
              <a:off x="480" y="3631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800" dirty="0">
                  <a:solidFill>
                    <a:schemeClr val="tx2"/>
                  </a:solidFill>
                  <a:latin typeface="Times New Roman" charset="0"/>
                  <a:ea typeface="华文中宋" charset="-122"/>
                </a:rPr>
                <a:t>模块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479514" y="1523143"/>
            <a:ext cx="1066800" cy="3886200"/>
            <a:chOff x="1548" y="1248"/>
            <a:chExt cx="672" cy="2448"/>
          </a:xfrm>
        </p:grpSpPr>
        <p:sp>
          <p:nvSpPr>
            <p:cNvPr id="81932" name="Rectangle 19"/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508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kumimoji="0" lang="zh-CN" altLang="en-US" sz="1600"/>
            </a:p>
          </p:txBody>
        </p:sp>
        <p:sp>
          <p:nvSpPr>
            <p:cNvPr id="81933" name="Text Box 20"/>
            <p:cNvSpPr txBox="1">
              <a:spLocks noChangeArrowheads="1"/>
            </p:cNvSpPr>
            <p:nvPr/>
          </p:nvSpPr>
          <p:spPr bwMode="auto">
            <a:xfrm>
              <a:off x="1685" y="1680"/>
              <a:ext cx="427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3200">
                  <a:latin typeface="Times New Roman" charset="0"/>
                  <a:ea typeface="华文中宋" charset="-122"/>
                </a:rPr>
                <a:t>标 准 界 面</a:t>
              </a: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4908264" y="5313288"/>
            <a:ext cx="6801793" cy="954107"/>
          </a:xfrm>
          <a:prstGeom prst="rect">
            <a:avLst/>
          </a:prstGeom>
          <a:solidFill>
            <a:srgbClr val="0000CC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FFFFFF"/>
                </a:solidFill>
                <a:latin typeface="STXinwei" charset="-122"/>
                <a:ea typeface="STXinwei" charset="-122"/>
                <a:cs typeface="STXinwei" charset="-122"/>
              </a:rPr>
              <a:t>总线标准：系统与各个模块、模块与模块之间的一个互连的标准界面</a:t>
            </a:r>
          </a:p>
        </p:txBody>
      </p:sp>
    </p:spTree>
    <p:extLst>
      <p:ext uri="{BB962C8B-B14F-4D97-AF65-F5344CB8AC3E}">
        <p14:creationId xmlns:p14="http://schemas.microsoft.com/office/powerpoint/2010/main" val="174461755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70744" y="1033464"/>
            <a:ext cx="8001000" cy="4772025"/>
          </a:xfrm>
          <a:prstGeom prst="rect">
            <a:avLst/>
          </a:prstGeom>
        </p:spPr>
        <p:txBody>
          <a:bodyPr/>
          <a:lstStyle/>
          <a:p>
            <a:pPr marL="358775" indent="-358775">
              <a:buFont typeface="Wingdings" charset="2"/>
              <a:buChar char="p"/>
              <a:tabLst>
                <a:tab pos="266700" algn="l"/>
              </a:tabLst>
            </a:pPr>
            <a:r>
              <a:rPr lang="zh-CN" altLang="en-US">
                <a:latin typeface="Times New Roman" charset="0"/>
              </a:rPr>
              <a:t>微机系统</a:t>
            </a:r>
            <a:r>
              <a:rPr lang="en-US" altLang="zh-CN">
                <a:latin typeface="Times New Roman" charset="0"/>
              </a:rPr>
              <a:t>I/O</a:t>
            </a:r>
            <a:r>
              <a:rPr lang="zh-CN" altLang="en-US">
                <a:latin typeface="Times New Roman" charset="0"/>
              </a:rPr>
              <a:t>总线标准</a:t>
            </a:r>
          </a:p>
        </p:txBody>
      </p:sp>
      <p:pic>
        <p:nvPicPr>
          <p:cNvPr id="86018" name="Picture 3" descr="Intel FV815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94" y="2211389"/>
            <a:ext cx="6769100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366419" y="4011614"/>
            <a:ext cx="354012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1</a:t>
            </a:r>
            <a:endParaRPr kumimoji="0" lang="en-US" altLang="zh-CN" sz="1800"/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4294982" y="3368676"/>
            <a:ext cx="354013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2</a:t>
            </a:r>
            <a:endParaRPr kumimoji="0" lang="en-US" altLang="zh-CN" sz="1800"/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6455570" y="3295651"/>
            <a:ext cx="352425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3</a:t>
            </a:r>
            <a:endParaRPr kumimoji="0" lang="en-US" altLang="zh-CN" sz="1800"/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8327232" y="3219451"/>
            <a:ext cx="352425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5</a:t>
            </a:r>
            <a:endParaRPr kumimoji="0" lang="en-US" altLang="zh-CN" sz="1800"/>
          </a:p>
        </p:txBody>
      </p: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4871244" y="2714626"/>
            <a:ext cx="354012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4</a:t>
            </a:r>
            <a:endParaRPr kumimoji="0" lang="en-US" altLang="zh-CN" sz="1800"/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7246145" y="3001964"/>
            <a:ext cx="352425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6</a:t>
            </a:r>
            <a:endParaRPr kumimoji="0" lang="en-US" altLang="zh-CN" sz="1800"/>
          </a:p>
        </p:txBody>
      </p:sp>
      <p:sp>
        <p:nvSpPr>
          <p:cNvPr id="86025" name="Text Box 10"/>
          <p:cNvSpPr txBox="1">
            <a:spLocks noChangeArrowheads="1"/>
          </p:cNvSpPr>
          <p:nvPr/>
        </p:nvSpPr>
        <p:spPr bwMode="auto">
          <a:xfrm>
            <a:off x="5230019" y="5307014"/>
            <a:ext cx="354012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7</a:t>
            </a:r>
            <a:endParaRPr kumimoji="0" lang="en-US" altLang="zh-CN" sz="1800"/>
          </a:p>
        </p:txBody>
      </p:sp>
      <p:sp>
        <p:nvSpPr>
          <p:cNvPr id="86026" name="Line 11"/>
          <p:cNvSpPr>
            <a:spLocks noChangeShapeType="1"/>
          </p:cNvSpPr>
          <p:nvPr/>
        </p:nvSpPr>
        <p:spPr bwMode="auto">
          <a:xfrm>
            <a:off x="8614569" y="3435351"/>
            <a:ext cx="1008062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7" name="Text Box 12"/>
          <p:cNvSpPr txBox="1">
            <a:spLocks noChangeArrowheads="1"/>
          </p:cNvSpPr>
          <p:nvPr/>
        </p:nvSpPr>
        <p:spPr bwMode="auto">
          <a:xfrm>
            <a:off x="9695656" y="3938589"/>
            <a:ext cx="647700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ISA</a:t>
            </a:r>
            <a:endParaRPr kumimoji="0" lang="en-US" altLang="zh-CN" sz="1800"/>
          </a:p>
        </p:txBody>
      </p:sp>
      <p:sp>
        <p:nvSpPr>
          <p:cNvPr id="86028" name="Text Box 13"/>
          <p:cNvSpPr txBox="1">
            <a:spLocks noChangeArrowheads="1"/>
          </p:cNvSpPr>
          <p:nvPr/>
        </p:nvSpPr>
        <p:spPr bwMode="auto">
          <a:xfrm>
            <a:off x="6095207" y="5738814"/>
            <a:ext cx="792163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USB</a:t>
            </a:r>
            <a:endParaRPr kumimoji="0" lang="en-US" altLang="zh-CN" sz="1800"/>
          </a:p>
        </p:txBody>
      </p:sp>
      <p:sp>
        <p:nvSpPr>
          <p:cNvPr id="86029" name="Line 14"/>
          <p:cNvSpPr>
            <a:spLocks noChangeShapeType="1"/>
          </p:cNvSpPr>
          <p:nvPr/>
        </p:nvSpPr>
        <p:spPr bwMode="auto">
          <a:xfrm>
            <a:off x="5445920" y="5522913"/>
            <a:ext cx="649287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0" name="Text Box 15"/>
          <p:cNvSpPr txBox="1">
            <a:spLocks noChangeArrowheads="1"/>
          </p:cNvSpPr>
          <p:nvPr/>
        </p:nvSpPr>
        <p:spPr bwMode="auto">
          <a:xfrm>
            <a:off x="7246144" y="1635126"/>
            <a:ext cx="792162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PCI</a:t>
            </a:r>
            <a:endParaRPr kumimoji="0" lang="en-US" altLang="zh-CN" sz="1800"/>
          </a:p>
        </p:txBody>
      </p:sp>
      <p:sp>
        <p:nvSpPr>
          <p:cNvPr id="86031" name="Line 16"/>
          <p:cNvSpPr>
            <a:spLocks noChangeShapeType="1"/>
          </p:cNvSpPr>
          <p:nvPr/>
        </p:nvSpPr>
        <p:spPr bwMode="auto">
          <a:xfrm flipV="1">
            <a:off x="7463631" y="1993901"/>
            <a:ext cx="215900" cy="1008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2" name="Text Box 17"/>
          <p:cNvSpPr txBox="1">
            <a:spLocks noChangeArrowheads="1"/>
          </p:cNvSpPr>
          <p:nvPr/>
        </p:nvSpPr>
        <p:spPr bwMode="auto">
          <a:xfrm>
            <a:off x="4871244" y="2000251"/>
            <a:ext cx="792162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IDE</a:t>
            </a:r>
            <a:endParaRPr kumimoji="0" lang="en-US" altLang="zh-CN" sz="1800"/>
          </a:p>
        </p:txBody>
      </p:sp>
      <p:sp>
        <p:nvSpPr>
          <p:cNvPr id="86033" name="Line 18"/>
          <p:cNvSpPr>
            <a:spLocks noChangeShapeType="1"/>
          </p:cNvSpPr>
          <p:nvPr/>
        </p:nvSpPr>
        <p:spPr bwMode="auto">
          <a:xfrm flipV="1">
            <a:off x="5087145" y="2354263"/>
            <a:ext cx="14287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4" name="Text Box 19"/>
          <p:cNvSpPr txBox="1">
            <a:spLocks noChangeArrowheads="1"/>
          </p:cNvSpPr>
          <p:nvPr/>
        </p:nvSpPr>
        <p:spPr bwMode="auto">
          <a:xfrm>
            <a:off x="3286919" y="2498726"/>
            <a:ext cx="792162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Mem.</a:t>
            </a:r>
            <a:endParaRPr kumimoji="0" lang="en-US" altLang="zh-CN" sz="1800"/>
          </a:p>
        </p:txBody>
      </p:sp>
      <p:sp>
        <p:nvSpPr>
          <p:cNvPr id="86035" name="Line 20"/>
          <p:cNvSpPr>
            <a:spLocks noChangeShapeType="1"/>
          </p:cNvSpPr>
          <p:nvPr/>
        </p:nvSpPr>
        <p:spPr bwMode="auto">
          <a:xfrm flipH="1" flipV="1">
            <a:off x="3720307" y="2857500"/>
            <a:ext cx="574675" cy="649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6" name="Text Box 21"/>
          <p:cNvSpPr txBox="1">
            <a:spLocks noChangeArrowheads="1"/>
          </p:cNvSpPr>
          <p:nvPr/>
        </p:nvSpPr>
        <p:spPr bwMode="auto">
          <a:xfrm>
            <a:off x="2855119" y="4083051"/>
            <a:ext cx="792162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CPU</a:t>
            </a:r>
            <a:endParaRPr kumimoji="0" lang="en-US" altLang="zh-CN" sz="1800"/>
          </a:p>
        </p:txBody>
      </p:sp>
      <p:sp>
        <p:nvSpPr>
          <p:cNvPr id="86037" name="Line 22"/>
          <p:cNvSpPr>
            <a:spLocks noChangeShapeType="1"/>
          </p:cNvSpPr>
          <p:nvPr/>
        </p:nvSpPr>
        <p:spPr bwMode="auto">
          <a:xfrm flipH="1">
            <a:off x="3574256" y="4154489"/>
            <a:ext cx="863600" cy="73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23"/>
          <p:cNvSpPr>
            <a:spLocks noChangeShapeType="1"/>
          </p:cNvSpPr>
          <p:nvPr/>
        </p:nvSpPr>
        <p:spPr bwMode="auto">
          <a:xfrm flipH="1" flipV="1">
            <a:off x="6671470" y="3578225"/>
            <a:ext cx="1584325" cy="1441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9" name="Text Box 24"/>
          <p:cNvSpPr txBox="1">
            <a:spLocks noChangeArrowheads="1"/>
          </p:cNvSpPr>
          <p:nvPr/>
        </p:nvSpPr>
        <p:spPr bwMode="auto">
          <a:xfrm>
            <a:off x="8254207" y="4879976"/>
            <a:ext cx="720725" cy="498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200">
                <a:solidFill>
                  <a:srgbClr val="FF0000"/>
                </a:solidFill>
                <a:latin typeface="Arial Black" charset="0"/>
              </a:rPr>
              <a:t>AGP</a:t>
            </a:r>
            <a:endParaRPr kumimoji="0" lang="en-US" altLang="zh-CN" sz="1800"/>
          </a:p>
        </p:txBody>
      </p:sp>
      <p:sp>
        <p:nvSpPr>
          <p:cNvPr id="26" name="Rectangle 25"/>
          <p:cNvSpPr txBox="1">
            <a:spLocks noChangeArrowheads="1"/>
          </p:cNvSpPr>
          <p:nvPr/>
        </p:nvSpPr>
        <p:spPr>
          <a:xfrm>
            <a:off x="495299" y="-45458"/>
            <a:ext cx="70215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常用</a:t>
            </a:r>
            <a:r>
              <a:rPr lang="en-US" altLang="zh-CN" dirty="0"/>
              <a:t>I/O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64009059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574" y="0"/>
            <a:ext cx="7021512" cy="57814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AU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标准总线举例</a:t>
            </a:r>
            <a:endParaRPr lang="en-AU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2610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85572"/>
              </p:ext>
            </p:extLst>
          </p:nvPr>
        </p:nvGraphicFramePr>
        <p:xfrm>
          <a:off x="406574" y="764704"/>
          <a:ext cx="11305256" cy="5785494"/>
        </p:xfrm>
        <a:graphic>
          <a:graphicData uri="http://schemas.openxmlformats.org/drawingml/2006/table">
            <a:tbl>
              <a:tblPr/>
              <a:tblGrid>
                <a:gridCol w="188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5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6084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marL="91455" marR="9145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Firewire</a:t>
                      </a:r>
                      <a:endParaRPr kumimoji="0" lang="en-AU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91455" marR="91455" marT="45735" marB="4573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USB 2.0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PCI Express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Serial ATA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Serial Attached SCSI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Intended use</a:t>
                      </a:r>
                    </a:p>
                  </a:txBody>
                  <a:tcPr marL="91455" marR="9145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External</a:t>
                      </a:r>
                    </a:p>
                  </a:txBody>
                  <a:tcPr marL="91455" marR="91455" marT="45735" marB="4573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External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Internal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Internal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External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Devices per channel</a:t>
                      </a:r>
                    </a:p>
                  </a:txBody>
                  <a:tcPr marL="91455" marR="9145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63</a:t>
                      </a:r>
                    </a:p>
                  </a:txBody>
                  <a:tcPr marL="91455" marR="91455" marT="45735" marB="4573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127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Data width</a:t>
                      </a:r>
                    </a:p>
                  </a:txBody>
                  <a:tcPr marL="91455" marR="9145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L="91455" marR="91455" marT="45735" marB="4573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2/lane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Peak bandwidth</a:t>
                      </a:r>
                    </a:p>
                  </a:txBody>
                  <a:tcPr marL="91455" marR="9145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50MB/s or 100MB/s</a:t>
                      </a:r>
                    </a:p>
                  </a:txBody>
                  <a:tcPr marL="91455" marR="91455" marT="45735" marB="4573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0.2MB/s, 1.5MB/s, or 60MB/s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250MB/s/lane</a:t>
                      </a:r>
                      <a:b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</a:b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  <a:cs typeface="Arial" charset="0"/>
                        </a:rPr>
                        <a:t>×, </a:t>
                      </a: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×, </a:t>
                      </a: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×, </a:t>
                      </a: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×, </a:t>
                      </a: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×, </a:t>
                      </a: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×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300MB/s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300MB/s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Hot pluggable</a:t>
                      </a:r>
                    </a:p>
                  </a:txBody>
                  <a:tcPr marL="91455" marR="9145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Yes</a:t>
                      </a:r>
                    </a:p>
                  </a:txBody>
                  <a:tcPr marL="91455" marR="91455" marT="45735" marB="4573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Yes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Depends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Yes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Yes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Max length</a:t>
                      </a:r>
                    </a:p>
                  </a:txBody>
                  <a:tcPr marL="91455" marR="9145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4.5m</a:t>
                      </a:r>
                    </a:p>
                  </a:txBody>
                  <a:tcPr marL="91455" marR="91455" marT="45735" marB="4573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5m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0.5m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1m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8m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Standard</a:t>
                      </a:r>
                    </a:p>
                  </a:txBody>
                  <a:tcPr marL="91455" marR="9145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IEEE 1394</a:t>
                      </a:r>
                    </a:p>
                  </a:txBody>
                  <a:tcPr marL="91455" marR="91455" marT="45735" marB="4573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USB Implementers Forum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PCI-SIG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SATA-IO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8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charset="2"/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charset="2"/>
                        <a:defRPr sz="2000" b="1">
                          <a:solidFill>
                            <a:schemeClr val="tx1"/>
                          </a:solidFill>
                          <a:latin typeface="Times New Roman" charset="0"/>
                          <a:ea typeface="华文新魏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华文中宋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INCITS TC T10</a:t>
                      </a:r>
                    </a:p>
                  </a:txBody>
                  <a:tcPr marL="91455" marR="9145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862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6574" y="0"/>
            <a:ext cx="7019925" cy="58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562" y="836712"/>
            <a:ext cx="11593288" cy="5652830"/>
          </a:xfrm>
          <a:prstGeom prst="rect">
            <a:avLst/>
          </a:prstGeom>
          <a:noFill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总线是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共享的传输介质和传输控制部件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，用于在部件或设备间传输数据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总线可在芯片内、芯片间、板卡间和计算机系统间实现连接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I/O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总线是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I/O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控制器与主机间传输数据的一组公用信号线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，在物理上与主板扩展槽中插入的扩展卡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(I/O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控制器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直接连接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总线可采用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“同步”或“异步”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方式进行定时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同步总线用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“时钟”信号定时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；异步总线用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“握手信号”定时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可结合同步和异步方式进行半同步定时通信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可把一个总线事务分离成两个事务，在从设备准备数据时释放总线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总线事务分离方式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)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总线仲裁：有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集中和分布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两类仲裁方式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分布仲裁：自举裁决、冲突检测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集中仲裁：菊花链、独立请求并行判优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常用</a:t>
            </a:r>
            <a:r>
              <a:rPr lang="en-US" altLang="zh-CN" sz="2800" dirty="0">
                <a:latin typeface="STXinwei" charset="-122"/>
                <a:ea typeface="STXinwei" charset="-122"/>
                <a:cs typeface="STXinwei" charset="-122"/>
              </a:rPr>
              <a:t>I/O</a:t>
            </a: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总线标准</a:t>
            </a:r>
          </a:p>
        </p:txBody>
      </p:sp>
    </p:spTree>
    <p:extLst>
      <p:ext uri="{BB962C8B-B14F-4D97-AF65-F5344CB8AC3E}">
        <p14:creationId xmlns:p14="http://schemas.microsoft.com/office/powerpoint/2010/main" val="136866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8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8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578" y="0"/>
            <a:ext cx="7019925" cy="5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补充题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0590" y="1340768"/>
            <a:ext cx="10621180" cy="4578350"/>
          </a:xfrm>
          <a:prstGeom prst="rect">
            <a:avLst/>
          </a:prstGeom>
        </p:spPr>
        <p:txBody>
          <a:bodyPr/>
          <a:lstStyle/>
          <a:p>
            <a:pPr marL="361950" indent="-36195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charset="0"/>
              </a:rPr>
              <a:t>     1.</a:t>
            </a:r>
            <a:r>
              <a:rPr lang="zh-CN" altLang="en-US" dirty="0">
                <a:latin typeface="Times New Roman" charset="0"/>
              </a:rPr>
              <a:t> 增加总线带宽的手段有很多，下列选项中不能提高总线带宽的是（       ）。</a:t>
            </a:r>
          </a:p>
          <a:p>
            <a:pPr marL="361950" indent="-36195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charset="0"/>
              </a:rPr>
              <a:t>	A. </a:t>
            </a:r>
            <a:r>
              <a:rPr lang="zh-CN" altLang="en-US" dirty="0">
                <a:latin typeface="Times New Roman" charset="0"/>
              </a:rPr>
              <a:t>采用信号线复用技术     </a:t>
            </a:r>
          </a:p>
          <a:p>
            <a:pPr marL="361950" indent="-36195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charset="0"/>
              </a:rPr>
              <a:t>	B. </a:t>
            </a:r>
            <a:r>
              <a:rPr lang="zh-CN" altLang="en-US" dirty="0">
                <a:latin typeface="Times New Roman" charset="0"/>
              </a:rPr>
              <a:t>增加数据线的宽度  </a:t>
            </a:r>
          </a:p>
          <a:p>
            <a:pPr marL="361950" indent="-36195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charset="0"/>
              </a:rPr>
              <a:t>	C. </a:t>
            </a:r>
            <a:r>
              <a:rPr lang="zh-CN" altLang="en-US" dirty="0">
                <a:latin typeface="Times New Roman" charset="0"/>
              </a:rPr>
              <a:t>采用猝发传送方式，允许一次总线事务传送多个数据  </a:t>
            </a:r>
          </a:p>
          <a:p>
            <a:pPr marL="361950" indent="-36195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charset="0"/>
              </a:rPr>
              <a:t>	D. </a:t>
            </a:r>
            <a:r>
              <a:rPr lang="zh-CN" altLang="en-US" dirty="0">
                <a:latin typeface="Times New Roman" charset="0"/>
              </a:rPr>
              <a:t>增加总线的时钟频率</a:t>
            </a:r>
          </a:p>
        </p:txBody>
      </p:sp>
    </p:spTree>
    <p:extLst>
      <p:ext uri="{BB962C8B-B14F-4D97-AF65-F5344CB8AC3E}">
        <p14:creationId xmlns:p14="http://schemas.microsoft.com/office/powerpoint/2010/main" val="241842975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0570" y="1016732"/>
            <a:ext cx="11017224" cy="4578350"/>
          </a:xfrm>
          <a:prstGeom prst="rect">
            <a:avLst/>
          </a:prstGeom>
        </p:spPr>
        <p:txBody>
          <a:bodyPr/>
          <a:lstStyle/>
          <a:p>
            <a:pPr marL="361950" indent="-361950">
              <a:spcBef>
                <a:spcPts val="600"/>
              </a:spcBef>
              <a:buNone/>
            </a:pPr>
            <a:r>
              <a:rPr lang="en-US" altLang="zh-CN" sz="2600" dirty="0">
                <a:latin typeface="STXinwei" charset="-122"/>
                <a:ea typeface="STXinwei" charset="-122"/>
                <a:cs typeface="STXinwei" charset="-122"/>
              </a:rPr>
              <a:t>2.  </a:t>
            </a:r>
            <a:r>
              <a:rPr lang="zh-CN" altLang="en-US" sz="2600" dirty="0">
                <a:latin typeface="STXinwei" charset="-122"/>
                <a:ea typeface="STXinwei" charset="-122"/>
                <a:cs typeface="STXinwei" charset="-122"/>
              </a:rPr>
              <a:t>假定在</a:t>
            </a:r>
            <a:r>
              <a:rPr lang="en-US" altLang="zh-CN" sz="2600" dirty="0">
                <a:latin typeface="STXinwei" charset="-122"/>
                <a:ea typeface="STXinwei" charset="-122"/>
                <a:cs typeface="STXinwei" charset="-122"/>
              </a:rPr>
              <a:t>CPU </a:t>
            </a:r>
            <a:r>
              <a:rPr lang="zh-CN" altLang="en-US" sz="2600" dirty="0">
                <a:latin typeface="STXinwei" charset="-122"/>
                <a:ea typeface="STXinwei" charset="-122"/>
                <a:cs typeface="STXinwei" charset="-122"/>
              </a:rPr>
              <a:t>和主存之间有一个同步总线相连，其时钟周期为</a:t>
            </a:r>
            <a:r>
              <a:rPr lang="en-US" altLang="zh-CN" sz="2600" dirty="0">
                <a:latin typeface="STXinwei" charset="-122"/>
                <a:ea typeface="STXinwei" charset="-122"/>
                <a:cs typeface="STXinwei" charset="-122"/>
              </a:rPr>
              <a:t>50ns</a:t>
            </a:r>
            <a:r>
              <a:rPr lang="zh-CN" altLang="en-US" sz="2600" dirty="0">
                <a:latin typeface="STXinwei" charset="-122"/>
                <a:ea typeface="STXinwei" charset="-122"/>
                <a:cs typeface="STXinwei" charset="-122"/>
              </a:rPr>
              <a:t>，单独设有</a:t>
            </a:r>
            <a:r>
              <a:rPr lang="en-US" altLang="zh-CN" sz="2600" dirty="0"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sz="2600" dirty="0">
                <a:latin typeface="STXinwei" charset="-122"/>
                <a:ea typeface="STXinwei" charset="-122"/>
                <a:cs typeface="STXinwei" charset="-122"/>
              </a:rPr>
              <a:t>位地址线和</a:t>
            </a:r>
            <a:r>
              <a:rPr lang="en-US" altLang="zh-CN" sz="2600" dirty="0"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sz="2600" dirty="0">
                <a:latin typeface="STXinwei" charset="-122"/>
                <a:ea typeface="STXinwei" charset="-122"/>
                <a:cs typeface="STXinwei" charset="-122"/>
              </a:rPr>
              <a:t>位数据线。主存读传输时，首先要花</a:t>
            </a:r>
            <a:r>
              <a:rPr lang="en-US" altLang="zh-CN" sz="2600" dirty="0"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sz="2600" dirty="0">
                <a:latin typeface="STXinwei" charset="-122"/>
                <a:ea typeface="STXinwei" charset="-122"/>
                <a:cs typeface="STXinwei" charset="-122"/>
              </a:rPr>
              <a:t>个时钟周期发送地址和读命令，最终从总线取数要花一个时钟周期，存储器的取数时间为</a:t>
            </a:r>
            <a:r>
              <a:rPr lang="en-US" altLang="zh-CN" sz="2600" dirty="0">
                <a:latin typeface="STXinwei" charset="-122"/>
                <a:ea typeface="STXinwei" charset="-122"/>
                <a:cs typeface="STXinwei" charset="-122"/>
              </a:rPr>
              <a:t>230ns</a:t>
            </a:r>
            <a:r>
              <a:rPr lang="zh-CN" altLang="en-US" sz="2600" dirty="0">
                <a:latin typeface="STXinwei" charset="-122"/>
                <a:ea typeface="STXinwei" charset="-122"/>
                <a:cs typeface="STXinwei" charset="-122"/>
              </a:rPr>
              <a:t>；主存写操作时，先花一个时钟周期送地址、数据和写命令，在随后的两个时钟周期内写入数据。要求分别求出该存储器进行连续读和写操作时的总线带宽。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0570" y="0"/>
            <a:ext cx="7019925" cy="62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</p:spTree>
    <p:extLst>
      <p:ext uri="{BB962C8B-B14F-4D97-AF65-F5344CB8AC3E}">
        <p14:creationId xmlns:p14="http://schemas.microsoft.com/office/powerpoint/2010/main" val="3974033059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590" y="3530263"/>
            <a:ext cx="10837204" cy="2893100"/>
          </a:xfrm>
          <a:prstGeom prst="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kumimoji="0" lang="zh-CN" altLang="en-US" sz="2800" dirty="0">
                <a:latin typeface="Times New Roman" charset="0"/>
                <a:ea typeface="华文新魏" charset="-122"/>
              </a:rPr>
              <a:t>解：</a:t>
            </a:r>
            <a:r>
              <a:rPr kumimoji="0" lang="en-US" altLang="zh-CN" sz="2800" dirty="0">
                <a:latin typeface="Times New Roman" charset="0"/>
              </a:rPr>
              <a:t>(1) </a:t>
            </a:r>
            <a:r>
              <a:rPr kumimoji="0" lang="zh-CN" altLang="en-US" sz="2800" dirty="0">
                <a:latin typeface="Times New Roman" charset="0"/>
                <a:ea typeface="华文新魏" charset="-122"/>
              </a:rPr>
              <a:t>发送地址和读命令到存储器：</a:t>
            </a:r>
            <a:r>
              <a:rPr kumimoji="0" lang="en-US" altLang="zh-CN" sz="2800" dirty="0">
                <a:latin typeface="Times New Roman" charset="0"/>
              </a:rPr>
              <a:t>50ns</a:t>
            </a:r>
            <a:r>
              <a:rPr kumimoji="0" lang="zh-CN" altLang="en-US" sz="2800" dirty="0">
                <a:latin typeface="Times New Roman" charset="0"/>
                <a:ea typeface="华文新魏" charset="-122"/>
              </a:rPr>
              <a:t>；存储器读数据：</a:t>
            </a:r>
            <a:r>
              <a:rPr kumimoji="0" lang="en-US" altLang="zh-CN" sz="2800" dirty="0">
                <a:latin typeface="Times New Roman" charset="0"/>
              </a:rPr>
              <a:t>230ns</a:t>
            </a:r>
            <a:r>
              <a:rPr kumimoji="0" lang="zh-CN" altLang="en-US" sz="2800" dirty="0">
                <a:latin typeface="Times New Roman" charset="0"/>
                <a:ea typeface="华文新魏" charset="-122"/>
              </a:rPr>
              <a:t>；传送数据到设备：</a:t>
            </a:r>
            <a:r>
              <a:rPr kumimoji="0" lang="en-US" altLang="zh-CN" sz="2800" dirty="0">
                <a:latin typeface="Times New Roman" charset="0"/>
              </a:rPr>
              <a:t>50ns</a:t>
            </a:r>
            <a:r>
              <a:rPr kumimoji="0" lang="zh-CN" altLang="en-US" sz="2800" dirty="0">
                <a:latin typeface="Times New Roman" charset="0"/>
                <a:ea typeface="华文新魏" charset="-122"/>
              </a:rPr>
              <a:t>，</a:t>
            </a:r>
            <a:endParaRPr kumimoji="0" lang="en-US" altLang="zh-CN" sz="2800" dirty="0">
              <a:latin typeface="Times New Roman" charset="0"/>
            </a:endParaRPr>
          </a:p>
          <a:p>
            <a:pPr algn="l"/>
            <a:r>
              <a:rPr kumimoji="0" lang="zh-CN" altLang="en-US" sz="2800" dirty="0">
                <a:latin typeface="Times New Roman" charset="0"/>
                <a:ea typeface="华文新魏" charset="-122"/>
              </a:rPr>
              <a:t>所以：总时间为：</a:t>
            </a:r>
            <a:r>
              <a:rPr kumimoji="0" lang="en-US" altLang="zh-CN" sz="2800" dirty="0">
                <a:latin typeface="Times New Roman" charset="0"/>
              </a:rPr>
              <a:t>350ns</a:t>
            </a:r>
            <a:r>
              <a:rPr kumimoji="0" lang="zh-CN" altLang="en-US" sz="2800" dirty="0">
                <a:latin typeface="Times New Roman" charset="0"/>
                <a:ea typeface="华文新魏" charset="-122"/>
              </a:rPr>
              <a:t>，</a:t>
            </a:r>
            <a:endParaRPr kumimoji="0" lang="en-US" altLang="zh-CN" sz="2800" dirty="0">
              <a:latin typeface="Times New Roman" charset="0"/>
            </a:endParaRPr>
          </a:p>
          <a:p>
            <a:pPr algn="l"/>
            <a:r>
              <a:rPr kumimoji="0" lang="zh-CN" altLang="en-US" sz="2800" dirty="0">
                <a:latin typeface="Times New Roman" charset="0"/>
                <a:ea typeface="华文新魏" charset="-122"/>
              </a:rPr>
              <a:t>最大总线带宽为：</a:t>
            </a:r>
            <a:r>
              <a:rPr kumimoji="0" lang="en-US" altLang="zh-CN" sz="2800" dirty="0">
                <a:latin typeface="Times New Roman" charset="0"/>
              </a:rPr>
              <a:t>4B/350ns=11.43MB/s </a:t>
            </a:r>
          </a:p>
        </p:txBody>
      </p:sp>
      <p:sp>
        <p:nvSpPr>
          <p:cNvPr id="3" name="云形 2"/>
          <p:cNvSpPr>
            <a:spLocks/>
          </p:cNvSpPr>
          <p:nvPr/>
        </p:nvSpPr>
        <p:spPr bwMode="auto">
          <a:xfrm>
            <a:off x="9767614" y="3542982"/>
            <a:ext cx="1620180" cy="822121"/>
          </a:xfrm>
          <a:custGeom>
            <a:avLst/>
            <a:gdLst>
              <a:gd name="T0" fmla="*/ 148658 w 43200"/>
              <a:gd name="T1" fmla="*/ 392473 h 43200"/>
              <a:gd name="T2" fmla="*/ 68421 w 43200"/>
              <a:gd name="T3" fmla="*/ 380524 h 43200"/>
              <a:gd name="T4" fmla="*/ 219455 w 43200"/>
              <a:gd name="T5" fmla="*/ 523243 h 43200"/>
              <a:gd name="T6" fmla="*/ 184357 w 43200"/>
              <a:gd name="T7" fmla="*/ 528955 h 43200"/>
              <a:gd name="T8" fmla="*/ 521965 w 43200"/>
              <a:gd name="T9" fmla="*/ 586079 h 43200"/>
              <a:gd name="T10" fmla="*/ 500806 w 43200"/>
              <a:gd name="T11" fmla="*/ 559991 h 43200"/>
              <a:gd name="T12" fmla="*/ 913139 w 43200"/>
              <a:gd name="T13" fmla="*/ 521024 h 43200"/>
              <a:gd name="T14" fmla="*/ 904681 w 43200"/>
              <a:gd name="T15" fmla="*/ 549645 h 43200"/>
              <a:gd name="T16" fmla="*/ 1081087 w 43200"/>
              <a:gd name="T17" fmla="*/ 344151 h 43200"/>
              <a:gd name="T18" fmla="*/ 1184068 w 43200"/>
              <a:gd name="T19" fmla="*/ 451141 h 43200"/>
              <a:gd name="T20" fmla="*/ 1324015 w 43200"/>
              <a:gd name="T21" fmla="*/ 230203 h 43200"/>
              <a:gd name="T22" fmla="*/ 1278147 w 43200"/>
              <a:gd name="T23" fmla="*/ 270325 h 43200"/>
              <a:gd name="T24" fmla="*/ 1213970 w 43200"/>
              <a:gd name="T25" fmla="*/ 81352 h 43200"/>
              <a:gd name="T26" fmla="*/ 1216378 w 43200"/>
              <a:gd name="T27" fmla="*/ 100304 h 43200"/>
              <a:gd name="T28" fmla="*/ 921089 w 43200"/>
              <a:gd name="T29" fmla="*/ 59253 h 43200"/>
              <a:gd name="T30" fmla="*/ 944593 w 43200"/>
              <a:gd name="T31" fmla="*/ 35084 h 43200"/>
              <a:gd name="T32" fmla="*/ 701349 w 43200"/>
              <a:gd name="T33" fmla="*/ 70767 h 43200"/>
              <a:gd name="T34" fmla="*/ 712721 w 43200"/>
              <a:gd name="T35" fmla="*/ 49927 h 43200"/>
              <a:gd name="T36" fmla="*/ 443471 w 43200"/>
              <a:gd name="T37" fmla="*/ 77844 h 43200"/>
              <a:gd name="T38" fmla="*/ 484651 w 43200"/>
              <a:gd name="T39" fmla="*/ 98055 h 43200"/>
              <a:gd name="T40" fmla="*/ 130729 w 43200"/>
              <a:gd name="T41" fmla="*/ 236725 h 43200"/>
              <a:gd name="T42" fmla="*/ 123538 w 43200"/>
              <a:gd name="T43" fmla="*/ 215450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9052" y="1"/>
            <a:ext cx="7019925" cy="6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70570" y="1016732"/>
            <a:ext cx="11017224" cy="45783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2. 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假定在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CPU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和主存之间有一个同步总线相连，其时钟周期为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50ns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，单独设有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位地址线和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位数据线。主存读传输时，首先要花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个时钟周期发送地址和读命令，最终从总线取数要花一个时钟周期，存储器的取数时间为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230ns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；主存写操作时，先花一个时钟周期送地址、数据和写命令，在随后的两个时钟周期内写入数据。要求分别求出该存储器进行连续读和写操作时的总线带宽。</a:t>
            </a:r>
            <a:endParaRPr lang="zh-CN" altLang="en-US" sz="2600" b="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746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3332" y="106182"/>
            <a:ext cx="7019925" cy="55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70570" y="1016732"/>
            <a:ext cx="11017224" cy="45783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2. 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假定在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CPU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和主存之间有一个同步总线相连，其时钟周期为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50ns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，单独设有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位地址线和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位数据线。主存读传输时，首先要花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个时钟周期发送地址和读命令，最终从总线取数要花一个时钟周期，存储器的取数时间为</a:t>
            </a:r>
            <a:r>
              <a:rPr lang="en-US" altLang="zh-CN" sz="2600" b="0">
                <a:latin typeface="STXinwei" charset="-122"/>
                <a:ea typeface="STXinwei" charset="-122"/>
                <a:cs typeface="STXinwei" charset="-122"/>
              </a:rPr>
              <a:t>230ns</a:t>
            </a:r>
            <a:r>
              <a:rPr lang="zh-CN" altLang="en-US" sz="2600" b="0">
                <a:latin typeface="STXinwei" charset="-122"/>
                <a:ea typeface="STXinwei" charset="-122"/>
                <a:cs typeface="STXinwei" charset="-122"/>
              </a:rPr>
              <a:t>；主存写操作时，先花一个时钟周期送地址、数据和写命令，在随后的两个时钟周期内写入数据。要求分别求出该存储器进行连续读和写操作时的总线带宽。</a:t>
            </a:r>
            <a:endParaRPr lang="zh-CN" altLang="en-US" sz="2600" b="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8892" y="3612532"/>
            <a:ext cx="8838722" cy="2893100"/>
          </a:xfrm>
          <a:prstGeom prst="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kumimoji="0" lang="zh-CN" altLang="en-US" sz="2800" dirty="0">
                <a:latin typeface="Times New Roman" charset="0"/>
                <a:ea typeface="华文新魏" charset="-122"/>
              </a:rPr>
              <a:t>解：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(2) </a:t>
            </a:r>
            <a:r>
              <a:rPr kumimoji="0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发送地址、数据和写命令到存储器：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50ns</a:t>
            </a:r>
            <a:r>
              <a:rPr kumimoji="0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；</a:t>
            </a:r>
            <a:endParaRPr kumimoji="0" lang="en-US" altLang="zh-CN" sz="2800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 algn="l"/>
            <a:r>
              <a:rPr kumimoji="0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存储器写数据：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100ns</a:t>
            </a:r>
          </a:p>
          <a:p>
            <a:pPr algn="l"/>
            <a:r>
              <a:rPr kumimoji="0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所以总时间为：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150ns</a:t>
            </a:r>
          </a:p>
          <a:p>
            <a:pPr algn="l"/>
            <a:r>
              <a:rPr kumimoji="0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最大总线带宽为：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4B/150ns=26.7MB/s</a:t>
            </a:r>
            <a:endParaRPr lang="zh-CN" altLang="en-US" sz="2800" dirty="0">
              <a:solidFill>
                <a:srgbClr val="000000"/>
              </a:solidFill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0056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1690" y="1033239"/>
            <a:ext cx="11110140" cy="477202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charset="0"/>
              </a:rPr>
              <a:t>(2010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假定一台计算机的显示存储器用</a:t>
            </a:r>
            <a:r>
              <a:rPr lang="en-US" altLang="zh-CN" sz="2800" dirty="0">
                <a:latin typeface="Times New Roman" charset="0"/>
              </a:rPr>
              <a:t>DRAM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芯片实现，若要求显示分辨率为</a:t>
            </a:r>
            <a:r>
              <a:rPr lang="en-US" altLang="zh-CN" sz="2800" dirty="0">
                <a:latin typeface="Times New Roman" charset="0"/>
              </a:rPr>
              <a:t>1600*1200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，颜色深度为</a:t>
            </a:r>
            <a:r>
              <a:rPr lang="en-US" altLang="zh-CN" sz="2800" dirty="0">
                <a:latin typeface="Times New Roman" charset="0"/>
              </a:rPr>
              <a:t>24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位，帧频为</a:t>
            </a:r>
            <a:r>
              <a:rPr lang="en-US" altLang="zh-CN" sz="2800" dirty="0">
                <a:latin typeface="Times New Roman" charset="0"/>
              </a:rPr>
              <a:t>85Hz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，现实总带宽的</a:t>
            </a:r>
            <a:r>
              <a:rPr lang="en-US" altLang="zh-CN" sz="2800" dirty="0">
                <a:latin typeface="Times New Roman" charset="0"/>
              </a:rPr>
              <a:t>50%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用来刷新屏幕，则所需显存总带宽至少约为</a:t>
            </a:r>
            <a:r>
              <a:rPr lang="en-US" altLang="zh-CN" sz="2800" dirty="0">
                <a:latin typeface="Times New Roman" charset="0"/>
              </a:rPr>
              <a:t>(D  )</a:t>
            </a:r>
            <a:endParaRPr lang="zh-CN" altLang="en-US" sz="28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>
                <a:latin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800" dirty="0">
                <a:latin typeface="Times New Roman" charset="0"/>
              </a:rPr>
              <a:t>245Mbps 	   		B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800" dirty="0">
                <a:latin typeface="Times New Roman" charset="0"/>
              </a:rPr>
              <a:t>979Mbps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>
                <a:latin typeface="Times New Roman" charset="0"/>
              </a:rPr>
              <a:t>C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800" dirty="0">
                <a:latin typeface="Times New Roman" charset="0"/>
              </a:rPr>
              <a:t>1958Mbps     		</a:t>
            </a:r>
            <a:r>
              <a:rPr lang="zh-CN" altLang="en-US" sz="2800" dirty="0">
                <a:latin typeface="Times New Roman" charset="0"/>
              </a:rPr>
              <a:t>          </a:t>
            </a:r>
            <a:r>
              <a:rPr lang="en-US" altLang="zh-CN" sz="2800" dirty="0">
                <a:latin typeface="Times New Roman" charset="0"/>
              </a:rPr>
              <a:t>D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800" dirty="0">
                <a:latin typeface="Times New Roman" charset="0"/>
              </a:rPr>
              <a:t>7834Mbps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charset="0"/>
              </a:rPr>
              <a:t>(2012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某同步总线的时钟频率为</a:t>
            </a:r>
            <a:r>
              <a:rPr lang="en-US" altLang="zh-CN" sz="2800" dirty="0">
                <a:latin typeface="Times New Roman" charset="0"/>
              </a:rPr>
              <a:t>100MHz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，宽度为</a:t>
            </a:r>
            <a:r>
              <a:rPr lang="en-US" altLang="zh-CN" sz="2800" dirty="0">
                <a:latin typeface="Times New Roman" charset="0"/>
              </a:rPr>
              <a:t>32 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位，地址线</a:t>
            </a:r>
            <a:r>
              <a:rPr lang="en-US" altLang="zh-CN" sz="2800" dirty="0">
                <a:latin typeface="Times New Roman" charset="0"/>
              </a:rPr>
              <a:t>/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数据线复用，每传输一个地址或数据占用一个时钟周期。若该总线支持突发</a:t>
            </a:r>
            <a:r>
              <a:rPr lang="en-US" altLang="zh-CN" sz="2800" dirty="0">
                <a:latin typeface="Times New Roman" charset="0"/>
              </a:rPr>
              <a:t>(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猝发</a:t>
            </a:r>
            <a:r>
              <a:rPr lang="en-US" altLang="zh-CN" sz="2800" dirty="0">
                <a:latin typeface="Times New Roman" charset="0"/>
              </a:rPr>
              <a:t>)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传输方式，则一次“主存写”总线事务传输</a:t>
            </a:r>
            <a:r>
              <a:rPr lang="en-US" altLang="zh-CN" sz="2800" dirty="0">
                <a:latin typeface="Times New Roman" charset="0"/>
              </a:rPr>
              <a:t>128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位数据所需要的时间至少是</a:t>
            </a:r>
            <a:r>
              <a:rPr lang="en-US" altLang="zh-CN" sz="2800" dirty="0">
                <a:latin typeface="Times New Roman" charset="0"/>
              </a:rPr>
              <a:t>(  C  )</a:t>
            </a:r>
            <a:endParaRPr lang="zh-CN" altLang="en-US" sz="28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>
                <a:latin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800" dirty="0">
                <a:latin typeface="Times New Roman" charset="0"/>
              </a:rPr>
              <a:t>20ns    	B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800" dirty="0">
                <a:latin typeface="Times New Roman" charset="0"/>
              </a:rPr>
              <a:t>40ns    	C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800" dirty="0">
                <a:latin typeface="Times New Roman" charset="0"/>
              </a:rPr>
              <a:t>50ns    	D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800" dirty="0">
                <a:latin typeface="Times New Roman" charset="0"/>
              </a:rPr>
              <a:t>80ns</a:t>
            </a:r>
            <a:endParaRPr lang="zh-CN" altLang="en-US" sz="2800" dirty="0">
              <a:latin typeface="Times New Roman" charset="0"/>
              <a:ea typeface="华文新魏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8562" y="0"/>
            <a:ext cx="7019925" cy="65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</p:spTree>
    <p:extLst>
      <p:ext uri="{BB962C8B-B14F-4D97-AF65-F5344CB8AC3E}">
        <p14:creationId xmlns:p14="http://schemas.microsoft.com/office/powerpoint/2010/main" val="403187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83" y="890302"/>
            <a:ext cx="7296501" cy="559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7411" name="AutoShape 3"/>
          <p:cNvSpPr>
            <a:spLocks noChangeArrowheads="1"/>
          </p:cNvSpPr>
          <p:nvPr/>
        </p:nvSpPr>
        <p:spPr bwMode="auto">
          <a:xfrm>
            <a:off x="2237581" y="5357814"/>
            <a:ext cx="3722688" cy="885825"/>
          </a:xfrm>
          <a:prstGeom prst="wedgeRoundRectCallout">
            <a:avLst>
              <a:gd name="adj1" fmla="val 50486"/>
              <a:gd name="adj2" fmla="val -127057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总线是最常用的一种拓扑结构，也被为广播式网络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6554" y="0"/>
            <a:ext cx="8393113" cy="58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互连拓扑结构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34567" y="788989"/>
            <a:ext cx="4260454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625475" indent="-26670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常见的互连拓扑结构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星形结构</a:t>
            </a:r>
            <a:r>
              <a:rPr lang="en-US" altLang="zh-CN" dirty="0"/>
              <a:t>(Star)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树型结构</a:t>
            </a:r>
            <a:r>
              <a:rPr lang="en-US" altLang="zh-CN" dirty="0"/>
              <a:t>(Tree)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交叉开关结构(</a:t>
            </a:r>
            <a:r>
              <a:rPr lang="en-US" altLang="zh-CN" dirty="0"/>
              <a:t>Crossbar)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总线结构</a:t>
            </a:r>
            <a:r>
              <a:rPr lang="en-US" altLang="zh-CN" dirty="0"/>
              <a:t>(Bus)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环形结构</a:t>
            </a:r>
            <a:r>
              <a:rPr lang="en-US" altLang="zh-CN" dirty="0"/>
              <a:t>(Ring)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867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78582" y="817215"/>
            <a:ext cx="11495807" cy="596015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(2012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下列</a:t>
            </a:r>
            <a:r>
              <a:rPr lang="en-US" altLang="zh-CN" sz="2600" dirty="0">
                <a:latin typeface="Times New Roman" charset="0"/>
              </a:rPr>
              <a:t>USB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总线特性的描述中，错误的是</a:t>
            </a:r>
            <a:r>
              <a:rPr lang="en-US" altLang="zh-CN" sz="2600" dirty="0">
                <a:latin typeface="Times New Roman" charset="0"/>
              </a:rPr>
              <a:t>( D   )</a:t>
            </a:r>
            <a:endParaRPr lang="zh-CN" altLang="en-US" sz="26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A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、可实现外设的即插即用和热插拔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B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、可通过级联方式连接多台外设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C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、是一种通信总线，可连接不同外设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D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、同时可传输</a:t>
            </a:r>
            <a:r>
              <a:rPr lang="en-US" altLang="zh-CN" sz="2600" dirty="0">
                <a:latin typeface="Times New Roman" charset="0"/>
              </a:rPr>
              <a:t>2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位数据，数据传输率高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(2012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下列选项中，</a:t>
            </a:r>
            <a:r>
              <a:rPr lang="en-US" altLang="zh-CN" sz="2600" dirty="0">
                <a:latin typeface="Times New Roman" charset="0"/>
              </a:rPr>
              <a:t>I/O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总线数据线上传输的信息包括</a:t>
            </a:r>
            <a:r>
              <a:rPr lang="en-US" altLang="zh-CN" sz="2600" dirty="0">
                <a:latin typeface="Times New Roman" charset="0"/>
              </a:rPr>
              <a:t>(  D  )</a:t>
            </a:r>
            <a:endParaRPr lang="zh-CN" altLang="en-US" sz="26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I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</a:t>
            </a:r>
            <a:r>
              <a:rPr lang="en-US" altLang="zh-CN" sz="2600" dirty="0">
                <a:latin typeface="Times New Roman" charset="0"/>
              </a:rPr>
              <a:t>I/O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接口中的命令字  </a:t>
            </a:r>
            <a:r>
              <a:rPr lang="en-US" altLang="zh-CN" sz="2600" dirty="0">
                <a:latin typeface="Times New Roman" charset="0"/>
              </a:rPr>
              <a:t>	II. I/O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接口中的状态字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III.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中断类型号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A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、仅</a:t>
            </a:r>
            <a:r>
              <a:rPr lang="en-US" altLang="zh-CN" sz="2600" dirty="0">
                <a:latin typeface="Times New Roman" charset="0"/>
              </a:rPr>
              <a:t>I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600" dirty="0">
                <a:latin typeface="Times New Roman" charset="0"/>
              </a:rPr>
              <a:t>II    	B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、仅</a:t>
            </a:r>
            <a:r>
              <a:rPr lang="en-US" altLang="zh-CN" sz="2600" dirty="0">
                <a:latin typeface="Times New Roman" charset="0"/>
              </a:rPr>
              <a:t>I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600" dirty="0">
                <a:latin typeface="Times New Roman" charset="0"/>
              </a:rPr>
              <a:t>III	 C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、仅</a:t>
            </a:r>
            <a:r>
              <a:rPr lang="en-US" altLang="zh-CN" sz="2600" dirty="0">
                <a:latin typeface="Times New Roman" charset="0"/>
              </a:rPr>
              <a:t>II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600" dirty="0">
                <a:latin typeface="Times New Roman" charset="0"/>
              </a:rPr>
              <a:t>III      D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600" dirty="0">
                <a:latin typeface="Times New Roman" charset="0"/>
              </a:rPr>
              <a:t>I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600" dirty="0">
                <a:latin typeface="Times New Roman" charset="0"/>
              </a:rPr>
              <a:t>II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、</a:t>
            </a:r>
            <a:r>
              <a:rPr lang="en-US" altLang="zh-CN" sz="2600" dirty="0">
                <a:latin typeface="Times New Roman" charset="0"/>
              </a:rPr>
              <a:t>III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(2015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下列有关总线定时的叙述中，错误的是</a:t>
            </a:r>
            <a:r>
              <a:rPr lang="en-US" altLang="zh-CN" sz="2600" dirty="0">
                <a:latin typeface="Times New Roman" charset="0"/>
              </a:rPr>
              <a:t>(  C )</a:t>
            </a:r>
            <a:endParaRPr lang="zh-CN" altLang="en-US" sz="26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A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．异步通信方式中，全互锁协议最慢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B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．异步通信方式中，非互锁协议的可靠性最差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C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．同步通信方式中，同步时钟信号可由多设备提供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D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．半同步通信方式中，握手信号的采样由同步时钟控制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2600" dirty="0">
              <a:latin typeface="Times New Roman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2600" dirty="0">
              <a:latin typeface="Times New Roman" charset="0"/>
              <a:ea typeface="华文新魏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0610" y="0"/>
            <a:ext cx="7019925" cy="62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</p:spTree>
    <p:extLst>
      <p:ext uri="{BB962C8B-B14F-4D97-AF65-F5344CB8AC3E}">
        <p14:creationId xmlns:p14="http://schemas.microsoft.com/office/powerpoint/2010/main" val="2316849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14586" y="980728"/>
            <a:ext cx="11039562" cy="53578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(2014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某同步总线采用数据总线和地址总线复用方式，其中地址</a:t>
            </a:r>
            <a:r>
              <a:rPr lang="en-US" altLang="zh-CN" sz="2600" dirty="0">
                <a:latin typeface="Times New Roman" charset="0"/>
              </a:rPr>
              <a:t>/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数据线有</a:t>
            </a:r>
            <a:r>
              <a:rPr lang="en-US" altLang="zh-CN" sz="2600" dirty="0">
                <a:latin typeface="Times New Roman" charset="0"/>
              </a:rPr>
              <a:t>32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根，总线时钟频率为</a:t>
            </a:r>
            <a:r>
              <a:rPr lang="en-US" altLang="zh-CN" sz="2600" dirty="0">
                <a:latin typeface="Times New Roman" charset="0"/>
              </a:rPr>
              <a:t>66MHz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，每个时钟周期传送两次数据</a:t>
            </a:r>
            <a:r>
              <a:rPr lang="en-US" altLang="zh-CN" sz="2600" dirty="0">
                <a:latin typeface="Times New Roman" charset="0"/>
              </a:rPr>
              <a:t>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上升沿和下降沿各传送一次数据</a:t>
            </a:r>
            <a:r>
              <a:rPr lang="en-US" altLang="zh-CN" sz="2600" dirty="0"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，该总线的最大数据传输率</a:t>
            </a:r>
            <a:r>
              <a:rPr lang="en-US" altLang="zh-CN" sz="2600" dirty="0">
                <a:latin typeface="Times New Roman" charset="0"/>
              </a:rPr>
              <a:t>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总线带宽</a:t>
            </a:r>
            <a:r>
              <a:rPr lang="en-US" altLang="zh-CN" sz="2600" dirty="0"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是</a:t>
            </a:r>
            <a:r>
              <a:rPr lang="en-US" altLang="zh-CN" sz="2600" dirty="0">
                <a:latin typeface="Times New Roman" charset="0"/>
              </a:rPr>
              <a:t>(  C  )</a:t>
            </a:r>
            <a:endParaRPr lang="zh-CN" altLang="en-US" sz="26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A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</a:t>
            </a:r>
            <a:r>
              <a:rPr lang="en-US" altLang="zh-CN" sz="2600" dirty="0">
                <a:latin typeface="Times New Roman" charset="0"/>
              </a:rPr>
              <a:t>132 MB/s      B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</a:t>
            </a:r>
            <a:r>
              <a:rPr lang="en-US" altLang="zh-CN" sz="2600" dirty="0">
                <a:latin typeface="Times New Roman" charset="0"/>
              </a:rPr>
              <a:t>264 MB/s       C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</a:t>
            </a:r>
            <a:r>
              <a:rPr lang="en-US" altLang="zh-CN" sz="2600" dirty="0">
                <a:latin typeface="Times New Roman" charset="0"/>
              </a:rPr>
              <a:t>528 MB/s      D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</a:t>
            </a:r>
            <a:r>
              <a:rPr lang="en-US" altLang="zh-CN" sz="2600" dirty="0">
                <a:latin typeface="Times New Roman" charset="0"/>
              </a:rPr>
              <a:t>1056 MB/s</a:t>
            </a:r>
            <a:endParaRPr lang="zh-CN" altLang="en-US" sz="26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(2014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一次总线事务中，主设备只需给出一个首地址，从设备就能从首地址开始的若干连续单元读出或写入多个数据。这种总线事务方式称为</a:t>
            </a:r>
            <a:r>
              <a:rPr lang="en-US" altLang="zh-CN" sz="2600" dirty="0">
                <a:latin typeface="Times New Roman" charset="0"/>
              </a:rPr>
              <a:t>(  C  )</a:t>
            </a:r>
            <a:endParaRPr lang="zh-CN" altLang="en-US" sz="26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A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．并行传输</a:t>
            </a:r>
            <a:r>
              <a:rPr lang="en-US" altLang="zh-CN" sz="2600" dirty="0">
                <a:latin typeface="Times New Roman" charset="0"/>
              </a:rPr>
              <a:t>  	   B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．串行传输</a:t>
            </a:r>
            <a:r>
              <a:rPr lang="en-US" altLang="zh-CN" sz="2600" dirty="0">
                <a:latin typeface="Times New Roman" charset="0"/>
              </a:rPr>
              <a:t>       C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．突发传输</a:t>
            </a:r>
            <a:r>
              <a:rPr lang="en-US" altLang="zh-CN" sz="2600" dirty="0">
                <a:latin typeface="Times New Roman" charset="0"/>
              </a:rPr>
              <a:t>      D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．同步传输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(2014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下列有关</a:t>
            </a:r>
            <a:r>
              <a:rPr lang="en-US" altLang="zh-CN" sz="2600" dirty="0">
                <a:latin typeface="Times New Roman" charset="0"/>
              </a:rPr>
              <a:t>I/O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接口的叙述中，错误的是</a:t>
            </a:r>
            <a:r>
              <a:rPr lang="en-US" altLang="zh-CN" sz="2600" dirty="0">
                <a:latin typeface="Times New Roman" charset="0"/>
              </a:rPr>
              <a:t>(  D  )</a:t>
            </a:r>
            <a:endParaRPr lang="zh-CN" altLang="en-US" sz="2600" dirty="0">
              <a:latin typeface="Times New Roman" charset="0"/>
              <a:ea typeface="华文新魏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A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．状态端口和控制端口可以合用同一个寄存器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B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</a:t>
            </a:r>
            <a:r>
              <a:rPr lang="en-US" altLang="zh-CN" sz="2600" dirty="0">
                <a:latin typeface="Times New Roman" charset="0"/>
              </a:rPr>
              <a:t>I/O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接口中</a:t>
            </a:r>
            <a:r>
              <a:rPr lang="en-US" altLang="zh-CN" sz="2600" dirty="0">
                <a:latin typeface="Times New Roman" charset="0"/>
              </a:rPr>
              <a:t>CPU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可访问的寄存器称为</a:t>
            </a:r>
            <a:r>
              <a:rPr lang="en-US" altLang="zh-CN" sz="2600" dirty="0">
                <a:latin typeface="Times New Roman" charset="0"/>
              </a:rPr>
              <a:t>I/O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端口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C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．用独立编址方式时，</a:t>
            </a:r>
            <a:r>
              <a:rPr lang="en-US" altLang="zh-CN" sz="2600" dirty="0">
                <a:latin typeface="Times New Roman" charset="0"/>
              </a:rPr>
              <a:t>I/O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端口地址和主存地址可能相同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600" dirty="0">
                <a:latin typeface="Times New Roman" charset="0"/>
              </a:rPr>
              <a:t>D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．采用统一编址方式时，</a:t>
            </a:r>
            <a:r>
              <a:rPr lang="en-US" altLang="zh-CN" sz="2600" dirty="0">
                <a:latin typeface="Times New Roman" charset="0"/>
              </a:rPr>
              <a:t>CPU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不能用访存指令访问</a:t>
            </a:r>
            <a:r>
              <a:rPr lang="en-US" altLang="zh-CN" sz="2600" dirty="0">
                <a:latin typeface="Times New Roman" charset="0"/>
              </a:rPr>
              <a:t>I/O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端口</a:t>
            </a:r>
          </a:p>
          <a:p>
            <a:pPr marL="0" indent="0">
              <a:spcBef>
                <a:spcPct val="0"/>
              </a:spcBef>
              <a:buNone/>
            </a:pPr>
            <a:endParaRPr lang="zh-CN" altLang="en-US" sz="2600" dirty="0">
              <a:latin typeface="Times New Roman" charset="0"/>
              <a:ea typeface="华文新魏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4586" y="0"/>
            <a:ext cx="7019925" cy="62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补充题</a:t>
            </a:r>
          </a:p>
        </p:txBody>
      </p:sp>
    </p:spTree>
    <p:extLst>
      <p:ext uri="{BB962C8B-B14F-4D97-AF65-F5344CB8AC3E}">
        <p14:creationId xmlns:p14="http://schemas.microsoft.com/office/powerpoint/2010/main" val="23100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 idx="4294967295"/>
          </p:nvPr>
        </p:nvSpPr>
        <p:spPr>
          <a:xfrm>
            <a:off x="546212" y="0"/>
            <a:ext cx="6946900" cy="65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综合实例</a:t>
            </a:r>
          </a:p>
        </p:txBody>
      </p:sp>
      <p:sp>
        <p:nvSpPr>
          <p:cNvPr id="112642" name="内容占位符 2"/>
          <p:cNvSpPr>
            <a:spLocks noGrp="1"/>
          </p:cNvSpPr>
          <p:nvPr>
            <p:ph idx="4294967295"/>
          </p:nvPr>
        </p:nvSpPr>
        <p:spPr>
          <a:xfrm>
            <a:off x="550590" y="980728"/>
            <a:ext cx="11233248" cy="477202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charset="0"/>
              </a:rPr>
              <a:t>(2012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某计算机的</a:t>
            </a:r>
            <a:r>
              <a:rPr lang="en-US" altLang="zh-CN" sz="2800" dirty="0">
                <a:latin typeface="Times New Roman" charset="0"/>
              </a:rPr>
              <a:t>CPU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主频为</a:t>
            </a:r>
            <a:r>
              <a:rPr lang="en-US" altLang="zh-CN" sz="2800" dirty="0">
                <a:latin typeface="Times New Roman" charset="0"/>
              </a:rPr>
              <a:t>80MHz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</a:t>
            </a:r>
            <a:r>
              <a:rPr lang="en-US" altLang="zh-CN" sz="2800" dirty="0">
                <a:latin typeface="Times New Roman" charset="0"/>
              </a:rPr>
              <a:t>CPI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为</a:t>
            </a:r>
            <a:r>
              <a:rPr lang="en-US" altLang="zh-CN" sz="2800" dirty="0">
                <a:latin typeface="Times New Roman" charset="0"/>
              </a:rPr>
              <a:t>4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，平均每条指令访存</a:t>
            </a:r>
            <a:r>
              <a:rPr lang="en-US" altLang="zh-CN" sz="2800" dirty="0">
                <a:latin typeface="Times New Roman" charset="0"/>
              </a:rPr>
              <a:t>1.5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次，主存与</a:t>
            </a:r>
            <a:r>
              <a:rPr lang="en-US" altLang="zh-CN" sz="2800" dirty="0">
                <a:latin typeface="Times New Roman" charset="0"/>
              </a:rPr>
              <a:t>Cache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之间交换的块大小为</a:t>
            </a:r>
            <a:r>
              <a:rPr lang="en-US" altLang="zh-CN" sz="2800" dirty="0">
                <a:latin typeface="Times New Roman" charset="0"/>
              </a:rPr>
              <a:t>16B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</a:t>
            </a:r>
            <a:r>
              <a:rPr lang="en-US" altLang="zh-CN" sz="2800" dirty="0">
                <a:latin typeface="Times New Roman" charset="0"/>
              </a:rPr>
              <a:t>Cache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的命中率为</a:t>
            </a:r>
            <a:r>
              <a:rPr lang="en-US" altLang="zh-CN" sz="2800" dirty="0">
                <a:latin typeface="Times New Roman" charset="0"/>
              </a:rPr>
              <a:t>99%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，存储器总线的宽度为</a:t>
            </a:r>
            <a:r>
              <a:rPr lang="en-US" altLang="zh-CN" sz="2800" dirty="0">
                <a:latin typeface="Times New Roman" charset="0"/>
              </a:rPr>
              <a:t>32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位。请回答以下问题：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charset="0"/>
              </a:rPr>
              <a:t>(1)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该计算机的</a:t>
            </a:r>
            <a:r>
              <a:rPr lang="en-US" altLang="zh-CN" sz="2800" dirty="0">
                <a:latin typeface="Times New Roman" charset="0"/>
              </a:rPr>
              <a:t>MIPS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数是多少？平均每秒</a:t>
            </a:r>
            <a:r>
              <a:rPr lang="en-US" altLang="zh-CN" sz="2800" dirty="0">
                <a:latin typeface="Times New Roman" charset="0"/>
              </a:rPr>
              <a:t>Cache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缺失的次数是多少？在不考虑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传送的情况下，主存带宽至少达到多少才能满足</a:t>
            </a:r>
            <a:r>
              <a:rPr lang="en-US" altLang="zh-CN" sz="2800" dirty="0">
                <a:latin typeface="Times New Roman" charset="0"/>
              </a:rPr>
              <a:t>CPU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的访存要求？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charset="0"/>
              </a:rPr>
              <a:t>(2)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假定在</a:t>
            </a:r>
            <a:r>
              <a:rPr lang="en-US" altLang="zh-CN" sz="2800" dirty="0">
                <a:latin typeface="Times New Roman" charset="0"/>
              </a:rPr>
              <a:t>Cache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缺失的情况下访问主存时，存在</a:t>
            </a:r>
            <a:r>
              <a:rPr lang="en-US" altLang="zh-CN" sz="2800" dirty="0">
                <a:latin typeface="Times New Roman" charset="0"/>
              </a:rPr>
              <a:t>0.0005%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的缺页率，则</a:t>
            </a:r>
            <a:r>
              <a:rPr lang="en-US" altLang="zh-CN" sz="2800" dirty="0">
                <a:latin typeface="Times New Roman" charset="0"/>
              </a:rPr>
              <a:t>CPU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平均每秒产生多少次缺页异常？若页面大小为</a:t>
            </a:r>
            <a:r>
              <a:rPr lang="en-US" altLang="zh-CN" sz="2800" dirty="0">
                <a:latin typeface="Times New Roman" charset="0"/>
              </a:rPr>
              <a:t>4KB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，每次缺页都需要访问磁盘，访问磁盘时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传送采用周期挪用的方式，磁盘</a:t>
            </a:r>
            <a:r>
              <a:rPr lang="en-US" altLang="zh-CN" sz="2800" dirty="0">
                <a:latin typeface="Times New Roman" charset="0"/>
              </a:rPr>
              <a:t>I/O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接口的数据缓冲寄存器为</a:t>
            </a:r>
            <a:r>
              <a:rPr lang="en-US" altLang="zh-CN" sz="2800" dirty="0">
                <a:latin typeface="Times New Roman" charset="0"/>
              </a:rPr>
              <a:t>32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位，则磁盘</a:t>
            </a:r>
            <a:r>
              <a:rPr lang="en-US" altLang="zh-CN" sz="2800" dirty="0">
                <a:latin typeface="Times New Roman" charset="0"/>
              </a:rPr>
              <a:t>I/O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接口平均每秒发出的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请求次数至少是多少？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charset="0"/>
              </a:rPr>
              <a:t>(3)CPU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和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控制器同时要求使用总线传输数据时，哪个优先级更高？为什么？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164873949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2559" y="908720"/>
            <a:ext cx="11377264" cy="4772025"/>
          </a:xfrm>
          <a:prstGeom prst="rect">
            <a:avLst/>
          </a:prstGeom>
        </p:spPr>
        <p:txBody>
          <a:bodyPr/>
          <a:lstStyle/>
          <a:p>
            <a:pPr marL="261938" indent="-261938">
              <a:spcBef>
                <a:spcPts val="600"/>
              </a:spcBef>
              <a:buFont typeface="隶书" charset="0"/>
              <a:buAutoNum type="circleNumDbPlain"/>
            </a:pPr>
            <a:r>
              <a:rPr lang="zh-CN" altLang="en-US" sz="2800" dirty="0">
                <a:latin typeface="Times New Roman" charset="0"/>
                <a:ea typeface="华文新魏" charset="-122"/>
              </a:rPr>
              <a:t> 平均每秒</a:t>
            </a:r>
            <a:r>
              <a:rPr lang="en-US" altLang="zh-CN" sz="2800" dirty="0">
                <a:latin typeface="Times New Roman" charset="0"/>
              </a:rPr>
              <a:t>CPU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执行的指令数</a:t>
            </a:r>
            <a:r>
              <a:rPr lang="en-US" altLang="zh-CN" sz="2800" dirty="0">
                <a:latin typeface="Times New Roman" charset="0"/>
              </a:rPr>
              <a:t>=80M/4=20M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，故</a:t>
            </a:r>
            <a:r>
              <a:rPr lang="en-US" altLang="zh-CN" sz="2800" dirty="0">
                <a:latin typeface="Times New Roman" charset="0"/>
              </a:rPr>
              <a:t>MIPS=20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；</a:t>
            </a:r>
            <a:endParaRPr lang="en-US" altLang="zh-CN" sz="2800" dirty="0">
              <a:latin typeface="Times New Roman" charset="0"/>
            </a:endParaRPr>
          </a:p>
          <a:p>
            <a:pPr marL="261938" indent="-261938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charset="0"/>
                <a:ea typeface="华文新魏" charset="-122"/>
              </a:rPr>
              <a:t>平均每秒</a:t>
            </a:r>
            <a:r>
              <a:rPr lang="en-US" altLang="zh-CN" sz="2800" dirty="0">
                <a:latin typeface="Times New Roman" charset="0"/>
              </a:rPr>
              <a:t>Cache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缺失的次数</a:t>
            </a:r>
            <a:r>
              <a:rPr lang="en-US" altLang="zh-CN" sz="2800" dirty="0">
                <a:latin typeface="Times New Roman" charset="0"/>
              </a:rPr>
              <a:t>=20M×1.5×(1−99%)=300K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；</a:t>
            </a:r>
            <a:endParaRPr lang="en-US" altLang="zh-CN" sz="2800" dirty="0">
              <a:latin typeface="Times New Roman" charset="0"/>
            </a:endParaRPr>
          </a:p>
          <a:p>
            <a:pPr marL="261938" indent="-261938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charset="0"/>
                <a:ea typeface="华文新魏" charset="-122"/>
              </a:rPr>
              <a:t>当</a:t>
            </a:r>
            <a:r>
              <a:rPr lang="en-US" altLang="zh-CN" sz="2800" dirty="0">
                <a:latin typeface="Times New Roman" charset="0"/>
              </a:rPr>
              <a:t>Cache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缺失时，</a:t>
            </a:r>
            <a:r>
              <a:rPr lang="en-US" altLang="zh-CN" sz="2800" dirty="0">
                <a:latin typeface="Times New Roman" charset="0"/>
              </a:rPr>
              <a:t>CPU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访问主存，主存与</a:t>
            </a:r>
            <a:r>
              <a:rPr lang="en-US" altLang="zh-CN" sz="2800" dirty="0">
                <a:latin typeface="Times New Roman" charset="0"/>
              </a:rPr>
              <a:t>Cache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之间以块为单位传送数据，此时主存带宽</a:t>
            </a:r>
            <a:r>
              <a:rPr lang="en-US" altLang="zh-CN" sz="2800" dirty="0">
                <a:latin typeface="Times New Roman" charset="0"/>
              </a:rPr>
              <a:t>=16B×300K/s=4.8MB/s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，</a:t>
            </a:r>
            <a:endParaRPr lang="en-US" altLang="zh-CN" sz="2800" dirty="0">
              <a:latin typeface="Times New Roman" charset="0"/>
            </a:endParaRPr>
          </a:p>
          <a:p>
            <a:pPr marL="261938" indent="-261938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charset="0"/>
                <a:ea typeface="华文新魏" charset="-122"/>
              </a:rPr>
              <a:t>在不考虑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传送的情况下，主存带宽至少达到</a:t>
            </a:r>
            <a:r>
              <a:rPr lang="en-US" altLang="zh-CN" sz="2800" dirty="0">
                <a:latin typeface="Times New Roman" charset="0"/>
              </a:rPr>
              <a:t>4.8MB/s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才能满足</a:t>
            </a:r>
            <a:r>
              <a:rPr lang="en-US" altLang="zh-CN" sz="2800" dirty="0">
                <a:latin typeface="Times New Roman" charset="0"/>
              </a:rPr>
              <a:t>CPU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的访存要求</a:t>
            </a:r>
          </a:p>
          <a:p>
            <a:pPr marL="261938" indent="-261938">
              <a:spcBef>
                <a:spcPts val="600"/>
              </a:spcBef>
              <a:buFont typeface="隶书" charset="0"/>
              <a:buAutoNum type="circleNumDbPlain" startAt="2"/>
            </a:pPr>
            <a:r>
              <a:rPr lang="zh-CN" altLang="en-US" sz="2800" dirty="0">
                <a:latin typeface="Times New Roman" charset="0"/>
                <a:ea typeface="华文新魏" charset="-122"/>
              </a:rPr>
              <a:t> 平均每秒“缺页”异常次数</a:t>
            </a:r>
            <a:r>
              <a:rPr lang="en-US" altLang="zh-CN" sz="2800" dirty="0">
                <a:latin typeface="Times New Roman" charset="0"/>
              </a:rPr>
              <a:t>=300K×0.0005%=1.5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次；</a:t>
            </a:r>
            <a:endParaRPr lang="en-US" altLang="zh-CN" sz="2800" dirty="0">
              <a:latin typeface="Times New Roman" charset="0"/>
            </a:endParaRPr>
          </a:p>
          <a:p>
            <a:pPr marL="261938" indent="-261938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charset="0"/>
                <a:ea typeface="华文新魏" charset="-122"/>
              </a:rPr>
              <a:t>由于存储器总线带宽为</a:t>
            </a:r>
            <a:r>
              <a:rPr lang="en-US" altLang="zh-CN" sz="2800" dirty="0">
                <a:latin typeface="Times New Roman" charset="0"/>
              </a:rPr>
              <a:t>32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位，所以每传送</a:t>
            </a:r>
            <a:r>
              <a:rPr lang="en-US" altLang="zh-CN" sz="2800" dirty="0">
                <a:latin typeface="Times New Roman" charset="0"/>
              </a:rPr>
              <a:t>32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位数据，磁盘控制器发出一次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请求，这样平均每秒磁盘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请求的次数至少为</a:t>
            </a:r>
            <a:r>
              <a:rPr lang="en-US" altLang="zh-CN" sz="2800" dirty="0">
                <a:latin typeface="Times New Roman" charset="0"/>
              </a:rPr>
              <a:t>1.5×4KB/4B=1.5K=1536</a:t>
            </a:r>
          </a:p>
          <a:p>
            <a:pPr marL="261938" indent="-261938">
              <a:spcBef>
                <a:spcPts val="600"/>
              </a:spcBef>
              <a:buFont typeface="隶书" charset="0"/>
              <a:buAutoNum type="circleNumDbPlain" startAt="3"/>
            </a:pPr>
            <a:r>
              <a:rPr lang="zh-CN" altLang="en-US" sz="2800" dirty="0">
                <a:latin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</a:rPr>
              <a:t>CPU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和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控制器同时要求使用存储器总线时，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请求优先级更高。因为若</a:t>
            </a:r>
            <a:r>
              <a:rPr lang="en-US" altLang="zh-CN" sz="2800" dirty="0">
                <a:latin typeface="Times New Roman" charset="0"/>
              </a:rPr>
              <a:t>DMA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请求得不到及时响应，</a:t>
            </a:r>
            <a:r>
              <a:rPr lang="en-US" altLang="zh-CN" sz="2800" dirty="0">
                <a:latin typeface="Times New Roman" charset="0"/>
              </a:rPr>
              <a:t>I/O</a:t>
            </a:r>
            <a:r>
              <a:rPr lang="zh-CN" altLang="en-US" sz="2800" dirty="0">
                <a:latin typeface="Times New Roman" charset="0"/>
                <a:ea typeface="华文新魏" charset="-122"/>
              </a:rPr>
              <a:t>传输数据可能会丢失</a:t>
            </a:r>
            <a:endParaRPr lang="en-US" altLang="zh-CN" sz="2800" dirty="0">
              <a:latin typeface="Times New Roman" charset="0"/>
            </a:endParaRPr>
          </a:p>
          <a:p>
            <a:pPr marL="261938" indent="-261938">
              <a:spcBef>
                <a:spcPts val="600"/>
              </a:spcBef>
              <a:buFont typeface="Wingdings" charset="2"/>
              <a:buChar char="Ø"/>
            </a:pPr>
            <a:endParaRPr lang="zh-CN" altLang="en-US" sz="2800" dirty="0">
              <a:ea typeface="华文新魏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0590" y="0"/>
            <a:ext cx="6946900" cy="5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eaLnBrk="0" hangingPunct="0">
              <a:lnSpc>
                <a:spcPct val="100000"/>
              </a:lnSpc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综合实例</a:t>
            </a:r>
          </a:p>
        </p:txBody>
      </p:sp>
    </p:spTree>
    <p:extLst>
      <p:ext uri="{BB962C8B-B14F-4D97-AF65-F5344CB8AC3E}">
        <p14:creationId xmlns:p14="http://schemas.microsoft.com/office/powerpoint/2010/main" val="1383228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 idx="4294967295"/>
          </p:nvPr>
        </p:nvSpPr>
        <p:spPr>
          <a:xfrm>
            <a:off x="550590" y="0"/>
            <a:ext cx="6946900" cy="62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综合实例</a:t>
            </a:r>
          </a:p>
        </p:txBody>
      </p:sp>
      <p:sp>
        <p:nvSpPr>
          <p:cNvPr id="114690" name="内容占位符 2"/>
          <p:cNvSpPr>
            <a:spLocks noGrp="1"/>
          </p:cNvSpPr>
          <p:nvPr>
            <p:ph idx="4294967295"/>
          </p:nvPr>
        </p:nvSpPr>
        <p:spPr>
          <a:xfrm>
            <a:off x="370570" y="1016732"/>
            <a:ext cx="11269252" cy="543660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(2013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年考研题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某</a:t>
            </a:r>
            <a:r>
              <a:rPr lang="en-US" altLang="zh-CN" sz="2600" dirty="0">
                <a:latin typeface="Times New Roman" charset="0"/>
              </a:rPr>
              <a:t>32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位计算机，</a:t>
            </a:r>
            <a:r>
              <a:rPr lang="en-US" altLang="zh-CN" sz="2600" dirty="0">
                <a:latin typeface="Times New Roman" charset="0"/>
              </a:rPr>
              <a:t>CPU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主频为</a:t>
            </a:r>
            <a:r>
              <a:rPr lang="en-US" altLang="zh-CN" sz="2600" dirty="0">
                <a:latin typeface="Times New Roman" charset="0"/>
              </a:rPr>
              <a:t>800MHz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dirty="0">
                <a:latin typeface="Times New Roman" charset="0"/>
              </a:rPr>
              <a:t>Cache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命中时的</a:t>
            </a:r>
            <a:r>
              <a:rPr lang="en-US" altLang="zh-CN" sz="2600" dirty="0">
                <a:latin typeface="Times New Roman" charset="0"/>
              </a:rPr>
              <a:t>CPI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为</a:t>
            </a:r>
            <a:r>
              <a:rPr lang="en-US" altLang="zh-CN" sz="2600" dirty="0">
                <a:latin typeface="Times New Roman" charset="0"/>
              </a:rPr>
              <a:t>4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dirty="0">
                <a:latin typeface="Times New Roman" charset="0"/>
              </a:rPr>
              <a:t>Cache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块大小为</a:t>
            </a:r>
            <a:r>
              <a:rPr lang="en-US" altLang="zh-CN" sz="2600" dirty="0">
                <a:latin typeface="Times New Roman" charset="0"/>
              </a:rPr>
              <a:t>32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字节；主存采用</a:t>
            </a:r>
            <a:r>
              <a:rPr lang="en-US" altLang="zh-CN" sz="2600" dirty="0">
                <a:latin typeface="Times New Roman" charset="0"/>
              </a:rPr>
              <a:t>8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体交叉存储方式，每个体的存储字长为</a:t>
            </a:r>
            <a:r>
              <a:rPr lang="en-US" altLang="zh-CN" sz="2600" dirty="0">
                <a:latin typeface="Times New Roman" charset="0"/>
              </a:rPr>
              <a:t>32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位、存储周期为</a:t>
            </a:r>
            <a:r>
              <a:rPr lang="en-US" altLang="zh-CN" sz="2600" dirty="0">
                <a:latin typeface="Times New Roman" charset="0"/>
              </a:rPr>
              <a:t>40 ns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；存储器总线宽度为</a:t>
            </a:r>
            <a:r>
              <a:rPr lang="en-US" altLang="zh-CN" sz="2600" dirty="0">
                <a:latin typeface="Times New Roman" charset="0"/>
              </a:rPr>
              <a:t>32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位，总线时钟频率为</a:t>
            </a:r>
            <a:r>
              <a:rPr lang="en-US" altLang="zh-CN" sz="2600" dirty="0">
                <a:latin typeface="Times New Roman" charset="0"/>
              </a:rPr>
              <a:t>200 MHz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，支持突发传送总线事务。每次读突发传送总线事务的过程包括：送首地址和命令、存储器准备数据、传送数据。每次突发传送</a:t>
            </a:r>
            <a:r>
              <a:rPr lang="en-US" altLang="zh-CN" sz="2600" dirty="0">
                <a:latin typeface="Times New Roman" charset="0"/>
              </a:rPr>
              <a:t>32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字节，传送地址或</a:t>
            </a:r>
            <a:r>
              <a:rPr lang="en-US" altLang="zh-CN" sz="2600" dirty="0">
                <a:latin typeface="Times New Roman" charset="0"/>
              </a:rPr>
              <a:t>32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位数据均需要一个总线时钟周期。请回答下列问题，要求给出理由或计算过程。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隶书" charset="0"/>
              <a:buAutoNum type="circleNumDbPlain"/>
            </a:pPr>
            <a:r>
              <a:rPr lang="en-US" altLang="zh-CN" sz="2600" dirty="0">
                <a:latin typeface="Times New Roman" charset="0"/>
              </a:rPr>
              <a:t>CPU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和总线的时钟周期各为多少？总线带宽为多少？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隶书" charset="0"/>
              <a:buAutoNum type="circleNumDbPlain"/>
            </a:pPr>
            <a:r>
              <a:rPr lang="en-US" altLang="zh-CN" sz="2600" dirty="0">
                <a:latin typeface="Times New Roman" charset="0"/>
              </a:rPr>
              <a:t>Cache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缺失时，需要用几个读突发传送总线事务来完成一个主存块的读取？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隶书" charset="0"/>
              <a:buAutoNum type="circleNumDbPlain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存储器总线完成一次读突发传送总线事务所需的时间是多少？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隶书" charset="0"/>
              <a:buAutoNum type="circleNumDbPlain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若程序</a:t>
            </a:r>
            <a:r>
              <a:rPr lang="en-US" altLang="zh-CN" sz="2600" dirty="0">
                <a:latin typeface="Times New Roman" charset="0"/>
              </a:rPr>
              <a:t> BP 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执行过程中，共执行了</a:t>
            </a:r>
            <a:r>
              <a:rPr lang="en-US" altLang="zh-CN" sz="2600" dirty="0">
                <a:latin typeface="Times New Roman" charset="0"/>
              </a:rPr>
              <a:t> 100 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条指令，平均每条指令需进行</a:t>
            </a:r>
            <a:r>
              <a:rPr lang="en-US" altLang="zh-CN" sz="2600" dirty="0">
                <a:latin typeface="Times New Roman" charset="0"/>
              </a:rPr>
              <a:t> 1.2 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次访存，</a:t>
            </a:r>
            <a:r>
              <a:rPr lang="en-US" altLang="zh-CN" sz="2600" dirty="0">
                <a:latin typeface="Times New Roman" charset="0"/>
              </a:rPr>
              <a:t>Cache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缺失率为</a:t>
            </a:r>
            <a:r>
              <a:rPr lang="en-US" altLang="zh-CN" sz="2600" dirty="0">
                <a:latin typeface="Times New Roman" charset="0"/>
              </a:rPr>
              <a:t>5%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，不考虑替换等开销，则</a:t>
            </a:r>
            <a:r>
              <a:rPr lang="en-US" altLang="zh-CN" sz="2600" dirty="0">
                <a:latin typeface="Times New Roman" charset="0"/>
              </a:rPr>
              <a:t>BP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的</a:t>
            </a:r>
            <a:r>
              <a:rPr lang="en-US" altLang="zh-CN" sz="2600" dirty="0">
                <a:latin typeface="Times New Roman" charset="0"/>
              </a:rPr>
              <a:t>CPU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执行时间是多少？</a:t>
            </a:r>
          </a:p>
        </p:txBody>
      </p:sp>
    </p:spTree>
    <p:extLst>
      <p:ext uri="{BB962C8B-B14F-4D97-AF65-F5344CB8AC3E}">
        <p14:creationId xmlns:p14="http://schemas.microsoft.com/office/powerpoint/2010/main" val="1416601491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 idx="4294967295"/>
          </p:nvPr>
        </p:nvSpPr>
        <p:spPr>
          <a:xfrm>
            <a:off x="514586" y="0"/>
            <a:ext cx="6946900" cy="5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综合实例</a:t>
            </a:r>
          </a:p>
        </p:txBody>
      </p:sp>
      <p:sp>
        <p:nvSpPr>
          <p:cNvPr id="115714" name="内容占位符 2"/>
          <p:cNvSpPr>
            <a:spLocks noGrp="1"/>
          </p:cNvSpPr>
          <p:nvPr>
            <p:ph idx="4294967295"/>
          </p:nvPr>
        </p:nvSpPr>
        <p:spPr>
          <a:xfrm>
            <a:off x="334566" y="1143000"/>
            <a:ext cx="11531811" cy="4772025"/>
          </a:xfrm>
          <a:prstGeom prst="rect">
            <a:avLst/>
          </a:prstGeom>
        </p:spPr>
        <p:txBody>
          <a:bodyPr/>
          <a:lstStyle/>
          <a:p>
            <a:pPr marL="261938" indent="-261938">
              <a:spcBef>
                <a:spcPct val="0"/>
              </a:spcBef>
              <a:buFont typeface="隶书" charset="0"/>
              <a:buAutoNum type="circleNumDbPlain"/>
            </a:pPr>
            <a:r>
              <a:rPr lang="en-US" altLang="zh-CN">
                <a:latin typeface="Times New Roman" charset="0"/>
              </a:rPr>
              <a:t>CPU</a:t>
            </a:r>
            <a:r>
              <a:rPr lang="zh-CN" altLang="en-US" dirty="0">
                <a:latin typeface="Times New Roman" charset="0"/>
                <a:ea typeface="华文新魏" charset="-122"/>
              </a:rPr>
              <a:t>的时钟周期为：</a:t>
            </a:r>
            <a:r>
              <a:rPr lang="en-US" altLang="zh-CN" dirty="0">
                <a:latin typeface="Times New Roman" charset="0"/>
              </a:rPr>
              <a:t>1/800 MHz = 1.25 ns</a:t>
            </a:r>
            <a:r>
              <a:rPr lang="zh-CN" altLang="en-US" dirty="0">
                <a:latin typeface="Times New Roman" charset="0"/>
                <a:ea typeface="华文新魏" charset="-122"/>
              </a:rPr>
              <a:t>，总线的时钟周期为：</a:t>
            </a:r>
            <a:r>
              <a:rPr lang="en-US" altLang="zh-CN" dirty="0">
                <a:latin typeface="Times New Roman" charset="0"/>
              </a:rPr>
              <a:t>1/200 MHz = 5 ns</a:t>
            </a:r>
            <a:r>
              <a:rPr lang="zh-CN" altLang="en-US" dirty="0">
                <a:latin typeface="Times New Roman" charset="0"/>
                <a:ea typeface="华文新魏" charset="-122"/>
              </a:rPr>
              <a:t>，总线带宽为：</a:t>
            </a:r>
            <a:r>
              <a:rPr lang="en-US" altLang="zh-CN" dirty="0">
                <a:latin typeface="Times New Roman" charset="0"/>
              </a:rPr>
              <a:t>4 B×200 MHz = 800 MB/s</a:t>
            </a:r>
            <a:r>
              <a:rPr lang="zh-CN" altLang="en-US" dirty="0">
                <a:latin typeface="Times New Roman" charset="0"/>
                <a:ea typeface="华文新魏" charset="-122"/>
              </a:rPr>
              <a:t>或</a:t>
            </a:r>
            <a:r>
              <a:rPr lang="en-US" altLang="zh-CN" dirty="0">
                <a:latin typeface="Times New Roman" charset="0"/>
              </a:rPr>
              <a:t>4 B/5 ns = 800 MB/s</a:t>
            </a:r>
            <a:endParaRPr lang="zh-CN" altLang="en-US" dirty="0">
              <a:latin typeface="Times New Roman" charset="0"/>
              <a:ea typeface="华文新魏" charset="-122"/>
            </a:endParaRPr>
          </a:p>
          <a:p>
            <a:pPr marL="261938" indent="-261938">
              <a:spcBef>
                <a:spcPct val="0"/>
              </a:spcBef>
              <a:buFont typeface="隶书" charset="0"/>
              <a:buAutoNum type="circleNumDbPlain"/>
            </a:pPr>
            <a:r>
              <a:rPr lang="en-US" altLang="zh-CN" dirty="0">
                <a:latin typeface="Times New Roman" charset="0"/>
              </a:rPr>
              <a:t>Cache</a:t>
            </a:r>
            <a:r>
              <a:rPr lang="zh-CN" altLang="en-US" dirty="0">
                <a:latin typeface="Times New Roman" charset="0"/>
                <a:ea typeface="华文新魏" charset="-122"/>
              </a:rPr>
              <a:t>块大小是</a:t>
            </a:r>
            <a:r>
              <a:rPr lang="en-US" altLang="zh-CN" dirty="0">
                <a:latin typeface="Times New Roman" charset="0"/>
              </a:rPr>
              <a:t>32 B</a:t>
            </a:r>
            <a:r>
              <a:rPr lang="zh-CN" altLang="en-US" dirty="0">
                <a:latin typeface="Times New Roman" charset="0"/>
                <a:ea typeface="华文新魏" charset="-122"/>
              </a:rPr>
              <a:t>，因此</a:t>
            </a:r>
            <a:r>
              <a:rPr lang="en-US" altLang="zh-CN" dirty="0">
                <a:latin typeface="Times New Roman" charset="0"/>
              </a:rPr>
              <a:t>Cache</a:t>
            </a:r>
            <a:r>
              <a:rPr lang="zh-CN" altLang="en-US" dirty="0">
                <a:latin typeface="Times New Roman" charset="0"/>
                <a:ea typeface="华文新魏" charset="-122"/>
              </a:rPr>
              <a:t>缺失时需要一个读突发传送总线事务读取一个主存块</a:t>
            </a:r>
          </a:p>
          <a:p>
            <a:pPr marL="261938" indent="-261938">
              <a:spcBef>
                <a:spcPct val="0"/>
              </a:spcBef>
              <a:buFont typeface="隶书" charset="0"/>
              <a:buAutoNum type="circleNumDbPlain"/>
            </a:pPr>
            <a:r>
              <a:rPr lang="zh-CN" altLang="en-US" dirty="0">
                <a:latin typeface="Times New Roman" charset="0"/>
                <a:ea typeface="华文新魏" charset="-122"/>
              </a:rPr>
              <a:t>一次读突发传送总线事务包括一次地址传送和</a:t>
            </a:r>
            <a:r>
              <a:rPr lang="en-US" altLang="zh-CN" dirty="0">
                <a:latin typeface="Times New Roman" charset="0"/>
              </a:rPr>
              <a:t>32 B</a:t>
            </a:r>
            <a:r>
              <a:rPr lang="zh-CN" altLang="en-US" dirty="0">
                <a:latin typeface="Times New Roman" charset="0"/>
                <a:ea typeface="华文新魏" charset="-122"/>
              </a:rPr>
              <a:t>数据传送：</a:t>
            </a:r>
            <a:r>
              <a:rPr lang="en-US" altLang="zh-CN" dirty="0">
                <a:latin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华文新魏" charset="-122"/>
              </a:rPr>
              <a:t>个总线时钟周期传输地址；每隔</a:t>
            </a:r>
            <a:r>
              <a:rPr lang="en-US" altLang="zh-CN" dirty="0">
                <a:latin typeface="Times New Roman" charset="0"/>
              </a:rPr>
              <a:t>40 ns/8 = 5 ns</a:t>
            </a:r>
            <a:r>
              <a:rPr lang="zh-CN" altLang="en-US" dirty="0">
                <a:latin typeface="Times New Roman" charset="0"/>
                <a:ea typeface="华文新魏" charset="-122"/>
              </a:rPr>
              <a:t>启动一个体工作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zh-CN" altLang="en-US" dirty="0">
                <a:latin typeface="Times New Roman" charset="0"/>
                <a:ea typeface="华文新魏" charset="-122"/>
              </a:rPr>
              <a:t>各进行</a:t>
            </a:r>
            <a:r>
              <a:rPr lang="en-US" altLang="zh-CN" dirty="0">
                <a:latin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华文新魏" charset="-122"/>
              </a:rPr>
              <a:t>次存取</a:t>
            </a:r>
            <a:r>
              <a:rPr lang="en-US" altLang="zh-CN" dirty="0">
                <a:latin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华文新魏" charset="-122"/>
              </a:rPr>
              <a:t>，第一个体读数据花费</a:t>
            </a:r>
            <a:r>
              <a:rPr lang="en-US" altLang="zh-CN" dirty="0">
                <a:latin typeface="Times New Roman" charset="0"/>
              </a:rPr>
              <a:t>40 ns</a:t>
            </a:r>
            <a:r>
              <a:rPr lang="zh-CN" altLang="en-US" dirty="0">
                <a:latin typeface="Times New Roman" charset="0"/>
                <a:ea typeface="华文新魏" charset="-122"/>
              </a:rPr>
              <a:t>，之后数据存取与数据传输重叠，用</a:t>
            </a:r>
            <a:r>
              <a:rPr lang="en-US" altLang="zh-CN" dirty="0">
                <a:latin typeface="Times New Roman" charset="0"/>
              </a:rPr>
              <a:t>8</a:t>
            </a:r>
            <a:r>
              <a:rPr lang="zh-CN" altLang="en-US" dirty="0">
                <a:latin typeface="Times New Roman" charset="0"/>
                <a:ea typeface="华文新魏" charset="-122"/>
              </a:rPr>
              <a:t>个总线时钟周期传输数据。</a:t>
            </a:r>
            <a:endParaRPr lang="en-US" altLang="zh-CN" dirty="0">
              <a:latin typeface="Times New Roman" charset="0"/>
            </a:endParaRPr>
          </a:p>
          <a:p>
            <a:pPr marL="261938" indent="-261938">
              <a:spcBef>
                <a:spcPct val="0"/>
              </a:spcBef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读突发传送总线事务时间：</a:t>
            </a:r>
            <a:r>
              <a:rPr lang="en-US" altLang="zh-CN" dirty="0">
                <a:latin typeface="Times New Roman" charset="0"/>
              </a:rPr>
              <a:t>5 ns + 40 ns + 8×5 ns = 85 ns</a:t>
            </a:r>
          </a:p>
        </p:txBody>
      </p:sp>
    </p:spTree>
    <p:extLst>
      <p:ext uri="{BB962C8B-B14F-4D97-AF65-F5344CB8AC3E}">
        <p14:creationId xmlns:p14="http://schemas.microsoft.com/office/powerpoint/2010/main" val="1817548595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title" idx="4294967295"/>
          </p:nvPr>
        </p:nvSpPr>
        <p:spPr>
          <a:xfrm>
            <a:off x="601030" y="0"/>
            <a:ext cx="6946900" cy="62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综合实例</a:t>
            </a:r>
          </a:p>
        </p:txBody>
      </p:sp>
      <p:sp>
        <p:nvSpPr>
          <p:cNvPr id="116738" name="内容占位符 2"/>
          <p:cNvSpPr>
            <a:spLocks noGrp="1"/>
          </p:cNvSpPr>
          <p:nvPr>
            <p:ph idx="4294967295"/>
          </p:nvPr>
        </p:nvSpPr>
        <p:spPr>
          <a:xfrm>
            <a:off x="586594" y="1341438"/>
            <a:ext cx="11243779" cy="4573587"/>
          </a:xfrm>
          <a:prstGeom prst="rect">
            <a:avLst/>
          </a:prstGeom>
        </p:spPr>
        <p:txBody>
          <a:bodyPr/>
          <a:lstStyle/>
          <a:p>
            <a:pPr marL="261938" indent="-261938">
              <a:spcBef>
                <a:spcPct val="0"/>
              </a:spcBef>
              <a:buFont typeface="隶书" charset="0"/>
              <a:buAutoNum type="circleNumDbPlain" startAt="4"/>
            </a:pPr>
            <a:r>
              <a:rPr lang="en-US" altLang="zh-CN">
                <a:latin typeface="Times New Roman" charset="0"/>
              </a:rPr>
              <a:t> BP</a:t>
            </a:r>
            <a:r>
              <a:rPr lang="zh-CN" altLang="en-US" dirty="0">
                <a:latin typeface="Times New Roman" charset="0"/>
                <a:ea typeface="华文新魏" charset="-122"/>
              </a:rPr>
              <a:t>的</a:t>
            </a:r>
            <a:r>
              <a:rPr lang="en-US" altLang="zh-CN" dirty="0">
                <a:latin typeface="Times New Roman" charset="0"/>
              </a:rPr>
              <a:t>CPU</a:t>
            </a:r>
            <a:r>
              <a:rPr lang="zh-CN" altLang="en-US" dirty="0">
                <a:latin typeface="Times New Roman" charset="0"/>
                <a:ea typeface="华文新魏" charset="-122"/>
              </a:rPr>
              <a:t>执行时间包括</a:t>
            </a:r>
            <a:r>
              <a:rPr lang="en-US" altLang="zh-CN" dirty="0">
                <a:latin typeface="Times New Roman" charset="0"/>
              </a:rPr>
              <a:t>Cache</a:t>
            </a:r>
            <a:r>
              <a:rPr lang="zh-CN" altLang="en-US" dirty="0">
                <a:latin typeface="Times New Roman" charset="0"/>
                <a:ea typeface="华文新魏" charset="-122"/>
              </a:rPr>
              <a:t>命中时的指令执行时间和</a:t>
            </a:r>
            <a:r>
              <a:rPr lang="en-US" altLang="zh-CN" dirty="0">
                <a:latin typeface="Times New Roman" charset="0"/>
              </a:rPr>
              <a:t>Cache</a:t>
            </a:r>
            <a:r>
              <a:rPr lang="zh-CN" altLang="en-US" dirty="0">
                <a:latin typeface="Times New Roman" charset="0"/>
                <a:ea typeface="华文新魏" charset="-122"/>
              </a:rPr>
              <a:t>缺失时带来的额外开销。命中时的指令执行时间：</a:t>
            </a:r>
            <a:r>
              <a:rPr lang="en-US" altLang="zh-CN" dirty="0">
                <a:latin typeface="Times New Roman" charset="0"/>
              </a:rPr>
              <a:t>100×4×1.25 ns = 500 ns</a:t>
            </a:r>
            <a:r>
              <a:rPr lang="zh-CN" altLang="en-US" dirty="0">
                <a:latin typeface="Times New Roman" charset="0"/>
                <a:ea typeface="华文新魏" charset="-122"/>
              </a:rPr>
              <a:t>。指令执行过程中</a:t>
            </a:r>
            <a:r>
              <a:rPr lang="en-US" altLang="zh-CN" dirty="0">
                <a:latin typeface="Times New Roman" charset="0"/>
              </a:rPr>
              <a:t>Cache</a:t>
            </a:r>
            <a:r>
              <a:rPr lang="zh-CN" altLang="en-US" dirty="0">
                <a:latin typeface="Times New Roman" charset="0"/>
                <a:ea typeface="华文新魏" charset="-122"/>
              </a:rPr>
              <a:t>缺失时的额外开销：</a:t>
            </a:r>
            <a:r>
              <a:rPr lang="en-US" altLang="zh-CN" dirty="0">
                <a:latin typeface="Times New Roman" charset="0"/>
              </a:rPr>
              <a:t>1.2×100×5%×85 ns = 510 ns</a:t>
            </a:r>
            <a:r>
              <a:rPr lang="zh-CN" altLang="en-US" dirty="0">
                <a:latin typeface="Times New Roman" charset="0"/>
                <a:ea typeface="华文新魏" charset="-122"/>
              </a:rPr>
              <a:t>。</a:t>
            </a:r>
            <a:r>
              <a:rPr lang="en-US" altLang="zh-CN" dirty="0">
                <a:latin typeface="Times New Roman" charset="0"/>
              </a:rPr>
              <a:t>BP</a:t>
            </a:r>
            <a:r>
              <a:rPr lang="zh-CN" altLang="en-US" dirty="0">
                <a:latin typeface="Times New Roman" charset="0"/>
                <a:ea typeface="华文新魏" charset="-122"/>
              </a:rPr>
              <a:t>的</a:t>
            </a:r>
            <a:r>
              <a:rPr lang="en-US" altLang="zh-CN" dirty="0">
                <a:latin typeface="Times New Roman" charset="0"/>
              </a:rPr>
              <a:t>CPU </a:t>
            </a:r>
            <a:r>
              <a:rPr lang="zh-CN" altLang="en-US" dirty="0">
                <a:latin typeface="Times New Roman" charset="0"/>
                <a:ea typeface="华文新魏" charset="-122"/>
              </a:rPr>
              <a:t>执行时间：</a:t>
            </a:r>
            <a:r>
              <a:rPr lang="en-US" altLang="zh-CN" dirty="0">
                <a:latin typeface="Times New Roman" charset="0"/>
              </a:rPr>
              <a:t>500 ns+510 ns=1 010 ns</a:t>
            </a:r>
            <a:endParaRPr lang="zh-CN" altLang="en-US" dirty="0">
              <a:latin typeface="Times New Roman" charset="0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841237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686383-BCD5-4C7F-8234-ADB110E9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82505"/>
            <a:ext cx="10631711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本课程的复习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345FC-E0EA-491A-B708-784A998C904B}"/>
              </a:ext>
            </a:extLst>
          </p:cNvPr>
          <p:cNvSpPr/>
          <p:nvPr/>
        </p:nvSpPr>
        <p:spPr>
          <a:xfrm>
            <a:off x="791631" y="767145"/>
            <a:ext cx="10127947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复习资源推荐：中国大学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MOOC  https://www.icourse163.org/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8CCB9A-3802-4E53-83CF-9FB729A7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10" y="1432787"/>
            <a:ext cx="8877756" cy="18161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D3428-E14E-4305-9620-80BC5AE9D8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7" b="69527"/>
          <a:stretch/>
        </p:blipFill>
        <p:spPr>
          <a:xfrm>
            <a:off x="1340170" y="3264972"/>
            <a:ext cx="8777767" cy="16405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15895C-ACDB-4C9A-879D-74AABD3A8D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033"/>
          <a:stretch/>
        </p:blipFill>
        <p:spPr>
          <a:xfrm>
            <a:off x="1322735" y="4905499"/>
            <a:ext cx="8795202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686383-BCD5-4C7F-8234-ADB110E9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"/>
            <a:ext cx="10631711" cy="6672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2——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与后续课程的衔接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0E9E4C-3578-4438-BFF8-11E39C8A4C47}"/>
              </a:ext>
            </a:extLst>
          </p:cNvPr>
          <p:cNvSpPr/>
          <p:nvPr/>
        </p:nvSpPr>
        <p:spPr>
          <a:xfrm>
            <a:off x="730609" y="682095"/>
            <a:ext cx="11459803" cy="1218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汇编语言是很多相关课程（如数据结构、操作系统、微机原理等）的重要基础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汇编语言程序设计实验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操作系统实验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345FC-E0EA-491A-B708-784A998C904B}"/>
              </a:ext>
            </a:extLst>
          </p:cNvPr>
          <p:cNvSpPr/>
          <p:nvPr/>
        </p:nvSpPr>
        <p:spPr>
          <a:xfrm>
            <a:off x="550590" y="1880828"/>
            <a:ext cx="10127947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自学资源推荐：中国大学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MOOC  https://www.icourse163.org/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0F7DA1-F4C7-409F-9742-5167E24D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812" y="2522665"/>
            <a:ext cx="6991987" cy="42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48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85914" y="714376"/>
            <a:ext cx="3935693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为什么要用总线？</a:t>
            </a:r>
          </a:p>
        </p:txBody>
      </p:sp>
      <p:sp>
        <p:nvSpPr>
          <p:cNvPr id="1301507" name="Text Box 3"/>
          <p:cNvSpPr txBox="1">
            <a:spLocks noChangeArrowheads="1"/>
          </p:cNvSpPr>
          <p:nvPr/>
        </p:nvSpPr>
        <p:spPr bwMode="auto">
          <a:xfrm>
            <a:off x="790975" y="2241551"/>
            <a:ext cx="3114955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/>
              <a:t> </a:t>
            </a:r>
            <a:r>
              <a:rPr kumimoji="1" lang="zh-CN" altLang="en-US">
                <a:solidFill>
                  <a:srgbClr val="FF0000"/>
                </a:solidFill>
              </a:rPr>
              <a:t>什么是总线？</a:t>
            </a:r>
          </a:p>
        </p:txBody>
      </p:sp>
      <p:sp>
        <p:nvSpPr>
          <p:cNvPr id="1301508" name="Text Box 4"/>
          <p:cNvSpPr txBox="1">
            <a:spLocks noChangeArrowheads="1"/>
          </p:cNvSpPr>
          <p:nvPr/>
        </p:nvSpPr>
        <p:spPr bwMode="auto">
          <a:xfrm>
            <a:off x="816336" y="3862389"/>
            <a:ext cx="5260932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/>
              <a:t> 总线上信息的传送：</a:t>
            </a:r>
          </a:p>
        </p:txBody>
      </p:sp>
      <p:sp>
        <p:nvSpPr>
          <p:cNvPr id="1301509" name="Text Box 5"/>
          <p:cNvSpPr txBox="1">
            <a:spLocks noChangeArrowheads="1"/>
          </p:cNvSpPr>
          <p:nvPr/>
        </p:nvSpPr>
        <p:spPr bwMode="auto">
          <a:xfrm>
            <a:off x="1187810" y="2805114"/>
            <a:ext cx="7531100" cy="109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buFont typeface="Wingdings" charset="2"/>
              <a:buChar char="n"/>
            </a:pPr>
            <a:r>
              <a:rPr kumimoji="1" lang="zh-CN" altLang="en-US" sz="2800" dirty="0"/>
              <a:t> 连接两个以上部件或设备的</a:t>
            </a:r>
            <a:r>
              <a:rPr kumimoji="1" lang="zh-CN" altLang="en-US" sz="2800" dirty="0">
                <a:solidFill>
                  <a:srgbClr val="FF0000"/>
                </a:solidFill>
              </a:rPr>
              <a:t>信息通路</a:t>
            </a:r>
          </a:p>
          <a:p>
            <a:pPr algn="l">
              <a:spcBef>
                <a:spcPts val="600"/>
              </a:spcBef>
              <a:buFont typeface="Wingdings" charset="2"/>
              <a:buChar char="n"/>
            </a:pPr>
            <a:r>
              <a:rPr kumimoji="1" lang="zh-CN" altLang="en-US" sz="2800" dirty="0"/>
              <a:t> 各个部件或设备的</a:t>
            </a:r>
            <a:r>
              <a:rPr kumimoji="1" lang="zh-CN" altLang="en-US" sz="2800" dirty="0">
                <a:solidFill>
                  <a:srgbClr val="FF0000"/>
                </a:solidFill>
              </a:rPr>
              <a:t>共享传输介质</a:t>
            </a:r>
          </a:p>
        </p:txBody>
      </p:sp>
      <p:sp>
        <p:nvSpPr>
          <p:cNvPr id="1301510" name="Line 6"/>
          <p:cNvSpPr>
            <a:spLocks noChangeShapeType="1"/>
          </p:cNvSpPr>
          <p:nvPr/>
        </p:nvSpPr>
        <p:spPr bwMode="auto">
          <a:xfrm>
            <a:off x="78039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1" name="Line 7"/>
          <p:cNvSpPr>
            <a:spLocks noChangeShapeType="1"/>
          </p:cNvSpPr>
          <p:nvPr/>
        </p:nvSpPr>
        <p:spPr bwMode="auto">
          <a:xfrm>
            <a:off x="81087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2" name="Line 8"/>
          <p:cNvSpPr>
            <a:spLocks noChangeShapeType="1"/>
          </p:cNvSpPr>
          <p:nvPr/>
        </p:nvSpPr>
        <p:spPr bwMode="auto">
          <a:xfrm>
            <a:off x="84135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3" name="Line 9"/>
          <p:cNvSpPr>
            <a:spLocks noChangeShapeType="1"/>
          </p:cNvSpPr>
          <p:nvPr/>
        </p:nvSpPr>
        <p:spPr bwMode="auto">
          <a:xfrm>
            <a:off x="87183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4" name="Line 10"/>
          <p:cNvSpPr>
            <a:spLocks noChangeShapeType="1"/>
          </p:cNvSpPr>
          <p:nvPr/>
        </p:nvSpPr>
        <p:spPr bwMode="auto">
          <a:xfrm>
            <a:off x="90231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5" name="Line 11"/>
          <p:cNvSpPr>
            <a:spLocks noChangeShapeType="1"/>
          </p:cNvSpPr>
          <p:nvPr/>
        </p:nvSpPr>
        <p:spPr bwMode="auto">
          <a:xfrm>
            <a:off x="93279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6" name="Line 12"/>
          <p:cNvSpPr>
            <a:spLocks noChangeShapeType="1"/>
          </p:cNvSpPr>
          <p:nvPr/>
        </p:nvSpPr>
        <p:spPr bwMode="auto">
          <a:xfrm>
            <a:off x="96327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7" name="Line 13"/>
          <p:cNvSpPr>
            <a:spLocks noChangeShapeType="1"/>
          </p:cNvSpPr>
          <p:nvPr/>
        </p:nvSpPr>
        <p:spPr bwMode="auto">
          <a:xfrm>
            <a:off x="99375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8" name="Line 14"/>
          <p:cNvSpPr>
            <a:spLocks noChangeShapeType="1"/>
          </p:cNvSpPr>
          <p:nvPr/>
        </p:nvSpPr>
        <p:spPr bwMode="auto">
          <a:xfrm>
            <a:off x="102423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19" name="Line 15"/>
          <p:cNvSpPr>
            <a:spLocks noChangeShapeType="1"/>
          </p:cNvSpPr>
          <p:nvPr/>
        </p:nvSpPr>
        <p:spPr bwMode="auto">
          <a:xfrm>
            <a:off x="10547126" y="4075360"/>
            <a:ext cx="228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zh-CN" altLang="en-US" sz="3200"/>
          </a:p>
        </p:txBody>
      </p:sp>
      <p:sp>
        <p:nvSpPr>
          <p:cNvPr id="1301520" name="Text Box 16"/>
          <p:cNvSpPr txBox="1">
            <a:spLocks noChangeArrowheads="1"/>
          </p:cNvSpPr>
          <p:nvPr/>
        </p:nvSpPr>
        <p:spPr bwMode="auto">
          <a:xfrm>
            <a:off x="6506939" y="3861048"/>
            <a:ext cx="1172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66700" indent="-266700"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charset="2"/>
              <a:buChar char="n"/>
            </a:pPr>
            <a:r>
              <a:rPr kumimoji="1" lang="zh-CN" altLang="en-US" sz="2800">
                <a:solidFill>
                  <a:srgbClr val="FF0000"/>
                </a:solidFill>
              </a:rPr>
              <a:t>串行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792813" y="4378572"/>
            <a:ext cx="228600" cy="990600"/>
            <a:chOff x="2016" y="1824"/>
            <a:chExt cx="144" cy="624"/>
          </a:xfrm>
        </p:grpSpPr>
        <p:sp>
          <p:nvSpPr>
            <p:cNvPr id="13415" name="Line 1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6" name="Line 1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7" name="Line 2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8" name="Line 2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9" name="Line 2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20" name="Line 2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21" name="Line 2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22" name="Line 2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097613" y="4378572"/>
            <a:ext cx="228600" cy="990600"/>
            <a:chOff x="2016" y="1824"/>
            <a:chExt cx="144" cy="624"/>
          </a:xfrm>
        </p:grpSpPr>
        <p:sp>
          <p:nvSpPr>
            <p:cNvPr id="13407" name="Line 2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8" name="Line 2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9" name="Line 2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0" name="Line 3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1" name="Line 3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2" name="Line 3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3" name="Line 3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14" name="Line 3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402413" y="4378572"/>
            <a:ext cx="228600" cy="990600"/>
            <a:chOff x="2016" y="1824"/>
            <a:chExt cx="144" cy="624"/>
          </a:xfrm>
        </p:grpSpPr>
        <p:sp>
          <p:nvSpPr>
            <p:cNvPr id="13399" name="Line 3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0" name="Line 3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1" name="Line 3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2" name="Line 3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3" name="Line 4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4" name="Line 4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5" name="Line 4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406" name="Line 4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8707213" y="4378572"/>
            <a:ext cx="228600" cy="990600"/>
            <a:chOff x="2016" y="1824"/>
            <a:chExt cx="144" cy="624"/>
          </a:xfrm>
        </p:grpSpPr>
        <p:sp>
          <p:nvSpPr>
            <p:cNvPr id="13391" name="Line 4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92" name="Line 4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93" name="Line 4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94" name="Line 4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95" name="Line 4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96" name="Line 5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97" name="Line 5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98" name="Line 5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9012013" y="4378572"/>
            <a:ext cx="228600" cy="990600"/>
            <a:chOff x="2016" y="1824"/>
            <a:chExt cx="144" cy="624"/>
          </a:xfrm>
        </p:grpSpPr>
        <p:sp>
          <p:nvSpPr>
            <p:cNvPr id="13383" name="Line 5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4" name="Line 5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5" name="Line 5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6" name="Line 5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7" name="Line 5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8" name="Line 5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9" name="Line 6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90" name="Line 6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9316813" y="4378572"/>
            <a:ext cx="228600" cy="990600"/>
            <a:chOff x="2016" y="1824"/>
            <a:chExt cx="144" cy="624"/>
          </a:xfrm>
        </p:grpSpPr>
        <p:sp>
          <p:nvSpPr>
            <p:cNvPr id="13375" name="Line 6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6" name="Line 6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8" name="Line 6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9" name="Line 6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0" name="Line 6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1" name="Line 6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9621613" y="4378572"/>
            <a:ext cx="228600" cy="990600"/>
            <a:chOff x="2016" y="1824"/>
            <a:chExt cx="144" cy="624"/>
          </a:xfrm>
        </p:grpSpPr>
        <p:sp>
          <p:nvSpPr>
            <p:cNvPr id="13367" name="Line 7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8" name="Line 7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9" name="Line 7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0" name="Line 7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1" name="Line 7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2" name="Line 7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3" name="Line 7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74" name="Line 7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9926413" y="4378572"/>
            <a:ext cx="228600" cy="990600"/>
            <a:chOff x="2016" y="1824"/>
            <a:chExt cx="144" cy="624"/>
          </a:xfrm>
        </p:grpSpPr>
        <p:sp>
          <p:nvSpPr>
            <p:cNvPr id="13359" name="Line 8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0" name="Line 8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1" name="Line 8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2" name="Line 8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3" name="Line 8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4" name="Line 8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5" name="Line 8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66" name="Line 8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10231213" y="4378572"/>
            <a:ext cx="228600" cy="990600"/>
            <a:chOff x="2016" y="1824"/>
            <a:chExt cx="144" cy="624"/>
          </a:xfrm>
        </p:grpSpPr>
        <p:sp>
          <p:nvSpPr>
            <p:cNvPr id="13351" name="Line 9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52" name="Line 9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53" name="Line 9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54" name="Line 9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55" name="Line 9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56" name="Line 9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57" name="Line 9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58" name="Line 9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11" name="Group 98"/>
          <p:cNvGrpSpPr>
            <a:grpSpLocks/>
          </p:cNvGrpSpPr>
          <p:nvPr/>
        </p:nvGrpSpPr>
        <p:grpSpPr bwMode="auto">
          <a:xfrm>
            <a:off x="10536013" y="4378572"/>
            <a:ext cx="228600" cy="990600"/>
            <a:chOff x="2016" y="1824"/>
            <a:chExt cx="144" cy="624"/>
          </a:xfrm>
        </p:grpSpPr>
        <p:sp>
          <p:nvSpPr>
            <p:cNvPr id="13343" name="Line 9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44" name="Line 10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45" name="Line 10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46" name="Line 10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47" name="Line 10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48" name="Line 10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49" name="Line 10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  <p:sp>
          <p:nvSpPr>
            <p:cNvPr id="13350" name="Line 10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sz="3200"/>
            </a:p>
          </p:txBody>
        </p:sp>
      </p:grpSp>
      <p:sp>
        <p:nvSpPr>
          <p:cNvPr id="1301611" name="Text Box 107"/>
          <p:cNvSpPr txBox="1">
            <a:spLocks noChangeArrowheads="1"/>
          </p:cNvSpPr>
          <p:nvPr/>
        </p:nvSpPr>
        <p:spPr bwMode="auto">
          <a:xfrm>
            <a:off x="6519638" y="4691310"/>
            <a:ext cx="1172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66700" indent="-266700"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charset="2"/>
              <a:buChar char="n"/>
            </a:pPr>
            <a:r>
              <a:rPr kumimoji="1" lang="zh-CN" altLang="en-US" sz="2800">
                <a:solidFill>
                  <a:srgbClr val="FF0000"/>
                </a:solidFill>
              </a:rPr>
              <a:t>并行</a:t>
            </a:r>
          </a:p>
        </p:txBody>
      </p:sp>
      <p:sp>
        <p:nvSpPr>
          <p:cNvPr id="1301612" name="Rectangle 108"/>
          <p:cNvSpPr>
            <a:spLocks noGrp="1" noChangeArrowheads="1"/>
          </p:cNvSpPr>
          <p:nvPr>
            <p:ph type="title" idx="4294967295"/>
          </p:nvPr>
        </p:nvSpPr>
        <p:spPr>
          <a:xfrm>
            <a:off x="320451" y="-47831"/>
            <a:ext cx="8016875" cy="64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总线概述</a:t>
            </a:r>
          </a:p>
        </p:txBody>
      </p:sp>
      <p:sp>
        <p:nvSpPr>
          <p:cNvPr id="1301613" name="Rectangle 109"/>
          <p:cNvSpPr>
            <a:spLocks noChangeArrowheads="1"/>
          </p:cNvSpPr>
          <p:nvPr/>
        </p:nvSpPr>
        <p:spPr bwMode="auto">
          <a:xfrm>
            <a:off x="730610" y="1214439"/>
            <a:ext cx="7950200" cy="109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>
              <a:spcBef>
                <a:spcPts val="600"/>
              </a:spcBef>
              <a:buClr>
                <a:schemeClr val="tx2"/>
              </a:buClr>
            </a:pPr>
            <a:r>
              <a:rPr kumimoji="1" lang="zh-CN" altLang="en-US" dirty="0"/>
              <a:t> 低成本：一组线路能被多种设备共享</a:t>
            </a:r>
          </a:p>
          <a:p>
            <a:pPr lvl="1" algn="l">
              <a:spcBef>
                <a:spcPts val="600"/>
              </a:spcBef>
              <a:buClr>
                <a:schemeClr val="tx2"/>
              </a:buClr>
            </a:pPr>
            <a:r>
              <a:rPr kumimoji="1" lang="zh-CN" altLang="en-US" dirty="0"/>
              <a:t> 多功能性：易于增加新设备</a:t>
            </a:r>
          </a:p>
        </p:txBody>
      </p: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821098" y="4860177"/>
            <a:ext cx="9075177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623888" indent="-2603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dirty="0"/>
              <a:t> 总线性能主要受限于：</a:t>
            </a:r>
            <a:endParaRPr kumimoji="1" lang="en-US" altLang="zh-CN" dirty="0"/>
          </a:p>
          <a:p>
            <a:pPr lvl="1" algn="l" eaLnBrk="1" hangingPunct="1"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dirty="0"/>
              <a:t>总线长度</a:t>
            </a:r>
            <a:r>
              <a:rPr kumimoji="1" lang="en-US" altLang="zh-CN" dirty="0"/>
              <a:t>(The length of the bus)</a:t>
            </a:r>
          </a:p>
          <a:p>
            <a:pPr lvl="1" algn="l" eaLnBrk="1" hangingPunct="1"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dirty="0"/>
              <a:t>总线连接的设备数</a:t>
            </a:r>
            <a:r>
              <a:rPr kumimoji="1" lang="en-US" altLang="zh-CN" dirty="0"/>
              <a:t>(The number of devices on the bus)</a:t>
            </a:r>
          </a:p>
        </p:txBody>
      </p:sp>
    </p:spTree>
    <p:extLst>
      <p:ext uri="{BB962C8B-B14F-4D97-AF65-F5344CB8AC3E}">
        <p14:creationId xmlns:p14="http://schemas.microsoft.com/office/powerpoint/2010/main" val="495627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30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30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30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30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30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30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30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30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30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30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0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7" grpId="0" autoUpdateAnimBg="0"/>
      <p:bldP spid="1301508" grpId="0" autoUpdateAnimBg="0"/>
      <p:bldP spid="1301509" grpId="0" autoUpdateAnimBg="0"/>
      <p:bldP spid="1301510" grpId="0" animBg="1"/>
      <p:bldP spid="1301511" grpId="0" animBg="1"/>
      <p:bldP spid="1301512" grpId="0" animBg="1"/>
      <p:bldP spid="1301513" grpId="0" animBg="1"/>
      <p:bldP spid="1301514" grpId="0" animBg="1"/>
      <p:bldP spid="1301515" grpId="0" animBg="1"/>
      <p:bldP spid="1301516" grpId="0" animBg="1"/>
      <p:bldP spid="1301517" grpId="0" animBg="1"/>
      <p:bldP spid="1301518" grpId="0" animBg="1"/>
      <p:bldP spid="1301519" grpId="0" animBg="1"/>
      <p:bldP spid="1301520" grpId="0" autoUpdateAnimBg="0"/>
      <p:bldP spid="1301611" grpId="0" autoUpdateAnimBg="0"/>
      <p:bldP spid="1301613" grpId="0" autoUpdateAnimBg="0"/>
      <p:bldP spid="1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6634" y="779418"/>
            <a:ext cx="8207375" cy="64135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en-US" sz="2800"/>
              <a:t>总线的基本组成</a:t>
            </a:r>
            <a:endParaRPr lang="en-US" altLang="zh-CN" sz="2800" dirty="0"/>
          </a:p>
        </p:txBody>
      </p:sp>
      <p:graphicFrame>
        <p:nvGraphicFramePr>
          <p:cNvPr id="1303555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08566297"/>
              </p:ext>
            </p:extLst>
          </p:nvPr>
        </p:nvGraphicFramePr>
        <p:xfrm>
          <a:off x="1724148" y="1420768"/>
          <a:ext cx="8137525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11792" imgH="3631654" progId="Visio.Drawing.11">
                  <p:embed/>
                </p:oleObj>
              </mc:Choice>
              <mc:Fallback>
                <p:oleObj name="Visio" r:id="rId3" imgW="6511792" imgH="36316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148" y="1420768"/>
                        <a:ext cx="8137525" cy="5046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cap="flat" cmpd="sng">
                            <a:solidFill>
                              <a:srgbClr val="008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6554" y="0"/>
            <a:ext cx="8135938" cy="65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总线概述</a:t>
            </a:r>
          </a:p>
        </p:txBody>
      </p:sp>
      <p:sp>
        <p:nvSpPr>
          <p:cNvPr id="1303557" name="Oval 5"/>
          <p:cNvSpPr>
            <a:spLocks noChangeArrowheads="1"/>
          </p:cNvSpPr>
          <p:nvPr/>
        </p:nvSpPr>
        <p:spPr bwMode="auto">
          <a:xfrm>
            <a:off x="4666592" y="4870180"/>
            <a:ext cx="744538" cy="519351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latin typeface="Arial" charset="0"/>
              <a:ea typeface="宋体" charset="-122"/>
            </a:endParaRPr>
          </a:p>
        </p:txBody>
      </p:sp>
      <p:sp>
        <p:nvSpPr>
          <p:cNvPr id="1303558" name="AutoShape 6"/>
          <p:cNvSpPr>
            <a:spLocks noChangeArrowheads="1"/>
          </p:cNvSpPr>
          <p:nvPr/>
        </p:nvSpPr>
        <p:spPr bwMode="auto">
          <a:xfrm>
            <a:off x="5555146" y="3944099"/>
            <a:ext cx="1295400" cy="496887"/>
          </a:xfrm>
          <a:prstGeom prst="wedgeRoundRectCallout">
            <a:avLst>
              <a:gd name="adj1" fmla="val -79412"/>
              <a:gd name="adj2" fmla="val 142014"/>
              <a:gd name="adj3" fmla="val 16667"/>
            </a:avLst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华文新魏" charset="-122"/>
              </a:rPr>
              <a:t>三态门</a:t>
            </a:r>
          </a:p>
        </p:txBody>
      </p:sp>
    </p:spTree>
    <p:extLst>
      <p:ext uri="{BB962C8B-B14F-4D97-AF65-F5344CB8AC3E}">
        <p14:creationId xmlns:p14="http://schemas.microsoft.com/office/powerpoint/2010/main" val="1957270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7" grpId="0" animBg="1"/>
      <p:bldP spid="13035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562" y="35461"/>
            <a:ext cx="7019925" cy="5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三态门与总线电路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28160" y="1028801"/>
            <a:ext cx="5971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p"/>
            </a:pPr>
            <a:r>
              <a:rPr lang="zh-CN" altLang="en-US" b="1" dirty="0">
                <a:latin typeface="Arial" charset="0"/>
                <a:ea typeface="华文新魏" charset="-122"/>
              </a:rPr>
              <a:t>双向总线电路</a:t>
            </a:r>
            <a:r>
              <a:rPr lang="en-US" altLang="zh-CN" b="1" dirty="0">
                <a:latin typeface="Arial" charset="0"/>
                <a:ea typeface="华文新魏" charset="-122"/>
              </a:rPr>
              <a:t>(74LS245)	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08" y="1844824"/>
            <a:ext cx="2609850" cy="4781550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99731" y="1017919"/>
            <a:ext cx="45897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  <a:defRPr sz="32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charset="2"/>
              <a:buChar char="n"/>
              <a:defRPr sz="28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Times New Roman" charset="0"/>
                <a:ea typeface="华文新魏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charset="2"/>
              <a:buChar char="–"/>
              <a:defRPr sz="2000" b="1">
                <a:solidFill>
                  <a:schemeClr val="tx1"/>
                </a:solidFill>
                <a:latin typeface="Arial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charset="0"/>
              </a:rPr>
              <a:t>单向总线电路</a:t>
            </a:r>
            <a:r>
              <a:rPr lang="en-US" altLang="zh-CN" sz="2800" dirty="0"/>
              <a:t>(74LS244)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6" y="2326987"/>
            <a:ext cx="4109174" cy="35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92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44841</TotalTime>
  <Words>5660</Words>
  <Application>Microsoft Office PowerPoint</Application>
  <PresentationFormat>自定义</PresentationFormat>
  <Paragraphs>703</Paragraphs>
  <Slides>69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69</vt:i4>
      </vt:variant>
    </vt:vector>
  </HeadingPairs>
  <TitlesOfParts>
    <vt:vector size="93" baseType="lpstr">
      <vt:lpstr>DengXian</vt:lpstr>
      <vt:lpstr>DengXian Light</vt:lpstr>
      <vt:lpstr>华文新魏</vt:lpstr>
      <vt:lpstr>华文新魏</vt:lpstr>
      <vt:lpstr>华文中宋</vt:lpstr>
      <vt:lpstr>隶书</vt:lpstr>
      <vt:lpstr>宋体</vt:lpstr>
      <vt:lpstr>微软雅黑</vt:lpstr>
      <vt:lpstr>微软雅黑</vt:lpstr>
      <vt:lpstr>幼圆</vt:lpstr>
      <vt:lpstr>Arial</vt:lpstr>
      <vt:lpstr>Arial Black</vt:lpstr>
      <vt:lpstr>Calibri</vt:lpstr>
      <vt:lpstr>Times New Roman</vt:lpstr>
      <vt:lpstr>Verdana</vt:lpstr>
      <vt:lpstr>Wingdings</vt:lpstr>
      <vt:lpstr>自定义设计方案</vt:lpstr>
      <vt:lpstr>2_自定义设计方案</vt:lpstr>
      <vt:lpstr>1_自定义设计方案</vt:lpstr>
      <vt:lpstr>Picture</vt:lpstr>
      <vt:lpstr>Visio</vt:lpstr>
      <vt:lpstr>文档</vt:lpstr>
      <vt:lpstr>Picture2</vt:lpstr>
      <vt:lpstr>Shockwave Flash Object</vt:lpstr>
      <vt:lpstr>PowerPoint 演示文稿</vt:lpstr>
      <vt:lpstr>PowerPoint 演示文稿</vt:lpstr>
      <vt:lpstr>PowerPoint 演示文稿</vt:lpstr>
      <vt:lpstr>PowerPoint 演示文稿</vt:lpstr>
      <vt:lpstr>模块结构与互连</vt:lpstr>
      <vt:lpstr>互连拓扑结构</vt:lpstr>
      <vt:lpstr>总线概述</vt:lpstr>
      <vt:lpstr>总线概述</vt:lpstr>
      <vt:lpstr>三态门与总线电路</vt:lpstr>
      <vt:lpstr>PowerPoint 演示文稿</vt:lpstr>
      <vt:lpstr>总线的分类</vt:lpstr>
      <vt:lpstr>总线的分类</vt:lpstr>
      <vt:lpstr>总线结构</vt:lpstr>
      <vt:lpstr>总线的分类</vt:lpstr>
      <vt:lpstr>PowerPoint 演示文稿</vt:lpstr>
      <vt:lpstr>PowerPoint 演示文稿</vt:lpstr>
      <vt:lpstr>Intel 体系结构中特指的“系统总线”</vt:lpstr>
      <vt:lpstr>PowerPoint 演示文稿</vt:lpstr>
      <vt:lpstr>Example:  The Pentium 4’s Buses</vt:lpstr>
      <vt:lpstr>总线系统的基本组成</vt:lpstr>
      <vt:lpstr>总线设备</vt:lpstr>
      <vt:lpstr>总线设备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总线带宽举例</vt:lpstr>
      <vt:lpstr>信号线类型</vt:lpstr>
      <vt:lpstr>PowerPoint 演示文稿</vt:lpstr>
      <vt:lpstr>串行总线仲裁</vt:lpstr>
      <vt:lpstr>PowerPoint 演示文稿</vt:lpstr>
      <vt:lpstr>PowerPoint 演示文稿</vt:lpstr>
      <vt:lpstr>冲突检测方式仲裁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常用I/O总线</vt:lpstr>
      <vt:lpstr>PowerPoint 演示文稿</vt:lpstr>
      <vt:lpstr>I/O标准总线举例</vt:lpstr>
      <vt:lpstr>本章总结</vt:lpstr>
      <vt:lpstr>补充题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综合实例</vt:lpstr>
      <vt:lpstr>PowerPoint 演示文稿</vt:lpstr>
      <vt:lpstr>综合实例</vt:lpstr>
      <vt:lpstr>综合实例</vt:lpstr>
      <vt:lpstr>综合实例</vt:lpstr>
      <vt:lpstr>温馨提示1——本课程的复习</vt:lpstr>
      <vt:lpstr>温馨提示2——与后续课程的衔接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镜霖 陈</cp:lastModifiedBy>
  <cp:revision>3369</cp:revision>
  <cp:lastPrinted>2020-01-01T06:21:25Z</cp:lastPrinted>
  <dcterms:created xsi:type="dcterms:W3CDTF">1601-01-01T00:00:00Z</dcterms:created>
  <dcterms:modified xsi:type="dcterms:W3CDTF">2023-12-13T12:14:45Z</dcterms:modified>
</cp:coreProperties>
</file>