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26" autoAdjust="0"/>
  </p:normalViewPr>
  <p:slideViewPr>
    <p:cSldViewPr>
      <p:cViewPr varScale="1">
        <p:scale>
          <a:sx n="51" d="100"/>
          <a:sy n="51" d="100"/>
        </p:scale>
        <p:origin x="17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0B1D1C3-A7E0-41AC-B25F-9E46C5F7D5AD}" type="datetimeFigureOut">
              <a:rPr lang="zh-CN" altLang="en-US"/>
              <a:pPr>
                <a:defRPr/>
              </a:pPr>
              <a:t>2024/2/25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656E36-D713-4BEA-B684-8C601B59F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David A. Patterson</a:t>
            </a:r>
            <a:r>
              <a:rPr lang="zh-CN" altLang="en-US" dirty="0"/>
              <a:t>：加州大学伯克利分校教授、</a:t>
            </a:r>
            <a:r>
              <a:rPr lang="en-US" altLang="zh-CN" dirty="0"/>
              <a:t>Google</a:t>
            </a:r>
            <a:r>
              <a:rPr lang="zh-CN" altLang="en-US" dirty="0"/>
              <a:t>工程师；</a:t>
            </a:r>
            <a:r>
              <a:rPr lang="en-US" altLang="zh-CN" dirty="0"/>
              <a:t>RISC-I</a:t>
            </a:r>
            <a:r>
              <a:rPr lang="zh-CN" altLang="en-US" dirty="0"/>
              <a:t>和</a:t>
            </a:r>
            <a:r>
              <a:rPr lang="en-US" altLang="zh-CN" dirty="0"/>
              <a:t>RAID</a:t>
            </a:r>
          </a:p>
          <a:p>
            <a:r>
              <a:rPr lang="en-US" altLang="zh-CN" sz="1200" dirty="0"/>
              <a:t>John </a:t>
            </a:r>
            <a:r>
              <a:rPr lang="en-US" altLang="zh-CN" sz="1200" dirty="0" err="1"/>
              <a:t>L.Hennessy</a:t>
            </a:r>
            <a:r>
              <a:rPr lang="zh-CN" altLang="en-US" sz="1200" dirty="0"/>
              <a:t>：斯坦福校长、</a:t>
            </a:r>
            <a:r>
              <a:rPr lang="en-US" altLang="zh-CN" sz="1200" dirty="0"/>
              <a:t>MIPS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656E36-D713-4BEA-B684-8C601B59F37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1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GB" altLang="zh-CN" sz="2400">
              <a:solidFill>
                <a:schemeClr val="bg1"/>
              </a:solidFill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767D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0" y="6550025"/>
            <a:ext cx="9144000" cy="46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8388350" y="6570663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fld id="{B1AE2C07-6360-4706-A584-F12D55DDCA20}" type="slidenum">
              <a:rPr lang="en-AU" altLang="zh-CN" sz="1200" b="1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>
              <a:latin typeface="Arial" panose="020B0604020202020204" pitchFamily="34" charset="0"/>
            </a:endParaRPr>
          </a:p>
        </p:txBody>
      </p:sp>
      <p:sp>
        <p:nvSpPr>
          <p:cNvPr id="10" name="Rectangle 40"/>
          <p:cNvSpPr>
            <a:spLocks noGrp="1" noChangeArrowheads="1"/>
          </p:cNvSpPr>
          <p:nvPr>
            <p:ph type="ftr" sz="quarter" idx="10"/>
          </p:nvPr>
        </p:nvSpPr>
        <p:spPr>
          <a:xfrm>
            <a:off x="1042988" y="6588125"/>
            <a:ext cx="7272337" cy="2460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0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7402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17861"/>
            <a:ext cx="5486400" cy="13155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1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5" y="825499"/>
            <a:ext cx="8666163" cy="564787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29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3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88925" y="812799"/>
            <a:ext cx="8666163" cy="5660571"/>
          </a:xfrm>
        </p:spPr>
        <p:txBody>
          <a:bodyPr/>
          <a:lstStyle/>
          <a:p>
            <a:pPr lvl="0"/>
            <a:r>
              <a:rPr lang="zh-CN" altLang="en-US" noProof="0"/>
              <a:t>单击图标添加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  <a:endParaRPr lang="en-US" noProof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40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9419" y="830263"/>
            <a:ext cx="4192582" cy="56431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0710" y="830263"/>
            <a:ext cx="4204378" cy="56431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7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25" y="838200"/>
            <a:ext cx="8666163" cy="5664200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9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1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9"/>
          <p:cNvCxnSpPr>
            <a:cxnSpLocks noChangeShapeType="1"/>
          </p:cNvCxnSpPr>
          <p:nvPr/>
        </p:nvCxnSpPr>
        <p:spPr bwMode="auto">
          <a:xfrm flipV="1">
            <a:off x="722313" y="3022600"/>
            <a:ext cx="7772400" cy="73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5" name="直接连接符 4"/>
          <p:cNvCxnSpPr/>
          <p:nvPr/>
        </p:nvCxnSpPr>
        <p:spPr bwMode="auto">
          <a:xfrm flipV="1">
            <a:off x="1042988" y="3524250"/>
            <a:ext cx="7135812" cy="6350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65400"/>
            <a:ext cx="7772400" cy="1015663"/>
          </a:xfrm>
        </p:spPr>
        <p:txBody>
          <a:bodyPr anchor="t"/>
          <a:lstStyle>
            <a:lvl1pPr algn="ctr">
              <a:defRPr sz="6000" b="1" u="none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32200"/>
            <a:ext cx="7772400" cy="584200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62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87" y="870857"/>
            <a:ext cx="4180113" cy="5634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143" y="870857"/>
            <a:ext cx="4237945" cy="5634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6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47713"/>
            <a:ext cx="4158343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330326"/>
            <a:ext cx="4158343" cy="5114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0165" y="760413"/>
            <a:ext cx="4164923" cy="520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0165" y="1330326"/>
            <a:ext cx="4164923" cy="5114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示例与习题-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747713"/>
            <a:ext cx="4158343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330326"/>
            <a:ext cx="4158343" cy="5114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0165" y="760413"/>
            <a:ext cx="4164923" cy="520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0165" y="1330326"/>
            <a:ext cx="4164923" cy="51140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0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示例与习题-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921792"/>
            <a:ext cx="8497889" cy="282026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35400"/>
            <a:ext cx="8497889" cy="269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3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附加与补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-19050" y="6697663"/>
            <a:ext cx="9150350" cy="0"/>
          </a:xfrm>
          <a:prstGeom prst="line">
            <a:avLst/>
          </a:prstGeom>
          <a:ln w="317500">
            <a:solidFill>
              <a:schemeClr val="dk1">
                <a:shade val="95000"/>
                <a:satMod val="105000"/>
                <a:alpha val="49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>
            <a:off x="9042400" y="0"/>
            <a:ext cx="0" cy="6561138"/>
          </a:xfrm>
          <a:prstGeom prst="line">
            <a:avLst/>
          </a:prstGeom>
          <a:ln w="203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 flipH="1">
            <a:off x="93663" y="0"/>
            <a:ext cx="0" cy="6596063"/>
          </a:xfrm>
          <a:prstGeom prst="line">
            <a:avLst/>
          </a:prstGeom>
          <a:ln w="203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-19050" y="76200"/>
            <a:ext cx="9150350" cy="0"/>
          </a:xfrm>
          <a:prstGeom prst="line">
            <a:avLst/>
          </a:prstGeom>
          <a:ln w="203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25" y="889000"/>
            <a:ext cx="8666163" cy="5613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" y="395683"/>
            <a:ext cx="3292475" cy="400110"/>
          </a:xfrm>
        </p:spPr>
        <p:txBody>
          <a:bodyPr/>
          <a:lstStyle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882356" y="476997"/>
            <a:ext cx="3817937" cy="299652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2"/>
          </p:nvPr>
        </p:nvSpPr>
        <p:spPr>
          <a:xfrm>
            <a:off x="1042988" y="6596063"/>
            <a:ext cx="7272337" cy="257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8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0" y="6592888"/>
            <a:ext cx="9144000" cy="323850"/>
          </a:xfrm>
          <a:prstGeom prst="rect">
            <a:avLst/>
          </a:prstGeom>
          <a:solidFill>
            <a:srgbClr val="767D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0" y="6573838"/>
            <a:ext cx="9144000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901700"/>
            <a:ext cx="8562975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AU" altLang="zh-CN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621463"/>
            <a:ext cx="727233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8925" y="42863"/>
            <a:ext cx="8666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AU" altLang="zh-CN"/>
          </a:p>
        </p:txBody>
      </p:sp>
      <p:sp>
        <p:nvSpPr>
          <p:cNvPr id="239630" name="Text Box 14"/>
          <p:cNvSpPr txBox="1">
            <a:spLocks noChangeArrowheads="1"/>
          </p:cNvSpPr>
          <p:nvPr/>
        </p:nvSpPr>
        <p:spPr bwMode="auto">
          <a:xfrm>
            <a:off x="8388350" y="6613525"/>
            <a:ext cx="5762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  <a:defRPr/>
            </a:pPr>
            <a:fld id="{F7834B01-D809-4393-8FF2-4F5267D97C0D}" type="slidenum">
              <a:rPr lang="en-AU" altLang="zh-CN" sz="1200" b="1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dirty="0">
              <a:latin typeface="Arial" panose="020B0604020202020204" pitchFamily="34" charset="0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33" name="Rectangle 16"/>
          <p:cNvSpPr>
            <a:spLocks noChangeArrowheads="1"/>
          </p:cNvSpPr>
          <p:nvPr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01" r:id="rId2"/>
    <p:sldLayoutId id="2147484002" r:id="rId3"/>
    <p:sldLayoutId id="2147484016" r:id="rId4"/>
    <p:sldLayoutId id="2147484003" r:id="rId5"/>
    <p:sldLayoutId id="2147484004" r:id="rId6"/>
    <p:sldLayoutId id="2147484005" r:id="rId7"/>
    <p:sldLayoutId id="2147484006" r:id="rId8"/>
    <p:sldLayoutId id="2147484017" r:id="rId9"/>
    <p:sldLayoutId id="2147484007" r:id="rId10"/>
    <p:sldLayoutId id="2147484008" r:id="rId11"/>
    <p:sldLayoutId id="2147484018" r:id="rId12"/>
    <p:sldLayoutId id="2147484009" r:id="rId13"/>
    <p:sldLayoutId id="2147484010" r:id="rId14"/>
    <p:sldLayoutId id="2147484011" r:id="rId15"/>
    <p:sldLayoutId id="2147484012" r:id="rId16"/>
    <p:sldLayoutId id="2147484013" r:id="rId17"/>
    <p:sldLayoutId id="2147484014" r:id="rId18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anose="05000000000000000000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anose="05000000000000000000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anose="05000000000000000000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anose="05000000000000000000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anose="05000000000000000000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evier.com/books-and-journals/book-companion/978012812275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计算机组成与设计：硬件</a:t>
            </a:r>
            <a:r>
              <a:rPr lang="en-US" altLang="zh-CN" sz="2400" dirty="0"/>
              <a:t>/</a:t>
            </a:r>
            <a:r>
              <a:rPr lang="zh-CN" altLang="en-US" sz="2400" dirty="0"/>
              <a:t>软件接口（原书第</a:t>
            </a:r>
            <a:r>
              <a:rPr lang="en-US" altLang="zh-CN" sz="2400" dirty="0"/>
              <a:t>5</a:t>
            </a:r>
            <a:r>
              <a:rPr lang="zh-CN" altLang="en-US" sz="2400" dirty="0"/>
              <a:t>版</a:t>
            </a:r>
            <a:r>
              <a:rPr lang="en-US" altLang="zh-CN" sz="2400" dirty="0"/>
              <a:t>·RISC-V</a:t>
            </a:r>
            <a:r>
              <a:rPr lang="zh-CN" altLang="en-US" sz="2400" dirty="0"/>
              <a:t>版）</a:t>
            </a:r>
            <a:endParaRPr lang="en-US" altLang="zh-CN" sz="2400" dirty="0"/>
          </a:p>
          <a:p>
            <a:pPr lvl="1"/>
            <a:r>
              <a:rPr lang="en-US" altLang="zh-CN" sz="1800" dirty="0"/>
              <a:t>[</a:t>
            </a:r>
            <a:r>
              <a:rPr lang="zh-CN" altLang="en-US" sz="1800" dirty="0"/>
              <a:t>美</a:t>
            </a:r>
            <a:r>
              <a:rPr lang="en-US" altLang="zh-CN" sz="1800" dirty="0"/>
              <a:t>]David A. Patterson</a:t>
            </a:r>
            <a:r>
              <a:rPr lang="zh-CN" altLang="en-US" sz="1800" dirty="0"/>
              <a:t>，</a:t>
            </a:r>
            <a:r>
              <a:rPr lang="en-US" altLang="zh-CN" sz="1800" dirty="0"/>
              <a:t>John </a:t>
            </a:r>
            <a:r>
              <a:rPr lang="en-US" altLang="zh-CN" sz="1800" dirty="0" err="1"/>
              <a:t>L.Hennessy</a:t>
            </a:r>
            <a:r>
              <a:rPr lang="zh-CN" altLang="en-US" sz="1800" dirty="0"/>
              <a:t>，机械工业出版社，</a:t>
            </a:r>
            <a:r>
              <a:rPr lang="en-US" altLang="zh-CN" sz="1800" dirty="0"/>
              <a:t>2020.4</a:t>
            </a:r>
          </a:p>
          <a:p>
            <a:pPr lvl="1"/>
            <a:r>
              <a:rPr lang="zh-CN" altLang="en-US" sz="1800" dirty="0"/>
              <a:t>英文资源下载：</a:t>
            </a:r>
            <a:endParaRPr lang="en-US" altLang="zh-CN" sz="1800" dirty="0"/>
          </a:p>
          <a:p>
            <a:pPr lvl="2"/>
            <a:r>
              <a:rPr lang="en-US" altLang="zh-CN" sz="1600" dirty="0">
                <a:hlinkClick r:id="rId3"/>
              </a:rPr>
              <a:t>https://www.elsevier.com/books-and-journals/book-companion/9780128122754</a:t>
            </a:r>
            <a:endParaRPr lang="en-US" altLang="zh-CN" sz="1600" dirty="0"/>
          </a:p>
          <a:p>
            <a:pPr lvl="1"/>
            <a:r>
              <a:rPr lang="zh-CN" altLang="en-US" sz="1800" dirty="0"/>
              <a:t>英文资源</a:t>
            </a:r>
            <a:endParaRPr lang="en-US" altLang="zh-CN" sz="1800" dirty="0"/>
          </a:p>
          <a:p>
            <a:pPr lvl="2"/>
            <a:r>
              <a:rPr lang="zh-CN" altLang="en-US" sz="1600" dirty="0"/>
              <a:t>术语表（</a:t>
            </a:r>
            <a:r>
              <a:rPr lang="en-US" altLang="zh-CN" sz="1600" dirty="0" err="1"/>
              <a:t>Glassary</a:t>
            </a:r>
            <a:r>
              <a:rPr lang="en-US" altLang="zh-CN" sz="1600" dirty="0"/>
              <a:t>)</a:t>
            </a:r>
          </a:p>
          <a:p>
            <a:pPr lvl="2"/>
            <a:r>
              <a:rPr lang="zh-CN" altLang="en-US" sz="1600" dirty="0"/>
              <a:t>索引（</a:t>
            </a:r>
            <a:r>
              <a:rPr lang="en-US" altLang="zh-CN" sz="1600" dirty="0"/>
              <a:t>Index</a:t>
            </a:r>
            <a:r>
              <a:rPr lang="zh-CN" altLang="en-US" sz="1600" dirty="0"/>
              <a:t>）</a:t>
            </a:r>
          </a:p>
          <a:p>
            <a:pPr lvl="2"/>
            <a:r>
              <a:rPr lang="en-US" altLang="zh-CN" sz="1600" dirty="0"/>
              <a:t>Further Reading </a:t>
            </a:r>
          </a:p>
          <a:p>
            <a:pPr lvl="2"/>
            <a:r>
              <a:rPr lang="zh-CN" altLang="en-US" sz="1600" dirty="0"/>
              <a:t>课件（</a:t>
            </a:r>
            <a:r>
              <a:rPr lang="en-US" altLang="zh-CN" sz="1600" dirty="0"/>
              <a:t>Lecture Slides</a:t>
            </a:r>
            <a:r>
              <a:rPr lang="zh-CN" altLang="en-US" sz="1600" dirty="0"/>
              <a:t>）</a:t>
            </a:r>
          </a:p>
          <a:p>
            <a:pPr lvl="2"/>
            <a:r>
              <a:rPr lang="en-US" altLang="zh-CN" sz="1600" dirty="0"/>
              <a:t>RISC-V Reference Data (Green Card)</a:t>
            </a:r>
          </a:p>
          <a:p>
            <a:pPr lvl="2"/>
            <a:r>
              <a:rPr lang="zh-CN" altLang="en-US" sz="1600" dirty="0"/>
              <a:t>勘误表</a:t>
            </a:r>
            <a:r>
              <a:rPr lang="en-US" altLang="zh-CN" sz="1600" dirty="0"/>
              <a:t>Errata</a:t>
            </a:r>
          </a:p>
          <a:p>
            <a:pPr lvl="2"/>
            <a:r>
              <a:rPr lang="en-US" altLang="zh-CN" sz="1600" dirty="0"/>
              <a:t>VHDL Tutorial</a:t>
            </a:r>
            <a:r>
              <a:rPr lang="zh-CN" altLang="en-US" sz="1600" dirty="0"/>
              <a:t>（</a:t>
            </a:r>
            <a:r>
              <a:rPr lang="en-US" altLang="zh-CN" sz="1600" dirty="0"/>
              <a:t>VHDL</a:t>
            </a:r>
            <a:r>
              <a:rPr lang="zh-CN" altLang="en-US" sz="1600" dirty="0"/>
              <a:t>教程）</a:t>
            </a:r>
          </a:p>
          <a:p>
            <a:pPr lvl="2"/>
            <a:r>
              <a:rPr lang="en-US" altLang="zh-CN" sz="1600" dirty="0"/>
              <a:t>RISC-V Software Tools</a:t>
            </a:r>
          </a:p>
          <a:p>
            <a:pPr lvl="2"/>
            <a:r>
              <a:rPr lang="zh-CN" altLang="en-US" sz="1600" dirty="0"/>
              <a:t>（目录）历史视角和扩展阅读</a:t>
            </a:r>
          </a:p>
          <a:p>
            <a:pPr lvl="2"/>
            <a:r>
              <a:rPr lang="zh-CN" altLang="en-US" sz="1600" dirty="0"/>
              <a:t>（目录）高级主题和附录</a:t>
            </a:r>
          </a:p>
          <a:p>
            <a:pPr lvl="2"/>
            <a:endParaRPr lang="en-US" altLang="zh-CN" sz="16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深入理解计算机系统（第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版）</a:t>
            </a:r>
          </a:p>
          <a:p>
            <a:pPr lvl="1"/>
            <a:r>
              <a:rPr lang="en-US" altLang="zh-CN" sz="1800" dirty="0"/>
              <a:t>(</a:t>
            </a:r>
            <a:r>
              <a:rPr lang="zh-CN" altLang="en-US" sz="1800" dirty="0"/>
              <a:t>美</a:t>
            </a:r>
            <a:r>
              <a:rPr lang="en-US" altLang="zh-CN" sz="1800" dirty="0"/>
              <a:t>)Randal E. Bryant</a:t>
            </a:r>
            <a:r>
              <a:rPr lang="zh-CN" altLang="en-US" sz="1800" dirty="0"/>
              <a:t>，</a:t>
            </a:r>
            <a:r>
              <a:rPr lang="en-US" altLang="zh-CN" sz="1800" dirty="0"/>
              <a:t>David R. </a:t>
            </a:r>
            <a:r>
              <a:rPr lang="en-US" altLang="zh-CN" sz="1800" dirty="0" err="1"/>
              <a:t>O’Hallaron</a:t>
            </a:r>
            <a:r>
              <a:rPr lang="zh-CN" altLang="en-US" sz="1800" dirty="0"/>
              <a:t>，机械工业出版社</a:t>
            </a:r>
            <a:r>
              <a:rPr lang="en-US" altLang="zh-CN" sz="1800" dirty="0"/>
              <a:t>,2016.12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600" dirty="0">
                <a:solidFill>
                  <a:srgbClr val="FF0000"/>
                </a:solidFill>
              </a:rPr>
              <a:t>计算机体系结构：量化研究方法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zh-CN" altLang="en-US" sz="2600" dirty="0">
                <a:solidFill>
                  <a:srgbClr val="FF0000"/>
                </a:solidFill>
              </a:rPr>
              <a:t>原书第</a:t>
            </a:r>
            <a:r>
              <a:rPr lang="en-US" altLang="zh-CN" sz="2600" dirty="0">
                <a:solidFill>
                  <a:srgbClr val="FF0000"/>
                </a:solidFill>
              </a:rPr>
              <a:t>6</a:t>
            </a:r>
            <a:r>
              <a:rPr lang="zh-CN" altLang="en-US" sz="2600" dirty="0">
                <a:solidFill>
                  <a:srgbClr val="FF0000"/>
                </a:solidFill>
              </a:rPr>
              <a:t>版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sz="1800" dirty="0"/>
              <a:t>[</a:t>
            </a:r>
            <a:r>
              <a:rPr lang="zh-CN" altLang="en-US" sz="1800" dirty="0"/>
              <a:t>美</a:t>
            </a:r>
            <a:r>
              <a:rPr lang="en-US" altLang="zh-CN" sz="1800" dirty="0"/>
              <a:t>] John </a:t>
            </a:r>
            <a:r>
              <a:rPr lang="en-US" altLang="zh-CN" sz="1800" dirty="0" err="1"/>
              <a:t>L.Hennessy</a:t>
            </a:r>
            <a:r>
              <a:rPr lang="en-US" altLang="zh-CN" sz="1800" dirty="0"/>
              <a:t>, David A. Patterson</a:t>
            </a:r>
            <a:r>
              <a:rPr lang="zh-CN" altLang="en-US" sz="1800" dirty="0"/>
              <a:t>，人民邮电出版社，</a:t>
            </a:r>
            <a:r>
              <a:rPr lang="en-US" altLang="zh-CN" sz="1800"/>
              <a:t>2022.9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编码：隐匿在计算机软硬件背后的语言</a:t>
            </a:r>
            <a:endParaRPr lang="en-US" altLang="zh-CN" sz="2400" dirty="0"/>
          </a:p>
          <a:p>
            <a:pPr lvl="1"/>
            <a:r>
              <a:rPr lang="en-US" altLang="zh-CN" sz="1800" dirty="0"/>
              <a:t>(</a:t>
            </a:r>
            <a:r>
              <a:rPr lang="zh-CN" altLang="en-US" sz="1800" dirty="0"/>
              <a:t>美</a:t>
            </a:r>
            <a:r>
              <a:rPr lang="en-US" altLang="zh-CN" sz="1800" dirty="0"/>
              <a:t>)Charles </a:t>
            </a:r>
            <a:r>
              <a:rPr lang="en-US" altLang="zh-CN" sz="1800" dirty="0" err="1"/>
              <a:t>Petzold</a:t>
            </a:r>
            <a:r>
              <a:rPr lang="zh-CN" altLang="en-US" sz="1800" dirty="0"/>
              <a:t>，电子工业出版社，</a:t>
            </a:r>
            <a:r>
              <a:rPr lang="en-US" altLang="zh-CN" sz="1800" dirty="0"/>
              <a:t>2012.10</a:t>
            </a:r>
          </a:p>
          <a:p>
            <a:pPr lvl="1"/>
            <a:r>
              <a:rPr lang="en-US" altLang="zh-CN" sz="1800" dirty="0"/>
              <a:t>(</a:t>
            </a:r>
            <a:r>
              <a:rPr lang="zh-CN" altLang="en-US" sz="1800" dirty="0"/>
              <a:t>英文版电子工业出版社</a:t>
            </a:r>
            <a:r>
              <a:rPr lang="en-US" altLang="zh-CN" sz="1800" dirty="0"/>
              <a:t>2019.6</a:t>
            </a:r>
            <a:r>
              <a:rPr lang="zh-CN" altLang="en-US" sz="1800" dirty="0"/>
              <a:t>已出）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计算机组成原理</a:t>
            </a:r>
            <a:r>
              <a:rPr lang="en-US" altLang="zh-CN" sz="2400" dirty="0"/>
              <a:t>(</a:t>
            </a:r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版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lvl="1"/>
            <a:r>
              <a:rPr lang="zh-CN" altLang="en-US" sz="1800" dirty="0"/>
              <a:t>白中英，科学出版社出版，</a:t>
            </a:r>
            <a:r>
              <a:rPr lang="en-US" altLang="zh-CN" sz="1800" dirty="0"/>
              <a:t>2019.8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计算机组成原理</a:t>
            </a:r>
            <a:r>
              <a:rPr lang="en-US" altLang="zh-CN" sz="2400" dirty="0"/>
              <a:t>(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版）</a:t>
            </a:r>
          </a:p>
          <a:p>
            <a:pPr lvl="1"/>
            <a:r>
              <a:rPr lang="zh-CN" altLang="en-US" sz="1800" dirty="0"/>
              <a:t>唐朔飞，高等教育出版社，</a:t>
            </a:r>
            <a:r>
              <a:rPr lang="en-US" altLang="zh-CN" sz="1800" dirty="0"/>
              <a:t>2020.10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计算机体系结构基础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胡伟武，机械工业出版社，第</a:t>
            </a:r>
            <a:r>
              <a:rPr lang="en-US" altLang="zh-CN" sz="1800" dirty="0"/>
              <a:t>3</a:t>
            </a:r>
            <a:r>
              <a:rPr lang="zh-CN" altLang="en-US" sz="1800" dirty="0"/>
              <a:t>版，</a:t>
            </a:r>
            <a:r>
              <a:rPr lang="en-US" altLang="zh-CN" sz="1800" dirty="0"/>
              <a:t>2022.1</a:t>
            </a:r>
          </a:p>
          <a:p>
            <a:endParaRPr lang="en-US" altLang="zh-CN" sz="2400" dirty="0"/>
          </a:p>
          <a:p>
            <a:pPr lvl="1"/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计算机组成原理</a:t>
            </a:r>
            <a:r>
              <a:rPr lang="en-US" altLang="zh-CN"/>
              <a:t>-</a:t>
            </a:r>
            <a:r>
              <a:rPr lang="zh-CN" altLang="en-US"/>
              <a:t>教材与参考书</a:t>
            </a:r>
            <a:r>
              <a:rPr lang="en-US" altLang="zh-CN"/>
              <a:t>,</a:t>
            </a:r>
            <a:r>
              <a:rPr lang="zh-CN" altLang="en-US"/>
              <a:t>本末终始</a:t>
            </a:r>
            <a:r>
              <a:rPr lang="en-US" altLang="zh-CN"/>
              <a:t>ym_g@qq.com,2024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79506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-201702（1）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-201702（1）" id="{065F9C04-9B4A-498C-843B-544090770743}" vid="{60E1ACBD-4CFD-4B79-AAC5-020526536F6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主题-201702（1）</Template>
  <TotalTime>659</TotalTime>
  <Words>313</Words>
  <Application>Microsoft Office PowerPoint</Application>
  <PresentationFormat>全屏显示(4:3)</PresentationFormat>
  <Paragraphs>36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主题-201702（1）</vt:lpstr>
      <vt:lpstr>教材</vt:lpstr>
      <vt:lpstr>参考书</vt:lpstr>
    </vt:vector>
  </TitlesOfParts>
  <Company>北理工珠海学院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“数据结构”参考书</dc:title>
  <dc:creator>本末终始</dc:creator>
  <cp:lastModifiedBy>龚友明</cp:lastModifiedBy>
  <cp:revision>58</cp:revision>
  <dcterms:created xsi:type="dcterms:W3CDTF">2010-12-23T03:10:17Z</dcterms:created>
  <dcterms:modified xsi:type="dcterms:W3CDTF">2024-02-25T02:21:30Z</dcterms:modified>
</cp:coreProperties>
</file>