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93"/>
  </p:notesMasterIdLst>
  <p:handoutMasterIdLst>
    <p:handoutMasterId r:id="rId94"/>
  </p:handoutMasterIdLst>
  <p:sldIdLst>
    <p:sldId id="256" r:id="rId3"/>
    <p:sldId id="265" r:id="rId4"/>
    <p:sldId id="266" r:id="rId5"/>
    <p:sldId id="267" r:id="rId6"/>
    <p:sldId id="275" r:id="rId7"/>
    <p:sldId id="269" r:id="rId8"/>
    <p:sldId id="270" r:id="rId9"/>
    <p:sldId id="271" r:id="rId10"/>
    <p:sldId id="276" r:id="rId11"/>
    <p:sldId id="277" r:id="rId12"/>
    <p:sldId id="272" r:id="rId13"/>
    <p:sldId id="273" r:id="rId14"/>
    <p:sldId id="274"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352"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54" r:id="rId68"/>
    <p:sldId id="329" r:id="rId69"/>
    <p:sldId id="330" r:id="rId70"/>
    <p:sldId id="331" r:id="rId71"/>
    <p:sldId id="332" r:id="rId72"/>
    <p:sldId id="333" r:id="rId73"/>
    <p:sldId id="35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87" autoAdjust="0"/>
    <p:restoredTop sz="94434" autoAdjust="0"/>
  </p:normalViewPr>
  <p:slideViewPr>
    <p:cSldViewPr>
      <p:cViewPr varScale="1">
        <p:scale>
          <a:sx n="92" d="100"/>
          <a:sy n="92" d="100"/>
        </p:scale>
        <p:origin x="1140" y="84"/>
      </p:cViewPr>
      <p:guideLst>
        <p:guide pos="2880"/>
        <p:guide orient="horz" pos="2160"/>
      </p:guideLst>
    </p:cSldViewPr>
  </p:slideViewPr>
  <p:notesTextViewPr>
    <p:cViewPr>
      <p:scale>
        <a:sx n="1" d="1"/>
        <a:sy n="1" d="1"/>
      </p:scale>
      <p:origin x="0" y="0"/>
    </p:cViewPr>
  </p:notesTextViewPr>
  <p:sorterViewPr>
    <p:cViewPr>
      <p:scale>
        <a:sx n="100" d="100"/>
        <a:sy n="100" d="100"/>
      </p:scale>
      <p:origin x="0" y="-2792"/>
    </p:cViewPr>
  </p:sorter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6/20/2019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6/20/2019</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3741367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164868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AC76BF-2F50-43B2-BB37-7A4920C867EC}"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9E945-5318-47EF-AFD3-116811D3CC0D}" type="slidenum">
              <a:rPr lang="en-US" smtClean="0"/>
              <a:t>‹#›</a:t>
            </a:fld>
            <a:endParaRPr lang="en-US"/>
          </a:p>
        </p:txBody>
      </p:sp>
      <p:sp>
        <p:nvSpPr>
          <p:cNvPr id="7" name="Rectangle 6"/>
          <p:cNvSpPr/>
          <p:nvPr userDrawn="1"/>
        </p:nvSpPr>
        <p:spPr bwMode="gray">
          <a:xfrm>
            <a:off x="0"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userDrawn="1"/>
        </p:nvSpPr>
        <p:spPr bwMode="black">
          <a:xfrm>
            <a:off x="0"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8008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3126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94260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2550"/>
            </a:lvl1pPr>
          </a:lstStyle>
          <a:p>
            <a:r>
              <a:rPr lang="en-US"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4152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AC76BF-2F50-43B2-BB37-7A4920C867EC}"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9E945-5318-47EF-AFD3-116811D3CC0D}" type="slidenum">
              <a:rPr lang="en-US" smtClean="0"/>
              <a:t>‹#›</a:t>
            </a:fld>
            <a:endParaRPr lang="en-US"/>
          </a:p>
        </p:txBody>
      </p:sp>
    </p:spTree>
    <p:extLst>
      <p:ext uri="{BB962C8B-B14F-4D97-AF65-F5344CB8AC3E}">
        <p14:creationId xmlns:p14="http://schemas.microsoft.com/office/powerpoint/2010/main" val="222162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54830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6/20/2019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8148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6/20/2019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087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6/20/2019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1777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254171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414280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6/20/2019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0668556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5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34.png"/><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39.png"/><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47.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906" y="560984"/>
            <a:ext cx="7772400" cy="2387600"/>
          </a:xfrm>
        </p:spPr>
        <p:txBody>
          <a:bodyPr>
            <a:noAutofit/>
          </a:bodyPr>
          <a:lstStyle/>
          <a:p>
            <a:r>
              <a:rPr lang="en-US" sz="3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Chapter 9: Common Industrial</a:t>
            </a:r>
            <a:br>
              <a:rPr lang="en-US" sz="3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r>
              <a:rPr lang="en-US" sz="3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Protocol (CIP™) and the</a:t>
            </a:r>
            <a:br>
              <a:rPr lang="en-US" sz="3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r>
              <a:rPr lang="en-US" sz="3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Family of CIP Networks</a:t>
            </a:r>
            <a:endParaRPr sz="30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1269106" y="3170478"/>
            <a:ext cx="6858000" cy="1655762"/>
          </a:xfrm>
        </p:spPr>
        <p:txBody>
          <a:bodyPr/>
          <a:lstStyle/>
          <a:p>
            <a:pPr>
              <a:buClr>
                <a:srgbClr val="00B050"/>
              </a:buClr>
              <a:buSzPct val="60000"/>
            </a:pPr>
            <a:r>
              <a:rPr lang="en-US" dirty="0" smtClean="0"/>
              <a:t>Jayanthreddy Donthireddy fs6740 </a:t>
            </a:r>
          </a:p>
          <a:p>
            <a:r>
              <a:rPr lang="en-US" dirty="0" smtClean="0"/>
              <a:t>CSC 8260 : Wireless Networking and Cyber Physical Systems</a:t>
            </a:r>
            <a:endParaRPr dirty="0"/>
          </a:p>
        </p:txBody>
      </p:sp>
      <p:grpSp>
        <p:nvGrpSpPr>
          <p:cNvPr id="4" name="Group 10"/>
          <p:cNvGrpSpPr>
            <a:grpSpLocks/>
          </p:cNvGrpSpPr>
          <p:nvPr/>
        </p:nvGrpSpPr>
        <p:grpSpPr bwMode="auto">
          <a:xfrm>
            <a:off x="830151" y="4826240"/>
            <a:ext cx="922735" cy="635794"/>
            <a:chOff x="2352" y="3176"/>
            <a:chExt cx="775" cy="534"/>
          </a:xfrm>
        </p:grpSpPr>
        <p:pic>
          <p:nvPicPr>
            <p:cNvPr id="5" name="Picture 11" descr="OldmainF"/>
            <p:cNvPicPr>
              <a:picLocks noChangeAspect="1" noChangeArrowheads="1"/>
            </p:cNvPicPr>
            <p:nvPr/>
          </p:nvPicPr>
          <p:blipFill>
            <a:blip r:embed="rId2" cstate="print"/>
            <a:srcRect/>
            <a:stretch>
              <a:fillRect/>
            </a:stretch>
          </p:blipFill>
          <p:spPr bwMode="auto">
            <a:xfrm>
              <a:off x="2352" y="3176"/>
              <a:ext cx="768" cy="532"/>
            </a:xfrm>
            <a:prstGeom prst="rect">
              <a:avLst/>
            </a:prstGeom>
            <a:noFill/>
          </p:spPr>
        </p:pic>
        <p:pic>
          <p:nvPicPr>
            <p:cNvPr id="6" name="Picture 12" descr="wayne_state_university"/>
            <p:cNvPicPr>
              <a:picLocks noChangeAspect="1" noChangeArrowheads="1"/>
            </p:cNvPicPr>
            <p:nvPr/>
          </p:nvPicPr>
          <p:blipFill>
            <a:blip r:embed="rId3" cstate="print"/>
            <a:srcRect/>
            <a:stretch>
              <a:fillRect/>
            </a:stretch>
          </p:blipFill>
          <p:spPr bwMode="auto">
            <a:xfrm>
              <a:off x="2688" y="3534"/>
              <a:ext cx="439" cy="176"/>
            </a:xfrm>
            <a:prstGeom prst="rect">
              <a:avLst/>
            </a:prstGeom>
            <a:noFill/>
          </p:spPr>
        </p:pic>
      </p:gr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066" y="1042030"/>
            <a:ext cx="7829550" cy="857250"/>
          </a:xfrm>
        </p:spPr>
        <p:txBody>
          <a:bodyPr>
            <a:normAutofit/>
          </a:bodyPr>
          <a:lstStyle/>
          <a:p>
            <a:r>
              <a:rPr lang="en-US" sz="24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sz="24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10" name="TextBox 9"/>
          <p:cNvSpPr txBox="1"/>
          <p:nvPr/>
        </p:nvSpPr>
        <p:spPr>
          <a:xfrm>
            <a:off x="457200" y="2049536"/>
            <a:ext cx="1600200" cy="253916"/>
          </a:xfrm>
          <a:prstGeom prst="rect">
            <a:avLst/>
          </a:prstGeom>
          <a:noFill/>
        </p:spPr>
        <p:txBody>
          <a:bodyPr wrap="square" rtlCol="0">
            <a:spAutoFit/>
          </a:bodyPr>
          <a:lstStyle/>
          <a:p>
            <a:r>
              <a:rPr lang="en-US" sz="1050" b="1" u="sng" dirty="0">
                <a:solidFill>
                  <a:srgbClr val="00B0F0"/>
                </a:solidFill>
                <a:latin typeface="Tahoma" panose="020B0604030504040204" pitchFamily="34" charset="0"/>
                <a:ea typeface="Tahoma" panose="020B0604030504040204" pitchFamily="34" charset="0"/>
                <a:cs typeface="Tahoma" panose="020B0604030504040204" pitchFamily="34" charset="0"/>
              </a:rPr>
              <a:t>OBJECT MODELING </a:t>
            </a:r>
          </a:p>
        </p:txBody>
      </p:sp>
      <p:sp>
        <p:nvSpPr>
          <p:cNvPr id="11" name="TextBox 10"/>
          <p:cNvSpPr txBox="1"/>
          <p:nvPr/>
        </p:nvSpPr>
        <p:spPr>
          <a:xfrm>
            <a:off x="344066" y="2390254"/>
            <a:ext cx="6743700" cy="577081"/>
          </a:xfrm>
          <a:prstGeom prst="rect">
            <a:avLst/>
          </a:prstGeom>
          <a:noFill/>
        </p:spPr>
        <p:txBody>
          <a:bodyPr wrap="square" rtlCol="0">
            <a:spAutoFit/>
          </a:bodyPr>
          <a:lstStyle/>
          <a:p>
            <a:pPr marL="214313" indent="-214313">
              <a:buClr>
                <a:schemeClr val="accent5">
                  <a:lumMod val="75000"/>
                </a:schemeClr>
              </a:buClr>
              <a:buSzPct val="95000"/>
              <a:buFont typeface="Wingdings" panose="05000000000000000000" pitchFamily="2" charset="2"/>
              <a:buChar char="§"/>
            </a:pPr>
            <a:r>
              <a:rPr lang="en-US" sz="1050" dirty="0">
                <a:latin typeface="Tahoma" panose="020B0604030504040204" pitchFamily="34" charset="0"/>
                <a:ea typeface="Tahoma" panose="020B0604030504040204" pitchFamily="34" charset="0"/>
                <a:cs typeface="Tahoma" panose="020B0604030504040204" pitchFamily="34" charset="0"/>
              </a:rPr>
              <a:t>The suite of communication services available</a:t>
            </a:r>
          </a:p>
          <a:p>
            <a:pPr marL="214313" indent="-214313">
              <a:buClr>
                <a:schemeClr val="accent5">
                  <a:lumMod val="75000"/>
                </a:schemeClr>
              </a:buClr>
              <a:buSzPct val="95000"/>
              <a:buFont typeface="Wingdings" panose="05000000000000000000" pitchFamily="2" charset="2"/>
              <a:buChar char="§"/>
            </a:pPr>
            <a:r>
              <a:rPr lang="en-US" sz="1050" dirty="0">
                <a:latin typeface="Tahoma" panose="020B0604030504040204" pitchFamily="34" charset="0"/>
                <a:ea typeface="Tahoma" panose="020B0604030504040204" pitchFamily="34" charset="0"/>
                <a:cs typeface="Tahoma" panose="020B0604030504040204" pitchFamily="34" charset="0"/>
              </a:rPr>
              <a:t>The externally visible behavior of a CIP node</a:t>
            </a:r>
          </a:p>
          <a:p>
            <a:pPr marL="214313" indent="-214313">
              <a:buClr>
                <a:schemeClr val="accent5">
                  <a:lumMod val="75000"/>
                </a:schemeClr>
              </a:buClr>
              <a:buSzPct val="95000"/>
              <a:buFont typeface="Wingdings" panose="05000000000000000000" pitchFamily="2" charset="2"/>
              <a:buChar char="§"/>
            </a:pPr>
            <a:r>
              <a:rPr lang="en-US" sz="1050" dirty="0">
                <a:latin typeface="Tahoma" panose="020B0604030504040204" pitchFamily="34" charset="0"/>
                <a:ea typeface="Tahoma" panose="020B0604030504040204" pitchFamily="34" charset="0"/>
                <a:cs typeface="Tahoma" panose="020B0604030504040204" pitchFamily="34" charset="0"/>
              </a:rPr>
              <a:t>A common means by which information within CIP products is accessed and exchanged </a:t>
            </a:r>
          </a:p>
        </p:txBody>
      </p:sp>
      <p:sp>
        <p:nvSpPr>
          <p:cNvPr id="12" name="TextBox 11"/>
          <p:cNvSpPr txBox="1"/>
          <p:nvPr/>
        </p:nvSpPr>
        <p:spPr>
          <a:xfrm>
            <a:off x="400050" y="3142948"/>
            <a:ext cx="7315200" cy="577081"/>
          </a:xfrm>
          <a:prstGeom prst="rect">
            <a:avLst/>
          </a:prstGeom>
          <a:noFill/>
        </p:spPr>
        <p:txBody>
          <a:bodyPr wrap="square" rtlCol="0">
            <a:spAutoFit/>
          </a:bodyPr>
          <a:lstStyle/>
          <a:p>
            <a:pPr algn="just"/>
            <a:r>
              <a:rPr lang="en-US" sz="1050" dirty="0">
                <a:latin typeface="Tahoma" panose="020B0604030504040204" pitchFamily="34" charset="0"/>
                <a:ea typeface="Tahoma" panose="020B0604030504040204" pitchFamily="34" charset="0"/>
                <a:cs typeface="Tahoma" panose="020B0604030504040204" pitchFamily="34" charset="0"/>
              </a:rPr>
              <a:t>Every CIP node is modeled as a collection of objects. An object provides an abstract representation of a particular component within a product. Anything not described in object form is not visible through CIP. CIP objects are structured into classes, instances, and attributes.</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3015" t="1532" r="5596"/>
          <a:stretch/>
        </p:blipFill>
        <p:spPr>
          <a:xfrm>
            <a:off x="457200" y="3978544"/>
            <a:ext cx="2800350" cy="1509383"/>
          </a:xfrm>
          <a:prstGeom prst="rect">
            <a:avLst/>
          </a:prstGeom>
        </p:spPr>
      </p:pic>
      <p:sp>
        <p:nvSpPr>
          <p:cNvPr id="14" name="TextBox 13"/>
          <p:cNvSpPr txBox="1"/>
          <p:nvPr/>
        </p:nvSpPr>
        <p:spPr>
          <a:xfrm>
            <a:off x="878536" y="5631023"/>
            <a:ext cx="1957679" cy="253916"/>
          </a:xfrm>
          <a:prstGeom prst="rect">
            <a:avLst/>
          </a:prstGeom>
          <a:noFill/>
        </p:spPr>
        <p:txBody>
          <a:bodyPr wrap="square" rtlCol="0">
            <a:spAutoFit/>
          </a:bodyPr>
          <a:lstStyle/>
          <a:p>
            <a:r>
              <a:rPr lang="en-US" sz="1050" b="1" u="sng" dirty="0">
                <a:latin typeface="Tahoma" panose="020B0604030504040204" pitchFamily="34" charset="0"/>
                <a:ea typeface="Tahoma" panose="020B0604030504040204" pitchFamily="34" charset="0"/>
                <a:cs typeface="Tahoma" panose="020B0604030504040204" pitchFamily="34" charset="0"/>
              </a:rPr>
              <a:t>A Class of Objects</a:t>
            </a:r>
          </a:p>
        </p:txBody>
      </p:sp>
      <p:sp>
        <p:nvSpPr>
          <p:cNvPr id="15" name="TextBox 14"/>
          <p:cNvSpPr txBox="1"/>
          <p:nvPr/>
        </p:nvSpPr>
        <p:spPr>
          <a:xfrm>
            <a:off x="3728746" y="4457700"/>
            <a:ext cx="3200400" cy="900246"/>
          </a:xfrm>
          <a:prstGeom prst="rect">
            <a:avLst/>
          </a:prstGeom>
          <a:noFill/>
        </p:spPr>
        <p:txBody>
          <a:bodyPr wrap="square" rtlCol="0">
            <a:spAutoFit/>
          </a:bodyPr>
          <a:lstStyle/>
          <a:p>
            <a:pPr marL="214313" indent="-214313">
              <a:buClr>
                <a:srgbClr val="00B050"/>
              </a:buClr>
              <a:buFont typeface="Arial" panose="020B0604020202020204" pitchFamily="34" charset="0"/>
              <a:buChar char="•"/>
            </a:pPr>
            <a:r>
              <a:rPr lang="en-US" sz="1050" dirty="0">
                <a:latin typeface="Tahoma" panose="020B0604030504040204" pitchFamily="34" charset="0"/>
                <a:ea typeface="Tahoma" panose="020B0604030504040204" pitchFamily="34" charset="0"/>
                <a:cs typeface="Tahoma" panose="020B0604030504040204" pitchFamily="34" charset="0"/>
              </a:rPr>
              <a:t>Node Address</a:t>
            </a:r>
          </a:p>
          <a:p>
            <a:pPr marL="214313" indent="-214313">
              <a:buClr>
                <a:srgbClr val="00B050"/>
              </a:buClr>
              <a:buFont typeface="Arial" panose="020B0604020202020204" pitchFamily="34" charset="0"/>
              <a:buChar char="•"/>
            </a:pPr>
            <a:r>
              <a:rPr lang="en-US" sz="1050" dirty="0">
                <a:latin typeface="Tahoma" panose="020B0604030504040204" pitchFamily="34" charset="0"/>
                <a:ea typeface="Tahoma" panose="020B0604030504040204" pitchFamily="34" charset="0"/>
                <a:cs typeface="Tahoma" panose="020B0604030504040204" pitchFamily="34" charset="0"/>
              </a:rPr>
              <a:t>Class Identifier(Class ID)</a:t>
            </a:r>
          </a:p>
          <a:p>
            <a:pPr marL="214313" indent="-214313">
              <a:buClr>
                <a:srgbClr val="00B050"/>
              </a:buClr>
              <a:buFont typeface="Arial" panose="020B0604020202020204" pitchFamily="34" charset="0"/>
              <a:buChar char="•"/>
            </a:pPr>
            <a:r>
              <a:rPr lang="en-US" sz="1050" dirty="0">
                <a:latin typeface="Tahoma" panose="020B0604030504040204" pitchFamily="34" charset="0"/>
                <a:ea typeface="Tahoma" panose="020B0604030504040204" pitchFamily="34" charset="0"/>
                <a:cs typeface="Tahoma" panose="020B0604030504040204" pitchFamily="34" charset="0"/>
              </a:rPr>
              <a:t>Instance Identifier(Instance ID) </a:t>
            </a:r>
          </a:p>
          <a:p>
            <a:pPr marL="214313" indent="-214313">
              <a:buClr>
                <a:srgbClr val="00B050"/>
              </a:buClr>
              <a:buFont typeface="Arial" panose="020B0604020202020204" pitchFamily="34" charset="0"/>
              <a:buChar char="•"/>
            </a:pPr>
            <a:r>
              <a:rPr lang="en-US" sz="1050" dirty="0">
                <a:latin typeface="Tahoma" panose="020B0604030504040204" pitchFamily="34" charset="0"/>
                <a:ea typeface="Tahoma" panose="020B0604030504040204" pitchFamily="34" charset="0"/>
                <a:cs typeface="Tahoma" panose="020B0604030504040204" pitchFamily="34" charset="0"/>
              </a:rPr>
              <a:t>Attribute Identifier(Attribute ID)</a:t>
            </a:r>
          </a:p>
          <a:p>
            <a:pPr marL="214313" indent="-214313">
              <a:buClr>
                <a:srgbClr val="00B050"/>
              </a:buClr>
              <a:buFont typeface="Arial" panose="020B0604020202020204" pitchFamily="34" charset="0"/>
              <a:buChar char="•"/>
            </a:pPr>
            <a:r>
              <a:rPr lang="en-US" sz="1050" dirty="0">
                <a:latin typeface="Tahoma" panose="020B0604030504040204" pitchFamily="34" charset="0"/>
                <a:ea typeface="Tahoma" panose="020B0604030504040204" pitchFamily="34" charset="0"/>
                <a:cs typeface="Tahoma" panose="020B0604030504040204" pitchFamily="34" charset="0"/>
              </a:rPr>
              <a:t>Service Code</a:t>
            </a:r>
          </a:p>
        </p:txBody>
      </p:sp>
      <p:sp>
        <p:nvSpPr>
          <p:cNvPr id="16" name="Rectangle 15"/>
          <p:cNvSpPr/>
          <p:nvPr/>
        </p:nvSpPr>
        <p:spPr>
          <a:xfrm>
            <a:off x="3715917" y="3895643"/>
            <a:ext cx="4570834" cy="415498"/>
          </a:xfrm>
          <a:prstGeom prst="rect">
            <a:avLst/>
          </a:prstGeom>
        </p:spPr>
        <p:txBody>
          <a:bodyPr wrap="square">
            <a:spAutoFit/>
          </a:bodyPr>
          <a:lstStyle/>
          <a:p>
            <a:r>
              <a:rPr lang="en-US" sz="1050" dirty="0">
                <a:latin typeface="Tahoma" panose="020B0604030504040204" pitchFamily="34" charset="0"/>
                <a:ea typeface="Tahoma" panose="020B0604030504040204" pitchFamily="34" charset="0"/>
                <a:cs typeface="Tahoma" panose="020B0604030504040204" pitchFamily="34" charset="0"/>
              </a:rPr>
              <a:t>The objects and their components are addressed by a uniform addressing scheme consisting of the following:</a:t>
            </a:r>
          </a:p>
        </p:txBody>
      </p:sp>
    </p:spTree>
    <p:extLst>
      <p:ext uri="{BB962C8B-B14F-4D97-AF65-F5344CB8AC3E}">
        <p14:creationId xmlns:p14="http://schemas.microsoft.com/office/powerpoint/2010/main" val="328430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1000"/>
                                        <p:tgtEl>
                                          <p:spTgt spid="15"/>
                                        </p:tgtEl>
                                      </p:cBhvr>
                                    </p:animEffect>
                                    <p:anim calcmode="lin" valueType="num">
                                      <p:cBhvr>
                                        <p:cTn id="45" dur="1000" fill="hold"/>
                                        <p:tgtEl>
                                          <p:spTgt spid="15"/>
                                        </p:tgtEl>
                                        <p:attrNameLst>
                                          <p:attrName>ppt_x</p:attrName>
                                        </p:attrNameLst>
                                      </p:cBhvr>
                                      <p:tavLst>
                                        <p:tav tm="0">
                                          <p:val>
                                            <p:strVal val="#ppt_x"/>
                                          </p:val>
                                        </p:tav>
                                        <p:tav tm="100000">
                                          <p:val>
                                            <p:strVal val="#ppt_x"/>
                                          </p:val>
                                        </p:tav>
                                      </p:tavLst>
                                    </p:anim>
                                    <p:anim calcmode="lin" valueType="num">
                                      <p:cBhvr>
                                        <p:cTn id="4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2"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072340"/>
            <a:ext cx="7315200" cy="857250"/>
          </a:xfrm>
        </p:spPr>
        <p:txBody>
          <a:bodyPr>
            <a:normAutofit/>
          </a:bodyPr>
          <a:lstStyle/>
          <a:p>
            <a:r>
              <a:rPr lang="en-US" sz="24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sz="24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5" name="TextBox 4"/>
          <p:cNvSpPr txBox="1"/>
          <p:nvPr/>
        </p:nvSpPr>
        <p:spPr>
          <a:xfrm>
            <a:off x="457200" y="2171700"/>
            <a:ext cx="914400" cy="253916"/>
          </a:xfrm>
          <a:prstGeom prst="rect">
            <a:avLst/>
          </a:prstGeom>
          <a:noFill/>
        </p:spPr>
        <p:txBody>
          <a:bodyPr wrap="square" rtlCol="0">
            <a:spAutoFit/>
          </a:bodyPr>
          <a:lstStyle/>
          <a:p>
            <a:endParaRPr lang="en-US" sz="105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457200" y="2171700"/>
            <a:ext cx="1066800" cy="415498"/>
          </a:xfrm>
          <a:prstGeom prst="rect">
            <a:avLst/>
          </a:prstGeom>
          <a:noFill/>
        </p:spPr>
        <p:txBody>
          <a:bodyPr wrap="square" rtlCol="0">
            <a:spAutoFit/>
          </a:bodyPr>
          <a:lstStyle/>
          <a:p>
            <a:r>
              <a:rPr lang="en-US" sz="1050" b="1" u="sng" dirty="0">
                <a:solidFill>
                  <a:srgbClr val="00B0F0"/>
                </a:solidFill>
                <a:latin typeface="Tahoma" panose="020B0604030504040204" pitchFamily="34" charset="0"/>
                <a:ea typeface="Tahoma" panose="020B0604030504040204" pitchFamily="34" charset="0"/>
                <a:cs typeface="Tahoma" panose="020B0604030504040204" pitchFamily="34" charset="0"/>
              </a:rPr>
              <a:t>SERVICES</a:t>
            </a:r>
          </a:p>
          <a:p>
            <a:endParaRPr lang="en-US" sz="105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457200" y="2564861"/>
            <a:ext cx="8174783" cy="738664"/>
          </a:xfrm>
          <a:prstGeom prst="rect">
            <a:avLst/>
          </a:prstGeom>
          <a:noFill/>
        </p:spPr>
        <p:txBody>
          <a:bodyPr wrap="square" rtlCol="0">
            <a:spAutoFit/>
          </a:bodyPr>
          <a:lstStyle/>
          <a:p>
            <a:pPr marL="257175" indent="-257175" algn="just">
              <a:buClr>
                <a:schemeClr val="accent5">
                  <a:lumMod val="75000"/>
                </a:schemeClr>
              </a:buClr>
              <a:buSzPct val="60000"/>
              <a:buFont typeface="Wingdings" panose="05000000000000000000" pitchFamily="2" charset="2"/>
              <a:buChar char="§"/>
            </a:pPr>
            <a:r>
              <a:rPr lang="en-US" sz="1050" dirty="0">
                <a:latin typeface="Tahoma" panose="020B0604030504040204" pitchFamily="34" charset="0"/>
                <a:ea typeface="Tahoma" panose="020B0604030504040204" pitchFamily="34" charset="0"/>
                <a:cs typeface="Tahoma" panose="020B0604030504040204" pitchFamily="34" charset="0"/>
              </a:rPr>
              <a:t>Service codes are used to define the action that is requested to take place when an object or parts of an object are addressed through explicit messages using the addressing scheme.</a:t>
            </a:r>
          </a:p>
          <a:p>
            <a:pPr marL="257175" indent="-257175">
              <a:buClr>
                <a:schemeClr val="accent5">
                  <a:lumMod val="75000"/>
                </a:schemeClr>
              </a:buClr>
              <a:buSzPct val="60000"/>
              <a:buFont typeface="Wingdings" panose="05000000000000000000" pitchFamily="2" charset="2"/>
              <a:buChar char="§"/>
            </a:pPr>
            <a:r>
              <a:rPr lang="en-US" sz="1050" dirty="0">
                <a:latin typeface="Tahoma" panose="020B0604030504040204" pitchFamily="34" charset="0"/>
                <a:ea typeface="Tahoma" panose="020B0604030504040204" pitchFamily="34" charset="0"/>
                <a:cs typeface="Tahoma" panose="020B0604030504040204" pitchFamily="34" charset="0"/>
              </a:rPr>
              <a:t>Apart from simple read and write functions, a set of CIP services has been defined. These CIP services are common in nature, meaning they may be used in all CIP Networks and they are useful for a variety of objects.</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7267" y="3672856"/>
            <a:ext cx="2742034" cy="1869569"/>
          </a:xfrm>
          <a:prstGeom prst="rect">
            <a:avLst/>
          </a:prstGeom>
        </p:spPr>
      </p:pic>
      <p:sp>
        <p:nvSpPr>
          <p:cNvPr id="9" name="TextBox 8"/>
          <p:cNvSpPr txBox="1"/>
          <p:nvPr/>
        </p:nvSpPr>
        <p:spPr>
          <a:xfrm>
            <a:off x="3401591" y="5542425"/>
            <a:ext cx="2286000" cy="253916"/>
          </a:xfrm>
          <a:prstGeom prst="rect">
            <a:avLst/>
          </a:prstGeom>
          <a:noFill/>
        </p:spPr>
        <p:txBody>
          <a:bodyPr wrap="square" rtlCol="0">
            <a:spAutoFit/>
          </a:bodyPr>
          <a:lstStyle/>
          <a:p>
            <a:r>
              <a:rPr lang="en-US" sz="1050" b="1" u="sng" dirty="0">
                <a:latin typeface="Tahoma" panose="020B0604030504040204" pitchFamily="34" charset="0"/>
                <a:ea typeface="Tahoma" panose="020B0604030504040204" pitchFamily="34" charset="0"/>
                <a:cs typeface="Tahoma" panose="020B0604030504040204" pitchFamily="34" charset="0"/>
              </a:rPr>
              <a:t>Object addressing example</a:t>
            </a:r>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5" name="Title 4"/>
          <p:cNvSpPr>
            <a:spLocks noGrp="1"/>
          </p:cNvSpPr>
          <p:nvPr>
            <p:ph type="title"/>
          </p:nvPr>
        </p:nvSpPr>
        <p:spPr>
          <a:xfrm>
            <a:off x="457200" y="1144070"/>
            <a:ext cx="7315200" cy="857250"/>
          </a:xfrm>
        </p:spPr>
        <p:txBody>
          <a:bodyPr>
            <a:normAutofit/>
          </a:bodyPr>
          <a:lstStyle/>
          <a:p>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sz="27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p:cNvSpPr>
            <a:spLocks noGrp="1"/>
          </p:cNvSpPr>
          <p:nvPr>
            <p:ph idx="1"/>
          </p:nvPr>
        </p:nvSpPr>
        <p:spPr>
          <a:xfrm>
            <a:off x="457201" y="2514600"/>
            <a:ext cx="7581122" cy="1447703"/>
          </a:xfrm>
        </p:spPr>
        <p:txBody>
          <a:bodyPr>
            <a:normAutofit/>
          </a:bodyPr>
          <a:lstStyle/>
          <a:p>
            <a:pPr algn="just">
              <a:buClr>
                <a:schemeClr val="accent5">
                  <a:lumMod val="75000"/>
                </a:schemeClr>
              </a:buClr>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CIP is a connection-based protocol. A CIP connection provides a path between multiple application objects. When a connection is established, the transmissions associated with that connection are assigned a CID.</a:t>
            </a:r>
          </a:p>
          <a:p>
            <a:pPr algn="just">
              <a:buClr>
                <a:schemeClr val="accent5">
                  <a:lumMod val="75000"/>
                </a:schemeClr>
              </a:buClr>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Establishing a CIP connection is generally accomplished by sending a UCMM Forward_Open service request message. The Forward_Open is required for all devices that support connections on ControlNet and EtherNet/IP.</a:t>
            </a:r>
          </a:p>
          <a:p>
            <a:pPr algn="just"/>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456034" y="2119461"/>
            <a:ext cx="3143250" cy="276999"/>
          </a:xfrm>
          <a:prstGeom prst="rect">
            <a:avLst/>
          </a:prstGeom>
          <a:noFill/>
        </p:spPr>
        <p:txBody>
          <a:bodyPr wrap="square" rtlCol="0">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MESSAGING PROTOCOL</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 y="4080443"/>
            <a:ext cx="5190508" cy="1142905"/>
          </a:xfrm>
          <a:prstGeom prst="rect">
            <a:avLst/>
          </a:prstGeom>
        </p:spPr>
      </p:pic>
      <p:sp>
        <p:nvSpPr>
          <p:cNvPr id="9" name="TextBox 8"/>
          <p:cNvSpPr txBox="1"/>
          <p:nvPr/>
        </p:nvSpPr>
        <p:spPr>
          <a:xfrm>
            <a:off x="1714500" y="5429251"/>
            <a:ext cx="2686050" cy="276999"/>
          </a:xfrm>
          <a:prstGeom prst="rect">
            <a:avLst/>
          </a:prstGeom>
          <a:noFill/>
        </p:spPr>
        <p:txBody>
          <a:bodyPr wrap="square" rtlCol="0">
            <a:spAutoFit/>
          </a:bodyPr>
          <a:lstStyle/>
          <a:p>
            <a:pPr algn="ctr"/>
            <a:r>
              <a:rPr lang="en-US" sz="1200" b="1" u="sng" dirty="0">
                <a:latin typeface="Tahoma" panose="020B0604030504040204" pitchFamily="34" charset="0"/>
                <a:ea typeface="Tahoma" panose="020B0604030504040204" pitchFamily="34" charset="0"/>
                <a:cs typeface="Tahoma" panose="020B0604030504040204" pitchFamily="34" charset="0"/>
              </a:rPr>
              <a:t>Connection and Connection IDs</a:t>
            </a:r>
          </a:p>
        </p:txBody>
      </p:sp>
    </p:spTree>
    <p:extLst>
      <p:ext uri="{BB962C8B-B14F-4D97-AF65-F5344CB8AC3E}">
        <p14:creationId xmlns:p14="http://schemas.microsoft.com/office/powerpoint/2010/main" val="366118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75" y="799742"/>
            <a:ext cx="7372350" cy="899335"/>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a:t>
            </a:r>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a:t>
            </a:r>
            <a:endParaRPr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13755" y="2426199"/>
            <a:ext cx="7259241" cy="3486150"/>
          </a:xfrm>
        </p:spPr>
        <p:txBody>
          <a:bodyPr>
            <a:normAutofit/>
          </a:bodyPr>
          <a:lstStyle/>
          <a:p>
            <a:r>
              <a:rPr lang="en-US" sz="1050" dirty="0">
                <a:latin typeface="Tahoma" panose="020B0604030504040204" pitchFamily="34" charset="0"/>
                <a:ea typeface="Tahoma" panose="020B0604030504040204" pitchFamily="34" charset="0"/>
                <a:cs typeface="Tahoma" panose="020B0604030504040204" pitchFamily="34" charset="0"/>
              </a:rPr>
              <a:t> Timeout information for this connection</a:t>
            </a:r>
          </a:p>
          <a:p>
            <a:r>
              <a:rPr lang="en-US" sz="1050" dirty="0">
                <a:latin typeface="Tahoma" panose="020B0604030504040204" pitchFamily="34" charset="0"/>
                <a:ea typeface="Tahoma" panose="020B0604030504040204" pitchFamily="34" charset="0"/>
                <a:cs typeface="Tahoma" panose="020B0604030504040204" pitchFamily="34" charset="0"/>
              </a:rPr>
              <a:t>Network CID for the connection from the originator to the target</a:t>
            </a:r>
          </a:p>
          <a:p>
            <a:r>
              <a:rPr lang="en-US" sz="1050" dirty="0">
                <a:latin typeface="Tahoma" panose="020B0604030504040204" pitchFamily="34" charset="0"/>
                <a:ea typeface="Tahoma" panose="020B0604030504040204" pitchFamily="34" charset="0"/>
                <a:cs typeface="Tahoma" panose="020B0604030504040204" pitchFamily="34" charset="0"/>
              </a:rPr>
              <a:t> Network CID for the connection from the target to the originator</a:t>
            </a:r>
          </a:p>
          <a:p>
            <a:r>
              <a:rPr lang="en-US" sz="1050" dirty="0">
                <a:latin typeface="Tahoma" panose="020B0604030504040204" pitchFamily="34" charset="0"/>
                <a:ea typeface="Tahoma" panose="020B0604030504040204" pitchFamily="34" charset="0"/>
                <a:cs typeface="Tahoma" panose="020B0604030504040204" pitchFamily="34" charset="0"/>
              </a:rPr>
              <a:t>Information about the identity of the originator (vendor ID and serial number)</a:t>
            </a:r>
          </a:p>
          <a:p>
            <a:r>
              <a:rPr lang="en-US" sz="1050" dirty="0">
                <a:latin typeface="Tahoma" panose="020B0604030504040204" pitchFamily="34" charset="0"/>
                <a:ea typeface="Tahoma" panose="020B0604030504040204" pitchFamily="34" charset="0"/>
                <a:cs typeface="Tahoma" panose="020B0604030504040204" pitchFamily="34" charset="0"/>
              </a:rPr>
              <a:t> Maximum data sizes of the messages on this connection</a:t>
            </a:r>
          </a:p>
          <a:p>
            <a:r>
              <a:rPr lang="en-US" sz="1050" dirty="0">
                <a:latin typeface="Tahoma" panose="020B0604030504040204" pitchFamily="34" charset="0"/>
                <a:ea typeface="Tahoma" panose="020B0604030504040204" pitchFamily="34" charset="0"/>
                <a:cs typeface="Tahoma" panose="020B0604030504040204" pitchFamily="34" charset="0"/>
              </a:rPr>
              <a:t> Whether it will be unicast or multicast</a:t>
            </a:r>
          </a:p>
          <a:p>
            <a:r>
              <a:rPr lang="en-US" sz="1050" dirty="0">
                <a:latin typeface="Tahoma" panose="020B0604030504040204" pitchFamily="34" charset="0"/>
                <a:ea typeface="Tahoma" panose="020B0604030504040204" pitchFamily="34" charset="0"/>
                <a:cs typeface="Tahoma" panose="020B0604030504040204" pitchFamily="34" charset="0"/>
              </a:rPr>
              <a:t> Trigger mechanisms, for example, cyclic, change of state (COS)</a:t>
            </a:r>
          </a:p>
          <a:p>
            <a:r>
              <a:rPr lang="en-US" sz="1050" dirty="0">
                <a:latin typeface="Tahoma" panose="020B0604030504040204" pitchFamily="34" charset="0"/>
                <a:ea typeface="Tahoma" panose="020B0604030504040204" pitchFamily="34" charset="0"/>
                <a:cs typeface="Tahoma" panose="020B0604030504040204" pitchFamily="34" charset="0"/>
              </a:rPr>
              <a:t> Electronic key so the target node can verify that it is the proper type of node (optional)</a:t>
            </a:r>
          </a:p>
          <a:p>
            <a:r>
              <a:rPr lang="en-US" sz="1050" dirty="0">
                <a:latin typeface="Tahoma" panose="020B0604030504040204" pitchFamily="34" charset="0"/>
                <a:ea typeface="Tahoma" panose="020B0604030504040204" pitchFamily="34" charset="0"/>
                <a:cs typeface="Tahoma" panose="020B0604030504040204" pitchFamily="34" charset="0"/>
              </a:rPr>
              <a:t> Connection path for the application object data in the node that will be produced and consumed</a:t>
            </a:r>
          </a:p>
          <a:p>
            <a:r>
              <a:rPr lang="en-US" sz="1050" dirty="0">
                <a:latin typeface="Tahoma" panose="020B0604030504040204" pitchFamily="34" charset="0"/>
                <a:ea typeface="Tahoma" panose="020B0604030504040204" pitchFamily="34" charset="0"/>
                <a:cs typeface="Tahoma" panose="020B0604030504040204" pitchFamily="34" charset="0"/>
              </a:rPr>
              <a:t> Data Segment containing configuration information for the node (optional)</a:t>
            </a:r>
          </a:p>
          <a:p>
            <a:r>
              <a:rPr lang="en-US" sz="1050" dirty="0">
                <a:latin typeface="Tahoma" panose="020B0604030504040204" pitchFamily="34" charset="0"/>
                <a:ea typeface="Tahoma" panose="020B0604030504040204" pitchFamily="34" charset="0"/>
                <a:cs typeface="Tahoma" panose="020B0604030504040204" pitchFamily="34" charset="0"/>
              </a:rPr>
              <a:t>Routing information if the connection is to span more than one network (optional)</a:t>
            </a:r>
            <a:endParaRPr sz="105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513755" y="1769710"/>
            <a:ext cx="3050835"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MESSAGING PROTOCOL (Cont…)</a:t>
            </a:r>
          </a:p>
        </p:txBody>
      </p:sp>
      <p:sp>
        <p:nvSpPr>
          <p:cNvPr id="8" name="Rectangle 7"/>
          <p:cNvSpPr/>
          <p:nvPr/>
        </p:nvSpPr>
        <p:spPr>
          <a:xfrm>
            <a:off x="495093" y="2097954"/>
            <a:ext cx="6820107" cy="300082"/>
          </a:xfrm>
          <a:prstGeom prst="rect">
            <a:avLst/>
          </a:prstGeom>
        </p:spPr>
        <p:txBody>
          <a:bodyPr wrap="square">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In particular, the Forward_Open request contains information on the following:</a:t>
            </a:r>
          </a:p>
        </p:txBody>
      </p:sp>
    </p:spTree>
    <p:extLst>
      <p:ext uri="{BB962C8B-B14F-4D97-AF65-F5344CB8AC3E}">
        <p14:creationId xmlns:p14="http://schemas.microsoft.com/office/powerpoint/2010/main" val="323256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1000"/>
                                        <p:tgtEl>
                                          <p:spTgt spid="3">
                                            <p:txEl>
                                              <p:pRg st="1" end="1"/>
                                            </p:txEl>
                                          </p:spTgt>
                                        </p:tgtEl>
                                      </p:cBhvr>
                                    </p:animEffect>
                                    <p:anim calcmode="lin" valueType="num">
                                      <p:cBhvr>
                                        <p:cTn id="3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000"/>
                                        <p:tgtEl>
                                          <p:spTgt spid="3">
                                            <p:txEl>
                                              <p:pRg st="2" end="2"/>
                                            </p:txEl>
                                          </p:spTgt>
                                        </p:tgtEl>
                                      </p:cBhvr>
                                    </p:animEffect>
                                    <p:anim calcmode="lin" valueType="num">
                                      <p:cBhvr>
                                        <p:cTn id="3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fade">
                                      <p:cBhvr>
                                        <p:cTn id="50" dur="1000"/>
                                        <p:tgtEl>
                                          <p:spTgt spid="3">
                                            <p:txEl>
                                              <p:pRg st="4" end="4"/>
                                            </p:txEl>
                                          </p:spTgt>
                                        </p:tgtEl>
                                      </p:cBhvr>
                                    </p:animEffect>
                                    <p:anim calcmode="lin" valueType="num">
                                      <p:cBhvr>
                                        <p:cTn id="5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fade">
                                      <p:cBhvr>
                                        <p:cTn id="57" dur="1000"/>
                                        <p:tgtEl>
                                          <p:spTgt spid="3">
                                            <p:txEl>
                                              <p:pRg st="5" end="5"/>
                                            </p:txEl>
                                          </p:spTgt>
                                        </p:tgtEl>
                                      </p:cBhvr>
                                    </p:animEffect>
                                    <p:anim calcmode="lin" valueType="num">
                                      <p:cBhvr>
                                        <p:cTn id="5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Effect transition="in" filter="fade">
                                      <p:cBhvr>
                                        <p:cTn id="64" dur="1000"/>
                                        <p:tgtEl>
                                          <p:spTgt spid="3">
                                            <p:txEl>
                                              <p:pRg st="6" end="6"/>
                                            </p:txEl>
                                          </p:spTgt>
                                        </p:tgtEl>
                                      </p:cBhvr>
                                    </p:animEffect>
                                    <p:anim calcmode="lin" valueType="num">
                                      <p:cBhvr>
                                        <p:cTn id="6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animEffect transition="in" filter="fade">
                                      <p:cBhvr>
                                        <p:cTn id="71" dur="1000"/>
                                        <p:tgtEl>
                                          <p:spTgt spid="3">
                                            <p:txEl>
                                              <p:pRg st="7" end="7"/>
                                            </p:txEl>
                                          </p:spTgt>
                                        </p:tgtEl>
                                      </p:cBhvr>
                                    </p:animEffect>
                                    <p:anim calcmode="lin" valueType="num">
                                      <p:cBhvr>
                                        <p:cTn id="7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3">
                                            <p:txEl>
                                              <p:pRg st="8" end="8"/>
                                            </p:txEl>
                                          </p:spTgt>
                                        </p:tgtEl>
                                        <p:attrNameLst>
                                          <p:attrName>style.visibility</p:attrName>
                                        </p:attrNameLst>
                                      </p:cBhvr>
                                      <p:to>
                                        <p:strVal val="visible"/>
                                      </p:to>
                                    </p:set>
                                    <p:animEffect transition="in" filter="fade">
                                      <p:cBhvr>
                                        <p:cTn id="78" dur="1000"/>
                                        <p:tgtEl>
                                          <p:spTgt spid="3">
                                            <p:txEl>
                                              <p:pRg st="8" end="8"/>
                                            </p:txEl>
                                          </p:spTgt>
                                        </p:tgtEl>
                                      </p:cBhvr>
                                    </p:animEffect>
                                    <p:anim calcmode="lin" valueType="num">
                                      <p:cBhvr>
                                        <p:cTn id="7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3">
                                            <p:txEl>
                                              <p:pRg st="9" end="9"/>
                                            </p:txEl>
                                          </p:spTgt>
                                        </p:tgtEl>
                                        <p:attrNameLst>
                                          <p:attrName>style.visibility</p:attrName>
                                        </p:attrNameLst>
                                      </p:cBhvr>
                                      <p:to>
                                        <p:strVal val="visible"/>
                                      </p:to>
                                    </p:set>
                                    <p:animEffect transition="in" filter="fade">
                                      <p:cBhvr>
                                        <p:cTn id="85" dur="1000"/>
                                        <p:tgtEl>
                                          <p:spTgt spid="3">
                                            <p:txEl>
                                              <p:pRg st="9" end="9"/>
                                            </p:txEl>
                                          </p:spTgt>
                                        </p:tgtEl>
                                      </p:cBhvr>
                                    </p:animEffect>
                                    <p:anim calcmode="lin" valueType="num">
                                      <p:cBhvr>
                                        <p:cTn id="8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3">
                                            <p:txEl>
                                              <p:pRg st="10" end="10"/>
                                            </p:txEl>
                                          </p:spTgt>
                                        </p:tgtEl>
                                        <p:attrNameLst>
                                          <p:attrName>style.visibility</p:attrName>
                                        </p:attrNameLst>
                                      </p:cBhvr>
                                      <p:to>
                                        <p:strVal val="visible"/>
                                      </p:to>
                                    </p:set>
                                    <p:animEffect transition="in" filter="fade">
                                      <p:cBhvr>
                                        <p:cTn id="92" dur="1000"/>
                                        <p:tgtEl>
                                          <p:spTgt spid="3">
                                            <p:txEl>
                                              <p:pRg st="10" end="10"/>
                                            </p:txEl>
                                          </p:spTgt>
                                        </p:tgtEl>
                                      </p:cBhvr>
                                    </p:animEffect>
                                    <p:anim calcmode="lin" valueType="num">
                                      <p:cBhvr>
                                        <p:cTn id="9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028700"/>
            <a:ext cx="7658100" cy="857250"/>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284584" y="2114550"/>
            <a:ext cx="2600392"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COMMUNICATION OBJECTS</a:t>
            </a:r>
          </a:p>
        </p:txBody>
      </p:sp>
      <p:sp>
        <p:nvSpPr>
          <p:cNvPr id="8" name="TextBox 7"/>
          <p:cNvSpPr txBox="1"/>
          <p:nvPr/>
        </p:nvSpPr>
        <p:spPr>
          <a:xfrm>
            <a:off x="291583" y="2601488"/>
            <a:ext cx="8516516" cy="1546577"/>
          </a:xfrm>
          <a:prstGeom prst="rect">
            <a:avLst/>
          </a:prstGeom>
          <a:noFill/>
        </p:spPr>
        <p:txBody>
          <a:bodyPr wrap="square" rtlCol="0">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CIP communication objects manage and provide the runtime exchange of messages. Communication objects are unique in that they are the focal points for all CIP communication.</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The attribute values of a connection object specify whether it is an I/O connection or an explicit messaging connection, the maximum size of the data to be exchanged across this connection, and the source and destination of the data.</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Particularly important behaviors include how messages are triggered and the timing of the connections</a:t>
            </a:r>
          </a:p>
          <a:p>
            <a:pPr marL="214313" indent="-214313">
              <a:buClr>
                <a:schemeClr val="accent5">
                  <a:lumMod val="75000"/>
                </a:schemeClr>
              </a:buClr>
              <a:buSzPct val="60000"/>
              <a:buFont typeface="Wingdings" panose="05000000000000000000" pitchFamily="2" charset="2"/>
              <a:buChar char="§"/>
            </a:pPr>
            <a:endParaRPr lang="en-US" sz="135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924" r="3082"/>
          <a:stretch/>
        </p:blipFill>
        <p:spPr>
          <a:xfrm>
            <a:off x="2806765" y="4174833"/>
            <a:ext cx="3486150" cy="1278910"/>
          </a:xfrm>
          <a:prstGeom prst="rect">
            <a:avLst/>
          </a:prstGeom>
        </p:spPr>
      </p:pic>
      <p:sp>
        <p:nvSpPr>
          <p:cNvPr id="10" name="TextBox 9"/>
          <p:cNvSpPr txBox="1"/>
          <p:nvPr/>
        </p:nvSpPr>
        <p:spPr>
          <a:xfrm>
            <a:off x="3200400" y="5543550"/>
            <a:ext cx="3257550" cy="300082"/>
          </a:xfrm>
          <a:prstGeom prst="rect">
            <a:avLst/>
          </a:prstGeom>
          <a:noFill/>
        </p:spPr>
        <p:txBody>
          <a:bodyPr wrap="square" rtlCol="0">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CIP explicit messaging connection</a:t>
            </a:r>
          </a:p>
        </p:txBody>
      </p:sp>
    </p:spTree>
    <p:extLst>
      <p:ext uri="{BB962C8B-B14F-4D97-AF65-F5344CB8AC3E}">
        <p14:creationId xmlns:p14="http://schemas.microsoft.com/office/powerpoint/2010/main" val="397269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200150"/>
            <a:ext cx="7258050" cy="857250"/>
          </a:xfrm>
        </p:spPr>
        <p:txBody>
          <a:bodyPr>
            <a:normAutofit/>
          </a:bodyPr>
          <a:lstStyle/>
          <a:p>
            <a:r>
              <a:rPr lang="en-US" sz="21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8" name="TextBox 7"/>
          <p:cNvSpPr txBox="1"/>
          <p:nvPr/>
        </p:nvSpPr>
        <p:spPr>
          <a:xfrm>
            <a:off x="457200" y="2481650"/>
            <a:ext cx="6972300" cy="1015663"/>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The CIP family of protocols contains a large collection of commonly defined objects. The overall set of object classes can be subdivided into three types:</a:t>
            </a:r>
          </a:p>
          <a:p>
            <a:r>
              <a:rPr lang="en-US" sz="1200" dirty="0">
                <a:latin typeface="Tahoma" panose="020B0604030504040204" pitchFamily="34" charset="0"/>
                <a:ea typeface="Tahoma" panose="020B0604030504040204" pitchFamily="34" charset="0"/>
                <a:cs typeface="Tahoma" panose="020B0604030504040204" pitchFamily="34" charset="0"/>
              </a:rPr>
              <a:t>1. General-use</a:t>
            </a:r>
          </a:p>
          <a:p>
            <a:r>
              <a:rPr lang="en-US" sz="1200" dirty="0">
                <a:latin typeface="Tahoma" panose="020B0604030504040204" pitchFamily="34" charset="0"/>
                <a:ea typeface="Tahoma" panose="020B0604030504040204" pitchFamily="34" charset="0"/>
                <a:cs typeface="Tahoma" panose="020B0604030504040204" pitchFamily="34" charset="0"/>
              </a:rPr>
              <a:t>2. Application-specific</a:t>
            </a:r>
          </a:p>
          <a:p>
            <a:r>
              <a:rPr lang="en-US" sz="1200" dirty="0">
                <a:latin typeface="Tahoma" panose="020B0604030504040204" pitchFamily="34" charset="0"/>
                <a:ea typeface="Tahoma" panose="020B0604030504040204" pitchFamily="34" charset="0"/>
                <a:cs typeface="Tahoma" panose="020B0604030504040204" pitchFamily="34" charset="0"/>
              </a:rPr>
              <a:t>3. Network-specific</a:t>
            </a:r>
          </a:p>
        </p:txBody>
      </p:sp>
      <p:sp>
        <p:nvSpPr>
          <p:cNvPr id="9" name="Rectangle 8"/>
          <p:cNvSpPr/>
          <p:nvPr/>
        </p:nvSpPr>
        <p:spPr>
          <a:xfrm>
            <a:off x="457200" y="2204651"/>
            <a:ext cx="1523174"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OBJECT LIBRARY</a:t>
            </a:r>
          </a:p>
        </p:txBody>
      </p:sp>
      <p:sp>
        <p:nvSpPr>
          <p:cNvPr id="2" name="Rectangle 1"/>
          <p:cNvSpPr/>
          <p:nvPr/>
        </p:nvSpPr>
        <p:spPr>
          <a:xfrm>
            <a:off x="628650" y="5236813"/>
            <a:ext cx="3616696"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General use objects (Object IDs in brackets)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996" y="3726315"/>
            <a:ext cx="3565229" cy="1328923"/>
          </a:xfrm>
          <a:prstGeom prst="rect">
            <a:avLst/>
          </a:prstGeom>
        </p:spPr>
      </p:pic>
    </p:spTree>
    <p:extLst>
      <p:ext uri="{BB962C8B-B14F-4D97-AF65-F5344CB8AC3E}">
        <p14:creationId xmlns:p14="http://schemas.microsoft.com/office/powerpoint/2010/main" val="3344471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04" y="1018639"/>
            <a:ext cx="7258050" cy="742950"/>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a:t>
            </a:r>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a:t>
            </a:r>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1754" y="4804049"/>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1926" y="875764"/>
            <a:ext cx="1028700" cy="1028700"/>
          </a:xfrm>
          <a:prstGeom prst="rect">
            <a:avLst/>
          </a:prstGeom>
        </p:spPr>
      </p:pic>
      <p:pic>
        <p:nvPicPr>
          <p:cNvPr id="7" name="Picture 6"/>
          <p:cNvPicPr>
            <a:picLocks noChangeAspect="1"/>
          </p:cNvPicPr>
          <p:nvPr/>
        </p:nvPicPr>
        <p:blipFill>
          <a:blip r:embed="rId4"/>
          <a:stretch>
            <a:fillRect/>
          </a:stretch>
        </p:blipFill>
        <p:spPr>
          <a:xfrm>
            <a:off x="816428" y="2259020"/>
            <a:ext cx="3200400" cy="3330546"/>
          </a:xfrm>
          <a:prstGeom prst="rect">
            <a:avLst/>
          </a:prstGeom>
        </p:spPr>
      </p:pic>
      <p:sp>
        <p:nvSpPr>
          <p:cNvPr id="8" name="Rectangle 7"/>
          <p:cNvSpPr/>
          <p:nvPr/>
        </p:nvSpPr>
        <p:spPr>
          <a:xfrm>
            <a:off x="555277" y="5588895"/>
            <a:ext cx="3774110"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Application-specific</a:t>
            </a:r>
            <a:r>
              <a:rPr lang="en-US" sz="1350" u="sng" dirty="0">
                <a:latin typeface="Tahoma" panose="020B0604030504040204" pitchFamily="34" charset="0"/>
                <a:ea typeface="Tahoma" panose="020B0604030504040204" pitchFamily="34" charset="0"/>
                <a:cs typeface="Tahoma" panose="020B0604030504040204" pitchFamily="34" charset="0"/>
              </a:rPr>
              <a:t> (Object IDs in brackets)</a:t>
            </a:r>
          </a:p>
        </p:txBody>
      </p:sp>
      <p:sp>
        <p:nvSpPr>
          <p:cNvPr id="9" name="Rectangle 8"/>
          <p:cNvSpPr/>
          <p:nvPr/>
        </p:nvSpPr>
        <p:spPr>
          <a:xfrm>
            <a:off x="4764665" y="5594817"/>
            <a:ext cx="3388172" cy="300082"/>
          </a:xfrm>
          <a:prstGeom prst="rect">
            <a:avLst/>
          </a:prstGeom>
        </p:spPr>
        <p:txBody>
          <a:bodyPr wrap="none">
            <a:spAutoFit/>
          </a:bodyPr>
          <a:lstStyle/>
          <a:p>
            <a:r>
              <a:rPr lang="en-US" sz="1350" u="sng" dirty="0">
                <a:latin typeface="Tahoma" panose="020B0604030504040204" pitchFamily="34" charset="0"/>
                <a:ea typeface="Tahoma" panose="020B0604030504040204" pitchFamily="34" charset="0"/>
                <a:cs typeface="Tahoma" panose="020B0604030504040204" pitchFamily="34" charset="0"/>
              </a:rPr>
              <a:t>Network-specific (</a:t>
            </a:r>
            <a:r>
              <a:rPr lang="en-US" sz="1350" b="1" u="sng" dirty="0">
                <a:latin typeface="Tahoma" panose="020B0604030504040204" pitchFamily="34" charset="0"/>
                <a:ea typeface="Tahoma" panose="020B0604030504040204" pitchFamily="34" charset="0"/>
                <a:cs typeface="Tahoma" panose="020B0604030504040204" pitchFamily="34" charset="0"/>
              </a:rPr>
              <a:t>Object</a:t>
            </a:r>
            <a:r>
              <a:rPr lang="en-US" sz="1350" u="sng" dirty="0">
                <a:latin typeface="Tahoma" panose="020B0604030504040204" pitchFamily="34" charset="0"/>
                <a:ea typeface="Tahoma" panose="020B0604030504040204" pitchFamily="34" charset="0"/>
                <a:cs typeface="Tahoma" panose="020B0604030504040204" pitchFamily="34" charset="0"/>
              </a:rPr>
              <a:t> IDs in brackets)</a:t>
            </a:r>
          </a:p>
        </p:txBody>
      </p:sp>
      <p:pic>
        <p:nvPicPr>
          <p:cNvPr id="10" name="Picture 9"/>
          <p:cNvPicPr>
            <a:picLocks noChangeAspect="1"/>
          </p:cNvPicPr>
          <p:nvPr/>
        </p:nvPicPr>
        <p:blipFill>
          <a:blip r:embed="rId5"/>
          <a:stretch>
            <a:fillRect/>
          </a:stretch>
        </p:blipFill>
        <p:spPr>
          <a:xfrm>
            <a:off x="5397154" y="2259020"/>
            <a:ext cx="1764506" cy="3330546"/>
          </a:xfrm>
          <a:prstGeom prst="rect">
            <a:avLst/>
          </a:prstGeom>
        </p:spPr>
      </p:pic>
      <p:sp>
        <p:nvSpPr>
          <p:cNvPr id="11" name="Rectangle 10"/>
          <p:cNvSpPr/>
          <p:nvPr/>
        </p:nvSpPr>
        <p:spPr>
          <a:xfrm>
            <a:off x="197668" y="1776751"/>
            <a:ext cx="2473754"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OBJECT LIBRARY (Cont…)</a:t>
            </a:r>
          </a:p>
        </p:txBody>
      </p:sp>
    </p:spTree>
    <p:extLst>
      <p:ext uri="{BB962C8B-B14F-4D97-AF65-F5344CB8AC3E}">
        <p14:creationId xmlns:p14="http://schemas.microsoft.com/office/powerpoint/2010/main" val="226734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6"/>
          <p:cNvSpPr>
            <a:spLocks noGrp="1"/>
          </p:cNvSpPr>
          <p:nvPr>
            <p:ph type="title"/>
          </p:nvPr>
        </p:nvSpPr>
        <p:spPr>
          <a:xfrm>
            <a:off x="342900" y="986616"/>
            <a:ext cx="7143750" cy="727885"/>
          </a:xfrm>
        </p:spPr>
        <p:txBody>
          <a:bodyPr>
            <a:normAutofit/>
          </a:bodyPr>
          <a:lstStyle/>
          <a:p>
            <a:r>
              <a:rPr lang="en-US" sz="2100" b="1" dirty="0">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sz="21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342901" y="1759311"/>
            <a:ext cx="3005951" cy="276999"/>
          </a:xfrm>
          <a:prstGeom prst="rect">
            <a:avLst/>
          </a:prstGeom>
        </p:spPr>
        <p:txBody>
          <a:bodyPr wrap="none">
            <a:spAutoFit/>
          </a:bodyPr>
          <a:lstStyle/>
          <a:p>
            <a:r>
              <a:rPr lang="en-US" sz="1200" b="1" dirty="0">
                <a:solidFill>
                  <a:srgbClr val="00B0F0"/>
                </a:solidFill>
                <a:latin typeface="Tahoma" panose="020B0604030504040204" pitchFamily="34" charset="0"/>
                <a:ea typeface="Tahoma" panose="020B0604030504040204" pitchFamily="34" charset="0"/>
                <a:cs typeface="Tahoma" panose="020B0604030504040204" pitchFamily="34" charset="0"/>
              </a:rPr>
              <a:t>IDENTITY OBJECT (CLASS ID: 0X01)</a:t>
            </a:r>
            <a:endPar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342900" y="2036310"/>
            <a:ext cx="7429500" cy="646331"/>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The Identity Object is described in greater detail because, being a relatively simple object, it can</a:t>
            </a:r>
          </a:p>
          <a:p>
            <a:pPr algn="just"/>
            <a:r>
              <a:rPr lang="en-US" sz="1200" dirty="0">
                <a:latin typeface="Tahoma" panose="020B0604030504040204" pitchFamily="34" charset="0"/>
                <a:ea typeface="Tahoma" panose="020B0604030504040204" pitchFamily="34" charset="0"/>
                <a:cs typeface="Tahoma" panose="020B0604030504040204" pitchFamily="34" charset="0"/>
              </a:rPr>
              <a:t>serve to illustrate the general principles of CIP objects. In addition, every device must have an</a:t>
            </a:r>
          </a:p>
          <a:p>
            <a:pPr algn="just"/>
            <a:r>
              <a:rPr lang="en-US" sz="1200" dirty="0">
                <a:latin typeface="Tahoma" panose="020B0604030504040204" pitchFamily="34" charset="0"/>
                <a:ea typeface="Tahoma" panose="020B0604030504040204" pitchFamily="34" charset="0"/>
                <a:cs typeface="Tahoma" panose="020B0604030504040204" pitchFamily="34" charset="0"/>
              </a:rPr>
              <a:t>Identity Object.</a:t>
            </a:r>
          </a:p>
        </p:txBody>
      </p:sp>
      <p:pic>
        <p:nvPicPr>
          <p:cNvPr id="11" name="Picture 10"/>
          <p:cNvPicPr>
            <a:picLocks noChangeAspect="1"/>
          </p:cNvPicPr>
          <p:nvPr/>
        </p:nvPicPr>
        <p:blipFill>
          <a:blip r:embed="rId4"/>
          <a:stretch>
            <a:fillRect/>
          </a:stretch>
        </p:blipFill>
        <p:spPr>
          <a:xfrm>
            <a:off x="342900" y="2857501"/>
            <a:ext cx="3493294" cy="2336006"/>
          </a:xfrm>
          <a:prstGeom prst="rect">
            <a:avLst/>
          </a:prstGeom>
        </p:spPr>
      </p:pic>
      <p:sp>
        <p:nvSpPr>
          <p:cNvPr id="12" name="Rectangle 11"/>
          <p:cNvSpPr/>
          <p:nvPr/>
        </p:nvSpPr>
        <p:spPr>
          <a:xfrm>
            <a:off x="996699" y="5429251"/>
            <a:ext cx="2323072"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Typical device object model</a:t>
            </a:r>
          </a:p>
        </p:txBody>
      </p:sp>
      <p:sp>
        <p:nvSpPr>
          <p:cNvPr id="13" name="Rectangle 12"/>
          <p:cNvSpPr/>
          <p:nvPr/>
        </p:nvSpPr>
        <p:spPr>
          <a:xfrm>
            <a:off x="4514850" y="3314701"/>
            <a:ext cx="1885950" cy="1384995"/>
          </a:xfrm>
          <a:prstGeom prst="rect">
            <a:avLst/>
          </a:prstGeom>
        </p:spPr>
        <p:txBody>
          <a:bodyPr wrap="square">
            <a:spAutoFit/>
          </a:bodyPr>
          <a:lstStyle/>
          <a:p>
            <a:pPr marL="214313" indent="-214313">
              <a:buClr>
                <a:srgbClr val="00B050"/>
              </a:buClr>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Vendor ID</a:t>
            </a:r>
          </a:p>
          <a:p>
            <a:pPr marL="214313" indent="-214313">
              <a:buClr>
                <a:srgbClr val="00B050"/>
              </a:buClr>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Device Type</a:t>
            </a:r>
          </a:p>
          <a:p>
            <a:pPr marL="214313" indent="-214313">
              <a:buClr>
                <a:srgbClr val="00B050"/>
              </a:buClr>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Product Code</a:t>
            </a:r>
          </a:p>
          <a:p>
            <a:pPr marL="214313" indent="-214313">
              <a:buClr>
                <a:srgbClr val="00B050"/>
              </a:buClr>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Revision</a:t>
            </a:r>
          </a:p>
          <a:p>
            <a:pPr marL="214313" indent="-214313">
              <a:buClr>
                <a:srgbClr val="00B050"/>
              </a:buClr>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Status</a:t>
            </a:r>
          </a:p>
          <a:p>
            <a:pPr marL="214313" indent="-214313">
              <a:buClr>
                <a:srgbClr val="00B050"/>
              </a:buClr>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Serial Number</a:t>
            </a:r>
          </a:p>
          <a:p>
            <a:pPr marL="214313" indent="-214313">
              <a:buClr>
                <a:srgbClr val="00B050"/>
              </a:buClr>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Product Name</a:t>
            </a:r>
          </a:p>
        </p:txBody>
      </p:sp>
      <p:sp>
        <p:nvSpPr>
          <p:cNvPr id="14" name="Rectangle 13"/>
          <p:cNvSpPr/>
          <p:nvPr/>
        </p:nvSpPr>
        <p:spPr>
          <a:xfrm>
            <a:off x="4514850" y="2912117"/>
            <a:ext cx="2230098"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MANDATORY ATTRIBUTES</a:t>
            </a:r>
          </a:p>
        </p:txBody>
      </p:sp>
    </p:spTree>
    <p:extLst>
      <p:ext uri="{BB962C8B-B14F-4D97-AF65-F5344CB8AC3E}">
        <p14:creationId xmlns:p14="http://schemas.microsoft.com/office/powerpoint/2010/main" val="4036184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413" y="950530"/>
            <a:ext cx="7258050" cy="815165"/>
          </a:xfrm>
        </p:spPr>
        <p:txBody>
          <a:bodyPr>
            <a:normAutofit/>
          </a:bodyPr>
          <a:lstStyle/>
          <a:p>
            <a:r>
              <a:rPr lang="en-US" sz="21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8" name="Rectangle 7"/>
          <p:cNvSpPr/>
          <p:nvPr/>
        </p:nvSpPr>
        <p:spPr>
          <a:xfrm>
            <a:off x="300912" y="1801218"/>
            <a:ext cx="3704860" cy="276999"/>
          </a:xfrm>
          <a:prstGeom prst="rect">
            <a:avLst/>
          </a:prstGeom>
        </p:spPr>
        <p:txBody>
          <a:bodyPr wrap="none">
            <a:spAutoFit/>
          </a:bodyPr>
          <a:lstStyle/>
          <a:p>
            <a:r>
              <a:rPr lang="en-US" sz="1200" b="1" dirty="0">
                <a:solidFill>
                  <a:srgbClr val="00B0F0"/>
                </a:solidFill>
                <a:latin typeface="Tahoma" panose="020B0604030504040204" pitchFamily="34" charset="0"/>
                <a:ea typeface="Tahoma" panose="020B0604030504040204" pitchFamily="34" charset="0"/>
                <a:cs typeface="Tahoma" panose="020B0604030504040204" pitchFamily="34" charset="0"/>
              </a:rPr>
              <a:t>IDENTITY OBJECT (CLASS ID: 0X01)( Cont…)</a:t>
            </a:r>
            <a:endPar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300912" y="2124140"/>
            <a:ext cx="7429500" cy="461665"/>
          </a:xfrm>
          <a:prstGeom prst="rect">
            <a:avLst/>
          </a:prstGeom>
        </p:spPr>
        <p:txBody>
          <a:bodyPr wrap="square">
            <a:spAutoFit/>
          </a:bodyPr>
          <a:lstStyle/>
          <a:p>
            <a:pPr algn="just"/>
            <a:r>
              <a:rPr lang="en-US" sz="1200" u="sng" dirty="0">
                <a:latin typeface="Tahoma" panose="020B0604030504040204" pitchFamily="34" charset="0"/>
                <a:ea typeface="Tahoma" panose="020B0604030504040204" pitchFamily="34" charset="0"/>
                <a:cs typeface="Tahoma" panose="020B0604030504040204" pitchFamily="34" charset="0"/>
              </a:rPr>
              <a:t>The </a:t>
            </a:r>
            <a:r>
              <a:rPr lang="en-US" sz="1200" i="1" u="sng" dirty="0">
                <a:latin typeface="Tahoma" panose="020B0604030504040204" pitchFamily="34" charset="0"/>
                <a:ea typeface="Tahoma" panose="020B0604030504040204" pitchFamily="34" charset="0"/>
                <a:cs typeface="Tahoma" panose="020B0604030504040204" pitchFamily="34" charset="0"/>
              </a:rPr>
              <a:t>Vendor ID </a:t>
            </a:r>
            <a:r>
              <a:rPr lang="en-US" sz="1200" dirty="0">
                <a:latin typeface="Tahoma" panose="020B0604030504040204" pitchFamily="34" charset="0"/>
                <a:ea typeface="Tahoma" panose="020B0604030504040204" pitchFamily="34" charset="0"/>
                <a:cs typeface="Tahoma" panose="020B0604030504040204" pitchFamily="34" charset="0"/>
              </a:rPr>
              <a:t>attribute identifies the vendor that markets the device. This Unsigned Integer</a:t>
            </a:r>
          </a:p>
          <a:p>
            <a:pPr algn="just"/>
            <a:r>
              <a:rPr lang="en-US" sz="1200" dirty="0">
                <a:latin typeface="Tahoma" panose="020B0604030504040204" pitchFamily="34" charset="0"/>
                <a:ea typeface="Tahoma" panose="020B0604030504040204" pitchFamily="34" charset="0"/>
                <a:cs typeface="Tahoma" panose="020B0604030504040204" pitchFamily="34" charset="0"/>
              </a:rPr>
              <a:t>(UINT) value is assigned to a specific vendor by ODVA.</a:t>
            </a:r>
          </a:p>
        </p:txBody>
      </p:sp>
      <p:sp>
        <p:nvSpPr>
          <p:cNvPr id="10" name="Rectangle 9"/>
          <p:cNvSpPr/>
          <p:nvPr/>
        </p:nvSpPr>
        <p:spPr>
          <a:xfrm>
            <a:off x="300912" y="2632215"/>
            <a:ext cx="7071438" cy="461665"/>
          </a:xfrm>
          <a:prstGeom prst="rect">
            <a:avLst/>
          </a:prstGeom>
        </p:spPr>
        <p:txBody>
          <a:bodyPr wrap="square">
            <a:spAutoFit/>
          </a:bodyPr>
          <a:lstStyle/>
          <a:p>
            <a:pPr algn="just"/>
            <a:r>
              <a:rPr lang="en-US" sz="1200" u="sng" dirty="0">
                <a:latin typeface="Tahoma" panose="020B0604030504040204" pitchFamily="34" charset="0"/>
                <a:ea typeface="Tahoma" panose="020B0604030504040204" pitchFamily="34" charset="0"/>
                <a:cs typeface="Tahoma" panose="020B0604030504040204" pitchFamily="34" charset="0"/>
              </a:rPr>
              <a:t>The </a:t>
            </a:r>
            <a:r>
              <a:rPr lang="en-US" sz="1200" i="1" u="sng" dirty="0">
                <a:latin typeface="Tahoma" panose="020B0604030504040204" pitchFamily="34" charset="0"/>
                <a:ea typeface="Tahoma" panose="020B0604030504040204" pitchFamily="34" charset="0"/>
                <a:cs typeface="Tahoma" panose="020B0604030504040204" pitchFamily="34" charset="0"/>
              </a:rPr>
              <a:t>Device Type</a:t>
            </a:r>
            <a:r>
              <a:rPr lang="en-US" sz="1200" dirty="0">
                <a:latin typeface="Tahoma" panose="020B0604030504040204" pitchFamily="34" charset="0"/>
                <a:ea typeface="Tahoma" panose="020B0604030504040204" pitchFamily="34" charset="0"/>
                <a:cs typeface="Tahoma" panose="020B0604030504040204" pitchFamily="34" charset="0"/>
              </a:rPr>
              <a:t>, again a UINT value, specifies which profile has been used for this device. It</a:t>
            </a:r>
          </a:p>
          <a:p>
            <a:pPr algn="just"/>
            <a:r>
              <a:rPr lang="en-US" sz="1200" dirty="0">
                <a:latin typeface="Tahoma" panose="020B0604030504040204" pitchFamily="34" charset="0"/>
                <a:ea typeface="Tahoma" panose="020B0604030504040204" pitchFamily="34" charset="0"/>
                <a:cs typeface="Tahoma" panose="020B0604030504040204" pitchFamily="34" charset="0"/>
              </a:rPr>
              <a:t>must be one of the Device of the CIP Networks Library or a vendor-specific type.</a:t>
            </a:r>
          </a:p>
        </p:txBody>
      </p:sp>
      <p:sp>
        <p:nvSpPr>
          <p:cNvPr id="11" name="Rectangle 10"/>
          <p:cNvSpPr/>
          <p:nvPr/>
        </p:nvSpPr>
        <p:spPr>
          <a:xfrm>
            <a:off x="300912" y="3157914"/>
            <a:ext cx="6499938" cy="461665"/>
          </a:xfrm>
          <a:prstGeom prst="rect">
            <a:avLst/>
          </a:prstGeom>
        </p:spPr>
        <p:txBody>
          <a:bodyPr wrap="square">
            <a:spAutoFit/>
          </a:bodyPr>
          <a:lstStyle/>
          <a:p>
            <a:pPr algn="just"/>
            <a:r>
              <a:rPr lang="en-US" sz="1200" u="sng" dirty="0">
                <a:latin typeface="Tahoma" panose="020B0604030504040204" pitchFamily="34" charset="0"/>
                <a:ea typeface="Tahoma" panose="020B0604030504040204" pitchFamily="34" charset="0"/>
                <a:cs typeface="Tahoma" panose="020B0604030504040204" pitchFamily="34" charset="0"/>
              </a:rPr>
              <a:t>The </a:t>
            </a:r>
            <a:r>
              <a:rPr lang="en-US" sz="1200" i="1" u="sng" dirty="0">
                <a:latin typeface="Tahoma" panose="020B0604030504040204" pitchFamily="34" charset="0"/>
                <a:ea typeface="Tahoma" panose="020B0604030504040204" pitchFamily="34" charset="0"/>
                <a:cs typeface="Tahoma" panose="020B0604030504040204" pitchFamily="34" charset="0"/>
              </a:rPr>
              <a:t>Product Code </a:t>
            </a:r>
            <a:r>
              <a:rPr lang="en-US" sz="1200" dirty="0">
                <a:latin typeface="Tahoma" panose="020B0604030504040204" pitchFamily="34" charset="0"/>
                <a:ea typeface="Tahoma" panose="020B0604030504040204" pitchFamily="34" charset="0"/>
                <a:cs typeface="Tahoma" panose="020B0604030504040204" pitchFamily="34" charset="0"/>
              </a:rPr>
              <a:t>is a UINT number defined by the vendor of the device. This code is used </a:t>
            </a:r>
            <a:r>
              <a:rPr lang="en-US" sz="1200" dirty="0" smtClean="0">
                <a:latin typeface="Tahoma" panose="020B0604030504040204" pitchFamily="34" charset="0"/>
                <a:ea typeface="Tahoma" panose="020B0604030504040204" pitchFamily="34" charset="0"/>
                <a:cs typeface="Tahoma" panose="020B0604030504040204" pitchFamily="34" charset="0"/>
              </a:rPr>
              <a:t>to distinguish </a:t>
            </a:r>
            <a:r>
              <a:rPr lang="en-US" sz="1200" dirty="0">
                <a:latin typeface="Tahoma" panose="020B0604030504040204" pitchFamily="34" charset="0"/>
                <a:ea typeface="Tahoma" panose="020B0604030504040204" pitchFamily="34" charset="0"/>
                <a:cs typeface="Tahoma" panose="020B0604030504040204" pitchFamily="34" charset="0"/>
              </a:rPr>
              <a:t>multiple products of the same Device Type from the same vendor.</a:t>
            </a:r>
          </a:p>
        </p:txBody>
      </p:sp>
      <p:sp>
        <p:nvSpPr>
          <p:cNvPr id="12" name="Rectangle 11"/>
          <p:cNvSpPr/>
          <p:nvPr/>
        </p:nvSpPr>
        <p:spPr>
          <a:xfrm>
            <a:off x="297413" y="3755714"/>
            <a:ext cx="6557088" cy="646331"/>
          </a:xfrm>
          <a:prstGeom prst="rect">
            <a:avLst/>
          </a:prstGeom>
        </p:spPr>
        <p:txBody>
          <a:bodyPr wrap="square">
            <a:spAutoFit/>
          </a:bodyPr>
          <a:lstStyle/>
          <a:p>
            <a:pPr algn="just"/>
            <a:r>
              <a:rPr lang="en-US" sz="1200" u="sng" dirty="0">
                <a:latin typeface="Tahoma" panose="020B0604030504040204" pitchFamily="34" charset="0"/>
                <a:ea typeface="Tahoma" panose="020B0604030504040204" pitchFamily="34" charset="0"/>
                <a:cs typeface="Tahoma" panose="020B0604030504040204" pitchFamily="34" charset="0"/>
              </a:rPr>
              <a:t>The </a:t>
            </a:r>
            <a:r>
              <a:rPr lang="en-US" sz="1200" i="1" u="sng" dirty="0">
                <a:latin typeface="Tahoma" panose="020B0604030504040204" pitchFamily="34" charset="0"/>
                <a:ea typeface="Tahoma" panose="020B0604030504040204" pitchFamily="34" charset="0"/>
                <a:cs typeface="Tahoma" panose="020B0604030504040204" pitchFamily="34" charset="0"/>
              </a:rPr>
              <a:t>Revision </a:t>
            </a:r>
            <a:r>
              <a:rPr lang="en-US" sz="1200" dirty="0">
                <a:latin typeface="Tahoma" panose="020B0604030504040204" pitchFamily="34" charset="0"/>
                <a:ea typeface="Tahoma" panose="020B0604030504040204" pitchFamily="34" charset="0"/>
                <a:cs typeface="Tahoma" panose="020B0604030504040204" pitchFamily="34" charset="0"/>
              </a:rPr>
              <a:t>is split into two Unsigned Short Integer (USINT) values specifying a Major Revision and a Minor Revision. Any device change(s) that results in modifying the behavior of the device on the network must be reflected in a change to the Minor Revision at minimum.</a:t>
            </a:r>
          </a:p>
        </p:txBody>
      </p:sp>
      <p:sp>
        <p:nvSpPr>
          <p:cNvPr id="13" name="TextBox 12"/>
          <p:cNvSpPr txBox="1"/>
          <p:nvPr/>
        </p:nvSpPr>
        <p:spPr>
          <a:xfrm>
            <a:off x="297413" y="4482836"/>
            <a:ext cx="6499938" cy="461665"/>
          </a:xfrm>
          <a:prstGeom prst="rect">
            <a:avLst/>
          </a:prstGeom>
          <a:noFill/>
        </p:spPr>
        <p:txBody>
          <a:bodyPr wrap="square" rtlCol="0">
            <a:spAutoFit/>
          </a:bodyPr>
          <a:lstStyle/>
          <a:p>
            <a:pPr algn="just"/>
            <a:r>
              <a:rPr lang="en-US" sz="1200" u="sng" dirty="0">
                <a:latin typeface="Tahoma" panose="020B0604030504040204" pitchFamily="34" charset="0"/>
                <a:ea typeface="Tahoma" panose="020B0604030504040204" pitchFamily="34" charset="0"/>
                <a:cs typeface="Tahoma" panose="020B0604030504040204" pitchFamily="34" charset="0"/>
              </a:rPr>
              <a:t>The </a:t>
            </a:r>
            <a:r>
              <a:rPr lang="en-US" sz="1200" i="1" u="sng" dirty="0">
                <a:latin typeface="Tahoma" panose="020B0604030504040204" pitchFamily="34" charset="0"/>
                <a:ea typeface="Tahoma" panose="020B0604030504040204" pitchFamily="34" charset="0"/>
                <a:cs typeface="Tahoma" panose="020B0604030504040204" pitchFamily="34" charset="0"/>
              </a:rPr>
              <a:t>Status </a:t>
            </a:r>
            <a:r>
              <a:rPr lang="en-US" sz="1200" dirty="0">
                <a:latin typeface="Tahoma" panose="020B0604030504040204" pitchFamily="34" charset="0"/>
                <a:ea typeface="Tahoma" panose="020B0604030504040204" pitchFamily="34" charset="0"/>
                <a:cs typeface="Tahoma" panose="020B0604030504040204" pitchFamily="34" charset="0"/>
              </a:rPr>
              <a:t>attribute provides information on the status of the device, for example, whether it is owned or configured, and whether any major or minor faults have occurred.</a:t>
            </a:r>
          </a:p>
        </p:txBody>
      </p:sp>
      <p:sp>
        <p:nvSpPr>
          <p:cNvPr id="14" name="Rectangle 13"/>
          <p:cNvSpPr/>
          <p:nvPr/>
        </p:nvSpPr>
        <p:spPr>
          <a:xfrm>
            <a:off x="297413" y="4967585"/>
            <a:ext cx="6430892" cy="461665"/>
          </a:xfrm>
          <a:prstGeom prst="rect">
            <a:avLst/>
          </a:prstGeom>
        </p:spPr>
        <p:txBody>
          <a:bodyPr wrap="square">
            <a:spAutoFit/>
          </a:bodyPr>
          <a:lstStyle/>
          <a:p>
            <a:pPr algn="just"/>
            <a:r>
              <a:rPr lang="en-US" sz="1200" u="sng" dirty="0">
                <a:latin typeface="Tahoma" panose="020B0604030504040204" pitchFamily="34" charset="0"/>
                <a:ea typeface="Tahoma" panose="020B0604030504040204" pitchFamily="34" charset="0"/>
                <a:cs typeface="Tahoma" panose="020B0604030504040204" pitchFamily="34" charset="0"/>
              </a:rPr>
              <a:t>The </a:t>
            </a:r>
            <a:r>
              <a:rPr lang="en-US" sz="1200" i="1" u="sng" dirty="0">
                <a:latin typeface="Tahoma" panose="020B0604030504040204" pitchFamily="34" charset="0"/>
                <a:ea typeface="Tahoma" panose="020B0604030504040204" pitchFamily="34" charset="0"/>
                <a:cs typeface="Tahoma" panose="020B0604030504040204" pitchFamily="34" charset="0"/>
              </a:rPr>
              <a:t>Serial Number </a:t>
            </a:r>
            <a:r>
              <a:rPr lang="en-US" sz="1200" dirty="0">
                <a:latin typeface="Tahoma" panose="020B0604030504040204" pitchFamily="34" charset="0"/>
                <a:ea typeface="Tahoma" panose="020B0604030504040204" pitchFamily="34" charset="0"/>
                <a:cs typeface="Tahoma" panose="020B0604030504040204" pitchFamily="34" charset="0"/>
              </a:rPr>
              <a:t>is used to uniquely identify individual devices in conjunction with the Vendor ID, that is, no two CIP devices from one vendor may carry the same Serial Number.</a:t>
            </a:r>
          </a:p>
        </p:txBody>
      </p:sp>
      <p:sp>
        <p:nvSpPr>
          <p:cNvPr id="15" name="Rectangle 14"/>
          <p:cNvSpPr/>
          <p:nvPr/>
        </p:nvSpPr>
        <p:spPr>
          <a:xfrm>
            <a:off x="300633" y="5429250"/>
            <a:ext cx="6430893" cy="461665"/>
          </a:xfrm>
          <a:prstGeom prst="rect">
            <a:avLst/>
          </a:prstGeom>
        </p:spPr>
        <p:txBody>
          <a:bodyPr wrap="square">
            <a:spAutoFit/>
          </a:bodyPr>
          <a:lstStyle/>
          <a:p>
            <a:pPr algn="just"/>
            <a:r>
              <a:rPr lang="en-US" sz="1200" u="sng" dirty="0">
                <a:latin typeface="Tahoma" panose="020B0604030504040204" pitchFamily="34" charset="0"/>
                <a:ea typeface="Tahoma" panose="020B0604030504040204" pitchFamily="34" charset="0"/>
                <a:cs typeface="Tahoma" panose="020B0604030504040204" pitchFamily="34" charset="0"/>
              </a:rPr>
              <a:t>The </a:t>
            </a:r>
            <a:r>
              <a:rPr lang="en-US" sz="1200" i="1" u="sng" dirty="0">
                <a:latin typeface="Tahoma" panose="020B0604030504040204" pitchFamily="34" charset="0"/>
                <a:ea typeface="Tahoma" panose="020B0604030504040204" pitchFamily="34" charset="0"/>
                <a:cs typeface="Tahoma" panose="020B0604030504040204" pitchFamily="34" charset="0"/>
              </a:rPr>
              <a:t>Product Name </a:t>
            </a:r>
            <a:r>
              <a:rPr lang="en-US" sz="1200" dirty="0">
                <a:latin typeface="Tahoma" panose="020B0604030504040204" pitchFamily="34" charset="0"/>
                <a:ea typeface="Tahoma" panose="020B0604030504040204" pitchFamily="34" charset="0"/>
                <a:cs typeface="Tahoma" panose="020B0604030504040204" pitchFamily="34" charset="0"/>
              </a:rPr>
              <a:t>attribute allows the vendor to give a meaningful ASCII name string (up </a:t>
            </a:r>
            <a:r>
              <a:rPr lang="en-US" sz="1200" dirty="0" smtClean="0">
                <a:latin typeface="Tahoma" panose="020B0604030504040204" pitchFamily="34" charset="0"/>
                <a:ea typeface="Tahoma" panose="020B0604030504040204" pitchFamily="34" charset="0"/>
                <a:cs typeface="Tahoma" panose="020B0604030504040204" pitchFamily="34" charset="0"/>
              </a:rPr>
              <a:t>to 32 </a:t>
            </a:r>
            <a:r>
              <a:rPr lang="en-US" sz="1200" dirty="0">
                <a:latin typeface="Tahoma" panose="020B0604030504040204" pitchFamily="34" charset="0"/>
                <a:ea typeface="Tahoma" panose="020B0604030504040204" pitchFamily="34" charset="0"/>
                <a:cs typeface="Tahoma" panose="020B0604030504040204" pitchFamily="34" charset="0"/>
              </a:rPr>
              <a:t>characters) to the device.</a:t>
            </a:r>
          </a:p>
        </p:txBody>
      </p:sp>
    </p:spTree>
    <p:extLst>
      <p:ext uri="{BB962C8B-B14F-4D97-AF65-F5344CB8AC3E}">
        <p14:creationId xmlns:p14="http://schemas.microsoft.com/office/powerpoint/2010/main" val="4154053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86615"/>
            <a:ext cx="7315200" cy="857250"/>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342900" y="2015315"/>
            <a:ext cx="4142481" cy="300082"/>
          </a:xfrm>
          <a:prstGeom prst="rect">
            <a:avLst/>
          </a:prstGeom>
        </p:spPr>
        <p:txBody>
          <a:bodyPr wrap="none">
            <a:spAutoFit/>
          </a:bodyPr>
          <a:lstStyle/>
          <a:p>
            <a:r>
              <a:rPr lang="en-US" sz="1350" b="1" dirty="0">
                <a:solidFill>
                  <a:srgbClr val="00B0F0"/>
                </a:solidFill>
                <a:latin typeface="Tahoma" panose="020B0604030504040204" pitchFamily="34" charset="0"/>
                <a:ea typeface="Tahoma" panose="020B0604030504040204" pitchFamily="34" charset="0"/>
                <a:cs typeface="Tahoma" panose="020B0604030504040204" pitchFamily="34" charset="0"/>
              </a:rPr>
              <a:t>IDENTITY OBJECT (CLASS ID: 0X01)( Cont…)</a:t>
            </a:r>
            <a:endPar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342900" y="2971800"/>
            <a:ext cx="4572000" cy="2377574"/>
          </a:xfrm>
          <a:prstGeom prst="rect">
            <a:avLst/>
          </a:prstGeom>
        </p:spPr>
        <p:txBody>
          <a:bodyPr>
            <a:spAutoFit/>
          </a:bodyPr>
          <a:lstStyle/>
          <a:p>
            <a:pPr marL="285750" indent="-285750">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State</a:t>
            </a:r>
          </a:p>
          <a:p>
            <a:pPr marL="285750" indent="-285750">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Configuration Consistency Value</a:t>
            </a:r>
          </a:p>
          <a:p>
            <a:pPr marL="285750" indent="-285750">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Heartbeat Interval</a:t>
            </a:r>
          </a:p>
          <a:p>
            <a:pPr marL="285750" indent="-285750">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Active Language</a:t>
            </a:r>
          </a:p>
          <a:p>
            <a:pPr marL="285750" indent="-285750">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Supported Language List</a:t>
            </a:r>
          </a:p>
          <a:p>
            <a:pPr marL="285750" indent="-285750">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International Product Name</a:t>
            </a:r>
          </a:p>
          <a:p>
            <a:pPr marL="285750" indent="-285750">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Semaphore</a:t>
            </a:r>
          </a:p>
          <a:p>
            <a:pPr marL="285750" indent="-285750">
              <a:buClr>
                <a:schemeClr val="accent5">
                  <a:lumMod val="75000"/>
                </a:schemeClr>
              </a:buClr>
              <a:buSzPct val="60000"/>
              <a:buFont typeface="Wingdings" panose="05000000000000000000" pitchFamily="2" charset="2"/>
              <a:buChar char="§"/>
            </a:pPr>
            <a:r>
              <a:rPr lang="en-US" sz="1350" dirty="0" err="1">
                <a:latin typeface="Tahoma" panose="020B0604030504040204" pitchFamily="34" charset="0"/>
                <a:ea typeface="Tahoma" panose="020B0604030504040204" pitchFamily="34" charset="0"/>
                <a:cs typeface="Tahoma" panose="020B0604030504040204" pitchFamily="34" charset="0"/>
              </a:rPr>
              <a:t>Assigned_Name</a:t>
            </a:r>
            <a:endParaRPr lang="en-US" sz="1350" dirty="0">
              <a:latin typeface="Tahoma" panose="020B0604030504040204" pitchFamily="34" charset="0"/>
              <a:ea typeface="Tahoma" panose="020B0604030504040204" pitchFamily="34" charset="0"/>
              <a:cs typeface="Tahoma" panose="020B0604030504040204" pitchFamily="34" charset="0"/>
            </a:endParaRPr>
          </a:p>
          <a:p>
            <a:pPr marL="285750" indent="-285750">
              <a:buClr>
                <a:schemeClr val="accent5">
                  <a:lumMod val="75000"/>
                </a:schemeClr>
              </a:buClr>
              <a:buSzPct val="60000"/>
              <a:buFont typeface="Wingdings" panose="05000000000000000000" pitchFamily="2" charset="2"/>
              <a:buChar char="§"/>
            </a:pPr>
            <a:r>
              <a:rPr lang="en-US" sz="1350" dirty="0" err="1">
                <a:latin typeface="Tahoma" panose="020B0604030504040204" pitchFamily="34" charset="0"/>
                <a:ea typeface="Tahoma" panose="020B0604030504040204" pitchFamily="34" charset="0"/>
                <a:cs typeface="Tahoma" panose="020B0604030504040204" pitchFamily="34" charset="0"/>
              </a:rPr>
              <a:t>Assigned_Description</a:t>
            </a:r>
            <a:endParaRPr lang="en-US" sz="1350" dirty="0">
              <a:latin typeface="Tahoma" panose="020B0604030504040204" pitchFamily="34" charset="0"/>
              <a:ea typeface="Tahoma" panose="020B0604030504040204" pitchFamily="34" charset="0"/>
              <a:cs typeface="Tahoma" panose="020B0604030504040204" pitchFamily="34" charset="0"/>
            </a:endParaRPr>
          </a:p>
          <a:p>
            <a:pPr marL="285750" indent="-285750">
              <a:buClr>
                <a:schemeClr val="accent5">
                  <a:lumMod val="75000"/>
                </a:schemeClr>
              </a:buClr>
              <a:buSzPct val="60000"/>
              <a:buFont typeface="Wingdings" panose="05000000000000000000" pitchFamily="2" charset="2"/>
              <a:buChar char="§"/>
            </a:pPr>
            <a:r>
              <a:rPr lang="en-US" sz="1350" dirty="0" err="1">
                <a:latin typeface="Tahoma" panose="020B0604030504040204" pitchFamily="34" charset="0"/>
                <a:ea typeface="Tahoma" panose="020B0604030504040204" pitchFamily="34" charset="0"/>
                <a:cs typeface="Tahoma" panose="020B0604030504040204" pitchFamily="34" charset="0"/>
              </a:rPr>
              <a:t>Geographic_Location</a:t>
            </a:r>
            <a:endParaRPr lang="en-US" sz="1350" dirty="0">
              <a:latin typeface="Tahoma" panose="020B0604030504040204" pitchFamily="34" charset="0"/>
              <a:ea typeface="Tahoma" panose="020B0604030504040204" pitchFamily="34" charset="0"/>
              <a:cs typeface="Tahoma" panose="020B0604030504040204" pitchFamily="34" charset="0"/>
            </a:endParaRPr>
          </a:p>
          <a:p>
            <a:pPr marL="285750" indent="-285750">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Modbus Identity Info</a:t>
            </a:r>
          </a:p>
        </p:txBody>
      </p:sp>
      <p:sp>
        <p:nvSpPr>
          <p:cNvPr id="9" name="Rectangle 8"/>
          <p:cNvSpPr/>
          <p:nvPr/>
        </p:nvSpPr>
        <p:spPr>
          <a:xfrm>
            <a:off x="342900" y="2523351"/>
            <a:ext cx="3892412"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OPTIONAL OR CONDITIONAL ATTRIBUTES</a:t>
            </a:r>
          </a:p>
        </p:txBody>
      </p:sp>
    </p:spTree>
    <p:extLst>
      <p:ext uri="{BB962C8B-B14F-4D97-AF65-F5344CB8AC3E}">
        <p14:creationId xmlns:p14="http://schemas.microsoft.com/office/powerpoint/2010/main" val="253350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14350" y="986615"/>
            <a:ext cx="6858000" cy="457200"/>
          </a:xfrm>
        </p:spPr>
        <p:txBody>
          <a:bodyPr>
            <a:noAutofit/>
          </a:bodyPr>
          <a:lstStyle/>
          <a:p>
            <a:r>
              <a:rPr lang="en-US" sz="36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CONTENTS</a:t>
            </a:r>
          </a:p>
        </p:txBody>
      </p:sp>
      <p:sp>
        <p:nvSpPr>
          <p:cNvPr id="14" name="Content Placeholder 13"/>
          <p:cNvSpPr>
            <a:spLocks noGrp="1"/>
          </p:cNvSpPr>
          <p:nvPr>
            <p:ph idx="1"/>
          </p:nvPr>
        </p:nvSpPr>
        <p:spPr>
          <a:xfrm>
            <a:off x="514350" y="1657350"/>
            <a:ext cx="7535636" cy="4114800"/>
          </a:xfrm>
        </p:spPr>
        <p:txBody>
          <a:bodyPr>
            <a:normAutofit/>
          </a:bodyPr>
          <a:lstStyle/>
          <a:p>
            <a:pPr>
              <a:buClr>
                <a:srgbClr val="0070C0"/>
              </a:buClr>
              <a:buSzPct val="60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Introduction</a:t>
            </a:r>
          </a:p>
          <a:p>
            <a:pPr>
              <a:buClr>
                <a:srgbClr val="0070C0"/>
              </a:buClr>
              <a:buSzPct val="60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CIP Networks</a:t>
            </a:r>
          </a:p>
          <a:p>
            <a:pPr>
              <a:buClr>
                <a:srgbClr val="0070C0"/>
              </a:buClr>
              <a:buSzPct val="60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Description Of The CIP Networks Library</a:t>
            </a:r>
          </a:p>
          <a:p>
            <a:pPr>
              <a:buClr>
                <a:srgbClr val="0070C0"/>
              </a:buClr>
              <a:buSzPct val="60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DeviceNet</a:t>
            </a:r>
          </a:p>
          <a:p>
            <a:pPr>
              <a:buClr>
                <a:srgbClr val="0070C0"/>
              </a:buClr>
              <a:buSzPct val="60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ControlNet</a:t>
            </a:r>
          </a:p>
          <a:p>
            <a:pPr>
              <a:buClr>
                <a:srgbClr val="0070C0"/>
              </a:buClr>
              <a:buSzPct val="60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EtherNet/IP</a:t>
            </a:r>
          </a:p>
          <a:p>
            <a:pPr>
              <a:buClr>
                <a:srgbClr val="0070C0"/>
              </a:buClr>
              <a:buSzPct val="60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CompoNet</a:t>
            </a:r>
          </a:p>
          <a:p>
            <a:pPr>
              <a:buClr>
                <a:srgbClr val="0070C0"/>
              </a:buClr>
              <a:buSzPct val="60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Benefits of CIP Family</a:t>
            </a:r>
          </a:p>
          <a:p>
            <a:pPr>
              <a:buClr>
                <a:srgbClr val="0070C0"/>
              </a:buClr>
              <a:buSzPct val="60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Application Layer Enhancements	</a:t>
            </a:r>
          </a:p>
          <a:p>
            <a:pPr>
              <a:buClr>
                <a:srgbClr val="0070C0"/>
              </a:buClr>
              <a:buSzPct val="60000"/>
              <a:buFont typeface="Wingdings" panose="05000000000000000000" pitchFamily="2" charset="2"/>
              <a:buChar char="§"/>
            </a:pPr>
            <a:endParaRPr lang="en-US" sz="1500" dirty="0">
              <a:latin typeface="Tahoma" panose="020B0604030504040204" pitchFamily="34" charset="0"/>
              <a:ea typeface="Tahoma" panose="020B0604030504040204" pitchFamily="34" charset="0"/>
              <a:cs typeface="Tahoma" panose="020B0604030504040204" pitchFamily="34" charset="0"/>
            </a:endParaRPr>
          </a:p>
          <a:p>
            <a:pPr>
              <a:buClr>
                <a:srgbClr val="0070C0"/>
              </a:buClr>
              <a:buSzPct val="60000"/>
              <a:buFont typeface="Wingdings" panose="05000000000000000000" pitchFamily="2" charset="2"/>
              <a:buChar char="§"/>
            </a:pPr>
            <a:endParaRPr lang="en-US" sz="15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86615"/>
            <a:ext cx="7695422" cy="785035"/>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339400" y="1987324"/>
            <a:ext cx="3554178"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PARAMETER OBJECT (CLASS ID: 0X0F)</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339400" y="2280651"/>
            <a:ext cx="7375850" cy="923330"/>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The Parameter Object comes in two types: A complete object and an abbreviated version (Parameter Object Stub). This abbreviated version is used primarily by DeviceNet and CompoNet devices that have only small amounts of memory available. The Parameter Object Stub, in conjunction with the EDS, has roughly the same functionality as the full object.</a:t>
            </a:r>
          </a:p>
        </p:txBody>
      </p:sp>
      <p:pic>
        <p:nvPicPr>
          <p:cNvPr id="10" name="Picture 9"/>
          <p:cNvPicPr>
            <a:picLocks noChangeAspect="1"/>
          </p:cNvPicPr>
          <p:nvPr/>
        </p:nvPicPr>
        <p:blipFill>
          <a:blip r:embed="rId4"/>
          <a:stretch>
            <a:fillRect/>
          </a:stretch>
        </p:blipFill>
        <p:spPr>
          <a:xfrm>
            <a:off x="1780616" y="3371850"/>
            <a:ext cx="4493419" cy="1664494"/>
          </a:xfrm>
          <a:prstGeom prst="rect">
            <a:avLst/>
          </a:prstGeom>
        </p:spPr>
      </p:pic>
      <p:sp>
        <p:nvSpPr>
          <p:cNvPr id="11" name="Rectangle 10"/>
          <p:cNvSpPr/>
          <p:nvPr/>
        </p:nvSpPr>
        <p:spPr>
          <a:xfrm>
            <a:off x="1582352" y="5176564"/>
            <a:ext cx="5838458"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The first six Instance Attributes are required for the Object Stub.</a:t>
            </a:r>
          </a:p>
        </p:txBody>
      </p:sp>
    </p:spTree>
    <p:extLst>
      <p:ext uri="{BB962C8B-B14F-4D97-AF65-F5344CB8AC3E}">
        <p14:creationId xmlns:p14="http://schemas.microsoft.com/office/powerpoint/2010/main" val="1452651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038936"/>
            <a:ext cx="7600950" cy="857250"/>
          </a:xfrm>
        </p:spPr>
        <p:txBody>
          <a:bodyPr>
            <a:normAutofit/>
          </a:bodyPr>
          <a:lstStyle/>
          <a:p>
            <a:r>
              <a:rPr lang="en-US" sz="2100" b="1" dirty="0">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sz="21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1000" y="4967221"/>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1172" y="1038936"/>
            <a:ext cx="1028700" cy="1028700"/>
          </a:xfrm>
          <a:prstGeom prst="rect">
            <a:avLst/>
          </a:prstGeom>
        </p:spPr>
      </p:pic>
      <p:sp>
        <p:nvSpPr>
          <p:cNvPr id="7" name="Rectangle 6"/>
          <p:cNvSpPr/>
          <p:nvPr/>
        </p:nvSpPr>
        <p:spPr>
          <a:xfrm>
            <a:off x="178448" y="2089797"/>
            <a:ext cx="3873176"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PARAMETER OBJECT (CLASS ID: 0X0F)  (Cont..)</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171450" y="2672580"/>
            <a:ext cx="7486650" cy="2123658"/>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next three attributes provide ASCII strings with the name of the parameter, its engineering     units, and an associated help text.</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Another three attributes contain the minimum, maximum, and default values of the parameter.</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Four more attributes can link the scaling of the parameter value so that the parameter can </a:t>
            </a:r>
            <a:r>
              <a:rPr lang="en-US" sz="1200" dirty="0" smtClean="0">
                <a:latin typeface="Tahoma" panose="020B0604030504040204" pitchFamily="34" charset="0"/>
                <a:ea typeface="Tahoma" panose="020B0604030504040204" pitchFamily="34" charset="0"/>
                <a:cs typeface="Tahoma" panose="020B0604030504040204" pitchFamily="34" charset="0"/>
              </a:rPr>
              <a:t>displayed </a:t>
            </a:r>
            <a:r>
              <a:rPr lang="en-US" sz="1200" dirty="0">
                <a:latin typeface="Tahoma" panose="020B0604030504040204" pitchFamily="34" charset="0"/>
                <a:ea typeface="Tahoma" panose="020B0604030504040204" pitchFamily="34" charset="0"/>
                <a:cs typeface="Tahoma" panose="020B0604030504040204" pitchFamily="34" charset="0"/>
              </a:rPr>
              <a:t>in a more meaningful way, for example, raw value in multiples of 10 mA, scaled </a:t>
            </a:r>
            <a:r>
              <a:rPr lang="en-US" sz="1200" dirty="0" smtClean="0">
                <a:latin typeface="Tahoma" panose="020B0604030504040204" pitchFamily="34" charset="0"/>
                <a:ea typeface="Tahoma" panose="020B0604030504040204" pitchFamily="34" charset="0"/>
                <a:cs typeface="Tahoma" panose="020B0604030504040204" pitchFamily="34" charset="0"/>
              </a:rPr>
              <a:t>value displayed </a:t>
            </a:r>
            <a:r>
              <a:rPr lang="en-US" sz="1200" dirty="0">
                <a:latin typeface="Tahoma" panose="020B0604030504040204" pitchFamily="34" charset="0"/>
                <a:ea typeface="Tahoma" panose="020B0604030504040204" pitchFamily="34" charset="0"/>
                <a:cs typeface="Tahoma" panose="020B0604030504040204" pitchFamily="34" charset="0"/>
              </a:rPr>
              <a:t>in Amps.</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Another four attributes can link the scaling values to other parameters. This feature allows variable scaling of parameters, for example, percentage scaling to a full range value that is set </a:t>
            </a:r>
            <a:r>
              <a:rPr lang="en-US" sz="1200" dirty="0" smtClean="0">
                <a:latin typeface="Tahoma" panose="020B0604030504040204" pitchFamily="34" charset="0"/>
                <a:ea typeface="Tahoma" panose="020B0604030504040204" pitchFamily="34" charset="0"/>
                <a:cs typeface="Tahoma" panose="020B0604030504040204" pitchFamily="34" charset="0"/>
              </a:rPr>
              <a:t>by another </a:t>
            </a:r>
            <a:r>
              <a:rPr lang="en-US" sz="1200" dirty="0">
                <a:latin typeface="Tahoma" panose="020B0604030504040204" pitchFamily="34" charset="0"/>
                <a:ea typeface="Tahoma" panose="020B0604030504040204" pitchFamily="34" charset="0"/>
                <a:cs typeface="Tahoma" panose="020B0604030504040204" pitchFamily="34" charset="0"/>
              </a:rPr>
              <a:t>parameter.</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Attribute #21 defines how many decimal places are to be displayed if the parameter value is scaled.</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Finally, the last three attributes are an international language version of the parameter name, </a:t>
            </a:r>
            <a:r>
              <a:rPr lang="en-US" sz="1200" dirty="0" smtClean="0">
                <a:latin typeface="Tahoma" panose="020B0604030504040204" pitchFamily="34" charset="0"/>
                <a:ea typeface="Tahoma" panose="020B0604030504040204" pitchFamily="34" charset="0"/>
                <a:cs typeface="Tahoma" panose="020B0604030504040204" pitchFamily="34" charset="0"/>
              </a:rPr>
              <a:t>its engineering </a:t>
            </a:r>
            <a:r>
              <a:rPr lang="en-US" sz="1200" dirty="0">
                <a:latin typeface="Tahoma" panose="020B0604030504040204" pitchFamily="34" charset="0"/>
                <a:ea typeface="Tahoma" panose="020B0604030504040204" pitchFamily="34" charset="0"/>
                <a:cs typeface="Tahoma" panose="020B0604030504040204" pitchFamily="34" charset="0"/>
              </a:rPr>
              <a:t>units, and the associated help text.</a:t>
            </a:r>
          </a:p>
        </p:txBody>
      </p:sp>
    </p:spTree>
    <p:extLst>
      <p:ext uri="{BB962C8B-B14F-4D97-AF65-F5344CB8AC3E}">
        <p14:creationId xmlns:p14="http://schemas.microsoft.com/office/powerpoint/2010/main" val="181978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09" y="1100915"/>
            <a:ext cx="7600950" cy="800100"/>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450203" y="2114550"/>
            <a:ext cx="3421129" cy="300082"/>
          </a:xfrm>
          <a:prstGeom prst="rect">
            <a:avLst/>
          </a:prstGeom>
        </p:spPr>
        <p:txBody>
          <a:bodyPr wrap="none">
            <a:spAutoFit/>
          </a:bodyPr>
          <a:lstStyle/>
          <a:p>
            <a:r>
              <a:rPr lang="en-US" sz="1350" b="1" dirty="0">
                <a:solidFill>
                  <a:srgbClr val="00B0F0"/>
                </a:solidFill>
                <a:latin typeface="Tahoma" panose="020B0604030504040204" pitchFamily="34" charset="0"/>
                <a:ea typeface="Tahoma" panose="020B0604030504040204" pitchFamily="34" charset="0"/>
                <a:cs typeface="Tahoma" panose="020B0604030504040204" pitchFamily="34" charset="0"/>
              </a:rPr>
              <a:t>ASSEMBLY OBJECT (CLASS ID: 0X04)</a:t>
            </a:r>
            <a:endParaRPr lang="en-US" sz="135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514350" y="2514600"/>
            <a:ext cx="7429500" cy="2793072"/>
          </a:xfrm>
          <a:prstGeom prst="rect">
            <a:avLst/>
          </a:prstGeom>
          <a:noFill/>
        </p:spPr>
        <p:txBody>
          <a:bodyPr wrap="square" rtlCol="0">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Assembly Objects provide the option of mapping data from the attributes of different instances of various classes into one single attribute (#3) of an Assembly Object. This mapping is generally used for I/O Messages to maximize the efficiency of the control data exchange on the network.</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Assembly mapping makes the I/O data available in one block; thus, there are fewer Connection Object instances and fewer transmissions on the network.</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An Assembly Object also can be used to configure a device with a single data block,</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      alleviating the need to set individual parameters.</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Output Assembly in a device consumes data that the controlling element sends to the network and writes that data to the output application</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Assemblies also can be used to transmit a complete set of configurable parameters instead of accessing them individually.</a:t>
            </a:r>
          </a:p>
          <a:p>
            <a:pPr marL="214313" indent="-214313">
              <a:buFont typeface="Arial" panose="020B0604020202020204" pitchFamily="34" charset="0"/>
              <a:buChar char="•"/>
            </a:pPr>
            <a:endParaRPr lang="en-US" sz="135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65356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 y="1261333"/>
            <a:ext cx="7429500" cy="479264"/>
          </a:xfrm>
        </p:spPr>
        <p:txBody>
          <a:bodyPr>
            <a:normAutofit fontScale="90000"/>
          </a:bodyPr>
          <a:lstStyle/>
          <a:p>
            <a:r>
              <a:rPr lang="en-US" sz="21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8" name="Rectangle 7"/>
          <p:cNvSpPr/>
          <p:nvPr/>
        </p:nvSpPr>
        <p:spPr>
          <a:xfrm>
            <a:off x="57150" y="1876816"/>
            <a:ext cx="3708066"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ASSEMBLY OBJECT (CLASS ID: 0X04) (Cont..)</a:t>
            </a:r>
          </a:p>
        </p:txBody>
      </p:sp>
      <p:pic>
        <p:nvPicPr>
          <p:cNvPr id="9" name="Picture 8"/>
          <p:cNvPicPr>
            <a:picLocks noChangeAspect="1"/>
          </p:cNvPicPr>
          <p:nvPr/>
        </p:nvPicPr>
        <p:blipFill>
          <a:blip r:embed="rId4"/>
          <a:stretch>
            <a:fillRect/>
          </a:stretch>
        </p:blipFill>
        <p:spPr>
          <a:xfrm>
            <a:off x="3450432" y="2151534"/>
            <a:ext cx="4607719" cy="3714263"/>
          </a:xfrm>
          <a:prstGeom prst="rect">
            <a:avLst/>
          </a:prstGeom>
        </p:spPr>
      </p:pic>
      <p:sp>
        <p:nvSpPr>
          <p:cNvPr id="10" name="Rectangle 9"/>
          <p:cNvSpPr/>
          <p:nvPr/>
        </p:nvSpPr>
        <p:spPr>
          <a:xfrm>
            <a:off x="285750" y="3371850"/>
            <a:ext cx="2914650" cy="461665"/>
          </a:xfrm>
          <a:prstGeom prst="rect">
            <a:avLst/>
          </a:prstGeom>
        </p:spPr>
        <p:txBody>
          <a:bodyPr wrap="squar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Example of an Assembly mapping in a typical I/O device.</a:t>
            </a:r>
          </a:p>
        </p:txBody>
      </p:sp>
    </p:spTree>
    <p:extLst>
      <p:ext uri="{BB962C8B-B14F-4D97-AF65-F5344CB8AC3E}">
        <p14:creationId xmlns:p14="http://schemas.microsoft.com/office/powerpoint/2010/main" val="3021555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100915"/>
            <a:ext cx="6629400" cy="800100"/>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265924" y="2015315"/>
            <a:ext cx="1765227"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DEVICE PROFILES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265923" y="2414779"/>
            <a:ext cx="7449327" cy="715581"/>
          </a:xfrm>
          <a:prstGeom prst="rect">
            <a:avLst/>
          </a:prstGeom>
          <a:noFill/>
        </p:spPr>
        <p:txBody>
          <a:bodyPr wrap="square" rtlCol="0">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Device developers must use a Device Type ID to uniquely identify their product. Any device that does not fall into the scope of one of the specialized device profiles must use the Generic Device profile (0x2B) or a vendor-specific profile.</a:t>
            </a:r>
          </a:p>
        </p:txBody>
      </p:sp>
      <p:pic>
        <p:nvPicPr>
          <p:cNvPr id="9" name="Picture 8"/>
          <p:cNvPicPr>
            <a:picLocks noChangeAspect="1"/>
          </p:cNvPicPr>
          <p:nvPr/>
        </p:nvPicPr>
        <p:blipFill>
          <a:blip r:embed="rId4"/>
          <a:stretch>
            <a:fillRect/>
          </a:stretch>
        </p:blipFill>
        <p:spPr>
          <a:xfrm>
            <a:off x="3429000" y="3252787"/>
            <a:ext cx="4193381" cy="3071813"/>
          </a:xfrm>
          <a:prstGeom prst="rect">
            <a:avLst/>
          </a:prstGeom>
        </p:spPr>
      </p:pic>
      <p:sp>
        <p:nvSpPr>
          <p:cNvPr id="10" name="Rectangle 9"/>
          <p:cNvSpPr/>
          <p:nvPr/>
        </p:nvSpPr>
        <p:spPr>
          <a:xfrm>
            <a:off x="285750" y="3928681"/>
            <a:ext cx="2514600" cy="923330"/>
          </a:xfrm>
          <a:prstGeom prst="rect">
            <a:avLst/>
          </a:prstGeom>
        </p:spPr>
        <p:txBody>
          <a:bodyPr wrap="squar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Device Types and associated</a:t>
            </a:r>
          </a:p>
          <a:p>
            <a:r>
              <a:rPr lang="en-US" sz="1350" b="1" u="sng" dirty="0">
                <a:latin typeface="Tahoma" panose="020B0604030504040204" pitchFamily="34" charset="0"/>
                <a:ea typeface="Tahoma" panose="020B0604030504040204" pitchFamily="34" charset="0"/>
                <a:cs typeface="Tahoma" panose="020B0604030504040204" pitchFamily="34" charset="0"/>
              </a:rPr>
              <a:t>profiles are defined in Volume 1</a:t>
            </a:r>
          </a:p>
        </p:txBody>
      </p:sp>
    </p:spTree>
    <p:extLst>
      <p:ext uri="{BB962C8B-B14F-4D97-AF65-F5344CB8AC3E}">
        <p14:creationId xmlns:p14="http://schemas.microsoft.com/office/powerpoint/2010/main" val="2334141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158065"/>
            <a:ext cx="7658100" cy="857250"/>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8" name="Rectangle 7"/>
          <p:cNvSpPr/>
          <p:nvPr/>
        </p:nvSpPr>
        <p:spPr>
          <a:xfrm>
            <a:off x="285750" y="2343150"/>
            <a:ext cx="4559261"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CONFIGURATION AND ELECTRONIC DATA SHEETS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285750" y="2721849"/>
            <a:ext cx="6457950" cy="1546577"/>
          </a:xfrm>
          <a:prstGeom prst="rect">
            <a:avLst/>
          </a:prstGeom>
        </p:spPr>
        <p:txBody>
          <a:bodyPr wrap="square">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CIP provides several options for configuring devices:</a:t>
            </a:r>
          </a:p>
          <a:p>
            <a:endParaRPr lang="en-US" sz="1350" dirty="0">
              <a:latin typeface="Tahoma" panose="020B0604030504040204" pitchFamily="34" charset="0"/>
              <a:ea typeface="Tahoma" panose="020B0604030504040204" pitchFamily="34" charset="0"/>
              <a:cs typeface="Tahoma" panose="020B0604030504040204" pitchFamily="34" charset="0"/>
            </a:endParaRP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 printed data sheet</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Parameter Objects and Parameter Object Stubs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An EDS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 combination of an EDS and Parameter Object Stubs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 Configuration Assembly combined with any of the methods provided earlier</a:t>
            </a:r>
          </a:p>
        </p:txBody>
      </p:sp>
      <p:sp>
        <p:nvSpPr>
          <p:cNvPr id="10" name="Rectangle 9"/>
          <p:cNvSpPr/>
          <p:nvPr/>
        </p:nvSpPr>
        <p:spPr>
          <a:xfrm>
            <a:off x="285751" y="4400550"/>
            <a:ext cx="7752572" cy="715581"/>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EDS supplies all of the information that a full Parameter Object contains, in addition to I/O Connection information, so the EDS provides the full functionality and ease of use of the Parameter Object without imposing an excessive burden on the individual device.</a:t>
            </a:r>
          </a:p>
        </p:txBody>
      </p:sp>
    </p:spTree>
    <p:extLst>
      <p:ext uri="{BB962C8B-B14F-4D97-AF65-F5344CB8AC3E}">
        <p14:creationId xmlns:p14="http://schemas.microsoft.com/office/powerpoint/2010/main" val="2558823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48809"/>
            <a:ext cx="7258050" cy="857250"/>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1000" y="4991369"/>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1172" y="1063084"/>
            <a:ext cx="1028700" cy="1028700"/>
          </a:xfrm>
          <a:prstGeom prst="rect">
            <a:avLst/>
          </a:prstGeom>
        </p:spPr>
      </p:pic>
      <p:sp>
        <p:nvSpPr>
          <p:cNvPr id="7" name="Rectangle 6"/>
          <p:cNvSpPr/>
          <p:nvPr/>
        </p:nvSpPr>
        <p:spPr>
          <a:xfrm>
            <a:off x="342901" y="2067291"/>
            <a:ext cx="5230919"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CONFIGURATION AND ELECTRONIC DATA SHEETS(Cont..)</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342900" y="2344291"/>
            <a:ext cx="7258050" cy="923330"/>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Let’s look at some details of the EDS. First, an EDS is structured into sections, each of which starts</a:t>
            </a:r>
          </a:p>
          <a:p>
            <a:pPr algn="just"/>
            <a:r>
              <a:rPr lang="en-US" sz="1350" dirty="0">
                <a:latin typeface="Tahoma" panose="020B0604030504040204" pitchFamily="34" charset="0"/>
                <a:ea typeface="Tahoma" panose="020B0604030504040204" pitchFamily="34" charset="0"/>
                <a:cs typeface="Tahoma" panose="020B0604030504040204" pitchFamily="34" charset="0"/>
              </a:rPr>
              <a:t>with a section name in square brackets []. The first two sections are mandatory for all EDS files.</a:t>
            </a:r>
          </a:p>
        </p:txBody>
      </p:sp>
      <p:sp>
        <p:nvSpPr>
          <p:cNvPr id="9" name="Rectangle 8"/>
          <p:cNvSpPr/>
          <p:nvPr/>
        </p:nvSpPr>
        <p:spPr>
          <a:xfrm>
            <a:off x="471574" y="3244537"/>
            <a:ext cx="2457450" cy="2585323"/>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[File]</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[Device]</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[Device Classification]</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[ParamClass]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[Params]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[Groups] </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[Assembly] </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[Connection Manager] </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[Connection ManagerN] </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[Port]</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[Capacity]</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[Connection Configuration]</a:t>
            </a:r>
          </a:p>
        </p:txBody>
      </p:sp>
      <p:sp>
        <p:nvSpPr>
          <p:cNvPr id="10" name="TextBox 9"/>
          <p:cNvSpPr txBox="1"/>
          <p:nvPr/>
        </p:nvSpPr>
        <p:spPr>
          <a:xfrm>
            <a:off x="3600450" y="3140662"/>
            <a:ext cx="2343150" cy="2793072"/>
          </a:xfrm>
          <a:prstGeom prst="rect">
            <a:avLst/>
          </a:prstGeom>
          <a:noFill/>
        </p:spPr>
        <p:txBody>
          <a:bodyPr wrap="square" rtlCol="0">
            <a:spAutoFit/>
          </a:bodyPr>
          <a:lstStyle/>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[Event Enumeration]</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[Symbolic Translation]</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[Internationalization]</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[Modular]</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[IO_Info]</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[Variant_IO_Info]</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[EnumPar]</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[ControlNet Physical Layer]</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t>
            </a:r>
            <a:r>
              <a:rPr lang="en-US" sz="1350" dirty="0" err="1">
                <a:latin typeface="Tahoma" panose="020B0604030504040204" pitchFamily="34" charset="0"/>
                <a:ea typeface="Tahoma" panose="020B0604030504040204" pitchFamily="34" charset="0"/>
                <a:cs typeface="Tahoma" panose="020B0604030504040204" pitchFamily="34" charset="0"/>
              </a:rPr>
              <a:t>CompoNet_Device</a:t>
            </a:r>
            <a:r>
              <a:rPr lang="en-US" sz="1350" dirty="0">
                <a:latin typeface="Tahoma" panose="020B0604030504040204" pitchFamily="34" charset="0"/>
                <a:ea typeface="Tahoma" panose="020B0604030504040204" pitchFamily="34" charset="0"/>
                <a:cs typeface="Tahoma" panose="020B0604030504040204" pitchFamily="34" charset="0"/>
              </a:rPr>
              <a:t>]</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t>
            </a:r>
            <a:r>
              <a:rPr lang="en-US" sz="1350" dirty="0" err="1">
                <a:latin typeface="Tahoma" panose="020B0604030504040204" pitchFamily="34" charset="0"/>
                <a:ea typeface="Tahoma" panose="020B0604030504040204" pitchFamily="34" charset="0"/>
                <a:cs typeface="Tahoma" panose="020B0604030504040204" pitchFamily="34" charset="0"/>
              </a:rPr>
              <a:t>CompoNet_IO</a:t>
            </a:r>
            <a:r>
              <a:rPr lang="en-US" sz="1350" dirty="0">
                <a:latin typeface="Tahoma" panose="020B0604030504040204" pitchFamily="34" charset="0"/>
                <a:ea typeface="Tahoma" panose="020B0604030504040204" pitchFamily="34" charset="0"/>
                <a:cs typeface="Tahoma" panose="020B0604030504040204" pitchFamily="34" charset="0"/>
              </a:rPr>
              <a:t>]</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[Modbus Mapper]</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[Object Class Sections]</a:t>
            </a:r>
          </a:p>
        </p:txBody>
      </p:sp>
    </p:spTree>
    <p:extLst>
      <p:ext uri="{BB962C8B-B14F-4D97-AF65-F5344CB8AC3E}">
        <p14:creationId xmlns:p14="http://schemas.microsoft.com/office/powerpoint/2010/main" val="2696014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100915"/>
            <a:ext cx="7258050" cy="800100"/>
          </a:xfrm>
        </p:spPr>
        <p:txBody>
          <a:bodyPr>
            <a:normAutofit/>
          </a:bodyPr>
          <a:lstStyle/>
          <a:p>
            <a:r>
              <a:rPr lang="en-US" sz="21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8" name="Rectangle 7"/>
          <p:cNvSpPr/>
          <p:nvPr/>
        </p:nvSpPr>
        <p:spPr>
          <a:xfrm>
            <a:off x="421044" y="2114551"/>
            <a:ext cx="1776448"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DATA MANAGEMENT</a:t>
            </a:r>
          </a:p>
        </p:txBody>
      </p:sp>
      <p:sp>
        <p:nvSpPr>
          <p:cNvPr id="9" name="Rectangle 8"/>
          <p:cNvSpPr/>
          <p:nvPr/>
        </p:nvSpPr>
        <p:spPr>
          <a:xfrm>
            <a:off x="380222" y="2442006"/>
            <a:ext cx="7658100"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The data management part of the CIP Specification describes addressing models for CIP entities and the</a:t>
            </a:r>
          </a:p>
          <a:p>
            <a:r>
              <a:rPr lang="en-US" sz="1200" dirty="0">
                <a:latin typeface="Tahoma" panose="020B0604030504040204" pitchFamily="34" charset="0"/>
                <a:ea typeface="Tahoma" panose="020B0604030504040204" pitchFamily="34" charset="0"/>
                <a:cs typeface="Tahoma" panose="020B0604030504040204" pitchFamily="34" charset="0"/>
              </a:rPr>
              <a:t>data structures of the entities themselves.</a:t>
            </a:r>
          </a:p>
        </p:txBody>
      </p:sp>
      <p:sp>
        <p:nvSpPr>
          <p:cNvPr id="10" name="Rectangle 9"/>
          <p:cNvSpPr/>
          <p:nvPr/>
        </p:nvSpPr>
        <p:spPr>
          <a:xfrm>
            <a:off x="421044" y="2977212"/>
            <a:ext cx="1539204"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Logical Segments</a:t>
            </a:r>
            <a:endParaRPr lang="en-US" sz="1200" u="sng"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400050" y="3277843"/>
            <a:ext cx="7372350" cy="1200329"/>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Logical Segments (first byte = 0x20–0x3F) are addressing Segments that can be used to address objects and their attributes within a device. They are typically structured as follows: [Class ID] [Instance ID] [Attribute ID, if required].</a:t>
            </a:r>
          </a:p>
          <a:p>
            <a:pPr marL="214313" indent="-214313" algn="just">
              <a:buClr>
                <a:schemeClr val="accent5">
                  <a:lumMod val="75000"/>
                </a:schemeClr>
              </a:buClr>
              <a:buSzPct val="60000"/>
              <a:buFont typeface="Wingdings" panose="05000000000000000000" pitchFamily="2"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Each element of this structure allows various formats (1 byte, 2 bytes, and 4 bytes). Figure 9.10 show a typical example of this addressing method.</a:t>
            </a:r>
          </a:p>
        </p:txBody>
      </p:sp>
      <p:pic>
        <p:nvPicPr>
          <p:cNvPr id="12" name="Picture 11"/>
          <p:cNvPicPr>
            <a:picLocks noChangeAspect="1"/>
          </p:cNvPicPr>
          <p:nvPr/>
        </p:nvPicPr>
        <p:blipFill>
          <a:blip r:embed="rId4"/>
          <a:stretch>
            <a:fillRect/>
          </a:stretch>
        </p:blipFill>
        <p:spPr>
          <a:xfrm>
            <a:off x="4743450" y="4629150"/>
            <a:ext cx="2328863" cy="900113"/>
          </a:xfrm>
          <a:prstGeom prst="rect">
            <a:avLst/>
          </a:prstGeom>
        </p:spPr>
      </p:pic>
      <p:sp>
        <p:nvSpPr>
          <p:cNvPr id="13" name="Rectangle 12"/>
          <p:cNvSpPr/>
          <p:nvPr/>
        </p:nvSpPr>
        <p:spPr>
          <a:xfrm>
            <a:off x="1608211" y="4913734"/>
            <a:ext cx="2890535"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Logical segment encoding example</a:t>
            </a:r>
          </a:p>
        </p:txBody>
      </p:sp>
    </p:spTree>
    <p:extLst>
      <p:ext uri="{BB962C8B-B14F-4D97-AF65-F5344CB8AC3E}">
        <p14:creationId xmlns:p14="http://schemas.microsoft.com/office/powerpoint/2010/main" val="2153035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01" y="1028701"/>
            <a:ext cx="6629400" cy="758015"/>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extBox 6"/>
          <p:cNvSpPr txBox="1"/>
          <p:nvPr/>
        </p:nvSpPr>
        <p:spPr>
          <a:xfrm>
            <a:off x="400050" y="2309326"/>
            <a:ext cx="1581150" cy="300082"/>
          </a:xfrm>
          <a:prstGeom prst="rect">
            <a:avLst/>
          </a:prstGeom>
          <a:noFill/>
        </p:spPr>
        <p:txBody>
          <a:bodyPr wrap="square" rtlCol="0">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Data Types</a:t>
            </a:r>
            <a:endParaRPr lang="en-US" sz="1350" u="sng"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00050" y="1909521"/>
            <a:ext cx="2614818"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DATA MANAGEMENT(cont..)</a:t>
            </a:r>
          </a:p>
        </p:txBody>
      </p:sp>
      <p:sp>
        <p:nvSpPr>
          <p:cNvPr id="9" name="Rectangle 8"/>
          <p:cNvSpPr/>
          <p:nvPr/>
        </p:nvSpPr>
        <p:spPr>
          <a:xfrm>
            <a:off x="421044" y="2709131"/>
            <a:ext cx="7465656" cy="507831"/>
          </a:xfrm>
          <a:prstGeom prst="rect">
            <a:avLst/>
          </a:prstGeom>
        </p:spPr>
        <p:txBody>
          <a:bodyPr wrap="square">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Types can be either structured or elementary Structured Data Types can be arrays of elementary Data Types or a collection of arrays or elementary Data Types.</a:t>
            </a:r>
          </a:p>
        </p:txBody>
      </p:sp>
      <p:pic>
        <p:nvPicPr>
          <p:cNvPr id="11" name="Picture 10"/>
          <p:cNvPicPr>
            <a:picLocks noChangeAspect="1"/>
          </p:cNvPicPr>
          <p:nvPr/>
        </p:nvPicPr>
        <p:blipFill>
          <a:blip r:embed="rId4"/>
          <a:stretch>
            <a:fillRect/>
          </a:stretch>
        </p:blipFill>
        <p:spPr>
          <a:xfrm>
            <a:off x="421044" y="3316685"/>
            <a:ext cx="3200400" cy="2364581"/>
          </a:xfrm>
          <a:prstGeom prst="rect">
            <a:avLst/>
          </a:prstGeom>
        </p:spPr>
      </p:pic>
      <p:sp>
        <p:nvSpPr>
          <p:cNvPr id="12" name="Rectangle 11"/>
          <p:cNvSpPr/>
          <p:nvPr/>
        </p:nvSpPr>
        <p:spPr>
          <a:xfrm>
            <a:off x="3943350" y="4221976"/>
            <a:ext cx="2592376"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Commonly used Data Types</a:t>
            </a:r>
          </a:p>
        </p:txBody>
      </p:sp>
    </p:spTree>
    <p:extLst>
      <p:ext uri="{BB962C8B-B14F-4D97-AF65-F5344CB8AC3E}">
        <p14:creationId xmlns:p14="http://schemas.microsoft.com/office/powerpoint/2010/main" val="1672269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100915"/>
            <a:ext cx="7486650" cy="800100"/>
          </a:xfrm>
        </p:spPr>
        <p:txBody>
          <a:bodyPr>
            <a:normAutofit/>
          </a:bodyPr>
          <a:lstStyle/>
          <a:p>
            <a:r>
              <a:rPr lang="en-US" sz="21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400050" y="2114551"/>
            <a:ext cx="3605474"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AUXILIARY POWER DISTRIBUTION SYSTEM</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00050" y="2457450"/>
            <a:ext cx="7829550" cy="1200329"/>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CIP application layer can be used on a variety of network technologies. Each CIP network specification consists of two volumes. The physical layer behavior defined on a particular network is described in the appropriate CIP network adaptation volume.</a:t>
            </a:r>
          </a:p>
          <a:p>
            <a:pPr marL="214313" indent="-214313">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Auxiliary power may be used to provide application power for such devices as Input/output modules, Emergency Stop circuitry, and other application-specific needs. The cabling system provides 4-wire, two-circuit wiring that supplies 24 V switched and unswitched power.</a:t>
            </a:r>
          </a:p>
        </p:txBody>
      </p:sp>
      <p:sp>
        <p:nvSpPr>
          <p:cNvPr id="9" name="Rectangle 8"/>
          <p:cNvSpPr/>
          <p:nvPr/>
        </p:nvSpPr>
        <p:spPr>
          <a:xfrm>
            <a:off x="342900" y="3843889"/>
            <a:ext cx="5718232"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MAINTENANCE AND FURTHER DEVELOPMENT OF THE SPECIFICATIONS</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400050" y="4191582"/>
            <a:ext cx="7829550" cy="1015663"/>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ODVA has a set of working groups that maintain the specifications and create protocol extensions, for example, new profiles or functional enhancements such as CIP Sync and CIP Safety. These groups are called Special Interest Groups (SIGs).</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Only ODVA members can work within the SIGs. These participants have the advantage of advance knowledge of technical changes coming to the specifications.</a:t>
            </a:r>
          </a:p>
        </p:txBody>
      </p:sp>
    </p:spTree>
    <p:extLst>
      <p:ext uri="{BB962C8B-B14F-4D97-AF65-F5344CB8AC3E}">
        <p14:creationId xmlns:p14="http://schemas.microsoft.com/office/powerpoint/2010/main" val="1366272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8085" y="643715"/>
            <a:ext cx="6858000" cy="857250"/>
          </a:xfrm>
        </p:spPr>
        <p:txBody>
          <a:bodyPr>
            <a:normAutofit/>
          </a:bodyPr>
          <a:lstStyle/>
          <a:p>
            <a:r>
              <a:rPr lang="en-US" sz="24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INTRODUCTION</a:t>
            </a:r>
            <a:br>
              <a:rPr lang="en-US" sz="24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endParaRPr lang="en-US" sz="24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p:cNvSpPr>
            <a:spLocks noGrp="1"/>
          </p:cNvSpPr>
          <p:nvPr>
            <p:ph idx="1"/>
          </p:nvPr>
        </p:nvSpPr>
        <p:spPr>
          <a:xfrm>
            <a:off x="531254" y="1699230"/>
            <a:ext cx="6858000" cy="742950"/>
          </a:xfrm>
        </p:spPr>
        <p:txBody>
          <a:bodyPr>
            <a:noAutofit/>
          </a:bodyPr>
          <a:lstStyle/>
          <a:p>
            <a:pPr algn="just">
              <a:buClr>
                <a:srgbClr val="002060"/>
              </a:buClr>
              <a:buFont typeface="Wingdings" panose="05000000000000000000" pitchFamily="2" charset="2"/>
              <a:buChar char="§"/>
            </a:pPr>
            <a:r>
              <a:rPr lang="en-US" sz="1400" dirty="0">
                <a:latin typeface="Tahoma" panose="020B0604030504040204" pitchFamily="34" charset="0"/>
                <a:ea typeface="Tahoma" panose="020B0604030504040204" pitchFamily="34" charset="0"/>
                <a:cs typeface="Tahoma" panose="020B0604030504040204" pitchFamily="34" charset="0"/>
              </a:rPr>
              <a:t>The Common Industrial Protocol (CIP) is a peer to peer object oriented protocol that provides connections between industrial devices (sensors, actuators) and higher-level devices (controllers). CIP is physical media and data link layer independent.</a:t>
            </a:r>
          </a:p>
          <a:p>
            <a:pPr algn="just"/>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2743200"/>
            <a:ext cx="4686300" cy="2730600"/>
          </a:xfrm>
          <a:prstGeom prst="rect">
            <a:avLst/>
          </a:prstGeom>
          <a:ln>
            <a:noFill/>
          </a:ln>
          <a:effectLst>
            <a:softEdge rad="112500"/>
          </a:effectLst>
        </p:spPr>
      </p:pic>
      <p:sp>
        <p:nvSpPr>
          <p:cNvPr id="6" name="TextBox 5"/>
          <p:cNvSpPr txBox="1"/>
          <p:nvPr/>
        </p:nvSpPr>
        <p:spPr>
          <a:xfrm>
            <a:off x="5007698" y="3345240"/>
            <a:ext cx="3771900" cy="1569660"/>
          </a:xfrm>
          <a:prstGeom prst="rect">
            <a:avLst/>
          </a:prstGeom>
          <a:noFill/>
        </p:spPr>
        <p:txBody>
          <a:bodyPr wrap="square" rtlCol="0">
            <a:spAutoFit/>
          </a:bodyPr>
          <a:lstStyle/>
          <a:p>
            <a:pPr marL="214313" indent="-214313" algn="just">
              <a:buClr>
                <a:srgbClr val="002060"/>
              </a:buClr>
              <a:buSzPct val="60000"/>
              <a:buFont typeface="Wingdings" panose="05000000000000000000" pitchFamily="2" charset="2"/>
              <a:buChar char="§"/>
            </a:pPr>
            <a:r>
              <a:rPr lang="en-US" sz="1600" dirty="0">
                <a:latin typeface="Tahoma" panose="020B0604030504040204" pitchFamily="34" charset="0"/>
                <a:ea typeface="Tahoma" panose="020B0604030504040204" pitchFamily="34" charset="0"/>
                <a:cs typeface="Tahoma" panose="020B0604030504040204" pitchFamily="34" charset="0"/>
              </a:rPr>
              <a:t>Transport of control-oriented data associated with I/O devices. </a:t>
            </a:r>
          </a:p>
          <a:p>
            <a:pPr marL="214313" indent="-214313" algn="just">
              <a:buClr>
                <a:srgbClr val="002060"/>
              </a:buClr>
              <a:buSzPct val="60000"/>
              <a:buFont typeface="Wingdings" panose="05000000000000000000" pitchFamily="2" charset="2"/>
              <a:buChar char="§"/>
            </a:pPr>
            <a:r>
              <a:rPr lang="en-US" sz="1600" dirty="0">
                <a:latin typeface="Tahoma" panose="020B0604030504040204" pitchFamily="34" charset="0"/>
                <a:ea typeface="Tahoma" panose="020B0604030504040204" pitchFamily="34" charset="0"/>
                <a:cs typeface="Tahoma" panose="020B0604030504040204" pitchFamily="34" charset="0"/>
              </a:rPr>
              <a:t>Transport of other information that is related to the system being controlled, such as configuration parameters and diagnostics. </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2" name="TextBox 1"/>
          <p:cNvSpPr txBox="1"/>
          <p:nvPr/>
        </p:nvSpPr>
        <p:spPr>
          <a:xfrm>
            <a:off x="1235798" y="5543550"/>
            <a:ext cx="3243404" cy="253916"/>
          </a:xfrm>
          <a:prstGeom prst="rect">
            <a:avLst/>
          </a:prstGeom>
          <a:noFill/>
        </p:spPr>
        <p:txBody>
          <a:bodyPr wrap="square" rtlCol="0">
            <a:spAutoFit/>
          </a:bodyPr>
          <a:lstStyle/>
          <a:p>
            <a:r>
              <a:rPr lang="en-US" sz="1050" b="1" u="sng" dirty="0">
                <a:latin typeface="Tahoma" panose="020B0604030504040204" pitchFamily="34" charset="0"/>
                <a:ea typeface="Tahoma" panose="020B0604030504040204" pitchFamily="34" charset="0"/>
                <a:cs typeface="Tahoma" panose="020B0604030504040204" pitchFamily="34" charset="0"/>
              </a:rPr>
              <a:t>Structural View of a General CIP network</a:t>
            </a:r>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6"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020626"/>
            <a:ext cx="2571750" cy="556435"/>
          </a:xfrm>
        </p:spPr>
        <p:txBody>
          <a:bodyPr>
            <a:normAutofit/>
          </a:bodyPr>
          <a:lstStyle/>
          <a:p>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10" name="Rectangle 9"/>
          <p:cNvSpPr/>
          <p:nvPr/>
        </p:nvSpPr>
        <p:spPr>
          <a:xfrm>
            <a:off x="400050" y="1657350"/>
            <a:ext cx="1595309"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INTRODUCTION</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p:nvSpPr>
        <p:spPr>
          <a:xfrm>
            <a:off x="383722" y="2092596"/>
            <a:ext cx="8058150" cy="923330"/>
          </a:xfrm>
          <a:prstGeom prst="rect">
            <a:avLst/>
          </a:prstGeom>
          <a:noFill/>
        </p:spPr>
        <p:txBody>
          <a:bodyPr wrap="square" rtlCol="0">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DeviceNet was the first implementation of CIP. DeviceNet is based on the Controller Area Network (CAN). DeviceNet uses a subset of the CAN protocol (11-bit identifier only, no remote frames). The DeviceNet adaptation of CIP accommodates the 8-byte packet size limitation of the CAN protocol and allows the use of simple devices with minimal processing power.</a:t>
            </a:r>
          </a:p>
        </p:txBody>
      </p:sp>
      <p:sp>
        <p:nvSpPr>
          <p:cNvPr id="12" name="Rectangle 11"/>
          <p:cNvSpPr/>
          <p:nvPr/>
        </p:nvSpPr>
        <p:spPr>
          <a:xfrm>
            <a:off x="383722" y="3151088"/>
            <a:ext cx="2951449"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RELATIONSHIP TO STANDARDS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12"/>
          <p:cNvSpPr/>
          <p:nvPr/>
        </p:nvSpPr>
        <p:spPr>
          <a:xfrm>
            <a:off x="404715" y="3588666"/>
            <a:ext cx="8037157" cy="923330"/>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Like other CIP Networks, DeviceNet follows the OSI model, an ISO standard for network communications that is hierarchical in nature. Networks that follow this model define all necessary functions, from physical implementation up to the protocol and methodology to communicate control and information data within and across networks.</a:t>
            </a:r>
          </a:p>
        </p:txBody>
      </p:sp>
    </p:spTree>
    <p:extLst>
      <p:ext uri="{BB962C8B-B14F-4D97-AF65-F5344CB8AC3E}">
        <p14:creationId xmlns:p14="http://schemas.microsoft.com/office/powerpoint/2010/main" val="1812597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165538"/>
            <a:ext cx="4229100" cy="514350"/>
          </a:xfrm>
        </p:spPr>
        <p:txBody>
          <a:bodyPr/>
          <a:lstStyle/>
          <a:p>
            <a:r>
              <a:rPr lang="en-US" sz="21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DeviceNet(Cont...)</a:t>
            </a:r>
            <a:endPar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1000" y="4994588"/>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1172" y="1066304"/>
            <a:ext cx="1028700" cy="1028700"/>
          </a:xfrm>
          <a:prstGeom prst="rect">
            <a:avLst/>
          </a:prstGeom>
        </p:spPr>
      </p:pic>
      <p:sp>
        <p:nvSpPr>
          <p:cNvPr id="7" name="TextBox 6"/>
          <p:cNvSpPr txBox="1"/>
          <p:nvPr/>
        </p:nvSpPr>
        <p:spPr>
          <a:xfrm>
            <a:off x="400050" y="1794189"/>
            <a:ext cx="1828800" cy="276999"/>
          </a:xfrm>
          <a:prstGeom prst="rect">
            <a:avLst/>
          </a:prstGeom>
          <a:noFill/>
        </p:spPr>
        <p:txBody>
          <a:bodyPr wrap="square" rtlCol="0">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DeviceNet FEATURES</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400050" y="2286000"/>
            <a:ext cx="7370618" cy="4154984"/>
          </a:xfrm>
          <a:prstGeom prst="rect">
            <a:avLst/>
          </a:prstGeom>
          <a:noFill/>
        </p:spPr>
        <p:txBody>
          <a:bodyPr wrap="square" rtlCol="0">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DeviceNet is a communication system at the low end (sensors and actuators) of the industrial communication</a:t>
            </a:r>
          </a:p>
          <a:p>
            <a:pPr algn="just"/>
            <a:r>
              <a:rPr lang="en-US" sz="1200" dirty="0">
                <a:latin typeface="Tahoma" panose="020B0604030504040204" pitchFamily="34" charset="0"/>
                <a:ea typeface="Tahoma" panose="020B0604030504040204" pitchFamily="34" charset="0"/>
                <a:cs typeface="Tahoma" panose="020B0604030504040204" pitchFamily="34" charset="0"/>
              </a:rPr>
              <a:t>spectrum with the following features:</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Trunkline/dropline configuration</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Support for up to 64 nodes</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Node insertion or removal while the network is up and running</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QuickConnect for devices that are frequently removed from and added to the network, for example, robot tools</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Simultaneous support for both network-powered devices, for example, sensors, and separately powered devices, for example, actuators</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Use of sealed or open-style connectors</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Protection from wiring errors</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Selectable data rates of 125, 250, and 500 </a:t>
            </a:r>
            <a:r>
              <a:rPr lang="en-US" sz="1200" dirty="0" err="1">
                <a:latin typeface="Tahoma" panose="020B0604030504040204" pitchFamily="34" charset="0"/>
                <a:ea typeface="Tahoma" panose="020B0604030504040204" pitchFamily="34" charset="0"/>
                <a:cs typeface="Tahoma" panose="020B0604030504040204" pitchFamily="34" charset="0"/>
              </a:rPr>
              <a:t>kBaud</a:t>
            </a:r>
            <a:endParaRPr lang="en-US" sz="1200" dirty="0">
              <a:latin typeface="Tahoma" panose="020B0604030504040204" pitchFamily="34" charset="0"/>
              <a:ea typeface="Tahoma" panose="020B0604030504040204" pitchFamily="34" charset="0"/>
              <a:cs typeface="Tahoma" panose="020B0604030504040204" pitchFamily="34" charset="0"/>
            </a:endParaRP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Adjustable power configuration to meet individual application needs</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High current capability (up to 16 A per supply)</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Operation with off-the-shelf power supplies</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Power taps that allow the connection of several power supplies from multiple vendors that comply with DeviceNet standards</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Built-in overload protection</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Power available along the bus: both signal and power lines contained in the cable</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Several cables that are suitable for a number of different applications </a:t>
            </a:r>
          </a:p>
        </p:txBody>
      </p:sp>
    </p:spTree>
    <p:extLst>
      <p:ext uri="{BB962C8B-B14F-4D97-AF65-F5344CB8AC3E}">
        <p14:creationId xmlns:p14="http://schemas.microsoft.com/office/powerpoint/2010/main" val="113446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6"/>
          <p:cNvSpPr>
            <a:spLocks noGrp="1"/>
          </p:cNvSpPr>
          <p:nvPr>
            <p:ph type="title"/>
          </p:nvPr>
        </p:nvSpPr>
        <p:spPr>
          <a:xfrm>
            <a:off x="628650" y="1200151"/>
            <a:ext cx="4686300" cy="472265"/>
          </a:xfrm>
        </p:spPr>
        <p:txBody>
          <a:bodyPr>
            <a:noAutofit/>
          </a:bodyPr>
          <a:lstStyle/>
          <a:p>
            <a:r>
              <a:rPr lang="en-US" sz="28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DeviceNet(Cont...)</a:t>
            </a:r>
            <a:endParaRPr lang="en-US" sz="2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628650" y="2425259"/>
            <a:ext cx="8001000" cy="3108543"/>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The physical layer of DeviceNet is an extension of the ISO 11898 standard [8]. This extension defines </a:t>
            </a:r>
            <a:r>
              <a:rPr lang="en-US" sz="1400" dirty="0" smtClean="0">
                <a:latin typeface="Tahoma" panose="020B0604030504040204" pitchFamily="34" charset="0"/>
                <a:ea typeface="Tahoma" panose="020B0604030504040204" pitchFamily="34" charset="0"/>
                <a:cs typeface="Tahoma" panose="020B0604030504040204" pitchFamily="34" charset="0"/>
              </a:rPr>
              <a:t>the following </a:t>
            </a:r>
            <a:r>
              <a:rPr lang="en-US" sz="1400" dirty="0">
                <a:latin typeface="Tahoma" panose="020B0604030504040204" pitchFamily="34" charset="0"/>
                <a:ea typeface="Tahoma" panose="020B0604030504040204" pitchFamily="34" charset="0"/>
                <a:cs typeface="Tahoma" panose="020B0604030504040204" pitchFamily="34" charset="0"/>
              </a:rPr>
              <a:t>additional details:</a:t>
            </a:r>
          </a:p>
          <a:p>
            <a:pPr marL="214313" indent="-214313">
              <a:buClr>
                <a:schemeClr val="accent5">
                  <a:lumMod val="75000"/>
                </a:schemeClr>
              </a:buClr>
              <a:buSzPct val="60000"/>
              <a:buFont typeface="Wingdings" panose="05000000000000000000" pitchFamily="2" charset="2"/>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SzPct val="60000"/>
              <a:buFont typeface="Wingdings" panose="05000000000000000000" pitchFamily="2" charset="2"/>
              <a:buChar char="§"/>
            </a:pPr>
            <a:r>
              <a:rPr lang="en-US" sz="1400" dirty="0">
                <a:latin typeface="Tahoma" panose="020B0604030504040204" pitchFamily="34" charset="0"/>
                <a:ea typeface="Tahoma" panose="020B0604030504040204" pitchFamily="34" charset="0"/>
                <a:cs typeface="Tahoma" panose="020B0604030504040204" pitchFamily="34" charset="0"/>
              </a:rPr>
              <a:t>Improved transceiver characteristics that allow the support of up to 64 nodes per network</a:t>
            </a:r>
          </a:p>
          <a:p>
            <a:pPr marL="214313" indent="-214313">
              <a:buClr>
                <a:schemeClr val="accent5">
                  <a:lumMod val="75000"/>
                </a:schemeClr>
              </a:buClr>
              <a:buSzPct val="60000"/>
              <a:buFont typeface="Wingdings" panose="05000000000000000000" pitchFamily="2" charset="2"/>
              <a:buChar char="§"/>
            </a:pPr>
            <a:r>
              <a:rPr lang="en-US" sz="1400" dirty="0">
                <a:latin typeface="Tahoma" panose="020B0604030504040204" pitchFamily="34" charset="0"/>
                <a:ea typeface="Tahoma" panose="020B0604030504040204" pitchFamily="34" charset="0"/>
                <a:cs typeface="Tahoma" panose="020B0604030504040204" pitchFamily="34" charset="0"/>
              </a:rPr>
              <a:t>Additional circuitry for overvoltage and </a:t>
            </a:r>
            <a:r>
              <a:rPr lang="en-US" sz="1400" dirty="0" err="1">
                <a:latin typeface="Tahoma" panose="020B0604030504040204" pitchFamily="34" charset="0"/>
                <a:ea typeface="Tahoma" panose="020B0604030504040204" pitchFamily="34" charset="0"/>
                <a:cs typeface="Tahoma" panose="020B0604030504040204" pitchFamily="34" charset="0"/>
              </a:rPr>
              <a:t>mis</a:t>
            </a:r>
            <a:r>
              <a:rPr lang="en-US" sz="1400" dirty="0">
                <a:latin typeface="Tahoma" panose="020B0604030504040204" pitchFamily="34" charset="0"/>
                <a:ea typeface="Tahoma" panose="020B0604030504040204" pitchFamily="34" charset="0"/>
                <a:cs typeface="Tahoma" panose="020B0604030504040204" pitchFamily="34" charset="0"/>
              </a:rPr>
              <a:t>-wiring protection</a:t>
            </a:r>
          </a:p>
          <a:p>
            <a:pPr marL="214313" indent="-214313">
              <a:buClr>
                <a:schemeClr val="accent5">
                  <a:lumMod val="75000"/>
                </a:schemeClr>
              </a:buClr>
              <a:buSzPct val="60000"/>
              <a:buFont typeface="Wingdings" panose="05000000000000000000" pitchFamily="2" charset="2"/>
              <a:buChar char="§"/>
            </a:pPr>
            <a:r>
              <a:rPr lang="en-US" sz="1400" dirty="0">
                <a:latin typeface="Tahoma" panose="020B0604030504040204" pitchFamily="34" charset="0"/>
                <a:ea typeface="Tahoma" panose="020B0604030504040204" pitchFamily="34" charset="0"/>
                <a:cs typeface="Tahoma" panose="020B0604030504040204" pitchFamily="34" charset="0"/>
              </a:rPr>
              <a:t>Several types of cables for a variety of applications</a:t>
            </a:r>
          </a:p>
          <a:p>
            <a:pPr marL="214313" indent="-214313">
              <a:buClr>
                <a:schemeClr val="accent5">
                  <a:lumMod val="75000"/>
                </a:schemeClr>
              </a:buClr>
              <a:buSzPct val="60000"/>
              <a:buFont typeface="Wingdings" panose="05000000000000000000" pitchFamily="2" charset="2"/>
              <a:buChar char="§"/>
            </a:pPr>
            <a:r>
              <a:rPr lang="en-US" sz="1400" dirty="0">
                <a:latin typeface="Tahoma" panose="020B0604030504040204" pitchFamily="34" charset="0"/>
                <a:ea typeface="Tahoma" panose="020B0604030504040204" pitchFamily="34" charset="0"/>
                <a:cs typeface="Tahoma" panose="020B0604030504040204" pitchFamily="34" charset="0"/>
              </a:rPr>
              <a:t>Several types of connectors for open (IP 20) and sealed (IP 65/67) devices</a:t>
            </a:r>
          </a:p>
          <a:p>
            <a:pPr>
              <a:buClr>
                <a:srgbClr val="00B050"/>
              </a:buClr>
            </a:pPr>
            <a:endParaRPr lang="en-US" sz="1400" dirty="0">
              <a:latin typeface="Tahoma" panose="020B0604030504040204" pitchFamily="34" charset="0"/>
              <a:ea typeface="Tahoma" panose="020B0604030504040204" pitchFamily="34" charset="0"/>
              <a:cs typeface="Tahoma" panose="020B0604030504040204" pitchFamily="34" charset="0"/>
            </a:endParaRPr>
          </a:p>
          <a:p>
            <a:r>
              <a:rPr lang="en-US" sz="1400" dirty="0">
                <a:latin typeface="Tahoma" panose="020B0604030504040204" pitchFamily="34" charset="0"/>
                <a:ea typeface="Tahoma" panose="020B0604030504040204" pitchFamily="34" charset="0"/>
                <a:cs typeface="Tahoma" panose="020B0604030504040204" pitchFamily="34" charset="0"/>
              </a:rPr>
              <a:t>The cables described in the CIP Networks Library were designed specifically to meet minimum </a:t>
            </a:r>
            <a:r>
              <a:rPr lang="en-US" sz="1400" dirty="0" smtClean="0">
                <a:latin typeface="Tahoma" panose="020B0604030504040204" pitchFamily="34" charset="0"/>
                <a:ea typeface="Tahoma" panose="020B0604030504040204" pitchFamily="34" charset="0"/>
                <a:cs typeface="Tahoma" panose="020B0604030504040204" pitchFamily="34" charset="0"/>
              </a:rPr>
              <a:t>propagation speed </a:t>
            </a:r>
            <a:r>
              <a:rPr lang="en-US" sz="1400" dirty="0">
                <a:latin typeface="Tahoma" panose="020B0604030504040204" pitchFamily="34" charset="0"/>
                <a:ea typeface="Tahoma" panose="020B0604030504040204" pitchFamily="34" charset="0"/>
                <a:cs typeface="Tahoma" panose="020B0604030504040204" pitchFamily="34" charset="0"/>
              </a:rPr>
              <a:t>requirements to ensure that they can be used up to the maximum system </a:t>
            </a:r>
            <a:r>
              <a:rPr lang="en-US" sz="1400" dirty="0" smtClean="0">
                <a:latin typeface="Tahoma" panose="020B0604030504040204" pitchFamily="34" charset="0"/>
                <a:ea typeface="Tahoma" panose="020B0604030504040204" pitchFamily="34" charset="0"/>
                <a:cs typeface="Tahoma" panose="020B0604030504040204" pitchFamily="34" charset="0"/>
              </a:rPr>
              <a:t>length. Developers </a:t>
            </a:r>
            <a:r>
              <a:rPr lang="en-US" sz="1400" dirty="0">
                <a:latin typeface="Tahoma" panose="020B0604030504040204" pitchFamily="34" charset="0"/>
                <a:ea typeface="Tahoma" panose="020B0604030504040204" pitchFamily="34" charset="0"/>
                <a:cs typeface="Tahoma" panose="020B0604030504040204" pitchFamily="34" charset="0"/>
              </a:rPr>
              <a:t>of DeviceNet devices can create DeviceNet circuits with or without physical layer </a:t>
            </a:r>
            <a:r>
              <a:rPr lang="en-US" sz="1400" dirty="0" smtClean="0">
                <a:latin typeface="Tahoma" panose="020B0604030504040204" pitchFamily="34" charset="0"/>
                <a:ea typeface="Tahoma" panose="020B0604030504040204" pitchFamily="34" charset="0"/>
                <a:cs typeface="Tahoma" panose="020B0604030504040204" pitchFamily="34" charset="0"/>
              </a:rPr>
              <a:t>isolation (both </a:t>
            </a:r>
            <a:r>
              <a:rPr lang="en-US" sz="1400" dirty="0">
                <a:latin typeface="Tahoma" panose="020B0604030504040204" pitchFamily="34" charset="0"/>
                <a:ea typeface="Tahoma" panose="020B0604030504040204" pitchFamily="34" charset="0"/>
                <a:cs typeface="Tahoma" panose="020B0604030504040204" pitchFamily="34" charset="0"/>
              </a:rPr>
              <a:t>versions are fully specified). Furthermore, a device may take some or all of its power </a:t>
            </a:r>
            <a:r>
              <a:rPr lang="en-US" sz="1400" dirty="0" smtClean="0">
                <a:latin typeface="Tahoma" panose="020B0604030504040204" pitchFamily="34" charset="0"/>
                <a:ea typeface="Tahoma" panose="020B0604030504040204" pitchFamily="34" charset="0"/>
                <a:cs typeface="Tahoma" panose="020B0604030504040204" pitchFamily="34" charset="0"/>
              </a:rPr>
              <a:t>from the </a:t>
            </a:r>
            <a:r>
              <a:rPr lang="en-US" sz="1400" dirty="0">
                <a:latin typeface="Tahoma" panose="020B0604030504040204" pitchFamily="34" charset="0"/>
                <a:ea typeface="Tahoma" panose="020B0604030504040204" pitchFamily="34" charset="0"/>
                <a:cs typeface="Tahoma" panose="020B0604030504040204" pitchFamily="34" charset="0"/>
              </a:rPr>
              <a:t>bus, thus avoiding extra power lines for devices that can live on the power supplied through </a:t>
            </a:r>
            <a:r>
              <a:rPr lang="en-US" sz="1400" dirty="0" smtClean="0">
                <a:latin typeface="Tahoma" panose="020B0604030504040204" pitchFamily="34" charset="0"/>
                <a:ea typeface="Tahoma" panose="020B0604030504040204" pitchFamily="34" charset="0"/>
                <a:cs typeface="Tahoma" panose="020B0604030504040204" pitchFamily="34" charset="0"/>
              </a:rPr>
              <a:t>the </a:t>
            </a:r>
            <a:r>
              <a:rPr lang="en-US" sz="1400" dirty="0" err="1" smtClean="0">
                <a:latin typeface="Tahoma" panose="020B0604030504040204" pitchFamily="34" charset="0"/>
                <a:ea typeface="Tahoma" panose="020B0604030504040204" pitchFamily="34" charset="0"/>
                <a:cs typeface="Tahoma" panose="020B0604030504040204" pitchFamily="34" charset="0"/>
              </a:rPr>
              <a:t>DeviceNet</a:t>
            </a:r>
            <a:r>
              <a:rPr lang="en-US" sz="1400" dirty="0" smtClean="0">
                <a:latin typeface="Tahoma" panose="020B0604030504040204" pitchFamily="34" charset="0"/>
                <a:ea typeface="Tahoma" panose="020B0604030504040204" pitchFamily="34" charset="0"/>
                <a:cs typeface="Tahoma" panose="020B0604030504040204" pitchFamily="34" charset="0"/>
              </a:rPr>
              <a:t> </a:t>
            </a:r>
            <a:r>
              <a:rPr lang="en-US" sz="1400" dirty="0">
                <a:latin typeface="Tahoma" panose="020B0604030504040204" pitchFamily="34" charset="0"/>
                <a:ea typeface="Tahoma" panose="020B0604030504040204" pitchFamily="34" charset="0"/>
                <a:cs typeface="Tahoma" panose="020B0604030504040204" pitchFamily="34" charset="0"/>
              </a:rPr>
              <a:t>cable.</a:t>
            </a:r>
          </a:p>
        </p:txBody>
      </p:sp>
      <p:sp>
        <p:nvSpPr>
          <p:cNvPr id="9" name="Rectangle 8"/>
          <p:cNvSpPr/>
          <p:nvPr/>
        </p:nvSpPr>
        <p:spPr>
          <a:xfrm>
            <a:off x="607656" y="1943289"/>
            <a:ext cx="4615366"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DeviceNet PHYSICAL LAYER AND RELATIONSHIP TO CAN</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09236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6"/>
          <p:cNvSpPr>
            <a:spLocks noGrp="1"/>
          </p:cNvSpPr>
          <p:nvPr>
            <p:ph type="title"/>
          </p:nvPr>
        </p:nvSpPr>
        <p:spPr>
          <a:xfrm>
            <a:off x="457200" y="1085850"/>
            <a:ext cx="4267200" cy="457200"/>
          </a:xfrm>
        </p:spPr>
        <p:txBody>
          <a:bodyPr>
            <a:normAutofit fontScale="90000"/>
          </a:bodyPr>
          <a:lstStyle/>
          <a:p>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82859" y="1717322"/>
            <a:ext cx="2465740"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PROTOCOL ADAPTATIONS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82859" y="2168594"/>
            <a:ext cx="8146791" cy="1200329"/>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On the protocol side, there are basically two adaptations of CIP that have been made to better accommodate it to the CAN data frame:</a:t>
            </a:r>
          </a:p>
          <a:p>
            <a:endParaRPr lang="en-US" sz="120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Shortening CIP Explicit Messages to 8 bytes or less where possible, with the use of message fragmentation for longer messages</a:t>
            </a:r>
          </a:p>
          <a:p>
            <a:pPr marL="214313" indent="-214313">
              <a:buClr>
                <a:schemeClr val="accent5">
                  <a:lumMod val="75000"/>
                </a:schemeClr>
              </a:buClr>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Definition of a Master Slave communications option to minimize the connection establishment overhead </a:t>
            </a:r>
          </a:p>
        </p:txBody>
      </p:sp>
      <p:sp>
        <p:nvSpPr>
          <p:cNvPr id="10" name="Rectangle 9"/>
          <p:cNvSpPr/>
          <p:nvPr/>
        </p:nvSpPr>
        <p:spPr>
          <a:xfrm>
            <a:off x="482859" y="3475438"/>
            <a:ext cx="8318241" cy="1708160"/>
          </a:xfrm>
          <a:prstGeom prst="rect">
            <a:avLst/>
          </a:prstGeom>
        </p:spPr>
        <p:txBody>
          <a:bodyPr wrap="square">
            <a:spAutoFit/>
          </a:bodyPr>
          <a:lstStyle/>
          <a:p>
            <a:pPr algn="just"/>
            <a:r>
              <a:rPr lang="en-US" sz="1050" dirty="0">
                <a:latin typeface="Tahoma" panose="020B0604030504040204" pitchFamily="34" charset="0"/>
                <a:ea typeface="Tahoma" panose="020B0604030504040204" pitchFamily="34" charset="0"/>
                <a:cs typeface="Tahoma" panose="020B0604030504040204" pitchFamily="34" charset="0"/>
              </a:rPr>
              <a:t>The message fragmentation mentioned previously comes in two varieties:</a:t>
            </a:r>
          </a:p>
          <a:p>
            <a:pPr algn="just"/>
            <a:endParaRPr lang="en-US" sz="1050" dirty="0">
              <a:latin typeface="Tahoma" panose="020B0604030504040204" pitchFamily="34" charset="0"/>
              <a:ea typeface="Tahoma" panose="020B0604030504040204" pitchFamily="34" charset="0"/>
              <a:cs typeface="Tahoma" panose="020B0604030504040204" pitchFamily="34" charset="0"/>
            </a:endParaRPr>
          </a:p>
          <a:p>
            <a:pPr algn="just"/>
            <a:r>
              <a:rPr lang="en-US" sz="1050" dirty="0">
                <a:solidFill>
                  <a:srgbClr val="00B050"/>
                </a:solidFill>
                <a:latin typeface="Tahoma" panose="020B0604030504040204" pitchFamily="34" charset="0"/>
                <a:ea typeface="Tahoma" panose="020B0604030504040204" pitchFamily="34" charset="0"/>
                <a:cs typeface="Tahoma" panose="020B0604030504040204" pitchFamily="34" charset="0"/>
              </a:rPr>
              <a:t>1. </a:t>
            </a:r>
            <a:r>
              <a:rPr lang="en-US" sz="1050" dirty="0">
                <a:latin typeface="Tahoma" panose="020B0604030504040204" pitchFamily="34" charset="0"/>
                <a:ea typeface="Tahoma" panose="020B0604030504040204" pitchFamily="34" charset="0"/>
                <a:cs typeface="Tahoma" panose="020B0604030504040204" pitchFamily="34" charset="0"/>
              </a:rPr>
              <a:t>For I/O Messages, the use of fragmentation is defined by the maximum length of the data to be transmitted through a connection. Any connection that has more than 8 bytes to transmit always uses the fragmentation protocol, even if the actual data to be transmitted is 8 bytes or less, for example, an </a:t>
            </a:r>
            <a:r>
              <a:rPr lang="en-US" sz="1050" i="1" dirty="0">
                <a:latin typeface="Tahoma" panose="020B0604030504040204" pitchFamily="34" charset="0"/>
                <a:ea typeface="Tahoma" panose="020B0604030504040204" pitchFamily="34" charset="0"/>
                <a:cs typeface="Tahoma" panose="020B0604030504040204" pitchFamily="34" charset="0"/>
              </a:rPr>
              <a:t>Idle </a:t>
            </a:r>
            <a:r>
              <a:rPr lang="en-US" sz="1050" dirty="0">
                <a:latin typeface="Tahoma" panose="020B0604030504040204" pitchFamily="34" charset="0"/>
                <a:ea typeface="Tahoma" panose="020B0604030504040204" pitchFamily="34" charset="0"/>
                <a:cs typeface="Tahoma" panose="020B0604030504040204" pitchFamily="34" charset="0"/>
              </a:rPr>
              <a:t>Message.</a:t>
            </a:r>
          </a:p>
          <a:p>
            <a:pPr algn="just"/>
            <a:r>
              <a:rPr lang="en-US" sz="1050" dirty="0">
                <a:solidFill>
                  <a:srgbClr val="00B050"/>
                </a:solidFill>
                <a:latin typeface="Tahoma" panose="020B0604030504040204" pitchFamily="34" charset="0"/>
                <a:ea typeface="Tahoma" panose="020B0604030504040204" pitchFamily="34" charset="0"/>
                <a:cs typeface="Tahoma" panose="020B0604030504040204" pitchFamily="34" charset="0"/>
              </a:rPr>
              <a:t>2. </a:t>
            </a:r>
            <a:r>
              <a:rPr lang="en-US" sz="1050" dirty="0">
                <a:latin typeface="Tahoma" panose="020B0604030504040204" pitchFamily="34" charset="0"/>
                <a:ea typeface="Tahoma" panose="020B0604030504040204" pitchFamily="34" charset="0"/>
                <a:cs typeface="Tahoma" panose="020B0604030504040204" pitchFamily="34" charset="0"/>
              </a:rPr>
              <a:t>For Explicit Messaging, the use of the fragmentation protocol is indicated in the header of every message, since the actual frame size can vary in length, depending on the content of the Explicit Message. The actual fragmentation protocol is contained in one extra byte within the message that indicates whether the fragment is a start fragment, a middle fragment, or an end fragment. A modulo 64 rolling fragment counter allows very long fragmented messages and is limited in theory only by the maximum Produced or Consumed Connection sizes (65,535 bytes). In reality, the capabilities of the devices limit the message sizes.</a:t>
            </a:r>
          </a:p>
        </p:txBody>
      </p:sp>
    </p:spTree>
    <p:extLst>
      <p:ext uri="{BB962C8B-B14F-4D97-AF65-F5344CB8AC3E}">
        <p14:creationId xmlns:p14="http://schemas.microsoft.com/office/powerpoint/2010/main" val="3896414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1250545"/>
            <a:ext cx="3657600" cy="500840"/>
          </a:xfrm>
        </p:spPr>
        <p:txBody>
          <a:bodyPr>
            <a:normAutofit/>
          </a:bodyPr>
          <a:lstStyle/>
          <a:p>
            <a:r>
              <a:rPr lang="en-US" sz="28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DeviceNet(Cont...)</a:t>
            </a:r>
            <a:endParaRPr lang="en-US" sz="2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514350" y="1848992"/>
            <a:ext cx="2467342"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INDICATORS AND SWITCHES</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514350" y="2223598"/>
            <a:ext cx="7886700" cy="1200329"/>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Indicators and switches are optional on DeviceNet. However, certain DeviceNet users not only </a:t>
            </a:r>
            <a:r>
              <a:rPr lang="en-US" sz="1200" dirty="0" smtClean="0">
                <a:latin typeface="Tahoma" panose="020B0604030504040204" pitchFamily="34" charset="0"/>
                <a:ea typeface="Tahoma" panose="020B0604030504040204" pitchFamily="34" charset="0"/>
                <a:cs typeface="Tahoma" panose="020B0604030504040204" pitchFamily="34" charset="0"/>
              </a:rPr>
              <a:t>require indicators </a:t>
            </a:r>
            <a:r>
              <a:rPr lang="en-US" sz="1200" dirty="0">
                <a:latin typeface="Tahoma" panose="020B0604030504040204" pitchFamily="34" charset="0"/>
                <a:ea typeface="Tahoma" panose="020B0604030504040204" pitchFamily="34" charset="0"/>
                <a:cs typeface="Tahoma" panose="020B0604030504040204" pitchFamily="34" charset="0"/>
              </a:rPr>
              <a:t>and switches; they also specify what type to use. Many factors must be considered </a:t>
            </a:r>
            <a:r>
              <a:rPr lang="en-US" sz="1200" dirty="0" smtClean="0">
                <a:latin typeface="Tahoma" panose="020B0604030504040204" pitchFamily="34" charset="0"/>
                <a:ea typeface="Tahoma" panose="020B0604030504040204" pitchFamily="34" charset="0"/>
                <a:cs typeface="Tahoma" panose="020B0604030504040204" pitchFamily="34" charset="0"/>
              </a:rPr>
              <a:t>before implementing </a:t>
            </a:r>
            <a:r>
              <a:rPr lang="en-US" sz="1200" dirty="0">
                <a:latin typeface="Tahoma" panose="020B0604030504040204" pitchFamily="34" charset="0"/>
                <a:ea typeface="Tahoma" panose="020B0604030504040204" pitchFamily="34" charset="0"/>
                <a:cs typeface="Tahoma" panose="020B0604030504040204" pitchFamily="34" charset="0"/>
              </a:rPr>
              <a:t>these devices, including packaging, accessibility, and customer expectations.</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Similarly, devices may be built with or without switches or other directly accessible means for configuration of MAC ID and baud rate. If these switches are used, certain rules apply to how these values are used at power-up and during the operation of the device.</a:t>
            </a:r>
          </a:p>
        </p:txBody>
      </p:sp>
      <p:sp>
        <p:nvSpPr>
          <p:cNvPr id="9" name="Rectangle 8"/>
          <p:cNvSpPr/>
          <p:nvPr/>
        </p:nvSpPr>
        <p:spPr>
          <a:xfrm>
            <a:off x="514350" y="3636950"/>
            <a:ext cx="1412566"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Network Access</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514350" y="4027361"/>
            <a:ext cx="7886700" cy="276999"/>
          </a:xfrm>
          <a:prstGeom prst="rect">
            <a:avLst/>
          </a:prstGeom>
        </p:spPr>
        <p:txBody>
          <a:bodyPr wrap="square">
            <a:spAutoFit/>
          </a:bodyPr>
          <a:lstStyle/>
          <a:p>
            <a:pPr algn="just"/>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514350" y="4046023"/>
            <a:ext cx="7886700" cy="830997"/>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DeviceNet uses the network access mechanisms described in the CAN specification, that is, bitwise arbitration through the CAN Identifier for every frame to be sent. This requires a system design that does not allow multiple uses of any of these identifiers. Since the node number of every device is coded into the CAN Identifier, it is generally sufficient to make sure that none of the node numbers exists more than once on any given network.</a:t>
            </a:r>
          </a:p>
        </p:txBody>
      </p:sp>
    </p:spTree>
    <p:extLst>
      <p:ext uri="{BB962C8B-B14F-4D97-AF65-F5344CB8AC3E}">
        <p14:creationId xmlns:p14="http://schemas.microsoft.com/office/powerpoint/2010/main" val="2715117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a:t>
            </a:r>
            <a:r>
              <a:rPr lang="en-US" sz="36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a:t>
            </a:r>
            <a:endParaRPr lang="en-US" sz="36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10" name="Rectangle 9"/>
          <p:cNvSpPr/>
          <p:nvPr/>
        </p:nvSpPr>
        <p:spPr>
          <a:xfrm>
            <a:off x="628650" y="1829991"/>
            <a:ext cx="7600950" cy="2031325"/>
          </a:xfrm>
          <a:prstGeom prst="rect">
            <a:avLst/>
          </a:prstGeom>
        </p:spPr>
        <p:txBody>
          <a:bodyPr wrap="square">
            <a:spAutoFit/>
          </a:bodyPr>
          <a:lstStyle/>
          <a:p>
            <a:r>
              <a:rPr lang="en-US" dirty="0">
                <a:latin typeface="Tahoma" panose="020B0604030504040204" pitchFamily="34" charset="0"/>
                <a:ea typeface="Tahoma" panose="020B0604030504040204" pitchFamily="34" charset="0"/>
                <a:cs typeface="Tahoma" panose="020B0604030504040204" pitchFamily="34" charset="0"/>
              </a:rPr>
              <a:t>Intelligent device achieves information control and network management, it changes traditional on-site switch and analog signal control into the network control through fieldbus. It achieves network, open, distributed and digital control. The control network system structure bases on the </a:t>
            </a:r>
            <a:r>
              <a:rPr lang="en-US" dirty="0" err="1">
                <a:latin typeface="Tahoma" panose="020B0604030504040204" pitchFamily="34" charset="0"/>
                <a:ea typeface="Tahoma" panose="020B0604030504040204" pitchFamily="34" charset="0"/>
                <a:cs typeface="Tahoma" panose="020B0604030504040204" pitchFamily="34" charset="0"/>
              </a:rPr>
              <a:t>DeviceNet</a:t>
            </a:r>
            <a:r>
              <a:rPr lang="en-US" dirty="0">
                <a:latin typeface="Tahoma" panose="020B0604030504040204" pitchFamily="34" charset="0"/>
                <a:ea typeface="Tahoma" panose="020B0604030504040204" pitchFamily="34" charset="0"/>
                <a:cs typeface="Tahoma" panose="020B0604030504040204" pitchFamily="34" charset="0"/>
              </a:rPr>
              <a:t> that is </a:t>
            </a:r>
            <a:r>
              <a:rPr lang="en-US" dirty="0" smtClean="0">
                <a:latin typeface="Tahoma" panose="020B0604030504040204" pitchFamily="34" charset="0"/>
                <a:ea typeface="Tahoma" panose="020B0604030504040204" pitchFamily="34" charset="0"/>
                <a:cs typeface="Tahoma" panose="020B0604030504040204" pitchFamily="34" charset="0"/>
              </a:rPr>
              <a:t>indicated. </a:t>
            </a:r>
            <a:r>
              <a:rPr lang="en-US" dirty="0">
                <a:latin typeface="Tahoma" panose="020B0604030504040204" pitchFamily="34" charset="0"/>
                <a:ea typeface="Tahoma" panose="020B0604030504040204" pitchFamily="34" charset="0"/>
                <a:cs typeface="Tahoma" panose="020B0604030504040204" pitchFamily="34" charset="0"/>
              </a:rPr>
              <a:t>It mainly composes of three parts: </a:t>
            </a:r>
            <a:r>
              <a:rPr lang="en-US" dirty="0" err="1">
                <a:latin typeface="Tahoma" panose="020B0604030504040204" pitchFamily="34" charset="0"/>
                <a:ea typeface="Tahoma" panose="020B0604030504040204" pitchFamily="34" charset="0"/>
                <a:cs typeface="Tahoma" panose="020B0604030504040204" pitchFamily="34" charset="0"/>
              </a:rPr>
              <a:t>DeviceNet</a:t>
            </a:r>
            <a:r>
              <a:rPr lang="en-US" dirty="0">
                <a:latin typeface="Tahoma" panose="020B0604030504040204" pitchFamily="34" charset="0"/>
                <a:ea typeface="Tahoma" panose="020B0604030504040204" pitchFamily="34" charset="0"/>
                <a:cs typeface="Tahoma" panose="020B0604030504040204" pitchFamily="34" charset="0"/>
              </a:rPr>
              <a:t> bus, host computer (master) and intelligent device node (slave). </a:t>
            </a:r>
          </a:p>
        </p:txBody>
      </p:sp>
      <p:sp>
        <p:nvSpPr>
          <p:cNvPr id="11" name="Rectangle 10"/>
          <p:cNvSpPr/>
          <p:nvPr/>
        </p:nvSpPr>
        <p:spPr>
          <a:xfrm>
            <a:off x="645822" y="1436113"/>
            <a:ext cx="2696572" cy="338554"/>
          </a:xfrm>
          <a:prstGeom prst="rect">
            <a:avLst/>
          </a:prstGeom>
        </p:spPr>
        <p:txBody>
          <a:bodyPr wrap="none">
            <a:spAutoFit/>
          </a:bodyPr>
          <a:lstStyle/>
          <a:p>
            <a:r>
              <a:rPr lang="en-US" sz="1600" b="1" u="sng" dirty="0">
                <a:solidFill>
                  <a:srgbClr val="00B0F0"/>
                </a:solidFill>
                <a:latin typeface="Tahoma" panose="020B0604030504040204" pitchFamily="34" charset="0"/>
                <a:ea typeface="Tahoma" panose="020B0604030504040204" pitchFamily="34" charset="0"/>
                <a:cs typeface="Tahoma" panose="020B0604030504040204" pitchFamily="34" charset="0"/>
              </a:rPr>
              <a:t>Network </a:t>
            </a:r>
            <a:r>
              <a:rPr lang="en-US" sz="1600" b="1" u="sng" dirty="0" smtClean="0">
                <a:solidFill>
                  <a:srgbClr val="00B0F0"/>
                </a:solidFill>
                <a:latin typeface="Tahoma" panose="020B0604030504040204" pitchFamily="34" charset="0"/>
                <a:ea typeface="Tahoma" panose="020B0604030504040204" pitchFamily="34" charset="0"/>
                <a:cs typeface="Tahoma" panose="020B0604030504040204" pitchFamily="34" charset="0"/>
              </a:rPr>
              <a:t>Access(</a:t>
            </a:r>
            <a:r>
              <a:rPr lang="en-US" sz="1600" b="1" u="sng" dirty="0" err="1" smtClean="0">
                <a:solidFill>
                  <a:srgbClr val="00B0F0"/>
                </a:solidFill>
                <a:latin typeface="Tahoma" panose="020B0604030504040204" pitchFamily="34" charset="0"/>
                <a:ea typeface="Tahoma" panose="020B0604030504040204" pitchFamily="34" charset="0"/>
                <a:cs typeface="Tahoma" panose="020B0604030504040204" pitchFamily="34" charset="0"/>
              </a:rPr>
              <a:t>Cont</a:t>
            </a:r>
            <a:r>
              <a:rPr lang="en-US" sz="1600" b="1" u="sng" dirty="0" smtClean="0">
                <a:solidFill>
                  <a:srgbClr val="00B0F0"/>
                </a:solidFill>
                <a:latin typeface="Tahoma" panose="020B0604030504040204" pitchFamily="34" charset="0"/>
                <a:ea typeface="Tahoma" panose="020B0604030504040204" pitchFamily="34" charset="0"/>
                <a:cs typeface="Tahoma" panose="020B0604030504040204" pitchFamily="34" charset="0"/>
              </a:rPr>
              <a:t>…)</a:t>
            </a:r>
            <a:endParaRPr lang="en-US" sz="16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11"/>
          <p:cNvPicPr>
            <a:picLocks noChangeAspect="1"/>
          </p:cNvPicPr>
          <p:nvPr/>
        </p:nvPicPr>
        <p:blipFill>
          <a:blip r:embed="rId4"/>
          <a:stretch>
            <a:fillRect/>
          </a:stretch>
        </p:blipFill>
        <p:spPr>
          <a:xfrm>
            <a:off x="838200" y="3882599"/>
            <a:ext cx="7219950" cy="2533650"/>
          </a:xfrm>
          <a:prstGeom prst="rect">
            <a:avLst/>
          </a:prstGeom>
        </p:spPr>
      </p:pic>
      <p:sp>
        <p:nvSpPr>
          <p:cNvPr id="13" name="Rectangle 12"/>
          <p:cNvSpPr/>
          <p:nvPr/>
        </p:nvSpPr>
        <p:spPr>
          <a:xfrm>
            <a:off x="916949" y="6283241"/>
            <a:ext cx="7310102" cy="369332"/>
          </a:xfrm>
          <a:prstGeom prst="rect">
            <a:avLst/>
          </a:prstGeom>
        </p:spPr>
        <p:txBody>
          <a:bodyPr wrap="square">
            <a:spAutoFit/>
          </a:bodyPr>
          <a:lstStyle/>
          <a:p>
            <a:r>
              <a:rPr lang="en-US" b="1" u="sng" dirty="0">
                <a:latin typeface="Tahoma" panose="020B0604030504040204" pitchFamily="34" charset="0"/>
                <a:ea typeface="Tahoma" panose="020B0604030504040204" pitchFamily="34" charset="0"/>
                <a:cs typeface="Tahoma" panose="020B0604030504040204" pitchFamily="34" charset="0"/>
              </a:rPr>
              <a:t>The control network system structure base on the device net.</a:t>
            </a:r>
          </a:p>
        </p:txBody>
      </p:sp>
    </p:spTree>
    <p:extLst>
      <p:ext uri="{BB962C8B-B14F-4D97-AF65-F5344CB8AC3E}">
        <p14:creationId xmlns:p14="http://schemas.microsoft.com/office/powerpoint/2010/main" val="230847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a:spLocks noGrp="1"/>
          </p:cNvSpPr>
          <p:nvPr>
            <p:ph type="title"/>
          </p:nvPr>
        </p:nvSpPr>
        <p:spPr>
          <a:xfrm>
            <a:off x="457200" y="1293408"/>
            <a:ext cx="5029200" cy="415115"/>
          </a:xfrm>
        </p:spPr>
        <p:txBody>
          <a:bodyPr>
            <a:normAutofit fontScale="90000"/>
          </a:bodyPr>
          <a:lstStyle/>
          <a:p>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57200" y="1828800"/>
            <a:ext cx="1529586"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GOING ONLINE</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57200" y="2226077"/>
            <a:ext cx="8115300" cy="1546577"/>
          </a:xfrm>
          <a:prstGeom prst="rect">
            <a:avLst/>
          </a:prstGeom>
        </p:spPr>
        <p:txBody>
          <a:bodyPr wrap="square">
            <a:spAutoFit/>
          </a:bodyPr>
          <a:lstStyle/>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Any device that wants to communicate on DeviceNet must go through a Network Access algorithm before any communication is allowed. The main purpose of this process is to avoid duplicate Node IDs on the same network; a secondary purpose is to announce a node’s presence on the link for nodes that maintain an Active Node Table.</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If two or more devices with the same MAC ID happen to transmit the Duplicate MAC ID Check Message at exactly the same time, all of them will win arbitration at the same time and will proceed with their message.</a:t>
            </a:r>
          </a:p>
        </p:txBody>
      </p:sp>
      <p:sp>
        <p:nvSpPr>
          <p:cNvPr id="10" name="Rectangle 9"/>
          <p:cNvSpPr/>
          <p:nvPr/>
        </p:nvSpPr>
        <p:spPr>
          <a:xfrm>
            <a:off x="457200" y="3681269"/>
            <a:ext cx="2555508"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OFFLINE CONNECTION SET</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485775" y="4157984"/>
            <a:ext cx="8058150" cy="923330"/>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The Offline Connection Set is a set of messages created to communicate with devices that have failed to go Online, to allow a new MAC ID to be set. Once a tool has successfully claimed ownership, it can check whether there are any nodes on the network that are in the offline state. If such nodes exist, the tool can then determine their Vendor ID(s) and Serial Number(s).</a:t>
            </a:r>
          </a:p>
        </p:txBody>
      </p:sp>
    </p:spTree>
    <p:extLst>
      <p:ext uri="{BB962C8B-B14F-4D97-AF65-F5344CB8AC3E}">
        <p14:creationId xmlns:p14="http://schemas.microsoft.com/office/powerpoint/2010/main" val="2415860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1272365"/>
            <a:ext cx="4629150" cy="457200"/>
          </a:xfrm>
        </p:spPr>
        <p:txBody>
          <a:bodyPr>
            <a:noAutofit/>
          </a:bodyPr>
          <a:lstStyle/>
          <a:p>
            <a:r>
              <a:rPr lang="en-US" sz="28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DeviceNet(Cont...)</a:t>
            </a:r>
            <a:endParaRPr lang="en-US" sz="2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514350" y="1876816"/>
            <a:ext cx="3554178"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DeviceNet STATUS INDICATION MESSAGES</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542925" y="2288236"/>
            <a:ext cx="7629525" cy="1015663"/>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There are two optional DeviceNet messages that indicate a status or a status transition of a device. One of them is called </a:t>
            </a:r>
            <a:r>
              <a:rPr lang="en-US" sz="1200" i="1" dirty="0">
                <a:latin typeface="Tahoma" panose="020B0604030504040204" pitchFamily="34" charset="0"/>
                <a:ea typeface="Tahoma" panose="020B0604030504040204" pitchFamily="34" charset="0"/>
                <a:cs typeface="Tahoma" panose="020B0604030504040204" pitchFamily="34" charset="0"/>
              </a:rPr>
              <a:t>Device Heartbeat </a:t>
            </a:r>
            <a:r>
              <a:rPr lang="en-US" sz="1200" dirty="0">
                <a:latin typeface="Tahoma" panose="020B0604030504040204" pitchFamily="34" charset="0"/>
                <a:ea typeface="Tahoma" panose="020B0604030504040204" pitchFamily="34" charset="0"/>
                <a:cs typeface="Tahoma" panose="020B0604030504040204" pitchFamily="34" charset="0"/>
              </a:rPr>
              <a:t>and the other is called </a:t>
            </a:r>
            <a:r>
              <a:rPr lang="en-US" sz="1200" i="1" dirty="0">
                <a:latin typeface="Tahoma" panose="020B0604030504040204" pitchFamily="34" charset="0"/>
                <a:ea typeface="Tahoma" panose="020B0604030504040204" pitchFamily="34" charset="0"/>
                <a:cs typeface="Tahoma" panose="020B0604030504040204" pitchFamily="34" charset="0"/>
              </a:rPr>
              <a:t>Device Shutdown.</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Device Heartbeat Message, sent at a heartbeat interval set in the ID Object, provides a way for a device to indicate its presence on the network and its current </a:t>
            </a:r>
            <a:r>
              <a:rPr lang="en-US" sz="1200" i="1" dirty="0">
                <a:latin typeface="Tahoma" panose="020B0604030504040204" pitchFamily="34" charset="0"/>
                <a:ea typeface="Tahoma" panose="020B0604030504040204" pitchFamily="34" charset="0"/>
                <a:cs typeface="Tahoma" panose="020B0604030504040204" pitchFamily="34" charset="0"/>
              </a:rPr>
              <a:t>health </a:t>
            </a:r>
            <a:r>
              <a:rPr lang="en-US" sz="1200" dirty="0">
                <a:latin typeface="Tahoma" panose="020B0604030504040204" pitchFamily="34" charset="0"/>
                <a:ea typeface="Tahoma" panose="020B0604030504040204" pitchFamily="34" charset="0"/>
                <a:cs typeface="Tahoma" panose="020B0604030504040204" pitchFamily="34" charset="0"/>
              </a:rPr>
              <a:t>condition.</a:t>
            </a:r>
          </a:p>
          <a:p>
            <a:pPr marL="214313" indent="-214313">
              <a:buFont typeface="Arial" panose="020B0604020202020204" pitchFamily="34" charset="0"/>
              <a:buChar char="•"/>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514350" y="3392154"/>
            <a:ext cx="2611612" cy="276999"/>
          </a:xfrm>
          <a:prstGeom prst="rect">
            <a:avLst/>
          </a:prstGeom>
        </p:spPr>
        <p:txBody>
          <a:bodyPr wrap="none">
            <a:spAutoFit/>
          </a:bodyPr>
          <a:lstStyle/>
          <a:p>
            <a:r>
              <a:rPr lang="en-US" sz="1200" b="1" u="sng">
                <a:solidFill>
                  <a:srgbClr val="00B0F0"/>
                </a:solidFill>
                <a:latin typeface="Tahoma" panose="020B0604030504040204" pitchFamily="34" charset="0"/>
                <a:ea typeface="Tahoma" panose="020B0604030504040204" pitchFamily="34" charset="0"/>
                <a:cs typeface="Tahoma" panose="020B0604030504040204" pitchFamily="34" charset="0"/>
              </a:rPr>
              <a:t>CONNECTION ESTABLISHMENT</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12"/>
          <p:cNvSpPr/>
          <p:nvPr/>
        </p:nvSpPr>
        <p:spPr>
          <a:xfrm>
            <a:off x="514350" y="3784333"/>
            <a:ext cx="8565502" cy="1015663"/>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Messages on DeviceNet are always exchanged in a connection-based manner. Communication objects must be set up for this purpose. These are not initially available when a device is powered on; they first have to be created. There are two ports by which a DeviceNet device can be addressed when first powered on, the UCMM port or the Group 2 Only Unconnected Explicit Request port, which is defined by the Predefined Master Slave Connection Set. Picture these ports as doors to the device.</a:t>
            </a:r>
          </a:p>
        </p:txBody>
      </p:sp>
    </p:spTree>
    <p:extLst>
      <p:ext uri="{BB962C8B-B14F-4D97-AF65-F5344CB8AC3E}">
        <p14:creationId xmlns:p14="http://schemas.microsoft.com/office/powerpoint/2010/main" val="2020671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2"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49" y="1293408"/>
            <a:ext cx="4152465" cy="415115"/>
          </a:xfrm>
        </p:spPr>
        <p:txBody>
          <a:bodyPr>
            <a:normAutofit fontScale="90000"/>
          </a:bodyPr>
          <a:lstStyle/>
          <a:p>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50" y="5029200"/>
            <a:ext cx="1028700" cy="10287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2622" y="1100915"/>
            <a:ext cx="1028700" cy="1028700"/>
          </a:xfrm>
          <a:prstGeom prst="rect">
            <a:avLst/>
          </a:prstGeom>
        </p:spPr>
      </p:pic>
      <p:sp>
        <p:nvSpPr>
          <p:cNvPr id="9" name="Rectangle 8"/>
          <p:cNvSpPr/>
          <p:nvPr/>
        </p:nvSpPr>
        <p:spPr>
          <a:xfrm>
            <a:off x="514350" y="2320069"/>
            <a:ext cx="7831883" cy="1131079"/>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All Explicit Messaging in DeviceNet is done via connections and the associated Connection Object instances. However, these objects first must be set up in the device. This can be done by using the Predefined Master Slave Connection Set to activate a static Connection Object already available in the device or by using the UCMM port of a device, to dynamically set up a Connection Object for Explicit Messaging.</a:t>
            </a:r>
          </a:p>
        </p:txBody>
      </p:sp>
      <p:sp>
        <p:nvSpPr>
          <p:cNvPr id="10" name="Rectangle 9"/>
          <p:cNvSpPr/>
          <p:nvPr/>
        </p:nvSpPr>
        <p:spPr>
          <a:xfrm>
            <a:off x="522515" y="1876816"/>
            <a:ext cx="2130711"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EXPLICIT MESSAGING</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pic>
        <p:nvPicPr>
          <p:cNvPr id="11" name="Picture 10"/>
          <p:cNvPicPr>
            <a:picLocks noChangeAspect="1"/>
          </p:cNvPicPr>
          <p:nvPr/>
        </p:nvPicPr>
        <p:blipFill>
          <a:blip r:embed="rId4"/>
          <a:stretch>
            <a:fillRect/>
          </a:stretch>
        </p:blipFill>
        <p:spPr>
          <a:xfrm>
            <a:off x="827888" y="3942683"/>
            <a:ext cx="2950806" cy="980382"/>
          </a:xfrm>
          <a:prstGeom prst="rect">
            <a:avLst/>
          </a:prstGeom>
        </p:spPr>
      </p:pic>
      <p:pic>
        <p:nvPicPr>
          <p:cNvPr id="12" name="Picture 11"/>
          <p:cNvPicPr>
            <a:picLocks noChangeAspect="1"/>
          </p:cNvPicPr>
          <p:nvPr/>
        </p:nvPicPr>
        <p:blipFill>
          <a:blip r:embed="rId5"/>
          <a:stretch>
            <a:fillRect/>
          </a:stretch>
        </p:blipFill>
        <p:spPr>
          <a:xfrm>
            <a:off x="4717791" y="3942682"/>
            <a:ext cx="2950806" cy="972218"/>
          </a:xfrm>
          <a:prstGeom prst="rect">
            <a:avLst/>
          </a:prstGeom>
        </p:spPr>
      </p:pic>
      <p:sp>
        <p:nvSpPr>
          <p:cNvPr id="13" name="Rectangle 12"/>
          <p:cNvSpPr/>
          <p:nvPr/>
        </p:nvSpPr>
        <p:spPr>
          <a:xfrm>
            <a:off x="832592" y="5184521"/>
            <a:ext cx="3097323" cy="253916"/>
          </a:xfrm>
          <a:prstGeom prst="rect">
            <a:avLst/>
          </a:prstGeom>
        </p:spPr>
        <p:txBody>
          <a:bodyPr wrap="none">
            <a:spAutoFit/>
          </a:bodyPr>
          <a:lstStyle/>
          <a:p>
            <a:r>
              <a:rPr lang="fr-FR" sz="1050" dirty="0" err="1">
                <a:latin typeface="Tahoma" panose="020B0604030504040204" pitchFamily="34" charset="0"/>
                <a:ea typeface="Tahoma" panose="020B0604030504040204" pitchFamily="34" charset="0"/>
                <a:cs typeface="Tahoma" panose="020B0604030504040204" pitchFamily="34" charset="0"/>
              </a:rPr>
              <a:t>Nonfragmented</a:t>
            </a:r>
            <a:r>
              <a:rPr lang="fr-FR" sz="1050" dirty="0">
                <a:latin typeface="Tahoma" panose="020B0604030504040204" pitchFamily="34" charset="0"/>
                <a:ea typeface="Tahoma" panose="020B0604030504040204" pitchFamily="34" charset="0"/>
                <a:cs typeface="Tahoma" panose="020B0604030504040204" pitchFamily="34" charset="0"/>
              </a:rPr>
              <a:t> Explicit </a:t>
            </a:r>
            <a:r>
              <a:rPr lang="fr-FR" sz="1050" dirty="0" err="1">
                <a:latin typeface="Tahoma" panose="020B0604030504040204" pitchFamily="34" charset="0"/>
                <a:ea typeface="Tahoma" panose="020B0604030504040204" pitchFamily="34" charset="0"/>
                <a:cs typeface="Tahoma" panose="020B0604030504040204" pitchFamily="34" charset="0"/>
              </a:rPr>
              <a:t>Request</a:t>
            </a:r>
            <a:r>
              <a:rPr lang="fr-FR" sz="1050" dirty="0">
                <a:latin typeface="Tahoma" panose="020B0604030504040204" pitchFamily="34" charset="0"/>
                <a:ea typeface="Tahoma" panose="020B0604030504040204" pitchFamily="34" charset="0"/>
                <a:cs typeface="Tahoma" panose="020B0604030504040204" pitchFamily="34" charset="0"/>
              </a:rPr>
              <a:t> Message Format</a:t>
            </a:r>
            <a:endParaRPr lang="en-US" sz="105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13"/>
          <p:cNvSpPr/>
          <p:nvPr/>
        </p:nvSpPr>
        <p:spPr>
          <a:xfrm>
            <a:off x="4666815" y="5186754"/>
            <a:ext cx="3185487" cy="253916"/>
          </a:xfrm>
          <a:prstGeom prst="rect">
            <a:avLst/>
          </a:prstGeom>
        </p:spPr>
        <p:txBody>
          <a:bodyPr wrap="none">
            <a:spAutoFit/>
          </a:bodyPr>
          <a:lstStyle/>
          <a:p>
            <a:r>
              <a:rPr lang="fr-FR" sz="1050" dirty="0" err="1">
                <a:latin typeface="Tahoma" panose="020B0604030504040204" pitchFamily="34" charset="0"/>
                <a:ea typeface="Tahoma" panose="020B0604030504040204" pitchFamily="34" charset="0"/>
                <a:cs typeface="Tahoma" panose="020B0604030504040204" pitchFamily="34" charset="0"/>
              </a:rPr>
              <a:t>Nonfragmented</a:t>
            </a:r>
            <a:r>
              <a:rPr lang="fr-FR" sz="1050" dirty="0">
                <a:latin typeface="Tahoma" panose="020B0604030504040204" pitchFamily="34" charset="0"/>
                <a:ea typeface="Tahoma" panose="020B0604030504040204" pitchFamily="34" charset="0"/>
                <a:cs typeface="Tahoma" panose="020B0604030504040204" pitchFamily="34" charset="0"/>
              </a:rPr>
              <a:t> Explicit </a:t>
            </a:r>
            <a:r>
              <a:rPr lang="fr-FR" sz="1050" dirty="0" err="1">
                <a:latin typeface="Tahoma" panose="020B0604030504040204" pitchFamily="34" charset="0"/>
                <a:ea typeface="Tahoma" panose="020B0604030504040204" pitchFamily="34" charset="0"/>
                <a:cs typeface="Tahoma" panose="020B0604030504040204" pitchFamily="34" charset="0"/>
              </a:rPr>
              <a:t>Response</a:t>
            </a:r>
            <a:r>
              <a:rPr lang="fr-FR" sz="1050" dirty="0">
                <a:latin typeface="Tahoma" panose="020B0604030504040204" pitchFamily="34" charset="0"/>
                <a:ea typeface="Tahoma" panose="020B0604030504040204" pitchFamily="34" charset="0"/>
                <a:cs typeface="Tahoma" panose="020B0604030504040204" pitchFamily="34" charset="0"/>
              </a:rPr>
              <a:t> Message Format</a:t>
            </a:r>
            <a:endParaRPr lang="en-US" sz="105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23318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1236258"/>
            <a:ext cx="4362450" cy="529415"/>
          </a:xfrm>
        </p:spPr>
        <p:txBody>
          <a:bodyPr>
            <a:normAutofit fontScale="90000"/>
          </a:bodyPr>
          <a:lstStyle/>
          <a:p>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8" name="Rectangle 7"/>
          <p:cNvSpPr/>
          <p:nvPr/>
        </p:nvSpPr>
        <p:spPr>
          <a:xfrm>
            <a:off x="514350" y="1876816"/>
            <a:ext cx="1672253"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I /O MESSAGING</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14351" y="2264958"/>
            <a:ext cx="8552672" cy="923330"/>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Since DeviceNet does not use a Real-Time Header or Sequence Count Value like ControlNet and EtherNet/IP do, I/O Messages in DeviceNet have a very compact structure. For I/O data transfers up to 8 bytes long, the data are sent in a </a:t>
            </a:r>
            <a:r>
              <a:rPr lang="en-US" sz="1350" dirty="0" err="1">
                <a:latin typeface="Tahoma" panose="020B0604030504040204" pitchFamily="34" charset="0"/>
                <a:ea typeface="Tahoma" panose="020B0604030504040204" pitchFamily="34" charset="0"/>
                <a:cs typeface="Tahoma" panose="020B0604030504040204" pitchFamily="34" charset="0"/>
              </a:rPr>
              <a:t>nonfragmented</a:t>
            </a:r>
            <a:r>
              <a:rPr lang="en-US" sz="1350" dirty="0">
                <a:latin typeface="Tahoma" panose="020B0604030504040204" pitchFamily="34" charset="0"/>
                <a:ea typeface="Tahoma" panose="020B0604030504040204" pitchFamily="34" charset="0"/>
                <a:cs typeface="Tahoma" panose="020B0604030504040204" pitchFamily="34" charset="0"/>
              </a:rPr>
              <a:t> message, which uses the entire CAN data field for I/O data. For I/O data transfers longer than 8 bytes, a fragmentation protocol spreads the data over multiple frames.</a:t>
            </a:r>
          </a:p>
        </p:txBody>
      </p:sp>
      <p:pic>
        <p:nvPicPr>
          <p:cNvPr id="10" name="Picture 9"/>
          <p:cNvPicPr>
            <a:picLocks noChangeAspect="1"/>
          </p:cNvPicPr>
          <p:nvPr/>
        </p:nvPicPr>
        <p:blipFill>
          <a:blip r:embed="rId4"/>
          <a:stretch>
            <a:fillRect/>
          </a:stretch>
        </p:blipFill>
        <p:spPr>
          <a:xfrm>
            <a:off x="571501" y="3438174"/>
            <a:ext cx="2107406" cy="828675"/>
          </a:xfrm>
          <a:prstGeom prst="rect">
            <a:avLst/>
          </a:prstGeom>
        </p:spPr>
      </p:pic>
      <p:pic>
        <p:nvPicPr>
          <p:cNvPr id="11" name="Picture 10"/>
          <p:cNvPicPr>
            <a:picLocks noChangeAspect="1"/>
          </p:cNvPicPr>
          <p:nvPr/>
        </p:nvPicPr>
        <p:blipFill>
          <a:blip r:embed="rId5"/>
          <a:stretch>
            <a:fillRect/>
          </a:stretch>
        </p:blipFill>
        <p:spPr>
          <a:xfrm>
            <a:off x="3143251" y="3438174"/>
            <a:ext cx="2107406" cy="828675"/>
          </a:xfrm>
          <a:prstGeom prst="rect">
            <a:avLst/>
          </a:prstGeom>
        </p:spPr>
      </p:pic>
      <p:sp>
        <p:nvSpPr>
          <p:cNvPr id="12" name="Rectangle 11"/>
          <p:cNvSpPr/>
          <p:nvPr/>
        </p:nvSpPr>
        <p:spPr>
          <a:xfrm>
            <a:off x="512398" y="4539818"/>
            <a:ext cx="2358338" cy="253916"/>
          </a:xfrm>
          <a:prstGeom prst="rect">
            <a:avLst/>
          </a:prstGeom>
        </p:spPr>
        <p:txBody>
          <a:bodyPr wrap="none">
            <a:spAutoFit/>
          </a:bodyPr>
          <a:lstStyle/>
          <a:p>
            <a:r>
              <a:rPr lang="en-US" sz="1050">
                <a:latin typeface="Tahoma" panose="020B0604030504040204" pitchFamily="34" charset="0"/>
                <a:ea typeface="Tahoma" panose="020B0604030504040204" pitchFamily="34" charset="0"/>
                <a:cs typeface="Tahoma" panose="020B0604030504040204" pitchFamily="34" charset="0"/>
              </a:rPr>
              <a:t>Nonfragmented I/O Message Format</a:t>
            </a:r>
            <a:endParaRPr lang="en-US" sz="105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p:cNvSpPr/>
          <p:nvPr/>
        </p:nvSpPr>
        <p:spPr>
          <a:xfrm>
            <a:off x="3064214" y="4499241"/>
            <a:ext cx="2432333" cy="276999"/>
          </a:xfrm>
          <a:prstGeom prst="rect">
            <a:avLst/>
          </a:prstGeom>
        </p:spPr>
        <p:txBody>
          <a:bodyPr wrap="non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Fragmented I/O Message Format</a:t>
            </a:r>
          </a:p>
        </p:txBody>
      </p:sp>
    </p:spTree>
    <p:extLst>
      <p:ext uri="{BB962C8B-B14F-4D97-AF65-F5344CB8AC3E}">
        <p14:creationId xmlns:p14="http://schemas.microsoft.com/office/powerpoint/2010/main" val="491988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167" y="533400"/>
            <a:ext cx="2706995" cy="628650"/>
          </a:xfrm>
        </p:spPr>
        <p:txBody>
          <a:bodyPr>
            <a:normAutofit fontScale="90000"/>
          </a:bodyPr>
          <a:lstStyle/>
          <a:p>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CIP NETWORKS</a:t>
            </a:r>
            <a:b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endParaRPr lang="en-US" sz="27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12" name="TextBox 11"/>
          <p:cNvSpPr txBox="1"/>
          <p:nvPr/>
        </p:nvSpPr>
        <p:spPr>
          <a:xfrm>
            <a:off x="585167" y="1162050"/>
            <a:ext cx="7006124" cy="954107"/>
          </a:xfrm>
          <a:prstGeom prst="rect">
            <a:avLst/>
          </a:prstGeom>
          <a:noFill/>
        </p:spPr>
        <p:txBody>
          <a:bodyPr wrap="square" rtlCol="0">
            <a:spAutoFit/>
          </a:bodyPr>
          <a:lstStyle/>
          <a:p>
            <a:pPr marL="214313" indent="-214313" algn="just">
              <a:buClr>
                <a:schemeClr val="accent5">
                  <a:lumMod val="75000"/>
                </a:schemeClr>
              </a:buClr>
              <a:buFont typeface="Wingdings" panose="05000000000000000000" pitchFamily="2" charset="2"/>
              <a:buChar char="§"/>
            </a:pPr>
            <a:r>
              <a:rPr lang="en-US" sz="1400" dirty="0">
                <a:latin typeface="Tahoma" panose="020B0604030504040204" pitchFamily="34" charset="0"/>
                <a:ea typeface="Tahoma" panose="020B0604030504040204" pitchFamily="34" charset="0"/>
                <a:cs typeface="Tahoma" panose="020B0604030504040204" pitchFamily="34" charset="0"/>
              </a:rPr>
              <a:t>With media independence comes choice — the ability to choose the CIP Network best suited for your application. As a single, media-independent platform that is shared by a variety of networking technologies, CIP provides the interoperability and interchangeability that is essential to open networks and open systems. </a:t>
            </a:r>
          </a:p>
        </p:txBody>
      </p:sp>
      <p:sp>
        <p:nvSpPr>
          <p:cNvPr id="13" name="TextBox 12"/>
          <p:cNvSpPr txBox="1"/>
          <p:nvPr/>
        </p:nvSpPr>
        <p:spPr>
          <a:xfrm>
            <a:off x="1066800" y="2362200"/>
            <a:ext cx="4000500" cy="1754326"/>
          </a:xfrm>
          <a:prstGeom prst="rect">
            <a:avLst/>
          </a:prstGeom>
          <a:noFill/>
        </p:spPr>
        <p:txBody>
          <a:bodyPr wrap="square" rtlCol="0">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FOUR  MAJOR NETWORKS</a:t>
            </a:r>
          </a:p>
          <a:p>
            <a:pPr marL="214313" indent="-214313">
              <a:buClr>
                <a:schemeClr val="accent5">
                  <a:lumMod val="75000"/>
                </a:schemeClr>
              </a:buClr>
              <a:buFont typeface="Wingdings" panose="05000000000000000000" pitchFamily="2"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ETHERNET/IP CIP ON ETHERNET TECHNOLOGY</a:t>
            </a:r>
          </a:p>
          <a:p>
            <a:pPr marL="214313" indent="-214313">
              <a:buClr>
                <a:schemeClr val="accent5">
                  <a:lumMod val="75000"/>
                </a:schemeClr>
              </a:buClr>
              <a:buFont typeface="Wingdings" panose="05000000000000000000" pitchFamily="2"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DeviceNet CIP ON CAN TECHNOLOGY</a:t>
            </a:r>
          </a:p>
          <a:p>
            <a:pPr marL="214313" indent="-214313">
              <a:buClr>
                <a:schemeClr val="accent5">
                  <a:lumMod val="75000"/>
                </a:schemeClr>
              </a:buClr>
              <a:buFont typeface="Wingdings" panose="05000000000000000000" pitchFamily="2"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CONTROLNET CIP ON CTDMA TECHNOLOGY</a:t>
            </a:r>
          </a:p>
          <a:p>
            <a:pPr marL="214313" indent="-214313">
              <a:buClr>
                <a:schemeClr val="accent5">
                  <a:lumMod val="75000"/>
                </a:schemeClr>
              </a:buClr>
              <a:buFont typeface="Wingdings" panose="05000000000000000000" pitchFamily="2"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COMPONET CIP ON TDMA TECHNOLOGY</a:t>
            </a:r>
          </a:p>
        </p:txBody>
      </p:sp>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243790"/>
            <a:ext cx="4743450" cy="514350"/>
          </a:xfrm>
        </p:spPr>
        <p:txBody>
          <a:bodyPr/>
          <a:lstStyle/>
          <a:p>
            <a:r>
              <a:rPr lang="en-US" sz="21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DeviceNet(Cont...)</a:t>
            </a:r>
            <a:endPar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400050" y="1876816"/>
            <a:ext cx="2414444"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USING THE CAN IDENTIFIER</a:t>
            </a:r>
          </a:p>
        </p:txBody>
      </p:sp>
      <p:sp>
        <p:nvSpPr>
          <p:cNvPr id="8" name="Rectangle 7"/>
          <p:cNvSpPr/>
          <p:nvPr/>
        </p:nvSpPr>
        <p:spPr>
          <a:xfrm>
            <a:off x="400050" y="2153815"/>
            <a:ext cx="7772401" cy="646331"/>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err="1">
                <a:latin typeface="Tahoma" panose="020B0604030504040204" pitchFamily="34" charset="0"/>
                <a:ea typeface="Tahoma" panose="020B0604030504040204" pitchFamily="34" charset="0"/>
                <a:cs typeface="Tahoma" panose="020B0604030504040204" pitchFamily="34" charset="0"/>
              </a:rPr>
              <a:t>DeviceNet</a:t>
            </a:r>
            <a:r>
              <a:rPr lang="en-US" sz="1200" dirty="0">
                <a:latin typeface="Tahoma" panose="020B0604030504040204" pitchFamily="34" charset="0"/>
                <a:ea typeface="Tahoma" panose="020B0604030504040204" pitchFamily="34" charset="0"/>
                <a:cs typeface="Tahoma" panose="020B0604030504040204" pitchFamily="34" charset="0"/>
              </a:rPr>
              <a:t> is based on the standard CAN protocol and therefore uses an 11-bit message identifier. A distinction therefore can be made between 211 = 2048 messages. The 6-bit MAC ID field is sufficient to identify a device because a </a:t>
            </a:r>
            <a:r>
              <a:rPr lang="en-US" sz="1200" dirty="0" err="1">
                <a:latin typeface="Tahoma" panose="020B0604030504040204" pitchFamily="34" charset="0"/>
                <a:ea typeface="Tahoma" panose="020B0604030504040204" pitchFamily="34" charset="0"/>
                <a:cs typeface="Tahoma" panose="020B0604030504040204" pitchFamily="34" charset="0"/>
              </a:rPr>
              <a:t>DeviceNet</a:t>
            </a:r>
            <a:r>
              <a:rPr lang="en-US" sz="1200" dirty="0">
                <a:latin typeface="Tahoma" panose="020B0604030504040204" pitchFamily="34" charset="0"/>
                <a:ea typeface="Tahoma" panose="020B0604030504040204" pitchFamily="34" charset="0"/>
                <a:cs typeface="Tahoma" panose="020B0604030504040204" pitchFamily="34" charset="0"/>
              </a:rPr>
              <a:t> Network is limited to a maximum of 64 participants.</a:t>
            </a:r>
          </a:p>
        </p:txBody>
      </p:sp>
      <p:sp>
        <p:nvSpPr>
          <p:cNvPr id="9" name="Rectangle 8"/>
          <p:cNvSpPr/>
          <p:nvPr/>
        </p:nvSpPr>
        <p:spPr>
          <a:xfrm>
            <a:off x="377511" y="2846313"/>
            <a:ext cx="7794940" cy="1015663"/>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bitwise arbitration mechanism of CAN determines the priority of messages on </a:t>
            </a:r>
            <a:r>
              <a:rPr lang="en-US" sz="1200" dirty="0" err="1">
                <a:latin typeface="Tahoma" panose="020B0604030504040204" pitchFamily="34" charset="0"/>
                <a:ea typeface="Tahoma" panose="020B0604030504040204" pitchFamily="34" charset="0"/>
                <a:cs typeface="Tahoma" panose="020B0604030504040204" pitchFamily="34" charset="0"/>
              </a:rPr>
              <a:t>DeviceNet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smtClean="0">
                <a:latin typeface="Tahoma" panose="020B0604030504040204" pitchFamily="34" charset="0"/>
                <a:ea typeface="Tahoma" panose="020B0604030504040204" pitchFamily="34" charset="0"/>
                <a:cs typeface="Tahoma" panose="020B0604030504040204" pitchFamily="34" charset="0"/>
              </a:rPr>
              <a:t>When two </a:t>
            </a:r>
            <a:r>
              <a:rPr lang="en-US" sz="1200" dirty="0">
                <a:latin typeface="Tahoma" panose="020B0604030504040204" pitchFamily="34" charset="0"/>
                <a:ea typeface="Tahoma" panose="020B0604030504040204" pitchFamily="34" charset="0"/>
                <a:cs typeface="Tahoma" panose="020B0604030504040204" pitchFamily="34" charset="0"/>
              </a:rPr>
              <a:t>nodes transmit simultaneously, the numerically lower CAN Identifier value will win arbitration</a:t>
            </a:r>
            <a:r>
              <a:rPr lang="en-US" sz="1200" dirty="0" smtClean="0">
                <a:latin typeface="Tahoma" panose="020B0604030504040204" pitchFamily="34" charset="0"/>
                <a:ea typeface="Tahoma" panose="020B0604030504040204" pitchFamily="34" charset="0"/>
                <a:cs typeface="Tahoma" panose="020B0604030504040204" pitchFamily="34" charset="0"/>
              </a:rPr>
              <a:t>. The </a:t>
            </a:r>
            <a:r>
              <a:rPr lang="en-US" sz="1200" dirty="0">
                <a:latin typeface="Tahoma" panose="020B0604030504040204" pitchFamily="34" charset="0"/>
                <a:ea typeface="Tahoma" panose="020B0604030504040204" pitchFamily="34" charset="0"/>
                <a:cs typeface="Tahoma" panose="020B0604030504040204" pitchFamily="34" charset="0"/>
              </a:rPr>
              <a:t>arbitration mechanism is explained in the CAN specification [11]. A detailed description is </a:t>
            </a:r>
            <a:r>
              <a:rPr lang="en-US" sz="1200" dirty="0" smtClean="0">
                <a:latin typeface="Tahoma" panose="020B0604030504040204" pitchFamily="34" charset="0"/>
                <a:ea typeface="Tahoma" panose="020B0604030504040204" pitchFamily="34" charset="0"/>
                <a:cs typeface="Tahoma" panose="020B0604030504040204" pitchFamily="34" charset="0"/>
              </a:rPr>
              <a:t>beyond the </a:t>
            </a:r>
            <a:r>
              <a:rPr lang="en-US" sz="1200" dirty="0">
                <a:latin typeface="Tahoma" panose="020B0604030504040204" pitchFamily="34" charset="0"/>
                <a:ea typeface="Tahoma" panose="020B0604030504040204" pitchFamily="34" charset="0"/>
                <a:cs typeface="Tahoma" panose="020B0604030504040204" pitchFamily="34" charset="0"/>
              </a:rPr>
              <a:t>scope of this document, but in short, transmitted bits are shifted onto the wire most significant bit first, so a zero in the upper bit positions will take precedence over a one.</a:t>
            </a:r>
          </a:p>
        </p:txBody>
      </p:sp>
      <p:pic>
        <p:nvPicPr>
          <p:cNvPr id="10" name="Picture 9"/>
          <p:cNvPicPr>
            <a:picLocks noChangeAspect="1"/>
          </p:cNvPicPr>
          <p:nvPr/>
        </p:nvPicPr>
        <p:blipFill>
          <a:blip r:embed="rId4"/>
          <a:stretch>
            <a:fillRect/>
          </a:stretch>
        </p:blipFill>
        <p:spPr>
          <a:xfrm>
            <a:off x="705907" y="4007644"/>
            <a:ext cx="3743325" cy="1814513"/>
          </a:xfrm>
          <a:prstGeom prst="rect">
            <a:avLst/>
          </a:prstGeom>
        </p:spPr>
      </p:pic>
      <p:sp>
        <p:nvSpPr>
          <p:cNvPr id="11" name="Rectangle 10"/>
          <p:cNvSpPr/>
          <p:nvPr/>
        </p:nvSpPr>
        <p:spPr>
          <a:xfrm>
            <a:off x="4743450" y="4735936"/>
            <a:ext cx="2795958"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Definition of the Message Groups.</a:t>
            </a:r>
          </a:p>
        </p:txBody>
      </p:sp>
    </p:spTree>
    <p:extLst>
      <p:ext uri="{BB962C8B-B14F-4D97-AF65-F5344CB8AC3E}">
        <p14:creationId xmlns:p14="http://schemas.microsoft.com/office/powerpoint/2010/main" val="1643360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 y="1013444"/>
            <a:ext cx="3065082" cy="529415"/>
          </a:xfrm>
        </p:spPr>
        <p:txBody>
          <a:bodyPr>
            <a:normAutofit/>
          </a:bodyPr>
          <a:lstStyle/>
          <a:p>
            <a:r>
              <a:rPr lang="en-US" sz="21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DeviceNet(Cont...)</a:t>
            </a:r>
            <a:endPar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342900" y="1863231"/>
            <a:ext cx="8058151" cy="1384995"/>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050" dirty="0">
                <a:latin typeface="Tahoma" panose="020B0604030504040204" pitchFamily="34" charset="0"/>
                <a:ea typeface="Tahoma" panose="020B0604030504040204" pitchFamily="34" charset="0"/>
                <a:cs typeface="Tahoma" panose="020B0604030504040204" pitchFamily="34" charset="0"/>
              </a:rPr>
              <a:t>Establishing a connection via the UCMM port requires a relatively large number of steps that must be completed to allow data exchange via </a:t>
            </a:r>
            <a:r>
              <a:rPr lang="en-US" sz="1050" dirty="0" err="1">
                <a:latin typeface="Tahoma" panose="020B0604030504040204" pitchFamily="34" charset="0"/>
                <a:ea typeface="Tahoma" panose="020B0604030504040204" pitchFamily="34" charset="0"/>
                <a:cs typeface="Tahoma" panose="020B0604030504040204" pitchFamily="34" charset="0"/>
              </a:rPr>
              <a:t>DeviceNet</a:t>
            </a:r>
            <a:r>
              <a:rPr lang="en-US" sz="1050" dirty="0">
                <a:latin typeface="Tahoma" panose="020B0604030504040204" pitchFamily="34" charset="0"/>
                <a:ea typeface="Tahoma" panose="020B0604030504040204" pitchFamily="34" charset="0"/>
                <a:cs typeface="Tahoma" panose="020B0604030504040204" pitchFamily="34" charset="0"/>
              </a:rPr>
              <a:t>, and the devices must provide resources to administer the dynamic connections. Because every device can set up a connection with every other device and the source MAC ID of the devices is contained in the CID, the CAN Identifier (CID) may have to be </a:t>
            </a:r>
            <a:r>
              <a:rPr lang="en-US" sz="1050" dirty="0" err="1">
                <a:latin typeface="Tahoma" panose="020B0604030504040204" pitchFamily="34" charset="0"/>
                <a:ea typeface="Tahoma" panose="020B0604030504040204" pitchFamily="34" charset="0"/>
                <a:cs typeface="Tahoma" panose="020B0604030504040204" pitchFamily="34" charset="0"/>
              </a:rPr>
              <a:t>filteredvia</a:t>
            </a:r>
            <a:r>
              <a:rPr lang="en-US" sz="1050" dirty="0">
                <a:latin typeface="Tahoma" panose="020B0604030504040204" pitchFamily="34" charset="0"/>
                <a:ea typeface="Tahoma" panose="020B0604030504040204" pitchFamily="34" charset="0"/>
                <a:cs typeface="Tahoma" panose="020B0604030504040204" pitchFamily="34" charset="0"/>
              </a:rPr>
              <a:t> software.</a:t>
            </a:r>
          </a:p>
          <a:p>
            <a:pPr marL="214313" indent="-214313" algn="just">
              <a:buClr>
                <a:schemeClr val="accent5">
                  <a:lumMod val="75000"/>
                </a:schemeClr>
              </a:buClr>
              <a:buSzPct val="60000"/>
              <a:buFont typeface="Wingdings" panose="05000000000000000000" pitchFamily="2" charset="2"/>
              <a:buChar char="§"/>
            </a:pPr>
            <a:r>
              <a:rPr lang="en-US" sz="1050" dirty="0">
                <a:latin typeface="Tahoma" panose="020B0604030504040204" pitchFamily="34" charset="0"/>
                <a:ea typeface="Tahoma" panose="020B0604030504040204" pitchFamily="34" charset="0"/>
                <a:cs typeface="Tahoma" panose="020B0604030504040204" pitchFamily="34" charset="0"/>
              </a:rPr>
              <a:t>The Predefined Master Slave Connection Set defines an alternate way to establish connections called the Group 2 Only Unconnected Explicit Request Port. This method allows a device to limit the messages received to only those in Group 2 with its own MAC ID.</a:t>
            </a:r>
          </a:p>
          <a:p>
            <a:pPr algn="just"/>
            <a:endParaRPr lang="en-US" sz="105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342900" y="1564546"/>
            <a:ext cx="3858749"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PREDEFINED MASTER SLAVE CONNECTION SET</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p:cNvPicPr>
            <a:picLocks noChangeAspect="1"/>
          </p:cNvPicPr>
          <p:nvPr/>
        </p:nvPicPr>
        <p:blipFill>
          <a:blip r:embed="rId4"/>
          <a:stretch>
            <a:fillRect/>
          </a:stretch>
        </p:blipFill>
        <p:spPr>
          <a:xfrm>
            <a:off x="568578" y="3283424"/>
            <a:ext cx="3407483" cy="1940480"/>
          </a:xfrm>
          <a:prstGeom prst="rect">
            <a:avLst/>
          </a:prstGeom>
        </p:spPr>
      </p:pic>
      <p:sp>
        <p:nvSpPr>
          <p:cNvPr id="11" name="Rectangle 10"/>
          <p:cNvSpPr/>
          <p:nvPr/>
        </p:nvSpPr>
        <p:spPr>
          <a:xfrm>
            <a:off x="342899" y="5429250"/>
            <a:ext cx="4781550" cy="230832"/>
          </a:xfrm>
          <a:prstGeom prst="rect">
            <a:avLst/>
          </a:prstGeom>
        </p:spPr>
        <p:txBody>
          <a:bodyPr wrap="square">
            <a:spAutoFit/>
          </a:bodyPr>
          <a:lstStyle/>
          <a:p>
            <a:r>
              <a:rPr lang="en-US" sz="900" b="1" u="sng" dirty="0">
                <a:latin typeface="Tahoma" panose="020B0604030504040204" pitchFamily="34" charset="0"/>
                <a:ea typeface="Tahoma" panose="020B0604030504040204" pitchFamily="34" charset="0"/>
                <a:cs typeface="Tahoma" panose="020B0604030504040204" pitchFamily="34" charset="0"/>
              </a:rPr>
              <a:t>Connection IDs of the Predefined Master Slave Connection Set</a:t>
            </a:r>
          </a:p>
        </p:txBody>
      </p:sp>
      <p:sp>
        <p:nvSpPr>
          <p:cNvPr id="12" name="Rectangle 11"/>
          <p:cNvSpPr/>
          <p:nvPr/>
        </p:nvSpPr>
        <p:spPr>
          <a:xfrm>
            <a:off x="4914900" y="3261828"/>
            <a:ext cx="2566728" cy="1754326"/>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CONNECTIONS </a:t>
            </a:r>
          </a:p>
          <a:p>
            <a:endParaRPr lang="en-US" sz="1200" b="1" u="sng" dirty="0">
              <a:latin typeface="Tahoma" panose="020B0604030504040204" pitchFamily="34" charset="0"/>
              <a:ea typeface="Tahoma" panose="020B0604030504040204" pitchFamily="34" charset="0"/>
              <a:cs typeface="Tahoma" panose="020B0604030504040204" pitchFamily="34" charset="0"/>
            </a:endParaRPr>
          </a:p>
          <a:p>
            <a:r>
              <a:rPr lang="en-US" sz="1050" dirty="0">
                <a:latin typeface="Tahoma" panose="020B0604030504040204" pitchFamily="34" charset="0"/>
                <a:ea typeface="Tahoma" panose="020B0604030504040204" pitchFamily="34" charset="0"/>
                <a:cs typeface="Tahoma" panose="020B0604030504040204" pitchFamily="34" charset="0"/>
              </a:rPr>
              <a:t>Polled I/O Connection</a:t>
            </a:r>
          </a:p>
          <a:p>
            <a:r>
              <a:rPr lang="en-US" sz="1050" dirty="0">
                <a:latin typeface="Tahoma" panose="020B0604030504040204" pitchFamily="34" charset="0"/>
                <a:ea typeface="Tahoma" panose="020B0604030504040204" pitchFamily="34" charset="0"/>
                <a:cs typeface="Tahoma" panose="020B0604030504040204" pitchFamily="34" charset="0"/>
              </a:rPr>
              <a:t>Bit-Strobe I/O Connection</a:t>
            </a:r>
          </a:p>
          <a:p>
            <a:r>
              <a:rPr lang="en-US" sz="1050" dirty="0">
                <a:latin typeface="Tahoma" panose="020B0604030504040204" pitchFamily="34" charset="0"/>
                <a:ea typeface="Tahoma" panose="020B0604030504040204" pitchFamily="34" charset="0"/>
                <a:cs typeface="Tahoma" panose="020B0604030504040204" pitchFamily="34" charset="0"/>
              </a:rPr>
              <a:t>Change of State/Cyclic I/O Connection</a:t>
            </a:r>
          </a:p>
          <a:p>
            <a:r>
              <a:rPr lang="en-US" sz="1050" dirty="0">
                <a:latin typeface="Tahoma" panose="020B0604030504040204" pitchFamily="34" charset="0"/>
                <a:ea typeface="Tahoma" panose="020B0604030504040204" pitchFamily="34" charset="0"/>
                <a:cs typeface="Tahoma" panose="020B0604030504040204" pitchFamily="34" charset="0"/>
              </a:rPr>
              <a:t>Multicast Polled I/O Connection</a:t>
            </a:r>
          </a:p>
          <a:p>
            <a:r>
              <a:rPr lang="en-US" sz="1050" dirty="0">
                <a:latin typeface="Tahoma" panose="020B0604030504040204" pitchFamily="34" charset="0"/>
                <a:ea typeface="Tahoma" panose="020B0604030504040204" pitchFamily="34" charset="0"/>
                <a:cs typeface="Tahoma" panose="020B0604030504040204" pitchFamily="34" charset="0"/>
              </a:rPr>
              <a:t>I/O Data Sharing</a:t>
            </a:r>
          </a:p>
          <a:p>
            <a:r>
              <a:rPr lang="en-US" sz="1050" dirty="0">
                <a:latin typeface="Tahoma" panose="020B0604030504040204" pitchFamily="34" charset="0"/>
                <a:ea typeface="Tahoma" panose="020B0604030504040204" pitchFamily="34" charset="0"/>
                <a:cs typeface="Tahoma" panose="020B0604030504040204" pitchFamily="34" charset="0"/>
              </a:rPr>
              <a:t>Typical Master Slave Start Sequence</a:t>
            </a:r>
          </a:p>
          <a:p>
            <a:r>
              <a:rPr lang="en-US" sz="1050" dirty="0" err="1">
                <a:latin typeface="Tahoma" panose="020B0604030504040204" pitchFamily="34" charset="0"/>
                <a:ea typeface="Tahoma" panose="020B0604030504040204" pitchFamily="34" charset="0"/>
                <a:cs typeface="Tahoma" panose="020B0604030504040204" pitchFamily="34" charset="0"/>
              </a:rPr>
              <a:t>QuickConnect</a:t>
            </a:r>
            <a:r>
              <a:rPr lang="en-US" sz="1050" dirty="0">
                <a:latin typeface="Tahoma" panose="020B0604030504040204" pitchFamily="34" charset="0"/>
                <a:ea typeface="Tahoma" panose="020B0604030504040204" pitchFamily="34" charset="0"/>
                <a:cs typeface="Tahoma" panose="020B0604030504040204" pitchFamily="34" charset="0"/>
              </a:rPr>
              <a:t> Connection Establishment</a:t>
            </a:r>
          </a:p>
          <a:p>
            <a:r>
              <a:rPr lang="en-US" sz="1050" dirty="0">
                <a:latin typeface="Tahoma" panose="020B0604030504040204" pitchFamily="34" charset="0"/>
                <a:ea typeface="Tahoma" panose="020B0604030504040204" pitchFamily="34" charset="0"/>
                <a:cs typeface="Tahoma" panose="020B0604030504040204" pitchFamily="34" charset="0"/>
              </a:rPr>
              <a:t>Master Slave Summary</a:t>
            </a:r>
          </a:p>
        </p:txBody>
      </p:sp>
    </p:spTree>
    <p:extLst>
      <p:ext uri="{BB962C8B-B14F-4D97-AF65-F5344CB8AC3E}">
        <p14:creationId xmlns:p14="http://schemas.microsoft.com/office/powerpoint/2010/main" val="701109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1"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50545"/>
            <a:ext cx="3771900" cy="500840"/>
          </a:xfrm>
        </p:spPr>
        <p:txBody>
          <a:bodyPr>
            <a:normAutofit fontScale="90000"/>
          </a:bodyPr>
          <a:lstStyle/>
          <a:p>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647700" y="1876816"/>
            <a:ext cx="1705916"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CONFIGURATION</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647700" y="2279246"/>
            <a:ext cx="8220075" cy="1131079"/>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err="1">
                <a:latin typeface="Tahoma" panose="020B0604030504040204" pitchFamily="34" charset="0"/>
                <a:ea typeface="Tahoma" panose="020B0604030504040204" pitchFamily="34" charset="0"/>
                <a:cs typeface="Tahoma" panose="020B0604030504040204" pitchFamily="34" charset="0"/>
              </a:rPr>
              <a:t>DeviceNet</a:t>
            </a:r>
            <a:r>
              <a:rPr lang="en-US" sz="1350" dirty="0">
                <a:latin typeface="Tahoma" panose="020B0604030504040204" pitchFamily="34" charset="0"/>
                <a:ea typeface="Tahoma" panose="020B0604030504040204" pitchFamily="34" charset="0"/>
                <a:cs typeface="Tahoma" panose="020B0604030504040204" pitchFamily="34" charset="0"/>
              </a:rPr>
              <a:t> devices typically come with EDSs as described in Section 9.2.7. EDS files for </a:t>
            </a:r>
            <a:r>
              <a:rPr lang="en-US" sz="1350" dirty="0" err="1">
                <a:latin typeface="Tahoma" panose="020B0604030504040204" pitchFamily="34" charset="0"/>
                <a:ea typeface="Tahoma" panose="020B0604030504040204" pitchFamily="34" charset="0"/>
                <a:cs typeface="Tahoma" panose="020B0604030504040204" pitchFamily="34" charset="0"/>
              </a:rPr>
              <a:t>DeviceNet</a:t>
            </a:r>
            <a:r>
              <a:rPr lang="en-US" sz="1350" dirty="0">
                <a:latin typeface="Tahoma" panose="020B0604030504040204" pitchFamily="34" charset="0"/>
                <a:ea typeface="Tahoma" panose="020B0604030504040204" pitchFamily="34" charset="0"/>
                <a:cs typeface="Tahoma" panose="020B0604030504040204" pitchFamily="34" charset="0"/>
              </a:rPr>
              <a:t> devices can make full use of all EDS features, but they do not necessarily contain all sections. Typical </a:t>
            </a:r>
            <a:r>
              <a:rPr lang="en-US" sz="1350" dirty="0" err="1">
                <a:latin typeface="Tahoma" panose="020B0604030504040204" pitchFamily="34" charset="0"/>
                <a:ea typeface="Tahoma" panose="020B0604030504040204" pitchFamily="34" charset="0"/>
                <a:cs typeface="Tahoma" panose="020B0604030504040204" pitchFamily="34" charset="0"/>
              </a:rPr>
              <a:t>DeviceNet</a:t>
            </a:r>
            <a:r>
              <a:rPr lang="en-US" sz="1350" dirty="0">
                <a:latin typeface="Tahoma" panose="020B0604030504040204" pitchFamily="34" charset="0"/>
                <a:ea typeface="Tahoma" panose="020B0604030504040204" pitchFamily="34" charset="0"/>
                <a:cs typeface="Tahoma" panose="020B0604030504040204" pitchFamily="34" charset="0"/>
              </a:rPr>
              <a:t> devices contain (apart from the mandatory sections) at least an </a:t>
            </a:r>
            <a:r>
              <a:rPr lang="en-US" sz="1350" dirty="0" err="1">
                <a:latin typeface="Tahoma" panose="020B0604030504040204" pitchFamily="34" charset="0"/>
                <a:ea typeface="Tahoma" panose="020B0604030504040204" pitchFamily="34" charset="0"/>
                <a:cs typeface="Tahoma" panose="020B0604030504040204" pitchFamily="34" charset="0"/>
              </a:rPr>
              <a:t>IO_Info</a:t>
            </a:r>
            <a:r>
              <a:rPr lang="en-US" sz="1350" dirty="0">
                <a:latin typeface="Tahoma" panose="020B0604030504040204" pitchFamily="34" charset="0"/>
                <a:ea typeface="Tahoma" panose="020B0604030504040204" pitchFamily="34" charset="0"/>
                <a:cs typeface="Tahoma" panose="020B0604030504040204" pitchFamily="34" charset="0"/>
              </a:rPr>
              <a:t> section.</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This section specifies which types of Master Slave connections are supported and which one(s) should be enabled as defaults. It also tells which I/O Connections may be used simultaneously</a:t>
            </a:r>
          </a:p>
        </p:txBody>
      </p:sp>
      <p:sp>
        <p:nvSpPr>
          <p:cNvPr id="10" name="Rectangle 9"/>
          <p:cNvSpPr/>
          <p:nvPr/>
        </p:nvSpPr>
        <p:spPr>
          <a:xfrm>
            <a:off x="704423" y="3512672"/>
            <a:ext cx="764953"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TOOLS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615959" y="3915102"/>
            <a:ext cx="3947619" cy="715581"/>
          </a:xfrm>
          <a:prstGeom prst="rect">
            <a:avLst/>
          </a:prstGeom>
        </p:spPr>
        <p:txBody>
          <a:bodyPr wrap="non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Physical layer (hardware and/or software)</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Configuration tools (software tools)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Monitoring tools(PC-based software packages)</a:t>
            </a:r>
          </a:p>
        </p:txBody>
      </p:sp>
    </p:spTree>
    <p:extLst>
      <p:ext uri="{BB962C8B-B14F-4D97-AF65-F5344CB8AC3E}">
        <p14:creationId xmlns:p14="http://schemas.microsoft.com/office/powerpoint/2010/main" val="2755590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250545"/>
            <a:ext cx="4095750" cy="500840"/>
          </a:xfrm>
        </p:spPr>
        <p:txBody>
          <a:bodyPr>
            <a:normAutofit fontScale="90000"/>
          </a:bodyPr>
          <a:lstStyle/>
          <a:p>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DeviceNet(Cont...)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400050" y="1815485"/>
            <a:ext cx="2464136"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ADVICE FOR DEVELOPERS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00050" y="2156585"/>
            <a:ext cx="4572000" cy="1384995"/>
          </a:xfrm>
          <a:prstGeom prst="rect">
            <a:avLst/>
          </a:prstGeom>
        </p:spPr>
        <p:txBody>
          <a:bodyPr>
            <a:spAutoFit/>
          </a:bodyPr>
          <a:lstStyle/>
          <a:p>
            <a:pPr marL="214313" indent="-214313">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Slave functionality</a:t>
            </a:r>
          </a:p>
          <a:p>
            <a:pPr marL="214313" indent="-214313">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Group 2 Server vs. Group 2 Only Server.</a:t>
            </a:r>
          </a:p>
          <a:p>
            <a:pPr marL="214313" indent="-214313">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Master functionality</a:t>
            </a:r>
          </a:p>
          <a:p>
            <a:pPr marL="214313" indent="-214313">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Combination of Master and Slave functionality</a:t>
            </a:r>
          </a:p>
          <a:p>
            <a:pPr marL="214313" indent="-214313">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What are the configuration requirements?</a:t>
            </a:r>
          </a:p>
          <a:p>
            <a:pPr marL="214313" indent="-214313">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What design and verification tools should be used?</a:t>
            </a:r>
          </a:p>
          <a:p>
            <a:pPr marL="214313" indent="-214313">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What type of hardware should be chosen for this product?</a:t>
            </a:r>
          </a:p>
        </p:txBody>
      </p:sp>
      <p:sp>
        <p:nvSpPr>
          <p:cNvPr id="9" name="Rectangle 8"/>
          <p:cNvSpPr/>
          <p:nvPr/>
        </p:nvSpPr>
        <p:spPr>
          <a:xfrm>
            <a:off x="400051" y="3605680"/>
            <a:ext cx="2028119"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DeviceNet SUMMARY</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400050" y="4171951"/>
            <a:ext cx="8058150" cy="830997"/>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Since its introduction in 1994, </a:t>
            </a:r>
            <a:r>
              <a:rPr lang="en-US" sz="1200" dirty="0" err="1">
                <a:latin typeface="Tahoma" panose="020B0604030504040204" pitchFamily="34" charset="0"/>
                <a:ea typeface="Tahoma" panose="020B0604030504040204" pitchFamily="34" charset="0"/>
                <a:cs typeface="Tahoma" panose="020B0604030504040204" pitchFamily="34" charset="0"/>
              </a:rPr>
              <a:t>DeviceNet</a:t>
            </a:r>
            <a:r>
              <a:rPr lang="en-US" sz="1200" dirty="0">
                <a:latin typeface="Tahoma" panose="020B0604030504040204" pitchFamily="34" charset="0"/>
                <a:ea typeface="Tahoma" panose="020B0604030504040204" pitchFamily="34" charset="0"/>
                <a:cs typeface="Tahoma" panose="020B0604030504040204" pitchFamily="34" charset="0"/>
              </a:rPr>
              <a:t> has been used successfully in tens of millions of nodes in many different applications. It is a de facto standard in many countries, which is reflected in several national and international standards. </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Due to its universal communication characteristics, it is one of the most versatile networks for low-end devices.</a:t>
            </a:r>
          </a:p>
        </p:txBody>
      </p:sp>
    </p:spTree>
    <p:extLst>
      <p:ext uri="{BB962C8B-B14F-4D97-AF65-F5344CB8AC3E}">
        <p14:creationId xmlns:p14="http://schemas.microsoft.com/office/powerpoint/2010/main" val="2853982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1243790"/>
            <a:ext cx="2341960" cy="514350"/>
          </a:xfrm>
        </p:spPr>
        <p:txBody>
          <a:bodyPr>
            <a:normAutofit fontScale="90000"/>
          </a:bodyPr>
          <a:lstStyle/>
          <a:p>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ControlNet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609600" y="1876816"/>
            <a:ext cx="1595309"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INTRODUCTION</a:t>
            </a:r>
          </a:p>
        </p:txBody>
      </p:sp>
      <p:sp>
        <p:nvSpPr>
          <p:cNvPr id="8" name="Rectangle 7"/>
          <p:cNvSpPr/>
          <p:nvPr/>
        </p:nvSpPr>
        <p:spPr>
          <a:xfrm>
            <a:off x="590550" y="2153815"/>
            <a:ext cx="8362950" cy="1546577"/>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Introduced in 1997, ControlNet is a deterministic digital communications network that provides </a:t>
            </a:r>
            <a:r>
              <a:rPr lang="en-US" sz="1350" dirty="0" err="1">
                <a:latin typeface="Tahoma" panose="020B0604030504040204" pitchFamily="34" charset="0"/>
                <a:ea typeface="Tahoma" panose="020B0604030504040204" pitchFamily="34" charset="0"/>
                <a:cs typeface="Tahoma" panose="020B0604030504040204" pitchFamily="34" charset="0"/>
              </a:rPr>
              <a:t>highspeed</a:t>
            </a:r>
            <a:r>
              <a:rPr lang="en-US" sz="1350" dirty="0">
                <a:latin typeface="Tahoma" panose="020B0604030504040204" pitchFamily="34" charset="0"/>
                <a:ea typeface="Tahoma" panose="020B0604030504040204" pitchFamily="34" charset="0"/>
                <a:cs typeface="Tahoma" panose="020B0604030504040204" pitchFamily="34" charset="0"/>
              </a:rPr>
              <a:t> transport of time-critical I/O and explicit messaging data—including upload/download of programming and configuration data and peer-to-peer messaging—on a single physical media link. Each device and/or controller is a node on the network.</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ControlNet is a producer/consumer network that supports multiple communication hierarchies and message prioritization. ControlNet systems offer a single point of connection for configuration and control by supporting both implicit (I/O) and explicit messaging.</a:t>
            </a:r>
          </a:p>
        </p:txBody>
      </p:sp>
      <p:sp>
        <p:nvSpPr>
          <p:cNvPr id="9" name="Rectangle 8"/>
          <p:cNvSpPr/>
          <p:nvPr/>
        </p:nvSpPr>
        <p:spPr>
          <a:xfrm>
            <a:off x="609600" y="3677308"/>
            <a:ext cx="2951449"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RELATIONSHIP TO STANDARDS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581025" y="4014654"/>
            <a:ext cx="8362950" cy="923330"/>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Like other CIP Networks, ControlNet follows the OSI model, an ISO standard for network communications that is hierarchical in nature. Networks that follow this model define all necessary functions, from physical    implementation up to the protocol and methodology to communicate control and information data within and across networks.</a:t>
            </a:r>
          </a:p>
        </p:txBody>
      </p:sp>
    </p:spTree>
    <p:extLst>
      <p:ext uri="{BB962C8B-B14F-4D97-AF65-F5344CB8AC3E}">
        <p14:creationId xmlns:p14="http://schemas.microsoft.com/office/powerpoint/2010/main" val="882328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txBox="1">
            <a:spLocks/>
          </p:cNvSpPr>
          <p:nvPr/>
        </p:nvSpPr>
        <p:spPr>
          <a:xfrm>
            <a:off x="457200" y="1200150"/>
            <a:ext cx="3600450" cy="514350"/>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ControlNet(</a:t>
            </a:r>
            <a:r>
              <a:rPr lang="en-US" sz="27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a:t>
            </a:r>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t>
            </a:r>
            <a:endParaRPr lang="en-US" sz="27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57200" y="2343150"/>
            <a:ext cx="7886700" cy="1754326"/>
          </a:xfrm>
          <a:prstGeom prst="rect">
            <a:avLst/>
          </a:prstGeom>
        </p:spPr>
        <p:txBody>
          <a:bodyPr wrap="square">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ControlNet is a high-speed deterministic industrial communication system with the following features:</a:t>
            </a:r>
          </a:p>
          <a:p>
            <a:endParaRPr lang="en-US" sz="135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SzPct val="60000"/>
              <a:buFont typeface="Wingdings" panose="05000000000000000000" pitchFamily="2" charset="2"/>
              <a:buChar char="§"/>
            </a:pPr>
            <a:r>
              <a:rPr lang="it-IT" sz="1350" dirty="0">
                <a:latin typeface="Tahoma" panose="020B0604030504040204" pitchFamily="34" charset="0"/>
                <a:ea typeface="Tahoma" panose="020B0604030504040204" pitchFamily="34" charset="0"/>
                <a:cs typeface="Tahoma" panose="020B0604030504040204" pitchFamily="34" charset="0"/>
              </a:rPr>
              <a:t>Trunkline/dropline configuration (copper media), star configuration (optical media)</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Support for media redundancy</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Support for up to 99 nodes</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Node insertion or removal while the network is up and running</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Use of sealed or open-style connectors</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Fixed baud rate (5 </a:t>
            </a:r>
            <a:r>
              <a:rPr lang="en-US" sz="1350" dirty="0" err="1">
                <a:latin typeface="Tahoma" panose="020B0604030504040204" pitchFamily="34" charset="0"/>
                <a:ea typeface="Tahoma" panose="020B0604030504040204" pitchFamily="34" charset="0"/>
                <a:cs typeface="Tahoma" panose="020B0604030504040204" pitchFamily="34" charset="0"/>
              </a:rPr>
              <a:t>Mbaud</a:t>
            </a:r>
            <a:r>
              <a:rPr lang="en-US" sz="1350" dirty="0">
                <a:latin typeface="Tahoma" panose="020B0604030504040204" pitchFamily="34" charset="0"/>
                <a:ea typeface="Tahoma" panose="020B0604030504040204" pitchFamily="34" charset="0"/>
                <a:cs typeface="Tahoma" panose="020B0604030504040204" pitchFamily="34" charset="0"/>
              </a:rPr>
              <a:t>)</a:t>
            </a:r>
          </a:p>
        </p:txBody>
      </p:sp>
      <p:sp>
        <p:nvSpPr>
          <p:cNvPr id="9" name="Rectangle 8"/>
          <p:cNvSpPr/>
          <p:nvPr/>
        </p:nvSpPr>
        <p:spPr>
          <a:xfrm>
            <a:off x="457200" y="1787934"/>
            <a:ext cx="1943161"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ControlNet Features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7572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358473"/>
            <a:ext cx="4343400" cy="604451"/>
          </a:xfrm>
        </p:spPr>
        <p:txBody>
          <a:bodyPr>
            <a:noAutofit/>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ControlNet(</a:t>
            </a:r>
            <a:r>
              <a:rPr lang="en-US"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a:t>
            </a:r>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r>
            <a:br>
              <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495300" y="1824425"/>
            <a:ext cx="2627642"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CONTROLNET PHYSICAL LAYER</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95300" y="2129999"/>
            <a:ext cx="8420100" cy="646331"/>
          </a:xfrm>
          <a:prstGeom prst="rect">
            <a:avLst/>
          </a:prstGeom>
        </p:spPr>
        <p:txBody>
          <a:bodyPr wrap="square">
            <a:spAutoFit/>
          </a:bodyPr>
          <a:lstStyle/>
          <a:p>
            <a:pPr marL="214313" indent="-214313" algn="just">
              <a:buClr>
                <a:schemeClr val="accent5">
                  <a:lumMod val="75000"/>
                </a:schemeClr>
              </a:buClr>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physical layer of ControlNet has been designed specifically for this network; it does not reuse any existing open technology. The basis of the physical layer is a 75 Ω coaxial </a:t>
            </a:r>
            <a:r>
              <a:rPr lang="en-US" sz="1200" dirty="0" err="1">
                <a:latin typeface="Tahoma" panose="020B0604030504040204" pitchFamily="34" charset="0"/>
                <a:ea typeface="Tahoma" panose="020B0604030504040204" pitchFamily="34" charset="0"/>
                <a:cs typeface="Tahoma" panose="020B0604030504040204" pitchFamily="34" charset="0"/>
              </a:rPr>
              <a:t>trunkline</a:t>
            </a:r>
            <a:r>
              <a:rPr lang="en-US" sz="1200" dirty="0">
                <a:latin typeface="Tahoma" panose="020B0604030504040204" pitchFamily="34" charset="0"/>
                <a:ea typeface="Tahoma" panose="020B0604030504040204" pitchFamily="34" charset="0"/>
                <a:cs typeface="Tahoma" panose="020B0604030504040204" pitchFamily="34" charset="0"/>
              </a:rPr>
              <a:t> (typically of RG-6 type cable) terminated at both ends with 75 Ω terminating resistors.</a:t>
            </a:r>
          </a:p>
        </p:txBody>
      </p:sp>
      <p:pic>
        <p:nvPicPr>
          <p:cNvPr id="9" name="Picture 8"/>
          <p:cNvPicPr>
            <a:picLocks noChangeAspect="1"/>
          </p:cNvPicPr>
          <p:nvPr/>
        </p:nvPicPr>
        <p:blipFill>
          <a:blip r:embed="rId4"/>
          <a:stretch>
            <a:fillRect/>
          </a:stretch>
        </p:blipFill>
        <p:spPr>
          <a:xfrm>
            <a:off x="571501" y="2927655"/>
            <a:ext cx="2612231" cy="1606852"/>
          </a:xfrm>
          <a:prstGeom prst="rect">
            <a:avLst/>
          </a:prstGeom>
        </p:spPr>
      </p:pic>
      <p:sp>
        <p:nvSpPr>
          <p:cNvPr id="10" name="Rectangle 9"/>
          <p:cNvSpPr/>
          <p:nvPr/>
        </p:nvSpPr>
        <p:spPr>
          <a:xfrm>
            <a:off x="735871" y="4776401"/>
            <a:ext cx="2432076"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Coax medium topology limits</a:t>
            </a:r>
          </a:p>
        </p:txBody>
      </p:sp>
      <p:sp>
        <p:nvSpPr>
          <p:cNvPr id="11" name="Rectangle 10"/>
          <p:cNvSpPr/>
          <p:nvPr/>
        </p:nvSpPr>
        <p:spPr>
          <a:xfrm>
            <a:off x="3375176" y="2911110"/>
            <a:ext cx="5580872" cy="1384995"/>
          </a:xfrm>
          <a:prstGeom prst="rect">
            <a:avLst/>
          </a:prstGeom>
        </p:spPr>
        <p:txBody>
          <a:bodyPr wrap="square">
            <a:spAutoFit/>
          </a:bodyPr>
          <a:lstStyle/>
          <a:p>
            <a:pPr marL="214313" indent="-214313">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This physical layer limitation is addressed by including repeaters that can increase the network size without lowering the speed. Therefore, if a network is to be built with a higher number of nodes (up to 99 nodes are possible) or with a topology that goes beyond the single trunk line limitations, repeaters can be used to extend the bus.</a:t>
            </a:r>
          </a:p>
          <a:p>
            <a:pPr marL="214313" indent="-214313">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number of repeaters between any two nodes was initially limited to five, but further technology developments now allow up to 20 repeaters in series.</a:t>
            </a:r>
          </a:p>
        </p:txBody>
      </p:sp>
    </p:spTree>
    <p:extLst>
      <p:ext uri="{BB962C8B-B14F-4D97-AF65-F5344CB8AC3E}">
        <p14:creationId xmlns:p14="http://schemas.microsoft.com/office/powerpoint/2010/main" val="148240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0"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061985"/>
            <a:ext cx="4000500" cy="472265"/>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ControlNet(</a:t>
            </a:r>
            <a:r>
              <a:rPr lang="en-US"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a:t>
            </a:r>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400051" y="1581320"/>
            <a:ext cx="1888659"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FRAME STRUCTURE</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389747" y="1926531"/>
            <a:ext cx="7658100" cy="507831"/>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Within every MAC frame, a field of up to 510 bytes is available for transmitting data or messages. This field may be populated with one or several </a:t>
            </a:r>
            <a:r>
              <a:rPr lang="en-US" sz="1350" dirty="0" err="1">
                <a:latin typeface="Tahoma" panose="020B0604030504040204" pitchFamily="34" charset="0"/>
                <a:ea typeface="Tahoma" panose="020B0604030504040204" pitchFamily="34" charset="0"/>
                <a:cs typeface="Tahoma" panose="020B0604030504040204" pitchFamily="34" charset="0"/>
              </a:rPr>
              <a:t>Lpackets</a:t>
            </a:r>
            <a:r>
              <a:rPr lang="en-US" sz="1350" dirty="0">
                <a:latin typeface="Tahoma" panose="020B0604030504040204" pitchFamily="34" charset="0"/>
                <a:ea typeface="Tahoma" panose="020B0604030504040204" pitchFamily="34" charset="0"/>
                <a:cs typeface="Tahoma" panose="020B0604030504040204" pitchFamily="34" charset="0"/>
              </a:rPr>
              <a:t> (link packets).</a:t>
            </a:r>
          </a:p>
        </p:txBody>
      </p:sp>
      <p:pic>
        <p:nvPicPr>
          <p:cNvPr id="9" name="Picture 8"/>
          <p:cNvPicPr>
            <a:picLocks noChangeAspect="1"/>
          </p:cNvPicPr>
          <p:nvPr/>
        </p:nvPicPr>
        <p:blipFill>
          <a:blip r:embed="rId4"/>
          <a:stretch>
            <a:fillRect/>
          </a:stretch>
        </p:blipFill>
        <p:spPr>
          <a:xfrm>
            <a:off x="421481" y="2544814"/>
            <a:ext cx="3464719" cy="1343025"/>
          </a:xfrm>
          <a:prstGeom prst="rect">
            <a:avLst/>
          </a:prstGeom>
        </p:spPr>
      </p:pic>
      <p:sp>
        <p:nvSpPr>
          <p:cNvPr id="10" name="Rectangle 9"/>
          <p:cNvSpPr/>
          <p:nvPr/>
        </p:nvSpPr>
        <p:spPr>
          <a:xfrm>
            <a:off x="1485901" y="4021374"/>
            <a:ext cx="1848583"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MAC Frame Format</a:t>
            </a:r>
          </a:p>
        </p:txBody>
      </p:sp>
      <p:sp>
        <p:nvSpPr>
          <p:cNvPr id="11" name="Rectangle 10"/>
          <p:cNvSpPr/>
          <p:nvPr/>
        </p:nvSpPr>
        <p:spPr>
          <a:xfrm>
            <a:off x="4187306" y="2662328"/>
            <a:ext cx="4572000" cy="1131079"/>
          </a:xfrm>
          <a:prstGeom prst="rect">
            <a:avLst/>
          </a:prstGeom>
        </p:spPr>
        <p:txBody>
          <a:bodyPr>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There are two types of </a:t>
            </a:r>
            <a:r>
              <a:rPr lang="en-US" sz="1350" dirty="0" err="1">
                <a:latin typeface="Tahoma" panose="020B0604030504040204" pitchFamily="34" charset="0"/>
                <a:ea typeface="Tahoma" panose="020B0604030504040204" pitchFamily="34" charset="0"/>
                <a:cs typeface="Tahoma" panose="020B0604030504040204" pitchFamily="34" charset="0"/>
              </a:rPr>
              <a:t>Lpacket</a:t>
            </a:r>
            <a:r>
              <a:rPr lang="en-US" sz="1350" dirty="0">
                <a:latin typeface="Tahoma" panose="020B0604030504040204" pitchFamily="34" charset="0"/>
                <a:ea typeface="Tahoma" panose="020B0604030504040204" pitchFamily="34" charset="0"/>
                <a:cs typeface="Tahoma" panose="020B0604030504040204" pitchFamily="34" charset="0"/>
              </a:rPr>
              <a:t> formats: fixed tag and generic tag. Fixed tag </a:t>
            </a:r>
            <a:r>
              <a:rPr lang="en-US" sz="1350" dirty="0" err="1">
                <a:latin typeface="Tahoma" panose="020B0604030504040204" pitchFamily="34" charset="0"/>
                <a:ea typeface="Tahoma" panose="020B0604030504040204" pitchFamily="34" charset="0"/>
                <a:cs typeface="Tahoma" panose="020B0604030504040204" pitchFamily="34" charset="0"/>
              </a:rPr>
              <a:t>Lpackets</a:t>
            </a:r>
            <a:r>
              <a:rPr lang="en-US" sz="1350" dirty="0">
                <a:latin typeface="Tahoma" panose="020B0604030504040204" pitchFamily="34" charset="0"/>
                <a:ea typeface="Tahoma" panose="020B0604030504040204" pitchFamily="34" charset="0"/>
                <a:cs typeface="Tahoma" panose="020B0604030504040204" pitchFamily="34" charset="0"/>
              </a:rPr>
              <a:t> are used for Unconnected Messaging and network administration packets, while the generic tag </a:t>
            </a:r>
            <a:r>
              <a:rPr lang="en-US" sz="1350" dirty="0" err="1">
                <a:latin typeface="Tahoma" panose="020B0604030504040204" pitchFamily="34" charset="0"/>
                <a:ea typeface="Tahoma" panose="020B0604030504040204" pitchFamily="34" charset="0"/>
                <a:cs typeface="Tahoma" panose="020B0604030504040204" pitchFamily="34" charset="0"/>
              </a:rPr>
              <a:t>Lpackets</a:t>
            </a:r>
            <a:r>
              <a:rPr lang="en-US" sz="1350" dirty="0">
                <a:latin typeface="Tahoma" panose="020B0604030504040204" pitchFamily="34" charset="0"/>
                <a:ea typeface="Tahoma" panose="020B0604030504040204" pitchFamily="34" charset="0"/>
                <a:cs typeface="Tahoma" panose="020B0604030504040204" pitchFamily="34" charset="0"/>
              </a:rPr>
              <a:t> are used for all Connected Messaging (I/O and Explicit).</a:t>
            </a:r>
          </a:p>
        </p:txBody>
      </p:sp>
      <p:pic>
        <p:nvPicPr>
          <p:cNvPr id="12" name="Picture 11"/>
          <p:cNvPicPr>
            <a:picLocks noChangeAspect="1"/>
          </p:cNvPicPr>
          <p:nvPr/>
        </p:nvPicPr>
        <p:blipFill>
          <a:blip r:embed="rId5"/>
          <a:stretch>
            <a:fillRect/>
          </a:stretch>
        </p:blipFill>
        <p:spPr>
          <a:xfrm>
            <a:off x="571499" y="4457700"/>
            <a:ext cx="3164681" cy="971550"/>
          </a:xfrm>
          <a:prstGeom prst="rect">
            <a:avLst/>
          </a:prstGeom>
        </p:spPr>
      </p:pic>
      <p:pic>
        <p:nvPicPr>
          <p:cNvPr id="13" name="Picture 12"/>
          <p:cNvPicPr>
            <a:picLocks noChangeAspect="1"/>
          </p:cNvPicPr>
          <p:nvPr/>
        </p:nvPicPr>
        <p:blipFill>
          <a:blip r:embed="rId6"/>
          <a:stretch>
            <a:fillRect/>
          </a:stretch>
        </p:blipFill>
        <p:spPr>
          <a:xfrm>
            <a:off x="4400550" y="4457700"/>
            <a:ext cx="3257550" cy="981075"/>
          </a:xfrm>
          <a:prstGeom prst="rect">
            <a:avLst/>
          </a:prstGeom>
        </p:spPr>
      </p:pic>
      <p:sp>
        <p:nvSpPr>
          <p:cNvPr id="14" name="Rectangle 13"/>
          <p:cNvSpPr/>
          <p:nvPr/>
        </p:nvSpPr>
        <p:spPr>
          <a:xfrm>
            <a:off x="1354821" y="5588577"/>
            <a:ext cx="2420856"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Fixed tag </a:t>
            </a:r>
            <a:r>
              <a:rPr lang="en-US" sz="1350" b="1" u="sng" dirty="0" err="1">
                <a:latin typeface="Tahoma" panose="020B0604030504040204" pitchFamily="34" charset="0"/>
                <a:ea typeface="Tahoma" panose="020B0604030504040204" pitchFamily="34" charset="0"/>
                <a:cs typeface="Tahoma" panose="020B0604030504040204" pitchFamily="34" charset="0"/>
              </a:rPr>
              <a:t>Lpacket</a:t>
            </a:r>
            <a:r>
              <a:rPr lang="en-US" sz="1350" b="1" u="sng" dirty="0">
                <a:latin typeface="Tahoma" panose="020B0604030504040204" pitchFamily="34" charset="0"/>
                <a:ea typeface="Tahoma" panose="020B0604030504040204" pitchFamily="34" charset="0"/>
                <a:cs typeface="Tahoma" panose="020B0604030504040204" pitchFamily="34" charset="0"/>
              </a:rPr>
              <a:t> format.</a:t>
            </a:r>
          </a:p>
        </p:txBody>
      </p:sp>
      <p:sp>
        <p:nvSpPr>
          <p:cNvPr id="15" name="Rectangle 14"/>
          <p:cNvSpPr/>
          <p:nvPr/>
        </p:nvSpPr>
        <p:spPr>
          <a:xfrm>
            <a:off x="4972050" y="5588577"/>
            <a:ext cx="2614818"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Generic tag </a:t>
            </a:r>
            <a:r>
              <a:rPr lang="en-US" sz="1350" b="1" u="sng" dirty="0" err="1">
                <a:latin typeface="Tahoma" panose="020B0604030504040204" pitchFamily="34" charset="0"/>
                <a:ea typeface="Tahoma" panose="020B0604030504040204" pitchFamily="34" charset="0"/>
                <a:cs typeface="Tahoma" panose="020B0604030504040204" pitchFamily="34" charset="0"/>
              </a:rPr>
              <a:t>Lpacket</a:t>
            </a:r>
            <a:r>
              <a:rPr lang="en-US" sz="1350" b="1" u="sng" dirty="0">
                <a:latin typeface="Tahoma" panose="020B0604030504040204" pitchFamily="34" charset="0"/>
                <a:ea typeface="Tahoma" panose="020B0604030504040204" pitchFamily="34" charset="0"/>
                <a:cs typeface="Tahoma" panose="020B0604030504040204" pitchFamily="34" charset="0"/>
              </a:rPr>
              <a:t> format.</a:t>
            </a:r>
          </a:p>
        </p:txBody>
      </p:sp>
    </p:spTree>
    <p:extLst>
      <p:ext uri="{BB962C8B-B14F-4D97-AF65-F5344CB8AC3E}">
        <p14:creationId xmlns:p14="http://schemas.microsoft.com/office/powerpoint/2010/main" val="1420910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0" grpId="0"/>
      <p:bldP spid="11" grpId="0"/>
      <p:bldP spid="14"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996140"/>
            <a:ext cx="4629150" cy="628650"/>
          </a:xfrm>
        </p:spPr>
        <p:txBody>
          <a:bodyPr/>
          <a:lstStyle/>
          <a:p>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ControlNet(</a:t>
            </a:r>
            <a:r>
              <a:rPr lang="en-US" sz="27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a:t>
            </a:r>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400051" y="1762906"/>
            <a:ext cx="2356735"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PROTOCOL ADAPTATION</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00050" y="2178022"/>
            <a:ext cx="7943850" cy="715581"/>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ControlNet can use all features of CIP. The ControlNet frame is big enough that fragmentation is rarely required and thus is only provided by application-specific services that might require it. Since ControlNet is not used in very simple devices, no scaling is required.</a:t>
            </a:r>
          </a:p>
        </p:txBody>
      </p:sp>
      <p:sp>
        <p:nvSpPr>
          <p:cNvPr id="9" name="Rectangle 8"/>
          <p:cNvSpPr/>
          <p:nvPr/>
        </p:nvSpPr>
        <p:spPr>
          <a:xfrm>
            <a:off x="400050" y="3008635"/>
            <a:ext cx="2747868"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INDICATORS AND SWITCHES</a:t>
            </a:r>
          </a:p>
        </p:txBody>
      </p:sp>
      <p:sp>
        <p:nvSpPr>
          <p:cNvPr id="10" name="Rectangle 9"/>
          <p:cNvSpPr/>
          <p:nvPr/>
        </p:nvSpPr>
        <p:spPr>
          <a:xfrm>
            <a:off x="428625" y="3398670"/>
            <a:ext cx="8486775" cy="1338828"/>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ControlNet devices must be built with Device Status and Network Status indicators as described in the specification. Devices may have additional indicators that must not carry any of the names of those described in the specification.</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Devices may be built with or without switches or other directly accessible means for configuration. If switches for the MAC ID exist, then certain rules apply regarding how these values must be used at power-up and during the operation of the device.</a:t>
            </a:r>
          </a:p>
        </p:txBody>
      </p:sp>
    </p:spTree>
    <p:extLst>
      <p:ext uri="{BB962C8B-B14F-4D97-AF65-F5344CB8AC3E}">
        <p14:creationId xmlns:p14="http://schemas.microsoft.com/office/powerpoint/2010/main" val="2777528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143001"/>
            <a:ext cx="4324350" cy="500840"/>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ControlNet(Cont…)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400050" y="1828800"/>
            <a:ext cx="2148345"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ADDITIONAL OBJECTS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00050" y="2152260"/>
            <a:ext cx="3070905" cy="715581"/>
          </a:xfrm>
          <a:prstGeom prst="rect">
            <a:avLst/>
          </a:prstGeom>
        </p:spPr>
        <p:txBody>
          <a:bodyPr wrap="none">
            <a:spAutoFit/>
          </a:bodyPr>
          <a:lstStyle/>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ControlNet Object (Class ID: 0xF0)</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Keeper Object (Class ID: 0xF1)</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Scheduling Object (Class ID: 0xF2)</a:t>
            </a:r>
          </a:p>
        </p:txBody>
      </p:sp>
      <p:sp>
        <p:nvSpPr>
          <p:cNvPr id="9" name="Rectangle 8"/>
          <p:cNvSpPr/>
          <p:nvPr/>
        </p:nvSpPr>
        <p:spPr>
          <a:xfrm>
            <a:off x="400051" y="2971800"/>
            <a:ext cx="1810111"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NETWORK ACCESS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400050" y="3353176"/>
            <a:ext cx="8401050" cy="923330"/>
          </a:xfrm>
          <a:prstGeom prst="rect">
            <a:avLst/>
          </a:prstGeom>
        </p:spPr>
        <p:txBody>
          <a:bodyPr wrap="square">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ControlNet’s bus access mechanism allows full determinism and repeatability while still maintaining sufficient flexibility for various I/O Message triggers and Explicit Messaging. This bus access mechanism is called </a:t>
            </a:r>
          </a:p>
          <a:p>
            <a:r>
              <a:rPr lang="en-US" sz="1350" dirty="0">
                <a:latin typeface="Tahoma" panose="020B0604030504040204" pitchFamily="34" charset="0"/>
                <a:ea typeface="Tahoma" panose="020B0604030504040204" pitchFamily="34" charset="0"/>
                <a:cs typeface="Tahoma" panose="020B0604030504040204" pitchFamily="34" charset="0"/>
              </a:rPr>
              <a:t>Concurrent Time Domain Multiple Access (CTDMA)</a:t>
            </a:r>
          </a:p>
        </p:txBody>
      </p:sp>
      <p:pic>
        <p:nvPicPr>
          <p:cNvPr id="11" name="Picture 10"/>
          <p:cNvPicPr>
            <a:picLocks noChangeAspect="1"/>
          </p:cNvPicPr>
          <p:nvPr/>
        </p:nvPicPr>
        <p:blipFill>
          <a:blip r:embed="rId4"/>
          <a:stretch>
            <a:fillRect/>
          </a:stretch>
        </p:blipFill>
        <p:spPr>
          <a:xfrm>
            <a:off x="2911078" y="4456679"/>
            <a:ext cx="3378994" cy="1250156"/>
          </a:xfrm>
          <a:prstGeom prst="rect">
            <a:avLst/>
          </a:prstGeom>
        </p:spPr>
      </p:pic>
      <p:sp>
        <p:nvSpPr>
          <p:cNvPr id="12" name="Rectangle 11"/>
          <p:cNvSpPr/>
          <p:nvPr/>
        </p:nvSpPr>
        <p:spPr>
          <a:xfrm>
            <a:off x="2188039" y="5786735"/>
            <a:ext cx="5012861" cy="461665"/>
          </a:xfrm>
          <a:prstGeom prst="rect">
            <a:avLst/>
          </a:prstGeom>
        </p:spPr>
        <p:txBody>
          <a:bodyPr wrap="squar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Media access through CTDMA (Concurrent Time Domain Multiple Access).</a:t>
            </a:r>
          </a:p>
        </p:txBody>
      </p:sp>
    </p:spTree>
    <p:extLst>
      <p:ext uri="{BB962C8B-B14F-4D97-AF65-F5344CB8AC3E}">
        <p14:creationId xmlns:p14="http://schemas.microsoft.com/office/powerpoint/2010/main" val="4173061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6457950" cy="514350"/>
          </a:xfrm>
        </p:spPr>
        <p:txBody>
          <a:bodyPr>
            <a:normAutofit/>
          </a:bodyPr>
          <a:lstStyle/>
          <a:p>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CIP NETWORKS (Contd..)</a:t>
            </a:r>
            <a:endParaRPr lang="en-US" sz="27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452535" y="1876816"/>
            <a:ext cx="3543300" cy="461665"/>
          </a:xfrm>
          <a:prstGeom prst="rect">
            <a:avLst/>
          </a:prstGeom>
          <a:noFill/>
        </p:spPr>
        <p:txBody>
          <a:bodyPr wrap="square" rtlCol="0">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ETHERNET/IP CIP ON ETHERNET TECHNOLOGY</a:t>
            </a:r>
          </a:p>
        </p:txBody>
      </p:sp>
      <p:sp>
        <p:nvSpPr>
          <p:cNvPr id="6" name="TextBox 5"/>
          <p:cNvSpPr txBox="1"/>
          <p:nvPr/>
        </p:nvSpPr>
        <p:spPr>
          <a:xfrm>
            <a:off x="430802" y="2400033"/>
            <a:ext cx="8058150" cy="1015663"/>
          </a:xfrm>
          <a:prstGeom prst="rect">
            <a:avLst/>
          </a:prstGeom>
          <a:noFill/>
        </p:spPr>
        <p:txBody>
          <a:bodyPr wrap="square" rtlCol="0">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EtherNet/IP provides users with the network tools to deploy standard Ethernet technology (IEEE 802.3 combined with the TCP/IP Suite) for industrial automation applications while enabling Internet and enterprise connectivity…data anytime, anywhere. EtherNet/IP offers various topology options including a conventional star with standard Ethernet infrastructure devices, or device level ring (DLR) with EtherNet/IP devices so enabled. Quick Connect™ functionality allows devices to be exchanged while the network is running.</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10" name="Rectangle 9"/>
          <p:cNvSpPr/>
          <p:nvPr/>
        </p:nvSpPr>
        <p:spPr>
          <a:xfrm>
            <a:off x="442556" y="3520128"/>
            <a:ext cx="3068469"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DeviceNet CIP ON CAN TECHNOLOGY</a:t>
            </a:r>
          </a:p>
        </p:txBody>
      </p:sp>
      <p:sp>
        <p:nvSpPr>
          <p:cNvPr id="11" name="TextBox 10"/>
          <p:cNvSpPr txBox="1"/>
          <p:nvPr/>
        </p:nvSpPr>
        <p:spPr>
          <a:xfrm>
            <a:off x="421628" y="3979471"/>
            <a:ext cx="7996335" cy="830997"/>
          </a:xfrm>
          <a:prstGeom prst="rect">
            <a:avLst/>
          </a:prstGeom>
          <a:noFill/>
        </p:spPr>
        <p:txBody>
          <a:bodyPr wrap="square" rtlCol="0">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DeviceNet provides users with a cost-effective network to distribute and manage simple devices throughout their architecture. DeviceNet uses a trunkline-dropline topology and has DC power available on the network cable to simplify installations by providing a single connection point for network communications and device power up to 24 </a:t>
            </a:r>
            <a:r>
              <a:rPr lang="en-US" sz="1200" dirty="0" err="1">
                <a:latin typeface="Tahoma" panose="020B0604030504040204" pitchFamily="34" charset="0"/>
                <a:ea typeface="Tahoma" panose="020B0604030504040204" pitchFamily="34" charset="0"/>
                <a:cs typeface="Tahoma" panose="020B0604030504040204" pitchFamily="34" charset="0"/>
              </a:rPr>
              <a:t>Vdc</a:t>
            </a:r>
            <a:r>
              <a:rPr lang="en-US" sz="1200" dirty="0">
                <a:latin typeface="Tahoma" panose="020B0604030504040204" pitchFamily="34" charset="0"/>
                <a:ea typeface="Tahoma" panose="020B0604030504040204" pitchFamily="34" charset="0"/>
                <a:cs typeface="Tahoma" panose="020B0604030504040204" pitchFamily="34" charset="0"/>
              </a:rPr>
              <a:t>, 8 Amps. QuickConnect functionality allows devices to be exchanged while the network is running.</a:t>
            </a:r>
          </a:p>
        </p:txBody>
      </p:sp>
    </p:spTree>
    <p:extLst>
      <p:ext uri="{BB962C8B-B14F-4D97-AF65-F5344CB8AC3E}">
        <p14:creationId xmlns:p14="http://schemas.microsoft.com/office/powerpoint/2010/main" val="2566865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28" y="1124889"/>
            <a:ext cx="3371849" cy="514350"/>
          </a:xfrm>
        </p:spPr>
        <p:txBody>
          <a:bodyPr>
            <a:normAutofit fontScale="90000"/>
          </a:bodyPr>
          <a:lstStyle/>
          <a:p>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ControlNet(Cont…)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0828" y="4795999"/>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867714"/>
            <a:ext cx="1028700" cy="1028700"/>
          </a:xfrm>
          <a:prstGeom prst="rect">
            <a:avLst/>
          </a:prstGeom>
        </p:spPr>
      </p:pic>
      <p:pic>
        <p:nvPicPr>
          <p:cNvPr id="7" name="Picture 6"/>
          <p:cNvPicPr>
            <a:picLocks noChangeAspect="1"/>
          </p:cNvPicPr>
          <p:nvPr/>
        </p:nvPicPr>
        <p:blipFill>
          <a:blip r:embed="rId4"/>
          <a:stretch>
            <a:fillRect/>
          </a:stretch>
        </p:blipFill>
        <p:spPr>
          <a:xfrm>
            <a:off x="497964" y="2193825"/>
            <a:ext cx="3128685" cy="1985185"/>
          </a:xfrm>
          <a:prstGeom prst="rect">
            <a:avLst/>
          </a:prstGeom>
        </p:spPr>
      </p:pic>
      <p:sp>
        <p:nvSpPr>
          <p:cNvPr id="8" name="Rectangle 7"/>
          <p:cNvSpPr/>
          <p:nvPr/>
        </p:nvSpPr>
        <p:spPr>
          <a:xfrm>
            <a:off x="497964" y="1757914"/>
            <a:ext cx="2545890"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NETWORK ACCESS(Cont…)</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1304334" y="4366798"/>
            <a:ext cx="1766830"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Scheduled Service</a:t>
            </a:r>
          </a:p>
        </p:txBody>
      </p:sp>
      <p:pic>
        <p:nvPicPr>
          <p:cNvPr id="4" name="Picture 3"/>
          <p:cNvPicPr>
            <a:picLocks noChangeAspect="1"/>
          </p:cNvPicPr>
          <p:nvPr/>
        </p:nvPicPr>
        <p:blipFill>
          <a:blip r:embed="rId5"/>
          <a:stretch>
            <a:fillRect/>
          </a:stretch>
        </p:blipFill>
        <p:spPr>
          <a:xfrm>
            <a:off x="4349648" y="2193825"/>
            <a:ext cx="3257550" cy="1985185"/>
          </a:xfrm>
          <a:prstGeom prst="rect">
            <a:avLst/>
          </a:prstGeom>
        </p:spPr>
      </p:pic>
      <p:sp>
        <p:nvSpPr>
          <p:cNvPr id="9" name="Rectangle 8"/>
          <p:cNvSpPr/>
          <p:nvPr/>
        </p:nvSpPr>
        <p:spPr>
          <a:xfrm>
            <a:off x="5132518" y="4347111"/>
            <a:ext cx="2005677" cy="300082"/>
          </a:xfrm>
          <a:prstGeom prst="rect">
            <a:avLst/>
          </a:prstGeom>
        </p:spPr>
        <p:txBody>
          <a:bodyPr wrap="none">
            <a:spAutoFit/>
          </a:bodyPr>
          <a:lstStyle/>
          <a:p>
            <a:r>
              <a:rPr lang="en-US" sz="1350" b="1" u="sng" dirty="0" err="1">
                <a:latin typeface="Tahoma" panose="020B0604030504040204" pitchFamily="34" charset="0"/>
                <a:ea typeface="Tahoma" panose="020B0604030504040204" pitchFamily="34" charset="0"/>
                <a:cs typeface="Tahoma" panose="020B0604030504040204" pitchFamily="34" charset="0"/>
              </a:rPr>
              <a:t>UnScheduled</a:t>
            </a:r>
            <a:r>
              <a:rPr lang="en-US" sz="1350" b="1" u="sng" dirty="0">
                <a:latin typeface="Tahoma" panose="020B0604030504040204" pitchFamily="34" charset="0"/>
                <a:ea typeface="Tahoma" panose="020B0604030504040204" pitchFamily="34" charset="0"/>
                <a:cs typeface="Tahoma" panose="020B0604030504040204" pitchFamily="34" charset="0"/>
              </a:rPr>
              <a:t> Service</a:t>
            </a:r>
          </a:p>
        </p:txBody>
      </p:sp>
      <p:sp>
        <p:nvSpPr>
          <p:cNvPr id="10" name="Rectangle 9"/>
          <p:cNvSpPr/>
          <p:nvPr/>
        </p:nvSpPr>
        <p:spPr>
          <a:xfrm>
            <a:off x="4374545" y="4900973"/>
            <a:ext cx="3694922" cy="923330"/>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Since this service is designed for </a:t>
            </a:r>
            <a:r>
              <a:rPr lang="en-US" sz="1350" dirty="0" err="1">
                <a:latin typeface="Tahoma" panose="020B0604030504040204" pitchFamily="34" charset="0"/>
                <a:ea typeface="Tahoma" panose="020B0604030504040204" pitchFamily="34" charset="0"/>
                <a:cs typeface="Tahoma" panose="020B0604030504040204" pitchFamily="34" charset="0"/>
              </a:rPr>
              <a:t>nontime</a:t>
            </a:r>
            <a:r>
              <a:rPr lang="en-US" sz="1350" dirty="0">
                <a:latin typeface="Tahoma" panose="020B0604030504040204" pitchFamily="34" charset="0"/>
                <a:ea typeface="Tahoma" panose="020B0604030504040204" pitchFamily="34" charset="0"/>
                <a:cs typeface="Tahoma" panose="020B0604030504040204" pitchFamily="34" charset="0"/>
              </a:rPr>
              <a:t>-critical messages, only one node is guaranteed access to the bus during the Unscheduled </a:t>
            </a:r>
            <a:r>
              <a:rPr lang="en-US" sz="1350" dirty="0" err="1">
                <a:latin typeface="Tahoma" panose="020B0604030504040204" pitchFamily="34" charset="0"/>
                <a:ea typeface="Tahoma" panose="020B0604030504040204" pitchFamily="34" charset="0"/>
                <a:cs typeface="Tahoma" panose="020B0604030504040204" pitchFamily="34" charset="0"/>
              </a:rPr>
              <a:t>ServiceTime</a:t>
            </a:r>
            <a:r>
              <a:rPr lang="en-US" sz="1350" dirty="0">
                <a:latin typeface="Tahoma" panose="020B0604030504040204" pitchFamily="34" charset="0"/>
                <a:ea typeface="Tahoma" panose="020B0604030504040204" pitchFamily="34" charset="0"/>
                <a:cs typeface="Tahoma" panose="020B0604030504040204" pitchFamily="34" charset="0"/>
              </a:rPr>
              <a:t>.</a:t>
            </a:r>
          </a:p>
        </p:txBody>
      </p:sp>
      <p:sp>
        <p:nvSpPr>
          <p:cNvPr id="11" name="Rectangle 10"/>
          <p:cNvSpPr/>
          <p:nvPr/>
        </p:nvSpPr>
        <p:spPr>
          <a:xfrm>
            <a:off x="391302" y="4831587"/>
            <a:ext cx="3543300" cy="1131079"/>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Every node up to, and including, the SMAX node (maximum node number participating in the Scheduled Service) has a chance to send a message within the Scheduled Service.</a:t>
            </a:r>
          </a:p>
        </p:txBody>
      </p:sp>
    </p:spTree>
    <p:extLst>
      <p:ext uri="{BB962C8B-B14F-4D97-AF65-F5344CB8AC3E}">
        <p14:creationId xmlns:p14="http://schemas.microsoft.com/office/powerpoint/2010/main" val="1242745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P spid="9" grpId="0"/>
      <p:bldP spid="10"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txBox="1">
            <a:spLocks/>
          </p:cNvSpPr>
          <p:nvPr/>
        </p:nvSpPr>
        <p:spPr>
          <a:xfrm>
            <a:off x="342901" y="1243790"/>
            <a:ext cx="3371849" cy="514350"/>
          </a:xfrm>
          <a:prstGeom prst="rect">
            <a:avLst/>
          </a:prstGeom>
        </p:spPr>
        <p:txBody>
          <a:bodyPr vert="horz" lIns="68580" tIns="34290" rIns="68580" bIns="34290" rtlCol="0" anchor="b">
            <a:normAutofit fontScale="92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ControlNet(</a:t>
            </a:r>
            <a:r>
              <a:rPr lang="en-US" sz="2700" b="1" dirty="0" err="1">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a:t>
            </a:r>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t>
            </a:r>
            <a:endParaRPr lang="en-US" sz="255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361008" y="1876816"/>
            <a:ext cx="2130711"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EXPLICIT MESSAGING</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361008" y="2272146"/>
            <a:ext cx="8554393" cy="1131079"/>
          </a:xfrm>
          <a:prstGeom prst="rect">
            <a:avLst/>
          </a:prstGeom>
        </p:spPr>
        <p:txBody>
          <a:bodyPr wrap="square">
            <a:spAutoFit/>
          </a:bodyPr>
          <a:lstStyle/>
          <a:p>
            <a:pPr marL="257175" indent="-257175"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Explicit Messages on ControlNet, unlike those on DeviceNet, can be sent either connected or unconnected; both are transmitted within the unscheduled part of the NUT. Connected Explicit Messaging requires setting up a connection before messages are exchanged.</a:t>
            </a:r>
          </a:p>
          <a:p>
            <a:pPr marL="257175" indent="-257175"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Unconnected explicit messaging should be used only when the application requires very irregular and infrequent request intervals.</a:t>
            </a:r>
          </a:p>
        </p:txBody>
      </p:sp>
      <p:sp>
        <p:nvSpPr>
          <p:cNvPr id="10" name="Rectangle 9"/>
          <p:cNvSpPr/>
          <p:nvPr/>
        </p:nvSpPr>
        <p:spPr>
          <a:xfrm>
            <a:off x="377417" y="3498473"/>
            <a:ext cx="1620957"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I/O MESSAGING</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372324" y="3775473"/>
            <a:ext cx="8543076" cy="1338828"/>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ControlNet I/O Messaging is accomplished using connections and always takes place in the scheduled part of the NUT.</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Only one MAC frame may be transmitted by any device within its time slot, but this MAC frame may contain multiple </a:t>
            </a:r>
            <a:r>
              <a:rPr lang="en-US" sz="1350" dirty="0" err="1">
                <a:latin typeface="Tahoma" panose="020B0604030504040204" pitchFamily="34" charset="0"/>
                <a:ea typeface="Tahoma" panose="020B0604030504040204" pitchFamily="34" charset="0"/>
                <a:cs typeface="Tahoma" panose="020B0604030504040204" pitchFamily="34" charset="0"/>
              </a:rPr>
              <a:t>Lpackets</a:t>
            </a:r>
            <a:r>
              <a:rPr lang="en-US" sz="1350" dirty="0">
                <a:latin typeface="Tahoma" panose="020B0604030504040204" pitchFamily="34" charset="0"/>
                <a:ea typeface="Tahoma" panose="020B0604030504040204" pitchFamily="34" charset="0"/>
                <a:cs typeface="Tahoma" panose="020B0604030504040204" pitchFamily="34" charset="0"/>
              </a:rPr>
              <a:t> so that data can be sent to multiple nodes in one NUT.</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I/O Messages use the generic tag </a:t>
            </a:r>
            <a:r>
              <a:rPr lang="en-US" sz="1350" dirty="0" err="1">
                <a:latin typeface="Tahoma" panose="020B0604030504040204" pitchFamily="34" charset="0"/>
                <a:ea typeface="Tahoma" panose="020B0604030504040204" pitchFamily="34" charset="0"/>
                <a:cs typeface="Tahoma" panose="020B0604030504040204" pitchFamily="34" charset="0"/>
              </a:rPr>
              <a:t>Lpacket</a:t>
            </a:r>
            <a:r>
              <a:rPr lang="en-US" sz="1350" dirty="0">
                <a:latin typeface="Tahoma" panose="020B0604030504040204" pitchFamily="34" charset="0"/>
                <a:ea typeface="Tahoma" panose="020B0604030504040204" pitchFamily="34" charset="0"/>
                <a:cs typeface="Tahoma" panose="020B0604030504040204" pitchFamily="34" charset="0"/>
              </a:rPr>
              <a:t> format. The link data field contains the I/O data prefixed with a 16-bit Sequence Count Value for the packet.</a:t>
            </a:r>
          </a:p>
        </p:txBody>
      </p:sp>
    </p:spTree>
    <p:extLst>
      <p:ext uri="{BB962C8B-B14F-4D97-AF65-F5344CB8AC3E}">
        <p14:creationId xmlns:p14="http://schemas.microsoft.com/office/powerpoint/2010/main" val="1083631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45" y="1028701"/>
            <a:ext cx="3943350" cy="472265"/>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ControlNet(Cont…)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571500" y="1738316"/>
            <a:ext cx="1661032"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DEVICE CLASSES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00050" y="2233994"/>
            <a:ext cx="7826155" cy="3416320"/>
          </a:xfrm>
          <a:prstGeom prst="rect">
            <a:avLst/>
          </a:prstGeom>
        </p:spPr>
        <p:txBody>
          <a:bodyPr wrap="square">
            <a:spAutoFit/>
          </a:bodyPr>
          <a:lstStyle/>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The minimal device function is that of an Explicit Message Server, which is used for Explicit Messaging applications only and acts as a target for Unconnected and (optionally) Connected Explicit Messages, for example, for program upload/download, data collection, status monitoring, etc.</a:t>
            </a:r>
          </a:p>
          <a:p>
            <a:pPr marL="214313" indent="-214313">
              <a:buClr>
                <a:schemeClr val="accent5">
                  <a:lumMod val="75000"/>
                </a:schemeClr>
              </a:buClr>
              <a:buSzPct val="60000"/>
              <a:buFont typeface="Wingdings" panose="05000000000000000000" pitchFamily="2" charset="2"/>
              <a:buChar char="§"/>
            </a:pPr>
            <a:endParaRPr lang="en-US" sz="135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The next device class is an I/O Server, which adds I/O Messaging Support to an Explicit Message Server device and acts as a target for both Explicit and I/O Messages, for example, simple I/O Devices, Pneumatic Valves, and AC Drives. These devices are also called I/O Adapters.</a:t>
            </a:r>
          </a:p>
          <a:p>
            <a:pPr marL="214313" indent="-214313">
              <a:buClr>
                <a:schemeClr val="accent5">
                  <a:lumMod val="75000"/>
                </a:schemeClr>
              </a:buClr>
              <a:buSzPct val="60000"/>
              <a:buFont typeface="Wingdings" panose="05000000000000000000" pitchFamily="2" charset="2"/>
              <a:buChar char="§"/>
            </a:pPr>
            <a:endParaRPr lang="en-US" sz="135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Another device class is an Explicit Message Client, which adds client support to Explicit Message Server applications and acts as a target and as an originator for explicit messaging applications, for example, computer interface cards and HMI devices.</a:t>
            </a:r>
          </a:p>
          <a:p>
            <a:pPr marL="214313" indent="-214313">
              <a:buClr>
                <a:schemeClr val="accent5">
                  <a:lumMod val="75000"/>
                </a:schemeClr>
              </a:buClr>
              <a:buSzPct val="60000"/>
              <a:buFont typeface="Wingdings" panose="05000000000000000000" pitchFamily="2" charset="2"/>
              <a:buChar char="§"/>
            </a:pPr>
            <a:endParaRPr lang="en-US" sz="135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The most powerful type of device is an I/O Scanner, which adds I/O Message origination support to the functionality of all the other device classes and which acts as a target and as an originator for Explicit and I/O Messages, for example, PLCs and I/O Scanners.</a:t>
            </a:r>
          </a:p>
        </p:txBody>
      </p:sp>
    </p:spTree>
    <p:extLst>
      <p:ext uri="{BB962C8B-B14F-4D97-AF65-F5344CB8AC3E}">
        <p14:creationId xmlns:p14="http://schemas.microsoft.com/office/powerpoint/2010/main" val="1746054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a:spLocks noGrp="1"/>
          </p:cNvSpPr>
          <p:nvPr>
            <p:ph type="title"/>
          </p:nvPr>
        </p:nvSpPr>
        <p:spPr>
          <a:xfrm>
            <a:off x="517745" y="1028701"/>
            <a:ext cx="3943350" cy="472265"/>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ControlNet(Cont…)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517745" y="1657350"/>
            <a:ext cx="1705916"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CONFIGURATION</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17744" y="2015315"/>
            <a:ext cx="7254656" cy="1131079"/>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ControlNet devices typically come with EDSs as described. For EDS-based configuration tools, the EDS should contain a Connection Manager section to describe the details of the connections that can be made into the device. </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An EDS may also contain individual parameters and/or a Configuration Assembly with a complete description of all parameters within this assembly.</a:t>
            </a:r>
          </a:p>
        </p:txBody>
      </p:sp>
      <p:sp>
        <p:nvSpPr>
          <p:cNvPr id="10" name="Rectangle 9"/>
          <p:cNvSpPr/>
          <p:nvPr/>
        </p:nvSpPr>
        <p:spPr>
          <a:xfrm>
            <a:off x="517745" y="3499162"/>
            <a:ext cx="764953"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TOOLS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438806" y="3943350"/>
            <a:ext cx="3947619" cy="715581"/>
          </a:xfrm>
          <a:prstGeom prst="rect">
            <a:avLst/>
          </a:prstGeom>
        </p:spPr>
        <p:txBody>
          <a:bodyPr wrap="none">
            <a:spAutoFit/>
          </a:bodyPr>
          <a:lstStyle/>
          <a:p>
            <a:pPr marL="214313" indent="-214313" algn="just">
              <a:buClr>
                <a:srgbClr val="00B050"/>
              </a:buClr>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Physical layer (hardware and/or software)</a:t>
            </a:r>
          </a:p>
          <a:p>
            <a:pPr marL="214313" indent="-214313" algn="just">
              <a:buClr>
                <a:srgbClr val="00B050"/>
              </a:buClr>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Configuration tools (software tools)</a:t>
            </a:r>
          </a:p>
          <a:p>
            <a:pPr marL="214313" indent="-214313" algn="just">
              <a:buClr>
                <a:srgbClr val="00B050"/>
              </a:buClr>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Monitoring tools(PC-based software packages)</a:t>
            </a:r>
          </a:p>
        </p:txBody>
      </p:sp>
    </p:spTree>
    <p:extLst>
      <p:ext uri="{BB962C8B-B14F-4D97-AF65-F5344CB8AC3E}">
        <p14:creationId xmlns:p14="http://schemas.microsoft.com/office/powerpoint/2010/main" val="1849317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a:spLocks noGrp="1"/>
          </p:cNvSpPr>
          <p:nvPr>
            <p:ph type="title"/>
          </p:nvPr>
        </p:nvSpPr>
        <p:spPr>
          <a:xfrm>
            <a:off x="517745" y="1028701"/>
            <a:ext cx="3943350" cy="472265"/>
          </a:xfrm>
        </p:spPr>
        <p:txBody>
          <a:bodyPr>
            <a:normAutofit fontScale="90000"/>
          </a:bodyPr>
          <a:lstStyle/>
          <a:p>
            <a:r>
              <a:rPr lang="en-US"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ControlNet(Cont…)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518310" y="1737751"/>
            <a:ext cx="2464136"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ADVICE FOR DEVELOPERS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98506" y="2171701"/>
            <a:ext cx="7102444" cy="3624069"/>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What functionality does the product require today and in future applications?</a:t>
            </a:r>
          </a:p>
          <a:p>
            <a:pPr marL="214313" indent="-214313" algn="just">
              <a:buClr>
                <a:schemeClr val="accent5">
                  <a:lumMod val="75000"/>
                </a:schemeClr>
              </a:buClr>
              <a:buSzPct val="60000"/>
              <a:buFont typeface="Wingdings" panose="05000000000000000000" pitchFamily="2" charset="2"/>
              <a:buChar char="§"/>
            </a:pPr>
            <a:endParaRPr lang="en-US" sz="1350" dirty="0">
              <a:latin typeface="Tahoma" panose="020B0604030504040204" pitchFamily="34" charset="0"/>
              <a:ea typeface="Tahoma" panose="020B0604030504040204" pitchFamily="34" charset="0"/>
              <a:cs typeface="Tahoma" panose="020B0604030504040204" pitchFamily="34" charset="0"/>
            </a:endParaRPr>
          </a:p>
          <a:p>
            <a:pPr marL="557213" lvl="1"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Explicit Messaging server only.</a:t>
            </a:r>
          </a:p>
          <a:p>
            <a:pPr marL="557213" lvl="1"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I/O Adapter functionality.</a:t>
            </a:r>
          </a:p>
          <a:p>
            <a:pPr marL="557213" lvl="1"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Explicit Messaging client.</a:t>
            </a:r>
          </a:p>
          <a:p>
            <a:pPr marL="557213" lvl="1"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I/O Scanner functionality.</a:t>
            </a:r>
          </a:p>
          <a:p>
            <a:pPr marL="557213" lvl="1" indent="-214313" algn="just">
              <a:buClr>
                <a:schemeClr val="accent5">
                  <a:lumMod val="75000"/>
                </a:schemeClr>
              </a:buClr>
              <a:buSzPct val="60000"/>
              <a:buFont typeface="Wingdings" panose="05000000000000000000" pitchFamily="2" charset="2"/>
              <a:buChar char="§"/>
            </a:pPr>
            <a:endParaRPr lang="en-US" sz="1350" dirty="0">
              <a:latin typeface="Tahoma" panose="020B0604030504040204" pitchFamily="34" charset="0"/>
              <a:ea typeface="Tahoma" panose="020B0604030504040204" pitchFamily="34" charset="0"/>
              <a:cs typeface="Tahoma" panose="020B0604030504040204" pitchFamily="34" charset="0"/>
            </a:endParaRP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What are the physical layer requirements? Is IP 65/67 required, or is IP 20 good enough?</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Will the development be based on commercially available hardware components and software packages (recommended) or designed from scratch (possible but costly)?</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What are the configuration requirements?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What design and verification tools should be used?</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When and where will the product be tested for conformance and interoperability?</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What is an absolute must before products can be placed on the market (own the specification, have the company’s own Vendor ID, and have the product conformance tested)?</a:t>
            </a:r>
          </a:p>
        </p:txBody>
      </p:sp>
    </p:spTree>
    <p:extLst>
      <p:ext uri="{BB962C8B-B14F-4D97-AF65-F5344CB8AC3E}">
        <p14:creationId xmlns:p14="http://schemas.microsoft.com/office/powerpoint/2010/main" val="1328638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43000"/>
            <a:ext cx="3390900" cy="514350"/>
          </a:xfrm>
        </p:spPr>
        <p:txBody>
          <a:bodyPr>
            <a:normAutofit fontScale="90000"/>
          </a:bodyPr>
          <a:lstStyle/>
          <a:p>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EtherNet/IP</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413579" y="1748501"/>
            <a:ext cx="1595309"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INTRODUCTION</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13578" y="2116651"/>
            <a:ext cx="7930322" cy="1131079"/>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Introduced in 2000, EtherNet/IP is another member of the CIP family. Using CIP as its upper-layer protocol, EtherNet/IP extends the application of Ethernet TCP/IP to the plant floor.</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Due to the length of Ethernet frames and the typical multi-master structure of Ethernet networks, there are no particular limitations in the EtherNet/IP implementation of CIP. Basically, all that is required is a mechanism to encode CIP messages into Ethernet frames.</a:t>
            </a:r>
          </a:p>
        </p:txBody>
      </p:sp>
      <p:sp>
        <p:nvSpPr>
          <p:cNvPr id="9" name="Rectangle 8"/>
          <p:cNvSpPr/>
          <p:nvPr/>
        </p:nvSpPr>
        <p:spPr>
          <a:xfrm>
            <a:off x="413579" y="3325984"/>
            <a:ext cx="2951449"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RELATIONSHIP TO STANDARDS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440173" y="3745593"/>
            <a:ext cx="8132327" cy="1131079"/>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Like other CIP Networks, EtherNet/IP follows the OSI model, an ISO standard for network communications that is hierarchical in nature.</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Ethernet has its roots in the office computing environment, which is not traditionally concerned with determinism like industrial applications.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EtherNet/IP is also described in international standards, that is, the IEC fieldbus standards.</a:t>
            </a:r>
          </a:p>
        </p:txBody>
      </p:sp>
    </p:spTree>
    <p:extLst>
      <p:ext uri="{BB962C8B-B14F-4D97-AF65-F5344CB8AC3E}">
        <p14:creationId xmlns:p14="http://schemas.microsoft.com/office/powerpoint/2010/main" val="3547344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a:spLocks noGrp="1"/>
          </p:cNvSpPr>
          <p:nvPr>
            <p:ph type="title"/>
          </p:nvPr>
        </p:nvSpPr>
        <p:spPr>
          <a:xfrm>
            <a:off x="342900" y="1143000"/>
            <a:ext cx="4229100" cy="514350"/>
          </a:xfrm>
        </p:spPr>
        <p:txBody>
          <a:bodyPr>
            <a:normAutofit fontScale="90000"/>
          </a:bodyPr>
          <a:lstStyle/>
          <a:p>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EtherNet/IP(Cont..)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342900" y="2400300"/>
            <a:ext cx="7600950" cy="3208571"/>
          </a:xfrm>
          <a:prstGeom prst="rect">
            <a:avLst/>
          </a:prstGeom>
        </p:spPr>
        <p:txBody>
          <a:bodyPr wrap="square">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EtherNet/IP is a communication system built on standard, unmodified Ethernet with the following features:</a:t>
            </a:r>
          </a:p>
          <a:p>
            <a:pPr>
              <a:buClr>
                <a:schemeClr val="accent5">
                  <a:lumMod val="75000"/>
                </a:schemeClr>
              </a:buClr>
              <a:buSzPct val="60000"/>
            </a:pPr>
            <a:endParaRPr lang="en-US" sz="1350" dirty="0">
              <a:latin typeface="Tahoma" panose="020B0604030504040204" pitchFamily="34" charset="0"/>
              <a:ea typeface="Tahoma" panose="020B0604030504040204" pitchFamily="34" charset="0"/>
              <a:cs typeface="Tahoma" panose="020B0604030504040204" pitchFamily="34" charset="0"/>
            </a:endParaRPr>
          </a:p>
          <a:p>
            <a:pPr marL="214313" indent="-214313" algn="just">
              <a:buClr>
                <a:schemeClr val="accent5">
                  <a:lumMod val="75000"/>
                </a:schemeClr>
              </a:buClr>
              <a:buSzPct val="60000"/>
              <a:buFont typeface="Arial" panose="020B0604020202020204" pitchFamily="34" charset="0"/>
              <a:buChar char="•"/>
            </a:pPr>
            <a:r>
              <a:rPr lang="en-US" sz="1350" dirty="0">
                <a:latin typeface="Tahoma" panose="020B0604030504040204" pitchFamily="34" charset="0"/>
                <a:ea typeface="Tahoma" panose="020B0604030504040204" pitchFamily="34" charset="0"/>
                <a:cs typeface="Tahoma" panose="020B0604030504040204" pitchFamily="34" charset="0"/>
              </a:rPr>
              <a:t>Built on and compliant with the relevant Ethernet standards, not just compatible with them.</a:t>
            </a:r>
          </a:p>
          <a:p>
            <a:pPr marL="214313" indent="-214313" algn="just">
              <a:buClr>
                <a:schemeClr val="accent5">
                  <a:lumMod val="75000"/>
                </a:schemeClr>
              </a:buClr>
              <a:buSzPct val="60000"/>
              <a:buFont typeface="Arial" panose="020B0604020202020204" pitchFamily="34" charset="0"/>
              <a:buChar char="•"/>
            </a:pPr>
            <a:r>
              <a:rPr lang="en-US" sz="1350" dirty="0">
                <a:latin typeface="Tahoma" panose="020B0604030504040204" pitchFamily="34" charset="0"/>
                <a:ea typeface="Tahoma" panose="020B0604030504040204" pitchFamily="34" charset="0"/>
                <a:cs typeface="Tahoma" panose="020B0604030504040204" pitchFamily="34" charset="0"/>
              </a:rPr>
              <a:t>Fully independent of data rate: 10, 100, 1000 Mbps.</a:t>
            </a:r>
          </a:p>
          <a:p>
            <a:pPr marL="214313" indent="-214313" algn="just">
              <a:buClr>
                <a:schemeClr val="accent5">
                  <a:lumMod val="75000"/>
                </a:schemeClr>
              </a:buClr>
              <a:buSzPct val="60000"/>
              <a:buFont typeface="Arial" panose="020B0604020202020204" pitchFamily="34" charset="0"/>
              <a:buChar char="•"/>
            </a:pPr>
            <a:r>
              <a:rPr lang="en-US" sz="1350" dirty="0">
                <a:latin typeface="Tahoma" panose="020B0604030504040204" pitchFamily="34" charset="0"/>
                <a:ea typeface="Tahoma" panose="020B0604030504040204" pitchFamily="34" charset="0"/>
                <a:cs typeface="Tahoma" panose="020B0604030504040204" pitchFamily="34" charset="0"/>
              </a:rPr>
              <a:t>Systems can be built with standard infrastructure.</a:t>
            </a:r>
          </a:p>
          <a:p>
            <a:pPr marL="214313" indent="-214313" algn="just">
              <a:buClr>
                <a:schemeClr val="accent5">
                  <a:lumMod val="75000"/>
                </a:schemeClr>
              </a:buClr>
              <a:buSzPct val="60000"/>
              <a:buFont typeface="Arial" panose="020B0604020202020204" pitchFamily="34" charset="0"/>
              <a:buChar char="•"/>
            </a:pPr>
            <a:r>
              <a:rPr lang="en-US" sz="1350" dirty="0">
                <a:latin typeface="Tahoma" panose="020B0604030504040204" pitchFamily="34" charset="0"/>
                <a:ea typeface="Tahoma" panose="020B0604030504040204" pitchFamily="34" charset="0"/>
                <a:cs typeface="Tahoma" panose="020B0604030504040204" pitchFamily="34" charset="0"/>
              </a:rPr>
              <a:t>Virtually unlimited number of nodes in a network.</a:t>
            </a:r>
          </a:p>
          <a:p>
            <a:pPr marL="214313" indent="-214313" algn="just">
              <a:buClr>
                <a:schemeClr val="accent5">
                  <a:lumMod val="75000"/>
                </a:schemeClr>
              </a:buClr>
              <a:buSzPct val="60000"/>
              <a:buFont typeface="Arial" panose="020B0604020202020204" pitchFamily="34" charset="0"/>
              <a:buChar char="•"/>
            </a:pPr>
            <a:r>
              <a:rPr lang="en-US" sz="1350" dirty="0">
                <a:latin typeface="Tahoma" panose="020B0604030504040204" pitchFamily="34" charset="0"/>
                <a:ea typeface="Tahoma" panose="020B0604030504040204" pitchFamily="34" charset="0"/>
                <a:cs typeface="Tahoma" panose="020B0604030504040204" pitchFamily="34" charset="0"/>
              </a:rPr>
              <a:t>Networks can be structured into subnets with IP routers.</a:t>
            </a:r>
          </a:p>
          <a:p>
            <a:pPr marL="214313" indent="-214313" algn="just">
              <a:buClr>
                <a:schemeClr val="accent5">
                  <a:lumMod val="75000"/>
                </a:schemeClr>
              </a:buClr>
              <a:buSzPct val="60000"/>
              <a:buFont typeface="Arial" panose="020B0604020202020204" pitchFamily="34" charset="0"/>
              <a:buChar char="•"/>
            </a:pPr>
            <a:r>
              <a:rPr lang="en-US" sz="1350" dirty="0">
                <a:latin typeface="Tahoma" panose="020B0604030504040204" pitchFamily="34" charset="0"/>
                <a:ea typeface="Tahoma" panose="020B0604030504040204" pitchFamily="34" charset="0"/>
                <a:cs typeface="Tahoma" panose="020B0604030504040204" pitchFamily="34" charset="0"/>
              </a:rPr>
              <a:t>Full support of communication across subnets since EtherNet/IP uses IP addressing for all communication.</a:t>
            </a:r>
          </a:p>
          <a:p>
            <a:pPr marL="214313" indent="-214313" algn="just">
              <a:buClr>
                <a:schemeClr val="accent5">
                  <a:lumMod val="75000"/>
                </a:schemeClr>
              </a:buClr>
              <a:buSzPct val="60000"/>
              <a:buFont typeface="Arial" panose="020B0604020202020204" pitchFamily="34" charset="0"/>
              <a:buChar char="•"/>
            </a:pPr>
            <a:r>
              <a:rPr lang="en-US" sz="1350" dirty="0">
                <a:latin typeface="Tahoma" panose="020B0604030504040204" pitchFamily="34" charset="0"/>
                <a:ea typeface="Tahoma" panose="020B0604030504040204" pitchFamily="34" charset="0"/>
                <a:cs typeface="Tahoma" panose="020B0604030504040204" pitchFamily="34" charset="0"/>
              </a:rPr>
              <a:t>Non-real-time communication and real-time communication can coexist in the same subnet.</a:t>
            </a:r>
          </a:p>
          <a:p>
            <a:pPr marL="214313" indent="-214313" algn="just">
              <a:buClr>
                <a:schemeClr val="accent5">
                  <a:lumMod val="75000"/>
                </a:schemeClr>
              </a:buClr>
              <a:buSzPct val="60000"/>
              <a:buFont typeface="Arial" panose="020B0604020202020204" pitchFamily="34" charset="0"/>
              <a:buChar char="•"/>
            </a:pPr>
            <a:r>
              <a:rPr lang="en-US" sz="1350" dirty="0">
                <a:latin typeface="Tahoma" panose="020B0604030504040204" pitchFamily="34" charset="0"/>
                <a:ea typeface="Tahoma" panose="020B0604030504040204" pitchFamily="34" charset="0"/>
                <a:cs typeface="Tahoma" panose="020B0604030504040204" pitchFamily="34" charset="0"/>
              </a:rPr>
              <a:t>Support for coordinated drives and motion control.</a:t>
            </a:r>
          </a:p>
          <a:p>
            <a:pPr marL="214313" indent="-214313" algn="just">
              <a:buClr>
                <a:schemeClr val="accent5">
                  <a:lumMod val="75000"/>
                </a:schemeClr>
              </a:buClr>
              <a:buSzPct val="60000"/>
              <a:buFont typeface="Arial" panose="020B0604020202020204" pitchFamily="34" charset="0"/>
              <a:buChar char="•"/>
            </a:pPr>
            <a:r>
              <a:rPr lang="en-US" sz="1350" dirty="0">
                <a:latin typeface="Tahoma" panose="020B0604030504040204" pitchFamily="34" charset="0"/>
                <a:ea typeface="Tahoma" panose="020B0604030504040204" pitchFamily="34" charset="0"/>
                <a:cs typeface="Tahoma" panose="020B0604030504040204" pitchFamily="34" charset="0"/>
              </a:rPr>
              <a:t>Support for DLR that provides single fault tolerance through media redundancy</a:t>
            </a:r>
          </a:p>
          <a:p>
            <a:pPr marL="214313" indent="-214313" algn="just">
              <a:buClr>
                <a:schemeClr val="accent5">
                  <a:lumMod val="75000"/>
                </a:schemeClr>
              </a:buClr>
              <a:buSzPct val="60000"/>
              <a:buFont typeface="Arial" panose="020B0604020202020204" pitchFamily="34" charset="0"/>
              <a:buChar char="•"/>
            </a:pPr>
            <a:r>
              <a:rPr lang="en-US" sz="1350" dirty="0">
                <a:latin typeface="Tahoma" panose="020B0604030504040204" pitchFamily="34" charset="0"/>
                <a:ea typeface="Tahoma" panose="020B0604030504040204" pitchFamily="34" charset="0"/>
                <a:cs typeface="Tahoma" panose="020B0604030504040204" pitchFamily="34" charset="0"/>
              </a:rPr>
              <a:t>QuickConnect for devices that are frequently removed from and added to the network.</a:t>
            </a:r>
          </a:p>
          <a:p>
            <a:pPr marL="214313" indent="-214313" algn="just">
              <a:buClr>
                <a:schemeClr val="accent5">
                  <a:lumMod val="75000"/>
                </a:schemeClr>
              </a:buClr>
              <a:buSzPct val="60000"/>
              <a:buFont typeface="Arial" panose="020B0604020202020204" pitchFamily="34" charset="0"/>
              <a:buChar char="•"/>
            </a:pPr>
            <a:r>
              <a:rPr lang="en-US" sz="1350" dirty="0">
                <a:latin typeface="Tahoma" panose="020B0604030504040204" pitchFamily="34" charset="0"/>
                <a:ea typeface="Tahoma" panose="020B0604030504040204" pitchFamily="34" charset="0"/>
                <a:cs typeface="Tahoma" panose="020B0604030504040204" pitchFamily="34" charset="0"/>
              </a:rPr>
              <a:t>Coexistence with other upper-layer protocols, such as HTTP, FTP, and VOIP</a:t>
            </a:r>
          </a:p>
        </p:txBody>
      </p:sp>
      <p:sp>
        <p:nvSpPr>
          <p:cNvPr id="9" name="Rectangle 8"/>
          <p:cNvSpPr/>
          <p:nvPr/>
        </p:nvSpPr>
        <p:spPr>
          <a:xfrm>
            <a:off x="342900" y="1876816"/>
            <a:ext cx="2351926"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ETHERNET/IP FEATURES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44419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a:spLocks noGrp="1"/>
          </p:cNvSpPr>
          <p:nvPr>
            <p:ph type="title"/>
          </p:nvPr>
        </p:nvSpPr>
        <p:spPr>
          <a:xfrm>
            <a:off x="342900" y="1143000"/>
            <a:ext cx="4305300" cy="514350"/>
          </a:xfrm>
        </p:spPr>
        <p:txBody>
          <a:bodyPr>
            <a:normAutofit fontScale="90000"/>
          </a:bodyPr>
          <a:lstStyle/>
          <a:p>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EtherNet/IP(Cont..)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342901" y="1904533"/>
            <a:ext cx="2956259"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ETHERNET/IP PHYSICAL LAYER</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342900" y="2514600"/>
            <a:ext cx="7890661" cy="2377574"/>
          </a:xfrm>
          <a:prstGeom prst="rect">
            <a:avLst/>
          </a:prstGeom>
        </p:spPr>
        <p:txBody>
          <a:bodyPr wrap="square">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Since EtherNet/IP takes the Ethernet protocol to the factory floor, recommendations are made in regarding grounding, isolation, and cable and connector construction that are designed to make EtherNet/IP successful in a typical factory automation environment.</a:t>
            </a:r>
          </a:p>
          <a:p>
            <a:r>
              <a:rPr lang="en-US" sz="1350" dirty="0">
                <a:latin typeface="Tahoma" panose="020B0604030504040204" pitchFamily="34" charset="0"/>
                <a:ea typeface="Tahoma" panose="020B0604030504040204" pitchFamily="34" charset="0"/>
                <a:cs typeface="Tahoma" panose="020B0604030504040204" pitchFamily="34" charset="0"/>
              </a:rPr>
              <a:t/>
            </a:r>
            <a:br>
              <a:rPr lang="en-US" sz="1350" dirty="0">
                <a:latin typeface="Tahoma" panose="020B0604030504040204" pitchFamily="34" charset="0"/>
                <a:ea typeface="Tahoma" panose="020B0604030504040204" pitchFamily="34" charset="0"/>
                <a:cs typeface="Tahoma" panose="020B0604030504040204" pitchFamily="34" charset="0"/>
              </a:rPr>
            </a:br>
            <a:r>
              <a:rPr lang="en-US" sz="1350" dirty="0">
                <a:latin typeface="Tahoma" panose="020B0604030504040204" pitchFamily="34" charset="0"/>
                <a:ea typeface="Tahoma" panose="020B0604030504040204" pitchFamily="34" charset="0"/>
                <a:cs typeface="Tahoma" panose="020B0604030504040204" pitchFamily="34" charset="0"/>
              </a:rPr>
              <a:t>The two levels of performance criteria are:</a:t>
            </a:r>
          </a:p>
          <a:p>
            <a:endParaRPr lang="en-US" sz="135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SzPct val="60000"/>
              <a:buFont typeface="Arial" panose="020B0604020202020204" pitchFamily="34" charset="0"/>
              <a:buChar char="•"/>
            </a:pPr>
            <a:r>
              <a:rPr lang="en-US" sz="1350" dirty="0">
                <a:latin typeface="Tahoma" panose="020B0604030504040204" pitchFamily="34" charset="0"/>
                <a:ea typeface="Tahoma" panose="020B0604030504040204" pitchFamily="34" charset="0"/>
                <a:cs typeface="Tahoma" panose="020B0604030504040204" pitchFamily="34" charset="0"/>
              </a:rPr>
              <a:t>The commercial off-the-shelf (COTS) EtherNet/IP Level provides basic Ethernet connectivity.</a:t>
            </a:r>
          </a:p>
          <a:p>
            <a:pPr marL="214313" indent="-214313">
              <a:buClr>
                <a:schemeClr val="accent5">
                  <a:lumMod val="75000"/>
                </a:schemeClr>
              </a:buClr>
              <a:buSzPct val="60000"/>
              <a:buFont typeface="Arial" panose="020B0604020202020204" pitchFamily="34" charset="0"/>
              <a:buChar char="•"/>
            </a:pPr>
            <a:endParaRPr lang="en-US" sz="135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SzPct val="60000"/>
              <a:buFont typeface="Arial" panose="020B0604020202020204" pitchFamily="34" charset="0"/>
              <a:buChar char="•"/>
            </a:pPr>
            <a:r>
              <a:rPr lang="en-US" sz="1350" dirty="0">
                <a:latin typeface="Tahoma" panose="020B0604030504040204" pitchFamily="34" charset="0"/>
                <a:ea typeface="Tahoma" panose="020B0604030504040204" pitchFamily="34" charset="0"/>
                <a:cs typeface="Tahoma" panose="020B0604030504040204" pitchFamily="34" charset="0"/>
              </a:rPr>
              <a:t>The industrial EtherNet/IP Level goes beyond the COTS Level by specifying minimum environmental, cabling, and connector requirements that include IEC, ANSI/TIA/EIA standards.</a:t>
            </a:r>
          </a:p>
          <a:p>
            <a:endParaRPr lang="en-US" sz="135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625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a:spLocks noGrp="1"/>
          </p:cNvSpPr>
          <p:nvPr>
            <p:ph type="title"/>
          </p:nvPr>
        </p:nvSpPr>
        <p:spPr>
          <a:xfrm>
            <a:off x="342900" y="1143000"/>
            <a:ext cx="4914900" cy="514350"/>
          </a:xfrm>
        </p:spPr>
        <p:txBody>
          <a:bodyPr>
            <a:normAutofit fontScale="90000"/>
          </a:bodyPr>
          <a:lstStyle/>
          <a:p>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EtherNet/IP(Cont..)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354217" y="1828800"/>
            <a:ext cx="2356735"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PROTOCOL ADAPTATION</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351388" y="2274421"/>
            <a:ext cx="7143750" cy="715581"/>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EtherNet/IP can use all features of CIP. The Ethernet frame is big enough that fragmentation is rarely required. If it is required, fragmentation is automatically handled by IP fragmentation provided by TCP/IP and UDP/IP.</a:t>
            </a:r>
          </a:p>
        </p:txBody>
      </p:sp>
      <p:sp>
        <p:nvSpPr>
          <p:cNvPr id="10" name="Rectangle 9"/>
          <p:cNvSpPr/>
          <p:nvPr/>
        </p:nvSpPr>
        <p:spPr>
          <a:xfrm>
            <a:off x="351388" y="3202334"/>
            <a:ext cx="2747868"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INDICATORS AND SWITCHES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359875" y="3714750"/>
            <a:ext cx="7126775" cy="923330"/>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EtherNet/IP devices that need to conform to the industrial EtherNet/IP Level must have the two indicators set forth in the specification: Module Status and Network Status. Devices may have additional indicators that must not carry any of the names of those described in the specification.</a:t>
            </a:r>
          </a:p>
        </p:txBody>
      </p:sp>
    </p:spTree>
    <p:extLst>
      <p:ext uri="{BB962C8B-B14F-4D97-AF65-F5344CB8AC3E}">
        <p14:creationId xmlns:p14="http://schemas.microsoft.com/office/powerpoint/2010/main" val="1721978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8" name="Title 1"/>
          <p:cNvSpPr>
            <a:spLocks noGrp="1"/>
          </p:cNvSpPr>
          <p:nvPr>
            <p:ph type="title"/>
          </p:nvPr>
        </p:nvSpPr>
        <p:spPr>
          <a:xfrm>
            <a:off x="342900" y="1143000"/>
            <a:ext cx="4762500" cy="514350"/>
          </a:xfrm>
        </p:spPr>
        <p:txBody>
          <a:bodyPr>
            <a:normAutofit fontScale="90000"/>
          </a:bodyPr>
          <a:lstStyle/>
          <a:p>
            <a:r>
              <a:rPr lang="en-US"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EtherNet/IP(Cont..)</a:t>
            </a:r>
            <a:endParaRPr lang="en-US"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365534" y="2039080"/>
            <a:ext cx="2148345"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ADDITIONAL OBJECTS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205644" y="2686050"/>
            <a:ext cx="4492255" cy="2377574"/>
          </a:xfrm>
          <a:prstGeom prst="rect">
            <a:avLst/>
          </a:prstGeom>
        </p:spPr>
        <p:txBody>
          <a:bodyPr wrap="non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TCP/IP Interface Object (Class ID: 0xF5)</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Ethernet Link Object (Class ID: 0xF6)</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Device Level Ring Object (Class ID: 0x47)</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QoS Object (Class ID: 0x48)</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Base Switch Object (Class ID: 0x51)</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Simple Network Management Object (Class ID: 0x52)</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Power Management Object (Class ID: 0x53)</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RSTP Bridge Object (Class ID: 0x54)</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RSTP Port Object (Class ID: 0x55)</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Parallel Redundancy Protocol Object (Class ID: 0x56)</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PRP Nodes Table Object (Class ID: 0x57)</a:t>
            </a:r>
          </a:p>
        </p:txBody>
      </p:sp>
    </p:spTree>
    <p:extLst>
      <p:ext uri="{BB962C8B-B14F-4D97-AF65-F5344CB8AC3E}">
        <p14:creationId xmlns:p14="http://schemas.microsoft.com/office/powerpoint/2010/main" val="2914993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00150"/>
            <a:ext cx="4057650" cy="400050"/>
          </a:xfrm>
        </p:spPr>
        <p:txBody>
          <a:bodyPr>
            <a:normAutofit fontScale="90000"/>
          </a:bodyPr>
          <a:lstStyle/>
          <a:p>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CIP NETWORKS (Contd..)</a:t>
            </a:r>
            <a:endParaRPr lang="en-US" sz="27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p:cNvSpPr>
            <a:spLocks noGrp="1"/>
          </p:cNvSpPr>
          <p:nvPr>
            <p:ph idx="1"/>
          </p:nvPr>
        </p:nvSpPr>
        <p:spPr>
          <a:xfrm>
            <a:off x="514350" y="1943100"/>
            <a:ext cx="6858000" cy="3200400"/>
          </a:xfrm>
        </p:spPr>
        <p:txBody>
          <a:bodyPr>
            <a:normAutofit/>
          </a:bodyPr>
          <a:lstStyle/>
          <a:p>
            <a:pPr marL="0" indent="0">
              <a:buNone/>
            </a:pPr>
            <a:r>
              <a:rPr lang="en-US" sz="1200" b="1" u="sng" dirty="0" err="1" smtClean="0">
                <a:latin typeface="Tahoma" panose="020B0604030504040204" pitchFamily="34" charset="0"/>
                <a:ea typeface="Tahoma" panose="020B0604030504040204" pitchFamily="34" charset="0"/>
                <a:cs typeface="Tahoma" panose="020B0604030504040204" pitchFamily="34" charset="0"/>
              </a:rPr>
              <a:t>CotnrolNET</a:t>
            </a:r>
            <a:r>
              <a:rPr lang="en-US" sz="1200" b="1" u="sng" dirty="0" smtClean="0">
                <a:latin typeface="Tahoma" panose="020B0604030504040204" pitchFamily="34" charset="0"/>
                <a:ea typeface="Tahoma" panose="020B0604030504040204" pitchFamily="34" charset="0"/>
                <a:cs typeface="Tahoma" panose="020B0604030504040204" pitchFamily="34" charset="0"/>
              </a:rPr>
              <a:t> </a:t>
            </a:r>
            <a:r>
              <a:rPr lang="en-US" sz="1200" b="1" u="sng" dirty="0">
                <a:latin typeface="Tahoma" panose="020B0604030504040204" pitchFamily="34" charset="0"/>
                <a:ea typeface="Tahoma" panose="020B0604030504040204" pitchFamily="34" charset="0"/>
                <a:cs typeface="Tahoma" panose="020B0604030504040204" pitchFamily="34" charset="0"/>
              </a:rPr>
              <a:t>CIP ON CTDMA TECHNOLOGY</a:t>
            </a:r>
          </a:p>
          <a:p>
            <a:pPr marL="0" indent="0" algn="just">
              <a:buNone/>
            </a:pPr>
            <a:r>
              <a:rPr lang="en-US" sz="1200" dirty="0">
                <a:latin typeface="Tahoma" panose="020B0604030504040204" pitchFamily="34" charset="0"/>
                <a:ea typeface="Tahoma" panose="020B0604030504040204" pitchFamily="34" charset="0"/>
                <a:cs typeface="Tahoma" panose="020B0604030504040204" pitchFamily="34" charset="0"/>
              </a:rPr>
              <a:t>ControlNet provides users with the tools to achieve deterministic, high-speed transport of time-critical I/O and peer-to-peer interlocks. ControlNet offers a choice of topology options including trunkline-dropline, star or tree. Hardware options are also offered for applications requiring intrinsically safe hardware. Redundant network communication is also available. </a:t>
            </a:r>
          </a:p>
          <a:p>
            <a:pPr marL="0" indent="0" algn="just">
              <a:buNone/>
            </a:pPr>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200" b="1" u="sng" dirty="0" err="1" smtClean="0">
                <a:latin typeface="Tahoma" panose="020B0604030504040204" pitchFamily="34" charset="0"/>
                <a:ea typeface="Tahoma" panose="020B0604030504040204" pitchFamily="34" charset="0"/>
                <a:cs typeface="Tahoma" panose="020B0604030504040204" pitchFamily="34" charset="0"/>
              </a:rPr>
              <a:t>CompoNET</a:t>
            </a:r>
            <a:r>
              <a:rPr lang="en-US" sz="1200" b="1" u="sng" dirty="0" smtClean="0">
                <a:latin typeface="Tahoma" panose="020B0604030504040204" pitchFamily="34" charset="0"/>
                <a:ea typeface="Tahoma" panose="020B0604030504040204" pitchFamily="34" charset="0"/>
                <a:cs typeface="Tahoma" panose="020B0604030504040204" pitchFamily="34" charset="0"/>
              </a:rPr>
              <a:t> </a:t>
            </a:r>
            <a:r>
              <a:rPr lang="en-US" sz="1200" b="1" u="sng" dirty="0">
                <a:latin typeface="Tahoma" panose="020B0604030504040204" pitchFamily="34" charset="0"/>
                <a:ea typeface="Tahoma" panose="020B0604030504040204" pitchFamily="34" charset="0"/>
                <a:cs typeface="Tahoma" panose="020B0604030504040204" pitchFamily="34" charset="0"/>
              </a:rPr>
              <a:t>CIP ON TDMA TECHNOLOGY </a:t>
            </a:r>
          </a:p>
          <a:p>
            <a:pPr marL="0" indent="0">
              <a:buNone/>
            </a:pPr>
            <a:r>
              <a:rPr lang="en-US" sz="1200" dirty="0">
                <a:latin typeface="Tahoma" panose="020B0604030504040204" pitchFamily="34" charset="0"/>
                <a:ea typeface="Tahoma" panose="020B0604030504040204" pitchFamily="34" charset="0"/>
                <a:cs typeface="Tahoma" panose="020B0604030504040204" pitchFamily="34" charset="0"/>
              </a:rPr>
              <a:t>CompoNet enables users to maximize network throughput for applications needing to transmit small packets of data quickly between controllers, sensors and actuators. Its simple network connector and cabling scheme reduces overall system cost and time.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1000"/>
                                        <p:tgtEl>
                                          <p:spTgt spid="4">
                                            <p:txEl>
                                              <p:pRg st="4" end="4"/>
                                            </p:txEl>
                                          </p:spTgt>
                                        </p:tgtEl>
                                      </p:cBhvr>
                                    </p:animEffect>
                                    <p:anim calcmode="lin" valueType="num">
                                      <p:cBhvr>
                                        <p:cTn id="3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txBox="1">
            <a:spLocks/>
          </p:cNvSpPr>
          <p:nvPr/>
        </p:nvSpPr>
        <p:spPr>
          <a:xfrm>
            <a:off x="342900" y="1143000"/>
            <a:ext cx="3600450" cy="514350"/>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55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EtherNet/IP(Cont..)</a:t>
            </a:r>
            <a:endParaRPr lang="en-US" sz="255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342900" y="1876816"/>
            <a:ext cx="2494594"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IP ADDRESS ASSIGNMENT</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342900" y="2286000"/>
            <a:ext cx="7143750" cy="1338828"/>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Since the initial development of TCP/IP, numerous methods for configuring a device’s IP address have evolved. Not all of these methods are suitable for industrial control devices.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However, for an industrial control device that is a target of communication requests, the IP address cannot change at each power-up. A PLC, for example, must be at the same address each time it powers up.</a:t>
            </a:r>
          </a:p>
        </p:txBody>
      </p:sp>
      <p:sp>
        <p:nvSpPr>
          <p:cNvPr id="10" name="Rectangle 9"/>
          <p:cNvSpPr/>
          <p:nvPr/>
        </p:nvSpPr>
        <p:spPr>
          <a:xfrm>
            <a:off x="342900" y="3526181"/>
            <a:ext cx="3023585"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ADDRESS CONFLICT DETECTION</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342900" y="3905756"/>
            <a:ext cx="7086600" cy="1131079"/>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Since IP addresses are often assigned by human interaction or as a default private address by the device manufacturer (e.g., 192.168.1.1), it is not uncommon to find multiple devices on the same network with the same IP address. This situation is undesirable; therefore, duplicate IP address detection and the subsequent address conflict resolution have been defined for EtherNet/IP.</a:t>
            </a:r>
          </a:p>
        </p:txBody>
      </p:sp>
    </p:spTree>
    <p:extLst>
      <p:ext uri="{BB962C8B-B14F-4D97-AF65-F5344CB8AC3E}">
        <p14:creationId xmlns:p14="http://schemas.microsoft.com/office/powerpoint/2010/main" val="1003100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342900" y="1738316"/>
            <a:ext cx="2949846"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ETHERNET/IP ENCAPSULATION</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8" name="Title 1"/>
          <p:cNvSpPr txBox="1">
            <a:spLocks/>
          </p:cNvSpPr>
          <p:nvPr/>
        </p:nvSpPr>
        <p:spPr>
          <a:xfrm>
            <a:off x="342900" y="1143000"/>
            <a:ext cx="3600450" cy="514350"/>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55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EtherNet/IP(Cont..)</a:t>
            </a:r>
            <a:endParaRPr lang="en-US" sz="255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342900" y="2139776"/>
            <a:ext cx="7200900" cy="715581"/>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EtherNet/IP is based entirely on existing TCP/IP and UPD/IP technologies and uses them without any modification. TCP/IP is mainly used for the transmission of Explicit Messages while UDP/IP is used mainly for I/O Messaging.</a:t>
            </a:r>
          </a:p>
        </p:txBody>
      </p:sp>
      <p:pic>
        <p:nvPicPr>
          <p:cNvPr id="10" name="Picture 9"/>
          <p:cNvPicPr>
            <a:picLocks noChangeAspect="1"/>
          </p:cNvPicPr>
          <p:nvPr/>
        </p:nvPicPr>
        <p:blipFill>
          <a:blip r:embed="rId4"/>
          <a:stretch>
            <a:fillRect/>
          </a:stretch>
        </p:blipFill>
        <p:spPr>
          <a:xfrm>
            <a:off x="582216" y="3143251"/>
            <a:ext cx="3121819" cy="792956"/>
          </a:xfrm>
          <a:prstGeom prst="rect">
            <a:avLst/>
          </a:prstGeom>
        </p:spPr>
      </p:pic>
      <p:pic>
        <p:nvPicPr>
          <p:cNvPr id="11" name="Picture 10"/>
          <p:cNvPicPr>
            <a:picLocks noChangeAspect="1"/>
          </p:cNvPicPr>
          <p:nvPr/>
        </p:nvPicPr>
        <p:blipFill>
          <a:blip r:embed="rId5"/>
          <a:stretch>
            <a:fillRect/>
          </a:stretch>
        </p:blipFill>
        <p:spPr>
          <a:xfrm>
            <a:off x="4800600" y="3143251"/>
            <a:ext cx="3123516" cy="792956"/>
          </a:xfrm>
          <a:prstGeom prst="rect">
            <a:avLst/>
          </a:prstGeom>
        </p:spPr>
      </p:pic>
      <p:sp>
        <p:nvSpPr>
          <p:cNvPr id="12" name="Rectangle 11"/>
          <p:cNvSpPr/>
          <p:nvPr/>
        </p:nvSpPr>
        <p:spPr>
          <a:xfrm>
            <a:off x="516356" y="4001190"/>
            <a:ext cx="3857146"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Relationship between CIP and Ethernet frames.</a:t>
            </a:r>
          </a:p>
        </p:txBody>
      </p:sp>
      <p:sp>
        <p:nvSpPr>
          <p:cNvPr id="13" name="Rectangle 12"/>
          <p:cNvSpPr/>
          <p:nvPr/>
        </p:nvSpPr>
        <p:spPr>
          <a:xfrm>
            <a:off x="5031946" y="4008103"/>
            <a:ext cx="3142207"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Structure of the encapsulation packet.</a:t>
            </a:r>
          </a:p>
        </p:txBody>
      </p:sp>
      <p:pic>
        <p:nvPicPr>
          <p:cNvPr id="14" name="Picture 13"/>
          <p:cNvPicPr>
            <a:picLocks noChangeAspect="1"/>
          </p:cNvPicPr>
          <p:nvPr/>
        </p:nvPicPr>
        <p:blipFill>
          <a:blip r:embed="rId6"/>
          <a:stretch>
            <a:fillRect/>
          </a:stretch>
        </p:blipFill>
        <p:spPr>
          <a:xfrm>
            <a:off x="2914651" y="4514850"/>
            <a:ext cx="2907506" cy="1042988"/>
          </a:xfrm>
          <a:prstGeom prst="rect">
            <a:avLst/>
          </a:prstGeom>
        </p:spPr>
      </p:pic>
      <p:sp>
        <p:nvSpPr>
          <p:cNvPr id="15" name="Rectangle 14"/>
          <p:cNvSpPr/>
          <p:nvPr/>
        </p:nvSpPr>
        <p:spPr>
          <a:xfrm>
            <a:off x="2527194" y="5641114"/>
            <a:ext cx="3682418" cy="300082"/>
          </a:xfrm>
          <a:prstGeom prst="rect">
            <a:avLst/>
          </a:prstGeom>
        </p:spPr>
        <p:txBody>
          <a:bodyPr wrap="none">
            <a:spAutoFit/>
          </a:bodyPr>
          <a:lstStyle/>
          <a:p>
            <a:pPr algn="just"/>
            <a:r>
              <a:rPr lang="en-US" sz="1350" b="1" u="sng" dirty="0">
                <a:latin typeface="Tahoma" panose="020B0604030504040204" pitchFamily="34" charset="0"/>
                <a:ea typeface="Tahoma" panose="020B0604030504040204" pitchFamily="34" charset="0"/>
                <a:cs typeface="Tahoma" panose="020B0604030504040204" pitchFamily="34" charset="0"/>
              </a:rPr>
              <a:t>Example of the Common Packet Format.</a:t>
            </a:r>
          </a:p>
        </p:txBody>
      </p:sp>
    </p:spTree>
    <p:extLst>
      <p:ext uri="{BB962C8B-B14F-4D97-AF65-F5344CB8AC3E}">
        <p14:creationId xmlns:p14="http://schemas.microsoft.com/office/powerpoint/2010/main" val="2923402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P spid="13" grpId="0"/>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txBox="1">
            <a:spLocks/>
          </p:cNvSpPr>
          <p:nvPr/>
        </p:nvSpPr>
        <p:spPr>
          <a:xfrm>
            <a:off x="336110" y="963761"/>
            <a:ext cx="3600450" cy="514350"/>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55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EtherNet/IP(Cont..)</a:t>
            </a:r>
            <a:endParaRPr lang="en-US" sz="255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336111" y="1579447"/>
            <a:ext cx="3283271"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USE OF THE ENCAPSULATION DATA</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342900" y="1920976"/>
            <a:ext cx="1798890"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Explicit Messaging</a:t>
            </a:r>
            <a:endParaRPr lang="en-US" sz="1350" u="sng"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336111" y="2262506"/>
            <a:ext cx="5550340" cy="1131079"/>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Explicit Messages on EtherNet/IP can be sent either connected or unconnected.</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This means that all resources required for managing the connection are reserved for this purpose as long as the connection exists, which allows for more timely responses to message requests.</a:t>
            </a:r>
          </a:p>
        </p:txBody>
      </p:sp>
      <p:sp>
        <p:nvSpPr>
          <p:cNvPr id="11" name="Rectangle 10"/>
          <p:cNvSpPr/>
          <p:nvPr/>
        </p:nvSpPr>
        <p:spPr>
          <a:xfrm>
            <a:off x="342900" y="3371850"/>
            <a:ext cx="1473480"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I/O Messaging</a:t>
            </a:r>
            <a:endParaRPr lang="en-US" sz="1350" u="sng" dirty="0">
              <a:latin typeface="Tahoma" panose="020B0604030504040204" pitchFamily="34" charset="0"/>
              <a:ea typeface="Tahoma" panose="020B0604030504040204" pitchFamily="34" charset="0"/>
              <a:cs typeface="Tahoma" panose="020B0604030504040204" pitchFamily="34" charset="0"/>
            </a:endParaRPr>
          </a:p>
        </p:txBody>
      </p:sp>
      <p:pic>
        <p:nvPicPr>
          <p:cNvPr id="12" name="Picture 11"/>
          <p:cNvPicPr>
            <a:picLocks noChangeAspect="1"/>
          </p:cNvPicPr>
          <p:nvPr/>
        </p:nvPicPr>
        <p:blipFill>
          <a:blip r:embed="rId4"/>
          <a:stretch>
            <a:fillRect/>
          </a:stretch>
        </p:blipFill>
        <p:spPr>
          <a:xfrm>
            <a:off x="5964375" y="1945450"/>
            <a:ext cx="3021806" cy="1257300"/>
          </a:xfrm>
          <a:prstGeom prst="rect">
            <a:avLst/>
          </a:prstGeom>
        </p:spPr>
      </p:pic>
      <p:sp>
        <p:nvSpPr>
          <p:cNvPr id="13" name="Rectangle 12"/>
          <p:cNvSpPr/>
          <p:nvPr/>
        </p:nvSpPr>
        <p:spPr>
          <a:xfrm>
            <a:off x="6246511" y="3202750"/>
            <a:ext cx="2719014"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UCMM request encapsulation</a:t>
            </a:r>
          </a:p>
        </p:txBody>
      </p:sp>
      <p:pic>
        <p:nvPicPr>
          <p:cNvPr id="14" name="Picture 13"/>
          <p:cNvPicPr>
            <a:picLocks noChangeAspect="1"/>
          </p:cNvPicPr>
          <p:nvPr/>
        </p:nvPicPr>
        <p:blipFill>
          <a:blip r:embed="rId5"/>
          <a:stretch>
            <a:fillRect/>
          </a:stretch>
        </p:blipFill>
        <p:spPr>
          <a:xfrm>
            <a:off x="5964375" y="3564859"/>
            <a:ext cx="3021806" cy="1193006"/>
          </a:xfrm>
          <a:prstGeom prst="rect">
            <a:avLst/>
          </a:prstGeom>
        </p:spPr>
      </p:pic>
      <p:sp>
        <p:nvSpPr>
          <p:cNvPr id="16" name="Rectangle 15"/>
          <p:cNvSpPr/>
          <p:nvPr/>
        </p:nvSpPr>
        <p:spPr>
          <a:xfrm>
            <a:off x="6382728" y="4774273"/>
            <a:ext cx="2627642"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I/O Message encapsulation.</a:t>
            </a:r>
          </a:p>
        </p:txBody>
      </p:sp>
      <p:sp>
        <p:nvSpPr>
          <p:cNvPr id="17" name="Rectangle 16"/>
          <p:cNvSpPr/>
          <p:nvPr/>
        </p:nvSpPr>
        <p:spPr>
          <a:xfrm>
            <a:off x="342900" y="3857618"/>
            <a:ext cx="5543550" cy="1546577"/>
          </a:xfrm>
          <a:prstGeom prst="rect">
            <a:avLst/>
          </a:prstGeom>
        </p:spPr>
        <p:txBody>
          <a:bodyPr wrap="square">
            <a:spAutoFit/>
          </a:bodyPr>
          <a:lstStyle/>
          <a:p>
            <a:pPr marL="214313" indent="-214313" algn="just">
              <a:buClr>
                <a:srgbClr val="00B050"/>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The data field contains the I/O data prefixed with a 16-bit Sequence Count Value for the packet. I/O data transmission without the Sequence Count Value is possible, but it is used only for CIP Safety connections.</a:t>
            </a:r>
          </a:p>
          <a:p>
            <a:pPr marL="214313" indent="-214313" algn="just">
              <a:buClr>
                <a:srgbClr val="00B050"/>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I/O Messages from the originator to the target are typically sent as UDP unicast frames, while those sent from the target to the originator can be sent as UDP multicast or unicast frames.</a:t>
            </a:r>
          </a:p>
        </p:txBody>
      </p:sp>
    </p:spTree>
    <p:extLst>
      <p:ext uri="{BB962C8B-B14F-4D97-AF65-F5344CB8AC3E}">
        <p14:creationId xmlns:p14="http://schemas.microsoft.com/office/powerpoint/2010/main" val="3856178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3" grpId="0"/>
      <p:bldP spid="16" grpId="0"/>
      <p:bldP spid="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txBox="1">
            <a:spLocks/>
          </p:cNvSpPr>
          <p:nvPr/>
        </p:nvSpPr>
        <p:spPr>
          <a:xfrm>
            <a:off x="336110" y="963761"/>
            <a:ext cx="3600450" cy="514350"/>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55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EtherNet/IP(Cont..)</a:t>
            </a:r>
            <a:endParaRPr lang="en-US" sz="255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288882" y="1567730"/>
            <a:ext cx="4381328"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QUICKCONNECT CONNECTION ESTABLISHMENT</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347993" y="1934350"/>
            <a:ext cx="7424407" cy="715581"/>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While most applications can wait several seconds until a connection is established, there are certain application scenarios that require a device to be operational with only a very short delay after the application of power.</a:t>
            </a:r>
          </a:p>
        </p:txBody>
      </p:sp>
      <p:sp>
        <p:nvSpPr>
          <p:cNvPr id="10" name="Rectangle 9"/>
          <p:cNvSpPr/>
          <p:nvPr/>
        </p:nvSpPr>
        <p:spPr>
          <a:xfrm>
            <a:off x="347993" y="2828156"/>
            <a:ext cx="3589444" cy="300082"/>
          </a:xfrm>
          <a:prstGeom prst="rect">
            <a:avLst/>
          </a:prstGeom>
        </p:spPr>
        <p:txBody>
          <a:bodyPr wrap="none">
            <a:spAutoFit/>
          </a:bodyPr>
          <a:lstStyle/>
          <a:p>
            <a:r>
              <a:rPr lang="en-US" sz="1350" b="1" dirty="0">
                <a:latin typeface="Tahoma" panose="020B0604030504040204" pitchFamily="34" charset="0"/>
                <a:ea typeface="Tahoma" panose="020B0604030504040204" pitchFamily="34" charset="0"/>
                <a:cs typeface="Tahoma" panose="020B0604030504040204" pitchFamily="34" charset="0"/>
              </a:rPr>
              <a:t>Fast establishment of I/O connections:</a:t>
            </a:r>
          </a:p>
        </p:txBody>
      </p:sp>
      <p:sp>
        <p:nvSpPr>
          <p:cNvPr id="11" name="Rectangle 10"/>
          <p:cNvSpPr/>
          <p:nvPr/>
        </p:nvSpPr>
        <p:spPr>
          <a:xfrm>
            <a:off x="288882" y="3282508"/>
            <a:ext cx="7449303" cy="2377574"/>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If more than one EtherNet/IP device is mounted onto the exchangeable tool, embedded infrastructure with defined start-up behavior must be used.</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In preparation of a restart, every connection that participates in the QuickConnect application must be shut down using the </a:t>
            </a:r>
            <a:r>
              <a:rPr lang="en-US" sz="1350" dirty="0" err="1">
                <a:latin typeface="Tahoma" panose="020B0604030504040204" pitchFamily="34" charset="0"/>
                <a:ea typeface="Tahoma" panose="020B0604030504040204" pitchFamily="34" charset="0"/>
                <a:cs typeface="Tahoma" panose="020B0604030504040204" pitchFamily="34" charset="0"/>
              </a:rPr>
              <a:t>Forward_Close</a:t>
            </a:r>
            <a:r>
              <a:rPr lang="en-US" sz="1350" dirty="0">
                <a:latin typeface="Tahoma" panose="020B0604030504040204" pitchFamily="34" charset="0"/>
                <a:ea typeface="Tahoma" panose="020B0604030504040204" pitchFamily="34" charset="0"/>
                <a:cs typeface="Tahoma" panose="020B0604030504040204" pitchFamily="34" charset="0"/>
              </a:rPr>
              <a:t> service before disconnecting the device.</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When the device has responded to the </a:t>
            </a:r>
            <a:r>
              <a:rPr lang="en-US" sz="1350" dirty="0" err="1">
                <a:latin typeface="Tahoma" panose="020B0604030504040204" pitchFamily="34" charset="0"/>
                <a:ea typeface="Tahoma" panose="020B0604030504040204" pitchFamily="34" charset="0"/>
                <a:cs typeface="Tahoma" panose="020B0604030504040204" pitchFamily="34" charset="0"/>
              </a:rPr>
              <a:t>Forward_Close</a:t>
            </a:r>
            <a:r>
              <a:rPr lang="en-US" sz="1350" dirty="0">
                <a:latin typeface="Tahoma" panose="020B0604030504040204" pitchFamily="34" charset="0"/>
                <a:ea typeface="Tahoma" panose="020B0604030504040204" pitchFamily="34" charset="0"/>
                <a:cs typeface="Tahoma" panose="020B0604030504040204" pitchFamily="34" charset="0"/>
              </a:rPr>
              <a:t> request, it closes the TCP connection with the I/O Scanner.</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At the restart of any QuickConnect device, the I/O Scanner receives notification of power reapplication through a contact in the tool changer.</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The I/O Scanner then waits for a predetermined time (described in the EDS) before a connection is reestablished.</a:t>
            </a:r>
          </a:p>
        </p:txBody>
      </p:sp>
    </p:spTree>
    <p:extLst>
      <p:ext uri="{BB962C8B-B14F-4D97-AF65-F5344CB8AC3E}">
        <p14:creationId xmlns:p14="http://schemas.microsoft.com/office/powerpoint/2010/main" val="1478592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txBox="1">
            <a:spLocks/>
          </p:cNvSpPr>
          <p:nvPr/>
        </p:nvSpPr>
        <p:spPr>
          <a:xfrm>
            <a:off x="336110" y="963761"/>
            <a:ext cx="3600450" cy="514350"/>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55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EtherNet/IP(Cont..)</a:t>
            </a:r>
            <a:endParaRPr lang="en-US" sz="255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363271" y="1600200"/>
            <a:ext cx="1705916"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CONFIGURATION</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363271" y="2015315"/>
            <a:ext cx="7180529" cy="1131079"/>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EtherNet/IP devices typically come with EDSs. For EDS-based configuration tools, the EDS should contain a Connection Manager section to describe the details of the connections that can be made into the device.</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An EDS also may contain individual parameters and/or a Configuration Assembly with a complete description of all parameters within this assembly.</a:t>
            </a:r>
          </a:p>
        </p:txBody>
      </p:sp>
      <p:sp>
        <p:nvSpPr>
          <p:cNvPr id="11" name="Rectangle 10"/>
          <p:cNvSpPr/>
          <p:nvPr/>
        </p:nvSpPr>
        <p:spPr>
          <a:xfrm>
            <a:off x="353651" y="3261910"/>
            <a:ext cx="3623108"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REQUIREMENTS FOR TC P/IP SUPPORT</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353651" y="3677507"/>
            <a:ext cx="4085798" cy="300082"/>
          </a:xfrm>
          <a:prstGeom prst="rect">
            <a:avLst/>
          </a:prstGeom>
        </p:spPr>
        <p:txBody>
          <a:bodyPr wrap="none">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All EtherNet/IP devices shall at a minimum support</a:t>
            </a:r>
          </a:p>
        </p:txBody>
      </p:sp>
      <p:sp>
        <p:nvSpPr>
          <p:cNvPr id="13" name="Rectangle 12"/>
          <p:cNvSpPr/>
          <p:nvPr/>
        </p:nvSpPr>
        <p:spPr>
          <a:xfrm>
            <a:off x="364968" y="3969045"/>
            <a:ext cx="6207282" cy="1754326"/>
          </a:xfrm>
          <a:prstGeom prst="rect">
            <a:avLst/>
          </a:prstGeom>
        </p:spPr>
        <p:txBody>
          <a:bodyPr wrap="square">
            <a:spAutoFit/>
          </a:bodyPr>
          <a:lstStyle/>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Internet Protocol (IP version 4) (RFC 791 [21])</a:t>
            </a:r>
          </a:p>
          <a:p>
            <a:pPr marL="214313" indent="-214313">
              <a:buClr>
                <a:schemeClr val="accent5">
                  <a:lumMod val="75000"/>
                </a:schemeClr>
              </a:buClr>
              <a:buSzPct val="60000"/>
              <a:buFont typeface="Wingdings" panose="05000000000000000000" pitchFamily="2" charset="2"/>
              <a:buChar char="§"/>
            </a:pPr>
            <a:r>
              <a:rPr lang="pt-BR" sz="1350" dirty="0">
                <a:latin typeface="Tahoma" panose="020B0604030504040204" pitchFamily="34" charset="0"/>
                <a:ea typeface="Tahoma" panose="020B0604030504040204" pitchFamily="34" charset="0"/>
                <a:cs typeface="Tahoma" panose="020B0604030504040204" pitchFamily="34" charset="0"/>
              </a:rPr>
              <a:t>User Datagram Protocol (UDP) (RFC 768 [20])</a:t>
            </a:r>
          </a:p>
          <a:p>
            <a:pPr marL="214313" indent="-214313">
              <a:buClr>
                <a:schemeClr val="accent5">
                  <a:lumMod val="75000"/>
                </a:schemeClr>
              </a:buClr>
              <a:buSzPct val="60000"/>
              <a:buFont typeface="Wingdings" panose="05000000000000000000" pitchFamily="2" charset="2"/>
              <a:buChar char="§"/>
            </a:pPr>
            <a:r>
              <a:rPr lang="it-IT" sz="1350" dirty="0">
                <a:latin typeface="Tahoma" panose="020B0604030504040204" pitchFamily="34" charset="0"/>
                <a:ea typeface="Tahoma" panose="020B0604030504040204" pitchFamily="34" charset="0"/>
                <a:cs typeface="Tahoma" panose="020B0604030504040204" pitchFamily="34" charset="0"/>
              </a:rPr>
              <a:t>Transmission Control Protocol (TCP) (RFC 793 [22])</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Address Resolution Protocol (RFC 826 [30])</a:t>
            </a:r>
          </a:p>
          <a:p>
            <a:pPr marL="214313" indent="-214313">
              <a:buClr>
                <a:schemeClr val="accent5">
                  <a:lumMod val="75000"/>
                </a:schemeClr>
              </a:buClr>
              <a:buSzPct val="60000"/>
              <a:buFont typeface="Wingdings" panose="05000000000000000000" pitchFamily="2" charset="2"/>
              <a:buChar char="§"/>
            </a:pPr>
            <a:r>
              <a:rPr lang="it-IT" sz="1350" dirty="0">
                <a:latin typeface="Tahoma" panose="020B0604030504040204" pitchFamily="34" charset="0"/>
                <a:ea typeface="Tahoma" panose="020B0604030504040204" pitchFamily="34" charset="0"/>
                <a:cs typeface="Tahoma" panose="020B0604030504040204" pitchFamily="34" charset="0"/>
              </a:rPr>
              <a:t>Internet Control Messaging Protocol (RFC 792 [31])</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Internet Group Management Protocol (IGMP) (RFC 1112 [32] and 2236 [26])</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IEEE 802.3 (Ethernet) as defined in RFC 894 [33]</a:t>
            </a:r>
          </a:p>
        </p:txBody>
      </p:sp>
    </p:spTree>
    <p:extLst>
      <p:ext uri="{BB962C8B-B14F-4D97-AF65-F5344CB8AC3E}">
        <p14:creationId xmlns:p14="http://schemas.microsoft.com/office/powerpoint/2010/main" val="994533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txBox="1">
            <a:spLocks/>
          </p:cNvSpPr>
          <p:nvPr/>
        </p:nvSpPr>
        <p:spPr>
          <a:xfrm>
            <a:off x="336110" y="963761"/>
            <a:ext cx="3600450" cy="514350"/>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4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EtherNet/IP(Cont..)</a:t>
            </a:r>
            <a:endParaRPr lang="en-US" sz="24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336111" y="1600201"/>
            <a:ext cx="6420604" cy="276999"/>
          </a:xfrm>
          <a:prstGeom prst="rect">
            <a:avLst/>
          </a:prstGeom>
        </p:spPr>
        <p:txBody>
          <a:bodyPr wrap="squar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COEXISTENCE OF ETHERNET/IP AND OTHER ETHERNET-BASED PROTOCOLS</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316872" y="2015316"/>
            <a:ext cx="7455528" cy="1015663"/>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EtherNet/IP devices are encouraged, but not required, to support other Ethernet-based protocols and applications not specified in the EtherNet/IP Specification. </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This means that anyone who is already using some or all of these popular Ethernet services can add CIP without undue burden; the existing services like HTTP or FTP may remain as before, and CIP will become another service on the process layer.</a:t>
            </a:r>
          </a:p>
        </p:txBody>
      </p:sp>
      <p:pic>
        <p:nvPicPr>
          <p:cNvPr id="14" name="Picture 13"/>
          <p:cNvPicPr>
            <a:picLocks noChangeAspect="1"/>
          </p:cNvPicPr>
          <p:nvPr/>
        </p:nvPicPr>
        <p:blipFill>
          <a:blip r:embed="rId4"/>
          <a:stretch>
            <a:fillRect/>
          </a:stretch>
        </p:blipFill>
        <p:spPr>
          <a:xfrm>
            <a:off x="2895600" y="3352800"/>
            <a:ext cx="3295650" cy="2209800"/>
          </a:xfrm>
          <a:prstGeom prst="rect">
            <a:avLst/>
          </a:prstGeom>
        </p:spPr>
      </p:pic>
      <p:sp>
        <p:nvSpPr>
          <p:cNvPr id="3" name="Rectangle 2"/>
          <p:cNvSpPr/>
          <p:nvPr/>
        </p:nvSpPr>
        <p:spPr>
          <a:xfrm>
            <a:off x="2273300" y="5730532"/>
            <a:ext cx="6324600" cy="307777"/>
          </a:xfrm>
          <a:prstGeom prst="rect">
            <a:avLst/>
          </a:prstGeom>
        </p:spPr>
        <p:txBody>
          <a:bodyPr wrap="square">
            <a:spAutoFit/>
          </a:bodyPr>
          <a:lstStyle/>
          <a:p>
            <a:r>
              <a:rPr lang="en-US" sz="1400" b="1" u="sng" dirty="0">
                <a:latin typeface="Tahoma" panose="020B0604030504040204" pitchFamily="34" charset="0"/>
                <a:ea typeface="Tahoma" panose="020B0604030504040204" pitchFamily="34" charset="0"/>
                <a:cs typeface="Tahoma" panose="020B0604030504040204" pitchFamily="34" charset="0"/>
              </a:rPr>
              <a:t>Relationship of CIP to other typical Ethernet protocols.</a:t>
            </a:r>
          </a:p>
        </p:txBody>
      </p:sp>
    </p:spTree>
    <p:extLst>
      <p:ext uri="{BB962C8B-B14F-4D97-AF65-F5344CB8AC3E}">
        <p14:creationId xmlns:p14="http://schemas.microsoft.com/office/powerpoint/2010/main" val="1631224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6765" y="1053622"/>
            <a:ext cx="1205779" cy="276999"/>
          </a:xfrm>
          <a:prstGeom prst="rect">
            <a:avLst/>
          </a:prstGeom>
        </p:spPr>
        <p:txBody>
          <a:bodyPr wrap="none">
            <a:spAutoFit/>
          </a:bodyPr>
          <a:lstStyle/>
          <a:p>
            <a:r>
              <a:rPr lang="en-US" sz="1200" b="1" u="sng" dirty="0" smtClean="0">
                <a:solidFill>
                  <a:srgbClr val="00B0F0"/>
                </a:solidFill>
                <a:latin typeface="Tahoma" panose="020B0604030504040204" pitchFamily="34" charset="0"/>
                <a:ea typeface="Tahoma" panose="020B0604030504040204" pitchFamily="34" charset="0"/>
                <a:cs typeface="Tahoma" panose="020B0604030504040204" pitchFamily="34" charset="0"/>
              </a:rPr>
              <a:t>TOPOLOGIES</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239465" y="1345701"/>
            <a:ext cx="4572000" cy="1169551"/>
          </a:xfrm>
          <a:prstGeom prst="rect">
            <a:avLst/>
          </a:prstGeom>
        </p:spPr>
        <p:txBody>
          <a:bodyPr>
            <a:spAutoFit/>
          </a:bodyPr>
          <a:lstStyle/>
          <a:p>
            <a:pPr algn="just"/>
            <a:r>
              <a:rPr lang="en-US" sz="1400" dirty="0">
                <a:latin typeface="Tahoma" panose="020B0604030504040204" pitchFamily="34" charset="0"/>
                <a:ea typeface="Tahoma" panose="020B0604030504040204" pitchFamily="34" charset="0"/>
                <a:cs typeface="Tahoma" panose="020B0604030504040204" pitchFamily="34" charset="0"/>
              </a:rPr>
              <a:t>Many end-user applications benefit from connecting devices in a linear or ring topology. With such a topology, end devices typically have two Ethernet ports (with an embedded switch) and are connected in sequence, one device to the next.</a:t>
            </a:r>
          </a:p>
        </p:txBody>
      </p:sp>
      <p:pic>
        <p:nvPicPr>
          <p:cNvPr id="7" name="Picture 6"/>
          <p:cNvPicPr>
            <a:picLocks noChangeAspect="1"/>
          </p:cNvPicPr>
          <p:nvPr/>
        </p:nvPicPr>
        <p:blipFill>
          <a:blip r:embed="rId2"/>
          <a:stretch>
            <a:fillRect/>
          </a:stretch>
        </p:blipFill>
        <p:spPr>
          <a:xfrm>
            <a:off x="5484274" y="1330621"/>
            <a:ext cx="2658458" cy="710870"/>
          </a:xfrm>
          <a:prstGeom prst="rect">
            <a:avLst/>
          </a:prstGeom>
        </p:spPr>
      </p:pic>
      <p:sp>
        <p:nvSpPr>
          <p:cNvPr id="8" name="Rectangle 7"/>
          <p:cNvSpPr/>
          <p:nvPr/>
        </p:nvSpPr>
        <p:spPr>
          <a:xfrm>
            <a:off x="6095999" y="2253334"/>
            <a:ext cx="1435008"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Linear topology.</a:t>
            </a:r>
          </a:p>
        </p:txBody>
      </p:sp>
      <p:sp>
        <p:nvSpPr>
          <p:cNvPr id="11" name="Title 1"/>
          <p:cNvSpPr txBox="1">
            <a:spLocks/>
          </p:cNvSpPr>
          <p:nvPr/>
        </p:nvSpPr>
        <p:spPr>
          <a:xfrm>
            <a:off x="283014" y="342993"/>
            <a:ext cx="3600450" cy="514350"/>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4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EtherNet/IP(Cont..)</a:t>
            </a:r>
            <a:endParaRPr lang="en-US" sz="24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239465" y="2530333"/>
            <a:ext cx="4586512" cy="338554"/>
          </a:xfrm>
          <a:prstGeom prst="rect">
            <a:avLst/>
          </a:prstGeom>
        </p:spPr>
        <p:txBody>
          <a:bodyPr wrap="none">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Normal DLR </a:t>
            </a:r>
            <a:r>
              <a:rPr lang="en-US" sz="1600" b="1" dirty="0" smtClean="0">
                <a:latin typeface="Tahoma" panose="020B0604030504040204" pitchFamily="34" charset="0"/>
                <a:ea typeface="Tahoma" panose="020B0604030504040204" pitchFamily="34" charset="0"/>
                <a:cs typeface="Tahoma" panose="020B0604030504040204" pitchFamily="34" charset="0"/>
              </a:rPr>
              <a:t>Operation (Device </a:t>
            </a:r>
            <a:r>
              <a:rPr lang="en-US" sz="1600" b="1" smtClean="0">
                <a:latin typeface="Tahoma" panose="020B0604030504040204" pitchFamily="34" charset="0"/>
                <a:ea typeface="Tahoma" panose="020B0604030504040204" pitchFamily="34" charset="0"/>
                <a:cs typeface="Tahoma" panose="020B0604030504040204" pitchFamily="34" charset="0"/>
              </a:rPr>
              <a:t>Level Ring)</a:t>
            </a:r>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p:cNvPicPr>
            <a:picLocks noChangeAspect="1"/>
          </p:cNvPicPr>
          <p:nvPr/>
        </p:nvPicPr>
        <p:blipFill>
          <a:blip r:embed="rId3"/>
          <a:stretch>
            <a:fillRect/>
          </a:stretch>
        </p:blipFill>
        <p:spPr>
          <a:xfrm>
            <a:off x="5656452" y="3245374"/>
            <a:ext cx="2336006" cy="1185863"/>
          </a:xfrm>
          <a:prstGeom prst="rect">
            <a:avLst/>
          </a:prstGeom>
        </p:spPr>
      </p:pic>
      <p:sp>
        <p:nvSpPr>
          <p:cNvPr id="14" name="Rectangle 13"/>
          <p:cNvSpPr/>
          <p:nvPr/>
        </p:nvSpPr>
        <p:spPr>
          <a:xfrm>
            <a:off x="283014" y="4431237"/>
            <a:ext cx="5181600" cy="2031325"/>
          </a:xfrm>
          <a:prstGeom prst="rect">
            <a:avLst/>
          </a:prstGeom>
        </p:spPr>
        <p:txBody>
          <a:bodyPr wrap="square">
            <a:spAutoFit/>
          </a:bodyPr>
          <a:lstStyle/>
          <a:p>
            <a:pPr marL="285750" indent="-285750">
              <a:buClr>
                <a:schemeClr val="accent5">
                  <a:lumMod val="75000"/>
                </a:schemeClr>
              </a:buClr>
              <a:buSzPct val="60000"/>
              <a:buFont typeface="Wingdings" panose="05000000000000000000" pitchFamily="2" charset="2"/>
              <a:buChar char="§"/>
            </a:pPr>
            <a:r>
              <a:rPr lang="en-US" sz="1400" dirty="0">
                <a:latin typeface="Tahoma" panose="020B0604030504040204" pitchFamily="34" charset="0"/>
                <a:ea typeface="Tahoma" panose="020B0604030504040204" pitchFamily="34" charset="0"/>
                <a:cs typeface="Tahoma" panose="020B0604030504040204" pitchFamily="34" charset="0"/>
              </a:rPr>
              <a:t>The presence of Beacon and Announce frames inform ring nodes to transition from linear </a:t>
            </a:r>
            <a:r>
              <a:rPr lang="en-US" sz="1400" dirty="0" smtClean="0">
                <a:latin typeface="Tahoma" panose="020B0604030504040204" pitchFamily="34" charset="0"/>
                <a:ea typeface="Tahoma" panose="020B0604030504040204" pitchFamily="34" charset="0"/>
                <a:cs typeface="Tahoma" panose="020B0604030504040204" pitchFamily="34" charset="0"/>
              </a:rPr>
              <a:t>topology mode </a:t>
            </a:r>
            <a:r>
              <a:rPr lang="en-US" sz="1400" dirty="0">
                <a:latin typeface="Tahoma" panose="020B0604030504040204" pitchFamily="34" charset="0"/>
                <a:ea typeface="Tahoma" panose="020B0604030504040204" pitchFamily="34" charset="0"/>
                <a:cs typeface="Tahoma" panose="020B0604030504040204" pitchFamily="34" charset="0"/>
              </a:rPr>
              <a:t>to ring topology mode</a:t>
            </a:r>
            <a:r>
              <a:rPr lang="en-US" sz="1400" dirty="0" smtClean="0">
                <a:latin typeface="Tahoma" panose="020B0604030504040204" pitchFamily="34" charset="0"/>
                <a:ea typeface="Tahoma" panose="020B0604030504040204" pitchFamily="34" charset="0"/>
                <a:cs typeface="Tahoma" panose="020B0604030504040204" pitchFamily="34" charset="0"/>
              </a:rPr>
              <a:t>.</a:t>
            </a:r>
          </a:p>
          <a:p>
            <a:pPr marL="285750" indent="-285750">
              <a:buClr>
                <a:schemeClr val="accent5">
                  <a:lumMod val="75000"/>
                </a:schemeClr>
              </a:buClr>
              <a:buSzPct val="60000"/>
              <a:buFont typeface="Wingdings" panose="05000000000000000000" pitchFamily="2" charset="2"/>
              <a:buChar char="§"/>
            </a:pPr>
            <a:r>
              <a:rPr lang="en-US" sz="1400" dirty="0">
                <a:latin typeface="Tahoma" panose="020B0604030504040204" pitchFamily="34" charset="0"/>
                <a:ea typeface="Tahoma" panose="020B0604030504040204" pitchFamily="34" charset="0"/>
                <a:cs typeface="Tahoma" panose="020B0604030504040204" pitchFamily="34" charset="0"/>
              </a:rPr>
              <a:t>Loss of Beacon frames at the supervisor enables detection of certain types of ring faults. (</a:t>
            </a:r>
            <a:r>
              <a:rPr lang="en-US" sz="1400" dirty="0" smtClean="0">
                <a:latin typeface="Tahoma" panose="020B0604030504040204" pitchFamily="34" charset="0"/>
                <a:ea typeface="Tahoma" panose="020B0604030504040204" pitchFamily="34" charset="0"/>
                <a:cs typeface="Tahoma" panose="020B0604030504040204" pitchFamily="34" charset="0"/>
              </a:rPr>
              <a:t>Note that </a:t>
            </a:r>
            <a:r>
              <a:rPr lang="en-US" sz="1400" dirty="0">
                <a:latin typeface="Tahoma" panose="020B0604030504040204" pitchFamily="34" charset="0"/>
                <a:ea typeface="Tahoma" panose="020B0604030504040204" pitchFamily="34" charset="0"/>
                <a:cs typeface="Tahoma" panose="020B0604030504040204" pitchFamily="34" charset="0"/>
              </a:rPr>
              <a:t>normal ring nodes are also able to detect and announce ring faults.)</a:t>
            </a:r>
          </a:p>
          <a:p>
            <a:pPr marL="285750" indent="-285750">
              <a:buClr>
                <a:schemeClr val="accent5">
                  <a:lumMod val="75000"/>
                </a:schemeClr>
              </a:buClr>
              <a:buSzPct val="60000"/>
              <a:buFont typeface="Wingdings" panose="05000000000000000000" pitchFamily="2" charset="2"/>
              <a:buChar char="§"/>
            </a:pPr>
            <a:r>
              <a:rPr lang="en-US" sz="1400" dirty="0" smtClean="0">
                <a:latin typeface="Tahoma" panose="020B0604030504040204" pitchFamily="34" charset="0"/>
                <a:ea typeface="Tahoma" panose="020B0604030504040204" pitchFamily="34" charset="0"/>
                <a:cs typeface="Tahoma" panose="020B0604030504040204" pitchFamily="34" charset="0"/>
              </a:rPr>
              <a:t>The </a:t>
            </a:r>
            <a:r>
              <a:rPr lang="en-US" sz="1400" dirty="0">
                <a:latin typeface="Tahoma" panose="020B0604030504040204" pitchFamily="34" charset="0"/>
                <a:ea typeface="Tahoma" panose="020B0604030504040204" pitchFamily="34" charset="0"/>
                <a:cs typeface="Tahoma" panose="020B0604030504040204" pitchFamily="34" charset="0"/>
              </a:rPr>
              <a:t>Beacon frames carry a precedence value, allowing selection of an active supervisor </a:t>
            </a:r>
            <a:r>
              <a:rPr lang="en-US" sz="1400" dirty="0" smtClean="0">
                <a:latin typeface="Tahoma" panose="020B0604030504040204" pitchFamily="34" charset="0"/>
                <a:ea typeface="Tahoma" panose="020B0604030504040204" pitchFamily="34" charset="0"/>
                <a:cs typeface="Tahoma" panose="020B0604030504040204" pitchFamily="34" charset="0"/>
              </a:rPr>
              <a:t>when multiple </a:t>
            </a:r>
            <a:r>
              <a:rPr lang="en-US" sz="1400" dirty="0">
                <a:latin typeface="Tahoma" panose="020B0604030504040204" pitchFamily="34" charset="0"/>
                <a:ea typeface="Tahoma" panose="020B0604030504040204" pitchFamily="34" charset="0"/>
                <a:cs typeface="Tahoma" panose="020B0604030504040204" pitchFamily="34" charset="0"/>
              </a:rPr>
              <a:t>ring supervisors are configured.</a:t>
            </a:r>
            <a:endParaRPr lang="en-US" sz="1400" b="1" u="sng" dirty="0">
              <a:latin typeface="Tahoma" panose="020B0604030504040204" pitchFamily="34" charset="0"/>
              <a:ea typeface="Tahoma" panose="020B0604030504040204" pitchFamily="34" charset="0"/>
              <a:cs typeface="Tahoma" panose="020B0604030504040204" pitchFamily="34" charset="0"/>
            </a:endParaRPr>
          </a:p>
        </p:txBody>
      </p:sp>
      <p:sp>
        <p:nvSpPr>
          <p:cNvPr id="15" name="Rectangle 14"/>
          <p:cNvSpPr/>
          <p:nvPr/>
        </p:nvSpPr>
        <p:spPr>
          <a:xfrm>
            <a:off x="5850740" y="4712015"/>
            <a:ext cx="1925527"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Normal DLR Operation</a:t>
            </a:r>
            <a:endParaRPr lang="en-US" sz="1200" u="sng" dirty="0">
              <a:latin typeface="Tahoma" panose="020B0604030504040204" pitchFamily="34" charset="0"/>
              <a:ea typeface="Tahoma" panose="020B0604030504040204" pitchFamily="34" charset="0"/>
              <a:cs typeface="Tahoma" panose="020B0604030504040204" pitchFamily="34" charset="0"/>
            </a:endParaRPr>
          </a:p>
        </p:txBody>
      </p:sp>
      <p:sp>
        <p:nvSpPr>
          <p:cNvPr id="16" name="Rectangle 15"/>
          <p:cNvSpPr/>
          <p:nvPr/>
        </p:nvSpPr>
        <p:spPr>
          <a:xfrm>
            <a:off x="354333" y="2868887"/>
            <a:ext cx="5181600" cy="1600438"/>
          </a:xfrm>
          <a:prstGeom prst="rect">
            <a:avLst/>
          </a:prstGeom>
        </p:spPr>
        <p:txBody>
          <a:bodyPr wrap="square">
            <a:spAutoFit/>
          </a:bodyPr>
          <a:lstStyle/>
          <a:p>
            <a:pPr algn="just"/>
            <a:r>
              <a:rPr lang="en-US" sz="1400" dirty="0">
                <a:latin typeface="Tahoma" panose="020B0604030504040204" pitchFamily="34" charset="0"/>
                <a:ea typeface="Tahoma" panose="020B0604030504040204" pitchFamily="34" charset="0"/>
                <a:cs typeface="Tahoma" panose="020B0604030504040204" pitchFamily="34" charset="0"/>
              </a:rPr>
              <a:t>Each node has two Ethernet ports, </a:t>
            </a:r>
            <a:r>
              <a:rPr lang="en-US" sz="1400" dirty="0" smtClean="0">
                <a:latin typeface="Tahoma" panose="020B0604030504040204" pitchFamily="34" charset="0"/>
                <a:ea typeface="Tahoma" panose="020B0604030504040204" pitchFamily="34" charset="0"/>
                <a:cs typeface="Tahoma" panose="020B0604030504040204" pitchFamily="34" charset="0"/>
              </a:rPr>
              <a:t>has implemented </a:t>
            </a:r>
            <a:r>
              <a:rPr lang="en-US" sz="1400" dirty="0">
                <a:latin typeface="Tahoma" panose="020B0604030504040204" pitchFamily="34" charset="0"/>
                <a:ea typeface="Tahoma" panose="020B0604030504040204" pitchFamily="34" charset="0"/>
                <a:cs typeface="Tahoma" panose="020B0604030504040204" pitchFamily="34" charset="0"/>
              </a:rPr>
              <a:t>an embedded switch, and supports DLR. When a ring node receives a packet on one of </a:t>
            </a:r>
            <a:r>
              <a:rPr lang="en-US" sz="1400" dirty="0" smtClean="0">
                <a:latin typeface="Tahoma" panose="020B0604030504040204" pitchFamily="34" charset="0"/>
                <a:ea typeface="Tahoma" panose="020B0604030504040204" pitchFamily="34" charset="0"/>
                <a:cs typeface="Tahoma" panose="020B0604030504040204" pitchFamily="34" charset="0"/>
              </a:rPr>
              <a:t>its Ethernet </a:t>
            </a:r>
            <a:r>
              <a:rPr lang="en-US" sz="1400" dirty="0">
                <a:latin typeface="Tahoma" panose="020B0604030504040204" pitchFamily="34" charset="0"/>
                <a:ea typeface="Tahoma" panose="020B0604030504040204" pitchFamily="34" charset="0"/>
                <a:cs typeface="Tahoma" panose="020B0604030504040204" pitchFamily="34" charset="0"/>
              </a:rPr>
              <a:t>ports, it determines whether the packet needs to be received by the ring node itself (e.g., </a:t>
            </a:r>
            <a:r>
              <a:rPr lang="en-US" sz="1400" dirty="0" smtClean="0">
                <a:latin typeface="Tahoma" panose="020B0604030504040204" pitchFamily="34" charset="0"/>
                <a:ea typeface="Tahoma" panose="020B0604030504040204" pitchFamily="34" charset="0"/>
                <a:cs typeface="Tahoma" panose="020B0604030504040204" pitchFamily="34" charset="0"/>
              </a:rPr>
              <a:t>the packet </a:t>
            </a:r>
            <a:r>
              <a:rPr lang="en-US" sz="1400" dirty="0">
                <a:latin typeface="Tahoma" panose="020B0604030504040204" pitchFamily="34" charset="0"/>
                <a:ea typeface="Tahoma" panose="020B0604030504040204" pitchFamily="34" charset="0"/>
                <a:cs typeface="Tahoma" panose="020B0604030504040204" pitchFamily="34" charset="0"/>
              </a:rPr>
              <a:t>has this node’s MAC address as the destination MAC address) or whether the packet should </a:t>
            </a:r>
            <a:r>
              <a:rPr lang="en-US" sz="1400" dirty="0" smtClean="0">
                <a:latin typeface="Tahoma" panose="020B0604030504040204" pitchFamily="34" charset="0"/>
                <a:ea typeface="Tahoma" panose="020B0604030504040204" pitchFamily="34" charset="0"/>
                <a:cs typeface="Tahoma" panose="020B0604030504040204" pitchFamily="34" charset="0"/>
              </a:rPr>
              <a:t>be sent </a:t>
            </a:r>
            <a:r>
              <a:rPr lang="en-US" sz="1400" dirty="0">
                <a:latin typeface="Tahoma" panose="020B0604030504040204" pitchFamily="34" charset="0"/>
                <a:ea typeface="Tahoma" panose="020B0604030504040204" pitchFamily="34" charset="0"/>
                <a:cs typeface="Tahoma" panose="020B0604030504040204" pitchFamily="34" charset="0"/>
              </a:rPr>
              <a:t>out the other Ethernet port.</a:t>
            </a:r>
          </a:p>
        </p:txBody>
      </p:sp>
    </p:spTree>
    <p:extLst>
      <p:ext uri="{BB962C8B-B14F-4D97-AF65-F5344CB8AC3E}">
        <p14:creationId xmlns:p14="http://schemas.microsoft.com/office/powerpoint/2010/main" val="369412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Rectangle 6"/>
          <p:cNvSpPr/>
          <p:nvPr/>
        </p:nvSpPr>
        <p:spPr>
          <a:xfrm>
            <a:off x="525101" y="1749633"/>
            <a:ext cx="1104148" cy="300082"/>
          </a:xfrm>
          <a:prstGeom prst="rect">
            <a:avLst/>
          </a:prstGeom>
        </p:spPr>
        <p:txBody>
          <a:bodyPr wrap="none">
            <a:spAutoFit/>
          </a:bodyPr>
          <a:lstStyle/>
          <a:p>
            <a:r>
              <a:rPr lang="en-US" sz="1350" b="1" u="sng" dirty="0">
                <a:solidFill>
                  <a:srgbClr val="00B0F0"/>
                </a:solidFill>
              </a:rPr>
              <a:t>RING FAULTS</a:t>
            </a:r>
          </a:p>
        </p:txBody>
      </p:sp>
      <p:sp>
        <p:nvSpPr>
          <p:cNvPr id="8" name="Title 1"/>
          <p:cNvSpPr txBox="1">
            <a:spLocks/>
          </p:cNvSpPr>
          <p:nvPr/>
        </p:nvSpPr>
        <p:spPr>
          <a:xfrm>
            <a:off x="514350" y="1085850"/>
            <a:ext cx="3600450" cy="514350"/>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55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EtherNet/IP(Cont..)</a:t>
            </a:r>
            <a:endParaRPr lang="en-US" sz="255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00205" y="2206834"/>
            <a:ext cx="7343303" cy="1377300"/>
          </a:xfrm>
          <a:prstGeom prst="rect">
            <a:avLst/>
          </a:prstGeom>
        </p:spPr>
        <p:txBody>
          <a:bodyPr wrap="square">
            <a:spAutoFit/>
          </a:bodyPr>
          <a:lstStyle/>
          <a:p>
            <a:pPr algn="just"/>
            <a:r>
              <a:rPr lang="en-US" sz="1350" dirty="0"/>
              <a:t>Ring faults may include common link failures such as device power failure or media disconnection, or higher-level failures where the physical layer is active but the device has failed</a:t>
            </a:r>
            <a:r>
              <a:rPr lang="en-US" sz="1350" dirty="0" smtClean="0"/>
              <a:t>.</a:t>
            </a:r>
            <a:r>
              <a:rPr lang="en-US" sz="1400" dirty="0"/>
              <a:t> Ring nodes also flush their unicast MAC tables upon detecting loss of the Beacon in one </a:t>
            </a:r>
            <a:r>
              <a:rPr lang="en-US" sz="1400" dirty="0" smtClean="0"/>
              <a:t>direction or </a:t>
            </a:r>
            <a:r>
              <a:rPr lang="en-US" sz="1400" dirty="0"/>
              <a:t>upon receipt of Beacon or Announce frames with the ring state value indicating the ring fault </a:t>
            </a:r>
            <a:r>
              <a:rPr lang="en-US" sz="1400" dirty="0" smtClean="0"/>
              <a:t>state. Flushing </a:t>
            </a:r>
            <a:r>
              <a:rPr lang="en-US" sz="1400" dirty="0"/>
              <a:t>the unicast MAC tables at both supervisor and ring nodes is necessary for network traffic </a:t>
            </a:r>
            <a:r>
              <a:rPr lang="en-US" sz="1400" dirty="0" smtClean="0"/>
              <a:t>to reach </a:t>
            </a:r>
            <a:r>
              <a:rPr lang="en-US" sz="1400" dirty="0"/>
              <a:t>its intended destination after the network reconfiguration.</a:t>
            </a:r>
            <a:endParaRPr lang="en-US" sz="1350" dirty="0"/>
          </a:p>
        </p:txBody>
      </p:sp>
      <p:sp>
        <p:nvSpPr>
          <p:cNvPr id="12" name="Rectangle 11"/>
          <p:cNvSpPr/>
          <p:nvPr/>
        </p:nvSpPr>
        <p:spPr>
          <a:xfrm>
            <a:off x="500205" y="4171951"/>
            <a:ext cx="7952903" cy="715581"/>
          </a:xfrm>
          <a:prstGeom prst="rect">
            <a:avLst/>
          </a:prstGeom>
        </p:spPr>
        <p:txBody>
          <a:bodyPr wrap="square">
            <a:spAutoFit/>
          </a:bodyPr>
          <a:lstStyle/>
          <a:p>
            <a:pPr algn="just"/>
            <a:r>
              <a:rPr lang="en-US" sz="1350" dirty="0"/>
              <a:t>A major strength of EtherNet/IP is the fact that it does not require a modified or highly segregated network: standard switches and routers used in the office world can be used for industrial applications without modification.</a:t>
            </a:r>
          </a:p>
        </p:txBody>
      </p:sp>
      <p:sp>
        <p:nvSpPr>
          <p:cNvPr id="13" name="Rectangle 12"/>
          <p:cNvSpPr/>
          <p:nvPr/>
        </p:nvSpPr>
        <p:spPr>
          <a:xfrm>
            <a:off x="525101" y="3714750"/>
            <a:ext cx="1955472" cy="300082"/>
          </a:xfrm>
          <a:prstGeom prst="rect">
            <a:avLst/>
          </a:prstGeom>
        </p:spPr>
        <p:txBody>
          <a:bodyPr wrap="none">
            <a:spAutoFit/>
          </a:bodyPr>
          <a:lstStyle/>
          <a:p>
            <a:r>
              <a:rPr lang="en-US" sz="1350" b="1" u="sng" dirty="0">
                <a:solidFill>
                  <a:srgbClr val="00B0F0"/>
                </a:solidFill>
              </a:rPr>
              <a:t>ETHERNET/IP SUMMARY</a:t>
            </a:r>
            <a:endParaRPr lang="en-US" sz="1350" u="sng" dirty="0">
              <a:solidFill>
                <a:srgbClr val="00B0F0"/>
              </a:solidFill>
            </a:endParaRPr>
          </a:p>
        </p:txBody>
      </p:sp>
    </p:spTree>
    <p:extLst>
      <p:ext uri="{BB962C8B-B14F-4D97-AF65-F5344CB8AC3E}">
        <p14:creationId xmlns:p14="http://schemas.microsoft.com/office/powerpoint/2010/main" val="4100876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txBox="1">
            <a:spLocks/>
          </p:cNvSpPr>
          <p:nvPr/>
        </p:nvSpPr>
        <p:spPr>
          <a:xfrm>
            <a:off x="452674" y="935375"/>
            <a:ext cx="3204926" cy="514350"/>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CompoNet</a:t>
            </a:r>
            <a:endParaRPr lang="en-US" sz="27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500204" y="1887979"/>
            <a:ext cx="6814996" cy="715581"/>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CompoNet is a low-level network that provides high-speed communication between higher-level devices such as controllers and simple industrial devices such as sensors and actuators.</a:t>
            </a:r>
          </a:p>
        </p:txBody>
      </p:sp>
      <p:sp>
        <p:nvSpPr>
          <p:cNvPr id="10" name="Rectangle 9"/>
          <p:cNvSpPr/>
          <p:nvPr/>
        </p:nvSpPr>
        <p:spPr>
          <a:xfrm>
            <a:off x="500204" y="1530352"/>
            <a:ext cx="1595309"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INTRODUCTION</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487756" y="2533981"/>
            <a:ext cx="2129109"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COMPONET FEATURES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12"/>
          <p:cNvSpPr/>
          <p:nvPr/>
        </p:nvSpPr>
        <p:spPr>
          <a:xfrm>
            <a:off x="452674" y="2880351"/>
            <a:ext cx="7122815" cy="2585323"/>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Selectable data rates: 4 Mbps/3 Mbps/1.5 Mbps/93.75 kbps.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Single master network with a large number of slave nodes: 384 slave devices maximum including </a:t>
            </a:r>
            <a:r>
              <a:rPr lang="en-US" sz="1350" dirty="0" err="1">
                <a:latin typeface="Tahoma" panose="020B0604030504040204" pitchFamily="34" charset="0"/>
                <a:ea typeface="Tahoma" panose="020B0604030504040204" pitchFamily="34" charset="0"/>
                <a:cs typeface="Tahoma" panose="020B0604030504040204" pitchFamily="34" charset="0"/>
              </a:rPr>
              <a:t>WordIN</a:t>
            </a:r>
            <a:r>
              <a:rPr lang="en-US" sz="1350" dirty="0">
                <a:latin typeface="Tahoma" panose="020B0604030504040204" pitchFamily="34" charset="0"/>
                <a:ea typeface="Tahoma" panose="020B0604030504040204" pitchFamily="34" charset="0"/>
                <a:cs typeface="Tahoma" panose="020B0604030504040204" pitchFamily="34" charset="0"/>
              </a:rPr>
              <a:t>: 64; </a:t>
            </a:r>
            <a:r>
              <a:rPr lang="en-US" sz="1350" dirty="0" err="1">
                <a:latin typeface="Tahoma" panose="020B0604030504040204" pitchFamily="34" charset="0"/>
                <a:ea typeface="Tahoma" panose="020B0604030504040204" pitchFamily="34" charset="0"/>
                <a:cs typeface="Tahoma" panose="020B0604030504040204" pitchFamily="34" charset="0"/>
              </a:rPr>
              <a:t>WordOUT</a:t>
            </a:r>
            <a:r>
              <a:rPr lang="en-US" sz="1350" dirty="0">
                <a:latin typeface="Tahoma" panose="020B0604030504040204" pitchFamily="34" charset="0"/>
                <a:ea typeface="Tahoma" panose="020B0604030504040204" pitchFamily="34" charset="0"/>
                <a:cs typeface="Tahoma" panose="020B0604030504040204" pitchFamily="34" charset="0"/>
              </a:rPr>
              <a:t>: 64; </a:t>
            </a:r>
            <a:r>
              <a:rPr lang="en-US" sz="1350" dirty="0" err="1">
                <a:latin typeface="Tahoma" panose="020B0604030504040204" pitchFamily="34" charset="0"/>
                <a:ea typeface="Tahoma" panose="020B0604030504040204" pitchFamily="34" charset="0"/>
                <a:cs typeface="Tahoma" panose="020B0604030504040204" pitchFamily="34" charset="0"/>
              </a:rPr>
              <a:t>BitIN</a:t>
            </a:r>
            <a:r>
              <a:rPr lang="en-US" sz="1350" dirty="0">
                <a:latin typeface="Tahoma" panose="020B0604030504040204" pitchFamily="34" charset="0"/>
                <a:ea typeface="Tahoma" panose="020B0604030504040204" pitchFamily="34" charset="0"/>
                <a:cs typeface="Tahoma" panose="020B0604030504040204" pitchFamily="34" charset="0"/>
              </a:rPr>
              <a:t>: 128; </a:t>
            </a:r>
            <a:r>
              <a:rPr lang="en-US" sz="1350" dirty="0" err="1">
                <a:latin typeface="Tahoma" panose="020B0604030504040204" pitchFamily="34" charset="0"/>
                <a:ea typeface="Tahoma" panose="020B0604030504040204" pitchFamily="34" charset="0"/>
                <a:cs typeface="Tahoma" panose="020B0604030504040204" pitchFamily="34" charset="0"/>
              </a:rPr>
              <a:t>BitOUT</a:t>
            </a:r>
            <a:r>
              <a:rPr lang="en-US" sz="1350" dirty="0">
                <a:latin typeface="Tahoma" panose="020B0604030504040204" pitchFamily="34" charset="0"/>
                <a:ea typeface="Tahoma" panose="020B0604030504040204" pitchFamily="34" charset="0"/>
                <a:cs typeface="Tahoma" panose="020B0604030504040204" pitchFamily="34" charset="0"/>
              </a:rPr>
              <a:t>: 128.</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Up to 64 repeaters per network to expand physical covering area and to adapt different cables.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Up to 32 nodes (slaves and repeaters) per segment.</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I/O capacity: 1280 input/1280 output points.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Support for flat 4-wire, round 4-wire, and 2-wire cables in bus and branch topologies.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Maximum of three segment layers. This means up to two repeaters are allowed between any </a:t>
            </a:r>
            <a:r>
              <a:rPr lang="en-US" sz="1350" dirty="0" err="1">
                <a:latin typeface="Tahoma" panose="020B0604030504040204" pitchFamily="34" charset="0"/>
                <a:ea typeface="Tahoma" panose="020B0604030504040204" pitchFamily="34" charset="0"/>
                <a:cs typeface="Tahoma" panose="020B0604030504040204" pitchFamily="34" charset="0"/>
              </a:rPr>
              <a:t>slaveand</a:t>
            </a:r>
            <a:r>
              <a:rPr lang="en-US" sz="1350" dirty="0">
                <a:latin typeface="Tahoma" panose="020B0604030504040204" pitchFamily="34" charset="0"/>
                <a:ea typeface="Tahoma" panose="020B0604030504040204" pitchFamily="34" charset="0"/>
                <a:cs typeface="Tahoma" panose="020B0604030504040204" pitchFamily="34" charset="0"/>
              </a:rPr>
              <a:t> the master.</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30/30/100/500 m maximum trunk cable distance with respect to data rates, Trunkline/dropline except for 4 Mbps.</a:t>
            </a:r>
          </a:p>
        </p:txBody>
      </p:sp>
    </p:spTree>
    <p:extLst>
      <p:ext uri="{BB962C8B-B14F-4D97-AF65-F5344CB8AC3E}">
        <p14:creationId xmlns:p14="http://schemas.microsoft.com/office/powerpoint/2010/main" val="1339550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P spid="1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1729" y="4899835"/>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1902" y="971550"/>
            <a:ext cx="1028700" cy="10287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6029" y="5014135"/>
            <a:ext cx="1028700" cy="10287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6202" y="1085850"/>
            <a:ext cx="1028700" cy="1028700"/>
          </a:xfrm>
          <a:prstGeom prst="rect">
            <a:avLst/>
          </a:prstGeom>
        </p:spPr>
      </p:pic>
      <p:sp>
        <p:nvSpPr>
          <p:cNvPr id="9" name="Title 1"/>
          <p:cNvSpPr txBox="1">
            <a:spLocks/>
          </p:cNvSpPr>
          <p:nvPr/>
        </p:nvSpPr>
        <p:spPr>
          <a:xfrm>
            <a:off x="480779" y="971550"/>
            <a:ext cx="3429000" cy="514350"/>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4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CompoNet(Cont..)</a:t>
            </a:r>
            <a:endParaRPr lang="en-US" sz="24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461303" y="1596498"/>
            <a:ext cx="2733441" cy="300082"/>
          </a:xfrm>
          <a:prstGeom prst="rect">
            <a:avLst/>
          </a:prstGeom>
        </p:spPr>
        <p:txBody>
          <a:bodyPr wrap="none">
            <a:spAutoFit/>
          </a:bodyPr>
          <a:lstStyle/>
          <a:p>
            <a:pPr algn="just"/>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COMPONET PHYSICAL LAYER</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480779" y="1900489"/>
            <a:ext cx="6686550" cy="923330"/>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The physical layer of CompoNet has been designed specifically for this network; it does not reuse any existing open technology.</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CompoNet uses a transformer-coupled transmission method and a Manchester-encoded signal on the wire; the principal circuit of the physical media attachment.</a:t>
            </a:r>
          </a:p>
        </p:txBody>
      </p:sp>
      <p:pic>
        <p:nvPicPr>
          <p:cNvPr id="12" name="Picture 11"/>
          <p:cNvPicPr>
            <a:picLocks noChangeAspect="1"/>
          </p:cNvPicPr>
          <p:nvPr/>
        </p:nvPicPr>
        <p:blipFill>
          <a:blip r:embed="rId4"/>
          <a:stretch>
            <a:fillRect/>
          </a:stretch>
        </p:blipFill>
        <p:spPr>
          <a:xfrm>
            <a:off x="2881079" y="3215325"/>
            <a:ext cx="2371725" cy="535781"/>
          </a:xfrm>
          <a:prstGeom prst="rect">
            <a:avLst/>
          </a:prstGeom>
        </p:spPr>
      </p:pic>
      <p:sp>
        <p:nvSpPr>
          <p:cNvPr id="13" name="Rectangle 12"/>
          <p:cNvSpPr/>
          <p:nvPr/>
        </p:nvSpPr>
        <p:spPr>
          <a:xfrm>
            <a:off x="2595329" y="4027195"/>
            <a:ext cx="3783408"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Physical media attachment of CompoNet.</a:t>
            </a:r>
          </a:p>
        </p:txBody>
      </p:sp>
      <p:sp>
        <p:nvSpPr>
          <p:cNvPr id="14" name="Rectangle 13"/>
          <p:cNvSpPr/>
          <p:nvPr/>
        </p:nvSpPr>
        <p:spPr>
          <a:xfrm>
            <a:off x="506809" y="4946233"/>
            <a:ext cx="6779348" cy="507831"/>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Like other CIP Networks, CompoNet follows the OSI model, an ISO standard for network communications that is hierarchical in nature.</a:t>
            </a:r>
          </a:p>
        </p:txBody>
      </p:sp>
      <p:sp>
        <p:nvSpPr>
          <p:cNvPr id="15" name="Rectangle 14"/>
          <p:cNvSpPr/>
          <p:nvPr/>
        </p:nvSpPr>
        <p:spPr>
          <a:xfrm>
            <a:off x="483043" y="4486714"/>
            <a:ext cx="2951449"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RELATIONSHIP TO STANDARDS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83662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8151" y="4914900"/>
            <a:ext cx="924911" cy="10287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8151" y="858416"/>
            <a:ext cx="924911" cy="10287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199" y="1592955"/>
            <a:ext cx="6457952" cy="3543300"/>
          </a:xfrm>
          <a:prstGeom prst="rect">
            <a:avLst/>
          </a:prstGeom>
          <a:ln>
            <a:noFill/>
          </a:ln>
          <a:effectLst>
            <a:outerShdw blurRad="190500" algn="tl" rotWithShape="0">
              <a:srgbClr val="000000">
                <a:alpha val="70000"/>
              </a:srgbClr>
            </a:outerShdw>
          </a:effectLst>
        </p:spPr>
      </p:pic>
      <p:sp>
        <p:nvSpPr>
          <p:cNvPr id="8" name="Title 2"/>
          <p:cNvSpPr>
            <a:spLocks noGrp="1"/>
          </p:cNvSpPr>
          <p:nvPr>
            <p:ph type="title"/>
          </p:nvPr>
        </p:nvSpPr>
        <p:spPr>
          <a:xfrm>
            <a:off x="457200" y="1028700"/>
            <a:ext cx="5343932" cy="400050"/>
          </a:xfrm>
        </p:spPr>
        <p:txBody>
          <a:bodyPr>
            <a:normAutofit fontScale="90000"/>
          </a:bodyPr>
          <a:lstStyle/>
          <a:p>
            <a:r>
              <a:rPr lang="en-US" sz="2325"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CIP NETWORKS (Cont...)</a:t>
            </a:r>
            <a:endPar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1567487" y="5300461"/>
            <a:ext cx="5543549" cy="300082"/>
          </a:xfrm>
          <a:prstGeom prst="rect">
            <a:avLst/>
          </a:prstGeom>
          <a:noFill/>
        </p:spPr>
        <p:txBody>
          <a:bodyPr wrap="square" rtlCol="0">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The Common Industrial Protocol and its network adaptations</a:t>
            </a:r>
          </a:p>
        </p:txBody>
      </p:sp>
    </p:spTree>
    <p:extLst>
      <p:ext uri="{BB962C8B-B14F-4D97-AF65-F5344CB8AC3E}">
        <p14:creationId xmlns:p14="http://schemas.microsoft.com/office/powerpoint/2010/main" val="3444435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txBox="1">
            <a:spLocks/>
          </p:cNvSpPr>
          <p:nvPr/>
        </p:nvSpPr>
        <p:spPr>
          <a:xfrm>
            <a:off x="457200" y="986615"/>
            <a:ext cx="3429000" cy="514350"/>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1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CompoNet(Cont..)</a:t>
            </a:r>
            <a:endPar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57200" y="1738317"/>
            <a:ext cx="1705916"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FRAME STRUCTURE</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57200" y="2114550"/>
            <a:ext cx="7258050" cy="461665"/>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A typical message frame is composed of the Preamble, Command Code, Command Code–Dependent Block(s), and Cyclic Redundancy Code (CRC).</a:t>
            </a:r>
          </a:p>
        </p:txBody>
      </p:sp>
      <p:sp>
        <p:nvSpPr>
          <p:cNvPr id="10" name="Rectangle 9"/>
          <p:cNvSpPr/>
          <p:nvPr/>
        </p:nvSpPr>
        <p:spPr>
          <a:xfrm>
            <a:off x="432869" y="2743201"/>
            <a:ext cx="5582172" cy="276999"/>
          </a:xfrm>
          <a:prstGeom prst="rect">
            <a:avLst/>
          </a:prstGeom>
        </p:spPr>
        <p:txBody>
          <a:bodyPr wrap="square">
            <a:spAutoFit/>
          </a:bodyPr>
          <a:lstStyle/>
          <a:p>
            <a:r>
              <a:rPr lang="en-US" sz="1200" u="sng" dirty="0">
                <a:latin typeface="Tahoma" panose="020B0604030504040204" pitchFamily="34" charset="0"/>
                <a:ea typeface="Tahoma" panose="020B0604030504040204" pitchFamily="34" charset="0"/>
                <a:cs typeface="Tahoma" panose="020B0604030504040204" pitchFamily="34" charset="0"/>
              </a:rPr>
              <a:t>There are seven types of frames with varying lengths of command codes</a:t>
            </a:r>
          </a:p>
        </p:txBody>
      </p:sp>
      <p:sp>
        <p:nvSpPr>
          <p:cNvPr id="11" name="Rectangle 10"/>
          <p:cNvSpPr/>
          <p:nvPr/>
        </p:nvSpPr>
        <p:spPr>
          <a:xfrm>
            <a:off x="457200" y="3164101"/>
            <a:ext cx="1291316" cy="1384995"/>
          </a:xfrm>
          <a:prstGeom prst="rect">
            <a:avLst/>
          </a:prstGeom>
        </p:spPr>
        <p:txBody>
          <a:bodyPr wrap="none">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OUT</a:t>
            </a:r>
            <a:r>
              <a:rPr lang="en-US" sz="1200" dirty="0">
                <a:latin typeface="Tahoma" panose="020B0604030504040204" pitchFamily="34" charset="0"/>
                <a:ea typeface="Tahoma" panose="020B0604030504040204" pitchFamily="34" charset="0"/>
                <a:cs typeface="Tahoma" panose="020B0604030504040204" pitchFamily="34" charset="0"/>
              </a:rPr>
              <a:t> Frame</a:t>
            </a:r>
          </a:p>
          <a:p>
            <a:r>
              <a:rPr lang="en-US" sz="1200" i="1" dirty="0">
                <a:latin typeface="Tahoma" panose="020B0604030504040204" pitchFamily="34" charset="0"/>
                <a:ea typeface="Tahoma" panose="020B0604030504040204" pitchFamily="34" charset="0"/>
                <a:cs typeface="Tahoma" panose="020B0604030504040204" pitchFamily="34" charset="0"/>
              </a:rPr>
              <a:t>TRG Frame</a:t>
            </a:r>
          </a:p>
          <a:p>
            <a:r>
              <a:rPr lang="en-US" sz="1200" i="1" dirty="0">
                <a:latin typeface="Tahoma" panose="020B0604030504040204" pitchFamily="34" charset="0"/>
                <a:ea typeface="Tahoma" panose="020B0604030504040204" pitchFamily="34" charset="0"/>
                <a:cs typeface="Tahoma" panose="020B0604030504040204" pitchFamily="34" charset="0"/>
              </a:rPr>
              <a:t>CN Frame</a:t>
            </a:r>
          </a:p>
          <a:p>
            <a:r>
              <a:rPr lang="en-US" sz="1200" i="1" dirty="0">
                <a:latin typeface="Tahoma" panose="020B0604030504040204" pitchFamily="34" charset="0"/>
                <a:ea typeface="Tahoma" panose="020B0604030504040204" pitchFamily="34" charset="0"/>
                <a:cs typeface="Tahoma" panose="020B0604030504040204" pitchFamily="34" charset="0"/>
              </a:rPr>
              <a:t>IN Frame</a:t>
            </a:r>
          </a:p>
          <a:p>
            <a:r>
              <a:rPr lang="en-US" sz="1200" i="1" dirty="0">
                <a:latin typeface="Tahoma" panose="020B0604030504040204" pitchFamily="34" charset="0"/>
                <a:ea typeface="Tahoma" panose="020B0604030504040204" pitchFamily="34" charset="0"/>
                <a:cs typeface="Tahoma" panose="020B0604030504040204" pitchFamily="34" charset="0"/>
              </a:rPr>
              <a:t>A_EVENT Frame</a:t>
            </a:r>
          </a:p>
          <a:p>
            <a:r>
              <a:rPr lang="en-US" sz="1200" i="1" dirty="0">
                <a:latin typeface="Tahoma" panose="020B0604030504040204" pitchFamily="34" charset="0"/>
                <a:ea typeface="Tahoma" panose="020B0604030504040204" pitchFamily="34" charset="0"/>
                <a:cs typeface="Tahoma" panose="020B0604030504040204" pitchFamily="34" charset="0"/>
              </a:rPr>
              <a:t>B_EVENT Frame</a:t>
            </a:r>
          </a:p>
          <a:p>
            <a:r>
              <a:rPr lang="en-US" sz="1200" i="1" dirty="0">
                <a:latin typeface="Tahoma" panose="020B0604030504040204" pitchFamily="34" charset="0"/>
                <a:ea typeface="Tahoma" panose="020B0604030504040204" pitchFamily="34" charset="0"/>
                <a:cs typeface="Tahoma" panose="020B0604030504040204" pitchFamily="34" charset="0"/>
              </a:rPr>
              <a:t>BEACON Frame</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12" name="Picture 11"/>
          <p:cNvPicPr>
            <a:picLocks noChangeAspect="1"/>
          </p:cNvPicPr>
          <p:nvPr/>
        </p:nvPicPr>
        <p:blipFill>
          <a:blip r:embed="rId4"/>
          <a:stretch>
            <a:fillRect/>
          </a:stretch>
        </p:blipFill>
        <p:spPr>
          <a:xfrm>
            <a:off x="4086225" y="3630793"/>
            <a:ext cx="2571750" cy="421481"/>
          </a:xfrm>
          <a:prstGeom prst="rect">
            <a:avLst/>
          </a:prstGeom>
        </p:spPr>
      </p:pic>
      <p:sp>
        <p:nvSpPr>
          <p:cNvPr id="13" name="Rectangle 12"/>
          <p:cNvSpPr/>
          <p:nvPr/>
        </p:nvSpPr>
        <p:spPr>
          <a:xfrm>
            <a:off x="4775230" y="4262434"/>
            <a:ext cx="1335622"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General frame.</a:t>
            </a:r>
          </a:p>
        </p:txBody>
      </p:sp>
    </p:spTree>
    <p:extLst>
      <p:ext uri="{BB962C8B-B14F-4D97-AF65-F5344CB8AC3E}">
        <p14:creationId xmlns:p14="http://schemas.microsoft.com/office/powerpoint/2010/main" val="3493287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8322" y="576302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0202" y="304800"/>
            <a:ext cx="1028700" cy="1028700"/>
          </a:xfrm>
          <a:prstGeom prst="rect">
            <a:avLst/>
          </a:prstGeom>
        </p:spPr>
      </p:pic>
      <p:sp>
        <p:nvSpPr>
          <p:cNvPr id="7" name="Title 1"/>
          <p:cNvSpPr txBox="1">
            <a:spLocks/>
          </p:cNvSpPr>
          <p:nvPr/>
        </p:nvSpPr>
        <p:spPr>
          <a:xfrm>
            <a:off x="457200" y="986615"/>
            <a:ext cx="3429000" cy="514350"/>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4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CompoNet(Cont..)</a:t>
            </a:r>
            <a:endParaRPr lang="en-US" sz="24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514351" y="1734921"/>
            <a:ext cx="1810111"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NETWORK ACCESS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14350" y="2057401"/>
            <a:ext cx="6572250" cy="715581"/>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In a CompoNet network, the master controls bus communications according to its configuration. A master divides a communication cycle into several time domains or time slots.</a:t>
            </a:r>
          </a:p>
        </p:txBody>
      </p:sp>
      <p:pic>
        <p:nvPicPr>
          <p:cNvPr id="10" name="Picture 9"/>
          <p:cNvPicPr>
            <a:picLocks noChangeAspect="1"/>
          </p:cNvPicPr>
          <p:nvPr/>
        </p:nvPicPr>
        <p:blipFill>
          <a:blip r:embed="rId4"/>
          <a:stretch>
            <a:fillRect/>
          </a:stretch>
        </p:blipFill>
        <p:spPr>
          <a:xfrm>
            <a:off x="2471736" y="2680095"/>
            <a:ext cx="2657475" cy="607219"/>
          </a:xfrm>
          <a:prstGeom prst="rect">
            <a:avLst/>
          </a:prstGeom>
        </p:spPr>
      </p:pic>
      <p:sp>
        <p:nvSpPr>
          <p:cNvPr id="11" name="Rectangle 10"/>
          <p:cNvSpPr/>
          <p:nvPr/>
        </p:nvSpPr>
        <p:spPr>
          <a:xfrm>
            <a:off x="3210335" y="3503612"/>
            <a:ext cx="1455848"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Time domains.</a:t>
            </a:r>
          </a:p>
        </p:txBody>
      </p:sp>
      <p:sp>
        <p:nvSpPr>
          <p:cNvPr id="15" name="Rectangle 14"/>
          <p:cNvSpPr/>
          <p:nvPr/>
        </p:nvSpPr>
        <p:spPr>
          <a:xfrm>
            <a:off x="457200" y="3812846"/>
            <a:ext cx="8167352" cy="1938992"/>
          </a:xfrm>
          <a:prstGeom prst="rect">
            <a:avLst/>
          </a:prstGeom>
        </p:spPr>
        <p:txBody>
          <a:bodyPr wrap="square">
            <a:spAutoFit/>
          </a:bodyPr>
          <a:lstStyle/>
          <a:p>
            <a:pPr algn="just"/>
            <a:r>
              <a:rPr lang="en-US" sz="1200" b="1" i="1" dirty="0">
                <a:latin typeface="Tahoma" panose="020B0604030504040204" pitchFamily="34" charset="0"/>
                <a:ea typeface="Tahoma" panose="020B0604030504040204" pitchFamily="34" charset="0"/>
                <a:cs typeface="Tahoma" panose="020B0604030504040204" pitchFamily="34" charset="0"/>
              </a:rPr>
              <a:t>OUT Time Domain</a:t>
            </a:r>
          </a:p>
          <a:p>
            <a:pPr algn="just"/>
            <a:r>
              <a:rPr lang="en-US" sz="1200" dirty="0">
                <a:latin typeface="Tahoma" panose="020B0604030504040204" pitchFamily="34" charset="0"/>
                <a:ea typeface="Tahoma" panose="020B0604030504040204" pitchFamily="34" charset="0"/>
                <a:cs typeface="Tahoma" panose="020B0604030504040204" pitchFamily="34" charset="0"/>
              </a:rPr>
              <a:t>The master sends an OUT frame or a TRG frame in this period.</a:t>
            </a:r>
          </a:p>
          <a:p>
            <a:pPr algn="just"/>
            <a:r>
              <a:rPr lang="en-US" sz="1200" b="1" i="1" dirty="0" smtClean="0">
                <a:latin typeface="Tahoma" panose="020B0604030504040204" pitchFamily="34" charset="0"/>
                <a:ea typeface="Tahoma" panose="020B0604030504040204" pitchFamily="34" charset="0"/>
                <a:cs typeface="Tahoma" panose="020B0604030504040204" pitchFamily="34" charset="0"/>
              </a:rPr>
              <a:t>CN </a:t>
            </a:r>
            <a:r>
              <a:rPr lang="en-US" sz="1200" b="1" i="1" dirty="0">
                <a:latin typeface="Tahoma" panose="020B0604030504040204" pitchFamily="34" charset="0"/>
                <a:ea typeface="Tahoma" panose="020B0604030504040204" pitchFamily="34" charset="0"/>
                <a:cs typeface="Tahoma" panose="020B0604030504040204" pitchFamily="34" charset="0"/>
              </a:rPr>
              <a:t>Time Domain</a:t>
            </a:r>
          </a:p>
          <a:p>
            <a:pPr algn="just"/>
            <a:r>
              <a:rPr lang="en-US" sz="1200" dirty="0">
                <a:latin typeface="Tahoma" panose="020B0604030504040204" pitchFamily="34" charset="0"/>
                <a:ea typeface="Tahoma" panose="020B0604030504040204" pitchFamily="34" charset="0"/>
                <a:cs typeface="Tahoma" panose="020B0604030504040204" pitchFamily="34" charset="0"/>
              </a:rPr>
              <a:t>CN frames are sent in this period. The number of CN frames sent in this time domain is </a:t>
            </a:r>
            <a:r>
              <a:rPr lang="en-US" sz="1200" dirty="0" smtClean="0">
                <a:latin typeface="Tahoma" panose="020B0604030504040204" pitchFamily="34" charset="0"/>
                <a:ea typeface="Tahoma" panose="020B0604030504040204" pitchFamily="34" charset="0"/>
                <a:cs typeface="Tahoma" panose="020B0604030504040204" pitchFamily="34" charset="0"/>
              </a:rPr>
              <a:t>determined by </a:t>
            </a:r>
            <a:r>
              <a:rPr lang="en-US" sz="1200" dirty="0">
                <a:latin typeface="Tahoma" panose="020B0604030504040204" pitchFamily="34" charset="0"/>
                <a:ea typeface="Tahoma" panose="020B0604030504040204" pitchFamily="34" charset="0"/>
                <a:cs typeface="Tahoma" panose="020B0604030504040204" pitchFamily="34" charset="0"/>
              </a:rPr>
              <a:t>the master</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r>
              <a:rPr lang="en-US" sz="1200" b="1" i="1" dirty="0">
                <a:latin typeface="Tahoma" panose="020B0604030504040204" pitchFamily="34" charset="0"/>
                <a:ea typeface="Tahoma" panose="020B0604030504040204" pitchFamily="34" charset="0"/>
                <a:cs typeface="Tahoma" panose="020B0604030504040204" pitchFamily="34" charset="0"/>
              </a:rPr>
              <a:t>IN Time Domain</a:t>
            </a:r>
          </a:p>
          <a:p>
            <a:pPr algn="just"/>
            <a:r>
              <a:rPr lang="en-US" sz="1200" dirty="0">
                <a:latin typeface="Tahoma" panose="020B0604030504040204" pitchFamily="34" charset="0"/>
                <a:ea typeface="Tahoma" panose="020B0604030504040204" pitchFamily="34" charset="0"/>
                <a:cs typeface="Tahoma" panose="020B0604030504040204" pitchFamily="34" charset="0"/>
              </a:rPr>
              <a:t>IN frames are sent in this period consecutively by all input-type devices.</a:t>
            </a:r>
          </a:p>
          <a:p>
            <a:pPr algn="just"/>
            <a:r>
              <a:rPr lang="en-US" sz="1200" b="1" i="1" dirty="0" smtClean="0">
                <a:latin typeface="Tahoma" panose="020B0604030504040204" pitchFamily="34" charset="0"/>
                <a:ea typeface="Tahoma" panose="020B0604030504040204" pitchFamily="34" charset="0"/>
                <a:cs typeface="Tahoma" panose="020B0604030504040204" pitchFamily="34" charset="0"/>
              </a:rPr>
              <a:t>EXTEND </a:t>
            </a:r>
            <a:r>
              <a:rPr lang="en-US" sz="1200" b="1" i="1" dirty="0">
                <a:latin typeface="Tahoma" panose="020B0604030504040204" pitchFamily="34" charset="0"/>
                <a:ea typeface="Tahoma" panose="020B0604030504040204" pitchFamily="34" charset="0"/>
                <a:cs typeface="Tahoma" panose="020B0604030504040204" pitchFamily="34" charset="0"/>
              </a:rPr>
              <a:t>Time Domain</a:t>
            </a:r>
          </a:p>
          <a:p>
            <a:pPr algn="just"/>
            <a:r>
              <a:rPr lang="en-US" sz="1200" dirty="0">
                <a:latin typeface="Tahoma" panose="020B0604030504040204" pitchFamily="34" charset="0"/>
                <a:ea typeface="Tahoma" panose="020B0604030504040204" pitchFamily="34" charset="0"/>
                <a:cs typeface="Tahoma" panose="020B0604030504040204" pitchFamily="34" charset="0"/>
              </a:rPr>
              <a:t>The master executes message communications in this period. Event frames, that is, </a:t>
            </a:r>
            <a:r>
              <a:rPr lang="en-US" sz="1200" dirty="0" smtClean="0">
                <a:latin typeface="Tahoma" panose="020B0604030504040204" pitchFamily="34" charset="0"/>
                <a:ea typeface="Tahoma" panose="020B0604030504040204" pitchFamily="34" charset="0"/>
                <a:cs typeface="Tahoma" panose="020B0604030504040204" pitchFamily="34" charset="0"/>
              </a:rPr>
              <a:t>A_EVENT frames </a:t>
            </a:r>
            <a:r>
              <a:rPr lang="en-US" sz="1200" dirty="0">
                <a:latin typeface="Tahoma" panose="020B0604030504040204" pitchFamily="34" charset="0"/>
                <a:ea typeface="Tahoma" panose="020B0604030504040204" pitchFamily="34" charset="0"/>
                <a:cs typeface="Tahoma" panose="020B0604030504040204" pitchFamily="34" charset="0"/>
              </a:rPr>
              <a:t>and B_EVENT frames, can be sent in this </a:t>
            </a:r>
            <a:r>
              <a:rPr lang="en-US" sz="1200" dirty="0" smtClean="0">
                <a:latin typeface="Tahoma" panose="020B0604030504040204" pitchFamily="34" charset="0"/>
                <a:ea typeface="Tahoma" panose="020B0604030504040204" pitchFamily="34" charset="0"/>
                <a:cs typeface="Tahoma" panose="020B0604030504040204" pitchFamily="34" charset="0"/>
              </a:rPr>
              <a:t>period. BEACON </a:t>
            </a:r>
            <a:r>
              <a:rPr lang="en-US" sz="1200" dirty="0">
                <a:latin typeface="Tahoma" panose="020B0604030504040204" pitchFamily="34" charset="0"/>
                <a:ea typeface="Tahoma" panose="020B0604030504040204" pitchFamily="34" charset="0"/>
                <a:cs typeface="Tahoma" panose="020B0604030504040204" pitchFamily="34" charset="0"/>
              </a:rPr>
              <a:t>frames shall be sent </a:t>
            </a:r>
            <a:r>
              <a:rPr lang="en-US" sz="1200" dirty="0" smtClean="0">
                <a:latin typeface="Tahoma" panose="020B0604030504040204" pitchFamily="34" charset="0"/>
                <a:ea typeface="Tahoma" panose="020B0604030504040204" pitchFamily="34" charset="0"/>
                <a:cs typeface="Tahoma" panose="020B0604030504040204" pitchFamily="34" charset="0"/>
              </a:rPr>
              <a:t>periodically. The </a:t>
            </a:r>
            <a:r>
              <a:rPr lang="en-US" sz="1200" dirty="0">
                <a:latin typeface="Tahoma" panose="020B0604030504040204" pitchFamily="34" charset="0"/>
                <a:ea typeface="Tahoma" panose="020B0604030504040204" pitchFamily="34" charset="0"/>
                <a:cs typeface="Tahoma" panose="020B0604030504040204" pitchFamily="34" charset="0"/>
              </a:rPr>
              <a:t>master can send a BEACON before every OUT Time Domain starts or in an </a:t>
            </a:r>
            <a:r>
              <a:rPr lang="en-US" sz="1200" dirty="0" smtClean="0">
                <a:latin typeface="Tahoma" panose="020B0604030504040204" pitchFamily="34" charset="0"/>
                <a:ea typeface="Tahoma" panose="020B0604030504040204" pitchFamily="34" charset="0"/>
                <a:cs typeface="Tahoma" panose="020B0604030504040204" pitchFamily="34" charset="0"/>
              </a:rPr>
              <a:t>idle EXTEND </a:t>
            </a:r>
            <a:r>
              <a:rPr lang="en-US" sz="1200" dirty="0">
                <a:latin typeface="Tahoma" panose="020B0604030504040204" pitchFamily="34" charset="0"/>
                <a:ea typeface="Tahoma" panose="020B0604030504040204" pitchFamily="34" charset="0"/>
                <a:cs typeface="Tahoma" panose="020B0604030504040204" pitchFamily="34" charset="0"/>
              </a:rPr>
              <a:t>Time Domain.</a:t>
            </a:r>
          </a:p>
        </p:txBody>
      </p:sp>
    </p:spTree>
    <p:extLst>
      <p:ext uri="{BB962C8B-B14F-4D97-AF65-F5344CB8AC3E}">
        <p14:creationId xmlns:p14="http://schemas.microsoft.com/office/powerpoint/2010/main" val="378087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04800" y="729440"/>
            <a:ext cx="3429000" cy="514350"/>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4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CompoNet(Cont..)</a:t>
            </a:r>
            <a:endParaRPr lang="en-US" sz="24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304800" y="1378890"/>
            <a:ext cx="2545890"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NETWORK </a:t>
            </a:r>
            <a:r>
              <a:rPr lang="en-US" sz="1350" b="1" u="sng" dirty="0" smtClean="0">
                <a:solidFill>
                  <a:srgbClr val="00B0F0"/>
                </a:solidFill>
                <a:latin typeface="Tahoma" panose="020B0604030504040204" pitchFamily="34" charset="0"/>
                <a:ea typeface="Tahoma" panose="020B0604030504040204" pitchFamily="34" charset="0"/>
                <a:cs typeface="Tahoma" panose="020B0604030504040204" pitchFamily="34" charset="0"/>
              </a:rPr>
              <a:t>ACCESS(</a:t>
            </a:r>
            <a:r>
              <a:rPr lang="en-US" sz="1350" b="1" u="sng" dirty="0" err="1" smtClean="0">
                <a:solidFill>
                  <a:srgbClr val="00B0F0"/>
                </a:solidFill>
                <a:latin typeface="Tahoma" panose="020B0604030504040204" pitchFamily="34" charset="0"/>
                <a:ea typeface="Tahoma" panose="020B0604030504040204" pitchFamily="34" charset="0"/>
                <a:cs typeface="Tahoma" panose="020B0604030504040204" pitchFamily="34" charset="0"/>
              </a:rPr>
              <a:t>Cont</a:t>
            </a:r>
            <a:r>
              <a:rPr lang="en-US" sz="1350" b="1" u="sng" dirty="0" smtClean="0">
                <a:solidFill>
                  <a:srgbClr val="00B0F0"/>
                </a:solidFill>
                <a:latin typeface="Tahoma" panose="020B0604030504040204" pitchFamily="34" charset="0"/>
                <a:ea typeface="Tahoma" panose="020B0604030504040204" pitchFamily="34" charset="0"/>
                <a:cs typeface="Tahoma" panose="020B0604030504040204" pitchFamily="34" charset="0"/>
              </a:rPr>
              <a:t>…)</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pic>
        <p:nvPicPr>
          <p:cNvPr id="12" name="Picture 11"/>
          <p:cNvPicPr>
            <a:picLocks noChangeAspect="1"/>
          </p:cNvPicPr>
          <p:nvPr/>
        </p:nvPicPr>
        <p:blipFill>
          <a:blip r:embed="rId4"/>
          <a:stretch>
            <a:fillRect/>
          </a:stretch>
        </p:blipFill>
        <p:spPr>
          <a:xfrm>
            <a:off x="1972865" y="2613906"/>
            <a:ext cx="3636169" cy="1035844"/>
          </a:xfrm>
          <a:prstGeom prst="rect">
            <a:avLst/>
          </a:prstGeom>
        </p:spPr>
      </p:pic>
      <p:sp>
        <p:nvSpPr>
          <p:cNvPr id="13" name="Rectangle 12"/>
          <p:cNvSpPr/>
          <p:nvPr/>
        </p:nvSpPr>
        <p:spPr>
          <a:xfrm>
            <a:off x="2667000" y="3888147"/>
            <a:ext cx="2872902"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A typical communication cycle.</a:t>
            </a:r>
          </a:p>
        </p:txBody>
      </p:sp>
      <p:sp>
        <p:nvSpPr>
          <p:cNvPr id="14" name="Rectangle 13"/>
          <p:cNvSpPr/>
          <p:nvPr/>
        </p:nvSpPr>
        <p:spPr>
          <a:xfrm>
            <a:off x="304800" y="1861036"/>
            <a:ext cx="6972300" cy="507831"/>
          </a:xfrm>
          <a:prstGeom prst="rect">
            <a:avLst/>
          </a:prstGeom>
        </p:spPr>
        <p:txBody>
          <a:bodyPr wrap="square">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During the IN Time Domain, IN frames are sent by any IN devices that are in the Participated State, at the predefined time sequence</a:t>
            </a:r>
          </a:p>
        </p:txBody>
      </p:sp>
      <p:sp>
        <p:nvSpPr>
          <p:cNvPr id="15" name="Rectangle 14"/>
          <p:cNvSpPr/>
          <p:nvPr/>
        </p:nvSpPr>
        <p:spPr>
          <a:xfrm>
            <a:off x="334851" y="4428059"/>
            <a:ext cx="7753350" cy="1600438"/>
          </a:xfrm>
          <a:prstGeom prst="rect">
            <a:avLst/>
          </a:prstGeom>
        </p:spPr>
        <p:txBody>
          <a:bodyPr wrap="square">
            <a:spAutoFit/>
          </a:bodyPr>
          <a:lstStyle/>
          <a:p>
            <a:pPr algn="just"/>
            <a:r>
              <a:rPr lang="en-US" sz="1400" dirty="0" err="1">
                <a:latin typeface="Tahoma" panose="020B0604030504040204" pitchFamily="34" charset="0"/>
                <a:ea typeface="Tahoma" panose="020B0604030504040204" pitchFamily="34" charset="0"/>
                <a:cs typeface="Tahoma" panose="020B0604030504040204" pitchFamily="34" charset="0"/>
              </a:rPr>
              <a:t>CompoNet</a:t>
            </a:r>
            <a:r>
              <a:rPr lang="en-US" sz="1400" dirty="0">
                <a:latin typeface="Tahoma" panose="020B0604030504040204" pitchFamily="34" charset="0"/>
                <a:ea typeface="Tahoma" panose="020B0604030504040204" pitchFamily="34" charset="0"/>
                <a:cs typeface="Tahoma" panose="020B0604030504040204" pitchFamily="34" charset="0"/>
              </a:rPr>
              <a:t> has an algorithm that controls the network access of any of the slaves and repeaters. This </a:t>
            </a:r>
            <a:r>
              <a:rPr lang="en-US" sz="1400" dirty="0" smtClean="0">
                <a:latin typeface="Tahoma" panose="020B0604030504040204" pitchFamily="34" charset="0"/>
                <a:ea typeface="Tahoma" panose="020B0604030504040204" pitchFamily="34" charset="0"/>
                <a:cs typeface="Tahoma" panose="020B0604030504040204" pitchFamily="34" charset="0"/>
              </a:rPr>
              <a:t>is a </a:t>
            </a:r>
            <a:r>
              <a:rPr lang="en-US" sz="1400" dirty="0">
                <a:latin typeface="Tahoma" panose="020B0604030504040204" pitchFamily="34" charset="0"/>
                <a:ea typeface="Tahoma" panose="020B0604030504040204" pitchFamily="34" charset="0"/>
                <a:cs typeface="Tahoma" panose="020B0604030504040204" pitchFamily="34" charset="0"/>
              </a:rPr>
              <a:t>combination of actions taken by the slave itself and commands from the master using Status Read </a:t>
            </a:r>
            <a:r>
              <a:rPr lang="en-US" sz="1400" dirty="0" smtClean="0">
                <a:latin typeface="Tahoma" panose="020B0604030504040204" pitchFamily="34" charset="0"/>
                <a:ea typeface="Tahoma" panose="020B0604030504040204" pitchFamily="34" charset="0"/>
                <a:cs typeface="Tahoma" panose="020B0604030504040204" pitchFamily="34" charset="0"/>
              </a:rPr>
              <a:t>and Status </a:t>
            </a:r>
            <a:r>
              <a:rPr lang="en-US" sz="1400" dirty="0">
                <a:latin typeface="Tahoma" panose="020B0604030504040204" pitchFamily="34" charset="0"/>
                <a:ea typeface="Tahoma" panose="020B0604030504040204" pitchFamily="34" charset="0"/>
                <a:cs typeface="Tahoma" panose="020B0604030504040204" pitchFamily="34" charset="0"/>
              </a:rPr>
              <a:t>Write (STW) operation</a:t>
            </a:r>
            <a:r>
              <a:rPr lang="en-US" sz="1400" dirty="0" smtClean="0">
                <a:latin typeface="Tahoma" panose="020B0604030504040204" pitchFamily="34" charset="0"/>
                <a:ea typeface="Tahoma" panose="020B0604030504040204" pitchFamily="34" charset="0"/>
                <a:cs typeface="Tahoma" panose="020B0604030504040204" pitchFamily="34" charset="0"/>
              </a:rPr>
              <a:t>.</a:t>
            </a:r>
          </a:p>
          <a:p>
            <a:r>
              <a:rPr lang="en-US" sz="1400" dirty="0">
                <a:latin typeface="Tahoma" panose="020B0604030504040204" pitchFamily="34" charset="0"/>
                <a:ea typeface="Tahoma" panose="020B0604030504040204" pitchFamily="34" charset="0"/>
                <a:cs typeface="Tahoma" panose="020B0604030504040204" pitchFamily="34" charset="0"/>
              </a:rPr>
              <a:t>The detection of duplicate node IDs is also a combination of master and slave actions. </a:t>
            </a:r>
            <a:r>
              <a:rPr lang="en-US" sz="1400" dirty="0" smtClean="0">
                <a:latin typeface="Tahoma" panose="020B0604030504040204" pitchFamily="34" charset="0"/>
                <a:ea typeface="Tahoma" panose="020B0604030504040204" pitchFamily="34" charset="0"/>
                <a:cs typeface="Tahoma" panose="020B0604030504040204" pitchFamily="34" charset="0"/>
              </a:rPr>
              <a:t>The slave will go </a:t>
            </a:r>
            <a:r>
              <a:rPr lang="en-US" sz="1400" dirty="0">
                <a:latin typeface="Tahoma" panose="020B0604030504040204" pitchFamily="34" charset="0"/>
                <a:ea typeface="Tahoma" panose="020B0604030504040204" pitchFamily="34" charset="0"/>
                <a:cs typeface="Tahoma" panose="020B0604030504040204" pitchFamily="34" charset="0"/>
              </a:rPr>
              <a:t>to the Communication Fault state if told to do so by the master through an </a:t>
            </a:r>
            <a:r>
              <a:rPr lang="en-US" sz="1400" dirty="0" err="1">
                <a:latin typeface="Tahoma" panose="020B0604030504040204" pitchFamily="34" charset="0"/>
                <a:ea typeface="Tahoma" panose="020B0604030504040204" pitchFamily="34" charset="0"/>
                <a:cs typeface="Tahoma" panose="020B0604030504040204" pitchFamily="34" charset="0"/>
              </a:rPr>
              <a:t>STW_Dup</a:t>
            </a:r>
            <a:r>
              <a:rPr lang="en-US" sz="1400" dirty="0">
                <a:latin typeface="Tahoma" panose="020B0604030504040204" pitchFamily="34" charset="0"/>
                <a:ea typeface="Tahoma" panose="020B0604030504040204" pitchFamily="34" charset="0"/>
                <a:cs typeface="Tahoma" panose="020B0604030504040204" pitchFamily="34" charset="0"/>
              </a:rPr>
              <a:t> command </a:t>
            </a:r>
            <a:r>
              <a:rPr lang="en-US" sz="1400" dirty="0" smtClean="0">
                <a:latin typeface="Tahoma" panose="020B0604030504040204" pitchFamily="34" charset="0"/>
                <a:ea typeface="Tahoma" panose="020B0604030504040204" pitchFamily="34" charset="0"/>
                <a:cs typeface="Tahoma" panose="020B0604030504040204" pitchFamily="34" charset="0"/>
              </a:rPr>
              <a:t>or when </a:t>
            </a:r>
            <a:r>
              <a:rPr lang="en-US" sz="1400" dirty="0">
                <a:latin typeface="Tahoma" panose="020B0604030504040204" pitchFamily="34" charset="0"/>
                <a:ea typeface="Tahoma" panose="020B0604030504040204" pitchFamily="34" charset="0"/>
                <a:cs typeface="Tahoma" panose="020B0604030504040204" pitchFamily="34" charset="0"/>
              </a:rPr>
              <a:t>its CN Counter overflows due to communication errors caused by duplicate node IDs.</a:t>
            </a:r>
          </a:p>
        </p:txBody>
      </p:sp>
    </p:spTree>
    <p:extLst>
      <p:ext uri="{BB962C8B-B14F-4D97-AF65-F5344CB8AC3E}">
        <p14:creationId xmlns:p14="http://schemas.microsoft.com/office/powerpoint/2010/main" val="25587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P spid="1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txBox="1">
            <a:spLocks/>
          </p:cNvSpPr>
          <p:nvPr/>
        </p:nvSpPr>
        <p:spPr>
          <a:xfrm>
            <a:off x="457200" y="986615"/>
            <a:ext cx="3429000" cy="514350"/>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4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CompoNet(Cont..)</a:t>
            </a:r>
            <a:endParaRPr lang="en-US" sz="24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63990" y="1721341"/>
            <a:ext cx="2130711"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EXPLICIT MESSAGING</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57200" y="2114551"/>
            <a:ext cx="7200900" cy="715581"/>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CompoNet uses UCMM for explicit messaging; there is no connection-based Explicit Messaging.</a:t>
            </a:r>
          </a:p>
          <a:p>
            <a:pPr algn="just"/>
            <a:r>
              <a:rPr lang="en-US" sz="1350" dirty="0">
                <a:latin typeface="Tahoma" panose="020B0604030504040204" pitchFamily="34" charset="0"/>
                <a:ea typeface="Tahoma" panose="020B0604030504040204" pitchFamily="34" charset="0"/>
                <a:cs typeface="Tahoma" panose="020B0604030504040204" pitchFamily="34" charset="0"/>
              </a:rPr>
              <a:t>Explicit Messages are encapsulated into A_EVENT frames.</a:t>
            </a:r>
          </a:p>
        </p:txBody>
      </p:sp>
      <p:pic>
        <p:nvPicPr>
          <p:cNvPr id="10" name="Picture 9"/>
          <p:cNvPicPr>
            <a:picLocks noChangeAspect="1"/>
          </p:cNvPicPr>
          <p:nvPr/>
        </p:nvPicPr>
        <p:blipFill>
          <a:blip r:embed="rId4"/>
          <a:stretch>
            <a:fillRect/>
          </a:stretch>
        </p:blipFill>
        <p:spPr>
          <a:xfrm>
            <a:off x="4857751" y="2788099"/>
            <a:ext cx="2393156" cy="685800"/>
          </a:xfrm>
          <a:prstGeom prst="rect">
            <a:avLst/>
          </a:prstGeom>
        </p:spPr>
      </p:pic>
      <p:sp>
        <p:nvSpPr>
          <p:cNvPr id="11" name="Rectangle 10"/>
          <p:cNvSpPr/>
          <p:nvPr/>
        </p:nvSpPr>
        <p:spPr>
          <a:xfrm>
            <a:off x="5057758" y="3578801"/>
            <a:ext cx="2241319"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A_EVENT frame format.</a:t>
            </a:r>
          </a:p>
        </p:txBody>
      </p:sp>
      <p:sp>
        <p:nvSpPr>
          <p:cNvPr id="12" name="Rectangle 11"/>
          <p:cNvSpPr/>
          <p:nvPr/>
        </p:nvSpPr>
        <p:spPr>
          <a:xfrm>
            <a:off x="575072" y="3943350"/>
            <a:ext cx="4572000" cy="923330"/>
          </a:xfrm>
          <a:prstGeom prst="rect">
            <a:avLst/>
          </a:prstGeom>
        </p:spPr>
        <p:txBody>
          <a:bodyPr>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Two types of explicit message formats are defined:</a:t>
            </a:r>
          </a:p>
          <a:p>
            <a:pPr marL="214313" indent="-214313" algn="just">
              <a:buClr>
                <a:schemeClr val="accent5">
                  <a:lumMod val="75000"/>
                </a:schemeClr>
              </a:buClr>
              <a:buSzPct val="60000"/>
              <a:buFont typeface="Wingdings" panose="05000000000000000000" pitchFamily="2" charset="2"/>
              <a:buChar char="§"/>
            </a:pPr>
            <a:endParaRPr lang="en-US" sz="1350" dirty="0">
              <a:latin typeface="Tahoma" panose="020B0604030504040204" pitchFamily="34" charset="0"/>
              <a:ea typeface="Tahoma" panose="020B0604030504040204" pitchFamily="34" charset="0"/>
              <a:cs typeface="Tahoma" panose="020B0604030504040204" pitchFamily="34" charset="0"/>
            </a:endParaRP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Compact 1 Octet Class ID and Instance ID (required)</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Expanded—CIP EPATH (optional)</a:t>
            </a:r>
          </a:p>
        </p:txBody>
      </p:sp>
    </p:spTree>
    <p:extLst>
      <p:ext uri="{BB962C8B-B14F-4D97-AF65-F5344CB8AC3E}">
        <p14:creationId xmlns:p14="http://schemas.microsoft.com/office/powerpoint/2010/main" val="1556268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txBox="1">
            <a:spLocks/>
          </p:cNvSpPr>
          <p:nvPr/>
        </p:nvSpPr>
        <p:spPr>
          <a:xfrm>
            <a:off x="457200" y="986615"/>
            <a:ext cx="3429000" cy="514350"/>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4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CompoNet(Cont..)</a:t>
            </a:r>
            <a:endParaRPr lang="en-US" sz="24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514350" y="1657350"/>
            <a:ext cx="1620957"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I/O MESSAGING</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03033" y="2090734"/>
            <a:ext cx="7269367" cy="1131079"/>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I/O Messages on CompoNet, like on any other CIP network, are always exchanged in a connection based manner. Communication Objects must be set up for this purpose.</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CompoNet uses OUT frames to deliver output data to consuming slaves and to trigger IN frame transmission, IN frames to deliver produced data to the master, and TRG frames to trigger IN frame transmission when the master has no output data to send.</a:t>
            </a:r>
          </a:p>
        </p:txBody>
      </p:sp>
      <p:sp>
        <p:nvSpPr>
          <p:cNvPr id="10" name="Rectangle 9"/>
          <p:cNvSpPr/>
          <p:nvPr/>
        </p:nvSpPr>
        <p:spPr>
          <a:xfrm>
            <a:off x="522272" y="3355114"/>
            <a:ext cx="3275256"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I/O CONNECTION ESTABLISHMENT</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522271" y="3800947"/>
            <a:ext cx="7135829" cy="923330"/>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Similar to DeviceNet, a CompoNet slave is allocated by the master by sending an Allocate Service to the CompoNet Link Object of the slave that is to be allocated.</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When an I/O Connection is no longer needed, a slave can be released by sending a Release Service to the slave’s CompoNet Link Object.</a:t>
            </a:r>
          </a:p>
        </p:txBody>
      </p:sp>
    </p:spTree>
    <p:extLst>
      <p:ext uri="{BB962C8B-B14F-4D97-AF65-F5344CB8AC3E}">
        <p14:creationId xmlns:p14="http://schemas.microsoft.com/office/powerpoint/2010/main" val="1023807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1"/>
          <p:cNvSpPr txBox="1">
            <a:spLocks/>
          </p:cNvSpPr>
          <p:nvPr/>
        </p:nvSpPr>
        <p:spPr>
          <a:xfrm>
            <a:off x="457200" y="986615"/>
            <a:ext cx="3429000" cy="514350"/>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4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CompoNet(Cont..)</a:t>
            </a:r>
            <a:endParaRPr lang="en-US" sz="24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514351" y="1714551"/>
            <a:ext cx="1765227"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DEVICE PROFILES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14351" y="2104850"/>
            <a:ext cx="2185663" cy="507831"/>
          </a:xfrm>
          <a:prstGeom prst="rect">
            <a:avLst/>
          </a:prstGeom>
        </p:spPr>
        <p:txBody>
          <a:bodyPr wrap="none">
            <a:spAutoFit/>
          </a:bodyPr>
          <a:lstStyle/>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Bit Slave or Word Slave</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Byte size differences</a:t>
            </a:r>
          </a:p>
        </p:txBody>
      </p:sp>
      <p:sp>
        <p:nvSpPr>
          <p:cNvPr id="11" name="Rectangle 10"/>
          <p:cNvSpPr/>
          <p:nvPr/>
        </p:nvSpPr>
        <p:spPr>
          <a:xfrm>
            <a:off x="514350" y="2745684"/>
            <a:ext cx="1705916"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CONFIGURATION</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457200" y="3086100"/>
            <a:ext cx="6286500" cy="1131079"/>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CompoNet devices typically come with EDSs.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To support EDS-based configuration, several CompoNet-specific EDS keywords have been added.</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CompoNet can also be configured by FDT/DTM</a:t>
            </a:r>
          </a:p>
          <a:p>
            <a:pPr marL="214313" indent="-214313" algn="just">
              <a:buClr>
                <a:srgbClr val="00B050"/>
              </a:buClr>
              <a:buFont typeface="Arial" panose="020B0604020202020204" pitchFamily="34" charset="0"/>
              <a:buChar char="•"/>
            </a:pPr>
            <a:endParaRPr lang="en-US" sz="135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p:cNvSpPr/>
          <p:nvPr/>
        </p:nvSpPr>
        <p:spPr>
          <a:xfrm>
            <a:off x="514350" y="4174732"/>
            <a:ext cx="1476686"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CONCLUSIONS</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14" name="Rectangle 13"/>
          <p:cNvSpPr/>
          <p:nvPr/>
        </p:nvSpPr>
        <p:spPr>
          <a:xfrm>
            <a:off x="477570" y="4514851"/>
            <a:ext cx="6666180" cy="715581"/>
          </a:xfrm>
          <a:prstGeom prst="rect">
            <a:avLst/>
          </a:prstGeom>
        </p:spPr>
        <p:txBody>
          <a:bodyPr wrap="square">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CompoNet is a well-adapted CIP network. It complies with the CIP object modeling, object addressing, as well as the CIP communication model and its configuration rules. It is easy to realize CIP network routing and bridging.</a:t>
            </a:r>
          </a:p>
        </p:txBody>
      </p:sp>
    </p:spTree>
    <p:extLst>
      <p:ext uri="{BB962C8B-B14F-4D97-AF65-F5344CB8AC3E}">
        <p14:creationId xmlns:p14="http://schemas.microsoft.com/office/powerpoint/2010/main" val="2484985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P spid="13" grpId="0"/>
      <p:bldP spid="1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8" name="Title 1"/>
          <p:cNvSpPr txBox="1">
            <a:spLocks/>
          </p:cNvSpPr>
          <p:nvPr/>
        </p:nvSpPr>
        <p:spPr>
          <a:xfrm>
            <a:off x="457200" y="986615"/>
            <a:ext cx="3429000" cy="514350"/>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endParaRPr lang="en-US" sz="2100" dirty="0">
              <a:latin typeface="Tahoma" panose="020B0604030504040204" pitchFamily="34" charset="0"/>
              <a:ea typeface="Tahoma" panose="020B0604030504040204" pitchFamily="34" charset="0"/>
              <a:cs typeface="Tahoma" panose="020B0604030504040204" pitchFamily="34" charset="0"/>
            </a:endParaRPr>
          </a:p>
        </p:txBody>
      </p:sp>
      <p:sp>
        <p:nvSpPr>
          <p:cNvPr id="10" name="Title 9"/>
          <p:cNvSpPr>
            <a:spLocks noGrp="1"/>
          </p:cNvSpPr>
          <p:nvPr>
            <p:ph type="title"/>
          </p:nvPr>
        </p:nvSpPr>
        <p:spPr>
          <a:xfrm>
            <a:off x="400050" y="1143000"/>
            <a:ext cx="5029200" cy="457200"/>
          </a:xfrm>
        </p:spPr>
        <p:txBody>
          <a:bodyPr>
            <a:normAutofit fontScale="90000"/>
          </a:bodyPr>
          <a:lstStyle/>
          <a:p>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Benefits of the CIP Family</a:t>
            </a:r>
            <a:endParaRPr lang="en-US" sz="27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400050" y="1828800"/>
            <a:ext cx="4572000" cy="830997"/>
          </a:xfrm>
          <a:prstGeom prst="rect">
            <a:avLst/>
          </a:prstGeom>
        </p:spPr>
        <p:txBody>
          <a:bodyPr>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CIP offers distinct benefits for two groups:</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1. Device manufacturers</a:t>
            </a:r>
          </a:p>
          <a:p>
            <a:r>
              <a:rPr lang="en-US" sz="1200" dirty="0">
                <a:latin typeface="Tahoma" panose="020B0604030504040204" pitchFamily="34" charset="0"/>
                <a:ea typeface="Tahoma" panose="020B0604030504040204" pitchFamily="34" charset="0"/>
                <a:cs typeface="Tahoma" panose="020B0604030504040204" pitchFamily="34" charset="0"/>
              </a:rPr>
              <a:t>2. Users of devices and systems</a:t>
            </a:r>
          </a:p>
        </p:txBody>
      </p:sp>
      <p:sp>
        <p:nvSpPr>
          <p:cNvPr id="12" name="Rectangle 11"/>
          <p:cNvSpPr/>
          <p:nvPr/>
        </p:nvSpPr>
        <p:spPr>
          <a:xfrm>
            <a:off x="420420" y="2914651"/>
            <a:ext cx="3395481"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BENEFITS FOR DEVICE MANUFACTURERS</a:t>
            </a:r>
          </a:p>
        </p:txBody>
      </p:sp>
      <p:sp>
        <p:nvSpPr>
          <p:cNvPr id="13" name="Rectangle 12"/>
          <p:cNvSpPr/>
          <p:nvPr/>
        </p:nvSpPr>
        <p:spPr>
          <a:xfrm>
            <a:off x="400050" y="3377253"/>
            <a:ext cx="6915150" cy="1384995"/>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For device manufacturers, a major benefit of using CIP is the fact that existing knowledge can be reused from one protocol to another, resulting in lower training costs for development, sales, and support personnel.</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Another important advantage for manufacturers is the easy routing of messages from one system to another. Any routing device can be designed very easily since there is no need to invent a translation</a:t>
            </a:r>
            <a:r>
              <a:rPr lang="en-US" sz="1200" i="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from one system to another; both systems already speak the same language.</a:t>
            </a:r>
          </a:p>
        </p:txBody>
      </p:sp>
    </p:spTree>
    <p:extLst>
      <p:ext uri="{BB962C8B-B14F-4D97-AF65-F5344CB8AC3E}">
        <p14:creationId xmlns:p14="http://schemas.microsoft.com/office/powerpoint/2010/main" val="1940236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0812" y="497366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0984" y="1045375"/>
            <a:ext cx="1028700" cy="1028700"/>
          </a:xfrm>
          <a:prstGeom prst="rect">
            <a:avLst/>
          </a:prstGeom>
        </p:spPr>
      </p:pic>
      <p:sp>
        <p:nvSpPr>
          <p:cNvPr id="7" name="Title 9"/>
          <p:cNvSpPr txBox="1">
            <a:spLocks/>
          </p:cNvSpPr>
          <p:nvPr/>
        </p:nvSpPr>
        <p:spPr>
          <a:xfrm>
            <a:off x="442712" y="1331125"/>
            <a:ext cx="6572250" cy="4572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55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Benefits of the CIP Family (Cont…)</a:t>
            </a:r>
            <a:endParaRPr lang="en-US" sz="255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07976" y="2183905"/>
            <a:ext cx="4172937" cy="300082"/>
          </a:xfrm>
          <a:prstGeom prst="rect">
            <a:avLst/>
          </a:prstGeom>
        </p:spPr>
        <p:txBody>
          <a:bodyPr wrap="none">
            <a:spAutoFit/>
          </a:bodyPr>
          <a:lstStyle/>
          <a:p>
            <a:pPr algn="just"/>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Benefits for the Users of Devices and Systems</a:t>
            </a:r>
          </a:p>
        </p:txBody>
      </p:sp>
      <p:sp>
        <p:nvSpPr>
          <p:cNvPr id="9" name="Rectangle 8"/>
          <p:cNvSpPr/>
          <p:nvPr/>
        </p:nvSpPr>
        <p:spPr>
          <a:xfrm>
            <a:off x="442712" y="2746654"/>
            <a:ext cx="7772400" cy="2169825"/>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For users of devices and systems, a major benefit of using CIP is the fact that existing knowledge can be reused from one protocol to another.</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CIP advantage is the ease of bridging and routing between CIP Networks.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Services and status codes share the same benefit, as these, too, are identical over all CIP Networks.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Even though these networks may be used in different parts of the application, messaging from beginning to end really functions as if there is only one network. </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Finally, the Producer/Consumer mechanisms used in all CIP Networks provide highly efficient use of transmission bandwidth, resulting in system performance that often is much higher than that of other networks running at higher raw baud rates.</a:t>
            </a:r>
          </a:p>
        </p:txBody>
      </p:sp>
    </p:spTree>
    <p:extLst>
      <p:ext uri="{BB962C8B-B14F-4D97-AF65-F5344CB8AC3E}">
        <p14:creationId xmlns:p14="http://schemas.microsoft.com/office/powerpoint/2010/main" val="1464500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6"/>
          <p:cNvSpPr>
            <a:spLocks noGrp="1"/>
          </p:cNvSpPr>
          <p:nvPr>
            <p:ph type="title"/>
          </p:nvPr>
        </p:nvSpPr>
        <p:spPr>
          <a:xfrm>
            <a:off x="400050" y="1017030"/>
            <a:ext cx="6858000" cy="557990"/>
          </a:xfrm>
        </p:spPr>
        <p:txBody>
          <a:bodyPr>
            <a:normAutofit/>
          </a:bodyPr>
          <a:lstStyle/>
          <a:p>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Application Layer Enhancements</a:t>
            </a:r>
            <a:endParaRPr lang="en-US" sz="27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00051" y="1721545"/>
            <a:ext cx="2343911"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CIP SYNC AND CIP MOTION</a:t>
            </a:r>
          </a:p>
        </p:txBody>
      </p:sp>
      <p:sp>
        <p:nvSpPr>
          <p:cNvPr id="10" name="Rectangle 9"/>
          <p:cNvSpPr/>
          <p:nvPr/>
        </p:nvSpPr>
        <p:spPr>
          <a:xfrm>
            <a:off x="401182" y="2097158"/>
            <a:ext cx="1978427"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General Considerations</a:t>
            </a:r>
            <a:endParaRPr lang="en-US" sz="1200" u="sng"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434853" y="2429757"/>
            <a:ext cx="1561197" cy="1200329"/>
          </a:xfrm>
          <a:prstGeom prst="rect">
            <a:avLst/>
          </a:prstGeom>
        </p:spPr>
        <p:txBody>
          <a:bodyPr wrap="none">
            <a:spAutoFit/>
          </a:bodyPr>
          <a:lstStyle/>
          <a:p>
            <a:pPr marL="214313" indent="-214313" algn="just">
              <a:buClr>
                <a:schemeClr val="accent5">
                  <a:lumMod val="75000"/>
                </a:schemeClr>
              </a:buClr>
              <a:buSzPct val="60000"/>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Real-Time</a:t>
            </a:r>
          </a:p>
          <a:p>
            <a:pPr marL="214313" indent="-214313" algn="just">
              <a:buClr>
                <a:schemeClr val="accent5">
                  <a:lumMod val="75000"/>
                </a:schemeClr>
              </a:buClr>
              <a:buSzPct val="60000"/>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Determinism</a:t>
            </a:r>
          </a:p>
          <a:p>
            <a:pPr marL="214313" indent="-214313" algn="just">
              <a:buClr>
                <a:schemeClr val="accent5">
                  <a:lumMod val="75000"/>
                </a:schemeClr>
              </a:buClr>
              <a:buSzPct val="60000"/>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Reaction Time</a:t>
            </a:r>
          </a:p>
          <a:p>
            <a:pPr marL="214313" indent="-214313" algn="just">
              <a:buClr>
                <a:schemeClr val="accent5">
                  <a:lumMod val="75000"/>
                </a:schemeClr>
              </a:buClr>
              <a:buSzPct val="60000"/>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Jitter</a:t>
            </a:r>
          </a:p>
          <a:p>
            <a:pPr marL="214313" indent="-214313" algn="just">
              <a:buClr>
                <a:schemeClr val="accent5">
                  <a:lumMod val="75000"/>
                </a:schemeClr>
              </a:buClr>
              <a:buSzPct val="60000"/>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Synchronicity</a:t>
            </a:r>
          </a:p>
          <a:p>
            <a:pPr marL="214313" indent="-214313" algn="just">
              <a:buClr>
                <a:schemeClr val="accent5">
                  <a:lumMod val="75000"/>
                </a:schemeClr>
              </a:buClr>
              <a:buSzPct val="60000"/>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Data Throughput</a:t>
            </a:r>
          </a:p>
        </p:txBody>
      </p:sp>
      <p:sp>
        <p:nvSpPr>
          <p:cNvPr id="12" name="Rectangle 11"/>
          <p:cNvSpPr/>
          <p:nvPr/>
        </p:nvSpPr>
        <p:spPr>
          <a:xfrm>
            <a:off x="381943" y="3766048"/>
            <a:ext cx="3207929"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Using IEEE 1588 Clock Synchronization</a:t>
            </a:r>
            <a:endParaRPr lang="en-US" sz="1200" u="sng"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p:cNvSpPr/>
          <p:nvPr/>
        </p:nvSpPr>
        <p:spPr>
          <a:xfrm>
            <a:off x="381943" y="4141661"/>
            <a:ext cx="7429500" cy="1384995"/>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published IEEE standard 1588—Standard for a Precision Clock Synchronization Protocol for Networked Measurement and Control Systems [48]—lays the foundation for a precise synchronization of real-time clocks in a distributed system. </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An IEEE 1588 system consists of a Time Master that distributes its system time to Time Slaves in a tree-like structure.</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This protocol has been fully defined for Ethernet UDP/IP systems, and the protocol details for further industrial communication systems will follow.</a:t>
            </a:r>
          </a:p>
        </p:txBody>
      </p:sp>
    </p:spTree>
    <p:extLst>
      <p:ext uri="{BB962C8B-B14F-4D97-AF65-F5344CB8AC3E}">
        <p14:creationId xmlns:p14="http://schemas.microsoft.com/office/powerpoint/2010/main" val="322570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6"/>
          <p:cNvSpPr txBox="1">
            <a:spLocks/>
          </p:cNvSpPr>
          <p:nvPr/>
        </p:nvSpPr>
        <p:spPr>
          <a:xfrm>
            <a:off x="457200" y="921648"/>
            <a:ext cx="7600950" cy="55799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55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Application Layer Enhancements(Cont…)</a:t>
            </a:r>
            <a:endParaRPr lang="en-US" sz="255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76439" y="2033229"/>
            <a:ext cx="2129109"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Message Prioritization</a:t>
            </a:r>
            <a:endParaRPr lang="en-US" sz="1350" u="sng"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57200" y="1722476"/>
            <a:ext cx="3348994"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CIP SYNC AND CIP MOTION(Cont…)</a:t>
            </a:r>
          </a:p>
        </p:txBody>
      </p:sp>
      <p:pic>
        <p:nvPicPr>
          <p:cNvPr id="10" name="Picture 9"/>
          <p:cNvPicPr>
            <a:picLocks noChangeAspect="1"/>
          </p:cNvPicPr>
          <p:nvPr/>
        </p:nvPicPr>
        <p:blipFill>
          <a:blip r:embed="rId4"/>
          <a:stretch>
            <a:fillRect/>
          </a:stretch>
        </p:blipFill>
        <p:spPr>
          <a:xfrm>
            <a:off x="1943100" y="2571750"/>
            <a:ext cx="5229225" cy="2550319"/>
          </a:xfrm>
          <a:prstGeom prst="rect">
            <a:avLst/>
          </a:prstGeom>
        </p:spPr>
      </p:pic>
      <p:sp>
        <p:nvSpPr>
          <p:cNvPr id="11" name="Rectangle 10"/>
          <p:cNvSpPr/>
          <p:nvPr/>
        </p:nvSpPr>
        <p:spPr>
          <a:xfrm>
            <a:off x="3276231" y="5245091"/>
            <a:ext cx="2783134"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Ethernet Frame Prioritization.</a:t>
            </a:r>
          </a:p>
        </p:txBody>
      </p:sp>
    </p:spTree>
    <p:extLst>
      <p:ext uri="{BB962C8B-B14F-4D97-AF65-F5344CB8AC3E}">
        <p14:creationId xmlns:p14="http://schemas.microsoft.com/office/powerpoint/2010/main" val="332087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25" y="1204252"/>
            <a:ext cx="6457950" cy="699310"/>
          </a:xfrm>
        </p:spPr>
        <p:txBody>
          <a:bodyPr>
            <a:noAutofit/>
          </a:bodyPr>
          <a:lstStyle/>
          <a:p>
            <a:r>
              <a:rPr lang="en-US" sz="2800"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a:t>
            </a:r>
            <a:r>
              <a:rPr lang="en-US" sz="28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THE CIP NETWORKS LIBRARY</a:t>
            </a:r>
            <a:br>
              <a:rPr lang="en-US" sz="28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endParaRPr sz="2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9" name="Rectangle 8"/>
          <p:cNvSpPr/>
          <p:nvPr/>
        </p:nvSpPr>
        <p:spPr>
          <a:xfrm>
            <a:off x="454254" y="2272289"/>
            <a:ext cx="7086600" cy="507831"/>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CIP is a very versatile protocol designed with the automation industry in mind. However, due to its open nature, it can be and has been applied to many more areas. </a:t>
            </a:r>
          </a:p>
        </p:txBody>
      </p:sp>
      <p:sp>
        <p:nvSpPr>
          <p:cNvPr id="10" name="TextBox 9"/>
          <p:cNvSpPr txBox="1"/>
          <p:nvPr/>
        </p:nvSpPr>
        <p:spPr>
          <a:xfrm>
            <a:off x="474646" y="2941098"/>
            <a:ext cx="4286250" cy="715581"/>
          </a:xfrm>
          <a:prstGeom prst="rect">
            <a:avLst/>
          </a:prstGeom>
          <a:noFill/>
        </p:spPr>
        <p:txBody>
          <a:bodyPr wrap="square" rtlCol="0">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The CIP Networks Library contains seven major volumes</a:t>
            </a:r>
          </a:p>
          <a:p>
            <a:endParaRPr lang="en-US" sz="1350"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p:nvSpPr>
        <p:spPr>
          <a:xfrm>
            <a:off x="474646" y="3656679"/>
            <a:ext cx="5314950" cy="1754326"/>
          </a:xfrm>
          <a:prstGeom prst="rect">
            <a:avLst/>
          </a:prstGeom>
          <a:noFill/>
        </p:spPr>
        <p:txBody>
          <a:bodyPr wrap="square" rtlCol="0">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Volume 1: Common Aspects of CIP</a:t>
            </a:r>
          </a:p>
          <a:p>
            <a:r>
              <a:rPr lang="en-US" sz="1350" dirty="0">
                <a:latin typeface="Tahoma" panose="020B0604030504040204" pitchFamily="34" charset="0"/>
                <a:ea typeface="Tahoma" panose="020B0604030504040204" pitchFamily="34" charset="0"/>
                <a:cs typeface="Tahoma" panose="020B0604030504040204" pitchFamily="34" charset="0"/>
              </a:rPr>
              <a:t>Volume 2: EtherNet/IP Adaptation of CIP</a:t>
            </a:r>
          </a:p>
          <a:p>
            <a:r>
              <a:rPr lang="en-US" sz="1350" dirty="0">
                <a:latin typeface="Tahoma" panose="020B0604030504040204" pitchFamily="34" charset="0"/>
                <a:ea typeface="Tahoma" panose="020B0604030504040204" pitchFamily="34" charset="0"/>
                <a:cs typeface="Tahoma" panose="020B0604030504040204" pitchFamily="34" charset="0"/>
              </a:rPr>
              <a:t>Volume 3: DeviceNet Adaptation of CIP</a:t>
            </a:r>
          </a:p>
          <a:p>
            <a:r>
              <a:rPr lang="en-US" sz="1350" dirty="0">
                <a:latin typeface="Tahoma" panose="020B0604030504040204" pitchFamily="34" charset="0"/>
                <a:ea typeface="Tahoma" panose="020B0604030504040204" pitchFamily="34" charset="0"/>
                <a:cs typeface="Tahoma" panose="020B0604030504040204" pitchFamily="34" charset="0"/>
              </a:rPr>
              <a:t>Volume 4: ControlNet Adaptation of CIP</a:t>
            </a:r>
          </a:p>
          <a:p>
            <a:r>
              <a:rPr lang="en-US" sz="1350" dirty="0">
                <a:latin typeface="Tahoma" panose="020B0604030504040204" pitchFamily="34" charset="0"/>
                <a:ea typeface="Tahoma" panose="020B0604030504040204" pitchFamily="34" charset="0"/>
                <a:cs typeface="Tahoma" panose="020B0604030504040204" pitchFamily="34" charset="0"/>
              </a:rPr>
              <a:t>Volume 5: CIP Safety</a:t>
            </a:r>
          </a:p>
          <a:p>
            <a:r>
              <a:rPr lang="en-US" sz="1350" dirty="0">
                <a:latin typeface="Tahoma" panose="020B0604030504040204" pitchFamily="34" charset="0"/>
                <a:ea typeface="Tahoma" panose="020B0604030504040204" pitchFamily="34" charset="0"/>
                <a:cs typeface="Tahoma" panose="020B0604030504040204" pitchFamily="34" charset="0"/>
              </a:rPr>
              <a:t>Volume 6: CompoNet Adaption of CIP</a:t>
            </a:r>
          </a:p>
          <a:p>
            <a:r>
              <a:rPr lang="en-US" sz="1350" dirty="0">
                <a:latin typeface="Tahoma" panose="020B0604030504040204" pitchFamily="34" charset="0"/>
                <a:ea typeface="Tahoma" panose="020B0604030504040204" pitchFamily="34" charset="0"/>
                <a:cs typeface="Tahoma" panose="020B0604030504040204" pitchFamily="34" charset="0"/>
              </a:rPr>
              <a:t>Volume 7: Integration of Modbus Devices into the CIP Architecture</a:t>
            </a:r>
          </a:p>
          <a:p>
            <a:endParaRPr lang="en-US" sz="135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75842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7" name="Title 6"/>
          <p:cNvSpPr txBox="1">
            <a:spLocks/>
          </p:cNvSpPr>
          <p:nvPr/>
        </p:nvSpPr>
        <p:spPr>
          <a:xfrm>
            <a:off x="457200" y="1085851"/>
            <a:ext cx="7924800" cy="55799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55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Application Layer Enhancements(Cont…)</a:t>
            </a:r>
            <a:endParaRPr lang="en-US" sz="255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76439" y="2033229"/>
            <a:ext cx="2864887"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Message Prioritization(Cont…)</a:t>
            </a:r>
            <a:endParaRPr lang="en-US" sz="1350" u="sng"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84360" y="1643840"/>
            <a:ext cx="3348994"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CIP SYNC AND CIP MOTION(Cont…)</a:t>
            </a:r>
          </a:p>
        </p:txBody>
      </p:sp>
      <p:sp>
        <p:nvSpPr>
          <p:cNvPr id="10" name="Rectangle 9"/>
          <p:cNvSpPr/>
          <p:nvPr/>
        </p:nvSpPr>
        <p:spPr>
          <a:xfrm>
            <a:off x="484361" y="2571750"/>
            <a:ext cx="7436290" cy="2169825"/>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For CIP transport class 0 and 1 connections (i.e., UDP-based), there is a defined mapping of CIP priorities to 802.1D priorities and DiffServ Code Points.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For UCMM and CIP transport class 3 connections (i.e., TCP-based), there is a single defined</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DiffServ Code Point and 802.1D priority value. For PTP (IEEE 1588) messages, there are DiffServ Code Points and 802.1D priority values corresponding to the two different types of PTP messages.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The QoS Object provides a means to configure DSCP values and a means to enable/disable sending of 802.1Q tagged frames.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There are no requirements for devices to mark traffic other than CIP or IEEE 1588, but devices are free to do so.</a:t>
            </a:r>
          </a:p>
        </p:txBody>
      </p:sp>
    </p:spTree>
    <p:extLst>
      <p:ext uri="{BB962C8B-B14F-4D97-AF65-F5344CB8AC3E}">
        <p14:creationId xmlns:p14="http://schemas.microsoft.com/office/powerpoint/2010/main" val="2836585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5" name="Title 4"/>
          <p:cNvSpPr>
            <a:spLocks noGrp="1"/>
          </p:cNvSpPr>
          <p:nvPr>
            <p:ph type="title"/>
          </p:nvPr>
        </p:nvSpPr>
        <p:spPr>
          <a:xfrm>
            <a:off x="514350" y="1243790"/>
            <a:ext cx="6858000" cy="422312"/>
          </a:xfrm>
        </p:spPr>
        <p:txBody>
          <a:bodyPr>
            <a:normAutofit fontScale="90000"/>
          </a:bodyPr>
          <a:lstStyle/>
          <a:p>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Application Layer Enhancements(Cont…)</a:t>
            </a:r>
            <a:r>
              <a:rPr lang="en-US" sz="27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r>
            <a:br>
              <a:rPr lang="en-US" sz="27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endParaRPr lang="en-US" sz="27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488772" y="1935527"/>
            <a:ext cx="2061783" cy="276999"/>
          </a:xfrm>
          <a:prstGeom prst="rect">
            <a:avLst/>
          </a:prstGeom>
        </p:spPr>
        <p:txBody>
          <a:bodyPr wrap="none">
            <a:spAutoFit/>
          </a:bodyPr>
          <a:lstStyle/>
          <a:p>
            <a:pPr algn="just"/>
            <a:r>
              <a:rPr lang="en-US" sz="1200" b="1" u="sng" dirty="0">
                <a:latin typeface="Tahoma" panose="020B0604030504040204" pitchFamily="34" charset="0"/>
                <a:ea typeface="Tahoma" panose="020B0604030504040204" pitchFamily="34" charset="0"/>
                <a:cs typeface="Tahoma" panose="020B0604030504040204" pitchFamily="34" charset="0"/>
              </a:rPr>
              <a:t>Applications of CIP Sync</a:t>
            </a:r>
            <a:endParaRPr lang="en-US" sz="1200" u="sng"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526799" y="2266797"/>
            <a:ext cx="7143750" cy="1384995"/>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Typical applications for CIP Sync are time-stamping sensor inputs, distributed time-triggered outputs, and distributed motion, such as electronic gearing or camming applications.</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application master then calculates the new reference values and sends them to the motion drives. Using CIP Sync, the communication system is not required to have extremely low jitter; it is sufficient to transmit all time-critical messages, and their exact arrival time becomes irrelevant.</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As a result of these measures, CIP Sync devices can coexist side by side with other EtherNet/IP devices without any need for network segmentation or special hardware.</a:t>
            </a:r>
          </a:p>
        </p:txBody>
      </p:sp>
      <p:sp>
        <p:nvSpPr>
          <p:cNvPr id="8" name="Rectangle 7"/>
          <p:cNvSpPr/>
          <p:nvPr/>
        </p:nvSpPr>
        <p:spPr>
          <a:xfrm>
            <a:off x="526799" y="4106581"/>
            <a:ext cx="1042273"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CIP Motion</a:t>
            </a:r>
            <a:endParaRPr lang="en-US" sz="1200" u="sng"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31326" y="4435273"/>
            <a:ext cx="7143750" cy="1015663"/>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CIP application profile used on EtherNet/IP provides a comprehensive set of services and device profiles that provide a wide range of functionality and device support.</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CIP Motion profile takes advantage of the latest advances in motion control technology to provide a comprehensive, state-of-the-art profile.</a:t>
            </a:r>
          </a:p>
          <a:p>
            <a:pPr marL="214313" indent="-214313" algn="just">
              <a:buFont typeface="Arial" panose="020B0604020202020204" pitchFamily="34" charset="0"/>
              <a:buChar char="•"/>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531326" y="1573966"/>
            <a:ext cx="2997937"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CIP SYNC AND CIP MOTION(Cont…)</a:t>
            </a:r>
          </a:p>
        </p:txBody>
      </p:sp>
    </p:spTree>
    <p:extLst>
      <p:ext uri="{BB962C8B-B14F-4D97-AF65-F5344CB8AC3E}">
        <p14:creationId xmlns:p14="http://schemas.microsoft.com/office/powerpoint/2010/main" val="4258501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4" name="Title 4"/>
          <p:cNvSpPr txBox="1">
            <a:spLocks/>
          </p:cNvSpPr>
          <p:nvPr/>
        </p:nvSpPr>
        <p:spPr>
          <a:xfrm>
            <a:off x="457200" y="1200150"/>
            <a:ext cx="6858000" cy="422312"/>
          </a:xfrm>
          <a:prstGeom prst="rect">
            <a:avLst/>
          </a:prstGeom>
        </p:spPr>
        <p:txBody>
          <a:bodyPr>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325"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Application Layer Enhancements(Cont…)</a:t>
            </a:r>
            <a:r>
              <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r>
            <a:br>
              <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endPar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57200" y="1751330"/>
            <a:ext cx="1204176"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CIP SAFETY</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457200" y="2028330"/>
            <a:ext cx="6972300" cy="507831"/>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Like other safety protocols based on industry standard networks, CIP Safety adds additional services to transport data with high integrity. </a:t>
            </a:r>
          </a:p>
        </p:txBody>
      </p:sp>
      <p:sp>
        <p:nvSpPr>
          <p:cNvPr id="7" name="Rectangle 6"/>
          <p:cNvSpPr/>
          <p:nvPr/>
        </p:nvSpPr>
        <p:spPr>
          <a:xfrm>
            <a:off x="456396" y="2694343"/>
            <a:ext cx="2212465"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General Considerations</a:t>
            </a:r>
            <a:endParaRPr lang="en-US" sz="1350" u="sng"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4"/>
          <a:stretch>
            <a:fillRect/>
          </a:stretch>
        </p:blipFill>
        <p:spPr>
          <a:xfrm>
            <a:off x="514351" y="3253889"/>
            <a:ext cx="2793206" cy="1278731"/>
          </a:xfrm>
          <a:prstGeom prst="rect">
            <a:avLst/>
          </a:prstGeom>
        </p:spPr>
      </p:pic>
      <p:sp>
        <p:nvSpPr>
          <p:cNvPr id="9" name="Rectangle 8"/>
          <p:cNvSpPr/>
          <p:nvPr/>
        </p:nvSpPr>
        <p:spPr>
          <a:xfrm>
            <a:off x="1070266" y="4719433"/>
            <a:ext cx="2177199"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Routing of safety data.</a:t>
            </a:r>
          </a:p>
        </p:txBody>
      </p:sp>
      <p:pic>
        <p:nvPicPr>
          <p:cNvPr id="10" name="Picture 9"/>
          <p:cNvPicPr>
            <a:picLocks noChangeAspect="1"/>
          </p:cNvPicPr>
          <p:nvPr/>
        </p:nvPicPr>
        <p:blipFill>
          <a:blip r:embed="rId5"/>
          <a:stretch>
            <a:fillRect/>
          </a:stretch>
        </p:blipFill>
        <p:spPr>
          <a:xfrm>
            <a:off x="4229100" y="3253889"/>
            <a:ext cx="2950369" cy="1278731"/>
          </a:xfrm>
          <a:prstGeom prst="rect">
            <a:avLst/>
          </a:prstGeom>
        </p:spPr>
      </p:pic>
      <p:sp>
        <p:nvSpPr>
          <p:cNvPr id="11" name="Rectangle 10"/>
          <p:cNvSpPr/>
          <p:nvPr/>
        </p:nvSpPr>
        <p:spPr>
          <a:xfrm>
            <a:off x="5037996" y="4719433"/>
            <a:ext cx="1677062"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Network routing.</a:t>
            </a:r>
          </a:p>
        </p:txBody>
      </p:sp>
    </p:spTree>
    <p:extLst>
      <p:ext uri="{BB962C8B-B14F-4D97-AF65-F5344CB8AC3E}">
        <p14:creationId xmlns:p14="http://schemas.microsoft.com/office/powerpoint/2010/main" val="1312096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4" name="Title 4"/>
          <p:cNvSpPr txBox="1">
            <a:spLocks/>
          </p:cNvSpPr>
          <p:nvPr/>
        </p:nvSpPr>
        <p:spPr>
          <a:xfrm>
            <a:off x="457200" y="1200150"/>
            <a:ext cx="6858000" cy="422312"/>
          </a:xfrm>
          <a:prstGeom prst="rect">
            <a:avLst/>
          </a:prstGeom>
        </p:spPr>
        <p:txBody>
          <a:bodyPr>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325"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Application Layer Enhancements(Cont…)</a:t>
            </a:r>
            <a:r>
              <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r>
            <a:br>
              <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endPar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57201" y="1751330"/>
            <a:ext cx="1939955"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CIP SAFETY(Cont…)</a:t>
            </a:r>
            <a:endParaRPr lang="en-US" sz="135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266002" y="2157198"/>
            <a:ext cx="2424062" cy="300082"/>
          </a:xfrm>
          <a:prstGeom prst="rect">
            <a:avLst/>
          </a:prstGeom>
        </p:spPr>
        <p:txBody>
          <a:bodyPr wrap="none">
            <a:spAutoFit/>
          </a:bodyPr>
          <a:lstStyle/>
          <a:p>
            <a:pPr algn="just"/>
            <a:r>
              <a:rPr lang="en-US" sz="1350" b="1" u="sng" dirty="0">
                <a:latin typeface="Tahoma" panose="020B0604030504040204" pitchFamily="34" charset="0"/>
                <a:ea typeface="Tahoma" panose="020B0604030504040204" pitchFamily="34" charset="0"/>
                <a:cs typeface="Tahoma" panose="020B0604030504040204" pitchFamily="34" charset="0"/>
              </a:rPr>
              <a:t>Implementation of Safety</a:t>
            </a:r>
            <a:endParaRPr lang="en-US" sz="1350" u="sng"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4"/>
          <a:stretch>
            <a:fillRect/>
          </a:stretch>
        </p:blipFill>
        <p:spPr>
          <a:xfrm>
            <a:off x="400050" y="2591358"/>
            <a:ext cx="3486150" cy="2057400"/>
          </a:xfrm>
          <a:prstGeom prst="rect">
            <a:avLst/>
          </a:prstGeom>
        </p:spPr>
      </p:pic>
      <p:sp>
        <p:nvSpPr>
          <p:cNvPr id="8" name="Rectangle 7"/>
          <p:cNvSpPr/>
          <p:nvPr/>
        </p:nvSpPr>
        <p:spPr>
          <a:xfrm>
            <a:off x="228600" y="4835343"/>
            <a:ext cx="4826962"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Relationship of Safety Validators, Unicast Connection</a:t>
            </a:r>
          </a:p>
        </p:txBody>
      </p:sp>
      <p:sp>
        <p:nvSpPr>
          <p:cNvPr id="9" name="Rectangle 8"/>
          <p:cNvSpPr/>
          <p:nvPr/>
        </p:nvSpPr>
        <p:spPr>
          <a:xfrm>
            <a:off x="4171950" y="2546687"/>
            <a:ext cx="4572000" cy="2169825"/>
          </a:xfrm>
          <a:prstGeom prst="rect">
            <a:avLst/>
          </a:prstGeom>
        </p:spPr>
        <p:txBody>
          <a:bodyPr>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The producing safety application uses an instance of a Client Validator to produce safety data and ensure time coordination.</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The client uses a link data producer to transmit the data and a link consumer to receive time coordination messages.</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The consuming safety application uses a Server Validator to receive and check data.</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The server uses a link consumer to receive data and a link producer to transmit time coordination messages.</a:t>
            </a:r>
          </a:p>
        </p:txBody>
      </p:sp>
    </p:spTree>
    <p:extLst>
      <p:ext uri="{BB962C8B-B14F-4D97-AF65-F5344CB8AC3E}">
        <p14:creationId xmlns:p14="http://schemas.microsoft.com/office/powerpoint/2010/main" val="884529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4" name="Title 4"/>
          <p:cNvSpPr txBox="1">
            <a:spLocks/>
          </p:cNvSpPr>
          <p:nvPr/>
        </p:nvSpPr>
        <p:spPr>
          <a:xfrm>
            <a:off x="457200" y="1200150"/>
            <a:ext cx="6858000" cy="422312"/>
          </a:xfrm>
          <a:prstGeom prst="rect">
            <a:avLst/>
          </a:prstGeom>
        </p:spPr>
        <p:txBody>
          <a:bodyPr>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325"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Application Layer Enhancements(Cont…)</a:t>
            </a:r>
            <a:r>
              <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r>
            <a:br>
              <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endPar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57201" y="2167736"/>
            <a:ext cx="1778051"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Ensuring Integrity</a:t>
            </a:r>
          </a:p>
        </p:txBody>
      </p:sp>
      <p:sp>
        <p:nvSpPr>
          <p:cNvPr id="6" name="Rectangle 5"/>
          <p:cNvSpPr/>
          <p:nvPr/>
        </p:nvSpPr>
        <p:spPr>
          <a:xfrm>
            <a:off x="457201" y="1751330"/>
            <a:ext cx="1939955"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CIP SAFETY(Cont…)</a:t>
            </a:r>
          </a:p>
        </p:txBody>
      </p:sp>
      <p:sp>
        <p:nvSpPr>
          <p:cNvPr id="7" name="Rectangle 6"/>
          <p:cNvSpPr/>
          <p:nvPr/>
        </p:nvSpPr>
        <p:spPr>
          <a:xfrm>
            <a:off x="457200" y="2883286"/>
            <a:ext cx="6972300" cy="715581"/>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CIP Safety does not prevent communication errors from occurring; rather, it ensures transmission integrity by detecting errors and allowing devices to take appropriate actions.</a:t>
            </a:r>
          </a:p>
        </p:txBody>
      </p:sp>
      <p:pic>
        <p:nvPicPr>
          <p:cNvPr id="8" name="Picture 7"/>
          <p:cNvPicPr>
            <a:picLocks noChangeAspect="1"/>
          </p:cNvPicPr>
          <p:nvPr/>
        </p:nvPicPr>
        <p:blipFill>
          <a:blip r:embed="rId4"/>
          <a:stretch>
            <a:fillRect/>
          </a:stretch>
        </p:blipFill>
        <p:spPr>
          <a:xfrm>
            <a:off x="457200" y="3540809"/>
            <a:ext cx="3171825" cy="2050256"/>
          </a:xfrm>
          <a:prstGeom prst="rect">
            <a:avLst/>
          </a:prstGeom>
        </p:spPr>
      </p:pic>
      <p:sp>
        <p:nvSpPr>
          <p:cNvPr id="9" name="Rectangle 8"/>
          <p:cNvSpPr/>
          <p:nvPr/>
        </p:nvSpPr>
        <p:spPr>
          <a:xfrm>
            <a:off x="1428751" y="5610766"/>
            <a:ext cx="1257075"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Time stamp.</a:t>
            </a:r>
          </a:p>
        </p:txBody>
      </p:sp>
      <p:sp>
        <p:nvSpPr>
          <p:cNvPr id="10" name="Rectangle 9"/>
          <p:cNvSpPr/>
          <p:nvPr/>
        </p:nvSpPr>
        <p:spPr>
          <a:xfrm>
            <a:off x="3778124" y="4030571"/>
            <a:ext cx="4800600" cy="1338828"/>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All CIP Safety data are produced with a time stamp that allows Safety Consumers to determine the age of the produced data.</a:t>
            </a:r>
          </a:p>
          <a:p>
            <a:pPr marL="214313" indent="-214313" algn="just">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 time stamp allows transmission, media access/arbitration, queuing, retry, and routing delays to be detected.</a:t>
            </a:r>
          </a:p>
        </p:txBody>
      </p:sp>
      <p:sp>
        <p:nvSpPr>
          <p:cNvPr id="11" name="Rectangle 10"/>
          <p:cNvSpPr/>
          <p:nvPr/>
        </p:nvSpPr>
        <p:spPr>
          <a:xfrm>
            <a:off x="444751" y="2436951"/>
            <a:ext cx="6984749" cy="415498"/>
          </a:xfrm>
          <a:prstGeom prst="rect">
            <a:avLst/>
          </a:prstGeom>
        </p:spPr>
        <p:txBody>
          <a:bodyPr wrap="square">
            <a:spAutoFit/>
          </a:bodyPr>
          <a:lstStyle/>
          <a:p>
            <a:r>
              <a:rPr lang="en-US" sz="1050" dirty="0">
                <a:latin typeface="Tahoma" panose="020B0604030504040204" pitchFamily="34" charset="0"/>
                <a:ea typeface="Tahoma" panose="020B0604030504040204" pitchFamily="34" charset="0"/>
                <a:cs typeface="Tahoma" panose="020B0604030504040204" pitchFamily="34" charset="0"/>
              </a:rPr>
              <a:t>(Time Expectation via Time Stamp, Production Identifier, Safety Cyclic Redundancy Code, Redundancy and Cross-Check, Diverse Measures for Safety and Standard)	</a:t>
            </a:r>
          </a:p>
        </p:txBody>
      </p:sp>
    </p:spTree>
    <p:extLst>
      <p:ext uri="{BB962C8B-B14F-4D97-AF65-F5344CB8AC3E}">
        <p14:creationId xmlns:p14="http://schemas.microsoft.com/office/powerpoint/2010/main" val="3585743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4" name="Title 4"/>
          <p:cNvSpPr txBox="1">
            <a:spLocks/>
          </p:cNvSpPr>
          <p:nvPr/>
        </p:nvSpPr>
        <p:spPr>
          <a:xfrm>
            <a:off x="457200" y="1200150"/>
            <a:ext cx="6858000" cy="422312"/>
          </a:xfrm>
          <a:prstGeom prst="rect">
            <a:avLst/>
          </a:prstGeom>
        </p:spPr>
        <p:txBody>
          <a:bodyPr>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325"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Application Layer Enhancements(Cont…)</a:t>
            </a:r>
            <a:r>
              <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r>
            <a:br>
              <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endPar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57201" y="1751330"/>
            <a:ext cx="1939955"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CIP SAFETY(Cont…)</a:t>
            </a:r>
          </a:p>
        </p:txBody>
      </p:sp>
      <p:sp>
        <p:nvSpPr>
          <p:cNvPr id="6" name="Rectangle 5"/>
          <p:cNvSpPr/>
          <p:nvPr/>
        </p:nvSpPr>
        <p:spPr>
          <a:xfrm>
            <a:off x="484852" y="2514600"/>
            <a:ext cx="4572000" cy="923330"/>
          </a:xfrm>
          <a:prstGeom prst="rect">
            <a:avLst/>
          </a:prstGeom>
        </p:spPr>
        <p:txBody>
          <a:bodyPr>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CIP Safety provides two types of Safety Connections:</a:t>
            </a:r>
          </a:p>
          <a:p>
            <a:endParaRPr lang="en-US" sz="1350" dirty="0">
              <a:latin typeface="Tahoma" panose="020B0604030504040204" pitchFamily="34" charset="0"/>
              <a:ea typeface="Tahoma" panose="020B0604030504040204" pitchFamily="34" charset="0"/>
              <a:cs typeface="Tahoma" panose="020B0604030504040204" pitchFamily="34" charset="0"/>
            </a:endParaRPr>
          </a:p>
          <a:p>
            <a:pPr marL="257175" indent="-257175">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Unicast Connections</a:t>
            </a:r>
          </a:p>
          <a:p>
            <a:pPr marL="257175" indent="-257175">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Multicast Connections</a:t>
            </a:r>
          </a:p>
        </p:txBody>
      </p:sp>
      <p:sp>
        <p:nvSpPr>
          <p:cNvPr id="7" name="Rectangle 6"/>
          <p:cNvSpPr/>
          <p:nvPr/>
        </p:nvSpPr>
        <p:spPr>
          <a:xfrm>
            <a:off x="422851" y="2108732"/>
            <a:ext cx="1859805" cy="300082"/>
          </a:xfrm>
          <a:prstGeom prst="rect">
            <a:avLst/>
          </a:prstGeom>
        </p:spPr>
        <p:txBody>
          <a:bodyPr wrap="none">
            <a:spAutoFit/>
          </a:bodyPr>
          <a:lstStyle/>
          <a:p>
            <a:pPr algn="just"/>
            <a:r>
              <a:rPr lang="en-US" sz="1350" b="1" u="sng" dirty="0">
                <a:latin typeface="Tahoma" panose="020B0604030504040204" pitchFamily="34" charset="0"/>
                <a:ea typeface="Tahoma" panose="020B0604030504040204" pitchFamily="34" charset="0"/>
                <a:cs typeface="Tahoma" panose="020B0604030504040204" pitchFamily="34" charset="0"/>
              </a:rPr>
              <a:t>Safety Connections</a:t>
            </a:r>
            <a:endParaRPr lang="en-US" sz="1350" u="sng"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056852" y="5429250"/>
            <a:ext cx="3225563"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Multicast Connection on DeviceNet</a:t>
            </a:r>
          </a:p>
        </p:txBody>
      </p:sp>
      <p:sp>
        <p:nvSpPr>
          <p:cNvPr id="10" name="Rectangle 9"/>
          <p:cNvSpPr/>
          <p:nvPr/>
        </p:nvSpPr>
        <p:spPr>
          <a:xfrm>
            <a:off x="484852" y="3649113"/>
            <a:ext cx="4144298" cy="1338828"/>
          </a:xfrm>
          <a:prstGeom prst="rect">
            <a:avLst/>
          </a:prstGeom>
        </p:spPr>
        <p:txBody>
          <a:bodyPr wrap="square">
            <a:spAutoFit/>
          </a:bodyPr>
          <a:lstStyle/>
          <a:p>
            <a:pPr algn="just"/>
            <a:r>
              <a:rPr lang="en-US" sz="1350" dirty="0">
                <a:latin typeface="Tahoma" panose="020B0604030504040204" pitchFamily="34" charset="0"/>
                <a:ea typeface="Tahoma" panose="020B0604030504040204" pitchFamily="34" charset="0"/>
                <a:cs typeface="Tahoma" panose="020B0604030504040204" pitchFamily="34" charset="0"/>
              </a:rPr>
              <a:t>When multicast messages are routed off-link, the router combines the data-and-time correction messages from DeviceNet and separates them when messages reach DeviceNet. Since the safety message contents are unchanged, the router provides no safety function.</a:t>
            </a:r>
          </a:p>
        </p:txBody>
      </p:sp>
      <p:pic>
        <p:nvPicPr>
          <p:cNvPr id="11" name="Picture 10"/>
          <p:cNvPicPr>
            <a:picLocks noChangeAspect="1"/>
          </p:cNvPicPr>
          <p:nvPr/>
        </p:nvPicPr>
        <p:blipFill>
          <a:blip r:embed="rId4"/>
          <a:stretch>
            <a:fillRect/>
          </a:stretch>
        </p:blipFill>
        <p:spPr>
          <a:xfrm>
            <a:off x="4875610" y="1854218"/>
            <a:ext cx="2936081" cy="3400425"/>
          </a:xfrm>
          <a:prstGeom prst="rect">
            <a:avLst/>
          </a:prstGeom>
        </p:spPr>
      </p:pic>
    </p:spTree>
    <p:extLst>
      <p:ext uri="{BB962C8B-B14F-4D97-AF65-F5344CB8AC3E}">
        <p14:creationId xmlns:p14="http://schemas.microsoft.com/office/powerpoint/2010/main" val="1373149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4" name="Title 4"/>
          <p:cNvSpPr txBox="1">
            <a:spLocks/>
          </p:cNvSpPr>
          <p:nvPr/>
        </p:nvSpPr>
        <p:spPr>
          <a:xfrm>
            <a:off x="457200" y="1200150"/>
            <a:ext cx="6858000" cy="422312"/>
          </a:xfrm>
          <a:prstGeom prst="rect">
            <a:avLst/>
          </a:prstGeom>
        </p:spPr>
        <p:txBody>
          <a:bodyPr>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325"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Application Layer Enhancements(Cont…)</a:t>
            </a:r>
            <a:r>
              <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r>
            <a:br>
              <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endPar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57201" y="1751330"/>
            <a:ext cx="1939955"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CIP SAFETY(Cont…)</a:t>
            </a:r>
          </a:p>
        </p:txBody>
      </p:sp>
      <p:sp>
        <p:nvSpPr>
          <p:cNvPr id="6" name="Rectangle 5"/>
          <p:cNvSpPr/>
          <p:nvPr/>
        </p:nvSpPr>
        <p:spPr>
          <a:xfrm>
            <a:off x="457201" y="2090350"/>
            <a:ext cx="2363147"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Message Packet Sections</a:t>
            </a:r>
            <a:endParaRPr lang="en-US" sz="1350" u="sng"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430375" y="2411249"/>
            <a:ext cx="4572000" cy="1338828"/>
          </a:xfrm>
          <a:prstGeom prst="rect">
            <a:avLst/>
          </a:prstGeom>
        </p:spPr>
        <p:txBody>
          <a:bodyPr>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CIP Safety has four message sections:</a:t>
            </a:r>
          </a:p>
          <a:p>
            <a:endParaRPr lang="en-US" sz="1350" dirty="0">
              <a:latin typeface="Tahoma" panose="020B0604030504040204" pitchFamily="34" charset="0"/>
              <a:ea typeface="Tahoma" panose="020B0604030504040204" pitchFamily="34" charset="0"/>
              <a:cs typeface="Tahoma" panose="020B0604030504040204" pitchFamily="34" charset="0"/>
            </a:endParaRPr>
          </a:p>
          <a:p>
            <a:r>
              <a:rPr lang="en-US" sz="1350" dirty="0">
                <a:latin typeface="Tahoma" panose="020B0604030504040204" pitchFamily="34" charset="0"/>
                <a:ea typeface="Tahoma" panose="020B0604030504040204" pitchFamily="34" charset="0"/>
                <a:cs typeface="Tahoma" panose="020B0604030504040204" pitchFamily="34" charset="0"/>
              </a:rPr>
              <a:t>1. Data</a:t>
            </a:r>
          </a:p>
          <a:p>
            <a:r>
              <a:rPr lang="en-US" sz="1350" dirty="0">
                <a:latin typeface="Tahoma" panose="020B0604030504040204" pitchFamily="34" charset="0"/>
                <a:ea typeface="Tahoma" panose="020B0604030504040204" pitchFamily="34" charset="0"/>
                <a:cs typeface="Tahoma" panose="020B0604030504040204" pitchFamily="34" charset="0"/>
              </a:rPr>
              <a:t>2. Time stamp</a:t>
            </a:r>
          </a:p>
          <a:p>
            <a:r>
              <a:rPr lang="en-US" sz="1350" dirty="0">
                <a:latin typeface="Tahoma" panose="020B0604030504040204" pitchFamily="34" charset="0"/>
                <a:ea typeface="Tahoma" panose="020B0604030504040204" pitchFamily="34" charset="0"/>
                <a:cs typeface="Tahoma" panose="020B0604030504040204" pitchFamily="34" charset="0"/>
              </a:rPr>
              <a:t>3. Time correction</a:t>
            </a:r>
          </a:p>
          <a:p>
            <a:r>
              <a:rPr lang="en-US" sz="1350" dirty="0">
                <a:latin typeface="Tahoma" panose="020B0604030504040204" pitchFamily="34" charset="0"/>
                <a:ea typeface="Tahoma" panose="020B0604030504040204" pitchFamily="34" charset="0"/>
                <a:cs typeface="Tahoma" panose="020B0604030504040204" pitchFamily="34" charset="0"/>
              </a:rPr>
              <a:t>4. Time coordination</a:t>
            </a:r>
          </a:p>
        </p:txBody>
      </p:sp>
      <p:sp>
        <p:nvSpPr>
          <p:cNvPr id="8" name="Rectangle 7"/>
          <p:cNvSpPr/>
          <p:nvPr/>
        </p:nvSpPr>
        <p:spPr>
          <a:xfrm>
            <a:off x="457200" y="3953395"/>
            <a:ext cx="1378904"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Configuration</a:t>
            </a:r>
            <a:endParaRPr lang="en-US" sz="1350" u="sng"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30375" y="4343400"/>
            <a:ext cx="4572000" cy="923330"/>
          </a:xfrm>
          <a:prstGeom prst="rect">
            <a:avLst/>
          </a:prstGeom>
        </p:spPr>
        <p:txBody>
          <a:bodyPr>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There are two possible sequences for configuration:</a:t>
            </a:r>
          </a:p>
          <a:p>
            <a:endParaRPr lang="en-US" sz="1350" dirty="0">
              <a:latin typeface="Tahoma" panose="020B0604030504040204" pitchFamily="34" charset="0"/>
              <a:ea typeface="Tahoma" panose="020B0604030504040204" pitchFamily="34" charset="0"/>
              <a:cs typeface="Tahoma" panose="020B0604030504040204" pitchFamily="34" charset="0"/>
            </a:endParaRPr>
          </a:p>
          <a:p>
            <a:r>
              <a:rPr lang="en-US" sz="1350" dirty="0">
                <a:latin typeface="Tahoma" panose="020B0604030504040204" pitchFamily="34" charset="0"/>
                <a:ea typeface="Tahoma" panose="020B0604030504040204" pitchFamily="34" charset="0"/>
                <a:cs typeface="Tahoma" panose="020B0604030504040204" pitchFamily="34" charset="0"/>
              </a:rPr>
              <a:t>1. Configuration tool directly to device</a:t>
            </a:r>
          </a:p>
          <a:p>
            <a:r>
              <a:rPr lang="it-IT" sz="1350" dirty="0">
                <a:latin typeface="Tahoma" panose="020B0604030504040204" pitchFamily="34" charset="0"/>
                <a:ea typeface="Tahoma" panose="020B0604030504040204" pitchFamily="34" charset="0"/>
                <a:cs typeface="Tahoma" panose="020B0604030504040204" pitchFamily="34" charset="0"/>
              </a:rPr>
              <a:t>2. Via an intermediate device</a:t>
            </a:r>
            <a:endParaRPr lang="en-US" sz="1350" dirty="0">
              <a:latin typeface="Tahoma" panose="020B0604030504040204" pitchFamily="34" charset="0"/>
              <a:ea typeface="Tahoma" panose="020B0604030504040204" pitchFamily="34" charset="0"/>
              <a:cs typeface="Tahoma" panose="020B0604030504040204" pitchFamily="34" charset="0"/>
            </a:endParaRPr>
          </a:p>
        </p:txBody>
      </p:sp>
      <p:pic>
        <p:nvPicPr>
          <p:cNvPr id="10" name="Picture 9"/>
          <p:cNvPicPr>
            <a:picLocks noChangeAspect="1"/>
          </p:cNvPicPr>
          <p:nvPr/>
        </p:nvPicPr>
        <p:blipFill>
          <a:blip r:embed="rId4"/>
          <a:stretch>
            <a:fillRect/>
          </a:stretch>
        </p:blipFill>
        <p:spPr>
          <a:xfrm>
            <a:off x="4686470" y="4193448"/>
            <a:ext cx="2943225" cy="1200150"/>
          </a:xfrm>
          <a:prstGeom prst="rect">
            <a:avLst/>
          </a:prstGeom>
        </p:spPr>
      </p:pic>
      <p:sp>
        <p:nvSpPr>
          <p:cNvPr id="11" name="Rectangle 10"/>
          <p:cNvSpPr/>
          <p:nvPr/>
        </p:nvSpPr>
        <p:spPr>
          <a:xfrm>
            <a:off x="5255504" y="5555062"/>
            <a:ext cx="2270173"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Configuration transfers.</a:t>
            </a:r>
          </a:p>
        </p:txBody>
      </p:sp>
    </p:spTree>
    <p:extLst>
      <p:ext uri="{BB962C8B-B14F-4D97-AF65-F5344CB8AC3E}">
        <p14:creationId xmlns:p14="http://schemas.microsoft.com/office/powerpoint/2010/main" val="2889463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4" name="Rectangle 3"/>
          <p:cNvSpPr/>
          <p:nvPr/>
        </p:nvSpPr>
        <p:spPr>
          <a:xfrm>
            <a:off x="457201" y="2244206"/>
            <a:ext cx="6823010" cy="1546577"/>
          </a:xfrm>
          <a:prstGeom prst="rect">
            <a:avLst/>
          </a:prstGeom>
        </p:spPr>
        <p:txBody>
          <a:bodyPr wrap="square">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CIP Safety provides the following protection measures to ensure configuration integrity:</a:t>
            </a:r>
          </a:p>
          <a:p>
            <a:endParaRPr lang="en-US" sz="135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Safety Network Number</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Password Protection</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Configuration Ownership</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Configuration Locking</a:t>
            </a:r>
          </a:p>
        </p:txBody>
      </p:sp>
      <p:sp>
        <p:nvSpPr>
          <p:cNvPr id="5" name="Title 4"/>
          <p:cNvSpPr txBox="1">
            <a:spLocks/>
          </p:cNvSpPr>
          <p:nvPr/>
        </p:nvSpPr>
        <p:spPr>
          <a:xfrm>
            <a:off x="457200" y="1200150"/>
            <a:ext cx="6858000" cy="422312"/>
          </a:xfrm>
          <a:prstGeom prst="rect">
            <a:avLst/>
          </a:prstGeom>
        </p:spPr>
        <p:txBody>
          <a:bodyPr>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325"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Application Layer Enhancements(Cont…)</a:t>
            </a:r>
            <a:r>
              <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r>
            <a:br>
              <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endParaRPr lang="en-US" sz="2325"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457201" y="1616329"/>
            <a:ext cx="1939955" cy="300082"/>
          </a:xfrm>
          <a:prstGeom prst="rect">
            <a:avLst/>
          </a:prstGeom>
        </p:spPr>
        <p:txBody>
          <a:bodyPr wrap="none">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CIP SAFETY(Cont…)</a:t>
            </a:r>
          </a:p>
        </p:txBody>
      </p:sp>
      <p:sp>
        <p:nvSpPr>
          <p:cNvPr id="7" name="Rectangle 6"/>
          <p:cNvSpPr/>
          <p:nvPr/>
        </p:nvSpPr>
        <p:spPr>
          <a:xfrm>
            <a:off x="457200" y="1914061"/>
            <a:ext cx="2840842"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Configuration Implementation</a:t>
            </a:r>
            <a:endParaRPr lang="en-US" sz="1350" u="sng"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57200" y="3690196"/>
            <a:ext cx="1459054"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Safety Devices</a:t>
            </a:r>
            <a:endParaRPr lang="en-US" sz="1350" u="sng"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4"/>
          <a:stretch>
            <a:fillRect/>
          </a:stretch>
        </p:blipFill>
        <p:spPr>
          <a:xfrm>
            <a:off x="4400550" y="2561535"/>
            <a:ext cx="3128963" cy="3071813"/>
          </a:xfrm>
          <a:prstGeom prst="rect">
            <a:avLst/>
          </a:prstGeom>
        </p:spPr>
      </p:pic>
      <p:sp>
        <p:nvSpPr>
          <p:cNvPr id="10" name="Rectangle 9"/>
          <p:cNvSpPr/>
          <p:nvPr/>
        </p:nvSpPr>
        <p:spPr>
          <a:xfrm>
            <a:off x="433394" y="4097442"/>
            <a:ext cx="3794061" cy="715581"/>
          </a:xfrm>
          <a:prstGeom prst="rect">
            <a:avLst/>
          </a:prstGeom>
        </p:spPr>
        <p:txBody>
          <a:bodyPr wrap="square">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CIP Safety extends the CIP object model, with the addition of Safety I/O Assemblies, Safety Validator, and Safety Supervisor Objects.</a:t>
            </a:r>
          </a:p>
        </p:txBody>
      </p:sp>
      <p:sp>
        <p:nvSpPr>
          <p:cNvPr id="11" name="Rectangle 10"/>
          <p:cNvSpPr/>
          <p:nvPr/>
        </p:nvSpPr>
        <p:spPr>
          <a:xfrm>
            <a:off x="5138002" y="5673677"/>
            <a:ext cx="2032929" cy="300082"/>
          </a:xfrm>
          <a:prstGeom prst="rect">
            <a:avLst/>
          </a:prstGeom>
        </p:spPr>
        <p:txBody>
          <a:bodyPr wrap="none">
            <a:spAutoFit/>
          </a:bodyPr>
          <a:lstStyle/>
          <a:p>
            <a:r>
              <a:rPr lang="en-US" sz="1350" b="1" u="sng" dirty="0">
                <a:latin typeface="Tahoma" panose="020B0604030504040204" pitchFamily="34" charset="0"/>
                <a:ea typeface="Tahoma" panose="020B0604030504040204" pitchFamily="34" charset="0"/>
                <a:cs typeface="Tahoma" panose="020B0604030504040204" pitchFamily="34" charset="0"/>
              </a:rPr>
              <a:t>Safety device objects</a:t>
            </a:r>
          </a:p>
        </p:txBody>
      </p:sp>
    </p:spTree>
    <p:extLst>
      <p:ext uri="{BB962C8B-B14F-4D97-AF65-F5344CB8AC3E}">
        <p14:creationId xmlns:p14="http://schemas.microsoft.com/office/powerpoint/2010/main" val="4161844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P spid="1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4" name="Title 4"/>
          <p:cNvSpPr txBox="1">
            <a:spLocks/>
          </p:cNvSpPr>
          <p:nvPr/>
        </p:nvSpPr>
        <p:spPr>
          <a:xfrm>
            <a:off x="457200" y="1200150"/>
            <a:ext cx="6858000" cy="422312"/>
          </a:xfrm>
          <a:prstGeom prst="rect">
            <a:avLst/>
          </a:prstGeom>
        </p:spPr>
        <p:txBody>
          <a:bodyPr>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1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Application Layer Enhancements(Cont…)</a:t>
            </a:r>
            <a:r>
              <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r>
            <a:br>
              <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endPar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57200" y="1738317"/>
            <a:ext cx="1042273"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CIP Energy</a:t>
            </a:r>
            <a:endParaRPr lang="en-US" sz="1200" u="sng"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457200" y="2131170"/>
            <a:ext cx="6800850" cy="900246"/>
          </a:xfrm>
          <a:prstGeom prst="rect">
            <a:avLst/>
          </a:prstGeom>
        </p:spPr>
        <p:txBody>
          <a:bodyPr wrap="square">
            <a:spAutoFit/>
          </a:bodyPr>
          <a:lstStyle/>
          <a:p>
            <a:pPr marL="214313" indent="-214313" algn="just">
              <a:buClr>
                <a:schemeClr val="accent5">
                  <a:lumMod val="75000"/>
                </a:schemeClr>
              </a:buClr>
              <a:buSzPct val="60000"/>
              <a:buFont typeface="Wingdings" panose="05000000000000000000" pitchFamily="2" charset="2"/>
              <a:buChar char="§"/>
            </a:pPr>
            <a:r>
              <a:rPr lang="en-US" sz="1050" dirty="0">
                <a:latin typeface="Tahoma" panose="020B0604030504040204" pitchFamily="34" charset="0"/>
                <a:ea typeface="Tahoma" panose="020B0604030504040204" pitchFamily="34" charset="0"/>
                <a:cs typeface="Tahoma" panose="020B0604030504040204" pitchFamily="34" charset="0"/>
              </a:rPr>
              <a:t>The optimization of energy usage is a natural expansion of ODVA’s application coverage for industrial automation.</a:t>
            </a:r>
          </a:p>
          <a:p>
            <a:pPr marL="214313" indent="-214313" algn="just">
              <a:buClr>
                <a:schemeClr val="accent5">
                  <a:lumMod val="75000"/>
                </a:schemeClr>
              </a:buClr>
              <a:buSzPct val="60000"/>
              <a:buFont typeface="Wingdings" panose="05000000000000000000" pitchFamily="2" charset="2"/>
              <a:buChar char="§"/>
            </a:pPr>
            <a:r>
              <a:rPr lang="en-US" sz="1050" dirty="0">
                <a:latin typeface="Tahoma" panose="020B0604030504040204" pitchFamily="34" charset="0"/>
                <a:ea typeface="Tahoma" panose="020B0604030504040204" pitchFamily="34" charset="0"/>
                <a:cs typeface="Tahoma" panose="020B0604030504040204" pitchFamily="34" charset="0"/>
              </a:rPr>
              <a:t>The management of energy usage methodology described in the specification defines a set of standard attributes, services, and behaviors that will facilitate the reporting of industrial devices’ use of operational energy and the control of industrial devices into and out of nonoperational energy conserving states.</a:t>
            </a:r>
          </a:p>
        </p:txBody>
      </p:sp>
      <p:pic>
        <p:nvPicPr>
          <p:cNvPr id="7" name="Picture 6"/>
          <p:cNvPicPr>
            <a:picLocks noChangeAspect="1"/>
          </p:cNvPicPr>
          <p:nvPr/>
        </p:nvPicPr>
        <p:blipFill>
          <a:blip r:embed="rId4"/>
          <a:stretch>
            <a:fillRect/>
          </a:stretch>
        </p:blipFill>
        <p:spPr>
          <a:xfrm>
            <a:off x="4000500" y="3299085"/>
            <a:ext cx="3836194" cy="2336006"/>
          </a:xfrm>
          <a:prstGeom prst="rect">
            <a:avLst/>
          </a:prstGeom>
        </p:spPr>
      </p:pic>
      <p:sp>
        <p:nvSpPr>
          <p:cNvPr id="8" name="Rectangle 7"/>
          <p:cNvSpPr/>
          <p:nvPr/>
        </p:nvSpPr>
        <p:spPr>
          <a:xfrm>
            <a:off x="5099142" y="5666602"/>
            <a:ext cx="1723549" cy="276999"/>
          </a:xfrm>
          <a:prstGeom prst="rect">
            <a:avLst/>
          </a:prstGeom>
        </p:spPr>
        <p:txBody>
          <a:bodyPr wrap="none">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CIP Energy Objects.</a:t>
            </a:r>
          </a:p>
        </p:txBody>
      </p:sp>
      <p:sp>
        <p:nvSpPr>
          <p:cNvPr id="9" name="TextBox 8"/>
          <p:cNvSpPr txBox="1"/>
          <p:nvPr/>
        </p:nvSpPr>
        <p:spPr>
          <a:xfrm>
            <a:off x="400050" y="3486150"/>
            <a:ext cx="3600450" cy="1200329"/>
          </a:xfrm>
          <a:prstGeom prst="rect">
            <a:avLst/>
          </a:prstGeom>
          <a:noFill/>
        </p:spPr>
        <p:txBody>
          <a:bodyPr wrap="square" rtlCol="0">
            <a:spAutoFit/>
          </a:bodyPr>
          <a:lstStyle/>
          <a:p>
            <a:r>
              <a:rPr lang="en-US" sz="1200" b="1" u="sng" dirty="0">
                <a:latin typeface="Tahoma" panose="020B0604030504040204" pitchFamily="34" charset="0"/>
                <a:ea typeface="Tahoma" panose="020B0604030504040204" pitchFamily="34" charset="0"/>
                <a:cs typeface="Tahoma" panose="020B0604030504040204" pitchFamily="34" charset="0"/>
              </a:rPr>
              <a:t>Additional Objects:</a:t>
            </a:r>
          </a:p>
          <a:p>
            <a:endParaRPr lang="en-US" sz="1200" dirty="0">
              <a:latin typeface="Tahoma" panose="020B0604030504040204" pitchFamily="34" charset="0"/>
              <a:ea typeface="Tahoma" panose="020B0604030504040204" pitchFamily="34" charset="0"/>
              <a:cs typeface="Tahoma" panose="020B0604030504040204" pitchFamily="34" charset="0"/>
            </a:endParaRPr>
          </a:p>
          <a:p>
            <a:pPr marL="214313" indent="-214313">
              <a:buClr>
                <a:schemeClr val="accent5">
                  <a:lumMod val="75000"/>
                </a:schemeClr>
              </a:buClr>
              <a:buSzPct val="60000"/>
              <a:buFont typeface="Wingdings" panose="05000000000000000000" pitchFamily="2" charset="2"/>
              <a:buChar char="§"/>
            </a:pPr>
            <a:r>
              <a:rPr lang="en-US" sz="1200" i="1" dirty="0">
                <a:latin typeface="Tahoma" panose="020B0604030504040204" pitchFamily="34" charset="0"/>
                <a:ea typeface="Tahoma" panose="020B0604030504040204" pitchFamily="34" charset="0"/>
                <a:cs typeface="Tahoma" panose="020B0604030504040204" pitchFamily="34" charset="0"/>
              </a:rPr>
              <a:t>Base Energy Object (Class ID: 0x4E)</a:t>
            </a:r>
          </a:p>
          <a:p>
            <a:pPr marL="214313" indent="-214313">
              <a:buClr>
                <a:schemeClr val="accent5">
                  <a:lumMod val="75000"/>
                </a:schemeClr>
              </a:buClr>
              <a:buSzPct val="60000"/>
              <a:buFont typeface="Wingdings" panose="05000000000000000000" pitchFamily="2" charset="2"/>
              <a:buChar char="§"/>
            </a:pPr>
            <a:r>
              <a:rPr lang="en-US" sz="1200" i="1" dirty="0">
                <a:latin typeface="Tahoma" panose="020B0604030504040204" pitchFamily="34" charset="0"/>
                <a:ea typeface="Tahoma" panose="020B0604030504040204" pitchFamily="34" charset="0"/>
                <a:cs typeface="Tahoma" panose="020B0604030504040204" pitchFamily="34" charset="0"/>
              </a:rPr>
              <a:t>Electrical Energy Object (Class ID: 0x4F)</a:t>
            </a:r>
          </a:p>
          <a:p>
            <a:pPr marL="214313" indent="-214313">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Nonelectrical Energy Object (Class ID: 0x50)</a:t>
            </a:r>
          </a:p>
          <a:p>
            <a:pPr marL="214313" indent="-214313">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Power Management Object (Class ID: 0x53)</a:t>
            </a:r>
          </a:p>
        </p:txBody>
      </p:sp>
    </p:spTree>
    <p:extLst>
      <p:ext uri="{BB962C8B-B14F-4D97-AF65-F5344CB8AC3E}">
        <p14:creationId xmlns:p14="http://schemas.microsoft.com/office/powerpoint/2010/main" val="135612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
        <p:nvSpPr>
          <p:cNvPr id="4" name="Title 4"/>
          <p:cNvSpPr txBox="1">
            <a:spLocks/>
          </p:cNvSpPr>
          <p:nvPr/>
        </p:nvSpPr>
        <p:spPr>
          <a:xfrm>
            <a:off x="457200" y="1200150"/>
            <a:ext cx="6858000" cy="422312"/>
          </a:xfrm>
          <a:prstGeom prst="rect">
            <a:avLst/>
          </a:prstGeom>
        </p:spPr>
        <p:txBody>
          <a:bodyPr>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1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Application Layer Enhancements(Cont…)</a:t>
            </a:r>
            <a:r>
              <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r>
            <a:br>
              <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br>
            <a:endParaRPr lang="en-US" sz="21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57200" y="1738317"/>
            <a:ext cx="1824538" cy="276999"/>
          </a:xfrm>
          <a:prstGeom prst="rect">
            <a:avLst/>
          </a:prstGeom>
        </p:spPr>
        <p:txBody>
          <a:bodyPr wrap="none">
            <a:spAutoFit/>
          </a:bodyPr>
          <a:lstStyle/>
          <a:p>
            <a:r>
              <a:rPr lang="en-US" sz="1200" b="1" u="sng" dirty="0">
                <a:solidFill>
                  <a:srgbClr val="00B0F0"/>
                </a:solidFill>
                <a:latin typeface="Tahoma" panose="020B0604030504040204" pitchFamily="34" charset="0"/>
                <a:ea typeface="Tahoma" panose="020B0604030504040204" pitchFamily="34" charset="0"/>
                <a:cs typeface="Tahoma" panose="020B0604030504040204" pitchFamily="34" charset="0"/>
              </a:rPr>
              <a:t>Conformance Testing</a:t>
            </a:r>
          </a:p>
        </p:txBody>
      </p:sp>
      <p:sp>
        <p:nvSpPr>
          <p:cNvPr id="6" name="Rectangle 5"/>
          <p:cNvSpPr/>
          <p:nvPr/>
        </p:nvSpPr>
        <p:spPr>
          <a:xfrm>
            <a:off x="457200" y="2144000"/>
            <a:ext cx="6115050" cy="1200329"/>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The ODVA conformance test is typically a composite test comprised of three parts:</a:t>
            </a:r>
          </a:p>
          <a:p>
            <a:endParaRPr lang="en-US" sz="1200" dirty="0">
              <a:latin typeface="Tahoma" panose="020B0604030504040204" pitchFamily="34" charset="0"/>
              <a:ea typeface="Tahoma" panose="020B0604030504040204" pitchFamily="34" charset="0"/>
              <a:cs typeface="Tahoma" panose="020B0604030504040204" pitchFamily="34" charset="0"/>
            </a:endParaRP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An automated software test</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A hardware test</a:t>
            </a:r>
          </a:p>
          <a:p>
            <a:pPr marL="214313" indent="-214313" algn="just">
              <a:buClr>
                <a:schemeClr val="accent5">
                  <a:lumMod val="75000"/>
                </a:schemeClr>
              </a:buClr>
              <a:buSzPct val="60000"/>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An interoperability test</a:t>
            </a:r>
          </a:p>
          <a:p>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57200" y="3217370"/>
            <a:ext cx="7200900"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The range of composite conformance tests available from ODVA included those for DeviceNet, ControlNet, EtherNet/IP, and CompoNet devices or family of devices as listed :</a:t>
            </a:r>
          </a:p>
        </p:txBody>
      </p:sp>
      <p:pic>
        <p:nvPicPr>
          <p:cNvPr id="10" name="Picture 9"/>
          <p:cNvPicPr>
            <a:picLocks noChangeAspect="1"/>
          </p:cNvPicPr>
          <p:nvPr/>
        </p:nvPicPr>
        <p:blipFill>
          <a:blip r:embed="rId4"/>
          <a:stretch>
            <a:fillRect/>
          </a:stretch>
        </p:blipFill>
        <p:spPr>
          <a:xfrm>
            <a:off x="2707481" y="3796794"/>
            <a:ext cx="1614488" cy="1957388"/>
          </a:xfrm>
          <a:prstGeom prst="rect">
            <a:avLst/>
          </a:prstGeom>
        </p:spPr>
      </p:pic>
    </p:spTree>
    <p:extLst>
      <p:ext uri="{BB962C8B-B14F-4D97-AF65-F5344CB8AC3E}">
        <p14:creationId xmlns:p14="http://schemas.microsoft.com/office/powerpoint/2010/main" val="2540199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36" y="1085850"/>
            <a:ext cx="7255764" cy="571500"/>
          </a:xfrm>
        </p:spPr>
        <p:txBody>
          <a:bodyPr>
            <a:normAutofit fontScale="90000"/>
          </a:bodyPr>
          <a:lstStyle/>
          <a:p>
            <a:r>
              <a:rPr lang="en-US" sz="27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DESCRIPTION OF THE CIP NETWORKS LIBRARY (Cont…)</a:t>
            </a:r>
            <a:endParaRPr lang="en-US" sz="27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228600" y="2118925"/>
            <a:ext cx="6915150" cy="507831"/>
          </a:xfrm>
          <a:prstGeom prst="rect">
            <a:avLst/>
          </a:prstGeom>
          <a:noFill/>
        </p:spPr>
        <p:txBody>
          <a:bodyPr wrap="square" rtlCol="0">
            <a:spAutoFit/>
          </a:bodyPr>
          <a:lstStyle/>
          <a:p>
            <a:r>
              <a:rPr lang="en-US" sz="1350" b="1" u="sng" dirty="0">
                <a:solidFill>
                  <a:srgbClr val="00B0F0"/>
                </a:solidFill>
                <a:latin typeface="Tahoma" panose="020B0604030504040204" pitchFamily="34" charset="0"/>
                <a:ea typeface="Tahoma" panose="020B0604030504040204" pitchFamily="34" charset="0"/>
                <a:cs typeface="Tahoma" panose="020B0604030504040204" pitchFamily="34" charset="0"/>
              </a:rPr>
              <a:t>KEY FEATURES OF THE PROTOCOL AND THE AUXILIARY POWER DISTRIBUTION SYSTEM</a:t>
            </a:r>
          </a:p>
        </p:txBody>
      </p:sp>
      <p:sp>
        <p:nvSpPr>
          <p:cNvPr id="9" name="TextBox 8"/>
          <p:cNvSpPr txBox="1"/>
          <p:nvPr/>
        </p:nvSpPr>
        <p:spPr>
          <a:xfrm>
            <a:off x="288036" y="2857500"/>
            <a:ext cx="4229100" cy="2169825"/>
          </a:xfrm>
          <a:prstGeom prst="rect">
            <a:avLst/>
          </a:prstGeom>
          <a:noFill/>
        </p:spPr>
        <p:txBody>
          <a:bodyPr wrap="square" rtlCol="0">
            <a:spAutoFit/>
          </a:bodyPr>
          <a:lstStyle/>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Object modeling</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Services</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Messaging protocol</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Communication objects</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Object library</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Device profiles</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Configuration and electronic data sheets (EDSs)</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Bridging and routing</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Data management</a:t>
            </a:r>
          </a:p>
          <a:p>
            <a:pPr marL="214313" indent="-214313">
              <a:buClr>
                <a:schemeClr val="accent5">
                  <a:lumMod val="75000"/>
                </a:schemeClr>
              </a:buClr>
              <a:buSzPct val="60000"/>
              <a:buFont typeface="Wingdings" panose="05000000000000000000" pitchFamily="2" charset="2"/>
              <a:buChar char="§"/>
            </a:pPr>
            <a:r>
              <a:rPr lang="en-US" sz="1350" dirty="0">
                <a:latin typeface="Tahoma" panose="020B0604030504040204" pitchFamily="34" charset="0"/>
                <a:ea typeface="Tahoma" panose="020B0604030504040204" pitchFamily="34" charset="0"/>
                <a:cs typeface="Tahoma" panose="020B0604030504040204" pitchFamily="34" charset="0"/>
              </a:rPr>
              <a:t>Auxiliary power distribution system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150" y="4914900"/>
            <a:ext cx="1028700" cy="102870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322" y="986615"/>
            <a:ext cx="1028700" cy="1028700"/>
          </a:xfrm>
          <a:prstGeom prst="rect">
            <a:avLst/>
          </a:prstGeom>
        </p:spPr>
      </p:pic>
    </p:spTree>
    <p:extLst>
      <p:ext uri="{BB962C8B-B14F-4D97-AF65-F5344CB8AC3E}">
        <p14:creationId xmlns:p14="http://schemas.microsoft.com/office/powerpoint/2010/main" val="273587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5425574"/>
            <a:ext cx="3657600" cy="149325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2362200"/>
            <a:ext cx="1371600" cy="10287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58303" y="3048000"/>
            <a:ext cx="1218794" cy="10668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0200" y="3032414"/>
            <a:ext cx="1028700" cy="102870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39000" y="1066800"/>
            <a:ext cx="1028700" cy="1028700"/>
          </a:xfrm>
          <a:prstGeom prst="rect">
            <a:avLst/>
          </a:prstGeom>
        </p:spPr>
      </p:pic>
    </p:spTree>
    <p:extLst>
      <p:ext uri="{BB962C8B-B14F-4D97-AF65-F5344CB8AC3E}">
        <p14:creationId xmlns:p14="http://schemas.microsoft.com/office/powerpoint/2010/main" val="3044355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1000"/>
                                  </p:stCondLst>
                                  <p:childTnLst>
                                    <p:set>
                                      <p:cBhvr>
                                        <p:cTn id="24" dur="1" fill="hold">
                                          <p:stCondLst>
                                            <p:cond delay="1999"/>
                                          </p:stCondLst>
                                        </p:cTn>
                                        <p:tgtEl>
                                          <p:spTgt spid="3"/>
                                        </p:tgtEl>
                                        <p:attrNameLst>
                                          <p:attrName>style.visibility</p:attrName>
                                        </p:attrNameLst>
                                      </p:cBhvr>
                                      <p:to>
                                        <p:strVal val="visible"/>
                                      </p:to>
                                    </p:set>
                                  </p:childTnLst>
                                </p:cTn>
                              </p:par>
                              <p:par>
                                <p:cTn id="25" presetID="1" presetClass="entr" presetSubtype="0" fill="hold" nodeType="withEffect">
                                  <p:stCondLst>
                                    <p:cond delay="1000"/>
                                  </p:stCondLst>
                                  <p:childTnLst>
                                    <p:set>
                                      <p:cBhvr>
                                        <p:cTn id="26" dur="1" fill="hold">
                                          <p:stCondLst>
                                            <p:cond delay="1999"/>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2.5E-6 -3.33333E-6 L 0.55677 -3.33333E-6 " pathEditMode="relative" rAng="0" ptsTypes="AA">
                                      <p:cBhvr>
                                        <p:cTn id="30" dur="2000" fill="hold"/>
                                        <p:tgtEl>
                                          <p:spTgt spid="3"/>
                                        </p:tgtEl>
                                        <p:attrNameLst>
                                          <p:attrName>ppt_x</p:attrName>
                                          <p:attrName>ppt_y</p:attrName>
                                        </p:attrNameLst>
                                      </p:cBhvr>
                                      <p:rCtr x="27830" y="0"/>
                                    </p:animMotion>
                                  </p:childTnLst>
                                </p:cTn>
                              </p:par>
                              <p:par>
                                <p:cTn id="31" presetID="42" presetClass="path" presetSubtype="0" accel="50000" decel="50000" fill="hold" nodeType="withEffect">
                                  <p:stCondLst>
                                    <p:cond delay="0"/>
                                  </p:stCondLst>
                                  <p:childTnLst>
                                    <p:animMotion origin="layout" path="M 2.77556E-17 -4.81481E-6 L 0.56875 0.01644 " pathEditMode="relative" rAng="0" ptsTypes="AA">
                                      <p:cBhvr>
                                        <p:cTn id="32" dur="2000" fill="hold"/>
                                        <p:tgtEl>
                                          <p:spTgt spid="2"/>
                                        </p:tgtEl>
                                        <p:attrNameLst>
                                          <p:attrName>ppt_x</p:attrName>
                                          <p:attrName>ppt_y</p:attrName>
                                        </p:attrNameLst>
                                      </p:cBhvr>
                                      <p:rCtr x="28438" y="810"/>
                                    </p:animMotion>
                                  </p:childTnLst>
                                </p:cTn>
                              </p:par>
                            </p:childTnLst>
                          </p:cTn>
                        </p:par>
                      </p:childTnLst>
                    </p:cTn>
                  </p:par>
                  <p:par>
                    <p:cTn id="33" fill="hold">
                      <p:stCondLst>
                        <p:cond delay="indefinite"/>
                      </p:stCondLst>
                      <p:childTnLst>
                        <p:par>
                          <p:cTn id="34" fill="hold">
                            <p:stCondLst>
                              <p:cond delay="0"/>
                            </p:stCondLst>
                            <p:childTnLst>
                              <p:par>
                                <p:cTn id="35" presetID="2" presetClass="exit" presetSubtype="6" fill="hold" nodeType="clickEffect">
                                  <p:stCondLst>
                                    <p:cond delay="0"/>
                                  </p:stCondLst>
                                  <p:childTnLst>
                                    <p:anim calcmode="lin" valueType="num">
                                      <p:cBhvr additive="base">
                                        <p:cTn id="36" dur="2000"/>
                                        <p:tgtEl>
                                          <p:spTgt spid="4"/>
                                        </p:tgtEl>
                                        <p:attrNameLst>
                                          <p:attrName>ppt_x</p:attrName>
                                        </p:attrNameLst>
                                      </p:cBhvr>
                                      <p:tavLst>
                                        <p:tav tm="0">
                                          <p:val>
                                            <p:strVal val="ppt_x"/>
                                          </p:val>
                                        </p:tav>
                                        <p:tav tm="100000">
                                          <p:val>
                                            <p:strVal val="1+ppt_w/2"/>
                                          </p:val>
                                        </p:tav>
                                      </p:tavLst>
                                    </p:anim>
                                    <p:anim calcmode="lin" valueType="num">
                                      <p:cBhvr additive="base">
                                        <p:cTn id="37" dur="2000"/>
                                        <p:tgtEl>
                                          <p:spTgt spid="4"/>
                                        </p:tgtEl>
                                        <p:attrNameLst>
                                          <p:attrName>ppt_y</p:attrName>
                                        </p:attrNameLst>
                                      </p:cBhvr>
                                      <p:tavLst>
                                        <p:tav tm="0">
                                          <p:val>
                                            <p:strVal val="ppt_y"/>
                                          </p:val>
                                        </p:tav>
                                        <p:tav tm="100000">
                                          <p:val>
                                            <p:strVal val="1+ppt_h/2"/>
                                          </p:val>
                                        </p:tav>
                                      </p:tavLst>
                                    </p:anim>
                                    <p:set>
                                      <p:cBhvr>
                                        <p:cTn id="38" dur="1" fill="hold">
                                          <p:stCondLst>
                                            <p:cond delay="1999"/>
                                          </p:stCondLst>
                                        </p:cTn>
                                        <p:tgtEl>
                                          <p:spTgt spid="4"/>
                                        </p:tgtEl>
                                        <p:attrNameLst>
                                          <p:attrName>style.visibility</p:attrName>
                                        </p:attrNameLst>
                                      </p:cBhvr>
                                      <p:to>
                                        <p:strVal val="hidden"/>
                                      </p:to>
                                    </p:set>
                                  </p:childTnLst>
                                </p:cTn>
                              </p:par>
                              <p:par>
                                <p:cTn id="39" presetID="2" presetClass="exit" presetSubtype="6" fill="hold" nodeType="withEffect">
                                  <p:stCondLst>
                                    <p:cond delay="0"/>
                                  </p:stCondLst>
                                  <p:childTnLst>
                                    <p:anim calcmode="lin" valueType="num">
                                      <p:cBhvr additive="base">
                                        <p:cTn id="40" dur="2000"/>
                                        <p:tgtEl>
                                          <p:spTgt spid="3"/>
                                        </p:tgtEl>
                                        <p:attrNameLst>
                                          <p:attrName>ppt_x</p:attrName>
                                        </p:attrNameLst>
                                      </p:cBhvr>
                                      <p:tavLst>
                                        <p:tav tm="0">
                                          <p:val>
                                            <p:strVal val="ppt_x"/>
                                          </p:val>
                                        </p:tav>
                                        <p:tav tm="100000">
                                          <p:val>
                                            <p:strVal val="1+ppt_w/2"/>
                                          </p:val>
                                        </p:tav>
                                      </p:tavLst>
                                    </p:anim>
                                    <p:anim calcmode="lin" valueType="num">
                                      <p:cBhvr additive="base">
                                        <p:cTn id="41" dur="2000"/>
                                        <p:tgtEl>
                                          <p:spTgt spid="3"/>
                                        </p:tgtEl>
                                        <p:attrNameLst>
                                          <p:attrName>ppt_y</p:attrName>
                                        </p:attrNameLst>
                                      </p:cBhvr>
                                      <p:tavLst>
                                        <p:tav tm="0">
                                          <p:val>
                                            <p:strVal val="ppt_y"/>
                                          </p:val>
                                        </p:tav>
                                        <p:tav tm="100000">
                                          <p:val>
                                            <p:strVal val="1+ppt_h/2"/>
                                          </p:val>
                                        </p:tav>
                                      </p:tavLst>
                                    </p:anim>
                                    <p:set>
                                      <p:cBhvr>
                                        <p:cTn id="42" dur="1" fill="hold">
                                          <p:stCondLst>
                                            <p:cond delay="1999"/>
                                          </p:stCondLst>
                                        </p:cTn>
                                        <p:tgtEl>
                                          <p:spTgt spid="3"/>
                                        </p:tgtEl>
                                        <p:attrNameLst>
                                          <p:attrName>style.visibility</p:attrName>
                                        </p:attrNameLst>
                                      </p:cBhvr>
                                      <p:to>
                                        <p:strVal val="hidden"/>
                                      </p:to>
                                    </p:set>
                                  </p:childTnLst>
                                </p:cTn>
                              </p:par>
                              <p:par>
                                <p:cTn id="43" presetID="2" presetClass="exit" presetSubtype="6" fill="hold" nodeType="withEffect">
                                  <p:stCondLst>
                                    <p:cond delay="0"/>
                                  </p:stCondLst>
                                  <p:childTnLst>
                                    <p:anim calcmode="lin" valueType="num">
                                      <p:cBhvr additive="base">
                                        <p:cTn id="44" dur="2000"/>
                                        <p:tgtEl>
                                          <p:spTgt spid="2"/>
                                        </p:tgtEl>
                                        <p:attrNameLst>
                                          <p:attrName>ppt_x</p:attrName>
                                        </p:attrNameLst>
                                      </p:cBhvr>
                                      <p:tavLst>
                                        <p:tav tm="0">
                                          <p:val>
                                            <p:strVal val="ppt_x"/>
                                          </p:val>
                                        </p:tav>
                                        <p:tav tm="100000">
                                          <p:val>
                                            <p:strVal val="1+ppt_w/2"/>
                                          </p:val>
                                        </p:tav>
                                      </p:tavLst>
                                    </p:anim>
                                    <p:anim calcmode="lin" valueType="num">
                                      <p:cBhvr additive="base">
                                        <p:cTn id="45" dur="2000"/>
                                        <p:tgtEl>
                                          <p:spTgt spid="2"/>
                                        </p:tgtEl>
                                        <p:attrNameLst>
                                          <p:attrName>ppt_y</p:attrName>
                                        </p:attrNameLst>
                                      </p:cBhvr>
                                      <p:tavLst>
                                        <p:tav tm="0">
                                          <p:val>
                                            <p:strVal val="ppt_y"/>
                                          </p:val>
                                        </p:tav>
                                        <p:tav tm="100000">
                                          <p:val>
                                            <p:strVal val="1+ppt_h/2"/>
                                          </p:val>
                                        </p:tav>
                                      </p:tavLst>
                                    </p:anim>
                                    <p:set>
                                      <p:cBhvr>
                                        <p:cTn id="46"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Computer">
      <a:dk1>
        <a:srgbClr val="000000"/>
      </a:dk1>
      <a:lt1>
        <a:sysClr val="window" lastClr="CCE8C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CCE8C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9867</Words>
  <Application>Microsoft Office PowerPoint</Application>
  <PresentationFormat>全屏显示(4:3)</PresentationFormat>
  <Paragraphs>767</Paragraphs>
  <Slides>90</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90</vt:i4>
      </vt:variant>
    </vt:vector>
  </HeadingPairs>
  <TitlesOfParts>
    <vt:vector size="97" baseType="lpstr">
      <vt:lpstr>Arial</vt:lpstr>
      <vt:lpstr>Calibri</vt:lpstr>
      <vt:lpstr>Calibri Light</vt:lpstr>
      <vt:lpstr>Candara</vt:lpstr>
      <vt:lpstr>Tahoma</vt:lpstr>
      <vt:lpstr>Wingdings</vt:lpstr>
      <vt:lpstr>Office Theme</vt:lpstr>
      <vt:lpstr>Chapter 9: Common Industrial Protocol (CIP™) and the Family of CIP Networks</vt:lpstr>
      <vt:lpstr>CONTENTS</vt:lpstr>
      <vt:lpstr>INTRODUCTION </vt:lpstr>
      <vt:lpstr>CIP NETWORKS </vt:lpstr>
      <vt:lpstr>CIP NETWORKS (Contd..)</vt:lpstr>
      <vt:lpstr>CIP NETWORKS (Contd..)</vt:lpstr>
      <vt:lpstr>CIP NETWORKS (Cont...)</vt:lpstr>
      <vt:lpstr>DESCRIPTION OF THE CIP NETWORKS LIBRARY </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DESCRIPTION OF THE CIP NETWORKS LIBRARY (Cont…)</vt:lpstr>
      <vt:lpstr>DeviceNet</vt:lpstr>
      <vt:lpstr>DeviceNet(Cont...)</vt:lpstr>
      <vt:lpstr>DeviceNet(Cont...)</vt:lpstr>
      <vt:lpstr>DeviceNet(Cont...)</vt:lpstr>
      <vt:lpstr>DeviceNet(Cont...)</vt:lpstr>
      <vt:lpstr>DeviceNet(Cont...)</vt:lpstr>
      <vt:lpstr>DeviceNet(Cont...)</vt:lpstr>
      <vt:lpstr>DeviceNet(Cont...)</vt:lpstr>
      <vt:lpstr>DeviceNet(Cont...)</vt:lpstr>
      <vt:lpstr>DeviceNet(Cont...)</vt:lpstr>
      <vt:lpstr>DeviceNet(Cont...)</vt:lpstr>
      <vt:lpstr>DeviceNet(Cont...)</vt:lpstr>
      <vt:lpstr>DeviceNet(Cont...)</vt:lpstr>
      <vt:lpstr>DeviceNet(Cont...)</vt:lpstr>
      <vt:lpstr>ControlNet</vt:lpstr>
      <vt:lpstr>PowerPoint 演示文稿</vt:lpstr>
      <vt:lpstr>ControlNet(Cont…) </vt:lpstr>
      <vt:lpstr>ControlNet(Cont…)</vt:lpstr>
      <vt:lpstr>ControlNet(Cont…)</vt:lpstr>
      <vt:lpstr>ControlNet(Cont…)</vt:lpstr>
      <vt:lpstr>ControlNet(Cont…)</vt:lpstr>
      <vt:lpstr>PowerPoint 演示文稿</vt:lpstr>
      <vt:lpstr>ControlNet(Cont…)</vt:lpstr>
      <vt:lpstr>ControlNet(Cont…)</vt:lpstr>
      <vt:lpstr>ControlNet(Cont…)</vt:lpstr>
      <vt:lpstr>EtherNet/IP</vt:lpstr>
      <vt:lpstr>EtherNet/IP(Cont..)</vt:lpstr>
      <vt:lpstr>EtherNet/IP(Cont..)</vt:lpstr>
      <vt:lpstr>EtherNet/IP(Cont..)</vt:lpstr>
      <vt:lpstr>EtherNet/IP(Cont..)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Benefits of the CIP Family</vt:lpstr>
      <vt:lpstr>PowerPoint 演示文稿</vt:lpstr>
      <vt:lpstr>Application Layer Enhancements</vt:lpstr>
      <vt:lpstr>PowerPoint 演示文稿</vt:lpstr>
      <vt:lpstr>PowerPoint 演示文稿</vt:lpstr>
      <vt:lpstr>Application Layer Enhancements(Cont…)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2016-02-05T23:45:18Z</dcterms:created>
  <dcterms:modified xsi:type="dcterms:W3CDTF">2019-06-21T09:14:32Z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