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3"/>
    <p:sldMasterId id="2147483682" r:id="rId4"/>
  </p:sldMasterIdLst>
  <p:notesMasterIdLst>
    <p:notesMasterId r:id="rId24"/>
  </p:notesMasterIdLst>
  <p:sldIdLst>
    <p:sldId id="256" r:id="rId5"/>
    <p:sldId id="284" r:id="rId6"/>
    <p:sldId id="257" r:id="rId7"/>
    <p:sldId id="287" r:id="rId8"/>
    <p:sldId id="266" r:id="rId9"/>
    <p:sldId id="267" r:id="rId10"/>
    <p:sldId id="276" r:id="rId11"/>
    <p:sldId id="270" r:id="rId12"/>
    <p:sldId id="272" r:id="rId13"/>
    <p:sldId id="273" r:id="rId14"/>
    <p:sldId id="275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65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34A5D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7854"/>
          <c:y val="0.0351494"/>
          <c:w val="0.931959"/>
          <c:h val="0.897348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区域 1</c:v>
                </c:pt>
              </c:strCache>
            </c:strRef>
          </c:tx>
          <c:spPr>
            <a:ln w="47625" cap="flat" cmpd="sng" algn="ctr">
              <a:solidFill>
                <a:srgbClr val="26789F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26789F"/>
              </a:solidFill>
              <a:ln w="9525" cap="flat" cmpd="sng" algn="ctr">
                <a:solidFill>
                  <a:srgbClr val="26789F"/>
                </a:solidFill>
                <a:prstDash val="solid"/>
                <a:round/>
              </a:ln>
              <a:effectLst/>
            </c:spPr>
          </c:marker>
          <c:dLbls>
            <c:delete val="1"/>
          </c:dLbls>
          <c:cat>
            <c:numRef>
              <c:f>Sheet1!$B$1:$E$1</c:f>
              <c:numCache>
                <c:formatCode>General</c:formatCode>
                <c:ptCount val="4"/>
              </c:numCache>
            </c:num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892813984"/>
        <c:axId val="-1892811936"/>
      </c:lineChart>
      <c:catAx>
        <c:axId val="-18928139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 cmpd="sng" algn="ctr">
            <a:solidFill>
              <a:srgbClr val="ADAFAF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rgbClr val="838787"/>
                </a:solidFill>
                <a:latin typeface="Baskerville"/>
                <a:ea typeface="+mn-ea"/>
                <a:cs typeface="+mn-cs"/>
              </a:defRPr>
            </a:pPr>
          </a:p>
        </c:txPr>
        <c:crossAx val="-1892811936"/>
        <c:crosses val="autoZero"/>
        <c:auto val="1"/>
        <c:lblAlgn val="ctr"/>
        <c:lblOffset val="100"/>
        <c:noMultiLvlLbl val="1"/>
      </c:catAx>
      <c:valAx>
        <c:axId val="-1892811936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ADAFAF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 cmpd="sng" algn="ctr">
            <a:solidFill>
              <a:srgbClr val="ADAFAF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rgbClr val="838787"/>
                </a:solidFill>
                <a:latin typeface="Baskerville"/>
                <a:ea typeface="+mn-ea"/>
                <a:cs typeface="+mn-cs"/>
              </a:defRPr>
            </a:pPr>
          </a:p>
        </c:txPr>
        <c:crossAx val="-1892813984"/>
        <c:crosses val="autoZero"/>
        <c:crossBetween val="midCat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标题与副标题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线条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标题文本"/>
          <p:cNvSpPr txBox="1"/>
          <p:nvPr>
            <p:ph type="title" hasCustomPrompt="1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标题文本</a:t>
            </a:r>
          </a:p>
        </p:txBody>
      </p:sp>
      <p:sp>
        <p:nvSpPr>
          <p:cNvPr id="14" name="正文级别 1…"/>
          <p:cNvSpPr txBox="1"/>
          <p:nvPr>
            <p:ph type="body" sz="quarter" idx="1" hasCustomPrompt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xfrm>
            <a:off x="23044894" y="609600"/>
            <a:ext cx="571501" cy="622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"/>
          <p:cNvSpPr txBox="1"/>
          <p:nvPr>
            <p:ph type="body" sz="quarter" idx="13" hasCustomPrompt="1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b="1" cap="all" spc="18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103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3 联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图像"/>
          <p:cNvSpPr/>
          <p:nvPr>
            <p:ph type="pic" sz="half" idx="13"/>
          </p:nvPr>
        </p:nvSpPr>
        <p:spPr>
          <a:xfrm>
            <a:off x="12192000" y="0"/>
            <a:ext cx="12192000" cy="6832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12" name="图像"/>
          <p:cNvSpPr/>
          <p:nvPr>
            <p:ph type="pic" sz="half" idx="14"/>
          </p:nvPr>
        </p:nvSpPr>
        <p:spPr>
          <a:xfrm>
            <a:off x="12192000" y="6896100"/>
            <a:ext cx="12192000" cy="6819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13" name="图像"/>
          <p:cNvSpPr/>
          <p:nvPr>
            <p:ph type="pic" idx="15"/>
          </p:nvPr>
        </p:nvSpPr>
        <p:spPr>
          <a:xfrm>
            <a:off x="0" y="0"/>
            <a:ext cx="121285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标注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122" name="在此键入引文。"/>
          <p:cNvSpPr txBox="1"/>
          <p:nvPr>
            <p:ph type="body" sz="quarter" idx="13" hasCustomPrompt="1"/>
          </p:nvPr>
        </p:nvSpPr>
        <p:spPr>
          <a:xfrm>
            <a:off x="1676400" y="4089400"/>
            <a:ext cx="21056600" cy="2489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23" name="Johnny Appleseed"/>
          <p:cNvSpPr txBox="1"/>
          <p:nvPr>
            <p:ph type="body" sz="quarter" idx="14" hasCustomPrompt="1"/>
          </p:nvPr>
        </p:nvSpPr>
        <p:spPr>
          <a:xfrm>
            <a:off x="762000" y="10871199"/>
            <a:ext cx="22860000" cy="13716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 b="1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文本"/>
          <p:cNvSpPr txBox="1"/>
          <p:nvPr>
            <p:ph type="body" sz="quarter" idx="15" hasCustomPrompt="1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b="1" cap="all" spc="18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1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引文（备选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在此键入引文。"/>
          <p:cNvSpPr txBox="1"/>
          <p:nvPr>
            <p:ph type="body" sz="quarter" idx="13" hasCustomPrompt="1"/>
          </p:nvPr>
        </p:nvSpPr>
        <p:spPr>
          <a:xfrm>
            <a:off x="11049000" y="3721100"/>
            <a:ext cx="12573000" cy="2489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33" name="图像"/>
          <p:cNvSpPr/>
          <p:nvPr>
            <p:ph type="pic" idx="14"/>
          </p:nvPr>
        </p:nvSpPr>
        <p:spPr>
          <a:xfrm>
            <a:off x="0" y="0"/>
            <a:ext cx="10287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34" name="Johnny Appleseed"/>
          <p:cNvSpPr txBox="1"/>
          <p:nvPr>
            <p:ph type="body" sz="quarter" idx="15" hasCustomPrompt="1"/>
          </p:nvPr>
        </p:nvSpPr>
        <p:spPr>
          <a:xfrm>
            <a:off x="11049000" y="10871199"/>
            <a:ext cx="12573000" cy="13716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 b="1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图像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标题与副标题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线条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000"/>
          </a:p>
        </p:txBody>
      </p:sp>
      <p:sp>
        <p:nvSpPr>
          <p:cNvPr id="13" name="标题文本"/>
          <p:cNvSpPr txBox="1"/>
          <p:nvPr>
            <p:ph type="title" hasCustomPrompt="1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标题文本</a:t>
            </a:r>
          </a:p>
        </p:txBody>
      </p:sp>
      <p:sp>
        <p:nvSpPr>
          <p:cNvPr id="14" name="正文级别 1…"/>
          <p:cNvSpPr txBox="1"/>
          <p:nvPr>
            <p:ph type="body" sz="quarter" idx="1" hasCustomPrompt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xfrm>
            <a:off x="23044894" y="609600"/>
            <a:ext cx="571501" cy="622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水平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图像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23" name="线条"/>
          <p:cNvSpPr/>
          <p:nvPr>
            <p:ph type="body" sz="quarter" idx="14"/>
          </p:nvPr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标题文本"/>
          <p:cNvSpPr txBox="1"/>
          <p:nvPr>
            <p:ph type="title" hasCustomPrompt="1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标题文本</a:t>
            </a:r>
          </a:p>
        </p:txBody>
      </p:sp>
      <p:sp>
        <p:nvSpPr>
          <p:cNvPr id="25" name="正文级别 1…"/>
          <p:cNvSpPr txBox="1"/>
          <p:nvPr>
            <p:ph type="body" sz="quarter" idx="1" hasCustomPrompt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/>
          <p:nvPr>
            <p:ph type="sldNum" sz="quarter" idx="2"/>
          </p:nvPr>
        </p:nvSpPr>
        <p:spPr>
          <a:xfrm>
            <a:off x="23044894" y="609600"/>
            <a:ext cx="571501" cy="622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与副标题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线条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000"/>
          </a:p>
        </p:txBody>
      </p:sp>
      <p:sp>
        <p:nvSpPr>
          <p:cNvPr id="34" name="标题文本"/>
          <p:cNvSpPr txBox="1"/>
          <p:nvPr>
            <p:ph type="title" hasCustomPrompt="1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标题文本</a:t>
            </a:r>
          </a:p>
        </p:txBody>
      </p:sp>
      <p:sp>
        <p:nvSpPr>
          <p:cNvPr id="35" name="正文级别 1…"/>
          <p:cNvSpPr txBox="1"/>
          <p:nvPr>
            <p:ph type="body" sz="quarter" idx="1" hasCustomPrompt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" name="幻灯片编号"/>
          <p:cNvSpPr txBox="1"/>
          <p:nvPr>
            <p:ph type="sldNum" sz="quarter" idx="2"/>
          </p:nvPr>
        </p:nvSpPr>
        <p:spPr>
          <a:xfrm>
            <a:off x="22994915" y="584200"/>
            <a:ext cx="571501" cy="622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水平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图像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23" name="线条"/>
          <p:cNvSpPr/>
          <p:nvPr>
            <p:ph type="body" sz="quarter" idx="14"/>
          </p:nvPr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标题文本"/>
          <p:cNvSpPr txBox="1"/>
          <p:nvPr>
            <p:ph type="title" hasCustomPrompt="1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标题文本</a:t>
            </a:r>
          </a:p>
        </p:txBody>
      </p:sp>
      <p:sp>
        <p:nvSpPr>
          <p:cNvPr id="25" name="正文级别 1…"/>
          <p:cNvSpPr txBox="1"/>
          <p:nvPr>
            <p:ph type="body" sz="quarter" idx="1" hasCustomPrompt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/>
          <p:nvPr>
            <p:ph type="sldNum" sz="quarter" idx="2"/>
          </p:nvPr>
        </p:nvSpPr>
        <p:spPr>
          <a:xfrm>
            <a:off x="23044894" y="609600"/>
            <a:ext cx="571501" cy="622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 - 居中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文本"/>
          <p:cNvSpPr txBox="1"/>
          <p:nvPr>
            <p:ph type="title" hasCustomPrompt="1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标题文本</a:t>
            </a:r>
          </a:p>
        </p:txBody>
      </p:sp>
      <p:sp>
        <p:nvSpPr>
          <p:cNvPr id="44" name="幻灯片编号"/>
          <p:cNvSpPr txBox="1"/>
          <p:nvPr>
            <p:ph type="sldNum" sz="quarter" idx="2"/>
          </p:nvPr>
        </p:nvSpPr>
        <p:spPr>
          <a:xfrm>
            <a:off x="23044894" y="609600"/>
            <a:ext cx="571501" cy="622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垂直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线条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000"/>
          </a:p>
        </p:txBody>
      </p:sp>
      <p:sp>
        <p:nvSpPr>
          <p:cNvPr id="52" name="图像"/>
          <p:cNvSpPr/>
          <p:nvPr>
            <p:ph type="pic" idx="13"/>
          </p:nvPr>
        </p:nvSpPr>
        <p:spPr>
          <a:xfrm>
            <a:off x="0" y="0"/>
            <a:ext cx="10287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53" name="标题文本"/>
          <p:cNvSpPr txBox="1"/>
          <p:nvPr>
            <p:ph type="title" hasCustomPrompt="1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标题文本</a:t>
            </a:r>
          </a:p>
        </p:txBody>
      </p:sp>
      <p:sp>
        <p:nvSpPr>
          <p:cNvPr id="54" name="正文级别 1…"/>
          <p:cNvSpPr txBox="1"/>
          <p:nvPr>
            <p:ph type="body" sz="quarter" idx="1" hasCustomPrompt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幻灯片编号"/>
          <p:cNvSpPr txBox="1"/>
          <p:nvPr>
            <p:ph type="sldNum" sz="quarter" idx="2"/>
          </p:nvPr>
        </p:nvSpPr>
        <p:spPr>
          <a:xfrm>
            <a:off x="23044894" y="609600"/>
            <a:ext cx="571501" cy="622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"/>
          <p:cNvSpPr txBox="1"/>
          <p:nvPr>
            <p:ph type="body" sz="quarter" idx="13" hasCustomPrompt="1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b="1" cap="all" spc="18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63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"/>
          <p:cNvSpPr txBox="1"/>
          <p:nvPr>
            <p:ph type="body" sz="quarter" idx="13" hasCustomPrompt="1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b="1" cap="all" spc="18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72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"/>
          <p:cNvSpPr txBox="1"/>
          <p:nvPr>
            <p:ph type="body" sz="quarter" idx="13" hasCustomPrompt="1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b="1" cap="all" spc="18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82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3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"/>
          <p:cNvSpPr txBox="1"/>
          <p:nvPr>
            <p:ph type="body" sz="quarter" idx="13" hasCustomPrompt="1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b="1" cap="all" spc="18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92" name="图像"/>
          <p:cNvSpPr/>
          <p:nvPr>
            <p:ph type="pic" sz="half" idx="14"/>
          </p:nvPr>
        </p:nvSpPr>
        <p:spPr>
          <a:xfrm>
            <a:off x="13335000" y="2159000"/>
            <a:ext cx="10287000" cy="10795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93" name="标题文本"/>
          <p:cNvSpPr txBox="1"/>
          <p:nvPr>
            <p:ph type="title" hasCustomPrompt="1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4" name="正文级别 1…"/>
          <p:cNvSpPr txBox="1"/>
          <p:nvPr>
            <p:ph type="body" sz="half" idx="1" hasCustomPrompt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"/>
          <p:cNvSpPr txBox="1"/>
          <p:nvPr>
            <p:ph type="body" sz="quarter" idx="13" hasCustomPrompt="1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b="1" cap="all" spc="18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103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3 联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图像"/>
          <p:cNvSpPr/>
          <p:nvPr>
            <p:ph type="pic" sz="half" idx="13"/>
          </p:nvPr>
        </p:nvSpPr>
        <p:spPr>
          <a:xfrm>
            <a:off x="12192000" y="0"/>
            <a:ext cx="12192000" cy="6832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12" name="图像"/>
          <p:cNvSpPr/>
          <p:nvPr>
            <p:ph type="pic" sz="half" idx="14"/>
          </p:nvPr>
        </p:nvSpPr>
        <p:spPr>
          <a:xfrm>
            <a:off x="12192000" y="6896100"/>
            <a:ext cx="12192000" cy="6819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13" name="图像"/>
          <p:cNvSpPr/>
          <p:nvPr>
            <p:ph type="pic" idx="15"/>
          </p:nvPr>
        </p:nvSpPr>
        <p:spPr>
          <a:xfrm>
            <a:off x="0" y="0"/>
            <a:ext cx="121285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标注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 sz="3000"/>
          </a:p>
        </p:txBody>
      </p:sp>
      <p:sp>
        <p:nvSpPr>
          <p:cNvPr id="122" name="在此键入引文。"/>
          <p:cNvSpPr txBox="1"/>
          <p:nvPr>
            <p:ph type="body" sz="quarter" idx="13" hasCustomPrompt="1"/>
          </p:nvPr>
        </p:nvSpPr>
        <p:spPr>
          <a:xfrm>
            <a:off x="1676400" y="4089400"/>
            <a:ext cx="21056600" cy="2489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23" name="Johnny Appleseed"/>
          <p:cNvSpPr txBox="1"/>
          <p:nvPr>
            <p:ph type="body" sz="quarter" idx="14" hasCustomPrompt="1"/>
          </p:nvPr>
        </p:nvSpPr>
        <p:spPr>
          <a:xfrm>
            <a:off x="762000" y="10871199"/>
            <a:ext cx="22860000" cy="13716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 b="1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文本"/>
          <p:cNvSpPr txBox="1"/>
          <p:nvPr>
            <p:ph type="body" sz="quarter" idx="15" hasCustomPrompt="1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b="1" cap="all" spc="18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1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引文（备选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在此键入引文。"/>
          <p:cNvSpPr txBox="1"/>
          <p:nvPr>
            <p:ph type="body" sz="quarter" idx="13" hasCustomPrompt="1"/>
          </p:nvPr>
        </p:nvSpPr>
        <p:spPr>
          <a:xfrm>
            <a:off x="11049000" y="3721100"/>
            <a:ext cx="12573000" cy="2489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33" name="图像"/>
          <p:cNvSpPr/>
          <p:nvPr>
            <p:ph type="pic" idx="14"/>
          </p:nvPr>
        </p:nvSpPr>
        <p:spPr>
          <a:xfrm>
            <a:off x="0" y="0"/>
            <a:ext cx="10287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34" name="Johnny Appleseed"/>
          <p:cNvSpPr txBox="1"/>
          <p:nvPr>
            <p:ph type="body" sz="quarter" idx="15" hasCustomPrompt="1"/>
          </p:nvPr>
        </p:nvSpPr>
        <p:spPr>
          <a:xfrm>
            <a:off x="11049000" y="10871199"/>
            <a:ext cx="12573000" cy="13716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 b="1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与副标题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线条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标题文本"/>
          <p:cNvSpPr txBox="1"/>
          <p:nvPr>
            <p:ph type="title" hasCustomPrompt="1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标题文本</a:t>
            </a:r>
          </a:p>
        </p:txBody>
      </p:sp>
      <p:sp>
        <p:nvSpPr>
          <p:cNvPr id="35" name="正文级别 1…"/>
          <p:cNvSpPr txBox="1"/>
          <p:nvPr>
            <p:ph type="body" sz="quarter" idx="1" hasCustomPrompt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" name="幻灯片编号"/>
          <p:cNvSpPr txBox="1"/>
          <p:nvPr>
            <p:ph type="sldNum" sz="quarter" idx="2"/>
          </p:nvPr>
        </p:nvSpPr>
        <p:spPr>
          <a:xfrm>
            <a:off x="22994915" y="584200"/>
            <a:ext cx="571501" cy="622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图像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标题与副标题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线条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000"/>
          </a:p>
        </p:txBody>
      </p:sp>
      <p:sp>
        <p:nvSpPr>
          <p:cNvPr id="13" name="标题文本"/>
          <p:cNvSpPr txBox="1"/>
          <p:nvPr>
            <p:ph type="title" hasCustomPrompt="1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标题文本</a:t>
            </a:r>
          </a:p>
        </p:txBody>
      </p:sp>
      <p:sp>
        <p:nvSpPr>
          <p:cNvPr id="14" name="正文级别 1…"/>
          <p:cNvSpPr txBox="1"/>
          <p:nvPr>
            <p:ph type="body" sz="quarter" idx="1" hasCustomPrompt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xfrm>
            <a:off x="23044894" y="609600"/>
            <a:ext cx="571501" cy="622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水平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图像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23" name="线条"/>
          <p:cNvSpPr/>
          <p:nvPr>
            <p:ph type="body" sz="quarter" idx="14"/>
          </p:nvPr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标题文本"/>
          <p:cNvSpPr txBox="1"/>
          <p:nvPr>
            <p:ph type="title" hasCustomPrompt="1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标题文本</a:t>
            </a:r>
          </a:p>
        </p:txBody>
      </p:sp>
      <p:sp>
        <p:nvSpPr>
          <p:cNvPr id="25" name="正文级别 1…"/>
          <p:cNvSpPr txBox="1"/>
          <p:nvPr>
            <p:ph type="body" sz="quarter" idx="1" hasCustomPrompt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/>
          <p:nvPr>
            <p:ph type="sldNum" sz="quarter" idx="2"/>
          </p:nvPr>
        </p:nvSpPr>
        <p:spPr>
          <a:xfrm>
            <a:off x="23044894" y="609600"/>
            <a:ext cx="571501" cy="622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与副标题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线条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000"/>
          </a:p>
        </p:txBody>
      </p:sp>
      <p:sp>
        <p:nvSpPr>
          <p:cNvPr id="34" name="标题文本"/>
          <p:cNvSpPr txBox="1"/>
          <p:nvPr>
            <p:ph type="title" hasCustomPrompt="1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标题文本</a:t>
            </a:r>
          </a:p>
        </p:txBody>
      </p:sp>
      <p:sp>
        <p:nvSpPr>
          <p:cNvPr id="35" name="正文级别 1…"/>
          <p:cNvSpPr txBox="1"/>
          <p:nvPr>
            <p:ph type="body" sz="quarter" idx="1" hasCustomPrompt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" name="幻灯片编号"/>
          <p:cNvSpPr txBox="1"/>
          <p:nvPr>
            <p:ph type="sldNum" sz="quarter" idx="2"/>
          </p:nvPr>
        </p:nvSpPr>
        <p:spPr>
          <a:xfrm>
            <a:off x="22994915" y="584200"/>
            <a:ext cx="571501" cy="622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 - 居中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文本"/>
          <p:cNvSpPr txBox="1"/>
          <p:nvPr>
            <p:ph type="title" hasCustomPrompt="1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标题文本</a:t>
            </a:r>
          </a:p>
        </p:txBody>
      </p:sp>
      <p:sp>
        <p:nvSpPr>
          <p:cNvPr id="44" name="幻灯片编号"/>
          <p:cNvSpPr txBox="1"/>
          <p:nvPr>
            <p:ph type="sldNum" sz="quarter" idx="2"/>
          </p:nvPr>
        </p:nvSpPr>
        <p:spPr>
          <a:xfrm>
            <a:off x="23044894" y="609600"/>
            <a:ext cx="571501" cy="622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垂直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线条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000"/>
          </a:p>
        </p:txBody>
      </p:sp>
      <p:sp>
        <p:nvSpPr>
          <p:cNvPr id="52" name="图像"/>
          <p:cNvSpPr/>
          <p:nvPr>
            <p:ph type="pic" idx="13"/>
          </p:nvPr>
        </p:nvSpPr>
        <p:spPr>
          <a:xfrm>
            <a:off x="0" y="0"/>
            <a:ext cx="10287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53" name="标题文本"/>
          <p:cNvSpPr txBox="1"/>
          <p:nvPr>
            <p:ph type="title" hasCustomPrompt="1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标题文本</a:t>
            </a:r>
          </a:p>
        </p:txBody>
      </p:sp>
      <p:sp>
        <p:nvSpPr>
          <p:cNvPr id="54" name="正文级别 1…"/>
          <p:cNvSpPr txBox="1"/>
          <p:nvPr>
            <p:ph type="body" sz="quarter" idx="1" hasCustomPrompt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幻灯片编号"/>
          <p:cNvSpPr txBox="1"/>
          <p:nvPr>
            <p:ph type="sldNum" sz="quarter" idx="2"/>
          </p:nvPr>
        </p:nvSpPr>
        <p:spPr>
          <a:xfrm>
            <a:off x="23044894" y="609600"/>
            <a:ext cx="571501" cy="622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"/>
          <p:cNvSpPr txBox="1"/>
          <p:nvPr>
            <p:ph type="body" sz="quarter" idx="13" hasCustomPrompt="1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b="1" cap="all" spc="18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63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"/>
          <p:cNvSpPr txBox="1"/>
          <p:nvPr>
            <p:ph type="body" sz="quarter" idx="13" hasCustomPrompt="1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b="1" cap="all" spc="18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72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 - 居中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文本"/>
          <p:cNvSpPr txBox="1"/>
          <p:nvPr>
            <p:ph type="title" hasCustomPrompt="1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标题文本</a:t>
            </a:r>
          </a:p>
        </p:txBody>
      </p:sp>
      <p:sp>
        <p:nvSpPr>
          <p:cNvPr id="44" name="幻灯片编号"/>
          <p:cNvSpPr txBox="1"/>
          <p:nvPr>
            <p:ph type="sldNum" sz="quarter" idx="2"/>
          </p:nvPr>
        </p:nvSpPr>
        <p:spPr>
          <a:xfrm>
            <a:off x="23044894" y="609600"/>
            <a:ext cx="571501" cy="622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"/>
          <p:cNvSpPr txBox="1"/>
          <p:nvPr>
            <p:ph type="body" sz="quarter" idx="13" hasCustomPrompt="1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b="1" cap="all" spc="18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82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3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"/>
          <p:cNvSpPr txBox="1"/>
          <p:nvPr>
            <p:ph type="body" sz="quarter" idx="13" hasCustomPrompt="1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b="1" cap="all" spc="18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92" name="图像"/>
          <p:cNvSpPr/>
          <p:nvPr>
            <p:ph type="pic" sz="half" idx="14"/>
          </p:nvPr>
        </p:nvSpPr>
        <p:spPr>
          <a:xfrm>
            <a:off x="13335000" y="2159000"/>
            <a:ext cx="10287000" cy="10795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93" name="标题文本"/>
          <p:cNvSpPr txBox="1"/>
          <p:nvPr>
            <p:ph type="title" hasCustomPrompt="1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4" name="正文级别 1…"/>
          <p:cNvSpPr txBox="1"/>
          <p:nvPr>
            <p:ph type="body" sz="half" idx="1" hasCustomPrompt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"/>
          <p:cNvSpPr txBox="1"/>
          <p:nvPr>
            <p:ph type="body" sz="quarter" idx="13" hasCustomPrompt="1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b="1" cap="all" spc="18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103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3 联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图像"/>
          <p:cNvSpPr/>
          <p:nvPr>
            <p:ph type="pic" sz="half" idx="13"/>
          </p:nvPr>
        </p:nvSpPr>
        <p:spPr>
          <a:xfrm>
            <a:off x="12192000" y="0"/>
            <a:ext cx="12192000" cy="6832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12" name="图像"/>
          <p:cNvSpPr/>
          <p:nvPr>
            <p:ph type="pic" sz="half" idx="14"/>
          </p:nvPr>
        </p:nvSpPr>
        <p:spPr>
          <a:xfrm>
            <a:off x="12192000" y="6896100"/>
            <a:ext cx="12192000" cy="6819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13" name="图像"/>
          <p:cNvSpPr/>
          <p:nvPr>
            <p:ph type="pic" idx="15"/>
          </p:nvPr>
        </p:nvSpPr>
        <p:spPr>
          <a:xfrm>
            <a:off x="0" y="0"/>
            <a:ext cx="121285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标注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 sz="3000"/>
          </a:p>
        </p:txBody>
      </p:sp>
      <p:sp>
        <p:nvSpPr>
          <p:cNvPr id="122" name="在此键入引文。"/>
          <p:cNvSpPr txBox="1"/>
          <p:nvPr>
            <p:ph type="body" sz="quarter" idx="13" hasCustomPrompt="1"/>
          </p:nvPr>
        </p:nvSpPr>
        <p:spPr>
          <a:xfrm>
            <a:off x="1676400" y="4089400"/>
            <a:ext cx="21056600" cy="2489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23" name="Johnny Appleseed"/>
          <p:cNvSpPr txBox="1"/>
          <p:nvPr>
            <p:ph type="body" sz="quarter" idx="14" hasCustomPrompt="1"/>
          </p:nvPr>
        </p:nvSpPr>
        <p:spPr>
          <a:xfrm>
            <a:off x="762000" y="10871199"/>
            <a:ext cx="22860000" cy="13716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 b="1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文本"/>
          <p:cNvSpPr txBox="1"/>
          <p:nvPr>
            <p:ph type="body" sz="quarter" idx="15" hasCustomPrompt="1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b="1" cap="all" spc="18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1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引文（备选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在此键入引文。"/>
          <p:cNvSpPr txBox="1"/>
          <p:nvPr>
            <p:ph type="body" sz="quarter" idx="13" hasCustomPrompt="1"/>
          </p:nvPr>
        </p:nvSpPr>
        <p:spPr>
          <a:xfrm>
            <a:off x="11049000" y="3721100"/>
            <a:ext cx="12573000" cy="2489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33" name="图像"/>
          <p:cNvSpPr/>
          <p:nvPr>
            <p:ph type="pic" idx="14"/>
          </p:nvPr>
        </p:nvSpPr>
        <p:spPr>
          <a:xfrm>
            <a:off x="0" y="0"/>
            <a:ext cx="10287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34" name="Johnny Appleseed"/>
          <p:cNvSpPr txBox="1"/>
          <p:nvPr>
            <p:ph type="body" sz="quarter" idx="15" hasCustomPrompt="1"/>
          </p:nvPr>
        </p:nvSpPr>
        <p:spPr>
          <a:xfrm>
            <a:off x="11049000" y="10871199"/>
            <a:ext cx="12573000" cy="13716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 b="1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图像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垂直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线条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图像"/>
          <p:cNvSpPr/>
          <p:nvPr>
            <p:ph type="pic" idx="13"/>
          </p:nvPr>
        </p:nvSpPr>
        <p:spPr>
          <a:xfrm>
            <a:off x="0" y="0"/>
            <a:ext cx="10287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53" name="标题文本"/>
          <p:cNvSpPr txBox="1"/>
          <p:nvPr>
            <p:ph type="title" hasCustomPrompt="1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标题文本</a:t>
            </a:r>
          </a:p>
        </p:txBody>
      </p:sp>
      <p:sp>
        <p:nvSpPr>
          <p:cNvPr id="54" name="正文级别 1…"/>
          <p:cNvSpPr txBox="1"/>
          <p:nvPr>
            <p:ph type="body" sz="quarter" idx="1" hasCustomPrompt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幻灯片编号"/>
          <p:cNvSpPr txBox="1"/>
          <p:nvPr>
            <p:ph type="sldNum" sz="quarter" idx="2"/>
          </p:nvPr>
        </p:nvSpPr>
        <p:spPr>
          <a:xfrm>
            <a:off x="23044894" y="609600"/>
            <a:ext cx="571501" cy="622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"/>
          <p:cNvSpPr txBox="1"/>
          <p:nvPr>
            <p:ph type="body" sz="quarter" idx="13" hasCustomPrompt="1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b="1" cap="all" spc="18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63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"/>
          <p:cNvSpPr txBox="1"/>
          <p:nvPr>
            <p:ph type="body" sz="quarter" idx="13" hasCustomPrompt="1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b="1" cap="all" spc="18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72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"/>
          <p:cNvSpPr txBox="1"/>
          <p:nvPr>
            <p:ph type="body" sz="quarter" idx="13" hasCustomPrompt="1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b="1" cap="all" spc="18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82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3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"/>
          <p:cNvSpPr txBox="1"/>
          <p:nvPr>
            <p:ph type="body" sz="quarter" idx="13" hasCustomPrompt="1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b="1" cap="all" spc="18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92" name="图像"/>
          <p:cNvSpPr/>
          <p:nvPr>
            <p:ph type="pic" sz="half" idx="14"/>
          </p:nvPr>
        </p:nvSpPr>
        <p:spPr>
          <a:xfrm>
            <a:off x="13335000" y="2159000"/>
            <a:ext cx="10287000" cy="10795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93" name="标题文本"/>
          <p:cNvSpPr txBox="1"/>
          <p:nvPr>
            <p:ph type="title" hasCustomPrompt="1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4" name="正文级别 1…"/>
          <p:cNvSpPr txBox="1"/>
          <p:nvPr>
            <p:ph type="body" sz="half" idx="1" hasCustomPrompt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23041347" y="609600"/>
            <a:ext cx="571501" cy="622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defRPr sz="87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defRPr sz="87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defRPr sz="87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defRPr sz="87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defRPr sz="87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defRPr sz="87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defRPr sz="87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defRPr sz="87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defRPr sz="87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59"/>
          </a:schemeClr>
        </a:buClr>
        <a:buSzPct val="105000"/>
        <a:buFont typeface="Avenir Next"/>
        <a:buChar char="‣"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59"/>
          </a:schemeClr>
        </a:buClr>
        <a:buSzPct val="105000"/>
        <a:buFont typeface="Avenir Next"/>
        <a:buChar char="‣"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59"/>
          </a:schemeClr>
        </a:buClr>
        <a:buSzPct val="105000"/>
        <a:buFont typeface="Avenir Next"/>
        <a:buChar char="‣"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59"/>
          </a:schemeClr>
        </a:buClr>
        <a:buSzPct val="105000"/>
        <a:buFont typeface="Avenir Next"/>
        <a:buChar char="‣"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59"/>
          </a:schemeClr>
        </a:buClr>
        <a:buSzPct val="105000"/>
        <a:buFont typeface="Avenir Next"/>
        <a:buChar char="‣"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59"/>
          </a:schemeClr>
        </a:buClr>
        <a:buSzPct val="105000"/>
        <a:buFont typeface="Avenir Next"/>
        <a:buChar char="‣"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59"/>
          </a:schemeClr>
        </a:buClr>
        <a:buSzPct val="105000"/>
        <a:buFont typeface="Avenir Next"/>
        <a:buChar char="‣"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59"/>
          </a:schemeClr>
        </a:buClr>
        <a:buSzPct val="105000"/>
        <a:buFont typeface="Avenir Next"/>
        <a:buChar char="‣"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59"/>
          </a:schemeClr>
        </a:buClr>
        <a:buSzPct val="105000"/>
        <a:buFont typeface="Avenir Next"/>
        <a:buChar char="‣"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000"/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23041347" y="609600"/>
            <a:ext cx="571501" cy="622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defRPr sz="87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defRPr sz="87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defRPr sz="87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defRPr sz="87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defRPr sz="87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defRPr sz="87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defRPr sz="87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defRPr sz="87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defRPr sz="87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58"/>
          </a:schemeClr>
        </a:buClr>
        <a:buSzPct val="105000"/>
        <a:buFont typeface="Avenir Next"/>
        <a:buChar char="‣"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58"/>
          </a:schemeClr>
        </a:buClr>
        <a:buSzPct val="105000"/>
        <a:buFont typeface="Avenir Next"/>
        <a:buChar char="‣"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58"/>
          </a:schemeClr>
        </a:buClr>
        <a:buSzPct val="105000"/>
        <a:buFont typeface="Avenir Next"/>
        <a:buChar char="‣"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58"/>
          </a:schemeClr>
        </a:buClr>
        <a:buSzPct val="105000"/>
        <a:buFont typeface="Avenir Next"/>
        <a:buChar char="‣"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58"/>
          </a:schemeClr>
        </a:buClr>
        <a:buSzPct val="105000"/>
        <a:buFont typeface="Avenir Next"/>
        <a:buChar char="‣"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58"/>
          </a:schemeClr>
        </a:buClr>
        <a:buSzPct val="105000"/>
        <a:buFont typeface="Avenir Next"/>
        <a:buChar char="‣"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58"/>
          </a:schemeClr>
        </a:buClr>
        <a:buSzPct val="105000"/>
        <a:buFont typeface="Avenir Next"/>
        <a:buChar char="‣"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58"/>
          </a:schemeClr>
        </a:buClr>
        <a:buSzPct val="105000"/>
        <a:buFont typeface="Avenir Next"/>
        <a:buChar char="‣"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58"/>
          </a:schemeClr>
        </a:buClr>
        <a:buSzPct val="105000"/>
        <a:buFont typeface="Avenir Next"/>
        <a:buChar char="‣"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000"/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23041347" y="609600"/>
            <a:ext cx="571501" cy="622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defRPr sz="87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defRPr sz="87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defRPr sz="87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defRPr sz="87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defRPr sz="87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defRPr sz="87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defRPr sz="87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defRPr sz="87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defRPr sz="87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57"/>
          </a:schemeClr>
        </a:buClr>
        <a:buSzPct val="105000"/>
        <a:buFont typeface="Avenir Next"/>
        <a:buChar char="‣"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57"/>
          </a:schemeClr>
        </a:buClr>
        <a:buSzPct val="105000"/>
        <a:buFont typeface="Avenir Next"/>
        <a:buChar char="‣"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57"/>
          </a:schemeClr>
        </a:buClr>
        <a:buSzPct val="105000"/>
        <a:buFont typeface="Avenir Next"/>
        <a:buChar char="‣"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57"/>
          </a:schemeClr>
        </a:buClr>
        <a:buSzPct val="105000"/>
        <a:buFont typeface="Avenir Next"/>
        <a:buChar char="‣"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57"/>
          </a:schemeClr>
        </a:buClr>
        <a:buSzPct val="105000"/>
        <a:buFont typeface="Avenir Next"/>
        <a:buChar char="‣"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57"/>
          </a:schemeClr>
        </a:buClr>
        <a:buSzPct val="105000"/>
        <a:buFont typeface="Avenir Next"/>
        <a:buChar char="‣"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57"/>
          </a:schemeClr>
        </a:buClr>
        <a:buSzPct val="105000"/>
        <a:buFont typeface="Avenir Next"/>
        <a:buChar char="‣"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57"/>
          </a:schemeClr>
        </a:buClr>
        <a:buSzPct val="105000"/>
        <a:buFont typeface="Avenir Next"/>
        <a:buChar char="‣"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57"/>
          </a:schemeClr>
        </a:buClr>
        <a:buSzPct val="105000"/>
        <a:buFont typeface="Avenir Next"/>
        <a:buChar char="‣"/>
        <a:defRPr sz="48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9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9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hyperlink" Target="https://wenku.baidu.com/view/bac034036294dd88d0d26bf9.html%EF%BC%9B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9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9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amilyCare 家庭安全监控软件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0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>
                <a:latin typeface="微软雅黑" panose="020B0503020204020204" charset="-122"/>
                <a:ea typeface="微软雅黑" panose="020B0503020204020204" charset="-122"/>
              </a:rPr>
              <a:t>FamilyCare 家庭安全监控软件</a:t>
            </a: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7" name="team10 - 马文贞 黄琼演 李素静 李红婷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team10 - 马文贞 黄琼演 李素静 李红婷</a:t>
            </a:r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产品内容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占位符 5"/>
          <p:cNvSpPr/>
          <p:nvPr>
            <p:ph type="body" idx="1"/>
          </p:nvPr>
        </p:nvSpPr>
        <p:spPr>
          <a:xfrm>
            <a:off x="762000" y="3860800"/>
            <a:ext cx="11637645" cy="8625205"/>
          </a:xfrm>
        </p:spPr>
        <p:txBody>
          <a:bodyPr/>
          <a:p>
            <a:r>
              <a:rPr lang="zh-CN">
                <a:solidFill>
                  <a:srgbClr val="34A5D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健康资讯</a:t>
            </a:r>
            <a:r>
              <a:rPr lang="en-US" altLang="zh-CN">
                <a:solidFill>
                  <a:srgbClr val="34A5D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>
                <a:solidFill>
                  <a:srgbClr val="34A5D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安全知识</a:t>
            </a:r>
            <a:endParaRPr lang="zh-CN" altLang="en-US">
              <a:solidFill>
                <a:srgbClr val="34A5DA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从网上有筛选地找到真实可靠的健康安全信息提供给用户阅读。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并对不同类型的用户提供不同的健康安全信息。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78965" y="1652270"/>
            <a:ext cx="6230620" cy="10969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产品内容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占位符 5"/>
          <p:cNvSpPr/>
          <p:nvPr>
            <p:ph type="body" idx="1"/>
          </p:nvPr>
        </p:nvSpPr>
        <p:spPr>
          <a:xfrm>
            <a:off x="762000" y="3860800"/>
            <a:ext cx="9387840" cy="8585200"/>
          </a:xfrm>
        </p:spPr>
        <p:txBody>
          <a:bodyPr/>
          <a:p>
            <a:r>
              <a:rPr lang="zh-CN" altLang="en-US">
                <a:solidFill>
                  <a:srgbClr val="34A5D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重要事项提醒</a:t>
            </a:r>
            <a:endParaRPr lang="zh-CN" altLang="en-US">
              <a:solidFill>
                <a:srgbClr val="34A5DA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可自定义对老人或小孩的重要事项提醒。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如：提醒老人按时吃药，提醒药剂量多少，以及有什么其他的注意事项。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提醒小孩放学后要按时回家，到时间应做作业等。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3055" y="2159000"/>
            <a:ext cx="6032500" cy="100920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题"/>
          <p:cNvSpPr txBox="1"/>
          <p:nvPr>
            <p:ph type="title"/>
          </p:nvPr>
        </p:nvSpPr>
        <p:spPr>
          <a:xfrm>
            <a:off x="1122680" y="1722755"/>
            <a:ext cx="11811000" cy="10160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86410">
              <a:spcBef>
                <a:spcPts val="2300"/>
              </a:spcBef>
              <a:defRPr sz="5135"/>
            </a:pPr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开发日程</a:t>
            </a:r>
            <a:endParaRPr 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0" name="表格 -1"/>
          <p:cNvGraphicFramePr/>
          <p:nvPr/>
        </p:nvGraphicFramePr>
        <p:xfrm>
          <a:off x="2837815" y="2738755"/>
          <a:ext cx="18708370" cy="9853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8770"/>
                <a:gridCol w="2707640"/>
                <a:gridCol w="11734165"/>
                <a:gridCol w="2677795"/>
              </a:tblGrid>
              <a:tr h="87820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360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编号</a:t>
                      </a:r>
                      <a:endParaRPr lang="zh-CN" altLang="en-US" sz="360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360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阶段</a:t>
                      </a:r>
                      <a:endParaRPr lang="zh-CN" altLang="en-US" sz="360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360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主要内容</a:t>
                      </a:r>
                      <a:endParaRPr lang="zh-CN" altLang="en-US" sz="360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360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对应周期</a:t>
                      </a:r>
                      <a:endParaRPr lang="zh-CN" altLang="en-US" sz="360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486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360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360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360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需求分析</a:t>
                      </a:r>
                      <a:endParaRPr lang="zh-CN" altLang="en-US" sz="360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360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提出软件创意，进行用户调查，进行需求分析</a:t>
                      </a:r>
                      <a:endParaRPr lang="zh-CN" altLang="en-US" sz="360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360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2weeks</a:t>
                      </a:r>
                      <a:endParaRPr lang="en-US" altLang="zh-CN" sz="360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648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360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360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360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产品比对</a:t>
                      </a:r>
                      <a:endParaRPr lang="zh-CN" altLang="en-US" sz="360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360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将市面上类似功能的软件进行对比，分析优缺点</a:t>
                      </a:r>
                      <a:endParaRPr lang="zh-CN" altLang="en-US" sz="360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360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1weeks</a:t>
                      </a:r>
                      <a:endParaRPr lang="en-US" altLang="zh-CN" sz="360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75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360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360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360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初步设计</a:t>
                      </a:r>
                      <a:endParaRPr lang="zh-CN" altLang="en-US" sz="360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360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进行软件定型，决定基本方向和适用人群</a:t>
                      </a:r>
                      <a:endParaRPr lang="zh-CN" altLang="en-US" sz="360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360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1weeks</a:t>
                      </a:r>
                      <a:endParaRPr lang="en-US" altLang="zh-CN" sz="360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648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360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360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360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搭建框架</a:t>
                      </a:r>
                      <a:endParaRPr lang="zh-CN" altLang="en-US" sz="360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360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构建软件在功能上和组织上的基本框架</a:t>
                      </a:r>
                      <a:endParaRPr lang="zh-CN" altLang="en-US" sz="360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360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2weeks</a:t>
                      </a:r>
                      <a:endParaRPr lang="en-US" altLang="zh-CN" sz="360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69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360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360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360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设计界面</a:t>
                      </a:r>
                      <a:endParaRPr lang="zh-CN" altLang="en-US" sz="360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360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根据适用人群设计人性化美观的</a:t>
                      </a:r>
                      <a:r>
                        <a:rPr lang="en-US" altLang="zh-CN" sz="360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UI</a:t>
                      </a:r>
                      <a:r>
                        <a:rPr lang="zh-CN" altLang="en-US" sz="360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界面</a:t>
                      </a:r>
                      <a:endParaRPr lang="zh-CN" altLang="en-US" sz="360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360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2weeks</a:t>
                      </a:r>
                      <a:endParaRPr lang="en-US" altLang="zh-CN" sz="360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648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360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zh-CN" sz="360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360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完善功能</a:t>
                      </a:r>
                      <a:endParaRPr lang="zh-CN" altLang="en-US" sz="360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360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完善主要功能的代码块</a:t>
                      </a:r>
                      <a:endParaRPr lang="zh-CN" altLang="en-US" sz="360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360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8weeks</a:t>
                      </a:r>
                      <a:endParaRPr lang="en-US" altLang="zh-CN" sz="360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571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360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zh-CN" sz="360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360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测试改进</a:t>
                      </a:r>
                      <a:endParaRPr lang="zh-CN" altLang="en-US" sz="360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360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测试软件是否能在机器平台上正常运行，并改进软件</a:t>
                      </a:r>
                      <a:endParaRPr lang="zh-CN" altLang="en-US" sz="360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360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4weeks</a:t>
                      </a:r>
                      <a:endParaRPr lang="en-US" altLang="zh-CN" sz="360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99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360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zh-CN" sz="360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360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发布软件</a:t>
                      </a:r>
                      <a:endParaRPr lang="zh-CN" altLang="en-US" sz="360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360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在应用商店中发布软件，吸引使用者</a:t>
                      </a:r>
                      <a:endParaRPr lang="zh-CN" altLang="en-US" sz="360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360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2days</a:t>
                      </a:r>
                      <a:endParaRPr lang="en-US" altLang="zh-CN" sz="360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57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360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zh-CN" sz="360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360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维护软件</a:t>
                      </a:r>
                      <a:endParaRPr lang="zh-CN" altLang="en-US" sz="360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360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发布软件之后，持续维护和升级软件</a:t>
                      </a:r>
                      <a:endParaRPr lang="zh-CN" altLang="en-US" sz="360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360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... ...</a:t>
                      </a:r>
                      <a:endParaRPr lang="en-US" altLang="zh-CN" sz="360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市场分析"/>
          <p:cNvSpPr txBox="1">
            <a:spLocks noGrp="1"/>
          </p:cNvSpPr>
          <p:nvPr>
            <p:ph type="body" sz="quarter" idx="1"/>
          </p:nvPr>
        </p:nvSpPr>
        <p:spPr>
          <a:xfrm>
            <a:off x="762000" y="2268220"/>
            <a:ext cx="22860000" cy="8585200"/>
          </a:xfrm>
          <a:prstGeom prst="rect">
            <a:avLst/>
          </a:prstGeom>
        </p:spPr>
        <p:txBody>
          <a:bodyPr/>
          <a:lstStyle>
            <a:lvl1pPr defTabSz="569595">
              <a:defRPr sz="3605" spc="100">
                <a:solidFill>
                  <a:srgbClr val="57A3D5"/>
                </a:solidFill>
              </a:defRPr>
            </a:lvl1pPr>
          </a:lstStyle>
          <a:p>
            <a:pPr marL="0" indent="0">
              <a:buNone/>
            </a:pPr>
            <a:r>
              <a:rPr sz="7200" b="1">
                <a:latin typeface="微软雅黑" panose="020B0503020204020204" charset="-122"/>
                <a:ea typeface="微软雅黑" panose="020B0503020204020204" charset="-122"/>
                <a:cs typeface="PingFang SC" charset="-122"/>
              </a:rPr>
              <a:t>技术解决方案</a:t>
            </a:r>
            <a:endParaRPr sz="7200" b="1">
              <a:latin typeface="微软雅黑" panose="020B0503020204020204" charset="-122"/>
              <a:ea typeface="微软雅黑" panose="020B0503020204020204" charset="-122"/>
              <a:cs typeface="PingFang SC" charset="-122"/>
            </a:endParaRPr>
          </a:p>
        </p:txBody>
      </p:sp>
      <p:sp>
        <p:nvSpPr>
          <p:cNvPr id="171" name="正文"/>
          <p:cNvSpPr txBox="1">
            <a:spLocks noGrp="1"/>
          </p:cNvSpPr>
          <p:nvPr>
            <p:ph type="body" idx="13"/>
          </p:nvPr>
        </p:nvSpPr>
        <p:spPr>
          <a:xfrm>
            <a:off x="1714500" y="5165091"/>
            <a:ext cx="20955000" cy="4602480"/>
          </a:xfrm>
          <a:prstGeom prst="rect">
            <a:avLst/>
          </a:prstGeom>
        </p:spPr>
        <p:txBody>
          <a:bodyPr/>
          <a:lstStyle/>
          <a:p>
            <a:pPr marL="706120" marR="457200" indent="-401320" algn="just" defTabSz="26670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  <a:defRPr sz="3900" cap="none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en-US" b="0" dirty="0">
                <a:latin typeface="微软雅黑" panose="020B0503020204020204" charset="-122"/>
                <a:ea typeface="微软雅黑" panose="020B0503020204020204" charset="-122"/>
                <a:cs typeface="PingFang SC" charset="-122"/>
              </a:rPr>
              <a:t> </a:t>
            </a:r>
            <a:r>
              <a:rPr b="0" dirty="0">
                <a:latin typeface="微软雅黑" panose="020B0503020204020204" charset="-122"/>
                <a:ea typeface="微软雅黑" panose="020B0503020204020204" charset="-122"/>
                <a:cs typeface="PingFang SC" charset="-122"/>
              </a:rPr>
              <a:t>GPS定位系统 百度地图、高德地图有Android上获取位置的SDK，可以实现定位功能；</a:t>
            </a:r>
            <a:endParaRPr b="0" dirty="0">
              <a:latin typeface="微软雅黑" panose="020B0503020204020204" charset="-122"/>
              <a:ea typeface="微软雅黑" panose="020B0503020204020204" charset="-122"/>
              <a:cs typeface="PingFang SC" charset="-122"/>
            </a:endParaRPr>
          </a:p>
          <a:p>
            <a:pPr marR="457200" indent="304800" algn="just" defTabSz="266700">
              <a:lnSpc>
                <a:spcPct val="150000"/>
              </a:lnSpc>
              <a:spcBef>
                <a:spcPts val="0"/>
              </a:spcBef>
              <a:defRPr sz="3900" cap="none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b="0" dirty="0">
                <a:latin typeface="微软雅黑" panose="020B0503020204020204" charset="-122"/>
                <a:ea typeface="微软雅黑" panose="020B0503020204020204" charset="-122"/>
                <a:cs typeface="PingFang SC" charset="-122"/>
              </a:rPr>
              <a:t>2. 信息爬虫技术,实现信息抓取功能，提供相关资讯；</a:t>
            </a:r>
            <a:endParaRPr b="0" dirty="0">
              <a:latin typeface="微软雅黑" panose="020B0503020204020204" charset="-122"/>
              <a:ea typeface="微软雅黑" panose="020B0503020204020204" charset="-122"/>
              <a:cs typeface="PingFang SC" charset="-122"/>
            </a:endParaRPr>
          </a:p>
          <a:p>
            <a:pPr marR="457200" indent="304800" algn="just" defTabSz="266700">
              <a:lnSpc>
                <a:spcPct val="150000"/>
              </a:lnSpc>
              <a:spcBef>
                <a:spcPts val="0"/>
              </a:spcBef>
              <a:defRPr sz="3900" cap="none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b="0" dirty="0">
                <a:latin typeface="微软雅黑" panose="020B0503020204020204" charset="-122"/>
                <a:ea typeface="微软雅黑" panose="020B0503020204020204" charset="-122"/>
                <a:cs typeface="PingFang SC" charset="-122"/>
              </a:rPr>
              <a:t>3. 利用Android广播事件机制，实现提醒事项的广播；</a:t>
            </a:r>
            <a:endParaRPr b="0" dirty="0">
              <a:latin typeface="微软雅黑" panose="020B0503020204020204" charset="-122"/>
              <a:ea typeface="微软雅黑" panose="020B0503020204020204" charset="-122"/>
              <a:cs typeface="PingFang SC" charset="-122"/>
            </a:endParaRPr>
          </a:p>
          <a:p>
            <a:pPr marR="457200" indent="304800" algn="just" defTabSz="266700">
              <a:lnSpc>
                <a:spcPct val="150000"/>
              </a:lnSpc>
              <a:spcBef>
                <a:spcPts val="0"/>
              </a:spcBef>
              <a:defRPr sz="3900" cap="none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b="0" dirty="0">
                <a:latin typeface="微软雅黑" panose="020B0503020204020204" charset="-122"/>
                <a:ea typeface="微软雅黑" panose="020B0503020204020204" charset="-122"/>
                <a:cs typeface="PingFang SC" charset="-122"/>
              </a:rPr>
              <a:t>4. </a:t>
            </a:r>
            <a:r>
              <a:rPr b="0" dirty="0" smtClean="0">
                <a:latin typeface="微软雅黑" panose="020B0503020204020204" charset="-122"/>
                <a:ea typeface="微软雅黑" panose="020B0503020204020204" charset="-122"/>
                <a:cs typeface="PingFang SC" charset="-122"/>
              </a:rPr>
              <a:t>根据</a:t>
            </a:r>
            <a:r>
              <a:rPr lang="en-US" altLang="zh-CN" b="0" dirty="0" smtClean="0">
                <a:solidFill>
                  <a:srgbClr val="FEFDFF"/>
                </a:solidFill>
                <a:uFill>
                  <a:solidFill>
                    <a:srgbClr val="0000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PingFang SC" charset="-122"/>
              </a:rPr>
              <a:t>Android</a:t>
            </a:r>
            <a:r>
              <a:rPr lang="zh-CN" altLang="en-US" b="0" dirty="0" smtClean="0">
                <a:solidFill>
                  <a:srgbClr val="FEFDFF"/>
                </a:solidFill>
                <a:uFill>
                  <a:solidFill>
                    <a:srgbClr val="0000FF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PingFang SC" charset="-122"/>
              </a:rPr>
              <a:t>呼出电话流程</a:t>
            </a:r>
            <a:r>
              <a:rPr b="0" dirty="0" smtClean="0">
                <a:latin typeface="微软雅黑" panose="020B0503020204020204" charset="-122"/>
                <a:ea typeface="微软雅黑" panose="020B0503020204020204" charset="-122"/>
                <a:cs typeface="PingFang SC" charset="-122"/>
              </a:rPr>
              <a:t>，</a:t>
            </a:r>
            <a:r>
              <a:rPr b="0" dirty="0">
                <a:latin typeface="微软雅黑" panose="020B0503020204020204" charset="-122"/>
                <a:ea typeface="微软雅黑" panose="020B0503020204020204" charset="-122"/>
                <a:cs typeface="PingFang SC" charset="-122"/>
              </a:rPr>
              <a:t>实现互联网通话处理；</a:t>
            </a:r>
            <a:endParaRPr b="0" dirty="0">
              <a:latin typeface="微软雅黑" panose="020B0503020204020204" charset="-122"/>
              <a:ea typeface="微软雅黑" panose="020B0503020204020204" charset="-122"/>
              <a:cs typeface="PingFang SC" charset="-122"/>
            </a:endParaRPr>
          </a:p>
          <a:p>
            <a:pPr marR="457200" indent="304800" algn="just" defTabSz="266700">
              <a:lnSpc>
                <a:spcPct val="150000"/>
              </a:lnSpc>
              <a:spcBef>
                <a:spcPts val="0"/>
              </a:spcBef>
              <a:defRPr sz="3900" cap="none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b="0" dirty="0">
                <a:latin typeface="微软雅黑" panose="020B0503020204020204" charset="-122"/>
                <a:ea typeface="微软雅黑" panose="020B0503020204020204" charset="-122"/>
                <a:cs typeface="PingFang SC" charset="-122"/>
              </a:rPr>
              <a:t>5. 利用Android消息处理机制，实现三端信息数据同步；</a:t>
            </a:r>
            <a:endParaRPr b="0" dirty="0">
              <a:latin typeface="微软雅黑" panose="020B0503020204020204" charset="-122"/>
              <a:ea typeface="微软雅黑" panose="020B0503020204020204" charset="-122"/>
              <a:cs typeface="PingFang SC" charset="-122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线条"/>
          <p:cNvSpPr/>
          <p:nvPr/>
        </p:nvSpPr>
        <p:spPr>
          <a:xfrm>
            <a:off x="-400989" y="6858000"/>
            <a:ext cx="22279065" cy="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74" name="APP定位                      APP启动                     APP宣传                     APP建设                    APP盈利"/>
          <p:cNvSpPr txBox="1"/>
          <p:nvPr/>
        </p:nvSpPr>
        <p:spPr>
          <a:xfrm>
            <a:off x="1816100" y="7197725"/>
            <a:ext cx="22320885" cy="6089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marR="457200" algn="just" defTabSz="266700">
              <a:spcBef>
                <a:spcPts val="0"/>
              </a:spcBef>
              <a:defRPr sz="3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b="1" dirty="0">
                <a:latin typeface="微软雅黑" panose="020B0503020204020204" charset="-122"/>
                <a:ea typeface="微软雅黑" panose="020B0503020204020204" charset="-122"/>
                <a:cs typeface="PingFang SC" charset="-122"/>
              </a:rPr>
              <a:t>APP定位             </a:t>
            </a:r>
            <a:r>
              <a:rPr b="1" dirty="0" smtClean="0">
                <a:latin typeface="微软雅黑" panose="020B0503020204020204" charset="-122"/>
                <a:ea typeface="微软雅黑" panose="020B0503020204020204" charset="-122"/>
                <a:cs typeface="PingFang SC" charset="-122"/>
              </a:rPr>
              <a:t>      </a:t>
            </a:r>
            <a:r>
              <a:rPr b="1" dirty="0">
                <a:latin typeface="微软雅黑" panose="020B0503020204020204" charset="-122"/>
                <a:ea typeface="微软雅黑" panose="020B0503020204020204" charset="-122"/>
                <a:cs typeface="PingFang SC" charset="-122"/>
              </a:rPr>
              <a:t>APP启动                 </a:t>
            </a:r>
            <a:r>
              <a:rPr b="1" dirty="0" smtClean="0">
                <a:latin typeface="微软雅黑" panose="020B0503020204020204" charset="-122"/>
                <a:ea typeface="微软雅黑" panose="020B0503020204020204" charset="-122"/>
                <a:cs typeface="PingFang SC" charset="-122"/>
              </a:rPr>
              <a:t> </a:t>
            </a:r>
            <a:r>
              <a:rPr b="1" dirty="0">
                <a:latin typeface="微软雅黑" panose="020B0503020204020204" charset="-122"/>
                <a:ea typeface="微软雅黑" panose="020B0503020204020204" charset="-122"/>
                <a:cs typeface="PingFang SC" charset="-122"/>
              </a:rPr>
              <a:t>APP宣传             </a:t>
            </a:r>
            <a:r>
              <a:rPr b="1" dirty="0" smtClean="0">
                <a:latin typeface="微软雅黑" panose="020B0503020204020204" charset="-122"/>
                <a:ea typeface="微软雅黑" panose="020B0503020204020204" charset="-122"/>
                <a:cs typeface="PingFang SC" charset="-122"/>
              </a:rPr>
              <a:t>     </a:t>
            </a:r>
            <a:r>
              <a:rPr b="1" dirty="0">
                <a:latin typeface="微软雅黑" panose="020B0503020204020204" charset="-122"/>
                <a:ea typeface="微软雅黑" panose="020B0503020204020204" charset="-122"/>
                <a:cs typeface="PingFang SC" charset="-122"/>
              </a:rPr>
              <a:t>APP建设    </a:t>
            </a:r>
            <a:r>
              <a:rPr b="1" dirty="0" smtClean="0">
                <a:latin typeface="微软雅黑" panose="020B0503020204020204" charset="-122"/>
                <a:ea typeface="微软雅黑" panose="020B0503020204020204" charset="-122"/>
                <a:cs typeface="PingFang SC" charset="-122"/>
              </a:rPr>
              <a:t>         </a:t>
            </a:r>
            <a:r>
              <a:rPr b="1" dirty="0">
                <a:latin typeface="微软雅黑" panose="020B0503020204020204" charset="-122"/>
                <a:ea typeface="微软雅黑" panose="020B0503020204020204" charset="-122"/>
                <a:cs typeface="PingFang SC" charset="-122"/>
              </a:rPr>
              <a:t>APP盈利</a:t>
            </a:r>
            <a:endParaRPr b="1" dirty="0">
              <a:latin typeface="微软雅黑" panose="020B0503020204020204" charset="-122"/>
              <a:ea typeface="微软雅黑" panose="020B0503020204020204" charset="-122"/>
              <a:cs typeface="PingFang SC" charset="-122"/>
            </a:endParaRPr>
          </a:p>
        </p:txBody>
      </p:sp>
      <p:sp>
        <p:nvSpPr>
          <p:cNvPr id="175" name="1                2                 3                4                5"/>
          <p:cNvSpPr txBox="1"/>
          <p:nvPr/>
        </p:nvSpPr>
        <p:spPr>
          <a:xfrm>
            <a:off x="2315845" y="5925820"/>
            <a:ext cx="21322030" cy="9321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5400">
                <a:solidFill>
                  <a:srgbClr val="FEFC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1                2                 3                   4               5 </a:t>
            </a:r>
            <a:endParaRPr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app 定位 + 启动"/>
          <p:cNvSpPr txBox="1">
            <a:spLocks noGrp="1"/>
          </p:cNvSpPr>
          <p:nvPr>
            <p:ph type="body" sz="quarter" idx="1"/>
          </p:nvPr>
        </p:nvSpPr>
        <p:spPr>
          <a:xfrm>
            <a:off x="762000" y="3481705"/>
            <a:ext cx="22860000" cy="8585200"/>
          </a:xfrm>
          <a:prstGeom prst="rect">
            <a:avLst/>
          </a:prstGeom>
        </p:spPr>
        <p:txBody>
          <a:bodyPr>
            <a:normAutofit fontScale="80000"/>
          </a:bodyPr>
          <a:lstStyle>
            <a:lvl1pPr>
              <a:defRPr b="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 marL="0" indent="0">
              <a:buNone/>
            </a:pPr>
            <a:r>
              <a:rPr sz="4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前期的准备工作：</a:t>
            </a:r>
            <a:endParaRPr sz="48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PingFang SC Regular"/>
              <a:sym typeface="+mn-ea"/>
            </a:endParaRPr>
          </a:p>
          <a:p>
            <a:pPr marL="304800" marR="457200" indent="-304800" algn="just" defTabSz="266700">
              <a:lnSpc>
                <a:spcPct val="150000"/>
              </a:lnSpc>
              <a:spcBef>
                <a:spcPts val="0"/>
              </a:spcBef>
              <a:defRPr sz="3000" cap="none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1)	 保证产品能正常运行。</a:t>
            </a:r>
            <a:endParaRPr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04800" marR="457200" indent="-304800" algn="just" defTabSz="266700">
              <a:lnSpc>
                <a:spcPct val="150000"/>
              </a:lnSpc>
              <a:spcBef>
                <a:spcPts val="0"/>
              </a:spcBef>
              <a:defRPr sz="3000" cap="none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2)	明确产品定位和目标。</a:t>
            </a:r>
            <a:endParaRPr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04800" marR="457200" indent="-304800" algn="just" defTabSz="266700">
              <a:lnSpc>
                <a:spcPct val="150000"/>
              </a:lnSpc>
              <a:spcBef>
                <a:spcPts val="0"/>
              </a:spcBef>
              <a:defRPr sz="3000" cap="none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3)	选择合适的推广渠道和方式，协调内外部的资源并制定详细的计划。</a:t>
            </a:r>
            <a:endParaRPr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04800" marR="457200" indent="-304800" algn="just" defTabSz="266700">
              <a:lnSpc>
                <a:spcPct val="150000"/>
              </a:lnSpc>
              <a:spcBef>
                <a:spcPts val="0"/>
              </a:spcBef>
              <a:defRPr sz="3000" cap="none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4)	确定团队分工并执行。</a:t>
            </a:r>
            <a:endParaRPr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04800" marR="457200" indent="-304800" algn="just" defTabSz="266700">
              <a:lnSpc>
                <a:spcPct val="150000"/>
              </a:lnSpc>
              <a:spcBef>
                <a:spcPts val="0"/>
              </a:spcBef>
              <a:defRPr sz="3000" cap="none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 sz="4800">
              <a:latin typeface="微软雅黑" panose="020B0503020204020204" charset="-122"/>
              <a:ea typeface="微软雅黑" panose="020B0503020204020204" charset="-122"/>
            </a:endParaRPr>
          </a:p>
          <a:p>
            <a:pPr marR="457200" algn="just" defTabSz="266700">
              <a:lnSpc>
                <a:spcPct val="150000"/>
              </a:lnSpc>
              <a:spcBef>
                <a:spcPts val="0"/>
              </a:spcBef>
              <a:defRPr sz="3000" cap="none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上线初期的工作：</a:t>
            </a:r>
            <a:endParaRPr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04800" marR="457200" indent="-304800" algn="just" defTabSz="266700">
              <a:lnSpc>
                <a:spcPct val="150000"/>
              </a:lnSpc>
              <a:spcBef>
                <a:spcPts val="0"/>
              </a:spcBef>
              <a:defRPr sz="3000" cap="none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1)	 保障产品的正常使用。</a:t>
            </a:r>
            <a:endParaRPr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04800" marR="457200" indent="-304800" algn="just" defTabSz="266700">
              <a:lnSpc>
                <a:spcPct val="150000"/>
              </a:lnSpc>
              <a:spcBef>
                <a:spcPts val="0"/>
              </a:spcBef>
              <a:defRPr sz="3000" cap="none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2)	根据运营状况，阶段性的跳转优化产品。</a:t>
            </a:r>
            <a:endParaRPr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04800" marR="457200" indent="-304800" algn="just" defTabSz="266700">
              <a:lnSpc>
                <a:spcPct val="150000"/>
              </a:lnSpc>
              <a:spcBef>
                <a:spcPts val="0"/>
              </a:spcBef>
              <a:defRPr sz="3000" cap="none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4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3)	确定上线初期的推广策略。</a:t>
            </a:r>
            <a:endParaRPr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8" name="家庭安全监控 ／ 前期主要完成家庭安全监控服务 - 后期不断引入更多针对性服务。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62280">
              <a:spcBef>
                <a:spcPts val="2100"/>
              </a:spcBef>
              <a:defRPr sz="4870" b="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>
                <a:latin typeface="微软雅黑" panose="020B0503020204020204" charset="-122"/>
                <a:ea typeface="微软雅黑" panose="020B0503020204020204" charset="-122"/>
              </a:rPr>
              <a:t>家庭安全监控 ／ 前期主要完成家庭安全监控服务 - 后期不断引入更多针对性服务。</a:t>
            </a: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9" name="正文级别 1…"/>
          <p:cNvSpPr txBox="1">
            <a:spLocks noGrp="1"/>
          </p:cNvSpPr>
          <p:nvPr>
            <p:ph type="body" idx="13"/>
          </p:nvPr>
        </p:nvSpPr>
        <p:spPr>
          <a:xfrm>
            <a:off x="762000" y="211456"/>
            <a:ext cx="20955000" cy="1209040"/>
          </a:xfrm>
          <a:prstGeom prst="rect">
            <a:avLst/>
          </a:prstGeom>
        </p:spPr>
        <p:txBody>
          <a:bodyPr/>
          <a:lstStyle/>
          <a:p>
            <a:pPr marR="457200" algn="just" defTabSz="266700">
              <a:lnSpc>
                <a:spcPct val="150000"/>
              </a:lnSpc>
              <a:spcBef>
                <a:spcPts val="0"/>
              </a:spcBef>
              <a:defRPr sz="3000" cap="none">
                <a:solidFill>
                  <a:srgbClr val="FFFFF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rPr sz="4800">
                <a:solidFill>
                  <a:srgbClr val="34A5D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app 定位 + 启动</a:t>
            </a:r>
            <a:endParaRPr sz="4800">
              <a:solidFill>
                <a:srgbClr val="34A5DA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前期用户发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6410">
              <a:spcBef>
                <a:spcPts val="2300"/>
              </a:spcBef>
              <a:defRPr sz="5135" b="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>
                <a:latin typeface="微软雅黑" panose="020B0503020204020204" charset="-122"/>
                <a:ea typeface="微软雅黑" panose="020B0503020204020204" charset="-122"/>
              </a:rPr>
              <a:t>前期用户发展</a:t>
            </a: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3" name="正文级别 1…"/>
          <p:cNvSpPr txBox="1">
            <a:spLocks noGrp="1"/>
          </p:cNvSpPr>
          <p:nvPr>
            <p:ph type="body" idx="14"/>
          </p:nvPr>
        </p:nvSpPr>
        <p:spPr>
          <a:xfrm>
            <a:off x="762000" y="4450178"/>
            <a:ext cx="11811000" cy="6174060"/>
          </a:xfrm>
          <a:prstGeom prst="rect">
            <a:avLst/>
          </a:prstGeom>
        </p:spPr>
        <p:txBody>
          <a:bodyPr>
            <a:noAutofit/>
          </a:bodyPr>
          <a:lstStyle/>
          <a:p>
            <a:pPr marR="457200" algn="just" defTabSz="266700">
              <a:lnSpc>
                <a:spcPct val="150000"/>
              </a:lnSpc>
              <a:spcBef>
                <a:spcPts val="0"/>
              </a:spcBef>
              <a:defRPr sz="2800" cap="none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 sz="3200">
              <a:latin typeface="微软雅黑" panose="020B0503020204020204" charset="-122"/>
              <a:ea typeface="微软雅黑" panose="020B0503020204020204" charset="-122"/>
            </a:endParaRPr>
          </a:p>
          <a:p>
            <a:pPr marR="457200" algn="just" defTabSz="266700">
              <a:lnSpc>
                <a:spcPct val="150000"/>
              </a:lnSpc>
              <a:spcBef>
                <a:spcPts val="0"/>
              </a:spcBef>
              <a:defRPr sz="2800" cap="none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3200">
                <a:latin typeface="微软雅黑" panose="020B0503020204020204" charset="-122"/>
                <a:ea typeface="微软雅黑" panose="020B0503020204020204" charset="-122"/>
              </a:rPr>
              <a:t>在没有扎实用户的状况下，</a:t>
            </a:r>
            <a:endParaRPr sz="3200">
              <a:latin typeface="微软雅黑" panose="020B0503020204020204" charset="-122"/>
              <a:ea typeface="微软雅黑" panose="020B0503020204020204" charset="-122"/>
            </a:endParaRPr>
          </a:p>
          <a:p>
            <a:pPr marR="457200" algn="just" defTabSz="266700">
              <a:lnSpc>
                <a:spcPct val="150000"/>
              </a:lnSpc>
              <a:spcBef>
                <a:spcPts val="0"/>
              </a:spcBef>
              <a:defRPr sz="2800" cap="none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3200">
                <a:latin typeface="微软雅黑" panose="020B0503020204020204" charset="-122"/>
                <a:ea typeface="微软雅黑" panose="020B0503020204020204" charset="-122"/>
              </a:rPr>
              <a:t> - 首先需要在内测阶段从团队成员身边发掘潜在用户；</a:t>
            </a:r>
            <a:endParaRPr sz="3200">
              <a:latin typeface="微软雅黑" panose="020B0503020204020204" charset="-122"/>
              <a:ea typeface="微软雅黑" panose="020B0503020204020204" charset="-122"/>
            </a:endParaRPr>
          </a:p>
          <a:p>
            <a:pPr marR="457200" algn="just" defTabSz="266700">
              <a:lnSpc>
                <a:spcPct val="150000"/>
              </a:lnSpc>
              <a:spcBef>
                <a:spcPts val="0"/>
              </a:spcBef>
              <a:defRPr sz="2800" cap="none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3200">
                <a:latin typeface="微软雅黑" panose="020B0503020204020204" charset="-122"/>
                <a:ea typeface="微软雅黑" panose="020B0503020204020204" charset="-122"/>
              </a:rPr>
              <a:t> - 发展内测用户，通过这部分用户的意见反馈来改善功能；</a:t>
            </a:r>
            <a:endParaRPr sz="3200">
              <a:latin typeface="微软雅黑" panose="020B0503020204020204" charset="-122"/>
              <a:ea typeface="微软雅黑" panose="020B0503020204020204" charset="-122"/>
            </a:endParaRPr>
          </a:p>
          <a:p>
            <a:pPr marR="457200" algn="just" defTabSz="266700">
              <a:lnSpc>
                <a:spcPct val="150000"/>
              </a:lnSpc>
              <a:spcBef>
                <a:spcPts val="0"/>
              </a:spcBef>
              <a:defRPr sz="2800" cap="none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sz="3200">
                <a:latin typeface="微软雅黑" panose="020B0503020204020204" charset="-122"/>
                <a:ea typeface="微软雅黑" panose="020B0503020204020204" charset="-122"/>
              </a:rPr>
              <a:t> - 在产品推出市场之后的不稳定时间内，尽量维持和这部分用户的联系，给予一定的福利和特权，使其发展成基础固定用户。</a:t>
            </a:r>
            <a:endParaRPr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84" name="二维折线图"/>
          <p:cNvGraphicFramePr/>
          <p:nvPr/>
        </p:nvGraphicFramePr>
        <p:xfrm>
          <a:off x="13294641" y="3923483"/>
          <a:ext cx="9364663" cy="7226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62000" y="484505"/>
            <a:ext cx="5771515" cy="84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4800" b="1">
                <a:solidFill>
                  <a:srgbClr val="34A5D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APP宣传</a:t>
            </a:r>
            <a:endParaRPr kumimoji="0" lang="zh-CN" altLang="en-US" sz="4800" b="1" i="0" u="none" strike="noStrike" cap="none" spc="0" normalizeH="0" baseline="0">
              <a:ln>
                <a:noFill/>
              </a:ln>
              <a:solidFill>
                <a:srgbClr val="34A5DA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Avenir Next Medium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在产品正式推出的阶段，可参考以下转化率较高方式投放广告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marR="269875" algn="just" defTabSz="156845">
              <a:lnSpc>
                <a:spcPct val="150000"/>
              </a:lnSpc>
              <a:spcBef>
                <a:spcPts val="0"/>
              </a:spcBef>
              <a:defRPr sz="5135" b="0" cap="none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>
                <a:latin typeface="微软雅黑" panose="020B0503020204020204" charset="-122"/>
                <a:ea typeface="微软雅黑" panose="020B0503020204020204" charset="-122"/>
              </a:rPr>
              <a:t>在产品正式推出的阶段，可参考以下转化率较高方式投放广告</a:t>
            </a: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8" name="正文级别 1…"/>
          <p:cNvSpPr txBox="1">
            <a:spLocks noGrp="1"/>
          </p:cNvSpPr>
          <p:nvPr>
            <p:ph type="body" idx="13"/>
          </p:nvPr>
        </p:nvSpPr>
        <p:spPr>
          <a:xfrm>
            <a:off x="762000" y="3973830"/>
            <a:ext cx="23125430" cy="7719060"/>
          </a:xfrm>
          <a:prstGeom prst="rect">
            <a:avLst/>
          </a:prstGeom>
        </p:spPr>
        <p:txBody>
          <a:bodyPr wrap="square"/>
          <a:lstStyle/>
          <a:p>
            <a:pPr marL="304800" marR="457200" indent="-304800" algn="just" defTabSz="266700">
              <a:lnSpc>
                <a:spcPct val="150000"/>
              </a:lnSpc>
              <a:spcBef>
                <a:spcPts val="0"/>
              </a:spcBef>
              <a:defRPr sz="3000" cap="none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b="0">
                <a:latin typeface="微软雅黑" panose="020B0503020204020204" charset="-122"/>
                <a:ea typeface="微软雅黑" panose="020B0503020204020204" charset="-122"/>
              </a:rPr>
              <a:t>1)	 信息流广告</a:t>
            </a:r>
            <a:endParaRPr b="0">
              <a:latin typeface="微软雅黑" panose="020B0503020204020204" charset="-122"/>
              <a:ea typeface="微软雅黑" panose="020B0503020204020204" charset="-122"/>
            </a:endParaRPr>
          </a:p>
          <a:p>
            <a:pPr marL="304800" marR="457200" indent="-304800" algn="just" defTabSz="266700">
              <a:lnSpc>
                <a:spcPct val="150000"/>
              </a:lnSpc>
              <a:spcBef>
                <a:spcPts val="0"/>
              </a:spcBef>
              <a:defRPr sz="3000" cap="none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b="0">
                <a:latin typeface="微软雅黑" panose="020B0503020204020204" charset="-122"/>
                <a:ea typeface="微软雅黑" panose="020B0503020204020204" charset="-122"/>
              </a:rPr>
              <a:t>    一是社交信息流，社交信息流包括腾讯广点通，即在腾讯的QQ空间和微信里展现的一些广告，但微信公众号文章底部的不算信息流；新浪粉丝通等信息流。</a:t>
            </a:r>
            <a:endParaRPr b="0">
              <a:latin typeface="微软雅黑" panose="020B0503020204020204" charset="-122"/>
              <a:ea typeface="微软雅黑" panose="020B0503020204020204" charset="-122"/>
            </a:endParaRPr>
          </a:p>
          <a:p>
            <a:pPr marL="304800" marR="457200" indent="-304800" algn="just" defTabSz="266700">
              <a:lnSpc>
                <a:spcPct val="150000"/>
              </a:lnSpc>
              <a:spcBef>
                <a:spcPts val="0"/>
              </a:spcBef>
              <a:defRPr sz="3000" cap="none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b="0">
                <a:latin typeface="微软雅黑" panose="020B0503020204020204" charset="-122"/>
                <a:ea typeface="微软雅黑" panose="020B0503020204020204" charset="-122"/>
              </a:rPr>
              <a:t>    二是新闻信息流里，有腾讯智慧推，新浪扶翼、今日头条、UC等，UC给人印象比较深的是浏览器，经过最近改版之后已经变成了一个浏览器+新闻头条的产品，在移动端的用户量相当大。以上提及的4个产品是目前在市场上量比较大的。</a:t>
            </a:r>
            <a:endParaRPr b="0">
              <a:latin typeface="微软雅黑" panose="020B0503020204020204" charset="-122"/>
              <a:ea typeface="微软雅黑" panose="020B0503020204020204" charset="-122"/>
            </a:endParaRPr>
          </a:p>
          <a:p>
            <a:pPr marR="457200" indent="266700" algn="just" defTabSz="266700">
              <a:lnSpc>
                <a:spcPct val="150000"/>
              </a:lnSpc>
              <a:spcBef>
                <a:spcPts val="0"/>
              </a:spcBef>
              <a:defRPr sz="3000" cap="none">
                <a:solidFill>
                  <a:schemeClr val="accent1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b="0">
                <a:latin typeface="微软雅黑" panose="020B0503020204020204" charset="-122"/>
                <a:ea typeface="微软雅黑" panose="020B0503020204020204" charset="-122"/>
              </a:rPr>
              <a:t>   信息流广告如今市场占比较大，浏览量也会相对较高。</a:t>
            </a:r>
            <a:endParaRPr b="0">
              <a:latin typeface="微软雅黑" panose="020B0503020204020204" charset="-122"/>
              <a:ea typeface="微软雅黑" panose="020B0503020204020204" charset="-122"/>
            </a:endParaRPr>
          </a:p>
          <a:p>
            <a:pPr marL="304800" marR="457200" indent="-304800" algn="just" defTabSz="266700">
              <a:lnSpc>
                <a:spcPct val="150000"/>
              </a:lnSpc>
              <a:spcBef>
                <a:spcPts val="0"/>
              </a:spcBef>
              <a:defRPr sz="3000" cap="none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b="0">
                <a:latin typeface="微软雅黑" panose="020B0503020204020204" charset="-122"/>
                <a:ea typeface="微软雅黑" panose="020B0503020204020204" charset="-122"/>
              </a:rPr>
              <a:t>2)	软文宣传</a:t>
            </a:r>
            <a:endParaRPr b="0">
              <a:latin typeface="微软雅黑" panose="020B0503020204020204" charset="-122"/>
              <a:ea typeface="微软雅黑" panose="020B0503020204020204" charset="-122"/>
            </a:endParaRPr>
          </a:p>
          <a:p>
            <a:pPr marR="457200" algn="just" defTabSz="266700">
              <a:lnSpc>
                <a:spcPct val="150000"/>
              </a:lnSpc>
              <a:spcBef>
                <a:spcPts val="0"/>
              </a:spcBef>
              <a:defRPr sz="3000" cap="none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b="0">
                <a:latin typeface="微软雅黑" panose="020B0503020204020204" charset="-122"/>
                <a:ea typeface="微软雅黑" panose="020B0503020204020204" charset="-122"/>
              </a:rPr>
              <a:t>    新媒体发展迅速，寻找影响力较大且风格符合的自媒体人，或建立自己的自媒体进行专业软文宣传，同时发布到APP上；</a:t>
            </a:r>
            <a:endParaRPr b="0">
              <a:latin typeface="微软雅黑" panose="020B0503020204020204" charset="-122"/>
              <a:ea typeface="微软雅黑" panose="020B0503020204020204" charset="-122"/>
            </a:endParaRPr>
          </a:p>
          <a:p>
            <a:pPr marL="304800" marR="457200" indent="-304800" algn="just" defTabSz="266700">
              <a:lnSpc>
                <a:spcPct val="150000"/>
              </a:lnSpc>
              <a:spcBef>
                <a:spcPts val="0"/>
              </a:spcBef>
              <a:defRPr sz="3000" cap="none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b="0">
                <a:latin typeface="微软雅黑" panose="020B0503020204020204" charset="-122"/>
                <a:ea typeface="微软雅黑" panose="020B0503020204020204" charset="-122"/>
              </a:rPr>
              <a:t>3)	行业APP广告直投</a:t>
            </a:r>
            <a:endParaRPr b="0">
              <a:latin typeface="微软雅黑" panose="020B0503020204020204" charset="-122"/>
              <a:ea typeface="微软雅黑" panose="020B0503020204020204" charset="-122"/>
            </a:endParaRPr>
          </a:p>
          <a:p>
            <a:pPr marL="304800" marR="457200" algn="just" defTabSz="266700">
              <a:lnSpc>
                <a:spcPct val="150000"/>
              </a:lnSpc>
              <a:spcBef>
                <a:spcPts val="0"/>
              </a:spcBef>
              <a:defRPr sz="3000" cap="none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b="0">
                <a:latin typeface="微软雅黑" panose="020B0503020204020204" charset="-122"/>
                <a:ea typeface="微软雅黑" panose="020B0503020204020204" charset="-122"/>
              </a:rPr>
              <a:t>找出一些有流量，有影响力的相关行业网或是相关网站，在网站上直接投放广告。</a:t>
            </a:r>
            <a:endParaRPr b="0">
              <a:latin typeface="微软雅黑" panose="020B0503020204020204" charset="-122"/>
              <a:ea typeface="微软雅黑" panose="020B0503020204020204" charset="-122"/>
            </a:endParaRPr>
          </a:p>
          <a:p>
            <a:pPr marL="304800" marR="457200" indent="-304800" algn="just" defTabSz="266700">
              <a:lnSpc>
                <a:spcPct val="150000"/>
              </a:lnSpc>
              <a:spcBef>
                <a:spcPts val="0"/>
              </a:spcBef>
              <a:defRPr sz="3000" cap="none">
                <a:solidFill>
                  <a:srgbClr val="FFFFF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b="0">
                <a:latin typeface="微软雅黑" panose="020B0503020204020204" charset="-122"/>
                <a:ea typeface="微软雅黑" panose="020B0503020204020204" charset="-122"/>
              </a:rPr>
              <a:t>4)	产品关键词竞价排名（SEM）</a:t>
            </a:r>
            <a:endParaRPr b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8370" y="460375"/>
            <a:ext cx="4422775" cy="778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4400" b="1">
                <a:solidFill>
                  <a:srgbClr val="34A5D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APP宣传</a:t>
            </a:r>
            <a:endParaRPr kumimoji="0" lang="zh-CN" altLang="en-US" sz="4400" b="1" i="0" u="none" strike="noStrike" cap="none" spc="0" normalizeH="0" baseline="0">
              <a:ln>
                <a:noFill/>
              </a:ln>
              <a:solidFill>
                <a:srgbClr val="34A5DA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Avenir Next Medium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正文级别 1…"/>
          <p:cNvSpPr txBox="1">
            <a:spLocks noGrp="1"/>
          </p:cNvSpPr>
          <p:nvPr>
            <p:ph type="body" idx="13"/>
          </p:nvPr>
        </p:nvSpPr>
        <p:spPr>
          <a:xfrm>
            <a:off x="1118235" y="2153920"/>
            <a:ext cx="22821900" cy="9704070"/>
          </a:xfrm>
          <a:prstGeom prst="rect">
            <a:avLst/>
          </a:prstGeom>
        </p:spPr>
        <p:txBody>
          <a:bodyPr wrap="square"/>
          <a:lstStyle/>
          <a:p>
            <a:pPr marL="304800" marR="457200" indent="-304800" algn="just" defTabSz="266700">
              <a:lnSpc>
                <a:spcPct val="150000"/>
              </a:lnSpc>
              <a:spcBef>
                <a:spcPts val="0"/>
              </a:spcBef>
              <a:defRPr sz="30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3200" b="0" dirty="0">
                <a:latin typeface="微软雅黑" panose="020B0503020204020204" charset="-122"/>
                <a:ea typeface="微软雅黑" panose="020B0503020204020204" charset="-122"/>
                <a:cs typeface="PingFang SC" charset="-122"/>
              </a:rPr>
              <a:t>1)	 产品的更新</a:t>
            </a:r>
            <a:endParaRPr sz="3200" b="0" dirty="0">
              <a:latin typeface="微软雅黑" panose="020B0503020204020204" charset="-122"/>
              <a:ea typeface="微软雅黑" panose="020B0503020204020204" charset="-122"/>
              <a:cs typeface="PingFang SC" charset="-122"/>
            </a:endParaRPr>
          </a:p>
          <a:p>
            <a:pPr marL="250825" marR="457200" indent="-250825" algn="just" defTabSz="266700">
              <a:lnSpc>
                <a:spcPct val="150000"/>
              </a:lnSpc>
              <a:spcBef>
                <a:spcPts val="0"/>
              </a:spcBef>
              <a:buSzPct val="100000"/>
              <a:buChar char="-"/>
              <a:defRPr sz="30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3200" b="0" dirty="0">
                <a:latin typeface="微软雅黑" panose="020B0503020204020204" charset="-122"/>
                <a:ea typeface="微软雅黑" panose="020B0503020204020204" charset="-122"/>
                <a:cs typeface="PingFang SC" charset="-122"/>
              </a:rPr>
              <a:t>大型版本早期要更加扎实和简单，这样可以容纳不同的小版本</a:t>
            </a:r>
            <a:r>
              <a:rPr lang="zh-CN" sz="3200" b="0" dirty="0">
                <a:latin typeface="微软雅黑" panose="020B0503020204020204" charset="-122"/>
                <a:ea typeface="微软雅黑" panose="020B0503020204020204" charset="-122"/>
                <a:cs typeface="PingFang SC" charset="-122"/>
              </a:rPr>
              <a:t>试错</a:t>
            </a:r>
            <a:r>
              <a:rPr sz="3200" b="0" dirty="0">
                <a:latin typeface="微软雅黑" panose="020B0503020204020204" charset="-122"/>
                <a:ea typeface="微软雅黑" panose="020B0503020204020204" charset="-122"/>
                <a:cs typeface="PingFang SC" charset="-122"/>
              </a:rPr>
              <a:t>和功能迭代，不断测试用户需求。</a:t>
            </a:r>
            <a:endParaRPr sz="3200" b="0" dirty="0">
              <a:latin typeface="微软雅黑" panose="020B0503020204020204" charset="-122"/>
              <a:ea typeface="微软雅黑" panose="020B0503020204020204" charset="-122"/>
              <a:cs typeface="PingFang SC" charset="-122"/>
            </a:endParaRPr>
          </a:p>
          <a:p>
            <a:pPr marL="250825" marR="457200" indent="-250825" algn="just" defTabSz="266700">
              <a:lnSpc>
                <a:spcPct val="150000"/>
              </a:lnSpc>
              <a:spcBef>
                <a:spcPts val="0"/>
              </a:spcBef>
              <a:buSzPct val="100000"/>
              <a:buChar char="-"/>
              <a:defRPr sz="30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3200" b="0" dirty="0">
                <a:latin typeface="微软雅黑" panose="020B0503020204020204" charset="-122"/>
                <a:ea typeface="微软雅黑" panose="020B0503020204020204" charset="-122"/>
                <a:cs typeface="PingFang SC" charset="-122"/>
              </a:rPr>
              <a:t>大版本的更新不应该太频繁。如果太频繁，则小版本没法充分释放，用户需求也没法充分测试。</a:t>
            </a:r>
            <a:endParaRPr sz="3200" b="0" dirty="0">
              <a:latin typeface="微软雅黑" panose="020B0503020204020204" charset="-122"/>
              <a:ea typeface="微软雅黑" panose="020B0503020204020204" charset="-122"/>
              <a:cs typeface="PingFang SC" charset="-122"/>
            </a:endParaRPr>
          </a:p>
          <a:p>
            <a:pPr marL="250825" marR="457200" indent="-250825" algn="just" defTabSz="266700">
              <a:lnSpc>
                <a:spcPct val="150000"/>
              </a:lnSpc>
              <a:spcBef>
                <a:spcPts val="0"/>
              </a:spcBef>
              <a:buSzPct val="100000"/>
              <a:buChar char="-"/>
              <a:defRPr sz="30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3200" b="0" dirty="0">
                <a:latin typeface="微软雅黑" panose="020B0503020204020204" charset="-122"/>
                <a:ea typeface="微软雅黑" panose="020B0503020204020204" charset="-122"/>
                <a:cs typeface="PingFang SC" charset="-122"/>
              </a:rPr>
              <a:t>小版本要快速发布，不断测试用户需求，不应该对小版本功能的定位太过纠结，最快一周可以更新。</a:t>
            </a:r>
            <a:endParaRPr sz="3200" b="0" dirty="0">
              <a:latin typeface="微软雅黑" panose="020B0503020204020204" charset="-122"/>
              <a:ea typeface="微软雅黑" panose="020B0503020204020204" charset="-122"/>
              <a:cs typeface="PingFang SC" charset="-122"/>
            </a:endParaRPr>
          </a:p>
          <a:p>
            <a:pPr marL="304800" marR="457200" indent="-304800" algn="just" defTabSz="266700">
              <a:lnSpc>
                <a:spcPct val="150000"/>
              </a:lnSpc>
              <a:spcBef>
                <a:spcPts val="0"/>
              </a:spcBef>
              <a:defRPr sz="30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3200" b="0" dirty="0">
                <a:latin typeface="微软雅黑" panose="020B0503020204020204" charset="-122"/>
                <a:ea typeface="微软雅黑" panose="020B0503020204020204" charset="-122"/>
                <a:cs typeface="PingFang SC" charset="-122"/>
              </a:rPr>
              <a:t>2)	 内容运营／活动策划</a:t>
            </a:r>
            <a:endParaRPr sz="3200" b="0" dirty="0">
              <a:latin typeface="微软雅黑" panose="020B0503020204020204" charset="-122"/>
              <a:ea typeface="微软雅黑" panose="020B0503020204020204" charset="-122"/>
              <a:cs typeface="PingFang SC" charset="-122"/>
            </a:endParaRPr>
          </a:p>
          <a:p>
            <a:pPr marL="304800" marR="457200" indent="-304800" algn="just" defTabSz="266700">
              <a:lnSpc>
                <a:spcPct val="150000"/>
              </a:lnSpc>
              <a:spcBef>
                <a:spcPts val="0"/>
              </a:spcBef>
              <a:defRPr sz="30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3200" b="0" dirty="0">
                <a:latin typeface="微软雅黑" panose="020B0503020204020204" charset="-122"/>
                <a:ea typeface="微软雅黑" panose="020B0503020204020204" charset="-122"/>
                <a:cs typeface="PingFang SC" charset="-122"/>
              </a:rPr>
              <a:t> - 后期发展稳定后，发掘有合作空间的企业或组织，寻求活动合作机遇，策划相关活动实现品牌露出。</a:t>
            </a:r>
            <a:endParaRPr sz="3200" b="0" dirty="0">
              <a:latin typeface="微软雅黑" panose="020B0503020204020204" charset="-122"/>
              <a:ea typeface="微软雅黑" panose="020B0503020204020204" charset="-122"/>
              <a:cs typeface="PingFang SC" charset="-122"/>
            </a:endParaRPr>
          </a:p>
          <a:p>
            <a:pPr marL="304800" marR="457200" indent="-304800" algn="just" defTabSz="266700">
              <a:lnSpc>
                <a:spcPct val="150000"/>
              </a:lnSpc>
              <a:spcBef>
                <a:spcPts val="0"/>
              </a:spcBef>
              <a:defRPr sz="30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3200" b="0" dirty="0">
                <a:latin typeface="微软雅黑" panose="020B0503020204020204" charset="-122"/>
                <a:ea typeface="微软雅黑" panose="020B0503020204020204" charset="-122"/>
                <a:cs typeface="PingFang SC" charset="-122"/>
              </a:rPr>
              <a:t> - 保持与合作企业的联系。</a:t>
            </a:r>
            <a:endParaRPr sz="3200" b="0" dirty="0">
              <a:latin typeface="微软雅黑" panose="020B0503020204020204" charset="-122"/>
              <a:ea typeface="微软雅黑" panose="020B0503020204020204" charset="-122"/>
              <a:cs typeface="PingFang SC" charset="-122"/>
            </a:endParaRPr>
          </a:p>
          <a:p>
            <a:pPr marL="304800" marR="457200" indent="-304800" algn="just" defTabSz="266700">
              <a:lnSpc>
                <a:spcPct val="150000"/>
              </a:lnSpc>
              <a:spcBef>
                <a:spcPts val="0"/>
              </a:spcBef>
              <a:defRPr sz="30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3200" b="0" dirty="0">
                <a:latin typeface="微软雅黑" panose="020B0503020204020204" charset="-122"/>
                <a:ea typeface="微软雅黑" panose="020B0503020204020204" charset="-122"/>
                <a:cs typeface="PingFang SC" charset="-122"/>
              </a:rPr>
              <a:t>3)	 用户运营，研究相关留存数据与流量，不断改良用户体验。</a:t>
            </a:r>
            <a:endParaRPr sz="3200" b="0" dirty="0">
              <a:latin typeface="微软雅黑" panose="020B0503020204020204" charset="-122"/>
              <a:ea typeface="微软雅黑" panose="020B0503020204020204" charset="-122"/>
              <a:cs typeface="PingFang SC" charset="-122"/>
            </a:endParaRPr>
          </a:p>
          <a:p>
            <a:pPr marL="304800" marR="457200" indent="-304800" algn="just" defTabSz="266700">
              <a:lnSpc>
                <a:spcPct val="150000"/>
              </a:lnSpc>
              <a:spcBef>
                <a:spcPts val="0"/>
              </a:spcBef>
              <a:defRPr sz="30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3200" b="0" dirty="0">
                <a:latin typeface="微软雅黑" panose="020B0503020204020204" charset="-122"/>
                <a:ea typeface="微软雅黑" panose="020B0503020204020204" charset="-122"/>
                <a:cs typeface="PingFang SC" charset="-122"/>
              </a:rPr>
              <a:t>4）效果分析，经验总结</a:t>
            </a:r>
            <a:endParaRPr sz="3200" b="0" dirty="0">
              <a:latin typeface="微软雅黑" panose="020B0503020204020204" charset="-122"/>
              <a:ea typeface="微软雅黑" panose="020B0503020204020204" charset="-122"/>
              <a:cs typeface="PingFang SC" charset="-122"/>
            </a:endParaRPr>
          </a:p>
          <a:p>
            <a:pPr marL="304800" marR="457200" indent="-304800" algn="just" defTabSz="266700">
              <a:lnSpc>
                <a:spcPct val="150000"/>
              </a:lnSpc>
              <a:spcBef>
                <a:spcPts val="0"/>
              </a:spcBef>
              <a:defRPr sz="30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3200" b="0" dirty="0">
                <a:latin typeface="微软雅黑" panose="020B0503020204020204" charset="-122"/>
                <a:ea typeface="微软雅黑" panose="020B0503020204020204" charset="-122"/>
                <a:cs typeface="PingFang SC" charset="-122"/>
              </a:rPr>
              <a:t> - 对活动效果进行跟踪，统计做出一些数据分析，总归一些经验。</a:t>
            </a:r>
            <a:endParaRPr sz="3200" b="0" dirty="0">
              <a:latin typeface="微软雅黑" panose="020B0503020204020204" charset="-122"/>
              <a:ea typeface="微软雅黑" panose="020B0503020204020204" charset="-122"/>
              <a:cs typeface="PingFang SC" charset="-122"/>
            </a:endParaRPr>
          </a:p>
          <a:p>
            <a:pPr marL="304800" marR="457200" indent="-304800" algn="just" defTabSz="266700">
              <a:lnSpc>
                <a:spcPct val="150000"/>
              </a:lnSpc>
              <a:spcBef>
                <a:spcPts val="0"/>
              </a:spcBef>
              <a:defRPr sz="30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3200" b="0" dirty="0">
                <a:latin typeface="微软雅黑" panose="020B0503020204020204" charset="-122"/>
                <a:ea typeface="微软雅黑" panose="020B0503020204020204" charset="-122"/>
                <a:cs typeface="PingFang SC" charset="-122"/>
              </a:rPr>
              <a:t> - 对活动的宣传效果进行分析统计（主要依靠流量统计）</a:t>
            </a:r>
            <a:endParaRPr sz="3200" b="0" dirty="0">
              <a:latin typeface="微软雅黑" panose="020B0503020204020204" charset="-122"/>
              <a:ea typeface="微软雅黑" panose="020B0503020204020204" charset="-122"/>
              <a:cs typeface="PingFang SC" charset="-122"/>
            </a:endParaRPr>
          </a:p>
          <a:p>
            <a:pPr marL="304800" marR="457200" indent="-304800" algn="just" defTabSz="266700">
              <a:lnSpc>
                <a:spcPct val="150000"/>
              </a:lnSpc>
              <a:spcBef>
                <a:spcPts val="0"/>
              </a:spcBef>
              <a:defRPr sz="30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3200" b="0" dirty="0">
                <a:latin typeface="微软雅黑" panose="020B0503020204020204" charset="-122"/>
                <a:ea typeface="微软雅黑" panose="020B0503020204020204" charset="-122"/>
                <a:cs typeface="PingFang SC" charset="-122"/>
              </a:rPr>
              <a:t> - 对于相关合作企业／组织进行回访了解情况</a:t>
            </a:r>
            <a:endParaRPr sz="3200" b="0" dirty="0">
              <a:latin typeface="微软雅黑" panose="020B0503020204020204" charset="-122"/>
              <a:ea typeface="微软雅黑" panose="020B0503020204020204" charset="-122"/>
              <a:cs typeface="PingFang SC" charset="-122"/>
            </a:endParaRPr>
          </a:p>
          <a:p>
            <a:pPr marL="304800" marR="457200" indent="-304800" algn="just" defTabSz="266700">
              <a:lnSpc>
                <a:spcPct val="150000"/>
              </a:lnSpc>
              <a:spcBef>
                <a:spcPts val="0"/>
              </a:spcBef>
              <a:defRPr sz="30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3200" b="0" dirty="0">
                <a:latin typeface="微软雅黑" panose="020B0503020204020204" charset="-122"/>
                <a:ea typeface="微软雅黑" panose="020B0503020204020204" charset="-122"/>
                <a:cs typeface="PingFang SC" charset="-122"/>
              </a:rPr>
              <a:t> - 对于不足之外需要讨论如查改进</a:t>
            </a:r>
            <a:endParaRPr sz="3200" b="0" dirty="0">
              <a:latin typeface="微软雅黑" panose="020B0503020204020204" charset="-122"/>
              <a:ea typeface="微软雅黑" panose="020B0503020204020204" charset="-122"/>
              <a:cs typeface="PingFang SC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8235" y="459740"/>
            <a:ext cx="4664710" cy="761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6600" b="1" baseline="-25000">
                <a:solidFill>
                  <a:srgbClr val="34A5D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APP建设</a:t>
            </a:r>
            <a:endParaRPr kumimoji="0" lang="zh-CN" altLang="en-US" sz="6600" b="1" i="0" u="none" strike="noStrike" cap="none" spc="0" normalizeH="0" baseline="-25000">
              <a:ln>
                <a:noFill/>
              </a:ln>
              <a:solidFill>
                <a:srgbClr val="34A5DA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Avenir Next Medium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图像" descr="图像"/>
          <p:cNvPicPr>
            <a:picLocks noChangeAspect="1"/>
          </p:cNvPicPr>
          <p:nvPr>
            <p:ph type="pic" idx="13"/>
          </p:nvPr>
        </p:nvPicPr>
        <p:blipFill>
          <a:blip r:embed="rId1"/>
          <a:srcRect l="155" t="7551" r="155" b="7498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162800" y="4866005"/>
            <a:ext cx="12939395" cy="2225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3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Thank you</a:t>
            </a:r>
            <a:r>
              <a:rPr kumimoji="0" lang="zh-CN" altLang="en-US" sz="13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Next Medium"/>
                <a:ea typeface="宋体" panose="02010600030101010101" pitchFamily="2" charset="-122"/>
                <a:cs typeface="Avenir Next Medium"/>
                <a:sym typeface="Avenir Next Medium"/>
              </a:rPr>
              <a:t>！</a:t>
            </a:r>
            <a:endParaRPr kumimoji="0" lang="zh-CN" altLang="en-US" sz="13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Medium"/>
              <a:ea typeface="宋体" panose="02010600030101010101" pitchFamily="2" charset="-122"/>
              <a:cs typeface="Avenir Next Medium"/>
              <a:sym typeface="Avenir Next Medium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52128" y="2215515"/>
            <a:ext cx="3163570" cy="61544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eaVert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99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Avenir Next Medium"/>
                <a:sym typeface="Avenir Next Medium"/>
              </a:rPr>
              <a:t>目录</a:t>
            </a:r>
            <a:endParaRPr kumimoji="0" lang="zh-CN" altLang="en-US" sz="199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Avenir Next Medium"/>
              <a:sym typeface="Avenir Next Medium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77300" y="2572068"/>
            <a:ext cx="13488035" cy="85705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Avenir Next Medium"/>
                <a:sym typeface="Avenir Next Medium"/>
              </a:rPr>
              <a:t>一、背景介绍</a:t>
            </a:r>
            <a:endParaRPr kumimoji="0" lang="zh-CN" altLang="en-US" sz="4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Avenir Next Medium"/>
              <a:sym typeface="Avenir Next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Avenir Next Medium"/>
                <a:sym typeface="Avenir Next Medium"/>
              </a:rPr>
              <a:t>二、用户画像</a:t>
            </a:r>
            <a:endParaRPr kumimoji="0" lang="zh-CN" altLang="en-US" sz="4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Avenir Next Medium"/>
              <a:sym typeface="Avenir Next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Avenir Next Medium"/>
                <a:sym typeface="Avenir Next Medium"/>
              </a:rPr>
              <a:t>三、市场分析</a:t>
            </a:r>
            <a:endParaRPr kumimoji="0" lang="zh-CN" altLang="en-US" sz="4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Avenir Next Medium"/>
              <a:sym typeface="Avenir Next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Avenir Next Medium"/>
                <a:sym typeface="Avenir Next Medium"/>
              </a:rPr>
              <a:t>四、产品定位及目标</a:t>
            </a:r>
            <a:endParaRPr kumimoji="0" lang="zh-CN" altLang="en-US" sz="4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Avenir Next Medium"/>
              <a:sym typeface="Avenir Next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Avenir Next Medium"/>
                <a:sym typeface="Avenir Next Medium"/>
              </a:rPr>
              <a:t>五、产品内容</a:t>
            </a:r>
            <a:endParaRPr kumimoji="0" lang="zh-CN" altLang="en-US" sz="4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Avenir Next Medium"/>
              <a:sym typeface="Avenir Next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Avenir Next Medium"/>
                <a:sym typeface="Avenir Next Medium"/>
              </a:rPr>
              <a:t>六、开发日程</a:t>
            </a:r>
            <a:endParaRPr kumimoji="0" lang="zh-CN" altLang="en-US" sz="4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Avenir Next Medium"/>
              <a:sym typeface="Avenir Next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Avenir Next Medium"/>
                <a:sym typeface="Avenir Next Medium"/>
              </a:rPr>
              <a:t>七、技术解决方案</a:t>
            </a:r>
            <a:endParaRPr kumimoji="0" lang="zh-CN" altLang="en-US" sz="4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Avenir Next Medium"/>
              <a:sym typeface="Avenir Next Medium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Avenir Next Medium"/>
                <a:sym typeface="Avenir Next Medium"/>
              </a:rPr>
              <a:t>八、产品运营方案</a:t>
            </a:r>
            <a:endParaRPr kumimoji="0" lang="zh-CN" altLang="en-US" sz="4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Avenir Next Medium"/>
              <a:sym typeface="Avenir Next Medium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defTabSz="486410">
              <a:spcBef>
                <a:spcPts val="2300"/>
              </a:spcBef>
              <a:defRPr sz="5135"/>
            </a:pPr>
            <a:r>
              <a:rPr lang="zh-CN" sz="7200">
                <a:latin typeface="微软雅黑" panose="020B0503020204020204" charset="-122"/>
                <a:ea typeface="微软雅黑" panose="020B0503020204020204" charset="-122"/>
              </a:rPr>
              <a:t>背景介绍</a:t>
            </a:r>
            <a:endParaRPr lang="zh-CN" sz="7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1" name="正文"/>
          <p:cNvSpPr txBox="1"/>
          <p:nvPr>
            <p:ph type="body" idx="1"/>
          </p:nvPr>
        </p:nvSpPr>
        <p:spPr>
          <a:xfrm>
            <a:off x="762000" y="4582160"/>
            <a:ext cx="16379825" cy="455168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zh-CN">
              <a:solidFill>
                <a:srgbClr val="34A5D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据</a:t>
            </a:r>
            <a:r>
              <a:rPr 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hlinkClick r:id="rId1" tooltip="" action="ppaction://hlinkfile"/>
              </a:rPr>
              <a:t>《空巢老人的生活现状与分析》</a:t>
            </a:r>
            <a:r>
              <a:rPr 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显示，截止到2012年城市老年人“空巢家庭”比例已经高达约50%，并且呈现上升趋势；同时据凤凰新闻报道，每年老人走失人数高达50万，甚至高于每年儿童走失人数。</a:t>
            </a:r>
            <a:endParaRPr lang="zh-CN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5660" y="1774825"/>
            <a:ext cx="5806440" cy="111042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标题"/>
          <p:cNvSpPr txBox="1"/>
          <p:nvPr>
            <p:ph type="title"/>
          </p:nvPr>
        </p:nvSpPr>
        <p:spPr>
          <a:xfrm>
            <a:off x="762000" y="1936115"/>
            <a:ext cx="22860000" cy="10160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486410">
              <a:spcBef>
                <a:spcPts val="2300"/>
              </a:spcBef>
              <a:defRPr sz="5135"/>
            </a:pPr>
            <a:r>
              <a:rPr lang="zh-CN" sz="7200">
                <a:latin typeface="微软雅黑" panose="020B0503020204020204" charset="-122"/>
                <a:ea typeface="微软雅黑" panose="020B0503020204020204" charset="-122"/>
              </a:rPr>
              <a:t>用户画像</a:t>
            </a:r>
            <a:endParaRPr lang="zh-CN" sz="7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1" name="正文"/>
          <p:cNvSpPr txBox="1"/>
          <p:nvPr>
            <p:ph type="body" idx="1"/>
          </p:nvPr>
        </p:nvSpPr>
        <p:spPr>
          <a:xfrm>
            <a:off x="762000" y="3577590"/>
            <a:ext cx="22860000" cy="8868410"/>
          </a:xfrm>
          <a:prstGeom prst="rect">
            <a:avLst/>
          </a:prstGeom>
        </p:spPr>
        <p:txBody>
          <a:bodyPr>
            <a:normAutofit fontScale="70000"/>
          </a:bodyPr>
          <a:lstStyle/>
          <a:p>
            <a:r>
              <a:rPr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①　子女远离家庭外出工作、求学的独居老人；</a:t>
            </a:r>
            <a:endParaRPr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该受众的主要特征为：子女远离家庭外出工作或者求学，在此期间老人独自生活，并没有到有集体管理的养老院生活；独居老人在与年轻一辈的联系可能并不密切；此外，大多数老年人平日需要定期量血压、前往医院体检，或平时需要服用药物，容易遗忘或盲目服用药物；独居老人可能存在许多安全隐患。</a:t>
            </a:r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②　工作繁忙难以很好兼顾家庭的中青年；</a:t>
            </a:r>
            <a:endParaRPr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该受众的主要特征为：远离家庭外出工作或者求学，无法兼顾家庭的中青年；家有年迈老人或者中年人已组建家庭拥有正在享受义务教育的小孩；在繁忙的工作或学习生活中难以兼顾家庭，无法实时知道年迈父母或幼小的孩子的位置和健康及安全状况。</a:t>
            </a:r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③　拥有智能手机的正享受义务教育的孩子；</a:t>
            </a:r>
            <a:endParaRPr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该受众的主要特征为：正在享受义务教育的孩子；易产生安全问题，家长繁忙无法被实时监测和提醒；由于初步阶段的设计只能融入到手机软件中，只能是以拥有智能手机为基础。</a:t>
            </a:r>
            <a:endParaRPr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defTabSz="486410">
              <a:spcBef>
                <a:spcPts val="2300"/>
              </a:spcBef>
              <a:defRPr sz="5135"/>
            </a:pPr>
            <a:r>
              <a:rPr lang="zh-CN" sz="7200">
                <a:latin typeface="微软雅黑" panose="020B0503020204020204" charset="-122"/>
                <a:ea typeface="微软雅黑" panose="020B0503020204020204" charset="-122"/>
              </a:rPr>
              <a:t>市场分析</a:t>
            </a:r>
            <a:endParaRPr lang="zh-CN" sz="7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0" name="正文"/>
          <p:cNvSpPr txBox="1"/>
          <p:nvPr>
            <p:ph type="body" sz="half" idx="1"/>
          </p:nvPr>
        </p:nvSpPr>
        <p:spPr>
          <a:xfrm>
            <a:off x="762000" y="3860800"/>
            <a:ext cx="10020300" cy="8585200"/>
          </a:xfrm>
          <a:prstGeom prst="rect">
            <a:avLst/>
          </a:prstGeom>
        </p:spPr>
        <p:txBody>
          <a:bodyPr/>
          <a:lstStyle/>
          <a:p>
            <a:r>
              <a:rPr lang="zh-CN" sz="5400">
                <a:solidFill>
                  <a:srgbClr val="34A5DA"/>
                </a:solidFill>
                <a:latin typeface="微软雅黑" panose="020B0503020204020204" charset="-122"/>
                <a:ea typeface="微软雅黑" panose="020B0503020204020204" charset="-122"/>
              </a:rPr>
              <a:t>竞品分析</a:t>
            </a:r>
            <a:endParaRPr lang="zh-CN" sz="5400">
              <a:solidFill>
                <a:srgbClr val="34A5D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从网上找到的同类型软件都不尽人意。</a:t>
            </a:r>
            <a:endParaRPr lang="zh-CN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体验环境：不能跨平台使用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更新情况：一般，软件更新慢或不再更新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功能构架：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GPS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定位，紧急求助，一键报平安，安全区域等；缺少功能综合性。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UI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设计：界面不美观，对老人小孩界面不够友好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2300" y="3521075"/>
            <a:ext cx="12883515" cy="75076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图像" descr="图像"/>
          <p:cNvPicPr>
            <a:picLocks noChangeAspect="1"/>
          </p:cNvPicPr>
          <p:nvPr>
            <p:ph type="pic" idx="14"/>
          </p:nvPr>
        </p:nvPicPr>
        <p:blipFill>
          <a:blip r:embed="rId1"/>
          <a:srcRect l="613" t="15740" r="16615" b="555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79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486410">
              <a:spcBef>
                <a:spcPts val="2300"/>
              </a:spcBef>
              <a:defRPr sz="5135"/>
            </a:pPr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产品定位及目标</a:t>
            </a:r>
            <a:endParaRPr 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0" name="正文"/>
          <p:cNvSpPr txBox="1"/>
          <p:nvPr>
            <p:ph type="body" sz="half" idx="1"/>
          </p:nvPr>
        </p:nvSpPr>
        <p:spPr>
          <a:xfrm>
            <a:off x="762000" y="3785870"/>
            <a:ext cx="11811000" cy="8585200"/>
          </a:xfrm>
          <a:prstGeom prst="rect">
            <a:avLst/>
          </a:prstGeom>
        </p:spPr>
        <p:txBody>
          <a:bodyPr/>
          <a:lstStyle/>
          <a:p>
            <a:r>
              <a:rPr 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本产品是一个实时监控的</a:t>
            </a:r>
            <a:r>
              <a:rPr lang="zh-CN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家庭安全监测软件</a:t>
            </a:r>
            <a:endParaRPr lang="zh-CN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分为</a:t>
            </a:r>
            <a:r>
              <a:rPr 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紧急事件，防走丢，健康资讯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安全知识，重要事项提醒四个板块。针对这四种功能，分别对应使用群体（老人、青年、小孩）的不同需求而建立。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实现五个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，提升用户体验，跨设备、跨平台使用，实现</a:t>
            </a:r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mobile</a:t>
            </a: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移动化的产品实现目标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/>
          <p:nvPr>
            <p:ph type="body" idx="1"/>
          </p:nvPr>
        </p:nvSpPr>
        <p:spPr>
          <a:xfrm>
            <a:off x="4987290" y="1769745"/>
            <a:ext cx="15240635" cy="2385695"/>
          </a:xfrm>
        </p:spPr>
        <p:txBody>
          <a:bodyPr/>
          <a:p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信息系统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包括初始注册登录，绑定手机，绑定家属等基本信息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0020" y="4155440"/>
            <a:ext cx="16444595" cy="92811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23708" y="2078355"/>
            <a:ext cx="1332230" cy="76479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eaVert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0" b="1" i="0" u="none" strike="noStrike" cap="none" spc="0" normalizeH="0" baseline="0">
                <a:ln>
                  <a:noFill/>
                </a:ln>
                <a:solidFill>
                  <a:srgbClr val="34A5DA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Avenir Next Medium"/>
                <a:sym typeface="Avenir Next Medium"/>
              </a:rPr>
              <a:t>产品内容</a:t>
            </a:r>
            <a:endParaRPr kumimoji="0" lang="zh-CN" altLang="en-US" sz="8000" b="1" i="0" u="none" strike="noStrike" cap="none" spc="0" normalizeH="0" baseline="0">
              <a:ln>
                <a:noFill/>
              </a:ln>
              <a:solidFill>
                <a:srgbClr val="34A5DA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Avenir Next Medium"/>
              <a:sym typeface="Avenir Next Medium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产品内容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占位符 5"/>
          <p:cNvSpPr/>
          <p:nvPr>
            <p:ph type="body" idx="1"/>
          </p:nvPr>
        </p:nvSpPr>
        <p:spPr>
          <a:xfrm>
            <a:off x="762000" y="3860800"/>
            <a:ext cx="12477750" cy="8585200"/>
          </a:xfrm>
        </p:spPr>
        <p:txBody>
          <a:bodyPr/>
          <a:p>
            <a:r>
              <a:rPr lang="zh-CN">
                <a:solidFill>
                  <a:srgbClr val="34A5D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紧急事件</a:t>
            </a:r>
            <a:endParaRPr lang="zh-CN">
              <a:solidFill>
                <a:srgbClr val="34A5DA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当老人或小孩遇到紧急事件时，可以快速地拨打电话给家属，能第一时间让家属了解并解决突发情况。能有效地避免因不能第一时间联系到家属而耽误治疗等问题发生。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36165" y="2159000"/>
            <a:ext cx="5762625" cy="98558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产品内容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占位符 5"/>
          <p:cNvSpPr/>
          <p:nvPr>
            <p:ph type="body" idx="1"/>
          </p:nvPr>
        </p:nvSpPr>
        <p:spPr>
          <a:xfrm>
            <a:off x="762000" y="3860800"/>
            <a:ext cx="14217650" cy="8585200"/>
          </a:xfrm>
        </p:spPr>
        <p:txBody>
          <a:bodyPr/>
          <a:p>
            <a:r>
              <a:rPr lang="zh-CN">
                <a:solidFill>
                  <a:srgbClr val="34A5D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防走丢</a:t>
            </a:r>
            <a:endParaRPr lang="zh-CN">
              <a:solidFill>
                <a:srgbClr val="34A5DA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电子栅栏：可以设置老人或小孩活动的范围，当超出范围就会收到提醒。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导航回家：通过地图，计算好回家的路线并可以导航老人或小孩回家。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位置监控：中青年端可以实时监控到老人或小孩的实时位置。这也对寻找已走丢的老人或小孩有重要作用。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94990" y="1854835"/>
            <a:ext cx="6799580" cy="114655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000" b="1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000" b="1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000" b="1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000" b="1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2887</Words>
  <Application>WPS 演示</Application>
  <PresentationFormat/>
  <Paragraphs>233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47" baseType="lpstr">
      <vt:lpstr>Arial</vt:lpstr>
      <vt:lpstr>宋体</vt:lpstr>
      <vt:lpstr>Wingdings</vt:lpstr>
      <vt:lpstr>Avenir Next Medium</vt:lpstr>
      <vt:lpstr>Baskerville</vt:lpstr>
      <vt:lpstr>Helvetica</vt:lpstr>
      <vt:lpstr>Avenir Next</vt:lpstr>
      <vt:lpstr>Helvetica Neue</vt:lpstr>
      <vt:lpstr>PingFang SC Regular</vt:lpstr>
      <vt:lpstr>Segoe Print</vt:lpstr>
      <vt:lpstr>微软雅黑</vt:lpstr>
      <vt:lpstr>Arial Unicode MS</vt:lpstr>
      <vt:lpstr>Baskerville</vt:lpstr>
      <vt:lpstr>PingFang SC</vt:lpstr>
      <vt:lpstr>PingFang SC Semibold</vt:lpstr>
      <vt:lpstr>Kozuka Gothic Pr6N B</vt:lpstr>
      <vt:lpstr>微软雅黑 Light</vt:lpstr>
      <vt:lpstr>新宋体</vt:lpstr>
      <vt:lpstr>方正兰亭超细黑简体</vt:lpstr>
      <vt:lpstr>等线</vt:lpstr>
      <vt:lpstr>黑体</vt:lpstr>
      <vt:lpstr>Adobe 宋体 Std L</vt:lpstr>
      <vt:lpstr>Adobe 仿宋 Std R</vt:lpstr>
      <vt:lpstr>楷体</vt:lpstr>
      <vt:lpstr>方正等线</vt:lpstr>
      <vt:lpstr>New_Template7</vt:lpstr>
      <vt:lpstr>1_New_Template7</vt:lpstr>
      <vt:lpstr>2_New_Template7</vt:lpstr>
      <vt:lpstr>FamilyCare 家庭安全监控软件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产品内容</vt:lpstr>
      <vt:lpstr>PowerPoint 演示文稿</vt:lpstr>
      <vt:lpstr>产品内容</vt:lpstr>
      <vt:lpstr>产品内容</vt:lpstr>
      <vt:lpstr>产品内容</vt:lpstr>
      <vt:lpstr>PowerPoint 演示文稿</vt:lpstr>
      <vt:lpstr>PowerPoint 演示文稿</vt:lpstr>
      <vt:lpstr>PowerPoint 演示文稿</vt:lpstr>
      <vt:lpstr>家庭安全监控 ／ 前期主要完成家庭安全监控服务 - 后期不断引入更多针对性服务。</vt:lpstr>
      <vt:lpstr>前期用户发展</vt:lpstr>
      <vt:lpstr>在产品正式推出的阶段，可参考以下转化率较高方式投放广告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FamilyCare 家庭安全监控软件</dc:title>
  <dc:creator/>
  <cp:lastModifiedBy>演</cp:lastModifiedBy>
  <cp:revision>12</cp:revision>
  <dcterms:created xsi:type="dcterms:W3CDTF">2017-10-17T14:06:39Z</dcterms:created>
  <dcterms:modified xsi:type="dcterms:W3CDTF">2017-10-17T16:37:52Z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