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31"/>
  </p:handoutMasterIdLst>
  <p:sldIdLst>
    <p:sldId id="256" r:id="rId2"/>
    <p:sldId id="305" r:id="rId3"/>
    <p:sldId id="306" r:id="rId4"/>
    <p:sldId id="307" r:id="rId5"/>
    <p:sldId id="308" r:id="rId6"/>
    <p:sldId id="309" r:id="rId7"/>
    <p:sldId id="277" r:id="rId8"/>
    <p:sldId id="291" r:id="rId9"/>
    <p:sldId id="287" r:id="rId10"/>
    <p:sldId id="289" r:id="rId11"/>
    <p:sldId id="301" r:id="rId12"/>
    <p:sldId id="290" r:id="rId13"/>
    <p:sldId id="297" r:id="rId14"/>
    <p:sldId id="293" r:id="rId15"/>
    <p:sldId id="304" r:id="rId16"/>
    <p:sldId id="278" r:id="rId17"/>
    <p:sldId id="281" r:id="rId18"/>
    <p:sldId id="298" r:id="rId19"/>
    <p:sldId id="299" r:id="rId20"/>
    <p:sldId id="295" r:id="rId21"/>
    <p:sldId id="282" r:id="rId22"/>
    <p:sldId id="303" r:id="rId23"/>
    <p:sldId id="283" r:id="rId24"/>
    <p:sldId id="284" r:id="rId25"/>
    <p:sldId id="286" r:id="rId26"/>
    <p:sldId id="292" r:id="rId27"/>
    <p:sldId id="296" r:id="rId28"/>
    <p:sldId id="300" r:id="rId29"/>
    <p:sldId id="302" r:id="rId30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722"/>
    <a:srgbClr val="0E4A11"/>
    <a:srgbClr val="F47F7C"/>
    <a:srgbClr val="76E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 autoAdjust="0"/>
    <p:restoredTop sz="94615" autoAdjust="0"/>
  </p:normalViewPr>
  <p:slideViewPr>
    <p:cSldViewPr>
      <p:cViewPr varScale="1">
        <p:scale>
          <a:sx n="102" d="100"/>
          <a:sy n="102" d="100"/>
        </p:scale>
        <p:origin x="-8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62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753E9-159D-41C2-850C-F9CE3154A2D9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4F39-BA29-432F-BDB4-24B5EC6E40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2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41CD-A9E0-402E-8E39-742FA4AF5E00}" type="datetimeFigureOut">
              <a:rPr lang="pt-BR" smtClean="0"/>
              <a:pPr/>
              <a:t>13/12/2011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5D02-5F5D-49EE-92E9-31E72533C2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elengcarvalh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1979712" y="2636912"/>
            <a:ext cx="5184576" cy="194421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SUELEN GC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noProof="0" dirty="0" smtClean="0">
                <a:latin typeface="+mj-lt"/>
                <a:ea typeface="+mj-ea"/>
                <a:cs typeface="+mj-cs"/>
                <a:hlinkClick r:id="rId3"/>
              </a:rPr>
              <a:t>suelengcarvalho@gmail.com</a:t>
            </a:r>
            <a:endParaRPr lang="pt-BR" sz="2000" noProof="0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2000" b="1" dirty="0" smtClean="0"/>
              <a:t>ITA -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Gestão Estratégica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Projetos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>
                <a:latin typeface="+mj-lt"/>
              </a:rPr>
              <a:t>Christopher Alexander: </a:t>
            </a:r>
            <a:r>
              <a:rPr lang="pt-BR" dirty="0" smtClean="0">
                <a:latin typeface="+mj-lt"/>
              </a:rPr>
              <a:t>cada padrão é uma regra de três partes que expressa a relação entre um certo contexto, um problema e uma solução.</a:t>
            </a:r>
          </a:p>
          <a:p>
            <a:endParaRPr lang="pt-BR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Richard Gabriel:</a:t>
            </a:r>
            <a:r>
              <a:rPr lang="pt-BR" dirty="0" smtClean="0">
                <a:latin typeface="+mj-lt"/>
              </a:rPr>
              <a:t> cada padrão é uma regra de três partes que expressa a relação entre um certo contexto, um certo sistema de forças que ocorre repetidamente neste contexto e uma certa configuração de software que permita que essas forças se resolvam.</a:t>
            </a:r>
          </a:p>
          <a:p>
            <a:endParaRPr lang="pt-BR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Martin Fowler: </a:t>
            </a:r>
            <a:r>
              <a:rPr lang="pt-BR" dirty="0" smtClean="0">
                <a:latin typeface="+mj-lt"/>
              </a:rPr>
              <a:t>um padrão é uma ideia que foi útil em algum contexto prático e provavelmente será útil em outros .</a:t>
            </a:r>
            <a:r>
              <a:rPr lang="pt-BR" dirty="0" smtClean="0"/>
              <a:t>	</a:t>
            </a: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r>
              <a:rPr lang="pt-BR" b="1" dirty="0" smtClean="0">
                <a:latin typeface="+mj-lt"/>
              </a:rPr>
              <a:t>Daniel Cukier: </a:t>
            </a:r>
            <a:r>
              <a:rPr lang="pt-BR" dirty="0" smtClean="0">
                <a:latin typeface="+mj-lt"/>
              </a:rPr>
              <a:t>um padrão pode ser visto como um documento que descreve um problema e uma possível solução já pensada por alguém.</a:t>
            </a:r>
          </a:p>
          <a:p>
            <a:endParaRPr lang="pt-BR" dirty="0" smtClean="0">
              <a:latin typeface="+mj-lt"/>
            </a:endParaRPr>
          </a:p>
        </p:txBody>
      </p:sp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8" name="Retângulo de cantos arredondados 7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Padrões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Padrões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pt-BR" b="1" i="1" dirty="0" smtClean="0">
                <a:latin typeface="+mj-lt"/>
              </a:rPr>
              <a:t>“Padrão é como uma regra de três partes que expressa a relação entre um certo contexto, um problema e uma solução.”</a:t>
            </a:r>
          </a:p>
          <a:p>
            <a:pPr algn="ctr">
              <a:buNone/>
            </a:pPr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b="1" i="1" dirty="0" smtClean="0">
                <a:latin typeface="+mj-lt"/>
              </a:rPr>
              <a:t>(Daniel Cukier Apud Christopher Alexander)</a:t>
            </a: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pPr>
              <a:buNone/>
            </a:pPr>
            <a:r>
              <a:rPr lang="pt-BR" dirty="0" smtClean="0">
                <a:latin typeface="+mj-lt"/>
              </a:rPr>
              <a:t>	Ainda segundo Cukier:</a:t>
            </a: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r>
              <a:rPr lang="pt-BR" i="1" dirty="0" smtClean="0">
                <a:latin typeface="+mj-lt"/>
              </a:rPr>
              <a:t>“Padrões não são invenções de algo novo. “</a:t>
            </a:r>
          </a:p>
          <a:p>
            <a:endParaRPr lang="pt-BR" i="1" dirty="0" smtClean="0">
              <a:latin typeface="+mj-lt"/>
            </a:endParaRPr>
          </a:p>
          <a:p>
            <a:r>
              <a:rPr lang="pt-BR" i="1" dirty="0" smtClean="0">
                <a:latin typeface="+mj-lt"/>
              </a:rPr>
              <a:t>“Apenas são observados pela experiência e escritos numa estrutura definida; padrões transformam conhecimento tacito em conhecimento explícito. “</a:t>
            </a:r>
          </a:p>
          <a:p>
            <a:endParaRPr lang="pt-BR" i="1" dirty="0" smtClean="0">
              <a:latin typeface="+mj-lt"/>
            </a:endParaRPr>
          </a:p>
          <a:p>
            <a:r>
              <a:rPr lang="pt-BR" i="1" dirty="0" smtClean="0">
                <a:latin typeface="+mj-lt"/>
              </a:rPr>
              <a:t>“Eles existem em diferentes níveis de abstração e o seu uso previne que se reinvente a roda".</a:t>
            </a:r>
            <a:endParaRPr lang="pt-BR" i="1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Métodos Ágeis - Origem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710264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pt-BR" dirty="0" smtClean="0">
                <a:latin typeface="+mj-lt"/>
              </a:rPr>
              <a:t>	</a:t>
            </a:r>
            <a:r>
              <a:rPr lang="pt-BR" i="1" dirty="0" smtClean="0">
                <a:latin typeface="+mj-lt"/>
              </a:rPr>
              <a:t>“A base dos métodos Ágeis é o IIDD (desenho e desenvolvimento iterativo e incremental), um método adoptado há cerca de 75 anos”</a:t>
            </a:r>
          </a:p>
          <a:p>
            <a:pPr algn="ctr">
              <a:buNone/>
            </a:pPr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dirty="0" smtClean="0">
                <a:latin typeface="+mj-lt"/>
              </a:rPr>
              <a:t>Dentre os dias 11 a 13 de fevereiro de 2001, nas montanhas </a:t>
            </a:r>
            <a:r>
              <a:rPr lang="pt-BR" dirty="0" err="1" smtClean="0">
                <a:latin typeface="+mj-lt"/>
              </a:rPr>
              <a:t>Wasatch</a:t>
            </a:r>
            <a:r>
              <a:rPr lang="pt-BR" dirty="0" smtClean="0">
                <a:latin typeface="+mj-lt"/>
              </a:rPr>
              <a:t> de </a:t>
            </a:r>
            <a:r>
              <a:rPr lang="pt-BR" dirty="0" err="1" smtClean="0">
                <a:latin typeface="+mj-lt"/>
              </a:rPr>
              <a:t>Utah</a:t>
            </a:r>
            <a:r>
              <a:rPr lang="pt-BR" dirty="0" smtClean="0">
                <a:latin typeface="+mj-lt"/>
              </a:rPr>
              <a:t>, 17 pessoas, cada qual conhecedor profundo de um método ágil, formavam a “Aliança Ágil”.</a:t>
            </a:r>
          </a:p>
          <a:p>
            <a:pPr algn="ctr">
              <a:buNone/>
            </a:pPr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dirty="0" smtClean="0">
                <a:latin typeface="+mj-lt"/>
              </a:rPr>
              <a:t>Seus objetivos eram identificar as semelhanças existentes nos métodos ágeis usados e assim formar o “Manifesto Ágil”.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Métodos Ágeis – Manifesto Ágil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	Resultado do Manifesto Ágil foram 4 valores e 12 princípios. Seguem abaixo os valores: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sp>
        <p:nvSpPr>
          <p:cNvPr id="5" name="Retângulo de cantos arredondados 4"/>
          <p:cNvSpPr/>
          <p:nvPr/>
        </p:nvSpPr>
        <p:spPr>
          <a:xfrm>
            <a:off x="539552" y="2708920"/>
            <a:ext cx="2952328" cy="648072"/>
          </a:xfrm>
          <a:prstGeom prst="roundRect">
            <a:avLst/>
          </a:prstGeom>
          <a:solidFill>
            <a:srgbClr val="76EA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rgbClr val="0E4A11"/>
                </a:solidFill>
                <a:latin typeface="Calibri" pitchFamily="34" charset="0"/>
                <a:cs typeface="Calibri" pitchFamily="34" charset="0"/>
              </a:rPr>
              <a:t>Indivíduos e interação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3573016"/>
            <a:ext cx="2952328" cy="648072"/>
          </a:xfrm>
          <a:prstGeom prst="roundRect">
            <a:avLst/>
          </a:prstGeom>
          <a:solidFill>
            <a:srgbClr val="76EA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rgbClr val="0E4A11"/>
                </a:solidFill>
                <a:latin typeface="Calibri" pitchFamily="34" charset="0"/>
                <a:cs typeface="Calibri" pitchFamily="34" charset="0"/>
              </a:rPr>
              <a:t>Software em funcionamento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39552" y="4437112"/>
            <a:ext cx="2952328" cy="648072"/>
          </a:xfrm>
          <a:prstGeom prst="roundRect">
            <a:avLst/>
          </a:prstGeom>
          <a:solidFill>
            <a:srgbClr val="76EA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rgbClr val="0E4A11"/>
                </a:solidFill>
                <a:latin typeface="Calibri" pitchFamily="34" charset="0"/>
                <a:cs typeface="Calibri" pitchFamily="34" charset="0"/>
              </a:rPr>
              <a:t>Colaboração com o Cliente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39552" y="5301208"/>
            <a:ext cx="2952328" cy="648072"/>
          </a:xfrm>
          <a:prstGeom prst="roundRect">
            <a:avLst/>
          </a:prstGeom>
          <a:solidFill>
            <a:srgbClr val="76EA7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rgbClr val="0E4A11"/>
                </a:solidFill>
                <a:latin typeface="Calibri" pitchFamily="34" charset="0"/>
                <a:cs typeface="Calibri" pitchFamily="34" charset="0"/>
              </a:rPr>
              <a:t>Responder a mudanças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5724128" y="2708920"/>
            <a:ext cx="2952328" cy="648072"/>
          </a:xfrm>
          <a:prstGeom prst="roundRect">
            <a:avLst/>
          </a:prstGeom>
          <a:solidFill>
            <a:srgbClr val="F47F7C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Processo e ferramentas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724128" y="3573016"/>
            <a:ext cx="2952328" cy="648072"/>
          </a:xfrm>
          <a:prstGeom prst="roundRect">
            <a:avLst/>
          </a:prstGeom>
          <a:solidFill>
            <a:srgbClr val="F47F7C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Documentação abrangente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724128" y="4437112"/>
            <a:ext cx="2952328" cy="648072"/>
          </a:xfrm>
          <a:prstGeom prst="roundRect">
            <a:avLst/>
          </a:prstGeom>
          <a:solidFill>
            <a:srgbClr val="F47F7C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Negociação de contratos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724128" y="5301208"/>
            <a:ext cx="2952328" cy="648072"/>
          </a:xfrm>
          <a:prstGeom prst="roundRect">
            <a:avLst/>
          </a:prstGeom>
          <a:solidFill>
            <a:srgbClr val="F47F7C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Seguir um plano</a:t>
            </a:r>
          </a:p>
        </p:txBody>
      </p:sp>
      <p:sp>
        <p:nvSpPr>
          <p:cNvPr id="13" name="Retângulo 12"/>
          <p:cNvSpPr/>
          <p:nvPr/>
        </p:nvSpPr>
        <p:spPr>
          <a:xfrm rot="21036586">
            <a:off x="3212807" y="3635175"/>
            <a:ext cx="25305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extrusionH="57150" contourW="19050" prstMaterial="clear">
              <a:bevelT w="50800" h="50800" prst="angle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pt-BR" sz="7200" b="1" i="1" cap="none" spc="0" dirty="0" smtClean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pt-BR" sz="5400" b="1" i="1" dirty="0" smtClean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</a:t>
            </a:r>
            <a:r>
              <a:rPr lang="pt-BR" sz="5400" b="1" i="1" cap="none" spc="0" dirty="0" smtClean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ue</a:t>
            </a:r>
            <a:endParaRPr lang="pt-BR" sz="5400" b="1" i="1" cap="none" spc="0" dirty="0">
              <a:ln/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15" name="Retângulo de cantos arredondados 14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Métodos Ágeis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t-BR" dirty="0" smtClean="0">
                <a:latin typeface="+mj-lt"/>
              </a:rPr>
              <a:t>	</a:t>
            </a:r>
          </a:p>
          <a:p>
            <a:pPr algn="ctr">
              <a:buNone/>
            </a:pPr>
            <a:r>
              <a:rPr lang="en-US" i="1" dirty="0" smtClean="0">
                <a:latin typeface="+mj-lt"/>
              </a:rPr>
              <a:t>“For many people the appeal of these agile methodologies is their reaction to the bureaucracy of the engineering methodologies. These new methods attempt a useful compromise between no process and too much process, providing just enough process to gain a reasonable payoff.”</a:t>
            </a:r>
          </a:p>
          <a:p>
            <a:pPr algn="ctr">
              <a:buNone/>
            </a:pP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1800" dirty="0" smtClean="0">
                <a:latin typeface="+mj-lt"/>
              </a:rPr>
              <a:t>Martin Fowler – The New Methodology, 200o (review on 2005)</a:t>
            </a:r>
            <a:endParaRPr lang="pt-BR" sz="1800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Métodos Ágeis – Equipes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	</a:t>
            </a:r>
            <a:r>
              <a:rPr lang="pt-BR" i="1" dirty="0" smtClean="0">
                <a:latin typeface="+mj-lt"/>
              </a:rPr>
              <a:t>“É fundamental que certas características-chave estejam presentes entre as pessoas da equipa ágil.“</a:t>
            </a:r>
          </a:p>
          <a:p>
            <a:pPr lvl="1"/>
            <a:r>
              <a:rPr lang="pt-BR" dirty="0" smtClean="0">
                <a:latin typeface="+mj-lt"/>
              </a:rPr>
              <a:t>Competência;</a:t>
            </a:r>
          </a:p>
          <a:p>
            <a:pPr lvl="1"/>
            <a:r>
              <a:rPr lang="pt-BR" dirty="0" smtClean="0">
                <a:latin typeface="+mj-lt"/>
              </a:rPr>
              <a:t>Foco comum;</a:t>
            </a:r>
          </a:p>
          <a:p>
            <a:pPr lvl="1"/>
            <a:r>
              <a:rPr lang="pt-BR" dirty="0" smtClean="0">
                <a:latin typeface="+mj-lt"/>
              </a:rPr>
              <a:t>Colaboração;</a:t>
            </a:r>
          </a:p>
          <a:p>
            <a:pPr lvl="1"/>
            <a:r>
              <a:rPr lang="pt-BR" dirty="0" smtClean="0">
                <a:latin typeface="+mj-lt"/>
              </a:rPr>
              <a:t>Capacidade de tomada de decisão;</a:t>
            </a:r>
          </a:p>
          <a:p>
            <a:pPr lvl="1"/>
            <a:r>
              <a:rPr lang="pt-BR" dirty="0" smtClean="0">
                <a:latin typeface="+mj-lt"/>
              </a:rPr>
              <a:t>Habilidade de resolver problemas vagos;</a:t>
            </a:r>
          </a:p>
          <a:p>
            <a:pPr lvl="1"/>
            <a:r>
              <a:rPr lang="pt-BR" dirty="0" smtClean="0">
                <a:latin typeface="+mj-lt"/>
              </a:rPr>
              <a:t>Respeito e confiança mútua;</a:t>
            </a:r>
          </a:p>
          <a:p>
            <a:pPr lvl="1"/>
            <a:r>
              <a:rPr lang="pt-BR" dirty="0" smtClean="0">
                <a:latin typeface="+mj-lt"/>
              </a:rPr>
              <a:t>Auto organização.</a:t>
            </a:r>
          </a:p>
          <a:p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sz="2600" dirty="0" smtClean="0">
                <a:latin typeface="+mj-lt"/>
              </a:rPr>
              <a:t>(Mário Tomás Apud Roger S. Pressman)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Contextualização Ambiental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	A seleção dos entrevistados será baseada em critérios como: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Líderes de Projetos.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Aplicaram Métodos Ágeis com sucesso na gestão de algum projeto.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Projetos de desenvolvimento de software.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Não será exigida nenhuma maturidade em gestão de projetos prévia a implantação de Métodos Ágeis. 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É de maior interesse, porém não exclusivo, equipes que não tenham prévio conhecimento em métodos ágeis.</a:t>
            </a:r>
          </a:p>
          <a:p>
            <a:endParaRPr lang="pt-BR" dirty="0" smtClean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Alinhamento Prospectivo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latin typeface="+mj-lt"/>
              </a:rPr>
              <a:t>Em 1986, os professores </a:t>
            </a:r>
            <a:r>
              <a:rPr lang="pt-BR" sz="2400" dirty="0" err="1" smtClean="0">
                <a:latin typeface="+mj-lt"/>
              </a:rPr>
              <a:t>Hirotaka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 err="1" smtClean="0">
                <a:latin typeface="+mj-lt"/>
              </a:rPr>
              <a:t>Takeuchi</a:t>
            </a:r>
            <a:r>
              <a:rPr lang="pt-BR" sz="2400" dirty="0" smtClean="0">
                <a:latin typeface="+mj-lt"/>
              </a:rPr>
              <a:t> e </a:t>
            </a:r>
            <a:r>
              <a:rPr lang="pt-BR" sz="2400" dirty="0" err="1" smtClean="0">
                <a:latin typeface="+mj-lt"/>
              </a:rPr>
              <a:t>Ikujiro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 err="1" smtClean="0">
                <a:latin typeface="+mj-lt"/>
              </a:rPr>
              <a:t>Nonaka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 err="1" smtClean="0">
                <a:latin typeface="+mj-lt"/>
              </a:rPr>
              <a:t>concluiram</a:t>
            </a:r>
            <a:r>
              <a:rPr lang="pt-BR" sz="2400" dirty="0" smtClean="0">
                <a:latin typeface="+mj-lt"/>
              </a:rPr>
              <a:t> em seu estudo </a:t>
            </a:r>
            <a:r>
              <a:rPr lang="pt-BR" sz="2400" dirty="0" err="1" smtClean="0">
                <a:latin typeface="+mj-lt"/>
              </a:rPr>
              <a:t>entitulado</a:t>
            </a:r>
            <a:r>
              <a:rPr lang="pt-BR" sz="2400" dirty="0" smtClean="0">
                <a:latin typeface="+mj-lt"/>
              </a:rPr>
              <a:t> “O Novo </a:t>
            </a:r>
            <a:r>
              <a:rPr lang="pt-BR" sz="2400" dirty="0" err="1" smtClean="0">
                <a:latin typeface="+mj-lt"/>
              </a:rPr>
              <a:t>Novo</a:t>
            </a:r>
            <a:r>
              <a:rPr lang="pt-BR" sz="2400" dirty="0" smtClean="0">
                <a:latin typeface="+mj-lt"/>
              </a:rPr>
              <a:t> Jogo de Desenvolvimento de Produto”  que: </a:t>
            </a:r>
          </a:p>
          <a:p>
            <a:endParaRPr lang="pt-BR" sz="2400" dirty="0" smtClean="0">
              <a:latin typeface="+mj-lt"/>
            </a:endParaRPr>
          </a:p>
          <a:p>
            <a:pPr algn="ctr">
              <a:buNone/>
            </a:pPr>
            <a:r>
              <a:rPr lang="pt-BR" sz="2400" b="1" dirty="0" smtClean="0">
                <a:latin typeface="+mj-lt"/>
              </a:rPr>
              <a:t>	“</a:t>
            </a:r>
            <a:r>
              <a:rPr lang="pt-BR" sz="2400" b="1" i="1" dirty="0" smtClean="0">
                <a:latin typeface="+mj-lt"/>
              </a:rPr>
              <a:t>A demora no lançamento de um novo produto postergava o retorno sobre os investimentos realizados e ainda podia ocasionar perda de competitividade.”</a:t>
            </a:r>
          </a:p>
          <a:p>
            <a:pPr>
              <a:buNone/>
            </a:pPr>
            <a:endParaRPr lang="pt-BR" sz="2400" i="1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A seguir segue o quadro que resume as principais diferenças identificadas com relação ao modelo tradicional (</a:t>
            </a:r>
            <a:r>
              <a:rPr lang="pt-BR" sz="2400" dirty="0" err="1" smtClean="0">
                <a:latin typeface="+mj-lt"/>
              </a:rPr>
              <a:t>waterfall</a:t>
            </a:r>
            <a:r>
              <a:rPr lang="pt-BR" sz="2400" dirty="0" smtClean="0">
                <a:latin typeface="+mj-lt"/>
              </a:rPr>
              <a:t>) e o processo sobreposto (</a:t>
            </a:r>
            <a:r>
              <a:rPr lang="pt-BR" sz="2400" dirty="0" err="1" smtClean="0">
                <a:latin typeface="+mj-lt"/>
              </a:rPr>
              <a:t>overlap</a:t>
            </a:r>
            <a:r>
              <a:rPr lang="pt-BR" sz="2400" dirty="0" smtClean="0">
                <a:latin typeface="+mj-lt"/>
              </a:rPr>
              <a:t>), chamado pelos autores de Abordagem </a:t>
            </a:r>
            <a:r>
              <a:rPr lang="pt-BR" sz="2400" dirty="0" err="1" smtClean="0">
                <a:latin typeface="+mj-lt"/>
              </a:rPr>
              <a:t>Rugby</a:t>
            </a:r>
            <a:r>
              <a:rPr lang="pt-BR" sz="2400" dirty="0" smtClean="0">
                <a:latin typeface="+mj-lt"/>
              </a:rPr>
              <a:t>.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</a:t>
            </a:r>
            <a:r>
              <a:rPr lang="pt-BR" sz="4000" dirty="0" smtClean="0">
                <a:solidFill>
                  <a:schemeClr val="tx1"/>
                </a:solidFill>
              </a:rPr>
              <a:t>adrões para </a:t>
            </a:r>
            <a:r>
              <a:rPr lang="pt-BR" sz="4000" b="1" dirty="0" smtClean="0">
                <a:solidFill>
                  <a:schemeClr val="tx1"/>
                </a:solidFill>
              </a:rPr>
              <a:t>I</a:t>
            </a:r>
            <a:r>
              <a:rPr lang="pt-BR" sz="4000" dirty="0" smtClean="0">
                <a:solidFill>
                  <a:schemeClr val="tx1"/>
                </a:solidFill>
              </a:rPr>
              <a:t>mplantar </a:t>
            </a:r>
            <a:r>
              <a:rPr lang="pt-BR" sz="4000" b="1" dirty="0" smtClean="0">
                <a:solidFill>
                  <a:schemeClr val="tx1"/>
                </a:solidFill>
              </a:rPr>
              <a:t>M</a:t>
            </a:r>
            <a:r>
              <a:rPr lang="pt-BR" sz="4000" dirty="0" smtClean="0">
                <a:solidFill>
                  <a:schemeClr val="tx1"/>
                </a:solidFill>
              </a:rPr>
              <a:t>étodos </a:t>
            </a:r>
            <a:r>
              <a:rPr lang="pt-BR" sz="4000" b="1" dirty="0" smtClean="0">
                <a:solidFill>
                  <a:schemeClr val="tx1"/>
                </a:solidFill>
              </a:rPr>
              <a:t>Á</a:t>
            </a:r>
            <a:r>
              <a:rPr lang="pt-BR" sz="4000" dirty="0" smtClean="0">
                <a:solidFill>
                  <a:schemeClr val="tx1"/>
                </a:solidFill>
              </a:rPr>
              <a:t>geis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Alinhamento Prospectivo</a:t>
            </a:r>
            <a:endParaRPr lang="pt-BR" dirty="0"/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  <p:sp>
        <p:nvSpPr>
          <p:cNvPr id="2050" name="AutoShape 2" descr="http://scrumex.com.br/blog/wp-content/uploads/2011/01/Comparativo-Metodos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721283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Alinhamento Prospectivo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latin typeface="+mj-lt"/>
              </a:rPr>
              <a:t>Ainda segundo </a:t>
            </a:r>
            <a:r>
              <a:rPr lang="pt-BR" dirty="0" err="1" smtClean="0">
                <a:latin typeface="+mj-lt"/>
              </a:rPr>
              <a:t>Takeuchi</a:t>
            </a:r>
            <a:r>
              <a:rPr lang="pt-BR" dirty="0" smtClean="0">
                <a:latin typeface="+mj-lt"/>
              </a:rPr>
              <a:t> e </a:t>
            </a:r>
            <a:r>
              <a:rPr lang="pt-BR" dirty="0" err="1" smtClean="0">
                <a:latin typeface="+mj-lt"/>
              </a:rPr>
              <a:t>Nonaka</a:t>
            </a:r>
            <a:r>
              <a:rPr lang="pt-BR" dirty="0" smtClean="0">
                <a:latin typeface="+mj-lt"/>
              </a:rPr>
              <a:t>: </a:t>
            </a:r>
          </a:p>
          <a:p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dirty="0" smtClean="0">
                <a:latin typeface="+mj-lt"/>
              </a:rPr>
              <a:t>	“</a:t>
            </a:r>
            <a:r>
              <a:rPr lang="pt-BR" i="1" dirty="0" smtClean="0">
                <a:latin typeface="+mj-lt"/>
              </a:rPr>
              <a:t>As empresas que adotavam o modelo sobreposto (abordagem </a:t>
            </a:r>
            <a:r>
              <a:rPr lang="pt-BR" i="1" dirty="0" err="1" smtClean="0">
                <a:latin typeface="+mj-lt"/>
              </a:rPr>
              <a:t>Rugby</a:t>
            </a:r>
            <a:r>
              <a:rPr lang="pt-BR" i="1" dirty="0" smtClean="0">
                <a:latin typeface="+mj-lt"/>
              </a:rPr>
              <a:t>), conseguiam reduzir drasticamente seus ciclos de desenvolvimento, o que permitia a liberação de novos produtos para o mercado em períodos cada vez mais curtos.“</a:t>
            </a:r>
          </a:p>
          <a:p>
            <a:pPr algn="ctr">
              <a:buNone/>
            </a:pPr>
            <a:endParaRPr lang="pt-BR" i="1" dirty="0" smtClean="0">
              <a:latin typeface="+mj-lt"/>
            </a:endParaRPr>
          </a:p>
          <a:p>
            <a:pPr algn="ctr">
              <a:buNone/>
            </a:pPr>
            <a:r>
              <a:rPr lang="pt-BR" i="1" dirty="0" smtClean="0">
                <a:latin typeface="+mj-lt"/>
              </a:rPr>
              <a:t>	“...Na maioria das vezes, esses produtos tornavam-se sucesso de vendas, uma vez superavam as expectativas dos clientes devido ao alto nível de atendimento das suas necessidades e também pela incorporação freqüente de inovações.”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Por que este tema???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>
                <a:latin typeface="Calibri" pitchFamily="34" charset="0"/>
                <a:cs typeface="Calibri" pitchFamily="34" charset="0"/>
              </a:rPr>
              <a:t>As empresas tem percebido que ser 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ágil </a:t>
            </a:r>
            <a:r>
              <a:rPr lang="pt-BR" sz="3200" dirty="0" smtClean="0">
                <a:latin typeface="Calibri" pitchFamily="34" charset="0"/>
                <a:cs typeface="Calibri" pitchFamily="34" charset="0"/>
              </a:rPr>
              <a:t>é melhor para o negócio e para elas mesmas como corporação!!!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pt-BR" sz="1000" dirty="0" smtClean="0"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latin typeface="Calibri" pitchFamily="34" charset="0"/>
                <a:cs typeface="Calibri" pitchFamily="34" charset="0"/>
              </a:rPr>
              <a:t>Tentam implantar ágil, muitas vezes 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sem sucesso!!!</a:t>
            </a:r>
            <a:r>
              <a:rPr lang="pt-BR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1000" dirty="0" smtClean="0"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latin typeface="Calibri" pitchFamily="34" charset="0"/>
                <a:cs typeface="Calibri" pitchFamily="34" charset="0"/>
              </a:rPr>
              <a:t>Colocam a culpa na 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metodologia!!!</a:t>
            </a:r>
          </a:p>
        </p:txBody>
      </p:sp>
      <p:sp>
        <p:nvSpPr>
          <p:cNvPr id="1026" name="AutoShape 2" descr="data:image/jpg;base64,/9j/4AAQSkZJRgABAQAAAQABAAD/2wCEAAkGBhAQEBAQDw8REA8QEBQQDxAQEBAPDhAQFBYVFBQWFBIYGyYfFxslGRUUHy8gJCgpLSwwFR49NzAqNSYtLSkBCQoKDgwOGA8PGikcHx8sKiwsLCkpLDUpLCkpKSw1LCkpLCksKSkpLCksKSkqKSk1KSw1LS0qNSwsLCwpLCwpKv/AABEIAOwA1QMBIgACEQEDEQH/xAAcAAEAAQUBAQAAAAAAAAAAAAAABwIDBAUGAQj/xABMEAABAwIDBQQGBgQJDQEAAAABAAIDBBEFEiEGEzFBUQciYXEUQlKBkaEjMmJygsEVJDOSFjREU2SDk7HhCFRjc4SisrPCw9Hw8UP/xAAaAQEAAgMBAAAAAAAAAAAAAAAAAQIDBAUG/8QALREBAAEDBAAEBQMFAAAAAAAAAAECAxEEEiExBUFRcRNhgbHRI8HhFEJykfD/2gAMAwEAAhEDEQA/AJxREQEREBERAREQEREBEWLW4pBALzzxQjrLIyMf7xCDKRaL+G9CTaOffH+jRTVXw3THKo7Ut9Slrn/7HNH/AMwNQbtFpm7ROP8AIK33xRD/ALi9O0RHGirAP9S13ya8lBuEWo/hVTC29dJT351MM1Oz+0kaG/NbOCpZI0Oje17Twcxwc0+8aILiIiAiIgIiICIiAiIgIiICIiAiIgIuexfbSKKX0WnY+trrfxansd34zynuwt8XG/QFWo8CrKmzsQqjGw/yOhc+GIDpJU6SyH7uQeBUZGyr9paaF+7dJnn4inha6eo890wFwHibDxWN6ZiE/wCygjo4/wCcqnb6f3U8Tso98nuWxw7C4KZm7p4Y4WccsbAwE9TbifE6rKzKs1xCcNKNmM/8Zq6qoJGrRKaWLyyQZLjwcXLJo9m6OE3ipYGO9sRM3h832zH3lbAleXWKq/EdGFV17dUXS6p8efNOFxFSHJmWeLlMwjD0rWT7N0z3ZxEIpf52nLqeU+b4yC7yNwtkvUirKGn3VbB9RwrYx6kmSGrA+zIAI3+TgzxcsrDsainLmNzMlYLyQStMc7AeBLDxb0cLtPIlZ6wcTwmOcNzZmSRkmGaM5ZoXEWJY7+8G4PAghXGci09DikjJG01XYSuuIZ2jLDVWFyAPUkABJYTwBLSQDl3CkEREBERAREQEREBEWp2n2mp8Opn1VS/LGzQAavkefqsYObjb5EnQFBmYnikNNE+aolZFFGLve82aB+Z6AalcFFjNfjpIozJh2E3s6sIy1tWOYpwf2bft8fm1YuD7KVWNSsxDGwWUoOeiwsEiNrT9V8/tEjkdTfWw7qktrA0BrQA0CwAFgANAAOQWKu5thLX4Ds/TUMQhpYhGy93HjJI/m+R51e49StlmVBK8uufVfnK2Fd0zK2XJdYar5hXmS6oBXqpF2ZThVdAvAqlmp5HoXq8CqW1TCoF6vAqltUQgXiOVIUVVYnAs4hQRzxuilbmY63AlrmuBu1zXDVrgQCHDUECywsJrZGvNLUnNMxueOWwAqYQQM9hoHgloe0cyCLBwA2i1+N0DpYw6KwqIXb6nJ0G8AIyuPsvaXMPg88wFamRskWNhte2eJkrLgPF8rtHMdwc1w5ODgWkdQVkq6BERAREQEREFqpqWRMfJI4MjjaXve42a1rRcknkAFF2AUz9oa79JVLSMKo3luHU7xYTytIvM9vMXHDqAPVdfL7Vq19ZPRYFTuLXVrxLVuadY6RhJPxyuP9WBzUg0FBHTxRwQsDIomBkbBwa1osB/iqVziBfVLivSqHFaN2rELQpKpJXpKoJXJrrxCz26XVKXWtNxKu6qBVnMq2lZLdzMkroVSttKrBXTtTwqrC9CBerpUUqgXqLy6y8QgcqFU5UFat6rErQqBVSpCqCvblEtPS/QVj4uEVU11RGOTZ2ZWzNH3gWPt13hW5Wn2m7kcdR/ms8cxPSK5jmPuikkPuW4WygREQEREBEQoIr7OHitxvG8Qd3t1I2jpzyEbSWkjpcRNP4j1UpFQ3/k8VQP6UiP1xPHIepDt40/NvzUxlYLkpUlW3KsqgrnXpzGEwoJVBK9JVJK4t2rKwXLwlW82qFy586iMSthXdVtKsgqtpWSxdjKJX2FXArDHK6Cu7p68wpK+F6qGlVXXaoqiYyq9K8uvCVTdY67mJWw9JVJTMi1Kq90rKwqgqQqgt63PSksbFKTfQTRfzsT4/32lv5q3gVWZqWmlPGWCKQ+bmNd+azStNsa69BSW4blob90aD5WWwhukREBERAREQQLs7MMG2pqKeQ5Ketc5rCdGATkSwn3P+jv4lTs4qPe2Ps6OJU4qKdv69TNOQDjPFq4x/evct8SRz0xux7tI9Pi9Dq3Wr6dtrvPeqI26ZtfXbwcPf1thu0zMcJhJJVLlUVQ8rm3OInKVhUSnRXCFbkXndRnZMLR2tAq3LidPC5npE8UIkdlj3sjI94/2W5jqVWo27WoIjNSmdrXMOHYqWB4BaJWwNMZF/WzWsetlreE2vj6mmmeo5n6fytVxCTHEXNuF9Epp45IxLFIyRhcW5o3Ne27SWuGYG1wQQfJca/GX0eAx1Dyd7Hh0Ibe+YzviYxgPU53D5rG7K6aSjjq8MncTJTyQVAvp3aqFr3AdQJGvF+t1t6fTRNq9eq/tmYj3z39ETPUJCp7Oda/AXI5i/C/z+Cq37GkZ3taHODG5nBuZ7tGtF+JPRRb2fYvLLjdXUu/i2JQTeiH2mUUjYW292Y+8rabf15Nfg1K3hHXQVdR9kGUQQAnxLpj+Bd7T6Wbfw4n3n8KS79tZHvN1nbvcu83eYbzd3y5svHLfS68o8TimMrYpA8wSmGYC/clDWuLTfwc3h1UfVm0MUG0M8sptBTYQ+KR/Lete2qc0dTu3N08Qr3ZsyWCaohq3ZJ69rMWax2hzTXbURjxY4MuOQcFt0xVTRz36Id+6VUmRczA51ViUsjHONPh7TTR5SQ2SrkAdOTb6wYzdssdMzncwugdG4C5HFcbU3b1FUxiZx36R9V4XmuuroVmIK4Cs2nmduahcCrCpCqC7NpSWPidYIYJpnGzYonyuPIBjS4/3LW7EwlmG0DXCzhRwZh0cY2lw+JK1HaVWF8UGGxH6fFJm0+nFlKCHVL/ACEYI/GuwYwAAAWAFgOgHBbKFSIiAiIgIiIChvtZ7NpmTfpjCszKiN29qI4tH5m676MDifabz49bzIiCPezLtQixWMRSlsVfG36SPg2UDjJF4dW8vLVdy8KJ+0vsifvDieD3iqmO3skEXdL3jXeQW4P5lvPlrodj2a9rkdcG0lcWwYg3uDN3I6gjTu+zJ1Z8Og0dRYzGYTlIZCtuarxCoIXnb9vjleHO7WbTQYdTunndluHNhBbIRJMGOcxhLWnLcttc6BRxtLik+PxUtXBhzjQ0BEksbn/T1biWekQw5eLQ1pF9CfPRSBjvZ3Q1hmdUMfJLK1zRK+WR7oL8NywnIy1hwHLW6iXZzGKjZvEJKKtu6jlcHFzQS3KdGTxj5OHh1aFm0URYs1/00ZucTz5x6QTzPLuqzE/03U0tPBTzwYbSPbVVbp4TAZZmfsYADxA4n/AX2212ylXUSipw+ohhllpH0FUJs4+hc7MJGFvF7busD1XSRyhzQ5pDmuAc1wN2uadQQeYsrrQuVT4zcqvbpojbjG3y7++fkttc5iOx7mxYeMPmbBPhbSymfLHvI5GPYI5WytBB71gbjn8rA2Gk9Hlc+pEmJzVEVW+rew5N/A8OiYIwdImgFuXo4+S64FUuKzV+KX5jmrzz/wB8vkbYcxR7DU5ij9NYyqqW1L6ySXvsYamQgus0HVgDI2hrri0bdFc28jhdS3ki3s+dsdFZzo5RVynJGWSNIczU3JB4NK6Bc8w+lYkTxgw1uUdHV0ze8f6uEgecx6LUs6q7duTcrqnFPP8AEe88JmFvCNkKqlhbDBjFUxou5w3FFLmleS+R2aSIuN3lx1J4rd4VhlSx2aoxCaqHJr4aSJo/s4wT8VnsCvBdK1qb96n9SrMemIUnEKwVcaFQxquBdWxRnmVVYWv2h2ggoKaSqqX5Ioxf7T3eqxg5uJ0A/JY+021dLhsJnq5QxuuRgsZZXD1Y2esfkOZCj7AcGqtoqmPEcSYYsMhdmoaE8JukkntN8fW4Du8etapnuUS3nZ5htRWTSY3XtyS1DN3QQG5FNRXuOPrP436H7VhIC8AsvVnQIiICIiAiIgIiICj3tD7H6bE808BFNXcd6B9HMRw3rRz+2NfNSEiCDdmu0utwmYYdj8cmRthHVG73tZwBLh+2j+0O8Od+AmKmqWSsbJE9skb2hzHsIcxzTwII4hY21OyVLiUBgq487dSx40lid7THcj8jzBUMMmxLZOoDJc1XhMrzlIuG3PNt/wBlLbXLwd8xoanSRcjNPa0SnFwXKdoOxMeKUrojZtRHd9NKeLH+yT7LrWPuPJb7BMdp66BlRSyCSJ/MaOa7m17fVcOhWW4Lzdymuxc3U8TC6KOxvaWQtlwqrBbU0RIja/626Bs5h8WO+Th0UoAqLO0/C3YfXUuOU7dGyNjrWt9YHuhx+8y7D4hvMqTqedr2tewhzHtDmOHBzXC4PwIXO8St076dRRGIud/KqO4/dan0Xi5UL0oAuVXmqcLMPF8TbS081Q/VsUbn25uI+q0eJNmjxIVjZXCnwU0bJNZ35pql3tVEpMkp9zjYeDQsHaP6eqoaLiwyGtqB/oqYt3bSOhmfF+4V1EbbLq2rP6dNHrzPtHEfupMvQFejYqWMWBtLtTS4bAZ6uQMZwY0aySu9mNvrH5DmQvQaTTbsTPTHMtq94aC5xDWgXJJAAA4knkFEe3Pb3DBmgwtraiXUGpff0dh+w3jIfHRv3lHm2/afXYxJ6PE18VM54bFSxXc+Y37u8I1kde3d4DpfVSL2YdiLafd1mJtD6gWdFSmzo4TxDpOT3+HAeJ4d2i1EcyqxOz7s1qcRlbiuOukmzWdBTzcZBxDpGcGx9IwBfmLaGa2tAAAFgNABoAF6izgiIgIiICIiAiIgIiICIiAsbEcNiqYnwTxtlhkblex4u1w/958QslEEA4/s1XbL1Pp2HudNhsjgJo3EkNBOjJgPOzZBwOh42dLGy+1NPiVM2ppnXB0kYbbyKTmx46+PMcF0NTTMlY6ORjXxvaWPY4BzXNIsQQeIsoF2hwOp2Wr21tFmkwyd4bJESSADqYnnqNSx/hrzvo6vSxfpzHa0ThMGN4THVU81NMLxzRmN3UX4EeINiPEBch2X18gp5cPqD+s4bKaZ/wBqK5MTh4WuB4NC7LCcViq4IqmndnimYHsdz8QRyINwRyIK4faYegYzR1w7sFe30CqPIS8YHn4AX6MK8rdszXRXYnvuP8o/MZXj1d3dVAKhqrLgBc8BqfILh2Y3cyvLQYA3fV+IVB1bE6KgiPhC3ey2/rJiPweC6hoXM9nYJw6CV316l0tU89XTyvkv8HBbbaPaCHD6WWqnPcibcNH1pHnRrG+JOn/xeotWM3NseXH+uGKZYm2u2lPhVMZ5zme67YIQQHzSdB0aNLu5eZAPzfW1+I7QV4FjNPIbRxMu2GCO+tr6MYObjx53KVFRX7QYiAPpJ5nWjZciGnhGtvssaNSeJ8SV9I7A7A0+E04jiAfO8A1FQRZ8rug9lg5N/vNyvTWrUW4Ua7s67KqbCWiR1p61w787hpHcathB+qOV+J8BoO5RFmBERAREQEREBERAREQEREBERAREQFhY1g8NZBLTVDM8Mzcr28+oIPIg2IPIgLNRBBewlZNgWLSYLVvzUtS8OpZDo3O/SN46Z7ZCPaA6ayNt5s0K+hnpx+0Lc8J4FszO9Gb8tRbycVo+3HZD0uh9MhBFTQXlBb9Z0GhkH4bB4+6eq3uwe0X6Qw6mqXEGRzMk9v56M5Hm3K5Gb8S5HiFnq7T3C1MsXYLHzW0EEz/2wBiqAdCJ4+6+48bB34ltMbmyUtS/2KeV37rHH8lzWzlP6Fi2IUfCGsaMRpugcTkqGjxzZT5Le7XsP6Or7cfQqm3nuXrzNen2342RxMxMe0/jpkyxezKfPhOHnpTNb+5dn/Sot/yg9pjJVQ0DHfR07BLKBwM0g7t/Jlv7QqSOxo5sGojfg2RvwlkUF7VQurcfqYjfNNiRpx1A3u5HyAXqNFaxcrmfWfuxymrsO2KbRUDap7f1mtaJCSNWQcYmDzHfP3h7IUkqiGFrGtY0BrWgNaBwDQLAD3KtdVUREQEREBERAREQEREBERAREQEREBERAREQUyRhzS1wBa4EOB1BB0IIUWdl9KaCtxXB3E5YpW1dLfXNBIA2/uG6B8bqSsWxWGlhkqKh4jhibme88APzJNgBzJCgzaHbivdilLX0eFyQyT0j6anbU6mpjH0ufI0i2UOB4lYr1v4lE0+okXbpm5NHiI0NDUDen+iVFoZ/hmY/8C3+JbvcyiZzWROjcx7nuDGBrgWm7jpzULV38KcQa+OaRlPDK0sfHmp4WljtC0hgdIRbqrMfZFUzFprsSdJl0ys3kxA6B8hFvgVyo8MqnbmrGPsvubbsz7S6DDMOdS1kx30FTM1rImOmzsJDszXN7tsxdxIWqwZ1NJj7cWfS1kWHymSrhc+mkkzTNDQ54bEHEsEjw644EhdXguw2G0QDm07JJB/+1Sd86/UNPcHuasjF9tA2RlPBHLWVcgvFTwjUges48GNFuJXXpoimZmPNRIWDbS0lYD6LURylv1mA2lZ96N1nN94WzXD7I7HVAqG4jiW7bVNjdHT08FiynY+2bPLxleRpxyjW3FdwrgiIgIiICIiAiIgIiICIiAiIgIiICIiAiIg0W2mywxKkdSmZ0JL2SNka1slnMdmF2HRw8FC3ahh9fhdRQVU2IenSXnczNAynEbWiNrhZh1zCT3WU07b7UtwyhnrHMzmMAMZwDpHENYCeQudT0ChaH0msraSpxd/pJdDNJHTgBsFPl3RYAwaX79zfoL3sg2LMfrjwpZj5Fx/NVNq8SkNmUct/taf8Tl0jscHJo97gsafaMDi6NvvzH4KBiU2yFdKL1M0VO0+qH53+8N0+aqm2Goo3bz0uqZPkybymmNM4tvextckX8FhVO1wJyteXE6AAhgP5lW58PxOWGSaGnecrczGXEb5Dpo3Nqevu01UjJdSxQ6mtxCQDhv8AEKkNHk1jmkq1s7jshxaggpJah+Z73VTX1FRLH6PkN8zZHkDWxBsDcBcdTU9cXF1fFiVM0XuabDxMQOZL3yAjrz4KcOzfAcLhpW1GGfSidvfqpCXVMhB1EjiLtII1bYC44IOvREQEREBERAREQEREBERAREQEREBERAREQafa3ZeHEqSSknL2skLTmjID2uaQ5pFwQdRwKg7tE7PIsJijezE6iaqlfkp6Z8YeZRdubXN3QBbWxubDy+iVEHbNsTXT1UOIUrY5YoafdSsklZDuQ1z3ukzPIAbZ2pvcZeiDg48PFml172GYB2gdbUcet1nYbRUgf+ssldHbhG/Kb+JPLyWHPsxibaf0v0injpiPo3yyTs32l/omPbmcOhsM1ri41WHgWy2LVokk38dPTQsL5qmV+SCO3EFzWk5ra25Dja4uEj4btHh1N/F6MMPtuGaT983Krru0+JoOaSOLzBLvmov2Y2GrcWnkjpppJKaN+V9ZJnjpwOZDXG7jbg0a6i+VTFhfYFhEVjK2epdbXeylrc3UNjDfgSUEeY12rNIMdJnlldo12QsjBPO31neWi7PsYxenoaAU9ZVNhmlnfK1k7XwMbmDQGNmeAx57ubQ+sqMQ7AGC5o650Zse5PTxPaegzR5CPOxXKV1VXYC/0SsMM1PVZTUCmlzyCna8B7gxwDoyW3AJHWxBFwH0M1wIuDcHUEcCF6oy7NqWY1Uk9C2enwN0ZEUFU57t7KTfeU0R1ijFufG5/DJqAiIgIiICIiAiIgIiICIiAiIgIiICIiAot7T8RdNWUuHVm9o8Klc4yVjZAwTzCMuYy4vZjXZbhw1I5W1lJYWL4LT1cToaqGOaJ3FsjQ4A2tdp4tOuhFiEEJbJ4dU7RVBfVVJfSUhEbnttG+RguGhjATkc8NzOdyubcrSftrsgyowqWipomgMY10ELHGJjnRkPDNDbvWI1uLuBPC65c4FNgVZDVB+9ws/q9RIRaenhdYR7+2kjGPDLScQC+973UpoIy7CHg0lYAwsyVro2gtDHMYGMcGEDm1zn/HwCk1WqekjjzCONjA95keGNa0Oe7VzjbiSeJ5q6g57a7av0NrIoIjU19RcUlKzi8ji959WNvEuNv/HN7M9lmaU1+NPbW18rhIYyL0kJAs0BnB5AsBcWHIcz3zaKMSOmDG71zBGZLd8saSQ2/S5Jt4q+g8AXqIgIiICIiAiIgIiICIiAiIgIiICIiAiIgIiIPHsBFiAQeIIuF6iICIiAiIgIiICIiAiIgIiICIiD/9k="/>
          <p:cNvSpPr>
            <a:spLocks noChangeAspect="1" noChangeArrowheads="1"/>
          </p:cNvSpPr>
          <p:nvPr/>
        </p:nvSpPr>
        <p:spPr bwMode="auto">
          <a:xfrm>
            <a:off x="79375" y="-1109663"/>
            <a:ext cx="2028825" cy="2247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Alinhamento Prospectivo </a:t>
            </a:r>
            <a:endParaRPr lang="pt-BR" dirty="0"/>
          </a:p>
        </p:txBody>
      </p:sp>
      <p:pic>
        <p:nvPicPr>
          <p:cNvPr id="1026" name="Picture 2" descr="http://www.mhavila.com.br/blog/wp-content/photos/CHAOS_Projetos_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768752" cy="4332003"/>
          </a:xfrm>
          <a:prstGeom prst="rect">
            <a:avLst/>
          </a:prstGeom>
          <a:noFill/>
        </p:spPr>
      </p:pic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dirty="0" smtClean="0"/>
              <a:t>Alinhamento Estratégico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latin typeface="+mj-lt"/>
              </a:rPr>
              <a:t>Conforme dito pelos autores Ricardo Leão </a:t>
            </a:r>
            <a:r>
              <a:rPr lang="pt-BR" dirty="0" err="1" smtClean="0">
                <a:latin typeface="+mj-lt"/>
              </a:rPr>
              <a:t>Koch</a:t>
            </a:r>
            <a:r>
              <a:rPr lang="pt-BR" dirty="0" smtClean="0">
                <a:latin typeface="+mj-lt"/>
              </a:rPr>
              <a:t> e Leonardo Rocha de Oliveira: </a:t>
            </a:r>
          </a:p>
          <a:p>
            <a:endParaRPr lang="pt-BR" dirty="0" smtClean="0">
              <a:latin typeface="+mj-lt"/>
            </a:endParaRPr>
          </a:p>
          <a:p>
            <a:pPr algn="ctr">
              <a:buNone/>
            </a:pPr>
            <a:r>
              <a:rPr lang="pt-BR" dirty="0" smtClean="0">
                <a:latin typeface="+mj-lt"/>
              </a:rPr>
              <a:t>	</a:t>
            </a:r>
            <a:r>
              <a:rPr lang="pt-BR" b="1" dirty="0" smtClean="0">
                <a:latin typeface="+mj-lt"/>
              </a:rPr>
              <a:t>“</a:t>
            </a:r>
            <a:r>
              <a:rPr lang="pt-BR" b="1" i="1" dirty="0" smtClean="0">
                <a:latin typeface="+mj-lt"/>
              </a:rPr>
              <a:t>Visando maior competitividade, produtividade e lucro, empresas buscam constantemente por novas maneiras de realizar suas atividades de trabalho.”</a:t>
            </a:r>
          </a:p>
          <a:p>
            <a:pPr algn="ctr">
              <a:buNone/>
            </a:pPr>
            <a:endParaRPr lang="pt-BR" i="1" dirty="0" smtClean="0">
              <a:latin typeface="+mj-lt"/>
            </a:endParaRPr>
          </a:p>
          <a:p>
            <a:pPr algn="ctr">
              <a:buNone/>
            </a:pPr>
            <a:r>
              <a:rPr lang="pt-BR" dirty="0" smtClean="0">
                <a:latin typeface="+mj-lt"/>
              </a:rPr>
              <a:t>“Em todos os projetos de software a existência de mudanças é inevitável.” </a:t>
            </a:r>
            <a:endParaRPr lang="pt-BR" i="1" dirty="0" smtClean="0">
              <a:latin typeface="+mj-lt"/>
            </a:endParaRPr>
          </a:p>
          <a:p>
            <a:pPr>
              <a:buNone/>
            </a:pPr>
            <a:r>
              <a:rPr lang="pt-BR" dirty="0" smtClean="0">
                <a:latin typeface="+mj-lt"/>
              </a:rPr>
              <a:t>	</a:t>
            </a:r>
          </a:p>
          <a:p>
            <a:r>
              <a:rPr lang="pt-BR" dirty="0" smtClean="0">
                <a:latin typeface="+mj-lt"/>
              </a:rPr>
              <a:t>Com base no exposto, concluímos que os métodos ágeis resultam em lançamentos e retorno sobre o investimento em um período menor de tempo e com qualidade.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Vimos também que as empresas estão cada vez mais buscando formas de lançar seus produtos mais rapidamente.</a:t>
            </a:r>
          </a:p>
          <a:p>
            <a:pPr>
              <a:buNone/>
            </a:pPr>
            <a:endParaRPr lang="pt-BR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dirty="0" smtClean="0"/>
              <a:t>Motivação da Pesquisa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662736" cy="5142312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>
                <a:latin typeface="+mj-lt"/>
              </a:rPr>
              <a:t>Atualmente existem muitos estudos que abordam como executar métodos ágeis, porém poucos abordando como implantá-los.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Muitas empresas não estão usufruindo destes novos conceitos ágeis pois tem dificuldade de migrar.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Um detalhe interessante desta mudança é que ela trata mais de aspectos conceituais, de princípios e psicológicas do que aspectos de conhecimento técnico. Pois lidam com a cultura que a empresa cria em cada colaborador.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Desta forma, ter um guia de como implantar Métodos Ágeis é importante pois aumentam as probabilidades de sucesso na implantação. 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Vale ressaltar novamente, como bem disse Daniel Cukier: </a:t>
            </a:r>
          </a:p>
          <a:p>
            <a:endParaRPr lang="pt-BR" i="1" dirty="0" smtClean="0">
              <a:latin typeface="+mj-lt"/>
            </a:endParaRPr>
          </a:p>
          <a:p>
            <a:pPr algn="ctr">
              <a:buNone/>
            </a:pPr>
            <a:r>
              <a:rPr lang="pt-BR" b="1" i="1" dirty="0" smtClean="0">
                <a:latin typeface="+mj-lt"/>
              </a:rPr>
              <a:t>“A solução apresentada pelo padrão não e a única existente e não há garantia de que seja a melhor, mas por já ter sido experimentada algumas vezes com sucesso, pode ser considerada uma solução satisfatória.”</a:t>
            </a:r>
          </a:p>
          <a:p>
            <a:endParaRPr lang="pt-BR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 Adotada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>
                <a:latin typeface="+mj-lt"/>
              </a:rPr>
              <a:t>Para identificar e categorizar as principais ações que levaram a aplicação de MA ao sucesso, é necessária uma  investigação ampla, a qual exige extrair o máximo de informações e opiniões dos entrevistados, explorando o conhecimento e experiência dos mesmos.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Desta forma, este trabalho utilizará uma </a:t>
            </a:r>
            <a:r>
              <a:rPr lang="pt-BR" b="1" dirty="0" smtClean="0">
                <a:latin typeface="+mj-lt"/>
              </a:rPr>
              <a:t>pesquisa exploratória</a:t>
            </a:r>
            <a:r>
              <a:rPr lang="pt-BR" dirty="0" smtClean="0">
                <a:latin typeface="+mj-lt"/>
              </a:rPr>
              <a:t>, a qual é indicada para casos em que o pesquisador não tem uma </a:t>
            </a:r>
            <a:r>
              <a:rPr lang="pt-BR" dirty="0" err="1" smtClean="0">
                <a:latin typeface="+mj-lt"/>
              </a:rPr>
              <a:t>idéia</a:t>
            </a:r>
            <a:r>
              <a:rPr lang="pt-BR" dirty="0" smtClean="0">
                <a:latin typeface="+mj-lt"/>
              </a:rPr>
              <a:t> clara dos problemas que devem ser enfrentados durante a investigação (COOPER;SCHINDLER, 2003). 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Com isso será possível identificar as formas como MA são aplicados nas empresas dos entrevistados, bem como as principais ações que os levaram a obter sucesso.</a:t>
            </a: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A coleta de dados será realizada pela aplicação de um </a:t>
            </a:r>
            <a:r>
              <a:rPr lang="pt-BR" b="1" dirty="0" smtClean="0">
                <a:latin typeface="+mj-lt"/>
              </a:rPr>
              <a:t>questionário com perguntas semi-estruturadas</a:t>
            </a:r>
            <a:r>
              <a:rPr lang="pt-BR" dirty="0" smtClean="0">
                <a:latin typeface="+mj-lt"/>
              </a:rPr>
              <a:t>, visando respostas abertas a fim de entender melhor a situação atual do entrevistado.</a:t>
            </a:r>
          </a:p>
          <a:p>
            <a:pPr>
              <a:buNone/>
            </a:pPr>
            <a:endParaRPr lang="pt-BR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Pretende-se após a pesquisa reunir um conjunto e ordem de padrões para implantação de métodos ágeis de gerenciamento de software, de forma que, se aplicadas, aumentam a probabilidade de sucesso na implantação.</a:t>
            </a:r>
            <a:endParaRPr lang="pt-BR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	Após este estudo, espera-se chegar a conclusões tais como:</a:t>
            </a: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Toda implantação de Métodos Ágeis passam por situações obstáculo semelhantes, aos quais denominamos como </a:t>
            </a:r>
            <a:r>
              <a:rPr lang="pt-BR" b="1" dirty="0" smtClean="0">
                <a:latin typeface="+mj-lt"/>
              </a:rPr>
              <a:t>problemas recorrentes</a:t>
            </a:r>
            <a:r>
              <a:rPr lang="pt-BR" dirty="0" smtClean="0">
                <a:latin typeface="+mj-lt"/>
              </a:rPr>
              <a:t>. </a:t>
            </a:r>
          </a:p>
          <a:p>
            <a:pPr lvl="1"/>
            <a:endParaRPr lang="pt-BR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Alguns dos </a:t>
            </a:r>
            <a:r>
              <a:rPr lang="pt-BR" dirty="0" smtClean="0">
                <a:latin typeface="+mj-lt"/>
              </a:rPr>
              <a:t>obstáculos que surgem durante a implantação de Métodos Ágeis podem ser superados com algum dos padrões  encontrados nesta pesquisa.</a:t>
            </a:r>
          </a:p>
          <a:p>
            <a:pPr lvl="1"/>
            <a:endParaRPr lang="pt-BR" dirty="0" smtClean="0">
              <a:latin typeface="+mj-lt"/>
            </a:endParaRPr>
          </a:p>
          <a:p>
            <a:pPr lvl="1"/>
            <a:r>
              <a:rPr lang="pt-BR" strike="sngStrike" dirty="0" smtClean="0">
                <a:latin typeface="+mj-lt"/>
              </a:rPr>
              <a:t>Toda implantação de Métodos Ágeis devem envolver a todos.</a:t>
            </a:r>
          </a:p>
          <a:p>
            <a:pPr lvl="1"/>
            <a:endParaRPr lang="pt-BR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latin typeface="+mj-lt"/>
              </a:rPr>
              <a:t>Artigo Caso de sucesso Gestão efetiva em megaprojetos de construção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Silvio Luiz Zen, Mauro Cesar Pereira, Ricardo </a:t>
            </a:r>
            <a:r>
              <a:rPr lang="pt-BR" sz="2000" dirty="0" err="1" smtClean="0">
                <a:latin typeface="+mj-lt"/>
              </a:rPr>
              <a:t>Cobianchi</a:t>
            </a:r>
            <a:endParaRPr lang="pt-BR" sz="2000" dirty="0" smtClean="0">
              <a:latin typeface="+mj-lt"/>
            </a:endParaRPr>
          </a:p>
          <a:p>
            <a:pPr>
              <a:buNone/>
            </a:pPr>
            <a:r>
              <a:rPr lang="pt-BR" sz="2000" dirty="0" smtClean="0">
                <a:latin typeface="+mj-lt"/>
              </a:rPr>
              <a:t>	Revista Mundo PM 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Edição 036 Fevereiro / Março 2011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smtClean="0">
                <a:latin typeface="+mj-lt"/>
              </a:rPr>
              <a:t>Artigo As Origens do CMMI e dos Métodos Ágeis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</a:t>
            </a:r>
            <a:r>
              <a:rPr lang="pt-BR" sz="2000" dirty="0" err="1" smtClean="0">
                <a:latin typeface="+mj-lt"/>
              </a:rPr>
              <a:t>Sinfic</a:t>
            </a:r>
            <a:r>
              <a:rPr lang="pt-BR" sz="2000" dirty="0" smtClean="0">
                <a:latin typeface="+mj-lt"/>
              </a:rPr>
              <a:t> - Sistemas de Informação Industriais e Consultoria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http://www.sinfic.pt/SinficWeb/displayconteudo.do2?numero=64457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err="1" smtClean="0">
                <a:latin typeface="+mj-lt"/>
              </a:rPr>
              <a:t>The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New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Methodology</a:t>
            </a:r>
            <a:r>
              <a:rPr lang="pt-BR" sz="2000" b="1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Martin Fowler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http://martinfowler.com/articles/newMethodology.html</a:t>
            </a:r>
            <a:endParaRPr lang="pt-BR" sz="2000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 smtClean="0">
                <a:latin typeface="+mj-lt"/>
              </a:rPr>
              <a:t>Chaos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Report</a:t>
            </a:r>
            <a:r>
              <a:rPr lang="pt-BR" sz="2000" b="1" dirty="0" smtClean="0">
                <a:latin typeface="+mj-lt"/>
              </a:rPr>
              <a:t> 2010.</a:t>
            </a:r>
            <a:r>
              <a:rPr lang="pt-BR" sz="2000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Disponível em www.standishgroup.com 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err="1" smtClean="0">
                <a:latin typeface="+mj-lt"/>
              </a:rPr>
              <a:t>Agile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Manifest</a:t>
            </a:r>
            <a:endParaRPr lang="pt-BR" sz="2000" b="1" dirty="0" smtClean="0">
              <a:latin typeface="+mj-lt"/>
            </a:endParaRP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http://agilemanifesto.org/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smtClean="0">
                <a:latin typeface="+mj-lt"/>
              </a:rPr>
              <a:t>Artigo O Manifesto Ágil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http://universoagil.com.br/11/06/2010/o-manifesto-agil</a:t>
            </a:r>
          </a:p>
          <a:p>
            <a:endParaRPr lang="pt-BR" sz="2000" dirty="0" smtClean="0">
              <a:latin typeface="+mj-lt"/>
            </a:endParaRPr>
          </a:p>
          <a:p>
            <a:r>
              <a:rPr lang="pt-BR" sz="2000" b="1" dirty="0" smtClean="0">
                <a:latin typeface="+mj-lt"/>
              </a:rPr>
              <a:t>Fundamentos do Scrum – 2ª parte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Roberto Simões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http://www.scrumrj.org/2011/03/11/fundamentos-do-scrum-2a-parte/</a:t>
            </a:r>
            <a:endParaRPr lang="pt-BR" sz="2000" dirty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 lnSpcReduction="20000"/>
          </a:bodyPr>
          <a:lstStyle/>
          <a:p>
            <a:r>
              <a:rPr lang="pt-BR" sz="2000" b="1" dirty="0" smtClean="0">
                <a:latin typeface="+mj-lt"/>
              </a:rPr>
              <a:t>Artigo Riscos na Utilização de Métodos Ágeis na Gestão de Projetos de Software 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Ricardo Leão </a:t>
            </a:r>
            <a:r>
              <a:rPr lang="pt-BR" sz="2000" dirty="0" err="1" smtClean="0">
                <a:latin typeface="+mj-lt"/>
              </a:rPr>
              <a:t>Koch</a:t>
            </a:r>
            <a:r>
              <a:rPr lang="pt-BR" sz="2000" dirty="0" smtClean="0">
                <a:latin typeface="+mj-lt"/>
              </a:rPr>
              <a:t>, Leonardo Rocha de Oliveira (PUCRS)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http://www.convibra.com.br/upload/paper/adm/adm_1488.pdf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err="1" smtClean="0">
                <a:latin typeface="+mj-lt"/>
              </a:rPr>
              <a:t>Wikipedia</a:t>
            </a:r>
            <a:r>
              <a:rPr lang="pt-BR" sz="2000" b="1" dirty="0" smtClean="0">
                <a:latin typeface="+mj-lt"/>
              </a:rPr>
              <a:t> – IBM </a:t>
            </a:r>
            <a:r>
              <a:rPr lang="pt-BR" sz="2000" b="1" dirty="0" err="1" smtClean="0">
                <a:latin typeface="+mj-lt"/>
              </a:rPr>
              <a:t>Rational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Unified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Process</a:t>
            </a:r>
            <a:endParaRPr lang="pt-BR" sz="2000" b="1" dirty="0" smtClean="0">
              <a:latin typeface="+mj-lt"/>
            </a:endParaRP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http://pt.wikipedia.org/wiki/IBM_Rational_Unified_Process</a:t>
            </a: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smtClean="0">
                <a:latin typeface="+mj-lt"/>
              </a:rPr>
              <a:t>PMI e Gerenciamento de Projetos</a:t>
            </a:r>
          </a:p>
          <a:p>
            <a:pPr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dirty="0" smtClean="0">
                <a:latin typeface="+mj-lt"/>
              </a:rPr>
              <a:t> Márcio d'Ávila</a:t>
            </a:r>
            <a:endParaRPr lang="pt-BR" sz="2000" b="1" dirty="0" smtClean="0">
              <a:latin typeface="+mj-lt"/>
            </a:endParaRPr>
          </a:p>
          <a:p>
            <a:pPr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dirty="0" smtClean="0">
                <a:latin typeface="+mj-lt"/>
              </a:rPr>
              <a:t> http://www.mhavila.com.br/topicos/gestao/pmbok.html</a:t>
            </a:r>
          </a:p>
          <a:p>
            <a:pPr>
              <a:buNone/>
            </a:pPr>
            <a:endParaRPr lang="pt-BR" sz="2000" b="1" dirty="0" smtClean="0">
              <a:latin typeface="+mj-lt"/>
            </a:endParaRPr>
          </a:p>
          <a:p>
            <a:r>
              <a:rPr lang="pt-BR" sz="2000" b="1" dirty="0" err="1" smtClean="0">
                <a:latin typeface="+mj-lt"/>
              </a:rPr>
              <a:t>Wikipedia</a:t>
            </a:r>
            <a:r>
              <a:rPr lang="pt-BR" sz="2000" b="1" dirty="0" smtClean="0">
                <a:latin typeface="+mj-lt"/>
              </a:rPr>
              <a:t> – Desenvolvimento de Software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http://pt.wikipedia.org/wiki/Desenvolvimento_de_software</a:t>
            </a:r>
          </a:p>
          <a:p>
            <a:pPr>
              <a:buNone/>
            </a:pPr>
            <a:endParaRPr lang="pt-BR" sz="2000" b="1" dirty="0" smtClean="0">
              <a:latin typeface="+mj-lt"/>
            </a:endParaRPr>
          </a:p>
          <a:p>
            <a:r>
              <a:rPr lang="pt-BR" sz="2000" dirty="0" smtClean="0">
                <a:latin typeface="+mj-lt"/>
              </a:rPr>
              <a:t>http://www.normalizacao.cni.org.br/glossario.htm</a:t>
            </a:r>
            <a:endParaRPr lang="pt-BR" sz="2000" b="1" dirty="0" smtClean="0">
              <a:latin typeface="+mj-lt"/>
            </a:endParaRP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latin typeface="+mj-lt"/>
              </a:rPr>
              <a:t>Dissertação Padrões para Introduzir Novas Ideias na Indústria de Software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Daniel Cukier</a:t>
            </a:r>
            <a:r>
              <a:rPr lang="pt-BR" sz="2000" b="1" dirty="0" smtClean="0">
                <a:latin typeface="+mj-lt"/>
              </a:rPr>
              <a:t> 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http://danicuki.tecnologia.ws/danicuki/dissertacao-revisada.pdf ou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http://www.teses.usp.br/teses/disponiveis/45/45134/tde-02062010-090558/fr.</a:t>
            </a:r>
            <a:r>
              <a:rPr lang="pt-BR" sz="2000" dirty="0" err="1" smtClean="0">
                <a:latin typeface="+mj-lt"/>
              </a:rPr>
              <a:t>php</a:t>
            </a:r>
            <a:endParaRPr lang="pt-BR" sz="2000" dirty="0" smtClean="0">
              <a:latin typeface="+mj-lt"/>
            </a:endParaRPr>
          </a:p>
          <a:p>
            <a:pPr>
              <a:buNone/>
            </a:pPr>
            <a:endParaRPr lang="pt-BR" sz="2000" dirty="0" smtClean="0">
              <a:latin typeface="+mj-lt"/>
            </a:endParaRPr>
          </a:p>
          <a:p>
            <a:r>
              <a:rPr lang="pt-BR" sz="2000" b="1" dirty="0" smtClean="0">
                <a:latin typeface="+mj-lt"/>
              </a:rPr>
              <a:t>Métodos Ágeis: Características, pontos fortes e fracos e possibilidades de aplicação</a:t>
            </a:r>
          </a:p>
          <a:p>
            <a:pPr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dirty="0" smtClean="0">
                <a:latin typeface="+mj-lt"/>
              </a:rPr>
              <a:t>Mário Rui Sampaio Tomás</a:t>
            </a:r>
          </a:p>
          <a:p>
            <a:pPr>
              <a:buNone/>
            </a:pPr>
            <a:r>
              <a:rPr lang="pt-BR" sz="2000" dirty="0" smtClean="0">
                <a:latin typeface="+mj-lt"/>
              </a:rPr>
              <a:t>	http://run.unl.pt/bitstream/10362/2003/1/WPSeries_09_2009Tomas.pdf</a:t>
            </a:r>
          </a:p>
        </p:txBody>
      </p:sp>
      <p:pic>
        <p:nvPicPr>
          <p:cNvPr id="4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9971"/>
            <a:ext cx="2232248" cy="854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rot="21353254">
            <a:off x="-201085" y="4280533"/>
            <a:ext cx="9754715" cy="17851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pt-BR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Tornar-se ágil foge a “metodologia” 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BR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“ler e aplicar”! ! ! </a:t>
            </a:r>
            <a:endParaRPr lang="pt-BR" sz="4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Empresas querem ser ágil mas não sabem como ser ágil ! ! ! </a:t>
            </a:r>
            <a:endParaRPr lang="pt-BR" sz="4000" b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6" name="AutoShape 2" descr="data:image/jpg;base64,/9j/4AAQSkZJRgABAQAAAQABAAD/2wCEAAkGBhAQEBAQDw8REA8QEBQQDxAQEBAPDhAQFBYVFBQWFBIYGyYfFxslGRUUHy8gJCgpLSwwFR49NzAqNSYtLSkBCQoKDgwOGA8PGikcHx8sKiwsLCkpLDUpLCkpKSw1LCkpLCksKSkpLCksKSkqKSk1KSw1LS0qNSwsLCwpLCwpKv/AABEIAOwA1QMBIgACEQEDEQH/xAAcAAEAAQUBAQAAAAAAAAAAAAAABwIDBAUGAQj/xABMEAABAwIDBQQGBgQJDQEAAAABAAIDBBEFEiEGEzFBUQciYXEUQlKBkaEjMmJygsEVJDOSFjREU2SDk7HhCFRjc4SisrPCw9Hw8UP/xAAaAQEAAgMBAAAAAAAAAAAAAAAAAQIDBAUG/8QALREBAAEDBAAEBQMFAAAAAAAAAAECAxEEEiExBUFRcRNhgbHRI8HhFEJykfD/2gAMAwEAAhEDEQA/AJxREQEREBERAREQEREBEWLW4pBALzzxQjrLIyMf7xCDKRaL+G9CTaOffH+jRTVXw3THKo7Ut9Slrn/7HNH/AMwNQbtFpm7ROP8AIK33xRD/ALi9O0RHGirAP9S13ya8lBuEWo/hVTC29dJT351MM1Oz+0kaG/NbOCpZI0Oje17Twcxwc0+8aILiIiAiIgIiICIiAiIgIiICIiAiIgIuexfbSKKX0WnY+trrfxansd34zynuwt8XG/QFWo8CrKmzsQqjGw/yOhc+GIDpJU6SyH7uQeBUZGyr9paaF+7dJnn4inha6eo890wFwHibDxWN6ZiE/wCygjo4/wCcqnb6f3U8Tso98nuWxw7C4KZm7p4Y4WccsbAwE9TbifE6rKzKs1xCcNKNmM/8Zq6qoJGrRKaWLyyQZLjwcXLJo9m6OE3ipYGO9sRM3h832zH3lbAleXWKq/EdGFV17dUXS6p8efNOFxFSHJmWeLlMwjD0rWT7N0z3ZxEIpf52nLqeU+b4yC7yNwtkvUirKGn3VbB9RwrYx6kmSGrA+zIAI3+TgzxcsrDsainLmNzMlYLyQStMc7AeBLDxb0cLtPIlZ6wcTwmOcNzZmSRkmGaM5ZoXEWJY7+8G4PAghXGci09DikjJG01XYSuuIZ2jLDVWFyAPUkABJYTwBLSQDl3CkEREBERAREQEREBEWp2n2mp8Opn1VS/LGzQAavkefqsYObjb5EnQFBmYnikNNE+aolZFFGLve82aB+Z6AalcFFjNfjpIozJh2E3s6sIy1tWOYpwf2bft8fm1YuD7KVWNSsxDGwWUoOeiwsEiNrT9V8/tEjkdTfWw7qktrA0BrQA0CwAFgANAAOQWKu5thLX4Ds/TUMQhpYhGy93HjJI/m+R51e49StlmVBK8uufVfnK2Fd0zK2XJdYar5hXmS6oBXqpF2ZThVdAvAqlmp5HoXq8CqW1TCoF6vAqltUQgXiOVIUVVYnAs4hQRzxuilbmY63AlrmuBu1zXDVrgQCHDUECywsJrZGvNLUnNMxueOWwAqYQQM9hoHgloe0cyCLBwA2i1+N0DpYw6KwqIXb6nJ0G8AIyuPsvaXMPg88wFamRskWNhte2eJkrLgPF8rtHMdwc1w5ODgWkdQVkq6BERAREQEREFqpqWRMfJI4MjjaXve42a1rRcknkAFF2AUz9oa79JVLSMKo3luHU7xYTytIvM9vMXHDqAPVdfL7Vq19ZPRYFTuLXVrxLVuadY6RhJPxyuP9WBzUg0FBHTxRwQsDIomBkbBwa1osB/iqVziBfVLivSqHFaN2rELQpKpJXpKoJXJrrxCz26XVKXWtNxKu6qBVnMq2lZLdzMkroVSttKrBXTtTwqrC9CBerpUUqgXqLy6y8QgcqFU5UFat6rErQqBVSpCqCvblEtPS/QVj4uEVU11RGOTZ2ZWzNH3gWPt13hW5Wn2m7kcdR/ms8cxPSK5jmPuikkPuW4WygREQEREBEQoIr7OHitxvG8Qd3t1I2jpzyEbSWkjpcRNP4j1UpFQ3/k8VQP6UiP1xPHIepDt40/NvzUxlYLkpUlW3KsqgrnXpzGEwoJVBK9JVJK4t2rKwXLwlW82qFy586iMSthXdVtKsgqtpWSxdjKJX2FXArDHK6Cu7p68wpK+F6qGlVXXaoqiYyq9K8uvCVTdY67mJWw9JVJTMi1Kq90rKwqgqQqgt63PSksbFKTfQTRfzsT4/32lv5q3gVWZqWmlPGWCKQ+bmNd+azStNsa69BSW4blob90aD5WWwhukREBERAREQQLs7MMG2pqKeQ5Ketc5rCdGATkSwn3P+jv4lTs4qPe2Ps6OJU4qKdv69TNOQDjPFq4x/evct8SRz0xux7tI9Pi9Dq3Wr6dtrvPeqI26ZtfXbwcPf1thu0zMcJhJJVLlUVQ8rm3OInKVhUSnRXCFbkXndRnZMLR2tAq3LidPC5npE8UIkdlj3sjI94/2W5jqVWo27WoIjNSmdrXMOHYqWB4BaJWwNMZF/WzWsetlreE2vj6mmmeo5n6fytVxCTHEXNuF9Epp45IxLFIyRhcW5o3Ne27SWuGYG1wQQfJca/GX0eAx1Dyd7Hh0Ibe+YzviYxgPU53D5rG7K6aSjjq8MncTJTyQVAvp3aqFr3AdQJGvF+t1t6fTRNq9eq/tmYj3z39ETPUJCp7Oda/AXI5i/C/z+Cq37GkZ3taHODG5nBuZ7tGtF+JPRRb2fYvLLjdXUu/i2JQTeiH2mUUjYW292Y+8rabf15Nfg1K3hHXQVdR9kGUQQAnxLpj+Bd7T6Wbfw4n3n8KS79tZHvN1nbvcu83eYbzd3y5svHLfS68o8TimMrYpA8wSmGYC/clDWuLTfwc3h1UfVm0MUG0M8sptBTYQ+KR/Lete2qc0dTu3N08Qr3ZsyWCaohq3ZJ69rMWax2hzTXbURjxY4MuOQcFt0xVTRz36Id+6VUmRczA51ViUsjHONPh7TTR5SQ2SrkAdOTb6wYzdssdMzncwugdG4C5HFcbU3b1FUxiZx36R9V4XmuuroVmIK4Cs2nmduahcCrCpCqC7NpSWPidYIYJpnGzYonyuPIBjS4/3LW7EwlmG0DXCzhRwZh0cY2lw+JK1HaVWF8UGGxH6fFJm0+nFlKCHVL/ACEYI/GuwYwAAAWAFgOgHBbKFSIiAiIgIiIChvtZ7NpmTfpjCszKiN29qI4tH5m676MDifabz49bzIiCPezLtQixWMRSlsVfG36SPg2UDjJF4dW8vLVdy8KJ+0vsifvDieD3iqmO3skEXdL3jXeQW4P5lvPlrodj2a9rkdcG0lcWwYg3uDN3I6gjTu+zJ1Z8Og0dRYzGYTlIZCtuarxCoIXnb9vjleHO7WbTQYdTunndluHNhBbIRJMGOcxhLWnLcttc6BRxtLik+PxUtXBhzjQ0BEksbn/T1biWekQw5eLQ1pF9CfPRSBjvZ3Q1hmdUMfJLK1zRK+WR7oL8NywnIy1hwHLW6iXZzGKjZvEJKKtu6jlcHFzQS3KdGTxj5OHh1aFm0URYs1/00ZucTz5x6QTzPLuqzE/03U0tPBTzwYbSPbVVbp4TAZZmfsYADxA4n/AX2212ylXUSipw+ohhllpH0FUJs4+hc7MJGFvF7busD1XSRyhzQ5pDmuAc1wN2uadQQeYsrrQuVT4zcqvbpojbjG3y7++fkttc5iOx7mxYeMPmbBPhbSymfLHvI5GPYI5WytBB71gbjn8rA2Gk9Hlc+pEmJzVEVW+rew5N/A8OiYIwdImgFuXo4+S64FUuKzV+KX5jmrzz/wB8vkbYcxR7DU5ij9NYyqqW1L6ySXvsYamQgus0HVgDI2hrri0bdFc28jhdS3ki3s+dsdFZzo5RVynJGWSNIczU3JB4NK6Bc8w+lYkTxgw1uUdHV0ze8f6uEgecx6LUs6q7duTcrqnFPP8AEe88JmFvCNkKqlhbDBjFUxou5w3FFLmleS+R2aSIuN3lx1J4rd4VhlSx2aoxCaqHJr4aSJo/s4wT8VnsCvBdK1qb96n9SrMemIUnEKwVcaFQxquBdWxRnmVVYWv2h2ggoKaSqqX5Ioxf7T3eqxg5uJ0A/JY+021dLhsJnq5QxuuRgsZZXD1Y2esfkOZCj7AcGqtoqmPEcSYYsMhdmoaE8JukkntN8fW4Du8etapnuUS3nZ5htRWTSY3XtyS1DN3QQG5FNRXuOPrP436H7VhIC8AsvVnQIiICIiAiIgIiICj3tD7H6bE808BFNXcd6B9HMRw3rRz+2NfNSEiCDdmu0utwmYYdj8cmRthHVG73tZwBLh+2j+0O8Od+AmKmqWSsbJE9skb2hzHsIcxzTwII4hY21OyVLiUBgq487dSx40lid7THcj8jzBUMMmxLZOoDJc1XhMrzlIuG3PNt/wBlLbXLwd8xoanSRcjNPa0SnFwXKdoOxMeKUrojZtRHd9NKeLH+yT7LrWPuPJb7BMdp66BlRSyCSJ/MaOa7m17fVcOhWW4Lzdymuxc3U8TC6KOxvaWQtlwqrBbU0RIja/626Bs5h8WO+Th0UoAqLO0/C3YfXUuOU7dGyNjrWt9YHuhx+8y7D4hvMqTqedr2tewhzHtDmOHBzXC4PwIXO8St076dRRGIud/KqO4/dan0Xi5UL0oAuVXmqcLMPF8TbS081Q/VsUbn25uI+q0eJNmjxIVjZXCnwU0bJNZ35pql3tVEpMkp9zjYeDQsHaP6eqoaLiwyGtqB/oqYt3bSOhmfF+4V1EbbLq2rP6dNHrzPtHEfupMvQFejYqWMWBtLtTS4bAZ6uQMZwY0aySu9mNvrH5DmQvQaTTbsTPTHMtq94aC5xDWgXJJAAA4knkFEe3Pb3DBmgwtraiXUGpff0dh+w3jIfHRv3lHm2/afXYxJ6PE18VM54bFSxXc+Y37u8I1kde3d4DpfVSL2YdiLafd1mJtD6gWdFSmzo4TxDpOT3+HAeJ4d2i1EcyqxOz7s1qcRlbiuOukmzWdBTzcZBxDpGcGx9IwBfmLaGa2tAAAFgNABoAF6izgiIgIiICIiAiIgIiICIiAsbEcNiqYnwTxtlhkblex4u1w/958QslEEA4/s1XbL1Pp2HudNhsjgJo3EkNBOjJgPOzZBwOh42dLGy+1NPiVM2ppnXB0kYbbyKTmx46+PMcF0NTTMlY6ORjXxvaWPY4BzXNIsQQeIsoF2hwOp2Wr21tFmkwyd4bJESSADqYnnqNSx/hrzvo6vSxfpzHa0ThMGN4THVU81NMLxzRmN3UX4EeINiPEBch2X18gp5cPqD+s4bKaZ/wBqK5MTh4WuB4NC7LCcViq4IqmndnimYHsdz8QRyINwRyIK4faYegYzR1w7sFe30CqPIS8YHn4AX6MK8rdszXRXYnvuP8o/MZXj1d3dVAKhqrLgBc8BqfILh2Y3cyvLQYA3fV+IVB1bE6KgiPhC3ey2/rJiPweC6hoXM9nYJw6CV316l0tU89XTyvkv8HBbbaPaCHD6WWqnPcibcNH1pHnRrG+JOn/xeotWM3NseXH+uGKZYm2u2lPhVMZ5zme67YIQQHzSdB0aNLu5eZAPzfW1+I7QV4FjNPIbRxMu2GCO+tr6MYObjx53KVFRX7QYiAPpJ5nWjZciGnhGtvssaNSeJ8SV9I7A7A0+E04jiAfO8A1FQRZ8rug9lg5N/vNyvTWrUW4Ua7s67KqbCWiR1p61w787hpHcathB+qOV+J8BoO5RFmBERAREQEREBERAREQEREBERAREQFhY1g8NZBLTVDM8Mzcr28+oIPIg2IPIgLNRBBewlZNgWLSYLVvzUtS8OpZDo3O/SN46Z7ZCPaA6ayNt5s0K+hnpx+0Lc8J4FszO9Gb8tRbycVo+3HZD0uh9MhBFTQXlBb9Z0GhkH4bB4+6eq3uwe0X6Qw6mqXEGRzMk9v56M5Hm3K5Gb8S5HiFnq7T3C1MsXYLHzW0EEz/2wBiqAdCJ4+6+48bB34ltMbmyUtS/2KeV37rHH8lzWzlP6Fi2IUfCGsaMRpugcTkqGjxzZT5Le7XsP6Or7cfQqm3nuXrzNen2342RxMxMe0/jpkyxezKfPhOHnpTNb+5dn/Sot/yg9pjJVQ0DHfR07BLKBwM0g7t/Jlv7QqSOxo5sGojfg2RvwlkUF7VQurcfqYjfNNiRpx1A3u5HyAXqNFaxcrmfWfuxymrsO2KbRUDap7f1mtaJCSNWQcYmDzHfP3h7IUkqiGFrGtY0BrWgNaBwDQLAD3KtdVUREQEREBERAREQEREBERAREQEREBERAREQUyRhzS1wBa4EOB1BB0IIUWdl9KaCtxXB3E5YpW1dLfXNBIA2/uG6B8bqSsWxWGlhkqKh4jhibme88APzJNgBzJCgzaHbivdilLX0eFyQyT0j6anbU6mpjH0ufI0i2UOB4lYr1v4lE0+okXbpm5NHiI0NDUDen+iVFoZ/hmY/8C3+JbvcyiZzWROjcx7nuDGBrgWm7jpzULV38KcQa+OaRlPDK0sfHmp4WljtC0hgdIRbqrMfZFUzFprsSdJl0ys3kxA6B8hFvgVyo8MqnbmrGPsvubbsz7S6DDMOdS1kx30FTM1rImOmzsJDszXN7tsxdxIWqwZ1NJj7cWfS1kWHymSrhc+mkkzTNDQ54bEHEsEjw644EhdXguw2G0QDm07JJB/+1Sd86/UNPcHuasjF9tA2RlPBHLWVcgvFTwjUges48GNFuJXXpoimZmPNRIWDbS0lYD6LURylv1mA2lZ96N1nN94WzXD7I7HVAqG4jiW7bVNjdHT08FiynY+2bPLxleRpxyjW3FdwrgiIgIiICIiAiIgIiICIiAiIgIiICIiAiIg0W2mywxKkdSmZ0JL2SNka1slnMdmF2HRw8FC3ahh9fhdRQVU2IenSXnczNAynEbWiNrhZh1zCT3WU07b7UtwyhnrHMzmMAMZwDpHENYCeQudT0ChaH0msraSpxd/pJdDNJHTgBsFPl3RYAwaX79zfoL3sg2LMfrjwpZj5Fx/NVNq8SkNmUct/taf8Tl0jscHJo97gsafaMDi6NvvzH4KBiU2yFdKL1M0VO0+qH53+8N0+aqm2Goo3bz0uqZPkybymmNM4tvextckX8FhVO1wJyteXE6AAhgP5lW58PxOWGSaGnecrczGXEb5Dpo3Nqevu01UjJdSxQ6mtxCQDhv8AEKkNHk1jmkq1s7jshxaggpJah+Z73VTX1FRLH6PkN8zZHkDWxBsDcBcdTU9cXF1fFiVM0XuabDxMQOZL3yAjrz4KcOzfAcLhpW1GGfSidvfqpCXVMhB1EjiLtII1bYC44IOvREQEREBERAREQEREBERAREQEREBERAREQafa3ZeHEqSSknL2skLTmjID2uaQ5pFwQdRwKg7tE7PIsJijezE6iaqlfkp6Z8YeZRdubXN3QBbWxubDy+iVEHbNsTXT1UOIUrY5YoafdSsklZDuQ1z3ukzPIAbZ2pvcZeiDg48PFml172GYB2gdbUcet1nYbRUgf+ssldHbhG/Kb+JPLyWHPsxibaf0v0injpiPo3yyTs32l/omPbmcOhsM1ri41WHgWy2LVokk38dPTQsL5qmV+SCO3EFzWk5ra25Dja4uEj4btHh1N/F6MMPtuGaT983Krru0+JoOaSOLzBLvmov2Y2GrcWnkjpppJKaN+V9ZJnjpwOZDXG7jbg0a6i+VTFhfYFhEVjK2epdbXeylrc3UNjDfgSUEeY12rNIMdJnlldo12QsjBPO31neWi7PsYxenoaAU9ZVNhmlnfK1k7XwMbmDQGNmeAx57ubQ+sqMQ7AGC5o650Zse5PTxPaegzR5CPOxXKV1VXYC/0SsMM1PVZTUCmlzyCna8B7gxwDoyW3AJHWxBFwH0M1wIuDcHUEcCF6oy7NqWY1Uk9C2enwN0ZEUFU57t7KTfeU0R1ijFufG5/DJqAiIgIiICIiAiIgIiICIiAiIgIiICIiAot7T8RdNWUuHVm9o8Klc4yVjZAwTzCMuYy4vZjXZbhw1I5W1lJYWL4LT1cToaqGOaJ3FsjQ4A2tdp4tOuhFiEEJbJ4dU7RVBfVVJfSUhEbnttG+RguGhjATkc8NzOdyubcrSftrsgyowqWipomgMY10ELHGJjnRkPDNDbvWI1uLuBPC65c4FNgVZDVB+9ws/q9RIRaenhdYR7+2kjGPDLScQC+973UpoIy7CHg0lYAwsyVro2gtDHMYGMcGEDm1zn/HwCk1WqekjjzCONjA95keGNa0Oe7VzjbiSeJ5q6g57a7av0NrIoIjU19RcUlKzi8ji959WNvEuNv/HN7M9lmaU1+NPbW18rhIYyL0kJAs0BnB5AsBcWHIcz3zaKMSOmDG71zBGZLd8saSQ2/S5Jt4q+g8AXqIgIiICIiAiIgIiICIiAiIgIiICIiAiIgIiIPHsBFiAQeIIuF6iICIiAiIgIiICIiAiIgIiICIiD/9k="/>
          <p:cNvSpPr>
            <a:spLocks noChangeAspect="1" noChangeArrowheads="1"/>
          </p:cNvSpPr>
          <p:nvPr/>
        </p:nvSpPr>
        <p:spPr bwMode="auto">
          <a:xfrm>
            <a:off x="79375" y="-1109663"/>
            <a:ext cx="2028825" cy="2247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95536" y="1556792"/>
            <a:ext cx="8443664" cy="282852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200" dirty="0" smtClean="0">
                <a:latin typeface="Calibri" pitchFamily="34" charset="0"/>
                <a:cs typeface="Calibri" pitchFamily="34" charset="0"/>
              </a:rPr>
              <a:t>As empresas não sabem como fazer para serem </a:t>
            </a:r>
            <a:r>
              <a:rPr lang="pt-BR" sz="3200" b="1" dirty="0" smtClean="0">
                <a:latin typeface="Calibri" pitchFamily="34" charset="0"/>
                <a:cs typeface="Calibri" pitchFamily="34" charset="0"/>
              </a:rPr>
              <a:t>Ágil</a:t>
            </a:r>
            <a:r>
              <a:rPr lang="pt-BR" sz="3200" dirty="0" smtClean="0">
                <a:latin typeface="Calibri" pitchFamily="34" charset="0"/>
                <a:cs typeface="Calibri" pitchFamily="34" charset="0"/>
              </a:rPr>
              <a:t>...</a:t>
            </a:r>
            <a:endParaRPr lang="pt-BR" sz="1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pt-BR" sz="3800" b="1" dirty="0" smtClean="0">
                <a:latin typeface="Calibri" pitchFamily="34" charset="0"/>
                <a:cs typeface="Calibri" pitchFamily="34" charset="0"/>
              </a:rPr>
              <a:t>Há muitas dúvidas...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pt-BR" sz="3800" b="1" dirty="0" smtClean="0">
                <a:latin typeface="Calibri" pitchFamily="34" charset="0"/>
                <a:cs typeface="Calibri" pitchFamily="34" charset="0"/>
              </a:rPr>
              <a:t>Muita informação não confiável...</a:t>
            </a:r>
          </a:p>
          <a:p>
            <a:pPr marL="342900" indent="-342900" algn="ctr">
              <a:spcBef>
                <a:spcPct val="20000"/>
              </a:spcBef>
            </a:pPr>
            <a:endParaRPr lang="pt-BR" sz="1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http://t1.gstatic.com/images?q=tbn:ANd9GcSA9Urmp4wnvmwjtCzLscPNmfsLiF7tJtbnjfZ74kDFk7xFvxI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" y="-1"/>
            <a:ext cx="9144001" cy="6531433"/>
          </a:xfrm>
          <a:prstGeom prst="rect">
            <a:avLst/>
          </a:prstGeom>
          <a:noFill/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6" name="AutoShape 2" descr="data:image/jpg;base64,/9j/4AAQSkZJRgABAQAAAQABAAD/2wCEAAkGBhAQEBAQDw8REA8QEBQQDxAQEBAPDhAQFBYVFBQWFBIYGyYfFxslGRUUHy8gJCgpLSwwFR49NzAqNSYtLSkBCQoKDgwOGA8PGikcHx8sKiwsLCkpLDUpLCkpKSw1LCkpLCksKSkpLCksKSkqKSk1KSw1LS0qNSwsLCwpLCwpKv/AABEIAOwA1QMBIgACEQEDEQH/xAAcAAEAAQUBAQAAAAAAAAAAAAAABwIDBAUGAQj/xABMEAABAwIDBQQGBgQJDQEAAAABAAIDBBEFEiEGEzFBUQciYXEUQlKBkaEjMmJygsEVJDOSFjREU2SDk7HhCFRjc4SisrPCw9Hw8UP/xAAaAQEAAgMBAAAAAAAAAAAAAAAAAQIDBAUG/8QALREBAAEDBAAEBQMFAAAAAAAAAAECAxEEEiExBUFRcRNhgbHRI8HhFEJykfD/2gAMAwEAAhEDEQA/AJxREQEREBERAREQEREBEWLW4pBALzzxQjrLIyMf7xCDKRaL+G9CTaOffH+jRTVXw3THKo7Ut9Slrn/7HNH/AMwNQbtFpm7ROP8AIK33xRD/ALi9O0RHGirAP9S13ya8lBuEWo/hVTC29dJT351MM1Oz+0kaG/NbOCpZI0Oje17Twcxwc0+8aILiIiAiIgIiICIiAiIgIiICIiAiIgIuexfbSKKX0WnY+trrfxansd34zynuwt8XG/QFWo8CrKmzsQqjGw/yOhc+GIDpJU6SyH7uQeBUZGyr9paaF+7dJnn4inha6eo890wFwHibDxWN6ZiE/wCygjo4/wCcqnb6f3U8Tso98nuWxw7C4KZm7p4Y4WccsbAwE9TbifE6rKzKs1xCcNKNmM/8Zq6qoJGrRKaWLyyQZLjwcXLJo9m6OE3ipYGO9sRM3h832zH3lbAleXWKq/EdGFV17dUXS6p8efNOFxFSHJmWeLlMwjD0rWT7N0z3ZxEIpf52nLqeU+b4yC7yNwtkvUirKGn3VbB9RwrYx6kmSGrA+zIAI3+TgzxcsrDsainLmNzMlYLyQStMc7AeBLDxb0cLtPIlZ6wcTwmOcNzZmSRkmGaM5ZoXEWJY7+8G4PAghXGci09DikjJG01XYSuuIZ2jLDVWFyAPUkABJYTwBLSQDl3CkEREBERAREQEREBEWp2n2mp8Opn1VS/LGzQAavkefqsYObjb5EnQFBmYnikNNE+aolZFFGLve82aB+Z6AalcFFjNfjpIozJh2E3s6sIy1tWOYpwf2bft8fm1YuD7KVWNSsxDGwWUoOeiwsEiNrT9V8/tEjkdTfWw7qktrA0BrQA0CwAFgANAAOQWKu5thLX4Ds/TUMQhpYhGy93HjJI/m+R51e49StlmVBK8uufVfnK2Fd0zK2XJdYar5hXmS6oBXqpF2ZThVdAvAqlmp5HoXq8CqW1TCoF6vAqltUQgXiOVIUVVYnAs4hQRzxuilbmY63AlrmuBu1zXDVrgQCHDUECywsJrZGvNLUnNMxueOWwAqYQQM9hoHgloe0cyCLBwA2i1+N0DpYw6KwqIXb6nJ0G8AIyuPsvaXMPg88wFamRskWNhte2eJkrLgPF8rtHMdwc1w5ODgWkdQVkq6BERAREQEREFqpqWRMfJI4MjjaXve42a1rRcknkAFF2AUz9oa79JVLSMKo3luHU7xYTytIvM9vMXHDqAPVdfL7Vq19ZPRYFTuLXVrxLVuadY6RhJPxyuP9WBzUg0FBHTxRwQsDIomBkbBwa1osB/iqVziBfVLivSqHFaN2rELQpKpJXpKoJXJrrxCz26XVKXWtNxKu6qBVnMq2lZLdzMkroVSttKrBXTtTwqrC9CBerpUUqgXqLy6y8QgcqFU5UFat6rErQqBVSpCqCvblEtPS/QVj4uEVU11RGOTZ2ZWzNH3gWPt13hW5Wn2m7kcdR/ms8cxPSK5jmPuikkPuW4WygREQEREBEQoIr7OHitxvG8Qd3t1I2jpzyEbSWkjpcRNP4j1UpFQ3/k8VQP6UiP1xPHIepDt40/NvzUxlYLkpUlW3KsqgrnXpzGEwoJVBK9JVJK4t2rKwXLwlW82qFy586iMSthXdVtKsgqtpWSxdjKJX2FXArDHK6Cu7p68wpK+F6qGlVXXaoqiYyq9K8uvCVTdY67mJWw9JVJTMi1Kq90rKwqgqQqgt63PSksbFKTfQTRfzsT4/32lv5q3gVWZqWmlPGWCKQ+bmNd+azStNsa69BSW4blob90aD5WWwhukREBERAREQQLs7MMG2pqKeQ5Ketc5rCdGATkSwn3P+jv4lTs4qPe2Ps6OJU4qKdv69TNOQDjPFq4x/evct8SRz0xux7tI9Pi9Dq3Wr6dtrvPeqI26ZtfXbwcPf1thu0zMcJhJJVLlUVQ8rm3OInKVhUSnRXCFbkXndRnZMLR2tAq3LidPC5npE8UIkdlj3sjI94/2W5jqVWo27WoIjNSmdrXMOHYqWB4BaJWwNMZF/WzWsetlreE2vj6mmmeo5n6fytVxCTHEXNuF9Epp45IxLFIyRhcW5o3Ne27SWuGYG1wQQfJca/GX0eAx1Dyd7Hh0Ibe+YzviYxgPU53D5rG7K6aSjjq8MncTJTyQVAvp3aqFr3AdQJGvF+t1t6fTRNq9eq/tmYj3z39ETPUJCp7Oda/AXI5i/C/z+Cq37GkZ3taHODG5nBuZ7tGtF+JPRRb2fYvLLjdXUu/i2JQTeiH2mUUjYW292Y+8rabf15Nfg1K3hHXQVdR9kGUQQAnxLpj+Bd7T6Wbfw4n3n8KS79tZHvN1nbvcu83eYbzd3y5svHLfS68o8TimMrYpA8wSmGYC/clDWuLTfwc3h1UfVm0MUG0M8sptBTYQ+KR/Lete2qc0dTu3N08Qr3ZsyWCaohq3ZJ69rMWax2hzTXbURjxY4MuOQcFt0xVTRz36Id+6VUmRczA51ViUsjHONPh7TTR5SQ2SrkAdOTb6wYzdssdMzncwugdG4C5HFcbU3b1FUxiZx36R9V4XmuuroVmIK4Cs2nmduahcCrCpCqC7NpSWPidYIYJpnGzYonyuPIBjS4/3LW7EwlmG0DXCzhRwZh0cY2lw+JK1HaVWF8UGGxH6fFJm0+nFlKCHVL/ACEYI/GuwYwAAAWAFgOgHBbKFSIiAiIgIiIChvtZ7NpmTfpjCszKiN29qI4tH5m676MDifabz49bzIiCPezLtQixWMRSlsVfG36SPg2UDjJF4dW8vLVdy8KJ+0vsifvDieD3iqmO3skEXdL3jXeQW4P5lvPlrodj2a9rkdcG0lcWwYg3uDN3I6gjTu+zJ1Z8Og0dRYzGYTlIZCtuarxCoIXnb9vjleHO7WbTQYdTunndluHNhBbIRJMGOcxhLWnLcttc6BRxtLik+PxUtXBhzjQ0BEksbn/T1biWekQw5eLQ1pF9CfPRSBjvZ3Q1hmdUMfJLK1zRK+WR7oL8NywnIy1hwHLW6iXZzGKjZvEJKKtu6jlcHFzQS3KdGTxj5OHh1aFm0URYs1/00ZucTz5x6QTzPLuqzE/03U0tPBTzwYbSPbVVbp4TAZZmfsYADxA4n/AX2212ylXUSipw+ohhllpH0FUJs4+hc7MJGFvF7busD1XSRyhzQ5pDmuAc1wN2uadQQeYsrrQuVT4zcqvbpojbjG3y7++fkttc5iOx7mxYeMPmbBPhbSymfLHvI5GPYI5WytBB71gbjn8rA2Gk9Hlc+pEmJzVEVW+rew5N/A8OiYIwdImgFuXo4+S64FUuKzV+KX5jmrzz/wB8vkbYcxR7DU5ij9NYyqqW1L6ySXvsYamQgus0HVgDI2hrri0bdFc28jhdS3ki3s+dsdFZzo5RVynJGWSNIczU3JB4NK6Bc8w+lYkTxgw1uUdHV0ze8f6uEgecx6LUs6q7duTcrqnFPP8AEe88JmFvCNkKqlhbDBjFUxou5w3FFLmleS+R2aSIuN3lx1J4rd4VhlSx2aoxCaqHJr4aSJo/s4wT8VnsCvBdK1qb96n9SrMemIUnEKwVcaFQxquBdWxRnmVVYWv2h2ggoKaSqqX5Ioxf7T3eqxg5uJ0A/JY+021dLhsJnq5QxuuRgsZZXD1Y2esfkOZCj7AcGqtoqmPEcSYYsMhdmoaE8JukkntN8fW4Du8etapnuUS3nZ5htRWTSY3XtyS1DN3QQG5FNRXuOPrP436H7VhIC8AsvVnQIiICIiAiIgIiICj3tD7H6bE808BFNXcd6B9HMRw3rRz+2NfNSEiCDdmu0utwmYYdj8cmRthHVG73tZwBLh+2j+0O8Od+AmKmqWSsbJE9skb2hzHsIcxzTwII4hY21OyVLiUBgq487dSx40lid7THcj8jzBUMMmxLZOoDJc1XhMrzlIuG3PNt/wBlLbXLwd8xoanSRcjNPa0SnFwXKdoOxMeKUrojZtRHd9NKeLH+yT7LrWPuPJb7BMdp66BlRSyCSJ/MaOa7m17fVcOhWW4Lzdymuxc3U8TC6KOxvaWQtlwqrBbU0RIja/626Bs5h8WO+Th0UoAqLO0/C3YfXUuOU7dGyNjrWt9YHuhx+8y7D4hvMqTqedr2tewhzHtDmOHBzXC4PwIXO8St076dRRGIud/KqO4/dan0Xi5UL0oAuVXmqcLMPF8TbS081Q/VsUbn25uI+q0eJNmjxIVjZXCnwU0bJNZ35pql3tVEpMkp9zjYeDQsHaP6eqoaLiwyGtqB/oqYt3bSOhmfF+4V1EbbLq2rP6dNHrzPtHEfupMvQFejYqWMWBtLtTS4bAZ6uQMZwY0aySu9mNvrH5DmQvQaTTbsTPTHMtq94aC5xDWgXJJAAA4knkFEe3Pb3DBmgwtraiXUGpff0dh+w3jIfHRv3lHm2/afXYxJ6PE18VM54bFSxXc+Y37u8I1kde3d4DpfVSL2YdiLafd1mJtD6gWdFSmzo4TxDpOT3+HAeJ4d2i1EcyqxOz7s1qcRlbiuOukmzWdBTzcZBxDpGcGx9IwBfmLaGa2tAAAFgNABoAF6izgiIgIiICIiAiIgIiICIiAsbEcNiqYnwTxtlhkblex4u1w/958QslEEA4/s1XbL1Pp2HudNhsjgJo3EkNBOjJgPOzZBwOh42dLGy+1NPiVM2ppnXB0kYbbyKTmx46+PMcF0NTTMlY6ORjXxvaWPY4BzXNIsQQeIsoF2hwOp2Wr21tFmkwyd4bJESSADqYnnqNSx/hrzvo6vSxfpzHa0ThMGN4THVU81NMLxzRmN3UX4EeINiPEBch2X18gp5cPqD+s4bKaZ/wBqK5MTh4WuB4NC7LCcViq4IqmndnimYHsdz8QRyINwRyIK4faYegYzR1w7sFe30CqPIS8YHn4AX6MK8rdszXRXYnvuP8o/MZXj1d3dVAKhqrLgBc8BqfILh2Y3cyvLQYA3fV+IVB1bE6KgiPhC3ey2/rJiPweC6hoXM9nYJw6CV316l0tU89XTyvkv8HBbbaPaCHD6WWqnPcibcNH1pHnRrG+JOn/xeotWM3NseXH+uGKZYm2u2lPhVMZ5zme67YIQQHzSdB0aNLu5eZAPzfW1+I7QV4FjNPIbRxMu2GCO+tr6MYObjx53KVFRX7QYiAPpJ5nWjZciGnhGtvssaNSeJ8SV9I7A7A0+E04jiAfO8A1FQRZ8rug9lg5N/vNyvTWrUW4Ua7s67KqbCWiR1p61w787hpHcathB+qOV+J8BoO5RFmBERAREQEREBERAREQEREBERAREQFhY1g8NZBLTVDM8Mzcr28+oIPIg2IPIgLNRBBewlZNgWLSYLVvzUtS8OpZDo3O/SN46Z7ZCPaA6ayNt5s0K+hnpx+0Lc8J4FszO9Gb8tRbycVo+3HZD0uh9MhBFTQXlBb9Z0GhkH4bB4+6eq3uwe0X6Qw6mqXEGRzMk9v56M5Hm3K5Gb8S5HiFnq7T3C1MsXYLHzW0EEz/2wBiqAdCJ4+6+48bB34ltMbmyUtS/2KeV37rHH8lzWzlP6Fi2IUfCGsaMRpugcTkqGjxzZT5Le7XsP6Or7cfQqm3nuXrzNen2342RxMxMe0/jpkyxezKfPhOHnpTNb+5dn/Sot/yg9pjJVQ0DHfR07BLKBwM0g7t/Jlv7QqSOxo5sGojfg2RvwlkUF7VQurcfqYjfNNiRpx1A3u5HyAXqNFaxcrmfWfuxymrsO2KbRUDap7f1mtaJCSNWQcYmDzHfP3h7IUkqiGFrGtY0BrWgNaBwDQLAD3KtdVUREQEREBERAREQEREBERAREQEREBERAREQUyRhzS1wBa4EOB1BB0IIUWdl9KaCtxXB3E5YpW1dLfXNBIA2/uG6B8bqSsWxWGlhkqKh4jhibme88APzJNgBzJCgzaHbivdilLX0eFyQyT0j6anbU6mpjH0ufI0i2UOB4lYr1v4lE0+okXbpm5NHiI0NDUDen+iVFoZ/hmY/8C3+JbvcyiZzWROjcx7nuDGBrgWm7jpzULV38KcQa+OaRlPDK0sfHmp4WljtC0hgdIRbqrMfZFUzFprsSdJl0ys3kxA6B8hFvgVyo8MqnbmrGPsvubbsz7S6DDMOdS1kx30FTM1rImOmzsJDszXN7tsxdxIWqwZ1NJj7cWfS1kWHymSrhc+mkkzTNDQ54bEHEsEjw644EhdXguw2G0QDm07JJB/+1Sd86/UNPcHuasjF9tA2RlPBHLWVcgvFTwjUges48GNFuJXXpoimZmPNRIWDbS0lYD6LURylv1mA2lZ96N1nN94WzXD7I7HVAqG4jiW7bVNjdHT08FiynY+2bPLxleRpxyjW3FdwrgiIgIiICIiAiIgIiICIiAiIgIiICIiAiIg0W2mywxKkdSmZ0JL2SNka1slnMdmF2HRw8FC3ahh9fhdRQVU2IenSXnczNAynEbWiNrhZh1zCT3WU07b7UtwyhnrHMzmMAMZwDpHENYCeQudT0ChaH0msraSpxd/pJdDNJHTgBsFPl3RYAwaX79zfoL3sg2LMfrjwpZj5Fx/NVNq8SkNmUct/taf8Tl0jscHJo97gsafaMDi6NvvzH4KBiU2yFdKL1M0VO0+qH53+8N0+aqm2Goo3bz0uqZPkybymmNM4tvextckX8FhVO1wJyteXE6AAhgP5lW58PxOWGSaGnecrczGXEb5Dpo3Nqevu01UjJdSxQ6mtxCQDhv8AEKkNHk1jmkq1s7jshxaggpJah+Z73VTX1FRLH6PkN8zZHkDWxBsDcBcdTU9cXF1fFiVM0XuabDxMQOZL3yAjrz4KcOzfAcLhpW1GGfSidvfqpCXVMhB1EjiLtII1bYC44IOvREQEREBERAREQEREBERAREQEREBERAREQafa3ZeHEqSSknL2skLTmjID2uaQ5pFwQdRwKg7tE7PIsJijezE6iaqlfkp6Z8YeZRdubXN3QBbWxubDy+iVEHbNsTXT1UOIUrY5YoafdSsklZDuQ1z3ukzPIAbZ2pvcZeiDg48PFml172GYB2gdbUcet1nYbRUgf+ssldHbhG/Kb+JPLyWHPsxibaf0v0injpiPo3yyTs32l/omPbmcOhsM1ri41WHgWy2LVokk38dPTQsL5qmV+SCO3EFzWk5ra25Dja4uEj4btHh1N/F6MMPtuGaT983Krru0+JoOaSOLzBLvmov2Y2GrcWnkjpppJKaN+V9ZJnjpwOZDXG7jbg0a6i+VTFhfYFhEVjK2epdbXeylrc3UNjDfgSUEeY12rNIMdJnlldo12QsjBPO31neWi7PsYxenoaAU9ZVNhmlnfK1k7XwMbmDQGNmeAx57ubQ+sqMQ7AGC5o650Zse5PTxPaegzR5CPOxXKV1VXYC/0SsMM1PVZTUCmlzyCna8B7gxwDoyW3AJHWxBFwH0M1wIuDcHUEcCF6oy7NqWY1Uk9C2enwN0ZEUFU57t7KTfeU0R1ijFufG5/DJqAiIgIiICIiAiIgIiICIiAiIgIiICIiAot7T8RdNWUuHVm9o8Klc4yVjZAwTzCMuYy4vZjXZbhw1I5W1lJYWL4LT1cToaqGOaJ3FsjQ4A2tdp4tOuhFiEEJbJ4dU7RVBfVVJfSUhEbnttG+RguGhjATkc8NzOdyubcrSftrsgyowqWipomgMY10ELHGJjnRkPDNDbvWI1uLuBPC65c4FNgVZDVB+9ws/q9RIRaenhdYR7+2kjGPDLScQC+973UpoIy7CHg0lYAwsyVro2gtDHMYGMcGEDm1zn/HwCk1WqekjjzCONjA95keGNa0Oe7VzjbiSeJ5q6g57a7av0NrIoIjU19RcUlKzi8ji959WNvEuNv/HN7M9lmaU1+NPbW18rhIYyL0kJAs0BnB5AsBcWHIcz3zaKMSOmDG71zBGZLd8saSQ2/S5Jt4q+g8AXqIgIiICIiAiIgIiICIiAiIgIiICIiAiIgIiIPHsBFiAQeIIuF6iICIiAiIgIiICIiAiIgIiICIiD/9k="/>
          <p:cNvSpPr>
            <a:spLocks noChangeAspect="1" noChangeArrowheads="1"/>
          </p:cNvSpPr>
          <p:nvPr/>
        </p:nvSpPr>
        <p:spPr bwMode="auto">
          <a:xfrm>
            <a:off x="79375" y="-1109663"/>
            <a:ext cx="2028825" cy="2247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512" y="620688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O quê?? Não tem mais documentação!?!?!</a:t>
            </a:r>
          </a:p>
          <a:p>
            <a:pPr marL="742950" indent="-742950">
              <a:buFont typeface="Arial" pitchFamily="34" charset="0"/>
              <a:buChar char="•"/>
            </a:pPr>
            <a:endParaRPr lang="pt-BR" sz="3200" b="1" dirty="0" smtClean="0"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Programação em par???  Que isso?</a:t>
            </a:r>
          </a:p>
          <a:p>
            <a:pPr marL="742950" indent="-742950">
              <a:buFont typeface="Arial" pitchFamily="34" charset="0"/>
              <a:buChar char="•"/>
            </a:pPr>
            <a:endParaRPr lang="pt-BR" sz="3200" b="1" dirty="0" smtClean="0"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Desenvolver testes???</a:t>
            </a:r>
          </a:p>
          <a:p>
            <a:pPr marL="742950" indent="-742950">
              <a:buFont typeface="Arial" pitchFamily="34" charset="0"/>
              <a:buChar char="•"/>
            </a:pPr>
            <a:endParaRPr lang="pt-BR" sz="3200" b="1" dirty="0" smtClean="0"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Quadros??? </a:t>
            </a:r>
            <a:r>
              <a:rPr lang="pt-BR" sz="3200" b="1" dirty="0" err="1" smtClean="0">
                <a:latin typeface="Calibri" pitchFamily="34" charset="0"/>
              </a:rPr>
              <a:t>Postit’s</a:t>
            </a:r>
            <a:r>
              <a:rPr lang="pt-BR" sz="3200" b="1" dirty="0" smtClean="0">
                <a:latin typeface="Calibri" pitchFamily="34" charset="0"/>
              </a:rPr>
              <a:t>??? Pra quê???</a:t>
            </a:r>
          </a:p>
          <a:p>
            <a:pPr marL="742950" indent="-742950">
              <a:buFont typeface="Arial" pitchFamily="34" charset="0"/>
              <a:buChar char="•"/>
            </a:pPr>
            <a:endParaRPr lang="pt-BR" sz="3200" b="1" dirty="0" smtClean="0"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O desenvolvedor fala com o clientes???</a:t>
            </a:r>
          </a:p>
          <a:p>
            <a:pPr marL="742950" indent="-742950">
              <a:buFont typeface="Arial" pitchFamily="34" charset="0"/>
              <a:buChar char="•"/>
            </a:pPr>
            <a:endParaRPr lang="pt-BR" sz="3200" b="1" dirty="0" smtClean="0"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pt-BR" sz="3200" b="1" dirty="0" smtClean="0">
                <a:latin typeface="Calibri" pitchFamily="34" charset="0"/>
              </a:rPr>
              <a:t>Não tem gestor??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6" name="AutoShape 2" descr="data:image/jpg;base64,/9j/4AAQSkZJRgABAQAAAQABAAD/2wCEAAkGBhAQEBAQDw8REA8QEBQQDxAQEBAPDhAQFBYVFBQWFBIYGyYfFxslGRUUHy8gJCgpLSwwFR49NzAqNSYtLSkBCQoKDgwOGA8PGikcHx8sKiwsLCkpLDUpLCkpKSw1LCkpLCksKSkpLCksKSkqKSk1KSw1LS0qNSwsLCwpLCwpKv/AABEIAOwA1QMBIgACEQEDEQH/xAAcAAEAAQUBAQAAAAAAAAAAAAAABwIDBAUGAQj/xABMEAABAwIDBQQGBgQJDQEAAAABAAIDBBEFEiEGEzFBUQciYXEUQlKBkaEjMmJygsEVJDOSFjREU2SDk7HhCFRjc4SisrPCw9Hw8UP/xAAaAQEAAgMBAAAAAAAAAAAAAAAAAQIDBAUG/8QALREBAAEDBAAEBQMFAAAAAAAAAAECAxEEEiExBUFRcRNhgbHRI8HhFEJykfD/2gAMAwEAAhEDEQA/AJxREQEREBERAREQEREBEWLW4pBALzzxQjrLIyMf7xCDKRaL+G9CTaOffH+jRTVXw3THKo7Ut9Slrn/7HNH/AMwNQbtFpm7ROP8AIK33xRD/ALi9O0RHGirAP9S13ya8lBuEWo/hVTC29dJT351MM1Oz+0kaG/NbOCpZI0Oje17Twcxwc0+8aILiIiAiIgIiICIiAiIgIiICIiAiIgIuexfbSKKX0WnY+trrfxansd34zynuwt8XG/QFWo8CrKmzsQqjGw/yOhc+GIDpJU6SyH7uQeBUZGyr9paaF+7dJnn4inha6eo890wFwHibDxWN6ZiE/wCygjo4/wCcqnb6f3U8Tso98nuWxw7C4KZm7p4Y4WccsbAwE9TbifE6rKzKs1xCcNKNmM/8Zq6qoJGrRKaWLyyQZLjwcXLJo9m6OE3ipYGO9sRM3h832zH3lbAleXWKq/EdGFV17dUXS6p8efNOFxFSHJmWeLlMwjD0rWT7N0z3ZxEIpf52nLqeU+b4yC7yNwtkvUirKGn3VbB9RwrYx6kmSGrA+zIAI3+TgzxcsrDsainLmNzMlYLyQStMc7AeBLDxb0cLtPIlZ6wcTwmOcNzZmSRkmGaM5ZoXEWJY7+8G4PAghXGci09DikjJG01XYSuuIZ2jLDVWFyAPUkABJYTwBLSQDl3CkEREBERAREQEREBEWp2n2mp8Opn1VS/LGzQAavkefqsYObjb5EnQFBmYnikNNE+aolZFFGLve82aB+Z6AalcFFjNfjpIozJh2E3s6sIy1tWOYpwf2bft8fm1YuD7KVWNSsxDGwWUoOeiwsEiNrT9V8/tEjkdTfWw7qktrA0BrQA0CwAFgANAAOQWKu5thLX4Ds/TUMQhpYhGy93HjJI/m+R51e49StlmVBK8uufVfnK2Fd0zK2XJdYar5hXmS6oBXqpF2ZThVdAvAqlmp5HoXq8CqW1TCoF6vAqltUQgXiOVIUVVYnAs4hQRzxuilbmY63AlrmuBu1zXDVrgQCHDUECywsJrZGvNLUnNMxueOWwAqYQQM9hoHgloe0cyCLBwA2i1+N0DpYw6KwqIXb6nJ0G8AIyuPsvaXMPg88wFamRskWNhte2eJkrLgPF8rtHMdwc1w5ODgWkdQVkq6BERAREQEREFqpqWRMfJI4MjjaXve42a1rRcknkAFF2AUz9oa79JVLSMKo3luHU7xYTytIvM9vMXHDqAPVdfL7Vq19ZPRYFTuLXVrxLVuadY6RhJPxyuP9WBzUg0FBHTxRwQsDIomBkbBwa1osB/iqVziBfVLivSqHFaN2rELQpKpJXpKoJXJrrxCz26XVKXWtNxKu6qBVnMq2lZLdzMkroVSttKrBXTtTwqrC9CBerpUUqgXqLy6y8QgcqFU5UFat6rErQqBVSpCqCvblEtPS/QVj4uEVU11RGOTZ2ZWzNH3gWPt13hW5Wn2m7kcdR/ms8cxPSK5jmPuikkPuW4WygREQEREBEQoIr7OHitxvG8Qd3t1I2jpzyEbSWkjpcRNP4j1UpFQ3/k8VQP6UiP1xPHIepDt40/NvzUxlYLkpUlW3KsqgrnXpzGEwoJVBK9JVJK4t2rKwXLwlW82qFy586iMSthXdVtKsgqtpWSxdjKJX2FXArDHK6Cu7p68wpK+F6qGlVXXaoqiYyq9K8uvCVTdY67mJWw9JVJTMi1Kq90rKwqgqQqgt63PSksbFKTfQTRfzsT4/32lv5q3gVWZqWmlPGWCKQ+bmNd+azStNsa69BSW4blob90aD5WWwhukREBERAREQQLs7MMG2pqKeQ5Ketc5rCdGATkSwn3P+jv4lTs4qPe2Ps6OJU4qKdv69TNOQDjPFq4x/evct8SRz0xux7tI9Pi9Dq3Wr6dtrvPeqI26ZtfXbwcPf1thu0zMcJhJJVLlUVQ8rm3OInKVhUSnRXCFbkXndRnZMLR2tAq3LidPC5npE8UIkdlj3sjI94/2W5jqVWo27WoIjNSmdrXMOHYqWB4BaJWwNMZF/WzWsetlreE2vj6mmmeo5n6fytVxCTHEXNuF9Epp45IxLFIyRhcW5o3Ne27SWuGYG1wQQfJca/GX0eAx1Dyd7Hh0Ibe+YzviYxgPU53D5rG7K6aSjjq8MncTJTyQVAvp3aqFr3AdQJGvF+t1t6fTRNq9eq/tmYj3z39ETPUJCp7Oda/AXI5i/C/z+Cq37GkZ3taHODG5nBuZ7tGtF+JPRRb2fYvLLjdXUu/i2JQTeiH2mUUjYW292Y+8rabf15Nfg1K3hHXQVdR9kGUQQAnxLpj+Bd7T6Wbfw4n3n8KS79tZHvN1nbvcu83eYbzd3y5svHLfS68o8TimMrYpA8wSmGYC/clDWuLTfwc3h1UfVm0MUG0M8sptBTYQ+KR/Lete2qc0dTu3N08Qr3ZsyWCaohq3ZJ69rMWax2hzTXbURjxY4MuOQcFt0xVTRz36Id+6VUmRczA51ViUsjHONPh7TTR5SQ2SrkAdOTb6wYzdssdMzncwugdG4C5HFcbU3b1FUxiZx36R9V4XmuuroVmIK4Cs2nmduahcCrCpCqC7NpSWPidYIYJpnGzYonyuPIBjS4/3LW7EwlmG0DXCzhRwZh0cY2lw+JK1HaVWF8UGGxH6fFJm0+nFlKCHVL/ACEYI/GuwYwAAAWAFgOgHBbKFSIiAiIgIiIChvtZ7NpmTfpjCszKiN29qI4tH5m676MDifabz49bzIiCPezLtQixWMRSlsVfG36SPg2UDjJF4dW8vLVdy8KJ+0vsifvDieD3iqmO3skEXdL3jXeQW4P5lvPlrodj2a9rkdcG0lcWwYg3uDN3I6gjTu+zJ1Z8Og0dRYzGYTlIZCtuarxCoIXnb9vjleHO7WbTQYdTunndluHNhBbIRJMGOcxhLWnLcttc6BRxtLik+PxUtXBhzjQ0BEksbn/T1biWekQw5eLQ1pF9CfPRSBjvZ3Q1hmdUMfJLK1zRK+WR7oL8NywnIy1hwHLW6iXZzGKjZvEJKKtu6jlcHFzQS3KdGTxj5OHh1aFm0URYs1/00ZucTz5x6QTzPLuqzE/03U0tPBTzwYbSPbVVbp4TAZZmfsYADxA4n/AX2212ylXUSipw+ohhllpH0FUJs4+hc7MJGFvF7busD1XSRyhzQ5pDmuAc1wN2uadQQeYsrrQuVT4zcqvbpojbjG3y7++fkttc5iOx7mxYeMPmbBPhbSymfLHvI5GPYI5WytBB71gbjn8rA2Gk9Hlc+pEmJzVEVW+rew5N/A8OiYIwdImgFuXo4+S64FUuKzV+KX5jmrzz/wB8vkbYcxR7DU5ij9NYyqqW1L6ySXvsYamQgus0HVgDI2hrri0bdFc28jhdS3ki3s+dsdFZzo5RVynJGWSNIczU3JB4NK6Bc8w+lYkTxgw1uUdHV0ze8f6uEgecx6LUs6q7duTcrqnFPP8AEe88JmFvCNkKqlhbDBjFUxou5w3FFLmleS+R2aSIuN3lx1J4rd4VhlSx2aoxCaqHJr4aSJo/s4wT8VnsCvBdK1qb96n9SrMemIUnEKwVcaFQxquBdWxRnmVVYWv2h2ggoKaSqqX5Ioxf7T3eqxg5uJ0A/JY+021dLhsJnq5QxuuRgsZZXD1Y2esfkOZCj7AcGqtoqmPEcSYYsMhdmoaE8JukkntN8fW4Du8etapnuUS3nZ5htRWTSY3XtyS1DN3QQG5FNRXuOPrP436H7VhIC8AsvVnQIiICIiAiIgIiICj3tD7H6bE808BFNXcd6B9HMRw3rRz+2NfNSEiCDdmu0utwmYYdj8cmRthHVG73tZwBLh+2j+0O8Od+AmKmqWSsbJE9skb2hzHsIcxzTwII4hY21OyVLiUBgq487dSx40lid7THcj8jzBUMMmxLZOoDJc1XhMrzlIuG3PNt/wBlLbXLwd8xoanSRcjNPa0SnFwXKdoOxMeKUrojZtRHd9NKeLH+yT7LrWPuPJb7BMdp66BlRSyCSJ/MaOa7m17fVcOhWW4Lzdymuxc3U8TC6KOxvaWQtlwqrBbU0RIja/626Bs5h8WO+Th0UoAqLO0/C3YfXUuOU7dGyNjrWt9YHuhx+8y7D4hvMqTqedr2tewhzHtDmOHBzXC4PwIXO8St076dRRGIud/KqO4/dan0Xi5UL0oAuVXmqcLMPF8TbS081Q/VsUbn25uI+q0eJNmjxIVjZXCnwU0bJNZ35pql3tVEpMkp9zjYeDQsHaP6eqoaLiwyGtqB/oqYt3bSOhmfF+4V1EbbLq2rP6dNHrzPtHEfupMvQFejYqWMWBtLtTS4bAZ6uQMZwY0aySu9mNvrH5DmQvQaTTbsTPTHMtq94aC5xDWgXJJAAA4knkFEe3Pb3DBmgwtraiXUGpff0dh+w3jIfHRv3lHm2/afXYxJ6PE18VM54bFSxXc+Y37u8I1kde3d4DpfVSL2YdiLafd1mJtD6gWdFSmzo4TxDpOT3+HAeJ4d2i1EcyqxOz7s1qcRlbiuOukmzWdBTzcZBxDpGcGx9IwBfmLaGa2tAAAFgNABoAF6izgiIgIiICIiAiIgIiICIiAsbEcNiqYnwTxtlhkblex4u1w/958QslEEA4/s1XbL1Pp2HudNhsjgJo3EkNBOjJgPOzZBwOh42dLGy+1NPiVM2ppnXB0kYbbyKTmx46+PMcF0NTTMlY6ORjXxvaWPY4BzXNIsQQeIsoF2hwOp2Wr21tFmkwyd4bJESSADqYnnqNSx/hrzvo6vSxfpzHa0ThMGN4THVU81NMLxzRmN3UX4EeINiPEBch2X18gp5cPqD+s4bKaZ/wBqK5MTh4WuB4NC7LCcViq4IqmndnimYHsdz8QRyINwRyIK4faYegYzR1w7sFe30CqPIS8YHn4AX6MK8rdszXRXYnvuP8o/MZXj1d3dVAKhqrLgBc8BqfILh2Y3cyvLQYA3fV+IVB1bE6KgiPhC3ey2/rJiPweC6hoXM9nYJw6CV316l0tU89XTyvkv8HBbbaPaCHD6WWqnPcibcNH1pHnRrG+JOn/xeotWM3NseXH+uGKZYm2u2lPhVMZ5zme67YIQQHzSdB0aNLu5eZAPzfW1+I7QV4FjNPIbRxMu2GCO+tr6MYObjx53KVFRX7QYiAPpJ5nWjZciGnhGtvssaNSeJ8SV9I7A7A0+E04jiAfO8A1FQRZ8rug9lg5N/vNyvTWrUW4Ua7s67KqbCWiR1p61w787hpHcathB+qOV+J8BoO5RFmBERAREQEREBERAREQEREBERAREQFhY1g8NZBLTVDM8Mzcr28+oIPIg2IPIgLNRBBewlZNgWLSYLVvzUtS8OpZDo3O/SN46Z7ZCPaA6ayNt5s0K+hnpx+0Lc8J4FszO9Gb8tRbycVo+3HZD0uh9MhBFTQXlBb9Z0GhkH4bB4+6eq3uwe0X6Qw6mqXEGRzMk9v56M5Hm3K5Gb8S5HiFnq7T3C1MsXYLHzW0EEz/2wBiqAdCJ4+6+48bB34ltMbmyUtS/2KeV37rHH8lzWzlP6Fi2IUfCGsaMRpugcTkqGjxzZT5Le7XsP6Or7cfQqm3nuXrzNen2342RxMxMe0/jpkyxezKfPhOHnpTNb+5dn/Sot/yg9pjJVQ0DHfR07BLKBwM0g7t/Jlv7QqSOxo5sGojfg2RvwlkUF7VQurcfqYjfNNiRpx1A3u5HyAXqNFaxcrmfWfuxymrsO2KbRUDap7f1mtaJCSNWQcYmDzHfP3h7IUkqiGFrGtY0BrWgNaBwDQLAD3KtdVUREQEREBERAREQEREBERAREQEREBERAREQUyRhzS1wBa4EOB1BB0IIUWdl9KaCtxXB3E5YpW1dLfXNBIA2/uG6B8bqSsWxWGlhkqKh4jhibme88APzJNgBzJCgzaHbivdilLX0eFyQyT0j6anbU6mpjH0ufI0i2UOB4lYr1v4lE0+okXbpm5NHiI0NDUDen+iVFoZ/hmY/8C3+JbvcyiZzWROjcx7nuDGBrgWm7jpzULV38KcQa+OaRlPDK0sfHmp4WljtC0hgdIRbqrMfZFUzFprsSdJl0ys3kxA6B8hFvgVyo8MqnbmrGPsvubbsz7S6DDMOdS1kx30FTM1rImOmzsJDszXN7tsxdxIWqwZ1NJj7cWfS1kWHymSrhc+mkkzTNDQ54bEHEsEjw644EhdXguw2G0QDm07JJB/+1Sd86/UNPcHuasjF9tA2RlPBHLWVcgvFTwjUges48GNFuJXXpoimZmPNRIWDbS0lYD6LURylv1mA2lZ96N1nN94WzXD7I7HVAqG4jiW7bVNjdHT08FiynY+2bPLxleRpxyjW3FdwrgiIgIiICIiAiIgIiICIiAiIgIiICIiAiIg0W2mywxKkdSmZ0JL2SNka1slnMdmF2HRw8FC3ahh9fhdRQVU2IenSXnczNAynEbWiNrhZh1zCT3WU07b7UtwyhnrHMzmMAMZwDpHENYCeQudT0ChaH0msraSpxd/pJdDNJHTgBsFPl3RYAwaX79zfoL3sg2LMfrjwpZj5Fx/NVNq8SkNmUct/taf8Tl0jscHJo97gsafaMDi6NvvzH4KBiU2yFdKL1M0VO0+qH53+8N0+aqm2Goo3bz0uqZPkybymmNM4tvextckX8FhVO1wJyteXE6AAhgP5lW58PxOWGSaGnecrczGXEb5Dpo3Nqevu01UjJdSxQ6mtxCQDhv8AEKkNHk1jmkq1s7jshxaggpJah+Z73VTX1FRLH6PkN8zZHkDWxBsDcBcdTU9cXF1fFiVM0XuabDxMQOZL3yAjrz4KcOzfAcLhpW1GGfSidvfqpCXVMhB1EjiLtII1bYC44IOvREQEREBERAREQEREBERAREQEREBERAREQafa3ZeHEqSSknL2skLTmjID2uaQ5pFwQdRwKg7tE7PIsJijezE6iaqlfkp6Z8YeZRdubXN3QBbWxubDy+iVEHbNsTXT1UOIUrY5YoafdSsklZDuQ1z3ukzPIAbZ2pvcZeiDg48PFml172GYB2gdbUcet1nYbRUgf+ssldHbhG/Kb+JPLyWHPsxibaf0v0injpiPo3yyTs32l/omPbmcOhsM1ri41WHgWy2LVokk38dPTQsL5qmV+SCO3EFzWk5ra25Dja4uEj4btHh1N/F6MMPtuGaT983Krru0+JoOaSOLzBLvmov2Y2GrcWnkjpppJKaN+V9ZJnjpwOZDXG7jbg0a6i+VTFhfYFhEVjK2epdbXeylrc3UNjDfgSUEeY12rNIMdJnlldo12QsjBPO31neWi7PsYxenoaAU9ZVNhmlnfK1k7XwMbmDQGNmeAx57ubQ+sqMQ7AGC5o650Zse5PTxPaegzR5CPOxXKV1VXYC/0SsMM1PVZTUCmlzyCna8B7gxwDoyW3AJHWxBFwH0M1wIuDcHUEcCF6oy7NqWY1Uk9C2enwN0ZEUFU57t7KTfeU0R1ijFufG5/DJqAiIgIiICIiAiIgIiICIiAiIgIiICIiAot7T8RdNWUuHVm9o8Klc4yVjZAwTzCMuYy4vZjXZbhw1I5W1lJYWL4LT1cToaqGOaJ3FsjQ4A2tdp4tOuhFiEEJbJ4dU7RVBfVVJfSUhEbnttG+RguGhjATkc8NzOdyubcrSftrsgyowqWipomgMY10ELHGJjnRkPDNDbvWI1uLuBPC65c4FNgVZDVB+9ws/q9RIRaenhdYR7+2kjGPDLScQC+973UpoIy7CHg0lYAwsyVro2gtDHMYGMcGEDm1zn/HwCk1WqekjjzCONjA95keGNa0Oe7VzjbiSeJ5q6g57a7av0NrIoIjU19RcUlKzi8ji959WNvEuNv/HN7M9lmaU1+NPbW18rhIYyL0kJAs0BnB5AsBcWHIcz3zaKMSOmDG71zBGZLd8saSQ2/S5Jt4q+g8AXqIgIiICIiAiIgIiICIiAiIgIiICIiAiIgIiIPHsBFiAQeIIuF6iICIiAiIgIiICIiAiIgIiICIiD/9k="/>
          <p:cNvSpPr>
            <a:spLocks noChangeAspect="1" noChangeArrowheads="1"/>
          </p:cNvSpPr>
          <p:nvPr/>
        </p:nvSpPr>
        <p:spPr bwMode="auto">
          <a:xfrm>
            <a:off x="79375" y="-1109663"/>
            <a:ext cx="2028825" cy="2247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020" name="Picture 12" descr="http://t1.gstatic.com/images?q=tbn:ANd9GcR_dQ8HJciV4dR14hhqFL6LxjIXTGzPhmrb_BRIVd7eCAFi1KX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1331640" y="278092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E22722"/>
                </a:solidFill>
              </a:rPr>
              <a:t>Muitas dúvidas...</a:t>
            </a:r>
            <a:endParaRPr lang="pt-BR" sz="7200" b="1" dirty="0">
              <a:solidFill>
                <a:srgbClr val="E2272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t3.gstatic.com/images?q=tbn:ANd9GcTMoroEGk1Hs4tWcTfqx_Wr6_Y8BW2t5-piRERwGL_cJ6yawqo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6" name="AutoShape 2" descr="data:image/jpg;base64,/9j/4AAQSkZJRgABAQAAAQABAAD/2wCEAAkGBhAQEBAQDw8REA8QEBQQDxAQEBAPDhAQFBYVFBQWFBIYGyYfFxslGRUUHy8gJCgpLSwwFR49NzAqNSYtLSkBCQoKDgwOGA8PGikcHx8sKiwsLCkpLDUpLCkpKSw1LCkpLCksKSkpLCksKSkqKSk1KSw1LS0qNSwsLCwpLCwpKv/AABEIAOwA1QMBIgACEQEDEQH/xAAcAAEAAQUBAQAAAAAAAAAAAAAABwIDBAUGAQj/xABMEAABAwIDBQQGBgQJDQEAAAABAAIDBBEFEiEGEzFBUQciYXEUQlKBkaEjMmJygsEVJDOSFjREU2SDk7HhCFRjc4SisrPCw9Hw8UP/xAAaAQEAAgMBAAAAAAAAAAAAAAAAAQIDBAUG/8QALREBAAEDBAAEBQMFAAAAAAAAAAECAxEEEiExBUFRcRNhgbHRI8HhFEJykfD/2gAMAwEAAhEDEQA/AJxREQEREBERAREQEREBEWLW4pBALzzxQjrLIyMf7xCDKRaL+G9CTaOffH+jRTVXw3THKo7Ut9Slrn/7HNH/AMwNQbtFpm7ROP8AIK33xRD/ALi9O0RHGirAP9S13ya8lBuEWo/hVTC29dJT351MM1Oz+0kaG/NbOCpZI0Oje17Twcxwc0+8aILiIiAiIgIiICIiAiIgIiICIiAiIgIuexfbSKKX0WnY+trrfxansd34zynuwt8XG/QFWo8CrKmzsQqjGw/yOhc+GIDpJU6SyH7uQeBUZGyr9paaF+7dJnn4inha6eo890wFwHibDxWN6ZiE/wCygjo4/wCcqnb6f3U8Tso98nuWxw7C4KZm7p4Y4WccsbAwE9TbifE6rKzKs1xCcNKNmM/8Zq6qoJGrRKaWLyyQZLjwcXLJo9m6OE3ipYGO9sRM3h832zH3lbAleXWKq/EdGFV17dUXS6p8efNOFxFSHJmWeLlMwjD0rWT7N0z3ZxEIpf52nLqeU+b4yC7yNwtkvUirKGn3VbB9RwrYx6kmSGrA+zIAI3+TgzxcsrDsainLmNzMlYLyQStMc7AeBLDxb0cLtPIlZ6wcTwmOcNzZmSRkmGaM5ZoXEWJY7+8G4PAghXGci09DikjJG01XYSuuIZ2jLDVWFyAPUkABJYTwBLSQDl3CkEREBERAREQEREBEWp2n2mp8Opn1VS/LGzQAavkefqsYObjb5EnQFBmYnikNNE+aolZFFGLve82aB+Z6AalcFFjNfjpIozJh2E3s6sIy1tWOYpwf2bft8fm1YuD7KVWNSsxDGwWUoOeiwsEiNrT9V8/tEjkdTfWw7qktrA0BrQA0CwAFgANAAOQWKu5thLX4Ds/TUMQhpYhGy93HjJI/m+R51e49StlmVBK8uufVfnK2Fd0zK2XJdYar5hXmS6oBXqpF2ZThVdAvAqlmp5HoXq8CqW1TCoF6vAqltUQgXiOVIUVVYnAs4hQRzxuilbmY63AlrmuBu1zXDVrgQCHDUECywsJrZGvNLUnNMxueOWwAqYQQM9hoHgloe0cyCLBwA2i1+N0DpYw6KwqIXb6nJ0G8AIyuPsvaXMPg88wFamRskWNhte2eJkrLgPF8rtHMdwc1w5ODgWkdQVkq6BERAREQEREFqpqWRMfJI4MjjaXve42a1rRcknkAFF2AUz9oa79JVLSMKo3luHU7xYTytIvM9vMXHDqAPVdfL7Vq19ZPRYFTuLXVrxLVuadY6RhJPxyuP9WBzUg0FBHTxRwQsDIomBkbBwa1osB/iqVziBfVLivSqHFaN2rELQpKpJXpKoJXJrrxCz26XVKXWtNxKu6qBVnMq2lZLdzMkroVSttKrBXTtTwqrC9CBerpUUqgXqLy6y8QgcqFU5UFat6rErQqBVSpCqCvblEtPS/QVj4uEVU11RGOTZ2ZWzNH3gWPt13hW5Wn2m7kcdR/ms8cxPSK5jmPuikkPuW4WygREQEREBEQoIr7OHitxvG8Qd3t1I2jpzyEbSWkjpcRNP4j1UpFQ3/k8VQP6UiP1xPHIepDt40/NvzUxlYLkpUlW3KsqgrnXpzGEwoJVBK9JVJK4t2rKwXLwlW82qFy586iMSthXdVtKsgqtpWSxdjKJX2FXArDHK6Cu7p68wpK+F6qGlVXXaoqiYyq9K8uvCVTdY67mJWw9JVJTMi1Kq90rKwqgqQqgt63PSksbFKTfQTRfzsT4/32lv5q3gVWZqWmlPGWCKQ+bmNd+azStNsa69BSW4blob90aD5WWwhukREBERAREQQLs7MMG2pqKeQ5Ketc5rCdGATkSwn3P+jv4lTs4qPe2Ps6OJU4qKdv69TNOQDjPFq4x/evct8SRz0xux7tI9Pi9Dq3Wr6dtrvPeqI26ZtfXbwcPf1thu0zMcJhJJVLlUVQ8rm3OInKVhUSnRXCFbkXndRnZMLR2tAq3LidPC5npE8UIkdlj3sjI94/2W5jqVWo27WoIjNSmdrXMOHYqWB4BaJWwNMZF/WzWsetlreE2vj6mmmeo5n6fytVxCTHEXNuF9Epp45IxLFIyRhcW5o3Ne27SWuGYG1wQQfJca/GX0eAx1Dyd7Hh0Ibe+YzviYxgPU53D5rG7K6aSjjq8MncTJTyQVAvp3aqFr3AdQJGvF+t1t6fTRNq9eq/tmYj3z39ETPUJCp7Oda/AXI5i/C/z+Cq37GkZ3taHODG5nBuZ7tGtF+JPRRb2fYvLLjdXUu/i2JQTeiH2mUUjYW292Y+8rabf15Nfg1K3hHXQVdR9kGUQQAnxLpj+Bd7T6Wbfw4n3n8KS79tZHvN1nbvcu83eYbzd3y5svHLfS68o8TimMrYpA8wSmGYC/clDWuLTfwc3h1UfVm0MUG0M8sptBTYQ+KR/Lete2qc0dTu3N08Qr3ZsyWCaohq3ZJ69rMWax2hzTXbURjxY4MuOQcFt0xVTRz36Id+6VUmRczA51ViUsjHONPh7TTR5SQ2SrkAdOTb6wYzdssdMzncwugdG4C5HFcbU3b1FUxiZx36R9V4XmuuroVmIK4Cs2nmduahcCrCpCqC7NpSWPidYIYJpnGzYonyuPIBjS4/3LW7EwlmG0DXCzhRwZh0cY2lw+JK1HaVWF8UGGxH6fFJm0+nFlKCHVL/ACEYI/GuwYwAAAWAFgOgHBbKFSIiAiIgIiIChvtZ7NpmTfpjCszKiN29qI4tH5m676MDifabz49bzIiCPezLtQixWMRSlsVfG36SPg2UDjJF4dW8vLVdy8KJ+0vsifvDieD3iqmO3skEXdL3jXeQW4P5lvPlrodj2a9rkdcG0lcWwYg3uDN3I6gjTu+zJ1Z8Og0dRYzGYTlIZCtuarxCoIXnb9vjleHO7WbTQYdTunndluHNhBbIRJMGOcxhLWnLcttc6BRxtLik+PxUtXBhzjQ0BEksbn/T1biWekQw5eLQ1pF9CfPRSBjvZ3Q1hmdUMfJLK1zRK+WR7oL8NywnIy1hwHLW6iXZzGKjZvEJKKtu6jlcHFzQS3KdGTxj5OHh1aFm0URYs1/00ZucTz5x6QTzPLuqzE/03U0tPBTzwYbSPbVVbp4TAZZmfsYADxA4n/AX2212ylXUSipw+ohhllpH0FUJs4+hc7MJGFvF7busD1XSRyhzQ5pDmuAc1wN2uadQQeYsrrQuVT4zcqvbpojbjG3y7++fkttc5iOx7mxYeMPmbBPhbSymfLHvI5GPYI5WytBB71gbjn8rA2Gk9Hlc+pEmJzVEVW+rew5N/A8OiYIwdImgFuXo4+S64FUuKzV+KX5jmrzz/wB8vkbYcxR7DU5ij9NYyqqW1L6ySXvsYamQgus0HVgDI2hrri0bdFc28jhdS3ki3s+dsdFZzo5RVynJGWSNIczU3JB4NK6Bc8w+lYkTxgw1uUdHV0ze8f6uEgecx6LUs6q7duTcrqnFPP8AEe88JmFvCNkKqlhbDBjFUxou5w3FFLmleS+R2aSIuN3lx1J4rd4VhlSx2aoxCaqHJr4aSJo/s4wT8VnsCvBdK1qb96n9SrMemIUnEKwVcaFQxquBdWxRnmVVYWv2h2ggoKaSqqX5Ioxf7T3eqxg5uJ0A/JY+021dLhsJnq5QxuuRgsZZXD1Y2esfkOZCj7AcGqtoqmPEcSYYsMhdmoaE8JukkntN8fW4Du8etapnuUS3nZ5htRWTSY3XtyS1DN3QQG5FNRXuOPrP436H7VhIC8AsvVnQIiICIiAiIgIiICj3tD7H6bE808BFNXcd6B9HMRw3rRz+2NfNSEiCDdmu0utwmYYdj8cmRthHVG73tZwBLh+2j+0O8Od+AmKmqWSsbJE9skb2hzHsIcxzTwII4hY21OyVLiUBgq487dSx40lid7THcj8jzBUMMmxLZOoDJc1XhMrzlIuG3PNt/wBlLbXLwd8xoanSRcjNPa0SnFwXKdoOxMeKUrojZtRHd9NKeLH+yT7LrWPuPJb7BMdp66BlRSyCSJ/MaOa7m17fVcOhWW4Lzdymuxc3U8TC6KOxvaWQtlwqrBbU0RIja/626Bs5h8WO+Th0UoAqLO0/C3YfXUuOU7dGyNjrWt9YHuhx+8y7D4hvMqTqedr2tewhzHtDmOHBzXC4PwIXO8St076dRRGIud/KqO4/dan0Xi5UL0oAuVXmqcLMPF8TbS081Q/VsUbn25uI+q0eJNmjxIVjZXCnwU0bJNZ35pql3tVEpMkp9zjYeDQsHaP6eqoaLiwyGtqB/oqYt3bSOhmfF+4V1EbbLq2rP6dNHrzPtHEfupMvQFejYqWMWBtLtTS4bAZ6uQMZwY0aySu9mNvrH5DmQvQaTTbsTPTHMtq94aC5xDWgXJJAAA4knkFEe3Pb3DBmgwtraiXUGpff0dh+w3jIfHRv3lHm2/afXYxJ6PE18VM54bFSxXc+Y37u8I1kde3d4DpfVSL2YdiLafd1mJtD6gWdFSmzo4TxDpOT3+HAeJ4d2i1EcyqxOz7s1qcRlbiuOukmzWdBTzcZBxDpGcGx9IwBfmLaGa2tAAAFgNABoAF6izgiIgIiICIiAiIgIiICIiAsbEcNiqYnwTxtlhkblex4u1w/958QslEEA4/s1XbL1Pp2HudNhsjgJo3EkNBOjJgPOzZBwOh42dLGy+1NPiVM2ppnXB0kYbbyKTmx46+PMcF0NTTMlY6ORjXxvaWPY4BzXNIsQQeIsoF2hwOp2Wr21tFmkwyd4bJESSADqYnnqNSx/hrzvo6vSxfpzHa0ThMGN4THVU81NMLxzRmN3UX4EeINiPEBch2X18gp5cPqD+s4bKaZ/wBqK5MTh4WuB4NC7LCcViq4IqmndnimYHsdz8QRyINwRyIK4faYegYzR1w7sFe30CqPIS8YHn4AX6MK8rdszXRXYnvuP8o/MZXj1d3dVAKhqrLgBc8BqfILh2Y3cyvLQYA3fV+IVB1bE6KgiPhC3ey2/rJiPweC6hoXM9nYJw6CV316l0tU89XTyvkv8HBbbaPaCHD6WWqnPcibcNH1pHnRrG+JOn/xeotWM3NseXH+uGKZYm2u2lPhVMZ5zme67YIQQHzSdB0aNLu5eZAPzfW1+I7QV4FjNPIbRxMu2GCO+tr6MYObjx53KVFRX7QYiAPpJ5nWjZciGnhGtvssaNSeJ8SV9I7A7A0+E04jiAfO8A1FQRZ8rug9lg5N/vNyvTWrUW4Ua7s67KqbCWiR1p61w787hpHcathB+qOV+J8BoO5RFmBERAREQEREBERAREQEREBERAREQFhY1g8NZBLTVDM8Mzcr28+oIPIg2IPIgLNRBBewlZNgWLSYLVvzUtS8OpZDo3O/SN46Z7ZCPaA6ayNt5s0K+hnpx+0Lc8J4FszO9Gb8tRbycVo+3HZD0uh9MhBFTQXlBb9Z0GhkH4bB4+6eq3uwe0X6Qw6mqXEGRzMk9v56M5Hm3K5Gb8S5HiFnq7T3C1MsXYLHzW0EEz/2wBiqAdCJ4+6+48bB34ltMbmyUtS/2KeV37rHH8lzWzlP6Fi2IUfCGsaMRpugcTkqGjxzZT5Le7XsP6Or7cfQqm3nuXrzNen2342RxMxMe0/jpkyxezKfPhOHnpTNb+5dn/Sot/yg9pjJVQ0DHfR07BLKBwM0g7t/Jlv7QqSOxo5sGojfg2RvwlkUF7VQurcfqYjfNNiRpx1A3u5HyAXqNFaxcrmfWfuxymrsO2KbRUDap7f1mtaJCSNWQcYmDzHfP3h7IUkqiGFrGtY0BrWgNaBwDQLAD3KtdVUREQEREBERAREQEREBERAREQEREBERAREQUyRhzS1wBa4EOB1BB0IIUWdl9KaCtxXB3E5YpW1dLfXNBIA2/uG6B8bqSsWxWGlhkqKh4jhibme88APzJNgBzJCgzaHbivdilLX0eFyQyT0j6anbU6mpjH0ufI0i2UOB4lYr1v4lE0+okXbpm5NHiI0NDUDen+iVFoZ/hmY/8C3+JbvcyiZzWROjcx7nuDGBrgWm7jpzULV38KcQa+OaRlPDK0sfHmp4WljtC0hgdIRbqrMfZFUzFprsSdJl0ys3kxA6B8hFvgVyo8MqnbmrGPsvubbsz7S6DDMOdS1kx30FTM1rImOmzsJDszXN7tsxdxIWqwZ1NJj7cWfS1kWHymSrhc+mkkzTNDQ54bEHEsEjw644EhdXguw2G0QDm07JJB/+1Sd86/UNPcHuasjF9tA2RlPBHLWVcgvFTwjUges48GNFuJXXpoimZmPNRIWDbS0lYD6LURylv1mA2lZ96N1nN94WzXD7I7HVAqG4jiW7bVNjdHT08FiynY+2bPLxleRpxyjW3FdwrgiIgIiICIiAiIgIiICIiAiIgIiICIiAiIg0W2mywxKkdSmZ0JL2SNka1slnMdmF2HRw8FC3ahh9fhdRQVU2IenSXnczNAynEbWiNrhZh1zCT3WU07b7UtwyhnrHMzmMAMZwDpHENYCeQudT0ChaH0msraSpxd/pJdDNJHTgBsFPl3RYAwaX79zfoL3sg2LMfrjwpZj5Fx/NVNq8SkNmUct/taf8Tl0jscHJo97gsafaMDi6NvvzH4KBiU2yFdKL1M0VO0+qH53+8N0+aqm2Goo3bz0uqZPkybymmNM4tvextckX8FhVO1wJyteXE6AAhgP5lW58PxOWGSaGnecrczGXEb5Dpo3Nqevu01UjJdSxQ6mtxCQDhv8AEKkNHk1jmkq1s7jshxaggpJah+Z73VTX1FRLH6PkN8zZHkDWxBsDcBcdTU9cXF1fFiVM0XuabDxMQOZL3yAjrz4KcOzfAcLhpW1GGfSidvfqpCXVMhB1EjiLtII1bYC44IOvREQEREBERAREQEREBERAREQEREBERAREQafa3ZeHEqSSknL2skLTmjID2uaQ5pFwQdRwKg7tE7PIsJijezE6iaqlfkp6Z8YeZRdubXN3QBbWxubDy+iVEHbNsTXT1UOIUrY5YoafdSsklZDuQ1z3ukzPIAbZ2pvcZeiDg48PFml172GYB2gdbUcet1nYbRUgf+ssldHbhG/Kb+JPLyWHPsxibaf0v0injpiPo3yyTs32l/omPbmcOhsM1ri41WHgWy2LVokk38dPTQsL5qmV+SCO3EFzWk5ra25Dja4uEj4btHh1N/F6MMPtuGaT983Krru0+JoOaSOLzBLvmov2Y2GrcWnkjpppJKaN+V9ZJnjpwOZDXG7jbg0a6i+VTFhfYFhEVjK2epdbXeylrc3UNjDfgSUEeY12rNIMdJnlldo12QsjBPO31neWi7PsYxenoaAU9ZVNhmlnfK1k7XwMbmDQGNmeAx57ubQ+sqMQ7AGC5o650Zse5PTxPaegzR5CPOxXKV1VXYC/0SsMM1PVZTUCmlzyCna8B7gxwDoyW3AJHWxBFwH0M1wIuDcHUEcCF6oy7NqWY1Uk9C2enwN0ZEUFU57t7KTfeU0R1ijFufG5/DJqAiIgIiICIiAiIgIiICIiAiIgIiICIiAot7T8RdNWUuHVm9o8Klc4yVjZAwTzCMuYy4vZjXZbhw1I5W1lJYWL4LT1cToaqGOaJ3FsjQ4A2tdp4tOuhFiEEJbJ4dU7RVBfVVJfSUhEbnttG+RguGhjATkc8NzOdyubcrSftrsgyowqWipomgMY10ELHGJjnRkPDNDbvWI1uLuBPC65c4FNgVZDVB+9ws/q9RIRaenhdYR7+2kjGPDLScQC+973UpoIy7CHg0lYAwsyVro2gtDHMYGMcGEDm1zn/HwCk1WqekjjzCONjA95keGNa0Oe7VzjbiSeJ5q6g57a7av0NrIoIjU19RcUlKzi8ji959WNvEuNv/HN7M9lmaU1+NPbW18rhIYyL0kJAs0BnB5AsBcWHIcz3zaKMSOmDG71zBGZLd8saSQ2/S5Jt4q+g8AXqIgIiICIiAiIgIiICIiAiIgIiICIiAiIgIiIPHsBFiAQeIIuF6iICIiAiIgIiICIiAiIgIiICIiD/9k="/>
          <p:cNvSpPr>
            <a:spLocks noChangeAspect="1" noChangeArrowheads="1"/>
          </p:cNvSpPr>
          <p:nvPr/>
        </p:nvSpPr>
        <p:spPr bwMode="auto">
          <a:xfrm>
            <a:off x="79375" y="-1109663"/>
            <a:ext cx="2028825" cy="2247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6808" y="188640"/>
            <a:ext cx="6157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endParaRPr lang="pt-BR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742950" indent="-742950">
              <a:buFont typeface="Arial" pitchFamily="34" charset="0"/>
              <a:buChar char="•"/>
            </a:pPr>
            <a:endParaRPr lang="pt-BR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742950" indent="-742950" algn="ctr"/>
            <a:r>
              <a:rPr lang="pt-BR" sz="7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Por onde começar????</a:t>
            </a:r>
          </a:p>
          <a:p>
            <a:pPr marL="742950" indent="-742950">
              <a:buFont typeface="+mj-lt"/>
              <a:buAutoNum type="arabicPeriod"/>
            </a:pP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7466">
            <a:off x="1906918" y="3756660"/>
            <a:ext cx="3004021" cy="107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06182">
            <a:off x="67923" y="2323699"/>
            <a:ext cx="3760067" cy="121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22382">
            <a:off x="5044561" y="3537226"/>
            <a:ext cx="3888432" cy="187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369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smtClean="0">
                <a:latin typeface="Calibri" pitchFamily="34" charset="0"/>
                <a:cs typeface="Calibri" pitchFamily="34" charset="0"/>
              </a:rPr>
              <a:t>Será que há um “caminho das pedras”...??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O que sabemos é que muitas empresas já implantaram ágil com sucesso...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38914" name="AutoShape 2" descr="data:image/jpg;base64,/9j/4AAQSkZJRgABAQAAAQABAAD/2wBDAAkGBwgHBgkIBwgKCgkLDRYPDQwMDRsUFRAWIB0iIiAdHx8kKDQsJCYxJx8fLT0tMTU3Ojo6Iys/RD84QzQ5Ojf/2wBDAQoKCg0MDRoPDxo3JR8lNzc3Nzc3Nzc3Nzc3Nzc3Nzc3Nzc3Nzc3Nzc3Nzc3Nzc3Nzc3Nzc3Nzc3Nzc3Nzc3Nzf/wAARCADhAOEDASIAAhEBAxEB/8QAHAABAAIDAQEBAAAAAAAAAAAAAAYIAQUHBAMC/8QARhAAAQMDAQMHCQMJBwUAAAAAAAECAwQFBhEHEiETMUFRVWHRFBUWInGBkZOUobHBCBcjMkJTc7LhJTRSVmJygjNjZNLw/8QAGQEBAAMBAQAAAAAAAAAAAAAAAAECAwQF/8QALhEAAgIBAQYGAQMFAAAAAAAAAAECAxEEBRITFSFRFDFBU3GRYSIygUJSodHh/9oADAMBAAIRAxEAPwDuIAAAAAAAAAAAAAAAAAAAAAAAAAAAAAAAAAAAAAAMGQAAAAAAAAAAAAAAAAAAAAAAAAAAAAAAAADBkAAAAAAAAAAAAAAAAAAAAAAAAAAAAAAAAAAAAAAAAAGAAZAAAAAMGQAAAAAAAAAAAAAAAAAAAAAAAAAAAAAAAAAAAAAAAAAAAAAAAAAAAAAAAAAAAAAAAAAAAAAAAAAAAAAAAAAAAAAAAAAAAAAAAAAAAAAAa+/XejsNpqbncJFZT07N5yomqr1Ineq8AD3g4JcNp+X3qV0tmjprXRKv6NJG773J1qv9DyemWf8AbVN8pPAzdsE8NnbDZ2rsipRreGWHBXqLaVmlkljq7jU0lfSI9Ekh5PdVU7l0TRTbXHbBf7i5yY9ZoaWD9mardvOXv0TRPvJVkWs5M5aPURs4bg97sduMleJczz+dVV15podeOkUKcPsPrBnuf0i7y1dDVprxY+L8eBXjV9zZ7L1iWeGywQOLM22V8dKtPUY05bpzMRk36J3fza//AHOaio2g59Wq5zJ6CiYq6oxkWqp7+JZ2RXmzGvRaixtQg3j8FgDBXn0xz/tqm+UngPTLP+2qb5SeBXjV9zflWt9tlhzBXn0yz/tqm+UngPTLP+2qb5SeA41fccq1vtssMZK8emWf9tU3yk8B6ZZ/21TfKTwHGr7jlWt9tlhzBXn0yz/tqm+V/QemWf8AbVN8pPAcavuOVa322WGBXn0yz/tqm+UngPTHP+2qb5SeA41fccq1vtssMCvPpln/AG1TfKTwHpln/bVN8pPAcavuOVa322WHMFefTLP+2qb5SeA9Ms/7apvlJ4DjV9xyrW+2ywxkrs7L8/dp/bkDdF19WJOP2HppdoeeUDkdNJQ18acVY6PRV96aEq6D9SstmayKy62WABBMD2l2/Kp1t9TA+3XVqa+TyLq2TTnVjun2Lx9pOjQ4mmnhmQACAcn/ACga7+x7TaGO0dW1e+5OtjE8XIdXOD7XKzy/aTS0iLqy30mqp1Odx+7dKze7Fs30tXFvhDu0Q+7uqFloLZb3cnNUyJG1W9CaoifebLOcFvGE2yG4VV/ZU8pMkTI2NciqumvT7D64bR+dtqlphVNY6RFmd3bqKqfboSP8oOs8pu9gs7V4etO9vtXdT+VxlVFKvLR6W0dRbPWuEJNJNJdSJrCyrp4VqmI5URr1b0b2h5KWa6X65pa8YpFqJv2pNPVanX1InepjJapaW2ubGq78q7iac+nSdoxG1UOzvZ8+uqYk8obTeU1j9PWe/TVGa9yqiIY0VKS3pHpbY2hPTyVNTxLHV+pCKbYxklSxJLhkUMEip+pG1z9PfwPHeNleXWOnfVW24xXNkabzoURUeqdyLz/E01VkWWZNI+4zX2romPVeRgpZXRsa3q0aqa+1dVOr7E79c77jFUl4qH1M1HVrA2Z/6zm7rV4r0qmq8fYdK4cspHh2eMoUbZNre8upxVuRQJQrNNHpUtXcWHp18CRWLAM0yaBlY+SK1Ukib0fK6o5UXmXdTj8TdYzhlJdtsGQVM8DXW+3VKyckqeq6V3FE06kXVdDZbWM9u1He2Y3jMzaedI0dU1CIiubrxRqa66cOdecqqYQ6mtu09Xqd2tP8dPU1n5lMh/zPD8t5EbzZLjiWWQWequba5z4kkfuoqI1F105/YfpazMXqrnZVXoq86JO9E+81dwWropJLrdLhLW1z28nG6Vyud8V6kKSnXJYj5nRTptdRYrbcqK6vr/02MdPcMjyGmsFkk3JXrrNN0MTpVe5Dc5TswyDG7FVXh1/ZUtpWo90TGORVTXRefq5yb7LMfgwvEqrI77+jrKqPl5nP544k4tb7V519qJ0Elo65mdbPJqlIkjbcKWZnJ667vFzUT28ENYVRjHGDh1Wvuvudm81/JX2hStyO92i1U1YlI6tRE5TTgjuPPp7DbZjiV4wOa2z1l2bWx1cis3WNVETTTn19pHMRqXUuS49Mq7roa+NjteGiK9NfvU7B+UbCq43a6lvPDW6Ivtav/qI1x3cYFutudys336epzmCkuGS5LTY/aJkhe9FdLL0MRE1VV7k/E2Ga7P75htmS7T3xlUxJmxrGxrkXjrx4+wmGxOzxWTHLhmF4XdkqWK5r387YW8VX/kv3IbrbBKy6bK5a6JP0b+Rnb06Iqpp94hXGMcYGp1911zs3mv5OO1dTWV01vtlr1WtrlYibvOm8bLOcHumFWuOurcjjnkkkRkUEbHIr151Xj0ISLYDjb6yrnye4N3mwJ5PSbydOmjnJ7E4fE8Vzn/OltYht7JHOs1E5U4LwdGxfXVP9y8PYqEQqjFYwTqtoXX2b6k1/JqsVxfLszgSookioaHm8pl1aj17ulfdwJL+ZTIl4rk8Gv8N5M9p13veP2Skt+G2yZ08urEkpqdXpTRtROZNNNV6NepTjUtVtQler3PyRFX/C2RqfBCyrivJGM9ZqJvMpv7P1nOKXfDKugpZb2lXNW6o1saK3dTVETXXrVfsJczYrkTmNVcmhaqpqqLG/h3c5DMUhvV/2kWehyKWsmqKeZqvZWOcr2Mb66px5uv3nWttlVkcdFbafGGXFJXyOfNJRI7VGomiIqt71J3Y9iniLv739sjX5lMh/zPB8t5H8sxDJMEp4q+sq4rjb3SIx72a6sVebVF5tT74bFtQqshomunvUUCTNWaSs3uTaxF9bXe4Lw6Cfbe7vT0uHea1c11XXysSOPnXdauqu0+Ce8hwi11RevV6iElKM3n5OR3SZ1PHSXuhcsdRTPZKyRvBdOos/aqvy+2UlZppy8LJdE6N5qL+JVu7MWnxuOmdxkcjGInfzlnsdgfTWG3QSJo+Olia5O9GpqZ6f9p37bS8QnjDaTfybEAG545hStt7nWt2hZLUuXXcqOSbr1JwT7iySldM1on2PaTdIpk3YrivlMDl5na86fHVDK9N1vB6OyZRjrIORuNg9M2ry+/3F360ELYm/8nLr/IhodqlyjdtWqXVb1ZFSQxxM1Tm9TX73KYwbKW4BklbLX08sttuCIjnxJq5ioqqi6e9dUOhXTNtlV8c2e7S0s826ib01vmV6J1KqM/EmKUoYRlbKyjVucl+pPPX5OOz1lHdr5ZqZkqOhdVsbJqi6IiuRDum3F0rdnVfySKqLLEkip0N30OV7TLnhNTR0EWDQ0/lnL70j4aaSNzUROH6zU149XUTfHtsFguVr835hC+lqFZydRvwLJFL0KuiIqpr1aEwioLdRTVaizU2O6a8zlzbzRwWmNIZWulSNGtjbz72h3DZbavRLAGz3XSCSTfrKnf4KxFTgi9+6iEfpr3sfss/l9ClItSxd5nJ00r3Iv+lFTRF+BFc82h1ucs80WOnlpLUrkWaWXg6XuXTmTu6SsYRryzo1Gqv18oQ3fLokif7E6ptztV9vC6crXXeaR3s0aqfzHKMsrWUm0zIJbkqxuWdWs1TX1eGn2aGx2cZl+b2uqrddoZZbXVOR7ZYk1VjtNNdOlFTnTuJ9dc12VXuRs11mpaiVE/XloJlcndruFmlOOPRnPXKzR3qTX6o9zla36266eUt+C6G52Z48ua5atwqmKtotio7RU4SP/Zb+K9yJ1nvzW7bMJsarIccjokucqNZC5KOZm5q5NXaqzoTU3tlz/CMOw1KCyXHyyrhiVyMSmlas8y86qrmIice/mQpXRGDyjr1m1r9XDhywl+Cc5ziiZfa47bJcJ6OnR+/I2FqLymnMi69CH2wnGYsSsTbTBVS1MTJHPa+RERU3uOhWtltq77JNdLpWTJUVUiyLp06kz2P5nasR88W7Ia51PG6Vr4XOie/eVNUX9VF04IheNkZNpHLdo7qa42TWFLyIBlkDrFmdzpmIqeTXBz2exHap+BYvaRj8mXY7bqCm4pJXQSPf/hj0dvO+CqcF2s3O0XvMJ7lYapKmnniYr3JE9mj0TReDkRejX3nZLDtYxCnx63x1l33auKljbLGlNMqo9GpqmqM05+8uczyaHbxf4bPYqHE7YqR8qxHTNZ+xC3g1vvX+XvJLLb6jJdjFHQUib9RU0FOxvHpRW8fsOHXurnymtvOQViLrKq8i1f2WovBPch1nZ3tLxS1YXa6C63XkKyCJWSRrTSu3fWdpxaxU5tOkqpJtpGllM64xlL+rqj07Q7lBs+2e01gtLkbVVEXk0O6ujtNPXk9q6r71It+TnTJHfr0sqJy0UDWadKetx+40GQXl2a5rU3bVVt9MvJUiORU9VOZdF611d7zFgvlTg2WreWQPnoKhFZUxsXiqLxX3ovFCnFW/uHVy+zwniMdM/wCO50raNtTrcNyDzayzxzxLC2Rkr5Vbva8/R0KRb8/9b2DT/UO8CW120XZpkFMxL1LHJpzR1dDI5zPYrWrp7lNDeb3sibaaxbdT0UlZyL+QYlFMmr9OHFWIicTU4Dw7GZpcn2j3nJKqNGubErt1F1Rjnroia+xqoSHPtr0uLZNUWemtkVUkDWK+R0qtXec1HaaInUqEX2J5bjGLWi4eeri2mrKmdFRnISv9RG8OLWqnOqkpr8n2Q3GslrK59JPUSrrJI+hnVXL3+oAevZrtQnzS8zW6a0JTpHCsvKxyK5E0VE0XVOnUhW2O2wUO0a31UTnPdWQ78jHuV26qKqaprzJ3dykyotouzXHKOXzE9jVdxWKkopGukX2uaifFTmNfc67L8olyCviWCJG7lNCq/qtTmT7VX2qZ2yUYvJ27PpndqIKC9T60VPHXZtjlHO3lIX1SK+PoXRf6FmEK/wCzChde9pEdUxu9TWmFz3v6N9eCJ9q/AsAhFKxWi+1bVZrJyXl/oyDANTzzJE9oeE0uZWtsLnpT10C79LUomu4vUv8ApX+pLABnBWO722/4451LkdnllibwSphbykb069fHQ0yVmOu4up0avUsSls3Na9Fa5Eci9CpqeKazWud29NbqR69boGr+Bi6I+nQ9SG1r0kppSx3WSrsNwsEEiPhY1j05nJGuqH6qbnY6ldZ0R69axrqWd8wWbsmh+nZ4DzBZuyaH6dvgV8PHOcs151bu7u5HHwVabVWBrk5GkdI/oRsSqbu30GR3pORx+wVLW/vZmcm1PjohZKG3UUP/AEaOnj/2RNT8D0oiImiJwLKiPr1MZbW1GMQSj8LBVisrZKF60eR2yopZmro5skWrVXu/oePyrHF4rCz5alrp6aCoTSeGOVOp7Ed9541sFnVVVbVQqq/+O3wI4EfR4LrbN7WJxjL8tdSrvlWOfuWfLUylXjqKipEzVP8AtqWh8wWbsmh+nZ4DzBZuyaH6dngOAu7J5xP24/RWpMgtiIiJK5ET/Qp5p7jYah6vmY171/aWNdSz3mCzdk0P07PAeYLN2TQ/Tt8CFporybNJ7evmsSjFr4KwRXCwRb3JxtbvJov6JeKH48qxz9yz5alovMFm7Jofp2eA8wWbsmh+nZ4E8Bd2U5zY1jhx+is7L5aWRpGx+jETTdSNdNDyrV46q6rCzX+GpaLzBZuyaH6dngPMFm7Jofp2+BC08V5NlpbbumkpQi8fgrGytZVxpbsdo5p6mX1WMhjXgq9J7K9brYHupMmtVRC9vDlUZvMf368xZilt9HR/3Skgg/hRo37j7yRRyt3ZWNenU5EUtwIYwZc41W/vJpLyxjp9FT3V2PSLvPhbr3xKhjyrHP3LPlqWkfY7TIuslsonL1rA3wPz5gs3ZND9O3wI4C7stziz1rj9FXlq8dcuqxM1/hKY8qxz9yz5alovMFm7Jofp2eA8wWbsmh+nZ4DgLuxziftx+irzLhY4np5NSq9+vBGQ6qvxN/arBlOUvSG1WySipXcHVdWisRE7k5/hqWJgtlBT/wB3oaaPT/BE1PwPUiaEqiCeX1M7Nr6iUXGOIp9lgjmC4jRYdZ0oaRVlmeu/UVDk0WV/X3J1ISQA2PMAAAAAAAAAMGQAAAAAAAAAAAAAAAAAAAAAAAAAAAAAAAAAAAAAAAAAAAAAAAAAAAAAAAAAAAAAAAAAAAAAAAAAAAAAAAAAAAAAAAAAAAAAAAAAAAAAYMgAAAAAAAAAAAAAAAAAAAAAAAAAAAAAAAAAAAAAAAAAAAAAAAAAAAAAAAAAAAAAAAAAAAAAAAAAAAAAAAAAAAAAAAAAAAAAAAAAAAAAAAAAAAAAAAAAAAAAAAAAAAAAAAAAAAAAAAAAAAAAAAAAAAAAAAAAAAAAAAA//9k="/>
          <p:cNvSpPr>
            <a:spLocks noChangeAspect="1" noChangeArrowheads="1"/>
          </p:cNvSpPr>
          <p:nvPr/>
        </p:nvSpPr>
        <p:spPr bwMode="auto">
          <a:xfrm>
            <a:off x="79375" y="-1063625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860562">
            <a:off x="4209275" y="2250012"/>
            <a:ext cx="2307555" cy="180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4725144"/>
            <a:ext cx="1714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07504" y="5589240"/>
            <a:ext cx="5112568" cy="1196752"/>
          </a:xfrm>
          <a:prstGeom prst="rect">
            <a:avLst/>
          </a:prstGeom>
          <a:solidFill>
            <a:srgbClr val="FFFF00"/>
          </a:solidFill>
          <a:ln cmpd="sng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Como</a:t>
            </a:r>
            <a:r>
              <a:rPr kumimoji="0" lang="pt-B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elas fizeram??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Há algo em comum???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2060848"/>
            <a:ext cx="1728192" cy="126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+mj-lt"/>
              </a:rPr>
              <a:t>PMBOK:</a:t>
            </a:r>
            <a:r>
              <a:rPr lang="pt-BR" dirty="0" smtClean="0">
                <a:latin typeface="+mj-lt"/>
              </a:rPr>
              <a:t> Um </a:t>
            </a:r>
            <a:r>
              <a:rPr lang="pt-BR" b="1" dirty="0" smtClean="0">
                <a:latin typeface="+mj-lt"/>
              </a:rPr>
              <a:t>projeto</a:t>
            </a:r>
            <a:r>
              <a:rPr lang="pt-BR" dirty="0" smtClean="0">
                <a:latin typeface="+mj-lt"/>
              </a:rPr>
              <a:t> é um esforço </a:t>
            </a:r>
            <a:r>
              <a:rPr lang="pt-BR" b="1" dirty="0" smtClean="0">
                <a:latin typeface="+mj-lt"/>
              </a:rPr>
              <a:t>temporário </a:t>
            </a:r>
            <a:r>
              <a:rPr lang="pt-BR" dirty="0" smtClean="0">
                <a:latin typeface="+mj-lt"/>
              </a:rPr>
              <a:t>empreendido para criar um produto, serviço ou resultado exclusivo.</a:t>
            </a:r>
          </a:p>
          <a:p>
            <a:endParaRPr lang="pt-BR" dirty="0" smtClean="0">
              <a:latin typeface="+mj-lt"/>
            </a:endParaRPr>
          </a:p>
        </p:txBody>
      </p:sp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8" name="Retângulo de cantos arredondados 7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Projetos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493096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+mj-lt"/>
              </a:rPr>
              <a:t>PMI: </a:t>
            </a:r>
            <a:r>
              <a:rPr lang="pt-BR" sz="2400" dirty="0" smtClean="0">
                <a:latin typeface="+mj-lt"/>
              </a:rPr>
              <a:t>processo através do qual se aplicam conhecimentos, capacidades, instrumentos e técnicas às atividades do projeto de forma a satisfazer as necessidades e expectativas dos diversos stakeholders.</a:t>
            </a:r>
          </a:p>
          <a:p>
            <a:r>
              <a:rPr lang="pt-BR" sz="2400" b="1" dirty="0" smtClean="0">
                <a:latin typeface="+mj-lt"/>
              </a:rPr>
              <a:t>Turner:</a:t>
            </a:r>
            <a:r>
              <a:rPr lang="pt-BR" sz="2400" dirty="0" smtClean="0">
                <a:latin typeface="+mj-lt"/>
              </a:rPr>
              <a:t> refere que a gestão de projetos é um processo através do qual um projeto é levado a uma conclusão. Tem três dimensões: objetivos (âmbito, organização, qualidade, custo, tempo); processo de gestão (planejar, organizar, implementar, controlar); níveis (integrativo, estratégico, táctico).</a:t>
            </a:r>
          </a:p>
          <a:p>
            <a:r>
              <a:rPr lang="pt-BR" sz="2400" b="1" dirty="0" smtClean="0">
                <a:latin typeface="+mj-lt"/>
              </a:rPr>
              <a:t>Kerzner: </a:t>
            </a:r>
            <a:r>
              <a:rPr lang="pt-BR" sz="2400" dirty="0" smtClean="0">
                <a:latin typeface="+mj-lt"/>
              </a:rPr>
              <a:t>a gestão de projeto de relativamente curto prazo que foi estabelecido para a concretização de objetivos específicos.</a:t>
            </a:r>
          </a:p>
        </p:txBody>
      </p:sp>
      <p:pic>
        <p:nvPicPr>
          <p:cNvPr id="5" name="Picture 2" descr="http://t0.gstatic.com/images?q=tbn:ANd9GcRrltxa_LM8QR96x47hE6ggMpMnzkg3HLS2QtC0k5zUoxHbOix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886595"/>
            <a:ext cx="2232248" cy="854773"/>
          </a:xfrm>
          <a:prstGeom prst="rect">
            <a:avLst/>
          </a:prstGeom>
          <a:noFill/>
        </p:spPr>
      </p:pic>
      <p:sp>
        <p:nvSpPr>
          <p:cNvPr id="7" name="Retângulo de cantos arredondados 6"/>
          <p:cNvSpPr/>
          <p:nvPr/>
        </p:nvSpPr>
        <p:spPr>
          <a:xfrm>
            <a:off x="72008" y="188640"/>
            <a:ext cx="8964488" cy="1368152"/>
          </a:xfrm>
          <a:prstGeom prst="roundRect">
            <a:avLst/>
          </a:prstGeom>
          <a:solidFill>
            <a:srgbClr val="E22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Gestão de Projetos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919</Words>
  <Application>Microsoft Office PowerPoint</Application>
  <PresentationFormat>Apresentação na tela (4:3)</PresentationFormat>
  <Paragraphs>219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Padrões - Definição</vt:lpstr>
      <vt:lpstr>Métodos Ágeis - Origem</vt:lpstr>
      <vt:lpstr>Métodos Ágeis – Manifesto Ágil</vt:lpstr>
      <vt:lpstr>Métodos Ágeis - Definição</vt:lpstr>
      <vt:lpstr>Métodos Ágeis – Equipes Ágeis</vt:lpstr>
      <vt:lpstr>Contextualização Ambiental</vt:lpstr>
      <vt:lpstr>Alinhamento Prospectivo</vt:lpstr>
      <vt:lpstr>Alinhamento Prospectivo</vt:lpstr>
      <vt:lpstr>Alinhamento Prospectivo</vt:lpstr>
      <vt:lpstr>Alinhamento Prospectivo </vt:lpstr>
      <vt:lpstr>Alinhamento Estratégico</vt:lpstr>
      <vt:lpstr>Motivação da Pesquisa</vt:lpstr>
      <vt:lpstr>Metodologia Adotada</vt:lpstr>
      <vt:lpstr>Resultados Esperados</vt:lpstr>
      <vt:lpstr>Conclusões</vt:lpstr>
      <vt:lpstr>Bibliografia</vt:lpstr>
      <vt:lpstr>Bibliografia</vt:lpstr>
      <vt:lpstr>Bibliografia</vt:lpstr>
      <vt:lpstr>Bibliografia</vt:lpstr>
    </vt:vector>
  </TitlesOfParts>
  <Company>Liberty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e Métodos Ágeis</dc:title>
  <dc:creator>Users</dc:creator>
  <cp:lastModifiedBy>Liberty Seguros</cp:lastModifiedBy>
  <cp:revision>322</cp:revision>
  <dcterms:created xsi:type="dcterms:W3CDTF">2011-04-26T13:38:24Z</dcterms:created>
  <dcterms:modified xsi:type="dcterms:W3CDTF">2011-12-13T10:21:35Z</dcterms:modified>
</cp:coreProperties>
</file>