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7" r:id="rId5"/>
    <p:sldId id="258" r:id="rId6"/>
    <p:sldId id="259" r:id="rId7"/>
    <p:sldId id="262" r:id="rId8"/>
    <p:sldId id="260" r:id="rId9"/>
    <p:sldId id="263" r:id="rId10"/>
    <p:sldId id="261" r:id="rId11"/>
    <p:sldId id="264" r:id="rId12"/>
    <p:sldId id="265" r:id="rId13"/>
    <p:sldId id="266" r:id="rId14"/>
    <p:sldId id="267" r:id="rId15"/>
    <p:sldId id="268" r:id="rId1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B82F"/>
    <a:srgbClr val="F2E882"/>
    <a:srgbClr val="F4EF86"/>
    <a:srgbClr val="538FC2"/>
    <a:srgbClr val="276E9F"/>
    <a:srgbClr val="3D7292"/>
    <a:srgbClr val="8DD2F2"/>
    <a:srgbClr val="132F42"/>
    <a:srgbClr val="375B7B"/>
    <a:srgbClr val="5D5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27832-7B6B-425E-AF8B-13566779F008}" v="39" dt="2025-01-25T01:20:32.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showGuides="1">
      <p:cViewPr varScale="1">
        <p:scale>
          <a:sx n="40" d="100"/>
          <a:sy n="40" d="100"/>
        </p:scale>
        <p:origin x="1742" y="53"/>
      </p:cViewPr>
      <p:guideLst>
        <p:guide orient="horz" pos="4032"/>
        <p:guide pos="304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0971D-C5AD-4093-A73F-4411D851F05C}" type="datetimeFigureOut">
              <a:rPr lang="pt-BR" smtClean="0"/>
              <a:t>24/01/2025</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EAE70-70B0-41A8-B03F-5A911377118B}" type="slidenum">
              <a:rPr lang="pt-BR" smtClean="0"/>
              <a:t>‹nº›</a:t>
            </a:fld>
            <a:endParaRPr lang="pt-BR"/>
          </a:p>
        </p:txBody>
      </p:sp>
    </p:spTree>
    <p:extLst>
      <p:ext uri="{BB962C8B-B14F-4D97-AF65-F5344CB8AC3E}">
        <p14:creationId xmlns:p14="http://schemas.microsoft.com/office/powerpoint/2010/main" val="278891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BDB90A-941B-4597-97FA-FA22133EDECF}" type="datetime1">
              <a:rPr lang="pt-BR" smtClean="0"/>
              <a:t>24/01/2025</a:t>
            </a:fld>
            <a:endParaRPr lang="pt-BR"/>
          </a:p>
        </p:txBody>
      </p:sp>
      <p:sp>
        <p:nvSpPr>
          <p:cNvPr id="5" name="Footer Placeholder 4"/>
          <p:cNvSpPr>
            <a:spLocks noGrp="1"/>
          </p:cNvSpPr>
          <p:nvPr>
            <p:ph type="ftr" sz="quarter" idx="11"/>
          </p:nvPr>
        </p:nvSpPr>
        <p:spPr/>
        <p:txBody>
          <a:bodyPr/>
          <a:lstStyle/>
          <a:p>
            <a:r>
              <a:rPr lang="pt-BR"/>
              <a:t>Decaimento Radioativo -Maria Suelyjane da Costa</a:t>
            </a:r>
          </a:p>
        </p:txBody>
      </p:sp>
      <p:sp>
        <p:nvSpPr>
          <p:cNvPr id="6" name="Slide Number Placeholder 5"/>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421971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ABEE079-1D48-450C-B3C0-998C5531F34E}" type="datetime1">
              <a:rPr lang="pt-BR" smtClean="0"/>
              <a:t>24/01/2025</a:t>
            </a:fld>
            <a:endParaRPr lang="pt-BR"/>
          </a:p>
        </p:txBody>
      </p:sp>
      <p:sp>
        <p:nvSpPr>
          <p:cNvPr id="5" name="Footer Placeholder 4"/>
          <p:cNvSpPr>
            <a:spLocks noGrp="1"/>
          </p:cNvSpPr>
          <p:nvPr>
            <p:ph type="ftr" sz="quarter" idx="11"/>
          </p:nvPr>
        </p:nvSpPr>
        <p:spPr/>
        <p:txBody>
          <a:bodyPr/>
          <a:lstStyle/>
          <a:p>
            <a:r>
              <a:rPr lang="pt-BR"/>
              <a:t>Decaimento Radioativo -Maria Suelyjane da Costa</a:t>
            </a:r>
          </a:p>
        </p:txBody>
      </p:sp>
      <p:sp>
        <p:nvSpPr>
          <p:cNvPr id="6" name="Slide Number Placeholder 5"/>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105924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EDCB6F1-2529-4331-B233-4AFCC6A1C912}" type="datetime1">
              <a:rPr lang="pt-BR" smtClean="0"/>
              <a:t>24/01/2025</a:t>
            </a:fld>
            <a:endParaRPr lang="pt-BR"/>
          </a:p>
        </p:txBody>
      </p:sp>
      <p:sp>
        <p:nvSpPr>
          <p:cNvPr id="5" name="Footer Placeholder 4"/>
          <p:cNvSpPr>
            <a:spLocks noGrp="1"/>
          </p:cNvSpPr>
          <p:nvPr>
            <p:ph type="ftr" sz="quarter" idx="11"/>
          </p:nvPr>
        </p:nvSpPr>
        <p:spPr/>
        <p:txBody>
          <a:bodyPr/>
          <a:lstStyle/>
          <a:p>
            <a:r>
              <a:rPr lang="pt-BR"/>
              <a:t>Decaimento Radioativo -Maria Suelyjane da Costa</a:t>
            </a:r>
          </a:p>
        </p:txBody>
      </p:sp>
      <p:sp>
        <p:nvSpPr>
          <p:cNvPr id="6" name="Slide Number Placeholder 5"/>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43472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C87F03E-BE89-4639-B455-AAF92957F7B3}" type="datetime1">
              <a:rPr lang="pt-BR" smtClean="0"/>
              <a:t>24/01/2025</a:t>
            </a:fld>
            <a:endParaRPr lang="pt-BR"/>
          </a:p>
        </p:txBody>
      </p:sp>
      <p:sp>
        <p:nvSpPr>
          <p:cNvPr id="5" name="Footer Placeholder 4"/>
          <p:cNvSpPr>
            <a:spLocks noGrp="1"/>
          </p:cNvSpPr>
          <p:nvPr>
            <p:ph type="ftr" sz="quarter" idx="11"/>
          </p:nvPr>
        </p:nvSpPr>
        <p:spPr/>
        <p:txBody>
          <a:bodyPr/>
          <a:lstStyle/>
          <a:p>
            <a:r>
              <a:rPr lang="pt-BR"/>
              <a:t>Decaimento Radioativo -Maria Suelyjane da Costa</a:t>
            </a:r>
          </a:p>
        </p:txBody>
      </p:sp>
      <p:sp>
        <p:nvSpPr>
          <p:cNvPr id="6" name="Slide Number Placeholder 5"/>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196419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129DFA2-043C-436C-BE69-C55310E8C7DB}" type="datetime1">
              <a:rPr lang="pt-BR" smtClean="0"/>
              <a:t>24/01/2025</a:t>
            </a:fld>
            <a:endParaRPr lang="pt-BR"/>
          </a:p>
        </p:txBody>
      </p:sp>
      <p:sp>
        <p:nvSpPr>
          <p:cNvPr id="5" name="Footer Placeholder 4"/>
          <p:cNvSpPr>
            <a:spLocks noGrp="1"/>
          </p:cNvSpPr>
          <p:nvPr>
            <p:ph type="ftr" sz="quarter" idx="11"/>
          </p:nvPr>
        </p:nvSpPr>
        <p:spPr/>
        <p:txBody>
          <a:bodyPr/>
          <a:lstStyle/>
          <a:p>
            <a:r>
              <a:rPr lang="pt-BR"/>
              <a:t>Decaimento Radioativo -Maria Suelyjane da Costa</a:t>
            </a:r>
          </a:p>
        </p:txBody>
      </p:sp>
      <p:sp>
        <p:nvSpPr>
          <p:cNvPr id="6" name="Slide Number Placeholder 5"/>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200883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0716658-4F3C-4EA5-895B-7F8D312627BB}" type="datetime1">
              <a:rPr lang="pt-BR" smtClean="0"/>
              <a:t>24/01/2025</a:t>
            </a:fld>
            <a:endParaRPr lang="pt-BR"/>
          </a:p>
        </p:txBody>
      </p:sp>
      <p:sp>
        <p:nvSpPr>
          <p:cNvPr id="6" name="Footer Placeholder 5"/>
          <p:cNvSpPr>
            <a:spLocks noGrp="1"/>
          </p:cNvSpPr>
          <p:nvPr>
            <p:ph type="ftr" sz="quarter" idx="11"/>
          </p:nvPr>
        </p:nvSpPr>
        <p:spPr/>
        <p:txBody>
          <a:bodyPr/>
          <a:lstStyle/>
          <a:p>
            <a:r>
              <a:rPr lang="pt-BR"/>
              <a:t>Decaimento Radioativo -Maria Suelyjane da Costa</a:t>
            </a:r>
          </a:p>
        </p:txBody>
      </p:sp>
      <p:sp>
        <p:nvSpPr>
          <p:cNvPr id="7" name="Slide Number Placeholder 6"/>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67141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5DCA83F-CC55-4253-9EEB-41EE18EA7E41}" type="datetime1">
              <a:rPr lang="pt-BR" smtClean="0"/>
              <a:t>24/01/2025</a:t>
            </a:fld>
            <a:endParaRPr lang="pt-BR"/>
          </a:p>
        </p:txBody>
      </p:sp>
      <p:sp>
        <p:nvSpPr>
          <p:cNvPr id="8" name="Footer Placeholder 7"/>
          <p:cNvSpPr>
            <a:spLocks noGrp="1"/>
          </p:cNvSpPr>
          <p:nvPr>
            <p:ph type="ftr" sz="quarter" idx="11"/>
          </p:nvPr>
        </p:nvSpPr>
        <p:spPr/>
        <p:txBody>
          <a:bodyPr/>
          <a:lstStyle/>
          <a:p>
            <a:r>
              <a:rPr lang="pt-BR"/>
              <a:t>Decaimento Radioativo -Maria Suelyjane da Costa</a:t>
            </a:r>
          </a:p>
        </p:txBody>
      </p:sp>
      <p:sp>
        <p:nvSpPr>
          <p:cNvPr id="9" name="Slide Number Placeholder 8"/>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1722479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0778387-7B4A-48ED-A50E-9DAE9D43AD28}" type="datetime1">
              <a:rPr lang="pt-BR" smtClean="0"/>
              <a:t>24/01/2025</a:t>
            </a:fld>
            <a:endParaRPr lang="pt-BR"/>
          </a:p>
        </p:txBody>
      </p:sp>
      <p:sp>
        <p:nvSpPr>
          <p:cNvPr id="4" name="Footer Placeholder 3"/>
          <p:cNvSpPr>
            <a:spLocks noGrp="1"/>
          </p:cNvSpPr>
          <p:nvPr>
            <p:ph type="ftr" sz="quarter" idx="11"/>
          </p:nvPr>
        </p:nvSpPr>
        <p:spPr/>
        <p:txBody>
          <a:bodyPr/>
          <a:lstStyle/>
          <a:p>
            <a:r>
              <a:rPr lang="pt-BR"/>
              <a:t>Decaimento Radioativo -Maria Suelyjane da Costa</a:t>
            </a:r>
          </a:p>
        </p:txBody>
      </p:sp>
      <p:sp>
        <p:nvSpPr>
          <p:cNvPr id="5" name="Slide Number Placeholder 4"/>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377751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52B7E-8F9A-4545-9A5F-EBFA24379356}" type="datetime1">
              <a:rPr lang="pt-BR" smtClean="0"/>
              <a:t>24/01/2025</a:t>
            </a:fld>
            <a:endParaRPr lang="pt-BR"/>
          </a:p>
        </p:txBody>
      </p:sp>
      <p:sp>
        <p:nvSpPr>
          <p:cNvPr id="3" name="Footer Placeholder 2"/>
          <p:cNvSpPr>
            <a:spLocks noGrp="1"/>
          </p:cNvSpPr>
          <p:nvPr>
            <p:ph type="ftr" sz="quarter" idx="11"/>
          </p:nvPr>
        </p:nvSpPr>
        <p:spPr/>
        <p:txBody>
          <a:bodyPr/>
          <a:lstStyle/>
          <a:p>
            <a:r>
              <a:rPr lang="pt-BR"/>
              <a:t>Decaimento Radioativo -Maria Suelyjane da Costa</a:t>
            </a:r>
          </a:p>
        </p:txBody>
      </p:sp>
      <p:sp>
        <p:nvSpPr>
          <p:cNvPr id="4" name="Slide Number Placeholder 3"/>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340786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61930CA-9C45-4AC0-B607-7F38B043888B}" type="datetime1">
              <a:rPr lang="pt-BR" smtClean="0"/>
              <a:t>24/01/2025</a:t>
            </a:fld>
            <a:endParaRPr lang="pt-BR"/>
          </a:p>
        </p:txBody>
      </p:sp>
      <p:sp>
        <p:nvSpPr>
          <p:cNvPr id="6" name="Footer Placeholder 5"/>
          <p:cNvSpPr>
            <a:spLocks noGrp="1"/>
          </p:cNvSpPr>
          <p:nvPr>
            <p:ph type="ftr" sz="quarter" idx="11"/>
          </p:nvPr>
        </p:nvSpPr>
        <p:spPr/>
        <p:txBody>
          <a:bodyPr/>
          <a:lstStyle/>
          <a:p>
            <a:r>
              <a:rPr lang="pt-BR"/>
              <a:t>Decaimento Radioativo -Maria Suelyjane da Costa</a:t>
            </a:r>
          </a:p>
        </p:txBody>
      </p:sp>
      <p:sp>
        <p:nvSpPr>
          <p:cNvPr id="7" name="Slide Number Placeholder 6"/>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30213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737F8B2-6B7B-492D-811A-349AC9A9981A}" type="datetime1">
              <a:rPr lang="pt-BR" smtClean="0"/>
              <a:t>24/01/2025</a:t>
            </a:fld>
            <a:endParaRPr lang="pt-BR"/>
          </a:p>
        </p:txBody>
      </p:sp>
      <p:sp>
        <p:nvSpPr>
          <p:cNvPr id="6" name="Footer Placeholder 5"/>
          <p:cNvSpPr>
            <a:spLocks noGrp="1"/>
          </p:cNvSpPr>
          <p:nvPr>
            <p:ph type="ftr" sz="quarter" idx="11"/>
          </p:nvPr>
        </p:nvSpPr>
        <p:spPr/>
        <p:txBody>
          <a:bodyPr/>
          <a:lstStyle/>
          <a:p>
            <a:r>
              <a:rPr lang="pt-BR"/>
              <a:t>Decaimento Radioativo -Maria Suelyjane da Costa</a:t>
            </a:r>
          </a:p>
        </p:txBody>
      </p:sp>
      <p:sp>
        <p:nvSpPr>
          <p:cNvPr id="7" name="Slide Number Placeholder 6"/>
          <p:cNvSpPr>
            <a:spLocks noGrp="1"/>
          </p:cNvSpPr>
          <p:nvPr>
            <p:ph type="sldNum" sz="quarter" idx="12"/>
          </p:nvPr>
        </p:nvSpPr>
        <p:spPr/>
        <p:txBody>
          <a:bodyPr/>
          <a:lstStyle/>
          <a:p>
            <a:fld id="{BFEAA4F0-036B-48E7-A61A-42CFF76A0BD3}" type="slidenum">
              <a:rPr lang="pt-BR" smtClean="0"/>
              <a:t>‹nº›</a:t>
            </a:fld>
            <a:endParaRPr lang="pt-BR"/>
          </a:p>
        </p:txBody>
      </p:sp>
    </p:spTree>
    <p:extLst>
      <p:ext uri="{BB962C8B-B14F-4D97-AF65-F5344CB8AC3E}">
        <p14:creationId xmlns:p14="http://schemas.microsoft.com/office/powerpoint/2010/main" val="377278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27C8E8DE-8E99-4FB0-9863-12B10F70C4BD}" type="datetime1">
              <a:rPr lang="pt-BR" smtClean="0"/>
              <a:t>24/01/2025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Decaimento Radioativo -Maria Suelyjane da Costa</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BFEAA4F0-036B-48E7-A61A-42CFF76A0BD3}" type="slidenum">
              <a:rPr lang="pt-BR" smtClean="0"/>
              <a:t>‹nº›</a:t>
            </a:fld>
            <a:endParaRPr lang="pt-BR"/>
          </a:p>
        </p:txBody>
      </p:sp>
    </p:spTree>
    <p:extLst>
      <p:ext uri="{BB962C8B-B14F-4D97-AF65-F5344CB8AC3E}">
        <p14:creationId xmlns:p14="http://schemas.microsoft.com/office/powerpoint/2010/main" val="1384081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uelyjane/ebook-Phisic-Radioactive-Decay"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381AA6F5-3E18-151E-EE11-7B6AD5A1077E}"/>
              </a:ext>
            </a:extLst>
          </p:cNvPr>
          <p:cNvSpPr/>
          <p:nvPr/>
        </p:nvSpPr>
        <p:spPr>
          <a:xfrm>
            <a:off x="0" y="0"/>
            <a:ext cx="9601200" cy="12801600"/>
          </a:xfrm>
          <a:prstGeom prst="rect">
            <a:avLst/>
          </a:prstGeom>
          <a:solidFill>
            <a:srgbClr val="375B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g" descr="Uma imagem contendo mesa, neve, homem, grupo&#10;&#10;Descrição gerada automaticamente">
            <a:extLst>
              <a:ext uri="{FF2B5EF4-FFF2-40B4-BE49-F238E27FC236}">
                <a16:creationId xmlns:a16="http://schemas.microsoft.com/office/drawing/2014/main" id="{B5941356-0D81-36E9-9437-1641172036A5}"/>
              </a:ext>
            </a:extLst>
          </p:cNvPr>
          <p:cNvPicPr>
            <a:picLocks noChangeAspect="1"/>
          </p:cNvPicPr>
          <p:nvPr/>
        </p:nvPicPr>
        <p:blipFill>
          <a:blip r:embed="rId2"/>
          <a:stretch>
            <a:fillRect/>
          </a:stretch>
        </p:blipFill>
        <p:spPr>
          <a:xfrm>
            <a:off x="472932" y="2647950"/>
            <a:ext cx="8671068" cy="8671068"/>
          </a:xfrm>
          <a:prstGeom prst="rect">
            <a:avLst/>
          </a:prstGeom>
        </p:spPr>
      </p:pic>
      <p:sp>
        <p:nvSpPr>
          <p:cNvPr id="7" name="Titulo">
            <a:extLst>
              <a:ext uri="{FF2B5EF4-FFF2-40B4-BE49-F238E27FC236}">
                <a16:creationId xmlns:a16="http://schemas.microsoft.com/office/drawing/2014/main" id="{BA50D4D7-1B48-C524-E1B4-CA4DD39C22AA}"/>
              </a:ext>
            </a:extLst>
          </p:cNvPr>
          <p:cNvSpPr txBox="1"/>
          <p:nvPr/>
        </p:nvSpPr>
        <p:spPr>
          <a:xfrm>
            <a:off x="457200" y="374362"/>
            <a:ext cx="8686800" cy="707886"/>
          </a:xfrm>
          <a:prstGeom prst="rect">
            <a:avLst/>
          </a:prstGeom>
          <a:noFill/>
          <a:ln w="12700">
            <a:solidFill>
              <a:srgbClr val="E0B82F"/>
            </a:solidFill>
          </a:ln>
          <a:effectLst>
            <a:outerShdw blurRad="50800" dist="38100" algn="l" rotWithShape="0">
              <a:prstClr val="black">
                <a:alpha val="40000"/>
              </a:prstClr>
            </a:outerShdw>
            <a:reflection blurRad="6350" stA="52000" endA="300" endPos="35000" dir="5400000" sy="-100000" algn="bl" rotWithShape="0"/>
          </a:effectLst>
        </p:spPr>
        <p:txBody>
          <a:bodyPr wrap="square" rtlCol="0">
            <a:spAutoFit/>
          </a:bodyPr>
          <a:lstStyle/>
          <a:p>
            <a:r>
              <a:rPr lang="pt-BR" sz="4000" dirty="0">
                <a:ln w="0">
                  <a:solidFill>
                    <a:srgbClr val="E0B82F"/>
                  </a:solidFill>
                </a:ln>
                <a:solidFill>
                  <a:schemeClr val="accent2">
                    <a:lumMod val="60000"/>
                    <a:lumOff val="40000"/>
                  </a:schemeClr>
                </a:solidFill>
                <a:effectLst>
                  <a:glow rad="393700">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Mistérios do Decaimento Radioativo</a:t>
            </a:r>
          </a:p>
        </p:txBody>
      </p:sp>
      <p:sp>
        <p:nvSpPr>
          <p:cNvPr id="3" name="Retângulo 2">
            <a:extLst>
              <a:ext uri="{FF2B5EF4-FFF2-40B4-BE49-F238E27FC236}">
                <a16:creationId xmlns:a16="http://schemas.microsoft.com/office/drawing/2014/main" id="{4F5FB05A-E631-F301-4F6A-F443875249EC}"/>
              </a:ext>
            </a:extLst>
          </p:cNvPr>
          <p:cNvSpPr/>
          <p:nvPr/>
        </p:nvSpPr>
        <p:spPr>
          <a:xfrm>
            <a:off x="457200" y="1463532"/>
            <a:ext cx="8686800" cy="10129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ubtítulo">
            <a:extLst>
              <a:ext uri="{FF2B5EF4-FFF2-40B4-BE49-F238E27FC236}">
                <a16:creationId xmlns:a16="http://schemas.microsoft.com/office/drawing/2014/main" id="{99ED405A-6BE0-3C92-17CA-C23921841AFE}"/>
              </a:ext>
            </a:extLst>
          </p:cNvPr>
          <p:cNvSpPr txBox="1"/>
          <p:nvPr/>
        </p:nvSpPr>
        <p:spPr>
          <a:xfrm>
            <a:off x="476250" y="1521910"/>
            <a:ext cx="8686800" cy="584775"/>
          </a:xfrm>
          <a:prstGeom prst="rect">
            <a:avLst/>
          </a:prstGeom>
          <a:solidFill>
            <a:srgbClr val="FFFF00"/>
          </a:solidFill>
        </p:spPr>
        <p:txBody>
          <a:bodyPr wrap="square" rtlCol="0">
            <a:spAutoFit/>
          </a:bodyPr>
          <a:lstStyle/>
          <a:p>
            <a:pPr algn="ctr"/>
            <a:r>
              <a:rPr lang="pt-BR" sz="3200" dirty="0">
                <a:ln w="0"/>
                <a:solidFill>
                  <a:schemeClr val="tx2">
                    <a:lumMod val="90000"/>
                    <a:lumOff val="10000"/>
                  </a:schemeClr>
                </a:solidFill>
                <a:effectLst>
                  <a:outerShdw blurRad="38100" dist="19050" dir="2700000" algn="tl" rotWithShape="0">
                    <a:schemeClr val="dk1">
                      <a:alpha val="40000"/>
                    </a:schemeClr>
                  </a:outerShdw>
                </a:effectLst>
                <a:latin typeface="Impact" panose="020B0806030902050204" pitchFamily="34" charset="0"/>
              </a:rPr>
              <a:t>GUIA PRÁTICO PARA O ENSINO DA FÍSICA NUCLEAR</a:t>
            </a:r>
          </a:p>
        </p:txBody>
      </p:sp>
      <p:sp>
        <p:nvSpPr>
          <p:cNvPr id="4" name="rodape">
            <a:extLst>
              <a:ext uri="{FF2B5EF4-FFF2-40B4-BE49-F238E27FC236}">
                <a16:creationId xmlns:a16="http://schemas.microsoft.com/office/drawing/2014/main" id="{1539D011-115C-A013-4C36-2BA0F424830C}"/>
              </a:ext>
            </a:extLst>
          </p:cNvPr>
          <p:cNvSpPr txBox="1"/>
          <p:nvPr/>
        </p:nvSpPr>
        <p:spPr>
          <a:xfrm>
            <a:off x="2571750" y="11709726"/>
            <a:ext cx="4438650" cy="584775"/>
          </a:xfrm>
          <a:prstGeom prst="rect">
            <a:avLst/>
          </a:prstGeom>
          <a:solidFill>
            <a:schemeClr val="tx2">
              <a:lumMod val="50000"/>
              <a:lumOff val="50000"/>
            </a:schemeClr>
          </a:solidFill>
        </p:spPr>
        <p:txBody>
          <a:bodyPr wrap="square" rtlCol="0">
            <a:spAutoFit/>
          </a:bodyPr>
          <a:lstStyle/>
          <a:p>
            <a:pPr algn="ctr"/>
            <a:r>
              <a:rPr lang="pt-BR" sz="3200" dirty="0">
                <a:ln w="0">
                  <a:solidFill>
                    <a:srgbClr val="002060"/>
                  </a:solidFill>
                </a:ln>
                <a:solidFill>
                  <a:schemeClr val="accent2">
                    <a:lumMod val="40000"/>
                    <a:lumOff val="60000"/>
                  </a:schemeClr>
                </a:solidFill>
                <a:effectLst>
                  <a:outerShdw blurRad="38100" dist="19050" dir="2700000" algn="tl" rotWithShape="0">
                    <a:schemeClr val="dk1">
                      <a:alpha val="40000"/>
                    </a:schemeClr>
                  </a:outerShdw>
                </a:effectLst>
                <a:latin typeface="Impact" panose="020B0806030902050204" pitchFamily="34" charset="0"/>
              </a:rPr>
              <a:t>Maria Suelyjane da Costa</a:t>
            </a:r>
          </a:p>
        </p:txBody>
      </p:sp>
      <p:sp>
        <p:nvSpPr>
          <p:cNvPr id="8" name="Espaço Reservado para Rodapé 7">
            <a:extLst>
              <a:ext uri="{FF2B5EF4-FFF2-40B4-BE49-F238E27FC236}">
                <a16:creationId xmlns:a16="http://schemas.microsoft.com/office/drawing/2014/main" id="{3FCEFCE6-589B-B0D4-8471-FC06A8730C60}"/>
              </a:ext>
            </a:extLst>
          </p:cNvPr>
          <p:cNvSpPr>
            <a:spLocks noGrp="1"/>
          </p:cNvSpPr>
          <p:nvPr>
            <p:ph type="ftr" sz="quarter" idx="11"/>
          </p:nvPr>
        </p:nvSpPr>
        <p:spPr/>
        <p:txBody>
          <a:bodyPr/>
          <a:lstStyle/>
          <a:p>
            <a:r>
              <a:rPr lang="pt-BR"/>
              <a:t>Decaimento Radioativo -Maria Suelyjane da Costa</a:t>
            </a:r>
          </a:p>
        </p:txBody>
      </p:sp>
      <p:sp>
        <p:nvSpPr>
          <p:cNvPr id="9" name="Espaço Reservado para Número de Slide 8">
            <a:extLst>
              <a:ext uri="{FF2B5EF4-FFF2-40B4-BE49-F238E27FC236}">
                <a16:creationId xmlns:a16="http://schemas.microsoft.com/office/drawing/2014/main" id="{BEC6B9BB-BF47-BFFD-8592-33C24127045E}"/>
              </a:ext>
            </a:extLst>
          </p:cNvPr>
          <p:cNvSpPr>
            <a:spLocks noGrp="1"/>
          </p:cNvSpPr>
          <p:nvPr>
            <p:ph type="sldNum" sz="quarter" idx="12"/>
          </p:nvPr>
        </p:nvSpPr>
        <p:spPr/>
        <p:txBody>
          <a:bodyPr/>
          <a:lstStyle/>
          <a:p>
            <a:fld id="{BFEAA4F0-036B-48E7-A61A-42CFF76A0BD3}" type="slidenum">
              <a:rPr lang="pt-BR" smtClean="0"/>
              <a:t>1</a:t>
            </a:fld>
            <a:endParaRPr lang="pt-BR"/>
          </a:p>
        </p:txBody>
      </p:sp>
    </p:spTree>
    <p:extLst>
      <p:ext uri="{BB962C8B-B14F-4D97-AF65-F5344CB8AC3E}">
        <p14:creationId xmlns:p14="http://schemas.microsoft.com/office/powerpoint/2010/main" val="400013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8C3C2-E3DE-3A52-9313-49EFB535409A}"/>
            </a:ext>
          </a:extLst>
        </p:cNvPr>
        <p:cNvGrpSpPr/>
        <p:nvPr/>
      </p:nvGrpSpPr>
      <p:grpSpPr>
        <a:xfrm>
          <a:off x="0" y="0"/>
          <a:ext cx="0" cy="0"/>
          <a:chOff x="0" y="0"/>
          <a:chExt cx="0" cy="0"/>
        </a:xfrm>
      </p:grpSpPr>
      <p:sp>
        <p:nvSpPr>
          <p:cNvPr id="4" name="Título_comp">
            <a:extLst>
              <a:ext uri="{FF2B5EF4-FFF2-40B4-BE49-F238E27FC236}">
                <a16:creationId xmlns:a16="http://schemas.microsoft.com/office/drawing/2014/main" id="{D4A1EB97-449A-DBB2-2FEF-8BDF8937EA11}"/>
              </a:ext>
            </a:extLst>
          </p:cNvPr>
          <p:cNvSpPr txBox="1"/>
          <p:nvPr/>
        </p:nvSpPr>
        <p:spPr>
          <a:xfrm>
            <a:off x="1143000" y="1047750"/>
            <a:ext cx="7219950" cy="707886"/>
          </a:xfrm>
          <a:prstGeom prst="rect">
            <a:avLst/>
          </a:prstGeom>
          <a:noFill/>
        </p:spPr>
        <p:txBody>
          <a:bodyPr wrap="square" rtlCol="0">
            <a:spAutoFit/>
          </a:bodyPr>
          <a:lstStyle/>
          <a:p>
            <a:pPr algn="ctr"/>
            <a:r>
              <a:rPr lang="pt-BR" sz="4000" dirty="0">
                <a:latin typeface="Impact" panose="020B0806030902050204" pitchFamily="34" charset="0"/>
                <a:cs typeface="Posterama" panose="020B0504020200020000" pitchFamily="34" charset="0"/>
              </a:rPr>
              <a:t>Conclusão</a:t>
            </a:r>
          </a:p>
        </p:txBody>
      </p:sp>
      <p:sp>
        <p:nvSpPr>
          <p:cNvPr id="5" name="Text">
            <a:extLst>
              <a:ext uri="{FF2B5EF4-FFF2-40B4-BE49-F238E27FC236}">
                <a16:creationId xmlns:a16="http://schemas.microsoft.com/office/drawing/2014/main" id="{1B818C50-2172-99BA-8A2E-3AD13ADD15D0}"/>
              </a:ext>
            </a:extLst>
          </p:cNvPr>
          <p:cNvSpPr txBox="1"/>
          <p:nvPr/>
        </p:nvSpPr>
        <p:spPr>
          <a:xfrm>
            <a:off x="1143000" y="2258378"/>
            <a:ext cx="7219950" cy="4471032"/>
          </a:xfrm>
          <a:prstGeom prst="rect">
            <a:avLst/>
          </a:prstGeom>
          <a:noFill/>
        </p:spPr>
        <p:txBody>
          <a:bodyPr wrap="square" rtlCol="0">
            <a:spAutoFit/>
          </a:bodyPr>
          <a:lstStyle/>
          <a:p>
            <a:pPr algn="just">
              <a:lnSpc>
                <a:spcPct val="150000"/>
              </a:lnSpc>
            </a:pPr>
            <a:r>
              <a:rPr lang="pt-BR" sz="2400" dirty="0"/>
              <a:t>O decaimento radioativo é essencial para compreender a estabilidade dos núcleos atômicos. Por meio dos tipos de decaimento (α, β, γ e captura eletrônica), podemos explicar vários processos naturais e avanços tecnológicos, como datação por carbono-14 e tratamentos médicos. Estudar esses fenômenos ajuda a desvendar os mistérios do mundo atômico de maneira simples e fascinante!</a:t>
            </a:r>
          </a:p>
        </p:txBody>
      </p:sp>
      <p:sp>
        <p:nvSpPr>
          <p:cNvPr id="8" name="Retângulo 7">
            <a:extLst>
              <a:ext uri="{FF2B5EF4-FFF2-40B4-BE49-F238E27FC236}">
                <a16:creationId xmlns:a16="http://schemas.microsoft.com/office/drawing/2014/main" id="{E689EC0A-5F29-FE51-6961-F1E8059A5E0B}"/>
              </a:ext>
            </a:extLst>
          </p:cNvPr>
          <p:cNvSpPr/>
          <p:nvPr/>
        </p:nvSpPr>
        <p:spPr>
          <a:xfrm>
            <a:off x="952500" y="0"/>
            <a:ext cx="190500" cy="1619250"/>
          </a:xfrm>
          <a:prstGeom prst="rect">
            <a:avLst/>
          </a:prstGeom>
          <a:solidFill>
            <a:srgbClr val="E0B8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Rodapé 1">
            <a:extLst>
              <a:ext uri="{FF2B5EF4-FFF2-40B4-BE49-F238E27FC236}">
                <a16:creationId xmlns:a16="http://schemas.microsoft.com/office/drawing/2014/main" id="{202EABA3-3DFA-5E55-ADBC-DA7ADD66856A}"/>
              </a:ext>
            </a:extLst>
          </p:cNvPr>
          <p:cNvSpPr>
            <a:spLocks noGrp="1"/>
          </p:cNvSpPr>
          <p:nvPr>
            <p:ph type="ftr" sz="quarter" idx="11"/>
          </p:nvPr>
        </p:nvSpPr>
        <p:spPr/>
        <p:txBody>
          <a:bodyPr/>
          <a:lstStyle/>
          <a:p>
            <a:r>
              <a:rPr lang="pt-BR"/>
              <a:t>Decaimento Radioativo -Maria Suelyjane da Costa</a:t>
            </a:r>
          </a:p>
        </p:txBody>
      </p:sp>
      <p:sp>
        <p:nvSpPr>
          <p:cNvPr id="3" name="Espaço Reservado para Número de Slide 2">
            <a:extLst>
              <a:ext uri="{FF2B5EF4-FFF2-40B4-BE49-F238E27FC236}">
                <a16:creationId xmlns:a16="http://schemas.microsoft.com/office/drawing/2014/main" id="{9929ACFA-52D5-2906-A00F-809DBE025BC2}"/>
              </a:ext>
            </a:extLst>
          </p:cNvPr>
          <p:cNvSpPr>
            <a:spLocks noGrp="1"/>
          </p:cNvSpPr>
          <p:nvPr>
            <p:ph type="sldNum" sz="quarter" idx="12"/>
          </p:nvPr>
        </p:nvSpPr>
        <p:spPr/>
        <p:txBody>
          <a:bodyPr/>
          <a:lstStyle/>
          <a:p>
            <a:fld id="{BFEAA4F0-036B-48E7-A61A-42CFF76A0BD3}" type="slidenum">
              <a:rPr lang="pt-BR" smtClean="0"/>
              <a:t>10</a:t>
            </a:fld>
            <a:endParaRPr lang="pt-BR"/>
          </a:p>
        </p:txBody>
      </p:sp>
    </p:spTree>
    <p:extLst>
      <p:ext uri="{BB962C8B-B14F-4D97-AF65-F5344CB8AC3E}">
        <p14:creationId xmlns:p14="http://schemas.microsoft.com/office/powerpoint/2010/main" val="217735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69343-F367-4268-D6A0-C8F03917AEA4}"/>
            </a:ext>
          </a:extLst>
        </p:cNvPr>
        <p:cNvGrpSpPr/>
        <p:nvPr/>
      </p:nvGrpSpPr>
      <p:grpSpPr>
        <a:xfrm>
          <a:off x="0" y="0"/>
          <a:ext cx="0" cy="0"/>
          <a:chOff x="0" y="0"/>
          <a:chExt cx="0" cy="0"/>
        </a:xfrm>
      </p:grpSpPr>
      <p:sp>
        <p:nvSpPr>
          <p:cNvPr id="6" name="Retângulo 5">
            <a:extLst>
              <a:ext uri="{FF2B5EF4-FFF2-40B4-BE49-F238E27FC236}">
                <a16:creationId xmlns:a16="http://schemas.microsoft.com/office/drawing/2014/main" id="{F2040E27-DA9E-B05F-4744-BF44D1FB6D80}"/>
              </a:ext>
            </a:extLst>
          </p:cNvPr>
          <p:cNvSpPr/>
          <p:nvPr/>
        </p:nvSpPr>
        <p:spPr>
          <a:xfrm>
            <a:off x="0" y="-38100"/>
            <a:ext cx="9601200" cy="12801600"/>
          </a:xfrm>
          <a:prstGeom prst="rect">
            <a:avLst/>
          </a:prstGeom>
          <a:solidFill>
            <a:srgbClr val="375B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Titulo">
            <a:extLst>
              <a:ext uri="{FF2B5EF4-FFF2-40B4-BE49-F238E27FC236}">
                <a16:creationId xmlns:a16="http://schemas.microsoft.com/office/drawing/2014/main" id="{E6102A90-E63E-9A0E-FC2E-64B6A52F0884}"/>
              </a:ext>
            </a:extLst>
          </p:cNvPr>
          <p:cNvSpPr txBox="1"/>
          <p:nvPr/>
        </p:nvSpPr>
        <p:spPr>
          <a:xfrm>
            <a:off x="1143000" y="5411748"/>
            <a:ext cx="7448550" cy="1323439"/>
          </a:xfrm>
          <a:prstGeom prst="rect">
            <a:avLst/>
          </a:prstGeom>
          <a:noFill/>
          <a:ln w="12700">
            <a:solidFill>
              <a:srgbClr val="E0B82F"/>
            </a:solidFill>
          </a:ln>
          <a:effectLst>
            <a:outerShdw blurRad="50800" dist="38100" algn="l" rotWithShape="0">
              <a:prstClr val="black">
                <a:alpha val="40000"/>
              </a:prstClr>
            </a:outerShdw>
            <a:reflection blurRad="6350" stA="52000" endA="300" endPos="35000" dir="5400000" sy="-100000" algn="bl" rotWithShape="0"/>
          </a:effectLst>
        </p:spPr>
        <p:txBody>
          <a:bodyPr wrap="square" rtlCol="0">
            <a:spAutoFit/>
          </a:bodyPr>
          <a:lstStyle/>
          <a:p>
            <a:pPr algn="ctr"/>
            <a:r>
              <a:rPr lang="pt-BR" sz="8000" dirty="0">
                <a:ln w="0">
                  <a:solidFill>
                    <a:srgbClr val="E0B82F"/>
                  </a:solidFill>
                </a:ln>
                <a:solidFill>
                  <a:srgbClr val="F4EF86"/>
                </a:solidFill>
                <a:effectLst>
                  <a:glow>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Agradecimento</a:t>
            </a:r>
          </a:p>
        </p:txBody>
      </p:sp>
      <p:sp>
        <p:nvSpPr>
          <p:cNvPr id="9" name="Retângulo 8">
            <a:extLst>
              <a:ext uri="{FF2B5EF4-FFF2-40B4-BE49-F238E27FC236}">
                <a16:creationId xmlns:a16="http://schemas.microsoft.com/office/drawing/2014/main" id="{6CE8298A-5DBE-4E4A-B004-E1B900CEF8B2}"/>
              </a:ext>
            </a:extLst>
          </p:cNvPr>
          <p:cNvSpPr/>
          <p:nvPr/>
        </p:nvSpPr>
        <p:spPr>
          <a:xfrm>
            <a:off x="1009650" y="7600950"/>
            <a:ext cx="7581900" cy="95250"/>
          </a:xfrm>
          <a:prstGeom prst="rect">
            <a:avLst/>
          </a:prstGeom>
          <a:solidFill>
            <a:srgbClr val="F4EF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Rodapé 1">
            <a:extLst>
              <a:ext uri="{FF2B5EF4-FFF2-40B4-BE49-F238E27FC236}">
                <a16:creationId xmlns:a16="http://schemas.microsoft.com/office/drawing/2014/main" id="{7AC0BA6C-54F0-DED4-0C86-663B61E8EBDF}"/>
              </a:ext>
            </a:extLst>
          </p:cNvPr>
          <p:cNvSpPr>
            <a:spLocks noGrp="1"/>
          </p:cNvSpPr>
          <p:nvPr>
            <p:ph type="ftr" sz="quarter" idx="11"/>
          </p:nvPr>
        </p:nvSpPr>
        <p:spPr/>
        <p:txBody>
          <a:bodyPr/>
          <a:lstStyle/>
          <a:p>
            <a:r>
              <a:rPr lang="pt-BR"/>
              <a:t>Decaimento Radioativo -Maria Suelyjane da Costa</a:t>
            </a:r>
          </a:p>
        </p:txBody>
      </p:sp>
      <p:sp>
        <p:nvSpPr>
          <p:cNvPr id="3" name="Espaço Reservado para Número de Slide 2">
            <a:extLst>
              <a:ext uri="{FF2B5EF4-FFF2-40B4-BE49-F238E27FC236}">
                <a16:creationId xmlns:a16="http://schemas.microsoft.com/office/drawing/2014/main" id="{89E0A533-37F4-BB86-9048-A9092CD974B6}"/>
              </a:ext>
            </a:extLst>
          </p:cNvPr>
          <p:cNvSpPr>
            <a:spLocks noGrp="1"/>
          </p:cNvSpPr>
          <p:nvPr>
            <p:ph type="sldNum" sz="quarter" idx="12"/>
          </p:nvPr>
        </p:nvSpPr>
        <p:spPr/>
        <p:txBody>
          <a:bodyPr/>
          <a:lstStyle/>
          <a:p>
            <a:fld id="{BFEAA4F0-036B-48E7-A61A-42CFF76A0BD3}" type="slidenum">
              <a:rPr lang="pt-BR" smtClean="0"/>
              <a:t>11</a:t>
            </a:fld>
            <a:endParaRPr lang="pt-BR"/>
          </a:p>
        </p:txBody>
      </p:sp>
    </p:spTree>
    <p:extLst>
      <p:ext uri="{BB962C8B-B14F-4D97-AF65-F5344CB8AC3E}">
        <p14:creationId xmlns:p14="http://schemas.microsoft.com/office/powerpoint/2010/main" val="2858187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C3A3E-EFEC-AF8B-2D2C-878C386D7118}"/>
            </a:ext>
          </a:extLst>
        </p:cNvPr>
        <p:cNvGrpSpPr/>
        <p:nvPr/>
      </p:nvGrpSpPr>
      <p:grpSpPr>
        <a:xfrm>
          <a:off x="0" y="0"/>
          <a:ext cx="0" cy="0"/>
          <a:chOff x="0" y="0"/>
          <a:chExt cx="0" cy="0"/>
        </a:xfrm>
      </p:grpSpPr>
      <p:sp>
        <p:nvSpPr>
          <p:cNvPr id="4" name="Título_comp">
            <a:extLst>
              <a:ext uri="{FF2B5EF4-FFF2-40B4-BE49-F238E27FC236}">
                <a16:creationId xmlns:a16="http://schemas.microsoft.com/office/drawing/2014/main" id="{8F322526-DF6B-554E-4851-2A28F178811E}"/>
              </a:ext>
            </a:extLst>
          </p:cNvPr>
          <p:cNvSpPr txBox="1"/>
          <p:nvPr/>
        </p:nvSpPr>
        <p:spPr>
          <a:xfrm>
            <a:off x="1143000" y="1047750"/>
            <a:ext cx="7219950" cy="707886"/>
          </a:xfrm>
          <a:prstGeom prst="rect">
            <a:avLst/>
          </a:prstGeom>
          <a:noFill/>
        </p:spPr>
        <p:txBody>
          <a:bodyPr wrap="square" rtlCol="0">
            <a:spAutoFit/>
          </a:bodyPr>
          <a:lstStyle/>
          <a:p>
            <a:pPr algn="ctr"/>
            <a:r>
              <a:rPr lang="pt-BR" sz="4000" dirty="0">
                <a:latin typeface="Impact" panose="020B0806030902050204" pitchFamily="34" charset="0"/>
                <a:cs typeface="Posterama" panose="020B0504020200020000" pitchFamily="34" charset="0"/>
              </a:rPr>
              <a:t>Obrigado por chegar até aqui!</a:t>
            </a:r>
          </a:p>
        </p:txBody>
      </p:sp>
      <p:sp>
        <p:nvSpPr>
          <p:cNvPr id="5" name="Text">
            <a:extLst>
              <a:ext uri="{FF2B5EF4-FFF2-40B4-BE49-F238E27FC236}">
                <a16:creationId xmlns:a16="http://schemas.microsoft.com/office/drawing/2014/main" id="{E52595F2-28E2-B2B5-C52E-86EBA72B6AEB}"/>
              </a:ext>
            </a:extLst>
          </p:cNvPr>
          <p:cNvSpPr txBox="1"/>
          <p:nvPr/>
        </p:nvSpPr>
        <p:spPr>
          <a:xfrm>
            <a:off x="1143000" y="2258378"/>
            <a:ext cx="7219950" cy="3917034"/>
          </a:xfrm>
          <a:prstGeom prst="rect">
            <a:avLst/>
          </a:prstGeom>
          <a:noFill/>
        </p:spPr>
        <p:txBody>
          <a:bodyPr wrap="square" rtlCol="0">
            <a:spAutoFit/>
          </a:bodyPr>
          <a:lstStyle/>
          <a:p>
            <a:pPr algn="just">
              <a:lnSpc>
                <a:spcPct val="150000"/>
              </a:lnSpc>
            </a:pPr>
            <a:r>
              <a:rPr lang="pt-BR" sz="2400" dirty="0"/>
              <a:t>Agradecemos por acompanhar este conteúdo sobre decaimento radioativo, criado com ajuda o IA e diagramado com a ajuda de humano. Esperamos que este ebook tenha sido útil e que tenha ajudado a simplificar um tema tão fascinante da física. Continue explorando o mundo da ciência e nunca pare de aprender!</a:t>
            </a:r>
          </a:p>
        </p:txBody>
      </p:sp>
      <p:sp>
        <p:nvSpPr>
          <p:cNvPr id="8" name="Retângulo 7">
            <a:extLst>
              <a:ext uri="{FF2B5EF4-FFF2-40B4-BE49-F238E27FC236}">
                <a16:creationId xmlns:a16="http://schemas.microsoft.com/office/drawing/2014/main" id="{3783417F-43BD-7624-B809-81F9C0EFD16A}"/>
              </a:ext>
            </a:extLst>
          </p:cNvPr>
          <p:cNvSpPr/>
          <p:nvPr/>
        </p:nvSpPr>
        <p:spPr>
          <a:xfrm>
            <a:off x="952500" y="0"/>
            <a:ext cx="190500" cy="1619250"/>
          </a:xfrm>
          <a:prstGeom prst="rect">
            <a:avLst/>
          </a:prstGeom>
          <a:solidFill>
            <a:srgbClr val="E0B8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Rodapé 1">
            <a:extLst>
              <a:ext uri="{FF2B5EF4-FFF2-40B4-BE49-F238E27FC236}">
                <a16:creationId xmlns:a16="http://schemas.microsoft.com/office/drawing/2014/main" id="{0B385B21-4A8A-F787-A9C2-7A4C8FE08DF0}"/>
              </a:ext>
            </a:extLst>
          </p:cNvPr>
          <p:cNvSpPr>
            <a:spLocks noGrp="1"/>
          </p:cNvSpPr>
          <p:nvPr>
            <p:ph type="ftr" sz="quarter" idx="11"/>
          </p:nvPr>
        </p:nvSpPr>
        <p:spPr/>
        <p:txBody>
          <a:bodyPr/>
          <a:lstStyle/>
          <a:p>
            <a:r>
              <a:rPr lang="pt-BR"/>
              <a:t>Decaimento Radioativo -Maria Suelyjane da Costa</a:t>
            </a:r>
          </a:p>
        </p:txBody>
      </p:sp>
      <p:sp>
        <p:nvSpPr>
          <p:cNvPr id="3" name="Espaço Reservado para Número de Slide 2">
            <a:extLst>
              <a:ext uri="{FF2B5EF4-FFF2-40B4-BE49-F238E27FC236}">
                <a16:creationId xmlns:a16="http://schemas.microsoft.com/office/drawing/2014/main" id="{864EF462-CB05-5DB3-1F28-145220F88033}"/>
              </a:ext>
            </a:extLst>
          </p:cNvPr>
          <p:cNvSpPr>
            <a:spLocks noGrp="1"/>
          </p:cNvSpPr>
          <p:nvPr>
            <p:ph type="sldNum" sz="quarter" idx="12"/>
          </p:nvPr>
        </p:nvSpPr>
        <p:spPr/>
        <p:txBody>
          <a:bodyPr/>
          <a:lstStyle/>
          <a:p>
            <a:fld id="{BFEAA4F0-036B-48E7-A61A-42CFF76A0BD3}" type="slidenum">
              <a:rPr lang="pt-BR" smtClean="0"/>
              <a:t>12</a:t>
            </a:fld>
            <a:endParaRPr lang="pt-BR"/>
          </a:p>
        </p:txBody>
      </p:sp>
      <p:pic>
        <p:nvPicPr>
          <p:cNvPr id="7" name="Imagem 6" descr="Ícone&#10;&#10;Descrição gerada automaticamente">
            <a:extLst>
              <a:ext uri="{FF2B5EF4-FFF2-40B4-BE49-F238E27FC236}">
                <a16:creationId xmlns:a16="http://schemas.microsoft.com/office/drawing/2014/main" id="{86F011E1-18D9-33E8-4E86-B6029CE43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812" y="6626189"/>
            <a:ext cx="2695575" cy="1695450"/>
          </a:xfrm>
          <a:prstGeom prst="rect">
            <a:avLst/>
          </a:prstGeom>
        </p:spPr>
      </p:pic>
      <p:sp>
        <p:nvSpPr>
          <p:cNvPr id="9" name="CaixaDeTexto 8">
            <a:hlinkClick r:id="rId3"/>
            <a:extLst>
              <a:ext uri="{FF2B5EF4-FFF2-40B4-BE49-F238E27FC236}">
                <a16:creationId xmlns:a16="http://schemas.microsoft.com/office/drawing/2014/main" id="{86DF9BC8-0064-A0D3-CC56-6C73EABE4FB1}"/>
              </a:ext>
            </a:extLst>
          </p:cNvPr>
          <p:cNvSpPr txBox="1"/>
          <p:nvPr/>
        </p:nvSpPr>
        <p:spPr>
          <a:xfrm>
            <a:off x="1047750" y="8629650"/>
            <a:ext cx="7315200" cy="369332"/>
          </a:xfrm>
          <a:prstGeom prst="rect">
            <a:avLst/>
          </a:prstGeom>
          <a:noFill/>
        </p:spPr>
        <p:txBody>
          <a:bodyPr wrap="square" rtlCol="0">
            <a:spAutoFit/>
          </a:bodyPr>
          <a:lstStyle/>
          <a:p>
            <a:pPr algn="ctr"/>
            <a:r>
              <a:rPr lang="pt-BR" dirty="0">
                <a:hlinkClick r:id="rId3"/>
              </a:rPr>
              <a:t>https://github.com/Suelyjane/ebook-Phisic-Radioactive-Decay</a:t>
            </a:r>
            <a:endParaRPr lang="pt-BR" dirty="0"/>
          </a:p>
        </p:txBody>
      </p:sp>
    </p:spTree>
    <p:extLst>
      <p:ext uri="{BB962C8B-B14F-4D97-AF65-F5344CB8AC3E}">
        <p14:creationId xmlns:p14="http://schemas.microsoft.com/office/powerpoint/2010/main" val="358960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_comp">
            <a:extLst>
              <a:ext uri="{FF2B5EF4-FFF2-40B4-BE49-F238E27FC236}">
                <a16:creationId xmlns:a16="http://schemas.microsoft.com/office/drawing/2014/main" id="{4DB2E566-3AFD-6ED1-E2F0-1C1EADBEBA72}"/>
              </a:ext>
            </a:extLst>
          </p:cNvPr>
          <p:cNvSpPr txBox="1"/>
          <p:nvPr/>
        </p:nvSpPr>
        <p:spPr>
          <a:xfrm>
            <a:off x="1143000" y="1047750"/>
            <a:ext cx="7219950" cy="707886"/>
          </a:xfrm>
          <a:prstGeom prst="rect">
            <a:avLst/>
          </a:prstGeom>
          <a:noFill/>
        </p:spPr>
        <p:txBody>
          <a:bodyPr wrap="square" rtlCol="0">
            <a:spAutoFit/>
          </a:bodyPr>
          <a:lstStyle/>
          <a:p>
            <a:r>
              <a:rPr lang="pt-BR" sz="4000" dirty="0">
                <a:latin typeface="Impact" panose="020B0806030902050204" pitchFamily="34" charset="0"/>
                <a:cs typeface="Posterama" panose="020B0504020200020000" pitchFamily="34" charset="0"/>
              </a:rPr>
              <a:t>Decaimento Radioativo</a:t>
            </a:r>
          </a:p>
        </p:txBody>
      </p:sp>
      <p:sp>
        <p:nvSpPr>
          <p:cNvPr id="5" name="Text">
            <a:extLst>
              <a:ext uri="{FF2B5EF4-FFF2-40B4-BE49-F238E27FC236}">
                <a16:creationId xmlns:a16="http://schemas.microsoft.com/office/drawing/2014/main" id="{B93CE515-A1DF-5C3A-55B7-D0D7EEC03B0B}"/>
              </a:ext>
            </a:extLst>
          </p:cNvPr>
          <p:cNvSpPr txBox="1"/>
          <p:nvPr/>
        </p:nvSpPr>
        <p:spPr>
          <a:xfrm>
            <a:off x="1143000" y="2963228"/>
            <a:ext cx="7219950" cy="8309967"/>
          </a:xfrm>
          <a:prstGeom prst="rect">
            <a:avLst/>
          </a:prstGeom>
          <a:noFill/>
        </p:spPr>
        <p:txBody>
          <a:bodyPr wrap="square" rtlCol="0">
            <a:spAutoFit/>
          </a:bodyPr>
          <a:lstStyle/>
          <a:p>
            <a:r>
              <a:rPr lang="pt-BR" sz="2400" b="1" dirty="0"/>
              <a:t>O que é Decaimento Radioativo?</a:t>
            </a:r>
          </a:p>
          <a:p>
            <a:endParaRPr lang="pt-BR" sz="2400" b="1" dirty="0"/>
          </a:p>
          <a:p>
            <a:pPr algn="just">
              <a:lnSpc>
                <a:spcPct val="150000"/>
              </a:lnSpc>
            </a:pPr>
            <a:r>
              <a:rPr lang="pt-BR" sz="2400" dirty="0"/>
              <a:t>O decaimento radioativo é o processo espontâneo em que um núcleo atômico instável libera energia para se transformar em um núcleo mais estável. Isso acontece porque certos átomos possuem um excesso de energia ou desequilíbrio na relação entre prótons e nêutrons. Durante esse processo, podem ser emitidas partículas ou radiação.</a:t>
            </a:r>
          </a:p>
          <a:p>
            <a:pPr>
              <a:lnSpc>
                <a:spcPct val="150000"/>
              </a:lnSpc>
            </a:pPr>
            <a:endParaRPr lang="pt-BR" sz="2400" dirty="0"/>
          </a:p>
          <a:p>
            <a:pPr>
              <a:lnSpc>
                <a:spcPct val="150000"/>
              </a:lnSpc>
            </a:pPr>
            <a:r>
              <a:rPr lang="pt-BR" sz="2400" b="1" dirty="0"/>
              <a:t>Exemplos:</a:t>
            </a:r>
          </a:p>
          <a:p>
            <a:pPr algn="just">
              <a:lnSpc>
                <a:spcPct val="150000"/>
              </a:lnSpc>
              <a:buFont typeface="Arial" panose="020B0604020202020204" pitchFamily="34" charset="0"/>
              <a:buChar char="•"/>
            </a:pPr>
            <a:r>
              <a:rPr lang="pt-BR" sz="2400" dirty="0"/>
              <a:t>O urânio-238 (¹¹²U) se transforma em tório-234 (¹³⁴Th) ao emitir uma partícula alfa.</a:t>
            </a:r>
          </a:p>
          <a:p>
            <a:pPr algn="just">
              <a:lnSpc>
                <a:spcPct val="150000"/>
              </a:lnSpc>
              <a:buFont typeface="Arial" panose="020B0604020202020204" pitchFamily="34" charset="0"/>
              <a:buChar char="•"/>
            </a:pPr>
            <a:r>
              <a:rPr lang="pt-BR" sz="2400" dirty="0"/>
              <a:t>O carbono-14 (¹⁴C) se transforma em nitrogênio-14 (¹⁴N) por meio de emissão beta.</a:t>
            </a:r>
          </a:p>
          <a:p>
            <a:endParaRPr lang="pt-BR" dirty="0"/>
          </a:p>
        </p:txBody>
      </p:sp>
      <p:sp>
        <p:nvSpPr>
          <p:cNvPr id="6" name="Subtitulo_comp">
            <a:extLst>
              <a:ext uri="{FF2B5EF4-FFF2-40B4-BE49-F238E27FC236}">
                <a16:creationId xmlns:a16="http://schemas.microsoft.com/office/drawing/2014/main" id="{75930AE5-8085-4F68-4947-9ECAC93F17E6}"/>
              </a:ext>
            </a:extLst>
          </p:cNvPr>
          <p:cNvSpPr txBox="1"/>
          <p:nvPr/>
        </p:nvSpPr>
        <p:spPr>
          <a:xfrm>
            <a:off x="1190625" y="2007692"/>
            <a:ext cx="7219950" cy="584775"/>
          </a:xfrm>
          <a:prstGeom prst="rect">
            <a:avLst/>
          </a:prstGeom>
          <a:noFill/>
        </p:spPr>
        <p:txBody>
          <a:bodyPr wrap="square" rtlCol="0">
            <a:spAutoFit/>
          </a:bodyPr>
          <a:lstStyle/>
          <a:p>
            <a:r>
              <a:rPr lang="pt-BR" sz="3200" dirty="0">
                <a:latin typeface="Posterama" panose="020B0504020200020000" pitchFamily="34" charset="0"/>
                <a:cs typeface="Posterama" panose="020B0504020200020000" pitchFamily="34" charset="0"/>
              </a:rPr>
              <a:t>Explorando os Tipos e Exemplos</a:t>
            </a:r>
          </a:p>
        </p:txBody>
      </p:sp>
      <p:sp>
        <p:nvSpPr>
          <p:cNvPr id="8" name="Retângulo 7">
            <a:extLst>
              <a:ext uri="{FF2B5EF4-FFF2-40B4-BE49-F238E27FC236}">
                <a16:creationId xmlns:a16="http://schemas.microsoft.com/office/drawing/2014/main" id="{A9B21474-C220-12D3-2CE9-90A568444888}"/>
              </a:ext>
            </a:extLst>
          </p:cNvPr>
          <p:cNvSpPr/>
          <p:nvPr/>
        </p:nvSpPr>
        <p:spPr>
          <a:xfrm>
            <a:off x="857250" y="0"/>
            <a:ext cx="190500" cy="1619250"/>
          </a:xfrm>
          <a:prstGeom prst="rect">
            <a:avLst/>
          </a:prstGeom>
          <a:solidFill>
            <a:srgbClr val="E0B8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Rodapé 8">
            <a:extLst>
              <a:ext uri="{FF2B5EF4-FFF2-40B4-BE49-F238E27FC236}">
                <a16:creationId xmlns:a16="http://schemas.microsoft.com/office/drawing/2014/main" id="{BE781F58-C25E-158F-D3E1-F62F75F33665}"/>
              </a:ext>
            </a:extLst>
          </p:cNvPr>
          <p:cNvSpPr>
            <a:spLocks noGrp="1"/>
          </p:cNvSpPr>
          <p:nvPr>
            <p:ph type="ftr" sz="quarter" idx="11"/>
          </p:nvPr>
        </p:nvSpPr>
        <p:spPr>
          <a:xfrm>
            <a:off x="2647950" y="11865189"/>
            <a:ext cx="3772853" cy="681567"/>
          </a:xfrm>
        </p:spPr>
        <p:txBody>
          <a:bodyPr/>
          <a:lstStyle/>
          <a:p>
            <a:pPr algn="l"/>
            <a:r>
              <a:rPr lang="pt-BR" dirty="0"/>
              <a:t>Decaimento Radioativo -Maria Suelyjane da Costa</a:t>
            </a:r>
          </a:p>
        </p:txBody>
      </p:sp>
      <p:sp>
        <p:nvSpPr>
          <p:cNvPr id="10" name="Espaço Reservado para Número de Slide 9">
            <a:extLst>
              <a:ext uri="{FF2B5EF4-FFF2-40B4-BE49-F238E27FC236}">
                <a16:creationId xmlns:a16="http://schemas.microsoft.com/office/drawing/2014/main" id="{AEA82D04-677F-6008-DA31-2029C064BE08}"/>
              </a:ext>
            </a:extLst>
          </p:cNvPr>
          <p:cNvSpPr>
            <a:spLocks noGrp="1"/>
          </p:cNvSpPr>
          <p:nvPr>
            <p:ph type="sldNum" sz="quarter" idx="12"/>
          </p:nvPr>
        </p:nvSpPr>
        <p:spPr/>
        <p:txBody>
          <a:bodyPr/>
          <a:lstStyle/>
          <a:p>
            <a:fld id="{BFEAA4F0-036B-48E7-A61A-42CFF76A0BD3}" type="slidenum">
              <a:rPr lang="pt-BR" smtClean="0"/>
              <a:t>2</a:t>
            </a:fld>
            <a:endParaRPr lang="pt-BR"/>
          </a:p>
        </p:txBody>
      </p:sp>
    </p:spTree>
    <p:extLst>
      <p:ext uri="{BB962C8B-B14F-4D97-AF65-F5344CB8AC3E}">
        <p14:creationId xmlns:p14="http://schemas.microsoft.com/office/powerpoint/2010/main" val="287129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A2C5C-DC1A-A2E9-EBD6-9DD85F70FCB6}"/>
            </a:ext>
          </a:extLst>
        </p:cNvPr>
        <p:cNvGrpSpPr/>
        <p:nvPr/>
      </p:nvGrpSpPr>
      <p:grpSpPr>
        <a:xfrm>
          <a:off x="0" y="0"/>
          <a:ext cx="0" cy="0"/>
          <a:chOff x="0" y="0"/>
          <a:chExt cx="0" cy="0"/>
        </a:xfrm>
      </p:grpSpPr>
      <p:sp>
        <p:nvSpPr>
          <p:cNvPr id="6" name="Retângulo 5">
            <a:extLst>
              <a:ext uri="{FF2B5EF4-FFF2-40B4-BE49-F238E27FC236}">
                <a16:creationId xmlns:a16="http://schemas.microsoft.com/office/drawing/2014/main" id="{7458DA4F-4A96-7A46-B84C-5790DA94355A}"/>
              </a:ext>
            </a:extLst>
          </p:cNvPr>
          <p:cNvSpPr/>
          <p:nvPr/>
        </p:nvSpPr>
        <p:spPr>
          <a:xfrm>
            <a:off x="0" y="-38100"/>
            <a:ext cx="9601200" cy="12801600"/>
          </a:xfrm>
          <a:prstGeom prst="rect">
            <a:avLst/>
          </a:prstGeom>
          <a:solidFill>
            <a:srgbClr val="375B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itulo">
            <a:extLst>
              <a:ext uri="{FF2B5EF4-FFF2-40B4-BE49-F238E27FC236}">
                <a16:creationId xmlns:a16="http://schemas.microsoft.com/office/drawing/2014/main" id="{FF8911F0-6E0A-B693-38AD-D23CAE39C51F}"/>
              </a:ext>
            </a:extLst>
          </p:cNvPr>
          <p:cNvSpPr txBox="1"/>
          <p:nvPr/>
        </p:nvSpPr>
        <p:spPr>
          <a:xfrm>
            <a:off x="1047750" y="7576886"/>
            <a:ext cx="7543800" cy="707886"/>
          </a:xfrm>
          <a:prstGeom prst="rect">
            <a:avLst/>
          </a:prstGeom>
          <a:noFill/>
          <a:ln w="12700">
            <a:solidFill>
              <a:srgbClr val="E0B82F"/>
            </a:solidFill>
          </a:ln>
          <a:effectLst>
            <a:outerShdw blurRad="50800" dist="38100" algn="l" rotWithShape="0">
              <a:prstClr val="black">
                <a:alpha val="40000"/>
              </a:prstClr>
            </a:outerShdw>
            <a:reflection blurRad="6350" stA="52000" endA="300" endPos="35000" dir="5400000" sy="-100000" algn="bl" rotWithShape="0"/>
          </a:effectLst>
        </p:spPr>
        <p:txBody>
          <a:bodyPr wrap="square" rtlCol="0">
            <a:spAutoFit/>
          </a:bodyPr>
          <a:lstStyle/>
          <a:p>
            <a:pPr algn="ctr"/>
            <a:r>
              <a:rPr lang="pt-BR" sz="4000" dirty="0">
                <a:ln w="0">
                  <a:solidFill>
                    <a:srgbClr val="E0B82F"/>
                  </a:solidFill>
                </a:ln>
                <a:solidFill>
                  <a:schemeClr val="accent2">
                    <a:lumMod val="60000"/>
                    <a:lumOff val="40000"/>
                  </a:schemeClr>
                </a:solidFill>
                <a:effectLst>
                  <a:glow rad="1409700">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Decaimento Alfa (</a:t>
            </a:r>
            <a:r>
              <a:rPr lang="el-GR" sz="4000" dirty="0">
                <a:ln w="0">
                  <a:solidFill>
                    <a:srgbClr val="E0B82F"/>
                  </a:solidFill>
                </a:ln>
                <a:solidFill>
                  <a:schemeClr val="accent2">
                    <a:lumMod val="60000"/>
                    <a:lumOff val="40000"/>
                  </a:schemeClr>
                </a:solidFill>
                <a:effectLst>
                  <a:glow rad="1409700">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α)</a:t>
            </a:r>
            <a:endParaRPr lang="pt-BR" sz="4000" dirty="0">
              <a:ln w="0">
                <a:solidFill>
                  <a:srgbClr val="E0B82F"/>
                </a:solidFill>
              </a:ln>
              <a:solidFill>
                <a:schemeClr val="accent2">
                  <a:lumMod val="60000"/>
                  <a:lumOff val="40000"/>
                </a:schemeClr>
              </a:solidFill>
              <a:effectLst>
                <a:glow rad="1409700">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endParaRPr>
          </a:p>
        </p:txBody>
      </p:sp>
      <p:sp>
        <p:nvSpPr>
          <p:cNvPr id="8" name="Titulo">
            <a:extLst>
              <a:ext uri="{FF2B5EF4-FFF2-40B4-BE49-F238E27FC236}">
                <a16:creationId xmlns:a16="http://schemas.microsoft.com/office/drawing/2014/main" id="{AA9B6724-B7D2-2CC7-49B3-2933820D288D}"/>
              </a:ext>
            </a:extLst>
          </p:cNvPr>
          <p:cNvSpPr txBox="1"/>
          <p:nvPr/>
        </p:nvSpPr>
        <p:spPr>
          <a:xfrm>
            <a:off x="3181350" y="2070005"/>
            <a:ext cx="3162300" cy="3154710"/>
          </a:xfrm>
          <a:prstGeom prst="rect">
            <a:avLst/>
          </a:prstGeom>
          <a:noFill/>
          <a:ln w="12700">
            <a:solidFill>
              <a:srgbClr val="E0B82F"/>
            </a:solidFill>
          </a:ln>
          <a:effectLst>
            <a:outerShdw blurRad="50800" dist="38100" algn="l" rotWithShape="0">
              <a:prstClr val="black">
                <a:alpha val="40000"/>
              </a:prstClr>
            </a:outerShdw>
            <a:reflection blurRad="6350" stA="52000" endA="300" endPos="35000" dir="5400000" sy="-100000" algn="bl" rotWithShape="0"/>
          </a:effectLst>
        </p:spPr>
        <p:txBody>
          <a:bodyPr wrap="square" rtlCol="0">
            <a:spAutoFit/>
          </a:bodyPr>
          <a:lstStyle/>
          <a:p>
            <a:r>
              <a:rPr lang="pt-BR" sz="19900" dirty="0">
                <a:ln w="0">
                  <a:solidFill>
                    <a:srgbClr val="E0B82F"/>
                  </a:solidFill>
                </a:ln>
                <a:solidFill>
                  <a:srgbClr val="F4EF86"/>
                </a:solidFill>
                <a:effectLst>
                  <a:glow>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01</a:t>
            </a:r>
          </a:p>
        </p:txBody>
      </p:sp>
      <p:sp>
        <p:nvSpPr>
          <p:cNvPr id="9" name="Retângulo 8">
            <a:extLst>
              <a:ext uri="{FF2B5EF4-FFF2-40B4-BE49-F238E27FC236}">
                <a16:creationId xmlns:a16="http://schemas.microsoft.com/office/drawing/2014/main" id="{8B153660-7C86-5186-CAC1-15F4ED079DB1}"/>
              </a:ext>
            </a:extLst>
          </p:cNvPr>
          <p:cNvSpPr/>
          <p:nvPr/>
        </p:nvSpPr>
        <p:spPr>
          <a:xfrm>
            <a:off x="1009650" y="8953500"/>
            <a:ext cx="7581900" cy="95250"/>
          </a:xfrm>
          <a:prstGeom prst="rect">
            <a:avLst/>
          </a:prstGeom>
          <a:solidFill>
            <a:srgbClr val="F4EF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Rodapé 9">
            <a:extLst>
              <a:ext uri="{FF2B5EF4-FFF2-40B4-BE49-F238E27FC236}">
                <a16:creationId xmlns:a16="http://schemas.microsoft.com/office/drawing/2014/main" id="{10E7EB0A-FDBD-260D-269E-E73B09B30516}"/>
              </a:ext>
            </a:extLst>
          </p:cNvPr>
          <p:cNvSpPr>
            <a:spLocks noGrp="1"/>
          </p:cNvSpPr>
          <p:nvPr>
            <p:ph type="ftr" sz="quarter" idx="11"/>
          </p:nvPr>
        </p:nvSpPr>
        <p:spPr/>
        <p:txBody>
          <a:bodyPr/>
          <a:lstStyle/>
          <a:p>
            <a:r>
              <a:rPr lang="pt-BR"/>
              <a:t>Decaimento Radioativo -Maria Suelyjane da Costa</a:t>
            </a:r>
          </a:p>
        </p:txBody>
      </p:sp>
      <p:sp>
        <p:nvSpPr>
          <p:cNvPr id="11" name="Espaço Reservado para Número de Slide 10">
            <a:extLst>
              <a:ext uri="{FF2B5EF4-FFF2-40B4-BE49-F238E27FC236}">
                <a16:creationId xmlns:a16="http://schemas.microsoft.com/office/drawing/2014/main" id="{41FF6477-99D2-4410-762F-7C01663875A5}"/>
              </a:ext>
            </a:extLst>
          </p:cNvPr>
          <p:cNvSpPr>
            <a:spLocks noGrp="1"/>
          </p:cNvSpPr>
          <p:nvPr>
            <p:ph type="sldNum" sz="quarter" idx="12"/>
          </p:nvPr>
        </p:nvSpPr>
        <p:spPr/>
        <p:txBody>
          <a:bodyPr/>
          <a:lstStyle/>
          <a:p>
            <a:fld id="{BFEAA4F0-036B-48E7-A61A-42CFF76A0BD3}" type="slidenum">
              <a:rPr lang="pt-BR" smtClean="0"/>
              <a:t>3</a:t>
            </a:fld>
            <a:endParaRPr lang="pt-BR"/>
          </a:p>
        </p:txBody>
      </p:sp>
    </p:spTree>
    <p:extLst>
      <p:ext uri="{BB962C8B-B14F-4D97-AF65-F5344CB8AC3E}">
        <p14:creationId xmlns:p14="http://schemas.microsoft.com/office/powerpoint/2010/main" val="19409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27E5F-D836-6141-86EA-616408D308B3}"/>
            </a:ext>
          </a:extLst>
        </p:cNvPr>
        <p:cNvGrpSpPr/>
        <p:nvPr/>
      </p:nvGrpSpPr>
      <p:grpSpPr>
        <a:xfrm>
          <a:off x="0" y="0"/>
          <a:ext cx="0" cy="0"/>
          <a:chOff x="0" y="0"/>
          <a:chExt cx="0" cy="0"/>
        </a:xfrm>
      </p:grpSpPr>
      <p:sp>
        <p:nvSpPr>
          <p:cNvPr id="4" name="Título_comp">
            <a:extLst>
              <a:ext uri="{FF2B5EF4-FFF2-40B4-BE49-F238E27FC236}">
                <a16:creationId xmlns:a16="http://schemas.microsoft.com/office/drawing/2014/main" id="{5FA6EA41-17A9-2C04-C7A9-5A0ADD45DC2A}"/>
              </a:ext>
            </a:extLst>
          </p:cNvPr>
          <p:cNvSpPr txBox="1"/>
          <p:nvPr/>
        </p:nvSpPr>
        <p:spPr>
          <a:xfrm>
            <a:off x="1143000" y="1047750"/>
            <a:ext cx="7219950" cy="707886"/>
          </a:xfrm>
          <a:prstGeom prst="rect">
            <a:avLst/>
          </a:prstGeom>
          <a:noFill/>
        </p:spPr>
        <p:txBody>
          <a:bodyPr wrap="square" rtlCol="0">
            <a:spAutoFit/>
          </a:bodyPr>
          <a:lstStyle/>
          <a:p>
            <a:r>
              <a:rPr lang="pt-BR" sz="4000" dirty="0">
                <a:latin typeface="Impact" panose="020B0806030902050204" pitchFamily="34" charset="0"/>
                <a:cs typeface="Posterama" panose="020B0504020200020000" pitchFamily="34" charset="0"/>
              </a:rPr>
              <a:t>DECAIMENTO ALFA (</a:t>
            </a:r>
            <a:r>
              <a:rPr lang="el-GR" sz="4000" dirty="0">
                <a:latin typeface="Impact" panose="020B0806030902050204" pitchFamily="34" charset="0"/>
                <a:cs typeface="Posterama" panose="020B0504020200020000" pitchFamily="34" charset="0"/>
              </a:rPr>
              <a:t>α)</a:t>
            </a:r>
            <a:endParaRPr lang="pt-BR" sz="4000" dirty="0">
              <a:latin typeface="Impact" panose="020B0806030902050204" pitchFamily="34" charset="0"/>
              <a:cs typeface="Posterama" panose="020B0504020200020000" pitchFamily="34" charset="0"/>
            </a:endParaRPr>
          </a:p>
        </p:txBody>
      </p:sp>
      <p:sp>
        <p:nvSpPr>
          <p:cNvPr id="5" name="Text">
            <a:extLst>
              <a:ext uri="{FF2B5EF4-FFF2-40B4-BE49-F238E27FC236}">
                <a16:creationId xmlns:a16="http://schemas.microsoft.com/office/drawing/2014/main" id="{642FFFF7-A560-B225-2A5D-BFB2ABE9AAC0}"/>
              </a:ext>
            </a:extLst>
          </p:cNvPr>
          <p:cNvSpPr txBox="1"/>
          <p:nvPr/>
        </p:nvSpPr>
        <p:spPr>
          <a:xfrm>
            <a:off x="1143000" y="2639378"/>
            <a:ext cx="7219950" cy="6225359"/>
          </a:xfrm>
          <a:prstGeom prst="rect">
            <a:avLst/>
          </a:prstGeom>
          <a:noFill/>
        </p:spPr>
        <p:txBody>
          <a:bodyPr wrap="square" rtlCol="0">
            <a:spAutoFit/>
          </a:bodyPr>
          <a:lstStyle/>
          <a:p>
            <a:pPr algn="just">
              <a:lnSpc>
                <a:spcPct val="150000"/>
              </a:lnSpc>
            </a:pPr>
            <a:r>
              <a:rPr lang="pt-BR" sz="2400" dirty="0"/>
              <a:t>Neste tipo, o núcleo emite uma partícula alfa, composta por 2 prótons e 2 nêutrons (equivalente a um núcleo de hélio).</a:t>
            </a:r>
          </a:p>
          <a:p>
            <a:pPr algn="just">
              <a:lnSpc>
                <a:spcPct val="150000"/>
              </a:lnSpc>
            </a:pPr>
            <a:endParaRPr lang="pt-BR" sz="2400" dirty="0"/>
          </a:p>
          <a:p>
            <a:pPr algn="just">
              <a:lnSpc>
                <a:spcPct val="150000"/>
              </a:lnSpc>
            </a:pPr>
            <a:r>
              <a:rPr lang="pt-BR" sz="2400" b="1" dirty="0"/>
              <a:t>Exemplo</a:t>
            </a:r>
            <a:r>
              <a:rPr lang="pt-BR" sz="2400" dirty="0"/>
              <a:t>:</a:t>
            </a:r>
          </a:p>
          <a:p>
            <a:pPr marL="342900" indent="-342900" algn="just">
              <a:lnSpc>
                <a:spcPct val="150000"/>
              </a:lnSpc>
              <a:buFont typeface="Arial" panose="020B0604020202020204" pitchFamily="34" charset="0"/>
              <a:buChar char="•"/>
            </a:pPr>
            <a:r>
              <a:rPr lang="pt-BR" sz="2400" dirty="0"/>
              <a:t>Urânio-238 (¹¹²U) ➔ Tório-234 (¹³⁴Th) + Partícula α</a:t>
            </a:r>
          </a:p>
          <a:p>
            <a:pPr algn="just">
              <a:lnSpc>
                <a:spcPct val="150000"/>
              </a:lnSpc>
            </a:pPr>
            <a:endParaRPr lang="pt-BR" sz="2400" dirty="0"/>
          </a:p>
          <a:p>
            <a:pPr algn="just">
              <a:lnSpc>
                <a:spcPct val="150000"/>
              </a:lnSpc>
            </a:pPr>
            <a:r>
              <a:rPr lang="pt-BR" sz="2800" b="1" dirty="0"/>
              <a:t>Características</a:t>
            </a:r>
            <a:r>
              <a:rPr lang="pt-BR" sz="2400" dirty="0"/>
              <a:t>:</a:t>
            </a:r>
          </a:p>
          <a:p>
            <a:pPr marL="342900" indent="-342900" algn="just">
              <a:lnSpc>
                <a:spcPct val="150000"/>
              </a:lnSpc>
              <a:buFont typeface="Arial" panose="020B0604020202020204" pitchFamily="34" charset="0"/>
              <a:buChar char="•"/>
            </a:pPr>
            <a:r>
              <a:rPr lang="pt-BR" sz="2400" dirty="0"/>
              <a:t>Reduz o número de massa do núcleo em 4 unidades.</a:t>
            </a:r>
          </a:p>
          <a:p>
            <a:pPr marL="342900" indent="-342900" algn="just">
              <a:lnSpc>
                <a:spcPct val="150000"/>
              </a:lnSpc>
              <a:buFont typeface="Arial" panose="020B0604020202020204" pitchFamily="34" charset="0"/>
              <a:buChar char="•"/>
            </a:pPr>
            <a:r>
              <a:rPr lang="pt-BR" sz="2400" dirty="0"/>
              <a:t>Reduz o número atômico em 2 unidades.</a:t>
            </a:r>
            <a:endParaRPr lang="pt-BR" dirty="0"/>
          </a:p>
        </p:txBody>
      </p:sp>
      <p:sp>
        <p:nvSpPr>
          <p:cNvPr id="8" name="Retângulo 7">
            <a:extLst>
              <a:ext uri="{FF2B5EF4-FFF2-40B4-BE49-F238E27FC236}">
                <a16:creationId xmlns:a16="http://schemas.microsoft.com/office/drawing/2014/main" id="{56FA9AA0-6D2E-798B-EE6D-D7AE3263EF63}"/>
              </a:ext>
            </a:extLst>
          </p:cNvPr>
          <p:cNvSpPr/>
          <p:nvPr/>
        </p:nvSpPr>
        <p:spPr>
          <a:xfrm>
            <a:off x="952500" y="0"/>
            <a:ext cx="190500" cy="1619250"/>
          </a:xfrm>
          <a:prstGeom prst="rect">
            <a:avLst/>
          </a:prstGeom>
          <a:solidFill>
            <a:srgbClr val="E0B8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Rodapé 8">
            <a:extLst>
              <a:ext uri="{FF2B5EF4-FFF2-40B4-BE49-F238E27FC236}">
                <a16:creationId xmlns:a16="http://schemas.microsoft.com/office/drawing/2014/main" id="{B48F23BF-BA80-6F0C-E7E8-93F3E9B285C6}"/>
              </a:ext>
            </a:extLst>
          </p:cNvPr>
          <p:cNvSpPr>
            <a:spLocks noGrp="1"/>
          </p:cNvSpPr>
          <p:nvPr>
            <p:ph type="ftr" sz="quarter" idx="11"/>
          </p:nvPr>
        </p:nvSpPr>
        <p:spPr/>
        <p:txBody>
          <a:bodyPr/>
          <a:lstStyle/>
          <a:p>
            <a:r>
              <a:rPr lang="pt-BR"/>
              <a:t>Decaimento Radioativo -Maria Suelyjane da Costa</a:t>
            </a:r>
          </a:p>
        </p:txBody>
      </p:sp>
      <p:sp>
        <p:nvSpPr>
          <p:cNvPr id="10" name="Espaço Reservado para Número de Slide 9">
            <a:extLst>
              <a:ext uri="{FF2B5EF4-FFF2-40B4-BE49-F238E27FC236}">
                <a16:creationId xmlns:a16="http://schemas.microsoft.com/office/drawing/2014/main" id="{7D9ACB43-7022-875D-D41A-7A3918B54DB0}"/>
              </a:ext>
            </a:extLst>
          </p:cNvPr>
          <p:cNvSpPr>
            <a:spLocks noGrp="1"/>
          </p:cNvSpPr>
          <p:nvPr>
            <p:ph type="sldNum" sz="quarter" idx="12"/>
          </p:nvPr>
        </p:nvSpPr>
        <p:spPr/>
        <p:txBody>
          <a:bodyPr/>
          <a:lstStyle/>
          <a:p>
            <a:fld id="{BFEAA4F0-036B-48E7-A61A-42CFF76A0BD3}" type="slidenum">
              <a:rPr lang="pt-BR" smtClean="0"/>
              <a:t>4</a:t>
            </a:fld>
            <a:endParaRPr lang="pt-BR"/>
          </a:p>
        </p:txBody>
      </p:sp>
    </p:spTree>
    <p:extLst>
      <p:ext uri="{BB962C8B-B14F-4D97-AF65-F5344CB8AC3E}">
        <p14:creationId xmlns:p14="http://schemas.microsoft.com/office/powerpoint/2010/main" val="237699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8071E-3294-D991-BB4F-B7D58D20D46B}"/>
            </a:ext>
          </a:extLst>
        </p:cNvPr>
        <p:cNvGrpSpPr/>
        <p:nvPr/>
      </p:nvGrpSpPr>
      <p:grpSpPr>
        <a:xfrm>
          <a:off x="0" y="0"/>
          <a:ext cx="0" cy="0"/>
          <a:chOff x="0" y="0"/>
          <a:chExt cx="0" cy="0"/>
        </a:xfrm>
      </p:grpSpPr>
      <p:sp>
        <p:nvSpPr>
          <p:cNvPr id="6" name="Retângulo 5">
            <a:extLst>
              <a:ext uri="{FF2B5EF4-FFF2-40B4-BE49-F238E27FC236}">
                <a16:creationId xmlns:a16="http://schemas.microsoft.com/office/drawing/2014/main" id="{DA954E75-3AC7-F381-8A96-492AA592EF5C}"/>
              </a:ext>
            </a:extLst>
          </p:cNvPr>
          <p:cNvSpPr/>
          <p:nvPr/>
        </p:nvSpPr>
        <p:spPr>
          <a:xfrm>
            <a:off x="0" y="-38100"/>
            <a:ext cx="9601200" cy="12801600"/>
          </a:xfrm>
          <a:prstGeom prst="rect">
            <a:avLst/>
          </a:prstGeom>
          <a:solidFill>
            <a:srgbClr val="375B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itulo">
            <a:extLst>
              <a:ext uri="{FF2B5EF4-FFF2-40B4-BE49-F238E27FC236}">
                <a16:creationId xmlns:a16="http://schemas.microsoft.com/office/drawing/2014/main" id="{38F3EB06-F32A-BB1D-893F-A5D23F4CF910}"/>
              </a:ext>
            </a:extLst>
          </p:cNvPr>
          <p:cNvSpPr txBox="1"/>
          <p:nvPr/>
        </p:nvSpPr>
        <p:spPr>
          <a:xfrm>
            <a:off x="1047750" y="7576886"/>
            <a:ext cx="7543800" cy="707886"/>
          </a:xfrm>
          <a:prstGeom prst="rect">
            <a:avLst/>
          </a:prstGeom>
          <a:noFill/>
          <a:ln w="12700">
            <a:solidFill>
              <a:srgbClr val="E0B82F"/>
            </a:solidFill>
          </a:ln>
          <a:effectLst>
            <a:outerShdw blurRad="50800" dist="38100" algn="l" rotWithShape="0">
              <a:prstClr val="black">
                <a:alpha val="40000"/>
              </a:prstClr>
            </a:outerShdw>
            <a:reflection blurRad="6350" stA="52000" endA="300" endPos="35000" dir="5400000" sy="-100000" algn="bl" rotWithShape="0"/>
          </a:effectLst>
        </p:spPr>
        <p:txBody>
          <a:bodyPr wrap="square" rtlCol="0">
            <a:spAutoFit/>
          </a:bodyPr>
          <a:lstStyle/>
          <a:p>
            <a:pPr algn="ctr"/>
            <a:r>
              <a:rPr lang="pt-BR" sz="4000" dirty="0">
                <a:ln w="0">
                  <a:solidFill>
                    <a:srgbClr val="E0B82F"/>
                  </a:solidFill>
                </a:ln>
                <a:solidFill>
                  <a:schemeClr val="accent2">
                    <a:lumMod val="60000"/>
                    <a:lumOff val="40000"/>
                  </a:schemeClr>
                </a:solidFill>
                <a:effectLst>
                  <a:glow rad="1409700">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Decaimento Beta (</a:t>
            </a:r>
            <a:r>
              <a:rPr lang="el-GR" sz="4000" dirty="0">
                <a:ln w="0">
                  <a:solidFill>
                    <a:srgbClr val="E0B82F"/>
                  </a:solidFill>
                </a:ln>
                <a:solidFill>
                  <a:schemeClr val="accent2">
                    <a:lumMod val="60000"/>
                    <a:lumOff val="40000"/>
                  </a:schemeClr>
                </a:solidFill>
                <a:effectLst>
                  <a:glow rad="1409700">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β)</a:t>
            </a:r>
            <a:endParaRPr lang="pt-BR" sz="4000" dirty="0">
              <a:ln w="0">
                <a:solidFill>
                  <a:srgbClr val="E0B82F"/>
                </a:solidFill>
              </a:ln>
              <a:solidFill>
                <a:schemeClr val="accent2">
                  <a:lumMod val="60000"/>
                  <a:lumOff val="40000"/>
                </a:schemeClr>
              </a:solidFill>
              <a:effectLst>
                <a:glow rad="1409700">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endParaRPr>
          </a:p>
        </p:txBody>
      </p:sp>
      <p:sp>
        <p:nvSpPr>
          <p:cNvPr id="8" name="Titulo">
            <a:extLst>
              <a:ext uri="{FF2B5EF4-FFF2-40B4-BE49-F238E27FC236}">
                <a16:creationId xmlns:a16="http://schemas.microsoft.com/office/drawing/2014/main" id="{08952211-ADEA-3F90-2143-EAA374878124}"/>
              </a:ext>
            </a:extLst>
          </p:cNvPr>
          <p:cNvSpPr txBox="1"/>
          <p:nvPr/>
        </p:nvSpPr>
        <p:spPr>
          <a:xfrm>
            <a:off x="3181350" y="2070005"/>
            <a:ext cx="3295650" cy="3154710"/>
          </a:xfrm>
          <a:prstGeom prst="rect">
            <a:avLst/>
          </a:prstGeom>
          <a:noFill/>
          <a:ln w="12700">
            <a:solidFill>
              <a:srgbClr val="E0B82F"/>
            </a:solidFill>
          </a:ln>
          <a:effectLst>
            <a:outerShdw blurRad="50800" dist="38100" algn="l" rotWithShape="0">
              <a:prstClr val="black">
                <a:alpha val="40000"/>
              </a:prstClr>
            </a:outerShdw>
            <a:reflection blurRad="6350" stA="52000" endA="300" endPos="35000" dir="5400000" sy="-100000" algn="bl" rotWithShape="0"/>
          </a:effectLst>
        </p:spPr>
        <p:txBody>
          <a:bodyPr wrap="square" rtlCol="0">
            <a:spAutoFit/>
          </a:bodyPr>
          <a:lstStyle/>
          <a:p>
            <a:r>
              <a:rPr lang="pt-BR" sz="19900" dirty="0">
                <a:ln w="0">
                  <a:solidFill>
                    <a:srgbClr val="E0B82F"/>
                  </a:solidFill>
                </a:ln>
                <a:solidFill>
                  <a:srgbClr val="F4EF86"/>
                </a:solidFill>
                <a:effectLst>
                  <a:glow>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02</a:t>
            </a:r>
          </a:p>
        </p:txBody>
      </p:sp>
      <p:sp>
        <p:nvSpPr>
          <p:cNvPr id="9" name="Retângulo 8">
            <a:extLst>
              <a:ext uri="{FF2B5EF4-FFF2-40B4-BE49-F238E27FC236}">
                <a16:creationId xmlns:a16="http://schemas.microsoft.com/office/drawing/2014/main" id="{37A6B07D-6915-9B0A-E31F-2FD5FFEE520A}"/>
              </a:ext>
            </a:extLst>
          </p:cNvPr>
          <p:cNvSpPr/>
          <p:nvPr/>
        </p:nvSpPr>
        <p:spPr>
          <a:xfrm>
            <a:off x="1009650" y="8953500"/>
            <a:ext cx="7581900" cy="95250"/>
          </a:xfrm>
          <a:prstGeom prst="rect">
            <a:avLst/>
          </a:prstGeom>
          <a:solidFill>
            <a:srgbClr val="F4EF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Rodapé 1">
            <a:extLst>
              <a:ext uri="{FF2B5EF4-FFF2-40B4-BE49-F238E27FC236}">
                <a16:creationId xmlns:a16="http://schemas.microsoft.com/office/drawing/2014/main" id="{C8E401CC-E1DA-81F9-87D1-C3BAFB6A8D8A}"/>
              </a:ext>
            </a:extLst>
          </p:cNvPr>
          <p:cNvSpPr>
            <a:spLocks noGrp="1"/>
          </p:cNvSpPr>
          <p:nvPr>
            <p:ph type="ftr" sz="quarter" idx="11"/>
          </p:nvPr>
        </p:nvSpPr>
        <p:spPr/>
        <p:txBody>
          <a:bodyPr/>
          <a:lstStyle/>
          <a:p>
            <a:r>
              <a:rPr lang="pt-BR"/>
              <a:t>Decaimento Radioativo -Maria Suelyjane da Costa</a:t>
            </a:r>
          </a:p>
        </p:txBody>
      </p:sp>
      <p:sp>
        <p:nvSpPr>
          <p:cNvPr id="3" name="Espaço Reservado para Número de Slide 2">
            <a:extLst>
              <a:ext uri="{FF2B5EF4-FFF2-40B4-BE49-F238E27FC236}">
                <a16:creationId xmlns:a16="http://schemas.microsoft.com/office/drawing/2014/main" id="{96288591-36B1-CB7B-6093-F49CA79E9666}"/>
              </a:ext>
            </a:extLst>
          </p:cNvPr>
          <p:cNvSpPr>
            <a:spLocks noGrp="1"/>
          </p:cNvSpPr>
          <p:nvPr>
            <p:ph type="sldNum" sz="quarter" idx="12"/>
          </p:nvPr>
        </p:nvSpPr>
        <p:spPr/>
        <p:txBody>
          <a:bodyPr/>
          <a:lstStyle/>
          <a:p>
            <a:fld id="{BFEAA4F0-036B-48E7-A61A-42CFF76A0BD3}" type="slidenum">
              <a:rPr lang="pt-BR" smtClean="0"/>
              <a:t>5</a:t>
            </a:fld>
            <a:endParaRPr lang="pt-BR"/>
          </a:p>
        </p:txBody>
      </p:sp>
    </p:spTree>
    <p:extLst>
      <p:ext uri="{BB962C8B-B14F-4D97-AF65-F5344CB8AC3E}">
        <p14:creationId xmlns:p14="http://schemas.microsoft.com/office/powerpoint/2010/main" val="338697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936AA-4D7A-A06C-1439-74E81CF7B8D0}"/>
            </a:ext>
          </a:extLst>
        </p:cNvPr>
        <p:cNvGrpSpPr/>
        <p:nvPr/>
      </p:nvGrpSpPr>
      <p:grpSpPr>
        <a:xfrm>
          <a:off x="0" y="0"/>
          <a:ext cx="0" cy="0"/>
          <a:chOff x="0" y="0"/>
          <a:chExt cx="0" cy="0"/>
        </a:xfrm>
      </p:grpSpPr>
      <p:sp>
        <p:nvSpPr>
          <p:cNvPr id="4" name="Título_comp">
            <a:extLst>
              <a:ext uri="{FF2B5EF4-FFF2-40B4-BE49-F238E27FC236}">
                <a16:creationId xmlns:a16="http://schemas.microsoft.com/office/drawing/2014/main" id="{6C82872F-C79E-12D4-ABEA-5DA176995F44}"/>
              </a:ext>
            </a:extLst>
          </p:cNvPr>
          <p:cNvSpPr txBox="1"/>
          <p:nvPr/>
        </p:nvSpPr>
        <p:spPr>
          <a:xfrm>
            <a:off x="1143000" y="1047750"/>
            <a:ext cx="7219950" cy="707886"/>
          </a:xfrm>
          <a:prstGeom prst="rect">
            <a:avLst/>
          </a:prstGeom>
          <a:noFill/>
        </p:spPr>
        <p:txBody>
          <a:bodyPr wrap="square" rtlCol="0">
            <a:spAutoFit/>
          </a:bodyPr>
          <a:lstStyle/>
          <a:p>
            <a:pPr>
              <a:tabLst>
                <a:tab pos="171450" algn="l"/>
              </a:tabLst>
            </a:pPr>
            <a:r>
              <a:rPr lang="pt-BR" sz="4000" dirty="0">
                <a:latin typeface="Impact" panose="020B0806030902050204" pitchFamily="34" charset="0"/>
                <a:cs typeface="Posterama" panose="020B0504020200020000" pitchFamily="34" charset="0"/>
              </a:rPr>
              <a:t>DECAIMENTO BETA (</a:t>
            </a:r>
            <a:r>
              <a:rPr lang="el-GR" sz="4000" dirty="0">
                <a:latin typeface="Impact" panose="020B0806030902050204" pitchFamily="34" charset="0"/>
                <a:cs typeface="Posterama" panose="020B0504020200020000" pitchFamily="34" charset="0"/>
              </a:rPr>
              <a:t>β)</a:t>
            </a:r>
            <a:endParaRPr lang="pt-BR" sz="4000" dirty="0">
              <a:latin typeface="Impact" panose="020B0806030902050204" pitchFamily="34" charset="0"/>
              <a:cs typeface="Posterama" panose="020B0504020200020000" pitchFamily="34" charset="0"/>
            </a:endParaRPr>
          </a:p>
        </p:txBody>
      </p:sp>
      <p:sp>
        <p:nvSpPr>
          <p:cNvPr id="5" name="Text">
            <a:extLst>
              <a:ext uri="{FF2B5EF4-FFF2-40B4-BE49-F238E27FC236}">
                <a16:creationId xmlns:a16="http://schemas.microsoft.com/office/drawing/2014/main" id="{DCAF6C47-86DE-B0B1-5156-D27EF9F5F351}"/>
              </a:ext>
            </a:extLst>
          </p:cNvPr>
          <p:cNvSpPr txBox="1"/>
          <p:nvPr/>
        </p:nvSpPr>
        <p:spPr>
          <a:xfrm>
            <a:off x="1143000" y="1972628"/>
            <a:ext cx="7219950" cy="8441350"/>
          </a:xfrm>
          <a:prstGeom prst="rect">
            <a:avLst/>
          </a:prstGeom>
          <a:noFill/>
        </p:spPr>
        <p:txBody>
          <a:bodyPr wrap="square" rtlCol="0">
            <a:spAutoFit/>
          </a:bodyPr>
          <a:lstStyle/>
          <a:p>
            <a:pPr algn="just">
              <a:lnSpc>
                <a:spcPct val="150000"/>
              </a:lnSpc>
            </a:pPr>
            <a:r>
              <a:rPr lang="pt-BR" sz="2400" dirty="0"/>
              <a:t>No decaimento beta, um nêutron se transforma em um próton (emissão beta negativa, </a:t>
            </a:r>
            <a:r>
              <a:rPr lang="el-GR" sz="2400" dirty="0"/>
              <a:t>β⁻) </a:t>
            </a:r>
            <a:r>
              <a:rPr lang="pt-BR" sz="2400" dirty="0"/>
              <a:t>ou um próton se transforma em um nêutron (emissão beta positiva, </a:t>
            </a:r>
            <a:r>
              <a:rPr lang="el-GR" sz="2400" dirty="0"/>
              <a:t>β⁺).</a:t>
            </a:r>
            <a:endParaRPr lang="pt-BR" sz="2400" dirty="0"/>
          </a:p>
          <a:p>
            <a:pPr algn="just">
              <a:lnSpc>
                <a:spcPct val="150000"/>
              </a:lnSpc>
            </a:pPr>
            <a:endParaRPr lang="pt-BR" sz="2400" dirty="0"/>
          </a:p>
          <a:p>
            <a:pPr algn="just">
              <a:lnSpc>
                <a:spcPct val="150000"/>
              </a:lnSpc>
            </a:pPr>
            <a:r>
              <a:rPr lang="pt-BR" sz="2400" b="1" dirty="0"/>
              <a:t>Exemplos</a:t>
            </a:r>
            <a:r>
              <a:rPr lang="pt-BR" sz="2400" dirty="0"/>
              <a:t>:</a:t>
            </a:r>
          </a:p>
          <a:p>
            <a:pPr marL="342900" indent="-342900" algn="just">
              <a:lnSpc>
                <a:spcPct val="150000"/>
              </a:lnSpc>
              <a:buFont typeface="Arial" panose="020B0604020202020204" pitchFamily="34" charset="0"/>
              <a:buChar char="•"/>
            </a:pPr>
            <a:r>
              <a:rPr lang="pt-BR" sz="2400" dirty="0"/>
              <a:t>Beta negativa (</a:t>
            </a:r>
            <a:r>
              <a:rPr lang="el-GR" sz="2400" dirty="0"/>
              <a:t>β⁻): </a:t>
            </a:r>
            <a:r>
              <a:rPr lang="pt-BR" sz="2400" dirty="0"/>
              <a:t>Carbono-14 (¹⁴C) ➔ Nitrogênio-14 (¹⁴N) + Elétron (</a:t>
            </a:r>
            <a:r>
              <a:rPr lang="el-GR" sz="2400" dirty="0"/>
              <a:t>β⁻)</a:t>
            </a:r>
            <a:endParaRPr lang="pt-BR" sz="2400" dirty="0"/>
          </a:p>
          <a:p>
            <a:pPr marL="342900" indent="-342900" algn="just">
              <a:lnSpc>
                <a:spcPct val="150000"/>
              </a:lnSpc>
              <a:buFont typeface="Arial" panose="020B0604020202020204" pitchFamily="34" charset="0"/>
              <a:buChar char="•"/>
            </a:pPr>
            <a:r>
              <a:rPr lang="pt-BR" sz="2400" dirty="0"/>
              <a:t>Beta positiva (</a:t>
            </a:r>
            <a:r>
              <a:rPr lang="el-GR" sz="2400" dirty="0"/>
              <a:t>β⁺): </a:t>
            </a:r>
            <a:r>
              <a:rPr lang="pt-BR" sz="2400" dirty="0"/>
              <a:t>Flúo-18 (¹⁸F) ➔ Oxigênio-18 (¹⁸O) + Pósitrons (</a:t>
            </a:r>
            <a:r>
              <a:rPr lang="el-GR" sz="2400" dirty="0"/>
              <a:t>β⁺)</a:t>
            </a:r>
            <a:endParaRPr lang="pt-BR" sz="2400" dirty="0"/>
          </a:p>
          <a:p>
            <a:pPr marL="342900" indent="-342900" algn="just">
              <a:lnSpc>
                <a:spcPct val="150000"/>
              </a:lnSpc>
              <a:buFont typeface="Arial" panose="020B0604020202020204" pitchFamily="34" charset="0"/>
              <a:buChar char="•"/>
            </a:pPr>
            <a:endParaRPr lang="pt-BR" sz="2400" dirty="0"/>
          </a:p>
          <a:p>
            <a:pPr algn="just">
              <a:lnSpc>
                <a:spcPct val="150000"/>
              </a:lnSpc>
            </a:pPr>
            <a:r>
              <a:rPr lang="pt-BR" sz="2800" b="1" dirty="0"/>
              <a:t>Características:</a:t>
            </a:r>
          </a:p>
          <a:p>
            <a:pPr marL="342900" indent="-342900" algn="just">
              <a:lnSpc>
                <a:spcPct val="150000"/>
              </a:lnSpc>
              <a:buFont typeface="Arial" panose="020B0604020202020204" pitchFamily="34" charset="0"/>
              <a:buChar char="•"/>
            </a:pPr>
            <a:r>
              <a:rPr lang="pt-BR" sz="2400" dirty="0"/>
              <a:t>O número de massa permanece inalterado.</a:t>
            </a:r>
          </a:p>
          <a:p>
            <a:pPr marL="342900" indent="-342900" algn="just">
              <a:lnSpc>
                <a:spcPct val="150000"/>
              </a:lnSpc>
              <a:buFont typeface="Arial" panose="020B0604020202020204" pitchFamily="34" charset="0"/>
              <a:buChar char="•"/>
            </a:pPr>
            <a:r>
              <a:rPr lang="pt-BR" sz="2400" dirty="0"/>
              <a:t>O número atômico aumenta (</a:t>
            </a:r>
            <a:r>
              <a:rPr lang="el-GR" sz="2400" dirty="0"/>
              <a:t>β⁻) </a:t>
            </a:r>
            <a:r>
              <a:rPr lang="pt-BR" sz="2400" dirty="0"/>
              <a:t>ou diminui (</a:t>
            </a:r>
            <a:r>
              <a:rPr lang="el-GR" sz="2400" dirty="0"/>
              <a:t>β⁺) </a:t>
            </a:r>
            <a:r>
              <a:rPr lang="pt-BR" sz="2400" dirty="0"/>
              <a:t>em 1 unidade.</a:t>
            </a:r>
          </a:p>
        </p:txBody>
      </p:sp>
      <p:sp>
        <p:nvSpPr>
          <p:cNvPr id="8" name="Retângulo 7">
            <a:extLst>
              <a:ext uri="{FF2B5EF4-FFF2-40B4-BE49-F238E27FC236}">
                <a16:creationId xmlns:a16="http://schemas.microsoft.com/office/drawing/2014/main" id="{8535B756-9BFF-C872-294A-2D204EF175BB}"/>
              </a:ext>
            </a:extLst>
          </p:cNvPr>
          <p:cNvSpPr/>
          <p:nvPr/>
        </p:nvSpPr>
        <p:spPr>
          <a:xfrm>
            <a:off x="952500" y="0"/>
            <a:ext cx="190500" cy="1619250"/>
          </a:xfrm>
          <a:prstGeom prst="rect">
            <a:avLst/>
          </a:prstGeom>
          <a:solidFill>
            <a:srgbClr val="E0B8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Rodapé 1">
            <a:extLst>
              <a:ext uri="{FF2B5EF4-FFF2-40B4-BE49-F238E27FC236}">
                <a16:creationId xmlns:a16="http://schemas.microsoft.com/office/drawing/2014/main" id="{EF75641D-89EB-24E0-4350-B2DF5DCEFC17}"/>
              </a:ext>
            </a:extLst>
          </p:cNvPr>
          <p:cNvSpPr>
            <a:spLocks noGrp="1"/>
          </p:cNvSpPr>
          <p:nvPr>
            <p:ph type="ftr" sz="quarter" idx="11"/>
          </p:nvPr>
        </p:nvSpPr>
        <p:spPr/>
        <p:txBody>
          <a:bodyPr/>
          <a:lstStyle/>
          <a:p>
            <a:r>
              <a:rPr lang="pt-BR"/>
              <a:t>Decaimento Radioativo -Maria Suelyjane da Costa</a:t>
            </a:r>
          </a:p>
        </p:txBody>
      </p:sp>
      <p:sp>
        <p:nvSpPr>
          <p:cNvPr id="3" name="Espaço Reservado para Número de Slide 2">
            <a:extLst>
              <a:ext uri="{FF2B5EF4-FFF2-40B4-BE49-F238E27FC236}">
                <a16:creationId xmlns:a16="http://schemas.microsoft.com/office/drawing/2014/main" id="{7214FEE0-4219-12A9-15C4-221B3ADD7926}"/>
              </a:ext>
            </a:extLst>
          </p:cNvPr>
          <p:cNvSpPr>
            <a:spLocks noGrp="1"/>
          </p:cNvSpPr>
          <p:nvPr>
            <p:ph type="sldNum" sz="quarter" idx="12"/>
          </p:nvPr>
        </p:nvSpPr>
        <p:spPr/>
        <p:txBody>
          <a:bodyPr/>
          <a:lstStyle/>
          <a:p>
            <a:fld id="{BFEAA4F0-036B-48E7-A61A-42CFF76A0BD3}" type="slidenum">
              <a:rPr lang="pt-BR" smtClean="0"/>
              <a:t>6</a:t>
            </a:fld>
            <a:endParaRPr lang="pt-BR"/>
          </a:p>
        </p:txBody>
      </p:sp>
    </p:spTree>
    <p:extLst>
      <p:ext uri="{BB962C8B-B14F-4D97-AF65-F5344CB8AC3E}">
        <p14:creationId xmlns:p14="http://schemas.microsoft.com/office/powerpoint/2010/main" val="189519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B93A3-B0F6-9F6D-5E3D-99552FA7B7C0}"/>
            </a:ext>
          </a:extLst>
        </p:cNvPr>
        <p:cNvGrpSpPr/>
        <p:nvPr/>
      </p:nvGrpSpPr>
      <p:grpSpPr>
        <a:xfrm>
          <a:off x="0" y="0"/>
          <a:ext cx="0" cy="0"/>
          <a:chOff x="0" y="0"/>
          <a:chExt cx="0" cy="0"/>
        </a:xfrm>
      </p:grpSpPr>
      <p:sp>
        <p:nvSpPr>
          <p:cNvPr id="6" name="Retângulo 5">
            <a:extLst>
              <a:ext uri="{FF2B5EF4-FFF2-40B4-BE49-F238E27FC236}">
                <a16:creationId xmlns:a16="http://schemas.microsoft.com/office/drawing/2014/main" id="{B6D72EE2-9023-4BF6-7509-9DD197FF6548}"/>
              </a:ext>
            </a:extLst>
          </p:cNvPr>
          <p:cNvSpPr/>
          <p:nvPr/>
        </p:nvSpPr>
        <p:spPr>
          <a:xfrm>
            <a:off x="0" y="-38100"/>
            <a:ext cx="9601200" cy="12801600"/>
          </a:xfrm>
          <a:prstGeom prst="rect">
            <a:avLst/>
          </a:prstGeom>
          <a:solidFill>
            <a:srgbClr val="375B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itulo">
            <a:extLst>
              <a:ext uri="{FF2B5EF4-FFF2-40B4-BE49-F238E27FC236}">
                <a16:creationId xmlns:a16="http://schemas.microsoft.com/office/drawing/2014/main" id="{7533BC40-F2AC-C378-0F99-E58AF9805998}"/>
              </a:ext>
            </a:extLst>
          </p:cNvPr>
          <p:cNvSpPr txBox="1"/>
          <p:nvPr/>
        </p:nvSpPr>
        <p:spPr>
          <a:xfrm>
            <a:off x="1047750" y="7576886"/>
            <a:ext cx="7543800" cy="707886"/>
          </a:xfrm>
          <a:prstGeom prst="rect">
            <a:avLst/>
          </a:prstGeom>
          <a:noFill/>
          <a:ln w="12700">
            <a:solidFill>
              <a:srgbClr val="E0B82F"/>
            </a:solidFill>
          </a:ln>
          <a:effectLst>
            <a:outerShdw blurRad="50800" dist="38100" algn="l" rotWithShape="0">
              <a:prstClr val="black">
                <a:alpha val="40000"/>
              </a:prstClr>
            </a:outerShdw>
            <a:reflection blurRad="6350" stA="52000" endA="300" endPos="35000" dir="5400000" sy="-100000" algn="bl" rotWithShape="0"/>
          </a:effectLst>
        </p:spPr>
        <p:txBody>
          <a:bodyPr wrap="square" rtlCol="0">
            <a:spAutoFit/>
          </a:bodyPr>
          <a:lstStyle/>
          <a:p>
            <a:pPr algn="ctr"/>
            <a:r>
              <a:rPr lang="pt-BR" sz="4000" dirty="0">
                <a:ln w="0">
                  <a:solidFill>
                    <a:srgbClr val="E0B82F"/>
                  </a:solidFill>
                </a:ln>
                <a:solidFill>
                  <a:schemeClr val="accent2">
                    <a:lumMod val="60000"/>
                    <a:lumOff val="40000"/>
                  </a:schemeClr>
                </a:solidFill>
                <a:effectLst>
                  <a:glow rad="1409700">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Emissão de Raios Gama (γ)</a:t>
            </a:r>
          </a:p>
        </p:txBody>
      </p:sp>
      <p:sp>
        <p:nvSpPr>
          <p:cNvPr id="8" name="Titulo">
            <a:extLst>
              <a:ext uri="{FF2B5EF4-FFF2-40B4-BE49-F238E27FC236}">
                <a16:creationId xmlns:a16="http://schemas.microsoft.com/office/drawing/2014/main" id="{C95E18E0-05C1-829D-5E93-637854DED0B5}"/>
              </a:ext>
            </a:extLst>
          </p:cNvPr>
          <p:cNvSpPr txBox="1"/>
          <p:nvPr/>
        </p:nvSpPr>
        <p:spPr>
          <a:xfrm>
            <a:off x="3181350" y="2070005"/>
            <a:ext cx="3295650" cy="3154710"/>
          </a:xfrm>
          <a:prstGeom prst="rect">
            <a:avLst/>
          </a:prstGeom>
          <a:noFill/>
          <a:ln w="12700">
            <a:solidFill>
              <a:srgbClr val="E0B82F"/>
            </a:solidFill>
          </a:ln>
          <a:effectLst>
            <a:outerShdw blurRad="50800" dist="38100" algn="l" rotWithShape="0">
              <a:prstClr val="black">
                <a:alpha val="40000"/>
              </a:prstClr>
            </a:outerShdw>
            <a:reflection blurRad="6350" stA="52000" endA="300" endPos="35000" dir="5400000" sy="-100000" algn="bl" rotWithShape="0"/>
          </a:effectLst>
        </p:spPr>
        <p:txBody>
          <a:bodyPr wrap="square" rtlCol="0">
            <a:spAutoFit/>
          </a:bodyPr>
          <a:lstStyle/>
          <a:p>
            <a:r>
              <a:rPr lang="pt-BR" sz="19900" dirty="0">
                <a:ln w="0">
                  <a:solidFill>
                    <a:srgbClr val="E0B82F"/>
                  </a:solidFill>
                </a:ln>
                <a:solidFill>
                  <a:srgbClr val="F4EF86"/>
                </a:solidFill>
                <a:effectLst>
                  <a:glow>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03</a:t>
            </a:r>
          </a:p>
        </p:txBody>
      </p:sp>
      <p:sp>
        <p:nvSpPr>
          <p:cNvPr id="9" name="Retângulo 8">
            <a:extLst>
              <a:ext uri="{FF2B5EF4-FFF2-40B4-BE49-F238E27FC236}">
                <a16:creationId xmlns:a16="http://schemas.microsoft.com/office/drawing/2014/main" id="{140A90AD-B2C5-AC40-8EEA-060F88EA3F69}"/>
              </a:ext>
            </a:extLst>
          </p:cNvPr>
          <p:cNvSpPr/>
          <p:nvPr/>
        </p:nvSpPr>
        <p:spPr>
          <a:xfrm>
            <a:off x="1009650" y="8953500"/>
            <a:ext cx="7581900" cy="95250"/>
          </a:xfrm>
          <a:prstGeom prst="rect">
            <a:avLst/>
          </a:prstGeom>
          <a:solidFill>
            <a:srgbClr val="F4EF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Rodapé 1">
            <a:extLst>
              <a:ext uri="{FF2B5EF4-FFF2-40B4-BE49-F238E27FC236}">
                <a16:creationId xmlns:a16="http://schemas.microsoft.com/office/drawing/2014/main" id="{81D6D462-0C8E-3795-D9AE-B006C7D3C237}"/>
              </a:ext>
            </a:extLst>
          </p:cNvPr>
          <p:cNvSpPr>
            <a:spLocks noGrp="1"/>
          </p:cNvSpPr>
          <p:nvPr>
            <p:ph type="ftr" sz="quarter" idx="11"/>
          </p:nvPr>
        </p:nvSpPr>
        <p:spPr/>
        <p:txBody>
          <a:bodyPr/>
          <a:lstStyle/>
          <a:p>
            <a:r>
              <a:rPr lang="pt-BR"/>
              <a:t>Decaimento Radioativo -Maria Suelyjane da Costa</a:t>
            </a:r>
          </a:p>
        </p:txBody>
      </p:sp>
      <p:sp>
        <p:nvSpPr>
          <p:cNvPr id="3" name="Espaço Reservado para Número de Slide 2">
            <a:extLst>
              <a:ext uri="{FF2B5EF4-FFF2-40B4-BE49-F238E27FC236}">
                <a16:creationId xmlns:a16="http://schemas.microsoft.com/office/drawing/2014/main" id="{28F53B78-6F6B-5F77-0799-6D1E224ADEED}"/>
              </a:ext>
            </a:extLst>
          </p:cNvPr>
          <p:cNvSpPr>
            <a:spLocks noGrp="1"/>
          </p:cNvSpPr>
          <p:nvPr>
            <p:ph type="sldNum" sz="quarter" idx="12"/>
          </p:nvPr>
        </p:nvSpPr>
        <p:spPr/>
        <p:txBody>
          <a:bodyPr/>
          <a:lstStyle/>
          <a:p>
            <a:fld id="{BFEAA4F0-036B-48E7-A61A-42CFF76A0BD3}" type="slidenum">
              <a:rPr lang="pt-BR" smtClean="0"/>
              <a:t>7</a:t>
            </a:fld>
            <a:endParaRPr lang="pt-BR"/>
          </a:p>
        </p:txBody>
      </p:sp>
    </p:spTree>
    <p:extLst>
      <p:ext uri="{BB962C8B-B14F-4D97-AF65-F5344CB8AC3E}">
        <p14:creationId xmlns:p14="http://schemas.microsoft.com/office/powerpoint/2010/main" val="297215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2E842-A1C6-B1BD-E033-A081B448D315}"/>
            </a:ext>
          </a:extLst>
        </p:cNvPr>
        <p:cNvGrpSpPr/>
        <p:nvPr/>
      </p:nvGrpSpPr>
      <p:grpSpPr>
        <a:xfrm>
          <a:off x="0" y="0"/>
          <a:ext cx="0" cy="0"/>
          <a:chOff x="0" y="0"/>
          <a:chExt cx="0" cy="0"/>
        </a:xfrm>
      </p:grpSpPr>
      <p:sp>
        <p:nvSpPr>
          <p:cNvPr id="4" name="Título_comp">
            <a:extLst>
              <a:ext uri="{FF2B5EF4-FFF2-40B4-BE49-F238E27FC236}">
                <a16:creationId xmlns:a16="http://schemas.microsoft.com/office/drawing/2014/main" id="{FBE452A5-DDE7-2ADC-9389-03582F21AEBB}"/>
              </a:ext>
            </a:extLst>
          </p:cNvPr>
          <p:cNvSpPr txBox="1"/>
          <p:nvPr/>
        </p:nvSpPr>
        <p:spPr>
          <a:xfrm>
            <a:off x="1143000" y="1047750"/>
            <a:ext cx="7219950" cy="707886"/>
          </a:xfrm>
          <a:prstGeom prst="rect">
            <a:avLst/>
          </a:prstGeom>
          <a:noFill/>
        </p:spPr>
        <p:txBody>
          <a:bodyPr wrap="square" rtlCol="0">
            <a:spAutoFit/>
          </a:bodyPr>
          <a:lstStyle/>
          <a:p>
            <a:r>
              <a:rPr lang="pt-BR" sz="4000" dirty="0">
                <a:latin typeface="Impact" panose="020B0806030902050204" pitchFamily="34" charset="0"/>
                <a:cs typeface="Posterama" panose="020B0504020200020000" pitchFamily="34" charset="0"/>
              </a:rPr>
              <a:t>EMISSÃO DE RAIOS GAMA (γ)</a:t>
            </a:r>
          </a:p>
        </p:txBody>
      </p:sp>
      <p:sp>
        <p:nvSpPr>
          <p:cNvPr id="5" name="Text">
            <a:extLst>
              <a:ext uri="{FF2B5EF4-FFF2-40B4-BE49-F238E27FC236}">
                <a16:creationId xmlns:a16="http://schemas.microsoft.com/office/drawing/2014/main" id="{65B62C8B-5C1B-27B1-1676-DE684612CC74}"/>
              </a:ext>
            </a:extLst>
          </p:cNvPr>
          <p:cNvSpPr txBox="1"/>
          <p:nvPr/>
        </p:nvSpPr>
        <p:spPr>
          <a:xfrm>
            <a:off x="1143000" y="2258378"/>
            <a:ext cx="7219950" cy="7333354"/>
          </a:xfrm>
          <a:prstGeom prst="rect">
            <a:avLst/>
          </a:prstGeom>
          <a:noFill/>
        </p:spPr>
        <p:txBody>
          <a:bodyPr wrap="square" rtlCol="0">
            <a:spAutoFit/>
          </a:bodyPr>
          <a:lstStyle/>
          <a:p>
            <a:pPr algn="just">
              <a:lnSpc>
                <a:spcPct val="150000"/>
              </a:lnSpc>
            </a:pPr>
            <a:r>
              <a:rPr lang="pt-BR" sz="2400" dirty="0"/>
              <a:t>O núcleo libera energia em forma de radiação eletromagnética (γ). Geralmente, esse processo acompanha outros tipos de decaimento para liberar o excesso de energia do núcleo.</a:t>
            </a:r>
          </a:p>
          <a:p>
            <a:pPr algn="just">
              <a:lnSpc>
                <a:spcPct val="150000"/>
              </a:lnSpc>
            </a:pPr>
            <a:endParaRPr lang="pt-BR" sz="2400" dirty="0"/>
          </a:p>
          <a:p>
            <a:pPr algn="just">
              <a:lnSpc>
                <a:spcPct val="150000"/>
              </a:lnSpc>
            </a:pPr>
            <a:r>
              <a:rPr lang="pt-BR" sz="2400" b="1" dirty="0"/>
              <a:t>Exemplo:</a:t>
            </a:r>
          </a:p>
          <a:p>
            <a:pPr marL="342900" indent="-342900" algn="just">
              <a:lnSpc>
                <a:spcPct val="150000"/>
              </a:lnSpc>
              <a:buFont typeface="Arial" panose="020B0604020202020204" pitchFamily="34" charset="0"/>
              <a:buChar char="•"/>
            </a:pPr>
            <a:r>
              <a:rPr lang="pt-BR" sz="2400" dirty="0"/>
              <a:t>O cobalto-60 (¹⁶⁰Co), após decair por β⁻, emite raios gama.</a:t>
            </a:r>
          </a:p>
          <a:p>
            <a:pPr marL="342900" indent="-342900" algn="just">
              <a:lnSpc>
                <a:spcPct val="150000"/>
              </a:lnSpc>
              <a:buFont typeface="Arial" panose="020B0604020202020204" pitchFamily="34" charset="0"/>
              <a:buChar char="•"/>
            </a:pPr>
            <a:endParaRPr lang="pt-BR" sz="2400" dirty="0"/>
          </a:p>
          <a:p>
            <a:pPr algn="just">
              <a:lnSpc>
                <a:spcPct val="150000"/>
              </a:lnSpc>
            </a:pPr>
            <a:r>
              <a:rPr lang="pt-BR" sz="2800" b="1" dirty="0"/>
              <a:t>Características:</a:t>
            </a:r>
          </a:p>
          <a:p>
            <a:pPr marL="342900" indent="-342900" algn="just">
              <a:lnSpc>
                <a:spcPct val="150000"/>
              </a:lnSpc>
              <a:buFont typeface="Arial" panose="020B0604020202020204" pitchFamily="34" charset="0"/>
              <a:buChar char="•"/>
            </a:pPr>
            <a:r>
              <a:rPr lang="pt-BR" sz="2400" dirty="0"/>
              <a:t>Não altera o número de massa nem o número atômico.</a:t>
            </a:r>
          </a:p>
          <a:p>
            <a:pPr marL="342900" indent="-342900" algn="just">
              <a:lnSpc>
                <a:spcPct val="150000"/>
              </a:lnSpc>
              <a:buFont typeface="Arial" panose="020B0604020202020204" pitchFamily="34" charset="0"/>
              <a:buChar char="•"/>
            </a:pPr>
            <a:r>
              <a:rPr lang="pt-BR" sz="2400" dirty="0"/>
              <a:t>Apenas libera energia.</a:t>
            </a:r>
          </a:p>
        </p:txBody>
      </p:sp>
      <p:sp>
        <p:nvSpPr>
          <p:cNvPr id="8" name="Retângulo 7">
            <a:extLst>
              <a:ext uri="{FF2B5EF4-FFF2-40B4-BE49-F238E27FC236}">
                <a16:creationId xmlns:a16="http://schemas.microsoft.com/office/drawing/2014/main" id="{18826321-EA35-67B2-4059-A40A995DBFF8}"/>
              </a:ext>
            </a:extLst>
          </p:cNvPr>
          <p:cNvSpPr/>
          <p:nvPr/>
        </p:nvSpPr>
        <p:spPr>
          <a:xfrm>
            <a:off x="952500" y="0"/>
            <a:ext cx="190500" cy="1619250"/>
          </a:xfrm>
          <a:prstGeom prst="rect">
            <a:avLst/>
          </a:prstGeom>
          <a:solidFill>
            <a:srgbClr val="E0B8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Rodapé 1">
            <a:extLst>
              <a:ext uri="{FF2B5EF4-FFF2-40B4-BE49-F238E27FC236}">
                <a16:creationId xmlns:a16="http://schemas.microsoft.com/office/drawing/2014/main" id="{C11541AB-C6A7-A11F-B7A4-96026190E1E5}"/>
              </a:ext>
            </a:extLst>
          </p:cNvPr>
          <p:cNvSpPr>
            <a:spLocks noGrp="1"/>
          </p:cNvSpPr>
          <p:nvPr>
            <p:ph type="ftr" sz="quarter" idx="11"/>
          </p:nvPr>
        </p:nvSpPr>
        <p:spPr/>
        <p:txBody>
          <a:bodyPr/>
          <a:lstStyle/>
          <a:p>
            <a:r>
              <a:rPr lang="pt-BR"/>
              <a:t>Decaimento Radioativo -Maria Suelyjane da Costa</a:t>
            </a:r>
          </a:p>
        </p:txBody>
      </p:sp>
      <p:sp>
        <p:nvSpPr>
          <p:cNvPr id="3" name="Espaço Reservado para Número de Slide 2">
            <a:extLst>
              <a:ext uri="{FF2B5EF4-FFF2-40B4-BE49-F238E27FC236}">
                <a16:creationId xmlns:a16="http://schemas.microsoft.com/office/drawing/2014/main" id="{1FD39852-765D-875D-C68D-778D00A646EE}"/>
              </a:ext>
            </a:extLst>
          </p:cNvPr>
          <p:cNvSpPr>
            <a:spLocks noGrp="1"/>
          </p:cNvSpPr>
          <p:nvPr>
            <p:ph type="sldNum" sz="quarter" idx="12"/>
          </p:nvPr>
        </p:nvSpPr>
        <p:spPr/>
        <p:txBody>
          <a:bodyPr/>
          <a:lstStyle/>
          <a:p>
            <a:fld id="{BFEAA4F0-036B-48E7-A61A-42CFF76A0BD3}" type="slidenum">
              <a:rPr lang="pt-BR" smtClean="0"/>
              <a:t>8</a:t>
            </a:fld>
            <a:endParaRPr lang="pt-BR"/>
          </a:p>
        </p:txBody>
      </p:sp>
    </p:spTree>
    <p:extLst>
      <p:ext uri="{BB962C8B-B14F-4D97-AF65-F5344CB8AC3E}">
        <p14:creationId xmlns:p14="http://schemas.microsoft.com/office/powerpoint/2010/main" val="172808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EC13C-A9D9-D7ED-9A11-43CA6C0FD35D}"/>
            </a:ext>
          </a:extLst>
        </p:cNvPr>
        <p:cNvGrpSpPr/>
        <p:nvPr/>
      </p:nvGrpSpPr>
      <p:grpSpPr>
        <a:xfrm>
          <a:off x="0" y="0"/>
          <a:ext cx="0" cy="0"/>
          <a:chOff x="0" y="0"/>
          <a:chExt cx="0" cy="0"/>
        </a:xfrm>
      </p:grpSpPr>
      <p:sp>
        <p:nvSpPr>
          <p:cNvPr id="6" name="Retângulo 5">
            <a:extLst>
              <a:ext uri="{FF2B5EF4-FFF2-40B4-BE49-F238E27FC236}">
                <a16:creationId xmlns:a16="http://schemas.microsoft.com/office/drawing/2014/main" id="{F75FCF41-034E-C811-0561-A745F1DCD158}"/>
              </a:ext>
            </a:extLst>
          </p:cNvPr>
          <p:cNvSpPr/>
          <p:nvPr/>
        </p:nvSpPr>
        <p:spPr>
          <a:xfrm>
            <a:off x="0" y="-38100"/>
            <a:ext cx="9601200" cy="12801600"/>
          </a:xfrm>
          <a:prstGeom prst="rect">
            <a:avLst/>
          </a:prstGeom>
          <a:solidFill>
            <a:srgbClr val="375B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Titulo">
            <a:extLst>
              <a:ext uri="{FF2B5EF4-FFF2-40B4-BE49-F238E27FC236}">
                <a16:creationId xmlns:a16="http://schemas.microsoft.com/office/drawing/2014/main" id="{EC8385D7-D178-CC32-A5E9-911D0CAFF14D}"/>
              </a:ext>
            </a:extLst>
          </p:cNvPr>
          <p:cNvSpPr txBox="1"/>
          <p:nvPr/>
        </p:nvSpPr>
        <p:spPr>
          <a:xfrm>
            <a:off x="1143000" y="5411748"/>
            <a:ext cx="7448550" cy="1446550"/>
          </a:xfrm>
          <a:prstGeom prst="rect">
            <a:avLst/>
          </a:prstGeom>
          <a:noFill/>
          <a:ln w="12700">
            <a:solidFill>
              <a:srgbClr val="E0B82F"/>
            </a:solidFill>
          </a:ln>
          <a:effectLst>
            <a:outerShdw blurRad="50800" dist="38100" algn="l" rotWithShape="0">
              <a:prstClr val="black">
                <a:alpha val="40000"/>
              </a:prstClr>
            </a:outerShdw>
            <a:reflection blurRad="6350" stA="52000" endA="300" endPos="35000" dir="5400000" sy="-100000" algn="bl" rotWithShape="0"/>
          </a:effectLst>
        </p:spPr>
        <p:txBody>
          <a:bodyPr wrap="square" rtlCol="0">
            <a:spAutoFit/>
          </a:bodyPr>
          <a:lstStyle/>
          <a:p>
            <a:pPr algn="ctr"/>
            <a:r>
              <a:rPr lang="pt-BR" sz="8800" dirty="0">
                <a:ln w="0">
                  <a:solidFill>
                    <a:srgbClr val="E0B82F"/>
                  </a:solidFill>
                </a:ln>
                <a:solidFill>
                  <a:srgbClr val="F4EF86"/>
                </a:solidFill>
                <a:effectLst>
                  <a:glow>
                    <a:schemeClr val="accent2">
                      <a:satMod val="175000"/>
                      <a:alpha val="10000"/>
                    </a:schemeClr>
                  </a:glow>
                  <a:outerShdw blurRad="38100" dist="25400" dir="5400000" algn="ctr" rotWithShape="0">
                    <a:srgbClr val="6E747A">
                      <a:alpha val="43000"/>
                    </a:srgbClr>
                  </a:outerShdw>
                </a:effectLst>
                <a:latin typeface="Comic Sans MS" panose="030F0702030302020204" pitchFamily="66" charset="0"/>
              </a:rPr>
              <a:t>Conclusão</a:t>
            </a:r>
          </a:p>
        </p:txBody>
      </p:sp>
      <p:sp>
        <p:nvSpPr>
          <p:cNvPr id="9" name="Retângulo 8">
            <a:extLst>
              <a:ext uri="{FF2B5EF4-FFF2-40B4-BE49-F238E27FC236}">
                <a16:creationId xmlns:a16="http://schemas.microsoft.com/office/drawing/2014/main" id="{FF5BFF64-6671-5DB9-0648-89B6AC9D7D7F}"/>
              </a:ext>
            </a:extLst>
          </p:cNvPr>
          <p:cNvSpPr/>
          <p:nvPr/>
        </p:nvSpPr>
        <p:spPr>
          <a:xfrm>
            <a:off x="1009650" y="7600950"/>
            <a:ext cx="7581900" cy="95250"/>
          </a:xfrm>
          <a:prstGeom prst="rect">
            <a:avLst/>
          </a:prstGeom>
          <a:solidFill>
            <a:srgbClr val="F4EF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Rodapé 1">
            <a:extLst>
              <a:ext uri="{FF2B5EF4-FFF2-40B4-BE49-F238E27FC236}">
                <a16:creationId xmlns:a16="http://schemas.microsoft.com/office/drawing/2014/main" id="{A396DDB0-F156-81F3-2267-83187D373DF4}"/>
              </a:ext>
            </a:extLst>
          </p:cNvPr>
          <p:cNvSpPr>
            <a:spLocks noGrp="1"/>
          </p:cNvSpPr>
          <p:nvPr>
            <p:ph type="ftr" sz="quarter" idx="11"/>
          </p:nvPr>
        </p:nvSpPr>
        <p:spPr/>
        <p:txBody>
          <a:bodyPr/>
          <a:lstStyle/>
          <a:p>
            <a:r>
              <a:rPr lang="pt-BR"/>
              <a:t>Decaimento Radioativo -Maria Suelyjane da Costa</a:t>
            </a:r>
          </a:p>
        </p:txBody>
      </p:sp>
      <p:sp>
        <p:nvSpPr>
          <p:cNvPr id="3" name="Espaço Reservado para Número de Slide 2">
            <a:extLst>
              <a:ext uri="{FF2B5EF4-FFF2-40B4-BE49-F238E27FC236}">
                <a16:creationId xmlns:a16="http://schemas.microsoft.com/office/drawing/2014/main" id="{BBFB158A-DA01-300E-B7C8-DB5B9178B134}"/>
              </a:ext>
            </a:extLst>
          </p:cNvPr>
          <p:cNvSpPr>
            <a:spLocks noGrp="1"/>
          </p:cNvSpPr>
          <p:nvPr>
            <p:ph type="sldNum" sz="quarter" idx="12"/>
          </p:nvPr>
        </p:nvSpPr>
        <p:spPr/>
        <p:txBody>
          <a:bodyPr/>
          <a:lstStyle/>
          <a:p>
            <a:fld id="{BFEAA4F0-036B-48E7-A61A-42CFF76A0BD3}" type="slidenum">
              <a:rPr lang="pt-BR" smtClean="0"/>
              <a:t>9</a:t>
            </a:fld>
            <a:endParaRPr lang="pt-BR"/>
          </a:p>
        </p:txBody>
      </p:sp>
    </p:spTree>
    <p:extLst>
      <p:ext uri="{BB962C8B-B14F-4D97-AF65-F5344CB8AC3E}">
        <p14:creationId xmlns:p14="http://schemas.microsoft.com/office/powerpoint/2010/main" val="424461266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D26A6D5C7151945A48A78194A39AC28" ma:contentTypeVersion="7" ma:contentTypeDescription="Crie um novo documento." ma:contentTypeScope="" ma:versionID="1e974e2da02d8b83ac67646a243d6016">
  <xsd:schema xmlns:xsd="http://www.w3.org/2001/XMLSchema" xmlns:xs="http://www.w3.org/2001/XMLSchema" xmlns:p="http://schemas.microsoft.com/office/2006/metadata/properties" xmlns:ns3="632eeee7-c4c2-471e-a1c3-cdc6830125d1" targetNamespace="http://schemas.microsoft.com/office/2006/metadata/properties" ma:root="true" ma:fieldsID="934eefbfbcd0f0f620b64c868e40fcb3" ns3:_="">
    <xsd:import namespace="632eeee7-c4c2-471e-a1c3-cdc6830125d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2eeee7-c4c2-471e-a1c3-cdc6830125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2DE9DB-D0F1-4FB7-A946-3F2665A1CA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2eeee7-c4c2-471e-a1c3-cdc6830125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34EF2-D912-45E6-8DCD-5D49BFD8FA17}">
  <ds:schemaRefs>
    <ds:schemaRef ds:uri="632eeee7-c4c2-471e-a1c3-cdc6830125d1"/>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2330C719-83D6-4B83-95DF-ED9E262F9E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218</TotalTime>
  <Words>637</Words>
  <Application>Microsoft Office PowerPoint</Application>
  <PresentationFormat>Papel A3 (297 x 420 mm)</PresentationFormat>
  <Paragraphs>77</Paragraphs>
  <Slides>12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Aptos</vt:lpstr>
      <vt:lpstr>Aptos Display</vt:lpstr>
      <vt:lpstr>Arial</vt:lpstr>
      <vt:lpstr>Comic Sans MS</vt:lpstr>
      <vt:lpstr>Impact</vt:lpstr>
      <vt:lpstr>Posterama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 SUELYJANE DA COSTA</dc:creator>
  <cp:lastModifiedBy>MARIA SUELYJANE DA COSTA</cp:lastModifiedBy>
  <cp:revision>2</cp:revision>
  <dcterms:created xsi:type="dcterms:W3CDTF">2025-01-24T21:44:47Z</dcterms:created>
  <dcterms:modified xsi:type="dcterms:W3CDTF">2025-01-25T01:25:52Z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0x0101009D26A6D5C7151945A48A78194A39AC28</vt:lpwstr>
  </property>
</Properties>
</file>