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1" r:id="rId2"/>
    <p:sldMasterId id="2147483682" r:id="rId3"/>
  </p:sldMasterIdLst>
  <p:notesMasterIdLst>
    <p:notesMasterId r:id="rId24"/>
  </p:notesMasterIdLst>
  <p:sldIdLst>
    <p:sldId id="256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8" r:id="rId16"/>
    <p:sldId id="265" r:id="rId17"/>
    <p:sldId id="266" r:id="rId18"/>
    <p:sldId id="277" r:id="rId19"/>
    <p:sldId id="279" r:id="rId20"/>
    <p:sldId id="267" r:id="rId21"/>
    <p:sldId id="268" r:id="rId22"/>
    <p:sldId id="271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D0A0"/>
    <a:srgbClr val="3F4350"/>
    <a:srgbClr val="C0BCAF"/>
    <a:srgbClr val="C8F0E2"/>
    <a:srgbClr val="8BE1C2"/>
    <a:srgbClr val="292421"/>
    <a:srgbClr val="B4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9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f45d3f5a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f45d3f5aec_0_84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750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45502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47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6727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a5e79da30_8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g13a5e79da30_8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0" name="Google Shape;290;g13a5e79da30_8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14</a:t>
            </a:fld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9e95685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9e95685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9e95685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9e95685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483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a9e95685d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a9e95685d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3788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74089cc0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874089cc04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3" name="Google Shape;303;g1874089cc04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18</a:t>
            </a:fld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874089cc0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874089cc0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3a5e79da30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13a5e79da30_0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g13a5e79da30_0_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3a5e79da30_1_5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g13a5e79da30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a5e79da3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a5e79da3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45d3f5ae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f45d3f5aec_0_2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4" name="Google Shape;264;gf45d3f5aec_0_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26ebda427b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26ebda427b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c8f144e0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g13c8f144e0a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g13c8f144e0a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5308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c8f144e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c8f144e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665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2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7" name="Google Shape;57;p1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1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1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1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65" name="Google Shape;65;p13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73" name="Google Shape;73;p14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80" name="Google Shape;80;p15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99" name="Google Shape;99;p16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18" name="Google Shape;118;p17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1. Фон dark">
    <p:bg>
      <p:bgPr>
        <a:solidFill>
          <a:schemeClr val="lt2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21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38" name="Google Shape;138;p2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pic>
        <p:nvPicPr>
          <p:cNvPr id="16" name="Google Shape;16;p3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26"/>
          <p:cNvGrpSpPr/>
          <p:nvPr/>
        </p:nvGrpSpPr>
        <p:grpSpPr>
          <a:xfrm>
            <a:off x="8569715" y="4536460"/>
            <a:ext cx="258577" cy="265368"/>
            <a:chOff x="238125" y="2432825"/>
            <a:chExt cx="779550" cy="781875"/>
          </a:xfrm>
        </p:grpSpPr>
        <p:sp>
          <p:nvSpPr>
            <p:cNvPr id="158" name="Google Shape;158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7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64" name="Google Shape;164;p27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29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78" name="Google Shape;178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30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184" name="Google Shape;184;p30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1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20" name="Google Shape;20;p4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6078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 dirty="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4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5" name="Google Shape;25;p5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pic>
        <p:nvPicPr>
          <p:cNvPr id="30" name="Google Shape;30;p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  <p:pic>
        <p:nvPicPr>
          <p:cNvPr id="34" name="Google Shape;34;p7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45" name="Google Shape;45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1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51" name="Google Shape;51;p11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11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●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○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Proxima Nova"/>
              <a:buChar char="■"/>
              <a:defRPr sz="14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lianova/cardiovascular-disease-dataset?resource=downloa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/>
        </p:nvSpPr>
        <p:spPr>
          <a:xfrm>
            <a:off x="319074" y="294016"/>
            <a:ext cx="8566500" cy="2573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000" b="0" i="0" dirty="0">
                <a:solidFill>
                  <a:srgbClr val="3F4350"/>
                </a:solidFill>
                <a:effectLst/>
                <a:latin typeface="Open Sans" panose="020B0606030504020204" pitchFamily="34" charset="0"/>
              </a:rPr>
              <a:t>Анализ данных о сердечно-сосудистых заболеваниях </a:t>
            </a:r>
            <a:r>
              <a:rPr lang="ru-RU" sz="4000" dirty="0">
                <a:solidFill>
                  <a:srgbClr val="3F4350"/>
                </a:solidFill>
                <a:latin typeface="Open Sans" panose="020B0606030504020204" pitchFamily="34" charset="0"/>
              </a:rPr>
              <a:t>(поиск инсайтов, составление рекомендаций стейкхолдерам) 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lang="ru-RU"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Дипломная работа по программе «Аналитик данных»</a:t>
            </a:r>
            <a:endParaRPr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383700" y="2949675"/>
            <a:ext cx="4109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Сорокопуд Е. Г.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Группа: DA-118 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7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2025 г.</a:t>
            </a:r>
            <a:endParaRPr sz="17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267C-9608-44C2-6303-846EBBA452F1}"/>
              </a:ext>
            </a:extLst>
          </p:cNvPr>
          <p:cNvSpPr txBox="1"/>
          <p:nvPr/>
        </p:nvSpPr>
        <p:spPr>
          <a:xfrm>
            <a:off x="354012" y="158154"/>
            <a:ext cx="842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BD0A0"/>
                </a:solidFill>
                <a:latin typeface="Proxima Nova Semibold"/>
              </a:rPr>
              <a:t>4.</a:t>
            </a:r>
            <a:r>
              <a:rPr lang="ru-RU" dirty="0">
                <a:latin typeface="Proxima Nova Semibold"/>
              </a:rPr>
              <a:t> Выявлена связь холестерина и ССЗ 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(p-value = 0.0)</a:t>
            </a:r>
            <a:r>
              <a:rPr lang="ru-RU" dirty="0">
                <a:latin typeface="Proxima Nova Semibold"/>
              </a:rPr>
              <a:t>;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64E2B9-D41C-1E5E-6B6D-CA95D2529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82" y="465931"/>
            <a:ext cx="8426306" cy="421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4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267C-9608-44C2-6303-846EBBA452F1}"/>
              </a:ext>
            </a:extLst>
          </p:cNvPr>
          <p:cNvSpPr txBox="1"/>
          <p:nvPr/>
        </p:nvSpPr>
        <p:spPr>
          <a:xfrm>
            <a:off x="354012" y="158154"/>
            <a:ext cx="842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BD0A0"/>
                </a:solidFill>
                <a:latin typeface="Proxima Nova Semibold"/>
              </a:rPr>
              <a:t>5.</a:t>
            </a:r>
            <a:r>
              <a:rPr lang="ru-RU" dirty="0">
                <a:latin typeface="Proxima Nova Semibold"/>
              </a:rPr>
              <a:t> Выявлена связь глюкозы и ССЗ 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(p-value =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Semibold"/>
              </a:rPr>
              <a:t>8.194708638433635e-106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)</a:t>
            </a:r>
            <a:r>
              <a:rPr lang="ru-RU" dirty="0">
                <a:latin typeface="Proxima Nova Semibold"/>
              </a:rPr>
              <a:t>;</a:t>
            </a:r>
          </a:p>
        </p:txBody>
      </p:sp>
      <p:pic>
        <p:nvPicPr>
          <p:cNvPr id="3" name="Рисунок 2" descr="Изображение выглядит как текст, снимок экрана, диаграмма, Прямоугольник">
            <a:extLst>
              <a:ext uri="{FF2B5EF4-FFF2-40B4-BE49-F238E27FC236}">
                <a16:creationId xmlns:a16="http://schemas.microsoft.com/office/drawing/2014/main" id="{8FD842A1-925A-B973-07A8-AFC2C5A9D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467520"/>
            <a:ext cx="8416924" cy="420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267C-9608-44C2-6303-846EBBA452F1}"/>
              </a:ext>
            </a:extLst>
          </p:cNvPr>
          <p:cNvSpPr txBox="1"/>
          <p:nvPr/>
        </p:nvSpPr>
        <p:spPr>
          <a:xfrm>
            <a:off x="354012" y="158154"/>
            <a:ext cx="842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BD0A0"/>
                </a:solidFill>
                <a:latin typeface="Proxima Nova Semibold"/>
              </a:rPr>
              <a:t>6.</a:t>
            </a:r>
            <a:r>
              <a:rPr lang="ru-RU" dirty="0">
                <a:latin typeface="Proxima Nova Semibold"/>
              </a:rPr>
              <a:t> Выявлена связь активного образа жизни и ССЗ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 (p-value =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Semibold"/>
              </a:rPr>
              <a:t>5.293096588842994e-21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)</a:t>
            </a:r>
            <a:r>
              <a:rPr lang="ru-RU" dirty="0">
                <a:latin typeface="Proxima Nova Semibold"/>
              </a:rPr>
              <a:t>;</a:t>
            </a:r>
          </a:p>
        </p:txBody>
      </p:sp>
      <p:pic>
        <p:nvPicPr>
          <p:cNvPr id="5" name="Рисунок 4" descr="Изображение выглядит как текст, снимок экрана, диаграмма, Прямоугольник">
            <a:extLst>
              <a:ext uri="{FF2B5EF4-FFF2-40B4-BE49-F238E27FC236}">
                <a16:creationId xmlns:a16="http://schemas.microsoft.com/office/drawing/2014/main" id="{1FF8FC96-35ED-5BDA-B679-632004687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38" y="462756"/>
            <a:ext cx="8426450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1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69233-4192-024B-5714-9E90462CF1DC}"/>
              </a:ext>
            </a:extLst>
          </p:cNvPr>
          <p:cNvSpPr txBox="1"/>
          <p:nvPr/>
        </p:nvSpPr>
        <p:spPr>
          <a:xfrm>
            <a:off x="360363" y="228600"/>
            <a:ext cx="8426450" cy="28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0" i="0" dirty="0">
                <a:effectLst/>
                <a:latin typeface="Proxima Nova Semibold"/>
              </a:rPr>
              <a:t>Анализ других показателей датасета:</a:t>
            </a:r>
          </a:p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4BD0A0"/>
                </a:solidFill>
                <a:effectLst/>
                <a:latin typeface="Proxima Nova Semibold"/>
              </a:rPr>
              <a:t>1.</a:t>
            </a:r>
            <a:r>
              <a:rPr lang="ru-RU" b="0" i="0" dirty="0">
                <a:effectLst/>
                <a:latin typeface="Proxima Nova Semibold"/>
              </a:rPr>
              <a:t> Пол; </a:t>
            </a:r>
          </a:p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4BD0A0"/>
                </a:solidFill>
                <a:effectLst/>
                <a:latin typeface="Proxima Nova Semibold"/>
              </a:rPr>
              <a:t>2.</a:t>
            </a:r>
            <a:r>
              <a:rPr lang="ru-RU" b="0" i="0" dirty="0">
                <a:effectLst/>
                <a:latin typeface="Proxima Nova Semibold"/>
              </a:rPr>
              <a:t> Курение; </a:t>
            </a: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4BD0A0"/>
                </a:solidFill>
                <a:latin typeface="Proxima Nova Semibold"/>
              </a:rPr>
              <a:t>3.</a:t>
            </a:r>
            <a:r>
              <a:rPr lang="ru-RU" dirty="0">
                <a:latin typeface="Proxima Nova Semibold"/>
              </a:rPr>
              <a:t> </a:t>
            </a:r>
            <a:r>
              <a:rPr lang="ru-RU" b="0" i="0" dirty="0">
                <a:effectLst/>
                <a:latin typeface="Proxima Nova Semibold"/>
              </a:rPr>
              <a:t>Употребление алкоголя; </a:t>
            </a:r>
          </a:p>
          <a:p>
            <a:pPr>
              <a:lnSpc>
                <a:spcPct val="150000"/>
              </a:lnSpc>
            </a:pPr>
            <a:r>
              <a:rPr lang="ru-RU" b="0" i="0" dirty="0">
                <a:effectLst/>
                <a:latin typeface="Proxima Nova Semibold"/>
              </a:rPr>
              <a:t>Не выявил статистически значимой корреляции с риском развития ССЗ согласно t-критерию и графической оценке. </a:t>
            </a:r>
          </a:p>
          <a:p>
            <a:endParaRPr lang="ru-RU" b="0" i="0" dirty="0">
              <a:effectLst/>
              <a:latin typeface="Proxima Nova Semibold"/>
            </a:endParaRPr>
          </a:p>
          <a:p>
            <a:pPr>
              <a:lnSpc>
                <a:spcPct val="150000"/>
              </a:lnSpc>
            </a:pPr>
            <a:r>
              <a:rPr lang="ru-RU" b="0" i="0" dirty="0">
                <a:effectLst/>
                <a:latin typeface="Proxima Nova Semibold"/>
              </a:rPr>
              <a:t>Рост и вес, хотя и показали определённую связь с ССЗ, не рассматриваются как независимые факторы риска, поскольку их влияние реализуется через индекс массы тела (ИМТ).</a:t>
            </a:r>
            <a:endParaRPr lang="ru-RU" dirty="0">
              <a:latin typeface="Proxima Nova Semibold"/>
            </a:endParaRPr>
          </a:p>
        </p:txBody>
      </p:sp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D5AD134B-77F1-9359-02BE-CC72C7FED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3550603"/>
            <a:ext cx="2507911" cy="1267439"/>
          </a:xfrm>
          <a:prstGeom prst="rect">
            <a:avLst/>
          </a:prstGeom>
          <a:effectLst>
            <a:outerShdw blurRad="38100" sx="104000" sy="104000" algn="ctr" rotWithShape="0">
              <a:prstClr val="black">
                <a:alpha val="60000"/>
              </a:prstClr>
            </a:outerShdw>
          </a:effectLst>
        </p:spPr>
      </p:pic>
      <p:pic>
        <p:nvPicPr>
          <p:cNvPr id="8" name="Рисунок 7" descr="Изображение выглядит как текст, снимок экрана, Шриф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5C17F916-0829-0AB5-D87A-C9626E5FB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487" y="3531550"/>
            <a:ext cx="2619375" cy="1267440"/>
          </a:xfrm>
          <a:prstGeom prst="rect">
            <a:avLst/>
          </a:prstGeom>
          <a:effectLst>
            <a:outerShdw blurRad="38100" sx="104000" sy="104000" algn="ctr" rotWithShape="0">
              <a:prstClr val="black">
                <a:alpha val="60000"/>
              </a:prstClr>
            </a:outerShdw>
          </a:effectLst>
        </p:spPr>
      </p:pic>
      <p:pic>
        <p:nvPicPr>
          <p:cNvPr id="10" name="Рисунок 9" descr="Изображение выглядит как текст, снимок экрана, Шриф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BBE67BA3-319E-93ED-148F-6B8F7CDF5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470" y="3550604"/>
            <a:ext cx="2470210" cy="1248386"/>
          </a:xfrm>
          <a:prstGeom prst="rect">
            <a:avLst/>
          </a:prstGeom>
          <a:effectLst>
            <a:outerShdw blurRad="38100" sx="104000" sy="104000" algn="ctr" rotWithShape="0">
              <a:prstClr val="black">
                <a:alpha val="6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1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Построение модели</a:t>
            </a: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3" name="Google Shape;293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/>
        </p:nvSpPr>
        <p:spPr>
          <a:xfrm>
            <a:off x="360363" y="186995"/>
            <a:ext cx="842645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Построение модели</a:t>
            </a:r>
            <a:endParaRPr sz="24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8D08E-5AD3-FE0E-3F6D-CA0C3C73613E}"/>
              </a:ext>
            </a:extLst>
          </p:cNvPr>
          <p:cNvSpPr txBox="1"/>
          <p:nvPr/>
        </p:nvSpPr>
        <p:spPr>
          <a:xfrm>
            <a:off x="357187" y="710495"/>
            <a:ext cx="842645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dirty="0">
                <a:effectLst/>
                <a:latin typeface="Proxima Nova Semibold"/>
              </a:rPr>
              <a:t>Цель исследования — создание эффективного инструмента прогнозирования на основе анализа медицинских и демографических показателей пациентов.</a:t>
            </a:r>
          </a:p>
          <a:p>
            <a:pPr algn="l"/>
            <a:endParaRPr lang="ru-RU" b="0" dirty="0">
              <a:effectLst/>
              <a:latin typeface="Proxima Nova Semibold"/>
            </a:endParaRPr>
          </a:p>
          <a:p>
            <a:pPr algn="just"/>
            <a:r>
              <a:rPr lang="ru-RU" b="0" dirty="0">
                <a:effectLst/>
                <a:latin typeface="Proxima Nova Semibold"/>
              </a:rPr>
              <a:t>Модель построена на обработанном датасете с показателями пациентов, который прошёл очистку и нормализацию данных.</a:t>
            </a:r>
          </a:p>
          <a:p>
            <a:pPr algn="l"/>
            <a:endParaRPr lang="ru-RU" b="0" dirty="0">
              <a:effectLst/>
              <a:latin typeface="Proxima Nova Semibold"/>
            </a:endParaRPr>
          </a:p>
          <a:p>
            <a:pPr algn="just">
              <a:lnSpc>
                <a:spcPct val="150000"/>
              </a:lnSpc>
            </a:pPr>
            <a:r>
              <a:rPr lang="ru-RU" dirty="0">
                <a:latin typeface="Proxima Nova Semibold"/>
              </a:rPr>
              <a:t>Параметры:</a:t>
            </a:r>
          </a:p>
          <a:p>
            <a:pPr marL="342900" indent="-342900" algn="just">
              <a:buClr>
                <a:srgbClr val="4BD0A0"/>
              </a:buClr>
              <a:buFont typeface="+mj-lt"/>
              <a:buAutoNum type="arabicPeriod"/>
            </a:pP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Показатели образа жизни: курение (</a:t>
            </a:r>
            <a:r>
              <a:rPr lang="ru-RU" dirty="0">
                <a:solidFill>
                  <a:srgbClr val="000000"/>
                </a:solidFill>
                <a:effectLst/>
                <a:latin typeface="Proxima Nova Semibold"/>
                <a:ea typeface="Arial" panose="020B0604020202020204" pitchFamily="34" charset="0"/>
              </a:rPr>
              <a:t>smoke)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, употребление алкоголя (alco), уровень физической активности (active);</a:t>
            </a:r>
            <a:endParaRPr lang="ru-RU" dirty="0">
              <a:latin typeface="Proxima Nova Semibold"/>
            </a:endParaRPr>
          </a:p>
          <a:p>
            <a:pPr marL="342900" lvl="0" indent="-342900" algn="just">
              <a:buClr>
                <a:srgbClr val="4BD0A0"/>
              </a:buClr>
              <a:buFont typeface="+mj-lt"/>
              <a:buAutoNum type="arabicPeriod"/>
            </a:pP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Биологические характеристики: пол (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gender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), возраст (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age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), рост (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height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), вес (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weight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), индекс массы тела (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IMT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);</a:t>
            </a:r>
          </a:p>
          <a:p>
            <a:pPr marL="342900" lvl="0" indent="-342900" algn="just">
              <a:buClr>
                <a:srgbClr val="4BD0A0"/>
              </a:buClr>
              <a:buFont typeface="+mj-lt"/>
              <a:buAutoNum type="arabicPeriod"/>
            </a:pP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Диагностические параметры: артериальное давление (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ap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_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hi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 и 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ap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_</a:t>
            </a:r>
            <a:r>
              <a:rPr lang="en-US" dirty="0">
                <a:effectLst/>
                <a:latin typeface="Proxima Nova Semibold"/>
                <a:ea typeface="Arial" panose="020B0604020202020204" pitchFamily="34" charset="0"/>
              </a:rPr>
              <a:t>lo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</a:rPr>
              <a:t>), уровень холестерина (cholesterol), уровень глюкозы (gluc);</a:t>
            </a:r>
          </a:p>
          <a:p>
            <a:pPr marL="342900" lvl="0" indent="-342900">
              <a:buFont typeface="+mj-lt"/>
              <a:buAutoNum type="arabicPeriod"/>
            </a:pPr>
            <a:endParaRPr lang="ru-RU" dirty="0">
              <a:effectLst/>
              <a:latin typeface="Proxima Nova Semibold"/>
              <a:ea typeface="Arial" panose="020B0604020202020204" pitchFamily="34" charset="0"/>
            </a:endParaRPr>
          </a:p>
          <a:p>
            <a:pPr algn="just"/>
            <a:r>
              <a:rPr lang="ru-RU" b="0" dirty="0">
                <a:effectLst/>
                <a:latin typeface="Proxima Nova Semibold"/>
              </a:rPr>
              <a:t>Модель прогнозирует риск сердечно-сосудистых заболеваний (cardio).</a:t>
            </a:r>
          </a:p>
          <a:p>
            <a:pPr algn="just"/>
            <a:endParaRPr lang="ru-RU" b="0" dirty="0">
              <a:effectLst/>
              <a:latin typeface="Proxima Nova Semibold"/>
            </a:endParaRPr>
          </a:p>
          <a:p>
            <a:pPr algn="just"/>
            <a:r>
              <a:rPr lang="ru-RU" b="0" dirty="0">
                <a:effectLst/>
                <a:latin typeface="Proxima Nova Semibold"/>
              </a:rPr>
              <a:t>Для анализа использована логистическая регрессия, оценивающая вероятность заболевания и влияние факторов.</a:t>
            </a:r>
          </a:p>
          <a:p>
            <a:pPr algn="l"/>
            <a:endParaRPr lang="ru-RU" b="0" dirty="0">
              <a:effectLst/>
              <a:latin typeface="-apple-system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219B768-F01F-A6D3-44CE-DE3588035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1818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линия, текст, диаграмма, График">
            <a:extLst>
              <a:ext uri="{FF2B5EF4-FFF2-40B4-BE49-F238E27FC236}">
                <a16:creationId xmlns:a16="http://schemas.microsoft.com/office/drawing/2014/main" id="{DA3A8FA0-A887-CFA0-D657-15C532A42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464343"/>
            <a:ext cx="8426450" cy="421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32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3273B0-4434-7CCB-EE22-670A9F52BD09}"/>
              </a:ext>
            </a:extLst>
          </p:cNvPr>
          <p:cNvSpPr txBox="1"/>
          <p:nvPr/>
        </p:nvSpPr>
        <p:spPr>
          <a:xfrm>
            <a:off x="358775" y="181841"/>
            <a:ext cx="842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4BD0A0"/>
                </a:solidFill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Оценка качества прогнозной модели: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EF695-83C4-0109-CDA1-725989FBC85E}"/>
              </a:ext>
            </a:extLst>
          </p:cNvPr>
          <p:cNvSpPr txBox="1"/>
          <p:nvPr/>
        </p:nvSpPr>
        <p:spPr>
          <a:xfrm>
            <a:off x="358775" y="648146"/>
            <a:ext cx="8424862" cy="2849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0" dirty="0">
                <a:effectLst/>
                <a:latin typeface="Proxima Nova Semibold"/>
              </a:rPr>
              <a:t>Модель показала высокую эффективность:</a:t>
            </a:r>
          </a:p>
          <a:p>
            <a:pPr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Proxima Nova Semibold"/>
              </a:rPr>
              <a:t> Точность на обучающей выборке: 72%</a:t>
            </a:r>
          </a:p>
          <a:p>
            <a:pPr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Proxima Nova Semibold"/>
              </a:rPr>
              <a:t> Точность на тестовой выборке: 73%</a:t>
            </a:r>
          </a:p>
          <a:p>
            <a:pPr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Proxima Nova Semibold"/>
              </a:rPr>
              <a:t> Итоговая оценка значимости: 79%</a:t>
            </a:r>
          </a:p>
          <a:p>
            <a:pPr algn="just">
              <a:lnSpc>
                <a:spcPct val="150000"/>
              </a:lnSpc>
            </a:pPr>
            <a:r>
              <a:rPr lang="ru-RU" b="0" dirty="0">
                <a:effectLst/>
                <a:latin typeface="Proxima Nova Semibold"/>
              </a:rPr>
              <a:t>Результаты демонстрируют стабильность модели и отсутствие переобучения.</a:t>
            </a:r>
          </a:p>
          <a:p>
            <a:endParaRPr lang="ru-RU" dirty="0"/>
          </a:p>
          <a:p>
            <a:pPr algn="just">
              <a:lnSpc>
                <a:spcPct val="150000"/>
              </a:lnSpc>
            </a:pPr>
            <a:r>
              <a:rPr lang="ru-RU" b="0" i="0" dirty="0">
                <a:effectLst/>
                <a:latin typeface="Proxima Nova Semibold"/>
              </a:rPr>
              <a:t>Модель эффективно выявляет риски сердечно-сосудистых заболеваний и помогает врачам своевременно направлять пациентов на дополнительное обследование. Это повышает шансы на успешное лечение.</a:t>
            </a:r>
            <a:endParaRPr lang="ru-RU" dirty="0">
              <a:latin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7958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 и рекомендации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/>
        </p:nvSpPr>
        <p:spPr>
          <a:xfrm>
            <a:off x="360363" y="200443"/>
            <a:ext cx="842645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 и рекомендации</a:t>
            </a:r>
            <a:endParaRPr sz="24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9E531-130C-81E3-A5B5-64755CD8A57C}"/>
              </a:ext>
            </a:extLst>
          </p:cNvPr>
          <p:cNvSpPr txBox="1"/>
          <p:nvPr/>
        </p:nvSpPr>
        <p:spPr>
          <a:xfrm>
            <a:off x="360363" y="723943"/>
            <a:ext cx="42116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b="0" i="0" dirty="0">
                <a:effectLst/>
                <a:latin typeface="Proxima Nova Semibold"/>
              </a:rPr>
              <a:t>ССЗ лидируют среди диагностируемых патологий и остаются главной причиной смертности в мире, что определяет актуальность их изучения и разработки методов ранней диагностики.</a:t>
            </a:r>
          </a:p>
          <a:p>
            <a:endParaRPr lang="ru-RU" sz="1200" dirty="0">
              <a:latin typeface="Proxima Nova Semibold"/>
            </a:endParaRPr>
          </a:p>
          <a:p>
            <a:r>
              <a:rPr lang="ru-RU" sz="1200" b="1" i="0" dirty="0">
                <a:solidFill>
                  <a:srgbClr val="4BD0A0"/>
                </a:solidFill>
                <a:effectLst/>
                <a:latin typeface="Proxima Nova Semibold"/>
              </a:rPr>
              <a:t>Вывод по задачам:</a:t>
            </a:r>
          </a:p>
          <a:p>
            <a:endParaRPr lang="ru-RU" sz="1200" b="0" i="0" dirty="0">
              <a:effectLst/>
              <a:latin typeface="Proxima Nova Semibold"/>
            </a:endParaRPr>
          </a:p>
          <a:p>
            <a:pPr>
              <a:buClr>
                <a:srgbClr val="4BD0A0"/>
              </a:buClr>
              <a:buFont typeface="+mj-lt"/>
              <a:buAutoNum type="arabicPeriod"/>
            </a:pPr>
            <a:r>
              <a:rPr lang="ru-RU" sz="1200" b="0" i="0" dirty="0">
                <a:effectLst/>
                <a:latin typeface="Proxima Nova Semibold"/>
              </a:rPr>
              <a:t> В результате обработки данных (трансформация, очистка датасета с удалением 6454 некорректных строк) создана готовая к применению в лаборатории система метрик.</a:t>
            </a:r>
          </a:p>
          <a:p>
            <a:pPr>
              <a:buClr>
                <a:srgbClr val="4BD0A0"/>
              </a:buClr>
              <a:buFont typeface="+mj-lt"/>
              <a:buAutoNum type="arabicPeriod"/>
            </a:pPr>
            <a:endParaRPr lang="ru-RU" sz="1200" b="0" i="0" dirty="0">
              <a:effectLst/>
              <a:latin typeface="Proxima Nova Semibold"/>
            </a:endParaRPr>
          </a:p>
          <a:p>
            <a:pPr>
              <a:buClr>
                <a:srgbClr val="4BD0A0"/>
              </a:buClr>
              <a:buFont typeface="+mj-lt"/>
              <a:buAutoNum type="arabicPeriod"/>
            </a:pPr>
            <a:r>
              <a:rPr lang="ru-RU" sz="1200" b="0" i="0" dirty="0">
                <a:effectLst/>
                <a:latin typeface="Proxima Nova Semibold"/>
              </a:rPr>
              <a:t> Выявлена статистически значимая связь (p-value = 0,00) между избыточным весом, артериальным давлением и риском ССЗ, что обосновывает необходимость мониторинга этих показателей при скрининге пациентов. </a:t>
            </a:r>
          </a:p>
          <a:p>
            <a:pPr>
              <a:buClr>
                <a:srgbClr val="4BD0A0"/>
              </a:buClr>
              <a:buFont typeface="+mj-lt"/>
              <a:buAutoNum type="arabicPeriod"/>
            </a:pPr>
            <a:endParaRPr lang="ru-RU" sz="1200" b="0" i="0" dirty="0">
              <a:effectLst/>
              <a:latin typeface="Proxima Nova Semibold"/>
            </a:endParaRPr>
          </a:p>
          <a:p>
            <a:pPr>
              <a:buClr>
                <a:srgbClr val="4BD0A0"/>
              </a:buClr>
              <a:buFont typeface="+mj-lt"/>
              <a:buAutoNum type="arabicPeriod"/>
            </a:pPr>
            <a:r>
              <a:rPr lang="ru-RU" sz="1200" b="0" i="0" dirty="0">
                <a:effectLst/>
                <a:latin typeface="Proxima Nova Semibold"/>
              </a:rPr>
              <a:t>Прогностическая модель на основе логистической регрессии показала высокую точность (79%) в оценке риска развития сердечно-сосудистых заболеваний и может эффективно применяться в клинической практике для раннего выявления рисков.</a:t>
            </a:r>
            <a:endParaRPr lang="ru-RU" sz="1200" dirty="0">
              <a:latin typeface="Proxima Nova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1E4E5A-B0A5-0A6F-DD2A-A0A024962B03}"/>
              </a:ext>
            </a:extLst>
          </p:cNvPr>
          <p:cNvSpPr txBox="1"/>
          <p:nvPr/>
        </p:nvSpPr>
        <p:spPr>
          <a:xfrm>
            <a:off x="4568824" y="723943"/>
            <a:ext cx="4214813" cy="2824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200" b="1" dirty="0">
                <a:solidFill>
                  <a:srgbClr val="4BD0A0"/>
                </a:solidFill>
                <a:latin typeface="Proxima Nova Semibold"/>
              </a:rPr>
              <a:t>Рекомендации:</a:t>
            </a:r>
          </a:p>
          <a:p>
            <a:pPr algn="just">
              <a:lnSpc>
                <a:spcPct val="150000"/>
              </a:lnSpc>
            </a:pPr>
            <a:endParaRPr lang="ru-RU" sz="1200" b="1" dirty="0">
              <a:solidFill>
                <a:srgbClr val="4BD0A0"/>
              </a:solidFill>
              <a:latin typeface="Proxima Nova Semibold"/>
            </a:endParaRPr>
          </a:p>
          <a:p>
            <a:pPr algn="just">
              <a:lnSpc>
                <a:spcPct val="150000"/>
              </a:lnSpc>
            </a:pPr>
            <a:r>
              <a:rPr lang="ru-RU" sz="1200" dirty="0">
                <a:latin typeface="Proxima Nova Semibold"/>
              </a:rPr>
              <a:t>Доработать данные следующими колонками:</a:t>
            </a:r>
          </a:p>
          <a:p>
            <a:pPr algn="just">
              <a:lnSpc>
                <a:spcPct val="150000"/>
              </a:lnSpc>
            </a:pPr>
            <a:endParaRPr lang="ru-RU" sz="1200" dirty="0">
              <a:latin typeface="Proxima Nova Semibold"/>
            </a:endParaRPr>
          </a:p>
          <a:p>
            <a:pPr marL="171450" indent="-171450"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Измерение уровня стресса</a:t>
            </a:r>
            <a:endParaRPr lang="ru-RU" sz="1200" dirty="0">
              <a:latin typeface="Proxima Nova Semibold"/>
              <a:ea typeface="Merriweather" panose="00000500000000000000" pitchFamily="2" charset="-52"/>
            </a:endParaRPr>
          </a:p>
          <a:p>
            <a:pPr marL="171450" indent="-171450"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Данные о хронических заболеваниях пациента</a:t>
            </a:r>
            <a:endParaRPr lang="ru-RU" sz="1200" dirty="0">
              <a:effectLst/>
              <a:latin typeface="Proxima Nova Semibold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Электрокардиограмма</a:t>
            </a:r>
            <a:endParaRPr lang="ru-RU" sz="1200" dirty="0">
              <a:effectLst/>
              <a:latin typeface="Proxima Nova Semibold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Генетическое тестирование</a:t>
            </a:r>
            <a:endParaRPr lang="ru-RU" sz="1200" dirty="0">
              <a:effectLst/>
              <a:latin typeface="Proxima Nova Semibold"/>
              <a:ea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Общий анализ крови</a:t>
            </a:r>
            <a:endParaRPr lang="ru-RU" sz="1200" dirty="0">
              <a:latin typeface="Proxima Nova Semibold"/>
              <a:ea typeface="Merriweather" panose="00000500000000000000" pitchFamily="2" charset="-52"/>
            </a:endParaRPr>
          </a:p>
          <a:p>
            <a:pPr marL="171450" indent="-171450" algn="just">
              <a:lnSpc>
                <a:spcPct val="150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sz="1200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Общий анализ мочи</a:t>
            </a:r>
            <a:endParaRPr lang="ru-RU" sz="1200" dirty="0">
              <a:effectLst/>
              <a:latin typeface="Proxima Nova Semibold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цели и задач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4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2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dirty="0"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17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332" name="Google Shape;332;p52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333" name="Google Shape;333;p52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2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2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2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2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2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2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2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2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2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52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52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52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52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52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52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52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52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2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2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2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2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2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2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2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2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2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2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52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52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52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52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52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52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2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2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2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2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2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2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2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4" name="Google Shape;374;p52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5" name="Google Shape;375;p52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/>
        </p:nvSpPr>
        <p:spPr>
          <a:xfrm>
            <a:off x="360363" y="201864"/>
            <a:ext cx="842645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цели и задач</a:t>
            </a:r>
            <a:endParaRPr sz="24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6C531-58B7-3F5E-0E37-883D9C6EBE43}"/>
              </a:ext>
            </a:extLst>
          </p:cNvPr>
          <p:cNvSpPr txBox="1"/>
          <p:nvPr/>
        </p:nvSpPr>
        <p:spPr>
          <a:xfrm>
            <a:off x="357187" y="725364"/>
            <a:ext cx="8429626" cy="1341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b="0" i="0" dirty="0">
                <a:effectLst/>
                <a:latin typeface="Proxima Nova Semibold"/>
              </a:rPr>
              <a:t>В лаборатории провести масштабное исследование медицинских данных пациентов с целью раннего выявления рисков сердечно-сосудистых заболеваний. На основе полученных результатов сформировать практические рекомендации по профилактике ССЗ для всех участников медицинского процесса.</a:t>
            </a:r>
            <a:endParaRPr lang="ru-RU" dirty="0">
              <a:latin typeface="Proxima Nova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032FD-F201-470F-66D6-CE75661CCF5F}"/>
              </a:ext>
            </a:extLst>
          </p:cNvPr>
          <p:cNvSpPr txBox="1"/>
          <p:nvPr/>
        </p:nvSpPr>
        <p:spPr>
          <a:xfrm>
            <a:off x="357187" y="2183952"/>
            <a:ext cx="842645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2400" dirty="0">
                <a:solidFill>
                  <a:srgbClr val="4BD0A0"/>
                </a:solidFill>
                <a:latin typeface="Proxima Nova Semibold"/>
              </a:rPr>
              <a:t>Задачи: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21398-D338-EDE9-2D7E-6025F8480642}"/>
              </a:ext>
            </a:extLst>
          </p:cNvPr>
          <p:cNvSpPr txBox="1"/>
          <p:nvPr/>
        </p:nvSpPr>
        <p:spPr>
          <a:xfrm>
            <a:off x="360362" y="2583873"/>
            <a:ext cx="84232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b="0" i="0" dirty="0">
                <a:effectLst/>
                <a:latin typeface="Proxima Nova Semibold"/>
              </a:rPr>
              <a:t> Разработка унифицированной отчётной формы для создания иерархической системы метрик на базе очищенных данных.</a:t>
            </a:r>
          </a:p>
          <a:p>
            <a:pPr algn="just">
              <a:buFont typeface="+mj-lt"/>
              <a:buAutoNum type="arabicPeriod"/>
            </a:pPr>
            <a:endParaRPr lang="ru-RU" b="0" i="0" dirty="0">
              <a:effectLst/>
              <a:latin typeface="Proxima Nova Semibold"/>
            </a:endParaRPr>
          </a:p>
          <a:p>
            <a:pPr algn="just">
              <a:buFont typeface="+mj-lt"/>
              <a:buAutoNum type="arabicPeriod"/>
            </a:pPr>
            <a:r>
              <a:rPr lang="ru-RU" b="0" i="0" dirty="0">
                <a:effectLst/>
                <a:latin typeface="Proxima Nova Semibold"/>
              </a:rPr>
              <a:t> Изучение связи избыточного веса и давления с риском ССЗ для разработки мер профилактики через коррекцию питания и повышение активности.</a:t>
            </a:r>
          </a:p>
          <a:p>
            <a:pPr algn="just">
              <a:buFont typeface="+mj-lt"/>
              <a:buAutoNum type="arabicPeriod"/>
            </a:pPr>
            <a:endParaRPr lang="ru-RU" b="0" i="0" dirty="0">
              <a:effectLst/>
              <a:latin typeface="Proxima Nova Semibold"/>
            </a:endParaRPr>
          </a:p>
          <a:p>
            <a:pPr algn="just">
              <a:buFont typeface="+mj-lt"/>
              <a:buAutoNum type="arabicPeriod"/>
            </a:pPr>
            <a:r>
              <a:rPr lang="ru-RU" b="0" i="0" dirty="0">
                <a:effectLst/>
                <a:latin typeface="Proxima Nova Semibold"/>
              </a:rPr>
              <a:t> Создание прогностической модели на основе логистической регрессии для оценки риска развития сердечно-сосудистых заболеваний по медицинским показателям пациентов.</a:t>
            </a:r>
            <a:endParaRPr lang="ru-RU" dirty="0">
              <a:latin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данных и их предобработки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/>
        </p:nvSpPr>
        <p:spPr>
          <a:xfrm>
            <a:off x="360363" y="194937"/>
            <a:ext cx="842645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данных и их предобработки</a:t>
            </a:r>
            <a:endParaRPr sz="24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B7E6B1F-738D-27CB-8708-7BDF3BACC5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77168"/>
              </p:ext>
            </p:extLst>
          </p:nvPr>
        </p:nvGraphicFramePr>
        <p:xfrm>
          <a:off x="360363" y="718437"/>
          <a:ext cx="4211637" cy="423012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98543">
                  <a:extLst>
                    <a:ext uri="{9D8B030D-6E8A-4147-A177-3AD203B41FA5}">
                      <a16:colId xmlns:a16="http://schemas.microsoft.com/office/drawing/2014/main" val="3895467983"/>
                    </a:ext>
                  </a:extLst>
                </a:gridCol>
                <a:gridCol w="1042147">
                  <a:extLst>
                    <a:ext uri="{9D8B030D-6E8A-4147-A177-3AD203B41FA5}">
                      <a16:colId xmlns:a16="http://schemas.microsoft.com/office/drawing/2014/main" val="1090073476"/>
                    </a:ext>
                  </a:extLst>
                </a:gridCol>
                <a:gridCol w="2870947">
                  <a:extLst>
                    <a:ext uri="{9D8B030D-6E8A-4147-A177-3AD203B41FA5}">
                      <a16:colId xmlns:a16="http://schemas.microsoft.com/office/drawing/2014/main" val="886093150"/>
                    </a:ext>
                  </a:extLst>
                </a:gridCol>
              </a:tblGrid>
              <a:tr h="3021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100" b="1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№</a:t>
                      </a:r>
                      <a:endParaRPr lang="ru-RU" sz="110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4BD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100" b="1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Имя Столбца</a:t>
                      </a:r>
                      <a:endParaRPr lang="ru-RU" sz="110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4BD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100" b="1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Описание</a:t>
                      </a:r>
                      <a:endParaRPr lang="ru-RU" sz="110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4BD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43756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1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Id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Номер пациента </a:t>
                      </a: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11362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2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age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Возраст пациента</a:t>
                      </a: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984102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3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gender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Пол пациента: 1: Женщина, 2: Мужчина.</a:t>
                      </a: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9288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4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height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Рост пациента</a:t>
                      </a: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76641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5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weight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Вес пациента</a:t>
                      </a: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320622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6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ap_hi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Систолическое артериальное давление</a:t>
                      </a: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003490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7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ap_lo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Диастолическое артериальное давление</a:t>
                      </a: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851103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8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cholesterol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Уровень холестерина: 1: нормальный, 2: повышенный, 3: высокий.</a:t>
                      </a: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6417227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9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gluc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Уровень глюкозы: 1: нормальный, 2: повышенный, 3: высокий.</a:t>
                      </a: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205696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10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900" b="1" i="0" dirty="0">
                          <a:solidFill>
                            <a:srgbClr val="000000"/>
                          </a:solidFill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smoke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Наличие потребления никотина</a:t>
                      </a: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328679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11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alco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Наличие потребления алкоголя</a:t>
                      </a: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57249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12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active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Наличие физической нагрузки</a:t>
                      </a:r>
                    </a:p>
                  </a:txBody>
                  <a:tcPr marL="25400" marR="25400" marT="0" marB="0" anchor="ctr">
                    <a:solidFill>
                      <a:srgbClr val="C8F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14618"/>
                  </a:ext>
                </a:extLst>
              </a:tr>
              <a:tr h="302152">
                <a:tc>
                  <a:txBody>
                    <a:bodyPr/>
                    <a:lstStyle/>
                    <a:p>
                      <a:pPr lvl="0" algn="l">
                        <a:lnSpc>
                          <a:spcPct val="150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13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900" b="1" i="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cardio</a:t>
                      </a:r>
                      <a:endParaRPr lang="ru-RU" sz="900" i="0" dirty="0">
                        <a:effectLst/>
                        <a:latin typeface="Proxima Nova Semibold"/>
                        <a:ea typeface="Arial" panose="020B0604020202020204" pitchFamily="34" charset="0"/>
                      </a:endParaRP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</a:pPr>
                      <a:r>
                        <a:rPr lang="ru-RU" sz="900" dirty="0">
                          <a:effectLst/>
                          <a:latin typeface="Proxima Nova Semibold"/>
                          <a:ea typeface="Arial" panose="020B0604020202020204" pitchFamily="34" charset="0"/>
                        </a:rPr>
                        <a:t>Наличие или отсутствие сердечно-сосудистых заболеваний</a:t>
                      </a:r>
                    </a:p>
                  </a:txBody>
                  <a:tcPr marL="25400" marR="25400" marT="0" marB="0" anchor="ctr">
                    <a:solidFill>
                      <a:srgbClr val="8BE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1368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2ECB3F-CFF6-70DD-76C0-60CF16AB33E8}"/>
              </a:ext>
            </a:extLst>
          </p:cNvPr>
          <p:cNvSpPr txBox="1"/>
          <p:nvPr/>
        </p:nvSpPr>
        <p:spPr>
          <a:xfrm>
            <a:off x="4722813" y="718437"/>
            <a:ext cx="4064001" cy="3388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Датасет - “</a:t>
            </a:r>
            <a:r>
              <a:rPr lang="ru-RU" b="1" u="sng" dirty="0">
                <a:solidFill>
                  <a:srgbClr val="4BD0A0"/>
                </a:solidFill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Cardiovascular Disease dataset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” </a:t>
            </a:r>
          </a:p>
          <a:p>
            <a:endParaRPr lang="ru-RU" dirty="0">
              <a:latin typeface="Proxima Nova Semibold"/>
            </a:endParaRPr>
          </a:p>
          <a:p>
            <a:pPr marL="285750" lvl="0" indent="-285750">
              <a:lnSpc>
                <a:spcPct val="115000"/>
              </a:lnSpc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u="none" strike="noStrike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Значения столбца “</a:t>
            </a:r>
            <a:r>
              <a:rPr lang="en-US" b="1" u="none" strike="noStrike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age</a:t>
            </a:r>
            <a:r>
              <a:rPr lang="ru-RU" u="none" strike="noStrike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” переведены из дней в года;</a:t>
            </a:r>
            <a:endParaRPr lang="ru-RU" u="none" strike="noStrike" dirty="0">
              <a:effectLst/>
              <a:latin typeface="Proxima Nova Semibold"/>
              <a:ea typeface="Arial" panose="020B0604020202020204" pitchFamily="34" charset="0"/>
            </a:endParaRPr>
          </a:p>
          <a:p>
            <a:pPr marL="285750" indent="-285750"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В столбце “</a:t>
            </a:r>
            <a:r>
              <a:rPr lang="en-US" b="1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weight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 ” - Изменен тип данных на “</a:t>
            </a:r>
            <a:r>
              <a:rPr lang="ru-RU" b="1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Int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”;</a:t>
            </a:r>
          </a:p>
          <a:p>
            <a:pPr marL="285750" indent="-285750">
              <a:buClr>
                <a:srgbClr val="4BD0A0"/>
              </a:buClr>
              <a:buFont typeface="Arial" panose="020B0604020202020204" pitchFamily="34" charset="0"/>
              <a:buChar char="•"/>
            </a:pPr>
            <a:r>
              <a:rPr lang="ru-RU" dirty="0">
                <a:latin typeface="Proxima Nova Semibold"/>
              </a:rPr>
              <a:t>Добавлен столбец </a:t>
            </a:r>
            <a:r>
              <a:rPr lang="en-US" dirty="0">
                <a:latin typeface="Proxima Nova Semibold"/>
              </a:rPr>
              <a:t>“</a:t>
            </a:r>
            <a:r>
              <a:rPr lang="en-US" b="1" dirty="0">
                <a:latin typeface="Proxima Nova Semibold"/>
              </a:rPr>
              <a:t>IMT</a:t>
            </a:r>
            <a:r>
              <a:rPr lang="en-US" dirty="0">
                <a:latin typeface="Proxima Nova Semibold"/>
              </a:rPr>
              <a:t>”</a:t>
            </a:r>
            <a:r>
              <a:rPr lang="ru-RU" dirty="0">
                <a:latin typeface="Proxima Nova Semibold"/>
              </a:rPr>
              <a:t> – индекс массы тела;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Proxima Nova Semibold"/>
            </a:endParaRPr>
          </a:p>
          <a:p>
            <a:r>
              <a:rPr lang="ru-RU" dirty="0">
                <a:effectLst/>
                <a:latin typeface="Proxima Nova Semibold"/>
                <a:ea typeface="Arial" panose="020B0604020202020204" pitchFamily="34" charset="0"/>
                <a:cs typeface="Arial" panose="020B0604020202020204" pitchFamily="34" charset="0"/>
              </a:rPr>
              <a:t>При предобработке данных из датасета было удалено 6454 строки с некорректными значениями показателей артериального давления (</a:t>
            </a:r>
            <a:r>
              <a:rPr lang="ru-RU" b="1" dirty="0">
                <a:effectLst/>
                <a:latin typeface="Proxima Nova Semibold"/>
                <a:ea typeface="Arial" panose="020B0604020202020204" pitchFamily="34" charset="0"/>
                <a:cs typeface="Arial" panose="020B0604020202020204" pitchFamily="34" charset="0"/>
              </a:rPr>
              <a:t>ap_hi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ru-RU" b="1" dirty="0">
                <a:effectLst/>
                <a:latin typeface="Proxima Nova Semibold"/>
                <a:ea typeface="Arial" panose="020B0604020202020204" pitchFamily="34" charset="0"/>
                <a:cs typeface="Arial" panose="020B0604020202020204" pitchFamily="34" charset="0"/>
              </a:rPr>
              <a:t>ap_lo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  <a:cs typeface="Arial" panose="020B0604020202020204" pitchFamily="34" charset="0"/>
              </a:rPr>
              <a:t>) и </a:t>
            </a:r>
            <a:r>
              <a:rPr lang="ru-RU" b="1" dirty="0">
                <a:effectLst/>
                <a:latin typeface="Proxima Nova Semibold"/>
                <a:ea typeface="Arial" panose="020B0604020202020204" pitchFamily="34" charset="0"/>
                <a:cs typeface="Arial" panose="020B0604020202020204" pitchFamily="34" charset="0"/>
              </a:rPr>
              <a:t>ИМТ</a:t>
            </a:r>
            <a:r>
              <a:rPr lang="ru-RU" dirty="0">
                <a:effectLst/>
                <a:latin typeface="Proxima Nova Semibold"/>
                <a:ea typeface="Arial" panose="020B0604020202020204" pitchFamily="34" charset="0"/>
                <a:cs typeface="Arial" panose="020B0604020202020204" pitchFamily="34" charset="0"/>
              </a:rPr>
              <a:t>, а также избыточные данные, способные исказить результаты анализа.</a:t>
            </a:r>
            <a:endParaRPr lang="ru-RU" dirty="0">
              <a:effectLst/>
              <a:latin typeface="Proxima Nova Semibold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Описание проведенного исследования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900"/>
              </a:spcBef>
              <a:spcAft>
                <a:spcPts val="190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dirty="0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 dirty="0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/>
        </p:nvSpPr>
        <p:spPr>
          <a:xfrm>
            <a:off x="360363" y="207167"/>
            <a:ext cx="842645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4BD0A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проведенного исследования</a:t>
            </a:r>
            <a:endParaRPr sz="2400" dirty="0">
              <a:solidFill>
                <a:srgbClr val="4BD0A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E267C-9608-44C2-6303-846EBBA452F1}"/>
              </a:ext>
            </a:extLst>
          </p:cNvPr>
          <p:cNvSpPr txBox="1"/>
          <p:nvPr/>
        </p:nvSpPr>
        <p:spPr>
          <a:xfrm>
            <a:off x="357187" y="730667"/>
            <a:ext cx="8426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0" i="0" dirty="0">
                <a:effectLst/>
                <a:latin typeface="Proxima Nova Semibold"/>
              </a:rPr>
              <a:t>По результатам корреляционного анализа выявлены значимые взаимосвязи между следующими параметрами: </a:t>
            </a:r>
          </a:p>
          <a:p>
            <a:r>
              <a:rPr lang="ru-RU" b="1" dirty="0">
                <a:solidFill>
                  <a:srgbClr val="4BD0A0"/>
                </a:solidFill>
                <a:latin typeface="Proxima Nova Semibold"/>
              </a:rPr>
              <a:t>1.</a:t>
            </a:r>
            <a:r>
              <a:rPr lang="ru-RU" dirty="0">
                <a:latin typeface="Proxima Nova Semibold"/>
              </a:rPr>
              <a:t> Выявлена связь возраста и ССЗ 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(p-value = 0.0)</a:t>
            </a:r>
            <a:r>
              <a:rPr lang="ru-RU" dirty="0">
                <a:latin typeface="Proxima Nova Semibold"/>
              </a:rPr>
              <a:t>;</a:t>
            </a:r>
          </a:p>
        </p:txBody>
      </p:sp>
      <p:pic>
        <p:nvPicPr>
          <p:cNvPr id="6" name="Рисунок 5" descr="Изображение выглядит как текст, снимок экрана, диаграмма, График">
            <a:extLst>
              <a:ext uri="{FF2B5EF4-FFF2-40B4-BE49-F238E27FC236}">
                <a16:creationId xmlns:a16="http://schemas.microsoft.com/office/drawing/2014/main" id="{6EE4AD4C-3BAF-B532-EC2E-CFA0E0B5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1469330"/>
            <a:ext cx="8423274" cy="36741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267C-9608-44C2-6303-846EBBA452F1}"/>
              </a:ext>
            </a:extLst>
          </p:cNvPr>
          <p:cNvSpPr txBox="1"/>
          <p:nvPr/>
        </p:nvSpPr>
        <p:spPr>
          <a:xfrm>
            <a:off x="360363" y="157360"/>
            <a:ext cx="842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BD0A0"/>
                </a:solidFill>
                <a:latin typeface="Proxima Nova Semibold"/>
              </a:rPr>
              <a:t>2.</a:t>
            </a:r>
            <a:r>
              <a:rPr lang="ru-RU" dirty="0">
                <a:latin typeface="Proxima Nova Semibold"/>
              </a:rPr>
              <a:t> Выявлена связь ИМТ и ССЗ 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(p-value = 0.0)</a:t>
            </a:r>
            <a:r>
              <a:rPr lang="ru-RU" dirty="0">
                <a:latin typeface="Proxima Nova Semibold"/>
              </a:rPr>
              <a:t>;</a:t>
            </a:r>
          </a:p>
        </p:txBody>
      </p:sp>
      <p:pic>
        <p:nvPicPr>
          <p:cNvPr id="3" name="Рисунок 2" descr="Изображение выглядит как диаграмма, График, карта&#10;&#10;Автоматически созданное описание">
            <a:extLst>
              <a:ext uri="{FF2B5EF4-FFF2-40B4-BE49-F238E27FC236}">
                <a16:creationId xmlns:a16="http://schemas.microsoft.com/office/drawing/2014/main" id="{A8D7A6D7-3B76-4011-FB67-6901A7CEA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74" y="465137"/>
            <a:ext cx="8426451" cy="421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5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CF4A45-1C1B-30B5-1825-77EB89AB9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3" y="465931"/>
            <a:ext cx="8423275" cy="42116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FE267C-9608-44C2-6303-846EBBA452F1}"/>
              </a:ext>
            </a:extLst>
          </p:cNvPr>
          <p:cNvSpPr txBox="1"/>
          <p:nvPr/>
        </p:nvSpPr>
        <p:spPr>
          <a:xfrm>
            <a:off x="354012" y="158154"/>
            <a:ext cx="842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4BD0A0"/>
                </a:solidFill>
                <a:latin typeface="Proxima Nova Semibold"/>
              </a:rPr>
              <a:t>3.</a:t>
            </a:r>
            <a:r>
              <a:rPr lang="ru-RU" dirty="0">
                <a:latin typeface="Proxima Nova Semibold"/>
              </a:rPr>
              <a:t> Выявлена связь давления и ССЗ </a:t>
            </a:r>
            <a:r>
              <a:rPr lang="ru-RU" dirty="0">
                <a:effectLst/>
                <a:latin typeface="Proxima Nova Semibold"/>
                <a:ea typeface="Merriweather" panose="00000500000000000000" pitchFamily="2" charset="-52"/>
                <a:cs typeface="Merriweather" panose="00000500000000000000" pitchFamily="2" charset="-52"/>
              </a:rPr>
              <a:t>(p-value = 0.0)</a:t>
            </a:r>
            <a:r>
              <a:rPr lang="ru-RU" dirty="0">
                <a:latin typeface="Proxima Nova Semibold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45101810"/>
      </p:ext>
    </p:extLst>
  </p:cSld>
  <p:clrMapOvr>
    <a:masterClrMapping/>
  </p:clrMapOvr>
</p:sld>
</file>

<file path=ppt/theme/theme1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EO_presentation">
  <a:themeElements>
    <a:clrScheme name="NE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4BD0A0"/>
      </a:accent1>
      <a:accent2>
        <a:srgbClr val="47C397"/>
      </a:accent2>
      <a:accent3>
        <a:srgbClr val="0066FF"/>
      </a:accent3>
      <a:accent4>
        <a:srgbClr val="DE3773"/>
      </a:accent4>
      <a:accent5>
        <a:srgbClr val="8261EE"/>
      </a:accent5>
      <a:accent6>
        <a:srgbClr val="F3F4F7"/>
      </a:accent6>
      <a:hlink>
        <a:srgbClr val="4BD0A0"/>
      </a:hlink>
      <a:folHlink>
        <a:srgbClr val="4BD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822</Words>
  <Application>Microsoft Office PowerPoint</Application>
  <PresentationFormat>Экран (16:9)</PresentationFormat>
  <Paragraphs>139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-apple-system</vt:lpstr>
      <vt:lpstr>Arial</vt:lpstr>
      <vt:lpstr>menlo</vt:lpstr>
      <vt:lpstr>Open Sans</vt:lpstr>
      <vt:lpstr>Proxima Nova</vt:lpstr>
      <vt:lpstr>Proxima Nova Semibold</vt:lpstr>
      <vt:lpstr>Нетология</vt:lpstr>
      <vt:lpstr>White Green</vt:lpstr>
      <vt:lpstr>NEO_presentation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sanar</cp:lastModifiedBy>
  <cp:revision>14</cp:revision>
  <dcterms:modified xsi:type="dcterms:W3CDTF">2025-08-27T05:55:00Z</dcterms:modified>
</cp:coreProperties>
</file>