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Play" panose="020B0604020202020204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Mono" panose="020F050202020403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6T8Ohn5vte8xojT+GIGdV/A6N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/>
              <a:t>Laura</a:t>
            </a:r>
            <a:endParaRPr sz="11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2d266e2ca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</a:t>
            </a:r>
            <a:endParaRPr/>
          </a:p>
        </p:txBody>
      </p:sp>
      <p:sp>
        <p:nvSpPr>
          <p:cNvPr id="249" name="Google Shape;249;g272d266e2c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2d266e2ca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</a:t>
            </a:r>
            <a:endParaRPr/>
          </a:p>
        </p:txBody>
      </p:sp>
      <p:sp>
        <p:nvSpPr>
          <p:cNvPr id="270" name="Google Shape;270;g272d266e2c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2d266e2ca_2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</a:t>
            </a:r>
            <a:endParaRPr/>
          </a:p>
        </p:txBody>
      </p:sp>
      <p:sp>
        <p:nvSpPr>
          <p:cNvPr id="292" name="Google Shape;292;g272d266e2ca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734b84af1c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2734b84af1c_0_3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/>
              <a:t>Laura</a:t>
            </a:r>
            <a:endParaRPr sz="11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2734b84af1c_0_3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Laura</a:t>
            </a: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31500a28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2731500a28d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Laura</a:t>
            </a:r>
            <a:endParaRPr/>
          </a:p>
        </p:txBody>
      </p:sp>
      <p:sp>
        <p:nvSpPr>
          <p:cNvPr id="115" name="Google Shape;115;g2731500a28d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2d266e2ca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Sunera</a:t>
            </a:r>
            <a:endParaRPr/>
          </a:p>
        </p:txBody>
      </p:sp>
      <p:sp>
        <p:nvSpPr>
          <p:cNvPr id="161" name="Google Shape;161;g272d266e2c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2d266e2c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Sunera</a:t>
            </a:r>
            <a:endParaRPr/>
          </a:p>
        </p:txBody>
      </p:sp>
      <p:sp>
        <p:nvSpPr>
          <p:cNvPr id="174" name="Google Shape;174;g272d266e2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30128b108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Sunera</a:t>
            </a:r>
            <a:endParaRPr/>
          </a:p>
        </p:txBody>
      </p:sp>
      <p:sp>
        <p:nvSpPr>
          <p:cNvPr id="190" name="Google Shape;190;g2730128b10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460e709a4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</a:t>
            </a:r>
            <a:endParaRPr/>
          </a:p>
        </p:txBody>
      </p:sp>
      <p:sp>
        <p:nvSpPr>
          <p:cNvPr id="206" name="Google Shape;206;g2e460e709a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34b84af1c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</a:t>
            </a:r>
            <a:endParaRPr/>
          </a:p>
        </p:txBody>
      </p:sp>
      <p:sp>
        <p:nvSpPr>
          <p:cNvPr id="221" name="Google Shape;221;g2734b84af1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34b84af1c_2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</a:t>
            </a:r>
            <a:endParaRPr/>
          </a:p>
        </p:txBody>
      </p:sp>
      <p:sp>
        <p:nvSpPr>
          <p:cNvPr id="235" name="Google Shape;235;g2734b84af1c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TITLE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5370585" y="0"/>
            <a:ext cx="6821400" cy="6937200"/>
          </a:xfrm>
          <a:prstGeom prst="rect">
            <a:avLst/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 descr="Shifting the dial on obesityShifting the dial on obesity :: Hospital +  Healthc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02" y="-1"/>
            <a:ext cx="5373687" cy="6858000"/>
          </a:xfrm>
          <a:prstGeom prst="rect">
            <a:avLst/>
          </a:prstGeom>
          <a:noFill/>
          <a:ln w="9525" cap="flat" cmpd="sng">
            <a:solidFill>
              <a:srgbClr val="00355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" name="Google Shape;92;p1"/>
          <p:cNvSpPr/>
          <p:nvPr/>
        </p:nvSpPr>
        <p:spPr>
          <a:xfrm>
            <a:off x="6678592" y="-1"/>
            <a:ext cx="5513408" cy="6481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0" y="6286016"/>
            <a:ext cx="5513400" cy="6483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 rot="10800000">
            <a:off x="6253222" y="0"/>
            <a:ext cx="850738" cy="648182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974702" y="6286016"/>
            <a:ext cx="1077300" cy="648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6805914" y="1041722"/>
            <a:ext cx="4734046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0E0E0"/>
                </a:solidFill>
                <a:latin typeface="Montserrat"/>
                <a:ea typeface="Montserrat"/>
                <a:cs typeface="Montserrat"/>
                <a:sym typeface="Montserrat"/>
              </a:rPr>
              <a:t>Predicting Obesity Levels Based on Lifestyle Factors</a:t>
            </a:r>
            <a:endParaRPr sz="40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6805914" y="4488470"/>
            <a:ext cx="277792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Presented By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Sunera Athukorala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Steph Adey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Laura Liu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John Robertson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2d266e2ca_0_43"/>
          <p:cNvSpPr txBox="1"/>
          <p:nvPr/>
        </p:nvSpPr>
        <p:spPr>
          <a:xfrm>
            <a:off x="290149" y="123100"/>
            <a:ext cx="10723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MODEL SELECTION, TRAINING &amp; EVALUATION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72d266e2ca_0_43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72d266e2ca_0_43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72d266e2ca_0_43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72d266e2ca_0_43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72d266e2ca_0_43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72d266e2ca_0_43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g272d266e2ca_0_43"/>
          <p:cNvGrpSpPr/>
          <p:nvPr/>
        </p:nvGrpSpPr>
        <p:grpSpPr>
          <a:xfrm>
            <a:off x="7509568" y="985527"/>
            <a:ext cx="4407490" cy="4501636"/>
            <a:chOff x="5632317" y="1189775"/>
            <a:chExt cx="3305700" cy="3376312"/>
          </a:xfrm>
        </p:grpSpPr>
        <p:sp>
          <p:nvSpPr>
            <p:cNvPr id="259" name="Google Shape;259;g272d266e2ca_0_43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Neural Network (NN)</a:t>
              </a:r>
              <a:endParaRPr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g272d266e2ca_0_43"/>
            <p:cNvSpPr txBox="1"/>
            <p:nvPr/>
          </p:nvSpPr>
          <p:spPr>
            <a:xfrm>
              <a:off x="6111016" y="1950387"/>
              <a:ext cx="2636400" cy="26157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Variables to </a:t>
              </a:r>
              <a:r>
                <a:rPr lang="en-US" sz="16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optimise</a:t>
              </a: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●"/>
              </a:pPr>
              <a:r>
                <a:rPr lang="en-US" sz="1600" b="1" i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Activation Function</a:t>
              </a: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- Function applied to neuron output in layer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●"/>
              </a:pPr>
              <a:r>
                <a:rPr lang="en-US" sz="1600" b="1" i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Neurons</a:t>
              </a: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-  Applies weights &amp; biases using function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●"/>
              </a:pPr>
              <a:r>
                <a:rPr lang="en-US" sz="1600" b="1" i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Hidden layers</a:t>
              </a: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- Layers where computation is done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Evaluated against: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✓"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Accuracy score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✓"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Loss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1" name="Google Shape;261;g272d266e2ca_0_43"/>
          <p:cNvGrpSpPr/>
          <p:nvPr/>
        </p:nvGrpSpPr>
        <p:grpSpPr>
          <a:xfrm>
            <a:off x="0" y="985813"/>
            <a:ext cx="4729082" cy="4501350"/>
            <a:chOff x="0" y="1189989"/>
            <a:chExt cx="3546900" cy="3376097"/>
          </a:xfrm>
        </p:grpSpPr>
        <p:sp>
          <p:nvSpPr>
            <p:cNvPr id="262" name="Google Shape;262;g272d266e2ca_0_4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Logistic Regression Modelling</a:t>
              </a:r>
              <a:endParaRPr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g272d266e2ca_0_43"/>
            <p:cNvSpPr txBox="1"/>
            <p:nvPr/>
          </p:nvSpPr>
          <p:spPr>
            <a:xfrm>
              <a:off x="340715" y="1950386"/>
              <a:ext cx="2692500" cy="26157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Variables to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optimise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: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-US" sz="1600" b="1" i="1" dirty="0"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- Inverse of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regularisation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strength.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-US" sz="1600" b="1" i="1" dirty="0">
                  <a:latin typeface="Roboto"/>
                  <a:ea typeface="Roboto"/>
                  <a:cs typeface="Roboto"/>
                  <a:sym typeface="Roboto"/>
                </a:rPr>
                <a:t>Solver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- Algorithm to use in the optimization problem.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Evaluated against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: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✓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Accuracy score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✓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Precision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✓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F1 Score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✓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Recall Score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" name="Google Shape;264;g272d266e2ca_0_43"/>
          <p:cNvGrpSpPr/>
          <p:nvPr/>
        </p:nvGrpSpPr>
        <p:grpSpPr>
          <a:xfrm>
            <a:off x="3925507" y="985527"/>
            <a:ext cx="4407490" cy="2340740"/>
            <a:chOff x="2944204" y="1189775"/>
            <a:chExt cx="3305700" cy="1755599"/>
          </a:xfrm>
        </p:grpSpPr>
        <p:sp>
          <p:nvSpPr>
            <p:cNvPr id="265" name="Google Shape;265;g272d266e2ca_0_43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Support Vector Machine (SVM)</a:t>
              </a:r>
              <a:endParaRPr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g272d266e2ca_0_43"/>
            <p:cNvSpPr txBox="1"/>
            <p:nvPr/>
          </p:nvSpPr>
          <p:spPr>
            <a:xfrm>
              <a:off x="3269782" y="1950274"/>
              <a:ext cx="2670600" cy="9951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Evaluated against: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✓"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Accuracy score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✓"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Precision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✓"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Recall Score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7" name="Google Shape;267;g272d266e2ca_0_43"/>
          <p:cNvSpPr/>
          <p:nvPr/>
        </p:nvSpPr>
        <p:spPr>
          <a:xfrm>
            <a:off x="4296525" y="3572600"/>
            <a:ext cx="3590100" cy="1978200"/>
          </a:xfrm>
          <a:prstGeom prst="roundRect">
            <a:avLst>
              <a:gd name="adj" fmla="val 34075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/>
              <a:t>Effective models:</a:t>
            </a:r>
            <a:endParaRPr b="1" i="1"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-US" b="1" i="1"/>
              <a:t>Maximise accuracy</a:t>
            </a:r>
            <a:endParaRPr b="1" i="1"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-US" b="1" i="1"/>
              <a:t>Maximise Precision / Reduce Loss</a:t>
            </a:r>
            <a:endParaRPr b="1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2d266e2ca_0_53"/>
          <p:cNvSpPr txBox="1"/>
          <p:nvPr/>
        </p:nvSpPr>
        <p:spPr>
          <a:xfrm>
            <a:off x="290149" y="123100"/>
            <a:ext cx="10723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RESULTS &amp; COMPARISON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72d266e2ca_0_53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72d266e2ca_0_53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72d266e2ca_0_53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72d266e2ca_0_53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72d266e2ca_0_53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72d266e2ca_0_53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272d266e2ca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750" y="783400"/>
            <a:ext cx="5349244" cy="52739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g272d266e2ca_0_53"/>
          <p:cNvGrpSpPr/>
          <p:nvPr/>
        </p:nvGrpSpPr>
        <p:grpSpPr>
          <a:xfrm>
            <a:off x="466046" y="3682548"/>
            <a:ext cx="2437139" cy="1285279"/>
            <a:chOff x="2744034" y="1146343"/>
            <a:chExt cx="1827900" cy="2399700"/>
          </a:xfrm>
        </p:grpSpPr>
        <p:sp>
          <p:nvSpPr>
            <p:cNvPr id="281" name="Google Shape;281;g272d266e2ca_0_53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F48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g272d266e2ca_0_53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AC114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g272d266e2ca_0_53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Including Height, Weight &amp; BMI</a:t>
              </a:r>
              <a:endParaRPr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284" name="Google Shape;284;g272d266e2ca_0_53"/>
          <p:cNvGrpSpPr/>
          <p:nvPr/>
        </p:nvGrpSpPr>
        <p:grpSpPr>
          <a:xfrm>
            <a:off x="3639985" y="1264638"/>
            <a:ext cx="2437139" cy="1358230"/>
            <a:chOff x="4572084" y="1597469"/>
            <a:chExt cx="1827900" cy="2399700"/>
          </a:xfrm>
        </p:grpSpPr>
        <p:sp>
          <p:nvSpPr>
            <p:cNvPr id="285" name="Google Shape;285;g272d266e2ca_0_53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840D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g272d266e2ca_0_53"/>
            <p:cNvSpPr/>
            <p:nvPr/>
          </p:nvSpPr>
          <p:spPr>
            <a:xfrm rot="10800000" flipH="1">
              <a:off x="4662018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AC114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272d266e2ca_0_53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Excluding Height, Weight &amp; BMI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sp>
        <p:nvSpPr>
          <p:cNvPr id="288" name="Google Shape;288;g272d266e2ca_0_53"/>
          <p:cNvSpPr txBox="1"/>
          <p:nvPr/>
        </p:nvSpPr>
        <p:spPr>
          <a:xfrm>
            <a:off x="454275" y="1040425"/>
            <a:ext cx="2437200" cy="26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All models performed incredibly well, &gt;93%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Height, weight &amp; BMI are physical indicators directly linked to BMI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Physical indicators dominate all other lifestyle factors in predicting obesity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9" name="Google Shape;289;g272d266e2ca_0_53"/>
          <p:cNvSpPr txBox="1"/>
          <p:nvPr/>
        </p:nvSpPr>
        <p:spPr>
          <a:xfrm>
            <a:off x="3487575" y="2622875"/>
            <a:ext cx="2437200" cy="3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All models performed well.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Neural Network model accurate above 81%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Lifestyle factors can be obtained easily through patient questionnaires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Omitting medical indicators reduces the stigma or anxiety some patients face from health classification.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2d266e2ca_2_16"/>
          <p:cNvSpPr/>
          <p:nvPr/>
        </p:nvSpPr>
        <p:spPr>
          <a:xfrm>
            <a:off x="283100" y="980488"/>
            <a:ext cx="4232400" cy="64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72d266e2ca_2_16"/>
          <p:cNvSpPr txBox="1"/>
          <p:nvPr/>
        </p:nvSpPr>
        <p:spPr>
          <a:xfrm>
            <a:off x="290146" y="123092"/>
            <a:ext cx="4704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MODEL APPLICATION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72d266e2ca_2_16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72d266e2ca_2_16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72d266e2ca_2_16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72d266e2ca_2_16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72d266e2ca_2_16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72d266e2ca_2_16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72d266e2ca_2_16"/>
          <p:cNvSpPr txBox="1"/>
          <p:nvPr/>
        </p:nvSpPr>
        <p:spPr>
          <a:xfrm>
            <a:off x="9209325" y="235125"/>
            <a:ext cx="27825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grpSp>
        <p:nvGrpSpPr>
          <p:cNvPr id="303" name="Google Shape;303;g272d266e2ca_2_16"/>
          <p:cNvGrpSpPr/>
          <p:nvPr/>
        </p:nvGrpSpPr>
        <p:grpSpPr>
          <a:xfrm>
            <a:off x="431339" y="2649000"/>
            <a:ext cx="3935902" cy="3303117"/>
            <a:chOff x="323513" y="1986800"/>
            <a:chExt cx="2952000" cy="2477400"/>
          </a:xfrm>
        </p:grpSpPr>
        <p:sp>
          <p:nvSpPr>
            <p:cNvPr id="304" name="Google Shape;304;g272d266e2ca_2_16"/>
            <p:cNvSpPr txBox="1"/>
            <p:nvPr/>
          </p:nvSpPr>
          <p:spPr>
            <a:xfrm>
              <a:off x="323513" y="1986800"/>
              <a:ext cx="2124000" cy="24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18850" rIns="210300" bIns="850375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Roboto"/>
                  <a:ea typeface="Roboto"/>
                  <a:cs typeface="Roboto"/>
                  <a:sym typeface="Roboto"/>
                </a:rPr>
                <a:t>Identify &amp; Examine</a:t>
              </a:r>
              <a:endParaRPr sz="20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Roboto"/>
                <a:ea typeface="Roboto"/>
                <a:cs typeface="Roboto"/>
                <a:sym typeface="Roboto"/>
              </a:endParaRPr>
            </a:p>
            <a:p>
              <a:pPr marL="365760" lvl="0" indent="-226059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Questionnaire on lifestyle choices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  <a:p>
              <a:pPr marL="365760" lvl="0" indent="-226059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In-person or remote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  <a:p>
              <a:pPr marL="365760" lvl="0" indent="-226059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Reduces examination time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  <a:p>
              <a:pPr marL="365760" lvl="0" indent="-226059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Removes travel requirements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  <a:p>
              <a:pPr marL="365760" lvl="0" indent="-226059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Improves access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5" name="Google Shape;305;g272d266e2ca_2_16"/>
            <p:cNvCxnSpPr>
              <a:endCxn id="304" idx="3"/>
            </p:cNvCxnSpPr>
            <p:nvPr/>
          </p:nvCxnSpPr>
          <p:spPr>
            <a:xfrm rot="10800000">
              <a:off x="2447513" y="3225500"/>
              <a:ext cx="828000" cy="16200"/>
            </a:xfrm>
            <a:prstGeom prst="straightConnector1">
              <a:avLst/>
            </a:prstGeom>
            <a:noFill/>
            <a:ln w="9525" cap="flat" cmpd="sng">
              <a:solidFill>
                <a:srgbClr val="249C9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06" name="Google Shape;306;g272d266e2ca_2_16"/>
          <p:cNvGrpSpPr/>
          <p:nvPr/>
        </p:nvGrpSpPr>
        <p:grpSpPr>
          <a:xfrm>
            <a:off x="6946276" y="1413765"/>
            <a:ext cx="4814080" cy="1719557"/>
            <a:chOff x="5209838" y="1060350"/>
            <a:chExt cx="3610650" cy="1289700"/>
          </a:xfrm>
        </p:grpSpPr>
        <p:sp>
          <p:nvSpPr>
            <p:cNvPr id="307" name="Google Shape;307;g272d266e2ca_2_16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Roboto"/>
                  <a:ea typeface="Roboto"/>
                  <a:cs typeface="Roboto"/>
                  <a:sym typeface="Roboto"/>
                </a:rPr>
                <a:t>Assess Outcome</a:t>
              </a:r>
              <a:endParaRPr sz="20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latin typeface="Roboto"/>
                <a:ea typeface="Roboto"/>
                <a:cs typeface="Roboto"/>
                <a:sym typeface="Roboto"/>
              </a:endParaRPr>
            </a:p>
            <a:p>
              <a:pPr marL="365760" lvl="0" indent="-23240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➢"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Reassess at end of treatment regime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65760" lvl="0" indent="-23240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➢"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Complete questionnaire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65760" lvl="0" indent="-23240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➢"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Measure progress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65760" lvl="0" indent="-23240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➢"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Suggest treatments based on outcome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8" name="Google Shape;308;g272d266e2ca_2_16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09" name="Google Shape;309;g272d266e2ca_2_16"/>
          <p:cNvGrpSpPr/>
          <p:nvPr/>
        </p:nvGrpSpPr>
        <p:grpSpPr>
          <a:xfrm>
            <a:off x="6946276" y="4027166"/>
            <a:ext cx="4814080" cy="1719557"/>
            <a:chOff x="5209838" y="3020450"/>
            <a:chExt cx="3610650" cy="1289700"/>
          </a:xfrm>
        </p:grpSpPr>
        <p:sp>
          <p:nvSpPr>
            <p:cNvPr id="310" name="Google Shape;310;g272d266e2ca_2_16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Roboto"/>
                  <a:ea typeface="Roboto"/>
                  <a:cs typeface="Roboto"/>
                  <a:sym typeface="Roboto"/>
                </a:rPr>
                <a:t>Classify &amp; Designate</a:t>
              </a:r>
              <a:endParaRPr sz="20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Roboto"/>
                <a:ea typeface="Roboto"/>
                <a:cs typeface="Roboto"/>
                <a:sym typeface="Roboto"/>
              </a:endParaRPr>
            </a:p>
            <a:p>
              <a:pPr marL="365760" lvl="0" indent="-22605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➢"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Medical treatment regime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65760" lvl="0" indent="-22605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Social programs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  <a:p>
              <a:pPr marL="365760" lvl="0" indent="-23240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Living assistance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  <a:p>
              <a:pPr marL="365760" lvl="0" indent="-23240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In-home education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  <a:p>
              <a:pPr marL="365760" lvl="0" indent="-23240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Improve access to equipment &amp; amenities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1" name="Google Shape;311;g272d266e2ca_2_16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D7E7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12" name="Google Shape;312;g272d266e2ca_2_16"/>
          <p:cNvGrpSpPr/>
          <p:nvPr/>
        </p:nvGrpSpPr>
        <p:grpSpPr>
          <a:xfrm>
            <a:off x="3549528" y="971262"/>
            <a:ext cx="5086319" cy="5054003"/>
            <a:chOff x="2662213" y="676344"/>
            <a:chExt cx="3814835" cy="3790597"/>
          </a:xfrm>
        </p:grpSpPr>
        <p:sp>
          <p:nvSpPr>
            <p:cNvPr id="313" name="Google Shape;313;g272d266e2ca_2_16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155B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g272d266e2ca_2_16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1D7E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g272d266e2ca_2_16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249C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g272d266e2ca_2_16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17" name="Google Shape;317;g272d266e2ca_2_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49C9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g272d266e2ca_2_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49C9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g272d266e2ca_2_16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20" name="Google Shape;320;g272d266e2ca_2_16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55B5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g272d266e2ca_2_16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55B5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g272d266e2ca_2_16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23" name="Google Shape;323;g272d266e2ca_2_16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D7E7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g272d266e2ca_2_16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D7E7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" name="Google Shape;325;g272d266e2ca_2_16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g272d266e2ca_2_16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g272d266e2ca_2_16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" name="Google Shape;328;g272d266e2ca_2_16"/>
          <p:cNvSpPr txBox="1"/>
          <p:nvPr/>
        </p:nvSpPr>
        <p:spPr>
          <a:xfrm>
            <a:off x="404696" y="1081442"/>
            <a:ext cx="4704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D83729"/>
                </a:solidFill>
                <a:latin typeface="Montserrat"/>
                <a:ea typeface="Montserrat"/>
                <a:cs typeface="Montserrat"/>
                <a:sym typeface="Montserrat"/>
              </a:rPr>
              <a:t>Community Deployment</a:t>
            </a:r>
            <a:endParaRPr sz="2300">
              <a:solidFill>
                <a:srgbClr val="D837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34b84af1c_0_389"/>
          <p:cNvSpPr/>
          <p:nvPr/>
        </p:nvSpPr>
        <p:spPr>
          <a:xfrm>
            <a:off x="5370585" y="0"/>
            <a:ext cx="6821400" cy="6937200"/>
          </a:xfrm>
          <a:prstGeom prst="rect">
            <a:avLst/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g2734b84af1c_0_389" descr="Shifting the dial on obesityShifting the dial on obesity :: Hospital +  Healthc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02" y="-1"/>
            <a:ext cx="5373687" cy="6858000"/>
          </a:xfrm>
          <a:prstGeom prst="rect">
            <a:avLst/>
          </a:prstGeom>
          <a:noFill/>
          <a:ln w="9525" cap="flat" cmpd="sng">
            <a:solidFill>
              <a:srgbClr val="00355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6" name="Google Shape;336;g2734b84af1c_0_389"/>
          <p:cNvSpPr/>
          <p:nvPr/>
        </p:nvSpPr>
        <p:spPr>
          <a:xfrm>
            <a:off x="6678592" y="-1"/>
            <a:ext cx="5513400" cy="6483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2734b84af1c_0_389"/>
          <p:cNvSpPr/>
          <p:nvPr/>
        </p:nvSpPr>
        <p:spPr>
          <a:xfrm>
            <a:off x="0" y="6286016"/>
            <a:ext cx="5513400" cy="6483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734b84af1c_0_389"/>
          <p:cNvSpPr/>
          <p:nvPr/>
        </p:nvSpPr>
        <p:spPr>
          <a:xfrm rot="10800000">
            <a:off x="6253160" y="-118"/>
            <a:ext cx="850800" cy="648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734b84af1c_0_389"/>
          <p:cNvSpPr/>
          <p:nvPr/>
        </p:nvSpPr>
        <p:spPr>
          <a:xfrm>
            <a:off x="4974702" y="6286016"/>
            <a:ext cx="1077300" cy="648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734b84af1c_0_389"/>
          <p:cNvSpPr txBox="1"/>
          <p:nvPr/>
        </p:nvSpPr>
        <p:spPr>
          <a:xfrm>
            <a:off x="6805914" y="1041722"/>
            <a:ext cx="47340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0E0E0"/>
                </a:solidFill>
                <a:latin typeface="Montserrat"/>
                <a:ea typeface="Montserrat"/>
                <a:cs typeface="Montserrat"/>
                <a:sym typeface="Montserrat"/>
              </a:rPr>
              <a:t>Thank you for your attendance</a:t>
            </a:r>
            <a:endParaRPr sz="40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734b84af1c_0_389"/>
          <p:cNvSpPr txBox="1"/>
          <p:nvPr/>
        </p:nvSpPr>
        <p:spPr>
          <a:xfrm>
            <a:off x="6805914" y="4488470"/>
            <a:ext cx="2778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Presented By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Sunera Athukorala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Steph Adey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Laura Liu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John Robertson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0" y="-39600"/>
            <a:ext cx="7790700" cy="6937200"/>
          </a:xfrm>
          <a:prstGeom prst="rect">
            <a:avLst/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20925" y="138200"/>
            <a:ext cx="51996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i="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BACKGROUND </a:t>
            </a:r>
            <a:endParaRPr sz="3800" b="1" i="0" u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i="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THE STUDY | OB</a:t>
            </a:r>
            <a:r>
              <a:rPr lang="en-US" sz="3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ESITY EPIDEMIC</a:t>
            </a:r>
            <a:endParaRPr sz="3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3555"/>
              </a:solidFill>
              <a:highlight>
                <a:schemeClr val="accen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07625" y="4105250"/>
            <a:ext cx="2031600" cy="1877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31.3% of Australian adults live with obesity.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3000751" y="4105250"/>
            <a:ext cx="2031600" cy="1877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In 2022, 1 in 8 people in the world were living with obesity.</a:t>
            </a:r>
            <a:endParaRPr b="1"/>
          </a:p>
        </p:txBody>
      </p:sp>
      <p:sp>
        <p:nvSpPr>
          <p:cNvPr id="106" name="Google Shape;106;p2"/>
          <p:cNvSpPr/>
          <p:nvPr/>
        </p:nvSpPr>
        <p:spPr>
          <a:xfrm>
            <a:off x="5493875" y="4105250"/>
            <a:ext cx="2031600" cy="1877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12B32"/>
                </a:solidFill>
              </a:rPr>
              <a:t>Obesity is a complex issue with many causes. It's caused when extra calories are stored in the body as fat.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690975" y="2556625"/>
            <a:ext cx="6046200" cy="8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Overweight and obesity refers to excess body weight. It is a risk factor for many chronic conditions and is associated with higher rates of death.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l="8214" t="43894" r="74499" b="19955"/>
          <a:stretch/>
        </p:blipFill>
        <p:spPr>
          <a:xfrm>
            <a:off x="8948200" y="626750"/>
            <a:ext cx="2107500" cy="12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l="25811" t="43979" r="50526" b="19871"/>
          <a:stretch/>
        </p:blipFill>
        <p:spPr>
          <a:xfrm>
            <a:off x="8680438" y="2151913"/>
            <a:ext cx="2884849" cy="12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 l="48506" t="46020" r="28397" b="17831"/>
          <a:stretch/>
        </p:blipFill>
        <p:spPr>
          <a:xfrm>
            <a:off x="8714988" y="3677075"/>
            <a:ext cx="2815749" cy="12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l="70778" t="42200" r="7401" b="18229"/>
          <a:stretch/>
        </p:blipFill>
        <p:spPr>
          <a:xfrm>
            <a:off x="8792725" y="5056650"/>
            <a:ext cx="2660275" cy="13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31500a28d_1_6"/>
          <p:cNvSpPr/>
          <p:nvPr/>
        </p:nvSpPr>
        <p:spPr>
          <a:xfrm>
            <a:off x="0" y="0"/>
            <a:ext cx="12192000" cy="6894900"/>
          </a:xfrm>
          <a:prstGeom prst="rect">
            <a:avLst/>
          </a:prstGeom>
          <a:solidFill>
            <a:srgbClr val="0035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731500a28d_1_6"/>
          <p:cNvSpPr/>
          <p:nvPr/>
        </p:nvSpPr>
        <p:spPr>
          <a:xfrm>
            <a:off x="-75" y="1327950"/>
            <a:ext cx="12192000" cy="47118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731500a28d_1_6"/>
          <p:cNvSpPr txBox="1"/>
          <p:nvPr/>
        </p:nvSpPr>
        <p:spPr>
          <a:xfrm>
            <a:off x="211320" y="11"/>
            <a:ext cx="10989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8F8"/>
              </a:buClr>
              <a:buSzPts val="5400"/>
              <a:buFont typeface="Arial"/>
              <a:buNone/>
            </a:pPr>
            <a:r>
              <a:rPr lang="en-US" sz="2700" b="1">
                <a:solidFill>
                  <a:srgbClr val="E0E0E0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 &amp; PROCESSING</a:t>
            </a:r>
            <a:r>
              <a:rPr lang="en-US" sz="5400">
                <a:solidFill>
                  <a:srgbClr val="FFD8F8"/>
                </a:solidFill>
              </a:rPr>
              <a:t> </a:t>
            </a:r>
            <a:r>
              <a:rPr lang="en-US" sz="5400" b="0" i="0" u="none" strike="noStrike" cap="none">
                <a:solidFill>
                  <a:srgbClr val="FFD8F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0" name="Google Shape;120;g2731500a28d_1_6"/>
          <p:cNvSpPr/>
          <p:nvPr/>
        </p:nvSpPr>
        <p:spPr>
          <a:xfrm rot="-1609255">
            <a:off x="2442873" y="3301112"/>
            <a:ext cx="1622328" cy="381567"/>
          </a:xfrm>
          <a:prstGeom prst="parallelogram">
            <a:avLst>
              <a:gd name="adj" fmla="val 25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731500a28d_1_6"/>
          <p:cNvSpPr/>
          <p:nvPr/>
        </p:nvSpPr>
        <p:spPr>
          <a:xfrm rot="-1609255">
            <a:off x="5328641" y="3276532"/>
            <a:ext cx="1622328" cy="381567"/>
          </a:xfrm>
          <a:prstGeom prst="parallelogram">
            <a:avLst>
              <a:gd name="adj" fmla="val 25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731500a28d_1_6"/>
          <p:cNvSpPr/>
          <p:nvPr/>
        </p:nvSpPr>
        <p:spPr>
          <a:xfrm rot="-1609255">
            <a:off x="8592950" y="3256866"/>
            <a:ext cx="1622328" cy="381567"/>
          </a:xfrm>
          <a:prstGeom prst="parallelogram">
            <a:avLst>
              <a:gd name="adj" fmla="val 25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731500a28d_1_6"/>
          <p:cNvSpPr/>
          <p:nvPr/>
        </p:nvSpPr>
        <p:spPr>
          <a:xfrm rot="1355774">
            <a:off x="3858692" y="3261739"/>
            <a:ext cx="1622446" cy="381531"/>
          </a:xfrm>
          <a:prstGeom prst="parallelogram">
            <a:avLst>
              <a:gd name="adj" fmla="val 25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31500a28d_1_6"/>
          <p:cNvSpPr/>
          <p:nvPr/>
        </p:nvSpPr>
        <p:spPr>
          <a:xfrm rot="1356021">
            <a:off x="6891482" y="3249259"/>
            <a:ext cx="1761900" cy="381531"/>
          </a:xfrm>
          <a:prstGeom prst="parallelogram">
            <a:avLst>
              <a:gd name="adj" fmla="val 25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731500a28d_1_6"/>
          <p:cNvSpPr/>
          <p:nvPr/>
        </p:nvSpPr>
        <p:spPr>
          <a:xfrm rot="1355774">
            <a:off x="1061414" y="3367845"/>
            <a:ext cx="1622446" cy="381531"/>
          </a:xfrm>
          <a:prstGeom prst="parallelogram">
            <a:avLst>
              <a:gd name="adj" fmla="val 25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731500a28d_1_6"/>
          <p:cNvSpPr/>
          <p:nvPr/>
        </p:nvSpPr>
        <p:spPr>
          <a:xfrm>
            <a:off x="5094487" y="3522810"/>
            <a:ext cx="589800" cy="570300"/>
          </a:xfrm>
          <a:prstGeom prst="ellipse">
            <a:avLst/>
          </a:prstGeom>
          <a:solidFill>
            <a:srgbClr val="873A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7" name="Google Shape;127;g2731500a28d_1_6"/>
          <p:cNvSpPr/>
          <p:nvPr/>
        </p:nvSpPr>
        <p:spPr>
          <a:xfrm>
            <a:off x="6569325" y="2864048"/>
            <a:ext cx="589800" cy="570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28" name="Google Shape;128;g2731500a28d_1_6"/>
          <p:cNvSpPr/>
          <p:nvPr/>
        </p:nvSpPr>
        <p:spPr>
          <a:xfrm>
            <a:off x="8329299" y="3483480"/>
            <a:ext cx="589800" cy="570300"/>
          </a:xfrm>
          <a:prstGeom prst="ellipse">
            <a:avLst/>
          </a:prstGeom>
          <a:solidFill>
            <a:srgbClr val="FF3D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9" name="Google Shape;129;g2731500a28d_1_6"/>
          <p:cNvSpPr/>
          <p:nvPr/>
        </p:nvSpPr>
        <p:spPr>
          <a:xfrm>
            <a:off x="1087841" y="4019936"/>
            <a:ext cx="98400" cy="1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g2731500a28d_1_6"/>
          <p:cNvCxnSpPr>
            <a:stCxn id="129" idx="0"/>
          </p:cNvCxnSpPr>
          <p:nvPr/>
        </p:nvCxnSpPr>
        <p:spPr>
          <a:xfrm rot="10800000">
            <a:off x="1137041" y="3392936"/>
            <a:ext cx="0" cy="627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g2731500a28d_1_6"/>
          <p:cNvSpPr/>
          <p:nvPr/>
        </p:nvSpPr>
        <p:spPr>
          <a:xfrm>
            <a:off x="2538099" y="2963421"/>
            <a:ext cx="98400" cy="1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g2731500a28d_1_6"/>
          <p:cNvCxnSpPr/>
          <p:nvPr/>
        </p:nvCxnSpPr>
        <p:spPr>
          <a:xfrm>
            <a:off x="2596786" y="3049146"/>
            <a:ext cx="0" cy="664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g2731500a28d_1_6"/>
          <p:cNvSpPr/>
          <p:nvPr/>
        </p:nvSpPr>
        <p:spPr>
          <a:xfrm>
            <a:off x="3892791" y="3903205"/>
            <a:ext cx="98400" cy="1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g2731500a28d_1_6"/>
          <p:cNvCxnSpPr/>
          <p:nvPr/>
        </p:nvCxnSpPr>
        <p:spPr>
          <a:xfrm rot="10800000">
            <a:off x="3934281" y="3330805"/>
            <a:ext cx="0" cy="572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g2731500a28d_1_6"/>
          <p:cNvSpPr/>
          <p:nvPr/>
        </p:nvSpPr>
        <p:spPr>
          <a:xfrm>
            <a:off x="5333216" y="3081377"/>
            <a:ext cx="98400" cy="1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g2731500a28d_1_6"/>
          <p:cNvCxnSpPr/>
          <p:nvPr/>
        </p:nvCxnSpPr>
        <p:spPr>
          <a:xfrm>
            <a:off x="5382378" y="3131520"/>
            <a:ext cx="0" cy="393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g2731500a28d_1_6"/>
          <p:cNvSpPr/>
          <p:nvPr/>
        </p:nvSpPr>
        <p:spPr>
          <a:xfrm>
            <a:off x="6816861" y="3919743"/>
            <a:ext cx="98400" cy="1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g2731500a28d_1_6"/>
          <p:cNvCxnSpPr>
            <a:stCxn id="137" idx="0"/>
            <a:endCxn id="127" idx="4"/>
          </p:cNvCxnSpPr>
          <p:nvPr/>
        </p:nvCxnSpPr>
        <p:spPr>
          <a:xfrm rot="10800000">
            <a:off x="6864261" y="3434343"/>
            <a:ext cx="1800" cy="485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g2731500a28d_1_6"/>
          <p:cNvSpPr/>
          <p:nvPr/>
        </p:nvSpPr>
        <p:spPr>
          <a:xfrm>
            <a:off x="8570460" y="2719043"/>
            <a:ext cx="98400" cy="1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g2731500a28d_1_6"/>
          <p:cNvCxnSpPr/>
          <p:nvPr/>
        </p:nvCxnSpPr>
        <p:spPr>
          <a:xfrm>
            <a:off x="8619622" y="2780424"/>
            <a:ext cx="0" cy="731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g2731500a28d_1_6"/>
          <p:cNvCxnSpPr>
            <a:endCxn id="142" idx="4"/>
          </p:cNvCxnSpPr>
          <p:nvPr/>
        </p:nvCxnSpPr>
        <p:spPr>
          <a:xfrm rot="10800000">
            <a:off x="10226858" y="3395018"/>
            <a:ext cx="0" cy="617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g2731500a28d_1_6"/>
          <p:cNvSpPr/>
          <p:nvPr/>
        </p:nvSpPr>
        <p:spPr>
          <a:xfrm>
            <a:off x="842035" y="2960322"/>
            <a:ext cx="589800" cy="570300"/>
          </a:xfrm>
          <a:prstGeom prst="ellipse">
            <a:avLst/>
          </a:prstGeom>
          <a:solidFill>
            <a:srgbClr val="FF3D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4" name="Google Shape;144;g2731500a28d_1_6"/>
          <p:cNvSpPr/>
          <p:nvPr/>
        </p:nvSpPr>
        <p:spPr>
          <a:xfrm>
            <a:off x="10180185" y="3954118"/>
            <a:ext cx="98400" cy="1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731500a28d_1_6"/>
          <p:cNvSpPr/>
          <p:nvPr/>
        </p:nvSpPr>
        <p:spPr>
          <a:xfrm>
            <a:off x="3639313" y="2903377"/>
            <a:ext cx="589800" cy="570300"/>
          </a:xfrm>
          <a:prstGeom prst="ellipse">
            <a:avLst/>
          </a:prstGeom>
          <a:solidFill>
            <a:srgbClr val="FF3D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6" name="Google Shape;146;g2731500a28d_1_6"/>
          <p:cNvSpPr/>
          <p:nvPr/>
        </p:nvSpPr>
        <p:spPr>
          <a:xfrm>
            <a:off x="2292293" y="3535509"/>
            <a:ext cx="589800" cy="570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7" name="Google Shape;147;g2731500a28d_1_6"/>
          <p:cNvSpPr/>
          <p:nvPr/>
        </p:nvSpPr>
        <p:spPr>
          <a:xfrm>
            <a:off x="390400" y="4361959"/>
            <a:ext cx="2059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/>
              <a:t>Data sourced from UC Irvine Machine Learning Repository using ‘unimlrepo’ </a:t>
            </a:r>
            <a:endParaRPr/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731500a28d_1_6"/>
          <p:cNvSpPr/>
          <p:nvPr/>
        </p:nvSpPr>
        <p:spPr>
          <a:xfrm>
            <a:off x="1631075" y="1578004"/>
            <a:ext cx="24447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/>
              <a:t>Data processing, cleaning and feature engineering to apply defined conversions and handle missing values</a:t>
            </a:r>
            <a:endParaRPr/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731500a28d_1_6"/>
          <p:cNvSpPr/>
          <p:nvPr/>
        </p:nvSpPr>
        <p:spPr>
          <a:xfrm>
            <a:off x="3259850" y="4349258"/>
            <a:ext cx="2117700" cy="14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/>
              <a:t>Data Transformation</a:t>
            </a:r>
            <a:endParaRPr b="1"/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/>
              <a:t>converting categorical variables to numerical and scaling to ensure comparable </a:t>
            </a:r>
            <a:endParaRPr b="1"/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731500a28d_1_6"/>
          <p:cNvSpPr/>
          <p:nvPr/>
        </p:nvSpPr>
        <p:spPr>
          <a:xfrm>
            <a:off x="4564775" y="1578004"/>
            <a:ext cx="22530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/>
              <a:t>Split the data into training and testing sets for machine learning model training and evaluation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731500a28d_1_6"/>
          <p:cNvSpPr/>
          <p:nvPr/>
        </p:nvSpPr>
        <p:spPr>
          <a:xfrm>
            <a:off x="5960800" y="4349250"/>
            <a:ext cx="18105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/>
              <a:t>Support Vector Machine (SVM)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857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731500a28d_1_6"/>
          <p:cNvSpPr/>
          <p:nvPr/>
        </p:nvSpPr>
        <p:spPr>
          <a:xfrm>
            <a:off x="7549275" y="1814200"/>
            <a:ext cx="2044800" cy="30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/>
              <a:t>Logistic Regression model with the use of GridSearchCV </a:t>
            </a:r>
            <a:endParaRPr/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731500a28d_1_6"/>
          <p:cNvSpPr/>
          <p:nvPr/>
        </p:nvSpPr>
        <p:spPr>
          <a:xfrm rot="1937642">
            <a:off x="9960614" y="3238278"/>
            <a:ext cx="1622231" cy="381445"/>
          </a:xfrm>
          <a:prstGeom prst="parallelogram">
            <a:avLst>
              <a:gd name="adj" fmla="val 25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731500a28d_1_6"/>
          <p:cNvSpPr/>
          <p:nvPr/>
        </p:nvSpPr>
        <p:spPr>
          <a:xfrm>
            <a:off x="9257825" y="4349259"/>
            <a:ext cx="19431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b="1"/>
              <a:t>Neural Network</a:t>
            </a:r>
            <a:endParaRPr/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731500a28d_1_6"/>
          <p:cNvSpPr/>
          <p:nvPr/>
        </p:nvSpPr>
        <p:spPr>
          <a:xfrm>
            <a:off x="9931958" y="2824718"/>
            <a:ext cx="589800" cy="570300"/>
          </a:xfrm>
          <a:prstGeom prst="ellipse">
            <a:avLst/>
          </a:prstGeom>
          <a:solidFill>
            <a:srgbClr val="873A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55" name="Google Shape;155;g2731500a28d_1_6"/>
          <p:cNvSpPr/>
          <p:nvPr/>
        </p:nvSpPr>
        <p:spPr>
          <a:xfrm>
            <a:off x="11142550" y="3541048"/>
            <a:ext cx="589800" cy="570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8</a:t>
            </a:r>
            <a:endParaRPr/>
          </a:p>
        </p:txBody>
      </p:sp>
      <p:cxnSp>
        <p:nvCxnSpPr>
          <p:cNvPr id="156" name="Google Shape;156;g2731500a28d_1_6"/>
          <p:cNvCxnSpPr>
            <a:stCxn id="155" idx="0"/>
          </p:cNvCxnSpPr>
          <p:nvPr/>
        </p:nvCxnSpPr>
        <p:spPr>
          <a:xfrm rot="10800000">
            <a:off x="11435050" y="3185248"/>
            <a:ext cx="2400" cy="355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g2731500a28d_1_6"/>
          <p:cNvSpPr/>
          <p:nvPr/>
        </p:nvSpPr>
        <p:spPr>
          <a:xfrm>
            <a:off x="10421525" y="2648175"/>
            <a:ext cx="2044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/>
              <a:t>Model comparison</a:t>
            </a:r>
            <a:endParaRPr/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731500a28d_1_6"/>
          <p:cNvSpPr/>
          <p:nvPr/>
        </p:nvSpPr>
        <p:spPr>
          <a:xfrm>
            <a:off x="11388241" y="3137411"/>
            <a:ext cx="98400" cy="1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2d266e2ca_0_33"/>
          <p:cNvSpPr txBox="1"/>
          <p:nvPr/>
        </p:nvSpPr>
        <p:spPr>
          <a:xfrm>
            <a:off x="290152" y="123100"/>
            <a:ext cx="6678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72d266e2ca_0_33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72d266e2ca_0_33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72d266e2ca_0_33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72d266e2ca_0_33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72d266e2ca_0_33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72d266e2ca_0_33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72d266e2ca_0_33"/>
          <p:cNvSpPr txBox="1"/>
          <p:nvPr/>
        </p:nvSpPr>
        <p:spPr>
          <a:xfrm>
            <a:off x="407775" y="889675"/>
            <a:ext cx="5717100" cy="5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Data Conversion Functions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Binary Conversion</a:t>
            </a:r>
            <a:r>
              <a:rPr lang="en-US" sz="1100">
                <a:solidFill>
                  <a:schemeClr val="dk1"/>
                </a:solidFill>
              </a:rPr>
              <a:t>: Transformed categorical variables with 'yes' and 'no' responses into binary values (1 for 'yes' and 0 for 'no').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Weight Replacement</a:t>
            </a:r>
            <a:r>
              <a:rPr lang="en-US" sz="1100">
                <a:solidFill>
                  <a:schemeClr val="dk1"/>
                </a:solidFill>
              </a:rPr>
              <a:t>: Mapped descriptive weight categories (e.g., 'insufficient', 'normal', 'overweight', 'obesity') to numerical values (0 to 3).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Integer and Categorical Buckets</a:t>
            </a:r>
            <a:r>
              <a:rPr lang="en-US" sz="1100">
                <a:solidFill>
                  <a:schemeClr val="dk1"/>
                </a:solidFill>
              </a:rPr>
              <a:t>: Grouped continuous variables into discrete buckets to simplify data representation.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Encoding Techniques</a:t>
            </a:r>
            <a:r>
              <a:rPr lang="en-US" sz="1100">
                <a:solidFill>
                  <a:schemeClr val="dk1"/>
                </a:solidFill>
              </a:rPr>
              <a:t>: Used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pd.get_dummies</a:t>
            </a:r>
            <a:r>
              <a:rPr lang="en-US" sz="1100">
                <a:solidFill>
                  <a:schemeClr val="dk1"/>
                </a:solidFill>
              </a:rPr>
              <a:t> to encode categorical variables into numerical values.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Data Preprocessing Steps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Rounding Values</a:t>
            </a:r>
            <a:r>
              <a:rPr lang="en-US" sz="1100">
                <a:solidFill>
                  <a:schemeClr val="dk1"/>
                </a:solidFill>
              </a:rPr>
              <a:t>: Applied rounding to certain features like age and water consumption to reduce precision and standardise the data.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Scaling Features</a:t>
            </a:r>
            <a:r>
              <a:rPr lang="en-US" sz="1100">
                <a:solidFill>
                  <a:schemeClr val="dk1"/>
                </a:solidFill>
              </a:rPr>
              <a:t>: Standardised features using 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StandardScaler</a:t>
            </a:r>
            <a:r>
              <a:rPr lang="en-US" sz="1100">
                <a:solidFill>
                  <a:schemeClr val="dk1"/>
                </a:solidFill>
              </a:rPr>
              <a:t> to ensure all features have a mean of 0 and a standard deviation of 1.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Data Splitting</a:t>
            </a:r>
            <a:r>
              <a:rPr lang="en-US" sz="1100">
                <a:solidFill>
                  <a:schemeClr val="dk1"/>
                </a:solidFill>
              </a:rPr>
              <a:t>: Divided the dataset into training and testing sets, ensuring an appropriate split for model training and evaluation.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Feature Selection and Model Preparation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Feature Selection</a:t>
            </a:r>
            <a:r>
              <a:rPr lang="en-US" sz="1100">
                <a:solidFill>
                  <a:schemeClr val="dk1"/>
                </a:solidFill>
              </a:rPr>
              <a:t>: Dropped irrelevant features such as 'BMI', 'Height', and 'Weight' from the dataset to focus on the most impactful features.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Target Variable Transformation</a:t>
            </a:r>
            <a:r>
              <a:rPr lang="en-US" sz="1100">
                <a:solidFill>
                  <a:schemeClr val="dk1"/>
                </a:solidFill>
              </a:rPr>
              <a:t>: Converted the target variable 'NObeyesdad' to a more intuitive 'Obesity_Level' and cast it as an integer type.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171" name="Google Shape;171;g272d266e2ca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75" y="798450"/>
            <a:ext cx="5764552" cy="43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2d266e2ca_0_0"/>
          <p:cNvSpPr txBox="1"/>
          <p:nvPr/>
        </p:nvSpPr>
        <p:spPr>
          <a:xfrm>
            <a:off x="290152" y="123100"/>
            <a:ext cx="6678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72d266e2ca_0_0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72d266e2ca_0_0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72d266e2ca_0_0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72d266e2ca_0_0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72d266e2ca_0_0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72d266e2ca_0_0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72d266e2ca_0_0"/>
          <p:cNvSpPr txBox="1"/>
          <p:nvPr/>
        </p:nvSpPr>
        <p:spPr>
          <a:xfrm>
            <a:off x="503150" y="864075"/>
            <a:ext cx="56217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Distribution of obesity levels: </a:t>
            </a:r>
            <a:endParaRPr sz="1600" b="1">
              <a:solidFill>
                <a:schemeClr val="dk1"/>
              </a:solidFill>
            </a:endParaRPr>
          </a:p>
        </p:txBody>
      </p:sp>
      <p:pic>
        <p:nvPicPr>
          <p:cNvPr id="184" name="Google Shape;184;g272d266e2c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575" y="542750"/>
            <a:ext cx="5140760" cy="527390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72d266e2ca_0_0"/>
          <p:cNvSpPr txBox="1"/>
          <p:nvPr/>
        </p:nvSpPr>
        <p:spPr>
          <a:xfrm>
            <a:off x="475700" y="1410975"/>
            <a:ext cx="5676600" cy="15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This bar chart shows the distribution of obesity levels across six categories.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"Obesity Type I" has the highest count, suggesting that mild obesity is quite prevalent. 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"Obesity Type II" and "Obesity Type III" also have substantial counts, indicating the presence of severe obesity.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g272d266e2ca_0_0"/>
          <p:cNvSpPr txBox="1"/>
          <p:nvPr/>
        </p:nvSpPr>
        <p:spPr>
          <a:xfrm>
            <a:off x="503150" y="3299950"/>
            <a:ext cx="47799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Conclusions: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7" name="Google Shape;187;g272d266e2ca_0_0"/>
          <p:cNvSpPr txBox="1"/>
          <p:nvPr/>
        </p:nvSpPr>
        <p:spPr>
          <a:xfrm>
            <a:off x="503150" y="3744050"/>
            <a:ext cx="5621700" cy="21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>
                <a:solidFill>
                  <a:schemeClr val="dk1"/>
                </a:solidFill>
              </a:rPr>
              <a:t>High Prevalence of Obesity: Shows a high prevalence of obesity, with "Obesity Type I" being the most common.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Balanced Distribution in Overweight Categories: The counts for "Overweight Level I" and "Overweight Level II" are relatively balanced, indicating that overweight individuals are fairly common.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30128b108_0_11"/>
          <p:cNvSpPr txBox="1"/>
          <p:nvPr/>
        </p:nvSpPr>
        <p:spPr>
          <a:xfrm>
            <a:off x="290152" y="123100"/>
            <a:ext cx="6678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730128b108_0_11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730128b108_0_11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730128b108_0_11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730128b108_0_11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730128b108_0_11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730128b108_0_11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730128b108_0_11"/>
          <p:cNvSpPr txBox="1"/>
          <p:nvPr/>
        </p:nvSpPr>
        <p:spPr>
          <a:xfrm>
            <a:off x="503150" y="864075"/>
            <a:ext cx="56217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High Calorie Food Consumption based on obesity levels: 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200" name="Google Shape;200;g2730128b108_0_11"/>
          <p:cNvSpPr txBox="1"/>
          <p:nvPr/>
        </p:nvSpPr>
        <p:spPr>
          <a:xfrm>
            <a:off x="235050" y="1627775"/>
            <a:ext cx="5676600" cy="1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The bar plot above shows the relationship between high caloric food consumption and obesity levels.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High Caloric Food Frequency ("</a:t>
            </a:r>
            <a:r>
              <a:rPr lang="en-US" b="1">
                <a:solidFill>
                  <a:schemeClr val="dk1"/>
                </a:solidFill>
              </a:rPr>
              <a:t>no</a:t>
            </a:r>
            <a:r>
              <a:rPr lang="en-US">
                <a:solidFill>
                  <a:schemeClr val="dk1"/>
                </a:solidFill>
              </a:rPr>
              <a:t>"):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</a:t>
            </a:r>
            <a:r>
              <a:rPr lang="en-US" sz="1200">
                <a:solidFill>
                  <a:schemeClr val="dk1"/>
                </a:solidFill>
              </a:rPr>
              <a:t>The majority of individuals who do not frequently consume high caloric food fall into the "Normal Weight" category.</a:t>
            </a:r>
            <a:endParaRPr sz="12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>
                <a:solidFill>
                  <a:schemeClr val="dk1"/>
                </a:solidFill>
              </a:rPr>
              <a:t>High Caloric Food Frequency ("</a:t>
            </a:r>
            <a:r>
              <a:rPr lang="en-US" b="1">
                <a:solidFill>
                  <a:schemeClr val="dk1"/>
                </a:solidFill>
              </a:rPr>
              <a:t>yes</a:t>
            </a:r>
            <a:r>
              <a:rPr lang="en-US">
                <a:solidFill>
                  <a:schemeClr val="dk1"/>
                </a:solidFill>
              </a:rPr>
              <a:t>"):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</a:t>
            </a:r>
            <a:r>
              <a:rPr lang="en-US" sz="1200">
                <a:solidFill>
                  <a:schemeClr val="dk1"/>
                </a:solidFill>
              </a:rPr>
              <a:t>A significant portion of individuals who frequently consume high caloric food fall into the "Obesity Type I" category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1" name="Google Shape;201;g2730128b108_0_11"/>
          <p:cNvSpPr txBox="1"/>
          <p:nvPr/>
        </p:nvSpPr>
        <p:spPr>
          <a:xfrm>
            <a:off x="503150" y="3624275"/>
            <a:ext cx="47799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Conclusions: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02" name="Google Shape;202;g2730128b108_0_11"/>
          <p:cNvSpPr txBox="1"/>
          <p:nvPr/>
        </p:nvSpPr>
        <p:spPr>
          <a:xfrm>
            <a:off x="262500" y="3996275"/>
            <a:ext cx="5621700" cy="1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There is a strong association between frequent high caloric food consumption and higher obesity levels. The majority of individuals in the "</a:t>
            </a:r>
            <a:r>
              <a:rPr lang="en-US" b="1">
                <a:solidFill>
                  <a:schemeClr val="dk1"/>
                </a:solidFill>
              </a:rPr>
              <a:t>Obesity Type I</a:t>
            </a:r>
            <a:r>
              <a:rPr lang="en-US">
                <a:solidFill>
                  <a:schemeClr val="dk1"/>
                </a:solidFill>
              </a:rPr>
              <a:t>", "</a:t>
            </a:r>
            <a:r>
              <a:rPr lang="en-US" b="1">
                <a:solidFill>
                  <a:schemeClr val="dk1"/>
                </a:solidFill>
              </a:rPr>
              <a:t>Obesity Type II</a:t>
            </a:r>
            <a:r>
              <a:rPr lang="en-US">
                <a:solidFill>
                  <a:schemeClr val="dk1"/>
                </a:solidFill>
              </a:rPr>
              <a:t>", and "</a:t>
            </a:r>
            <a:r>
              <a:rPr lang="en-US" b="1">
                <a:solidFill>
                  <a:schemeClr val="dk1"/>
                </a:solidFill>
              </a:rPr>
              <a:t>Obesity Type III</a:t>
            </a:r>
            <a:r>
              <a:rPr lang="en-US">
                <a:solidFill>
                  <a:schemeClr val="dk1"/>
                </a:solidFill>
              </a:rPr>
              <a:t>" categories frequently consume high caloric food.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3" name="Google Shape;203;g2730128b10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925" y="864075"/>
            <a:ext cx="6276500" cy="50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460e709a4_1_6"/>
          <p:cNvSpPr txBox="1"/>
          <p:nvPr/>
        </p:nvSpPr>
        <p:spPr>
          <a:xfrm>
            <a:off x="290149" y="123100"/>
            <a:ext cx="10723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MODEL SELECTION, TRAINING &amp; EVALUATION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e460e709a4_1_6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e460e709a4_1_6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e460e709a4_1_6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e460e709a4_1_6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e460e709a4_1_6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e460e709a4_1_6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e460e709a4_1_6"/>
          <p:cNvSpPr txBox="1"/>
          <p:nvPr/>
        </p:nvSpPr>
        <p:spPr>
          <a:xfrm>
            <a:off x="426575" y="831275"/>
            <a:ext cx="75798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Support Vector Machine (SVM) for Predicting Obesity Levels:</a:t>
            </a:r>
            <a:endParaRPr sz="1600" b="1">
              <a:solidFill>
                <a:schemeClr val="dk1"/>
              </a:solidFill>
            </a:endParaRPr>
          </a:p>
        </p:txBody>
      </p:sp>
      <p:pic>
        <p:nvPicPr>
          <p:cNvPr id="216" name="Google Shape;216;g2e460e709a4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950" y="1424162"/>
            <a:ext cx="5900436" cy="442532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e460e709a4_1_6"/>
          <p:cNvSpPr txBox="1"/>
          <p:nvPr/>
        </p:nvSpPr>
        <p:spPr>
          <a:xfrm>
            <a:off x="415625" y="1443800"/>
            <a:ext cx="5900400" cy="1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</a:rPr>
              <a:t>Modelling Technique: </a:t>
            </a:r>
            <a:endParaRPr sz="15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SVM is a supervised machine learning algorithm used for classification.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It works by finding the hyperplane that best separates the data into different classes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The features are various attributes related to individuals' lifestyle and physical characteristics, which are used to predict obesity levels such as age, height, weight and e.t.c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g2e460e709a4_1_6"/>
          <p:cNvSpPr txBox="1"/>
          <p:nvPr/>
        </p:nvSpPr>
        <p:spPr>
          <a:xfrm>
            <a:off x="492200" y="3368850"/>
            <a:ext cx="5900400" cy="26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</a:rPr>
              <a:t>Model Accuracy:</a:t>
            </a:r>
            <a:endParaRPr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b="1">
                <a:solidFill>
                  <a:schemeClr val="dk1"/>
                </a:solidFill>
              </a:rPr>
              <a:t>High Accuracy with Height and Weight</a:t>
            </a:r>
            <a:r>
              <a:rPr lang="en-US">
                <a:solidFill>
                  <a:schemeClr val="dk1"/>
                </a:solidFill>
              </a:rPr>
              <a:t>: The model that includes height and weight as features achieves a very high accuracy of 99%. This suggests that these features are significant predictors of obesity levels in the dataset.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Lower Accuracy without Height and Weight</a:t>
            </a:r>
            <a:r>
              <a:rPr lang="en-US">
                <a:solidFill>
                  <a:schemeClr val="dk1"/>
                </a:solidFill>
              </a:rPr>
              <a:t>: When height and weight are excluded from the features, the model's accuracy drops significantly to 68%. This indicates that without these key physical lifestyle factors, the model's ability to accurately classify obesity levels is compromised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34b84af1c_2_0"/>
          <p:cNvSpPr txBox="1"/>
          <p:nvPr/>
        </p:nvSpPr>
        <p:spPr>
          <a:xfrm>
            <a:off x="290149" y="123100"/>
            <a:ext cx="10723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MODEL SELECTION, TRAINING &amp; EVALUATION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734b84af1c_2_0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734b84af1c_2_0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734b84af1c_2_0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734b84af1c_2_0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734b84af1c_2_0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734b84af1c_2_0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734b84af1c_2_0"/>
          <p:cNvSpPr txBox="1"/>
          <p:nvPr/>
        </p:nvSpPr>
        <p:spPr>
          <a:xfrm>
            <a:off x="426575" y="831275"/>
            <a:ext cx="75798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Logistic Regression for Predicting Obesity Levels: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231" name="Google Shape;231;g2734b84af1c_2_0"/>
          <p:cNvSpPr txBox="1"/>
          <p:nvPr/>
        </p:nvSpPr>
        <p:spPr>
          <a:xfrm>
            <a:off x="574250" y="1435650"/>
            <a:ext cx="6432000" cy="45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Training and Predictions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Training</a:t>
            </a:r>
            <a:r>
              <a:rPr lang="en-US" sz="1100">
                <a:solidFill>
                  <a:schemeClr val="dk1"/>
                </a:solidFill>
              </a:rPr>
              <a:t>: Logistic Regression model trained with 1000 iterations and fixed random state for reproducibility.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Predictions</a:t>
            </a:r>
            <a:r>
              <a:rPr lang="en-US" sz="1100">
                <a:solidFill>
                  <a:schemeClr val="dk1"/>
                </a:solidFill>
              </a:rPr>
              <a:t>: Model made predictions on the test set to evaluate generalisation.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Initial Evaluation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Accuracy</a:t>
            </a:r>
            <a:r>
              <a:rPr lang="en-US" sz="1100">
                <a:solidFill>
                  <a:schemeClr val="dk1"/>
                </a:solidFill>
              </a:rPr>
              <a:t>: Indicates satisfactory correct classification rate.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Precision</a:t>
            </a:r>
            <a:r>
              <a:rPr lang="en-US" sz="1100">
                <a:solidFill>
                  <a:schemeClr val="dk1"/>
                </a:solidFill>
              </a:rPr>
              <a:t>: Reasonable proportion of correct positive predictions.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Recall</a:t>
            </a:r>
            <a:r>
              <a:rPr lang="en-US" sz="1100">
                <a:solidFill>
                  <a:schemeClr val="dk1"/>
                </a:solidFill>
              </a:rPr>
              <a:t>: Effective identification of positive instances.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F1 Score</a:t>
            </a:r>
            <a:r>
              <a:rPr lang="en-US" sz="1100">
                <a:solidFill>
                  <a:schemeClr val="dk1"/>
                </a:solidFill>
              </a:rPr>
              <a:t>: Balanced performance between precision and recall.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Model Optimisation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Grid Search</a:t>
            </a:r>
            <a:r>
              <a:rPr lang="en-US" sz="1100">
                <a:solidFill>
                  <a:schemeClr val="dk1"/>
                </a:solidFill>
              </a:rPr>
              <a:t>: Hyperparameter tuning conducted to find best values for regularisation strength (C) and solver.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Best Parameters</a:t>
            </a:r>
            <a:r>
              <a:rPr lang="en-US" sz="1100">
                <a:solidFill>
                  <a:schemeClr val="dk1"/>
                </a:solidFill>
              </a:rPr>
              <a:t>: Identified through cross-validation for improved accuracy.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Optimised Model Evaluation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Improved Metrics</a:t>
            </a:r>
            <a:r>
              <a:rPr lang="en-US" sz="1100">
                <a:solidFill>
                  <a:schemeClr val="dk1"/>
                </a:solidFill>
              </a:rPr>
              <a:t>: Optimised model showed better accuracy, precision, recall, and F1 score.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g2734b84af1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225" y="1910037"/>
            <a:ext cx="4880949" cy="302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34b84af1c_2_25"/>
          <p:cNvSpPr txBox="1"/>
          <p:nvPr/>
        </p:nvSpPr>
        <p:spPr>
          <a:xfrm>
            <a:off x="290149" y="123100"/>
            <a:ext cx="10723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MODEL SELECTION, TRAINING &amp; EVALUATION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734b84af1c_2_25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734b84af1c_2_25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734b84af1c_2_25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734b84af1c_2_25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AEAEAE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734b84af1c_2_25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734b84af1c_2_25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name="adj" fmla="val 50000"/>
            </a:avLst>
          </a:prstGeom>
          <a:solidFill>
            <a:srgbClr val="003555"/>
          </a:solidFill>
          <a:ln w="19050" cap="flat" cmpd="sng">
            <a:solidFill>
              <a:srgbClr val="0035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734b84af1c_2_25"/>
          <p:cNvSpPr txBox="1"/>
          <p:nvPr/>
        </p:nvSpPr>
        <p:spPr>
          <a:xfrm>
            <a:off x="426575" y="831275"/>
            <a:ext cx="75798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Neural Network (NN) for Predicting Obesity Levels:</a:t>
            </a:r>
            <a:endParaRPr sz="1600" b="1">
              <a:solidFill>
                <a:schemeClr val="dk1"/>
              </a:solidFill>
            </a:endParaRPr>
          </a:p>
        </p:txBody>
      </p:sp>
      <p:pic>
        <p:nvPicPr>
          <p:cNvPr id="245" name="Google Shape;245;g2734b84af1c_2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700" y="1381300"/>
            <a:ext cx="5728875" cy="46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734b84af1c_2_25"/>
          <p:cNvSpPr txBox="1"/>
          <p:nvPr/>
        </p:nvSpPr>
        <p:spPr>
          <a:xfrm>
            <a:off x="290150" y="1444400"/>
            <a:ext cx="5990700" cy="45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Training and Predictions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Training</a:t>
            </a:r>
            <a:r>
              <a:rPr lang="en-US" sz="1100">
                <a:solidFill>
                  <a:schemeClr val="dk1"/>
                </a:solidFill>
              </a:rPr>
              <a:t>: Two NN Models were trained in parallel, one </a:t>
            </a:r>
            <a:r>
              <a:rPr lang="en-US" sz="1100" i="1">
                <a:solidFill>
                  <a:schemeClr val="dk1"/>
                </a:solidFill>
              </a:rPr>
              <a:t>without</a:t>
            </a:r>
            <a:r>
              <a:rPr lang="en-US" sz="1100">
                <a:solidFill>
                  <a:schemeClr val="dk1"/>
                </a:solidFill>
              </a:rPr>
              <a:t> and one </a:t>
            </a:r>
            <a:r>
              <a:rPr lang="en-US" sz="1100" i="1">
                <a:solidFill>
                  <a:schemeClr val="dk1"/>
                </a:solidFill>
              </a:rPr>
              <a:t>with</a:t>
            </a:r>
            <a:r>
              <a:rPr lang="en-US" sz="1100">
                <a:solidFill>
                  <a:schemeClr val="dk1"/>
                </a:solidFill>
              </a:rPr>
              <a:t> BMI, height &amp; weight.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Predictions</a:t>
            </a:r>
            <a:r>
              <a:rPr lang="en-US" sz="1100">
                <a:solidFill>
                  <a:schemeClr val="dk1"/>
                </a:solidFill>
              </a:rPr>
              <a:t>: Two sets of predictions were made: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i="1">
                <a:solidFill>
                  <a:schemeClr val="dk1"/>
                </a:solidFill>
              </a:rPr>
              <a:t>Normal Weight </a:t>
            </a:r>
            <a:r>
              <a:rPr lang="en-US" sz="1100">
                <a:solidFill>
                  <a:schemeClr val="dk1"/>
                </a:solidFill>
              </a:rPr>
              <a:t>or </a:t>
            </a:r>
            <a:r>
              <a:rPr lang="en-US" sz="1100" i="1">
                <a:solidFill>
                  <a:schemeClr val="dk1"/>
                </a:solidFill>
              </a:rPr>
              <a:t>Overweight/Obese</a:t>
            </a:r>
            <a:endParaRPr sz="1100" i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i="1">
                <a:solidFill>
                  <a:schemeClr val="dk1"/>
                </a:solidFill>
              </a:rPr>
              <a:t>Overweight</a:t>
            </a:r>
            <a:r>
              <a:rPr lang="en-US" sz="1100">
                <a:solidFill>
                  <a:schemeClr val="dk1"/>
                </a:solidFill>
              </a:rPr>
              <a:t> or </a:t>
            </a:r>
            <a:r>
              <a:rPr lang="en-US" sz="1100" i="1">
                <a:solidFill>
                  <a:schemeClr val="dk1"/>
                </a:solidFill>
              </a:rPr>
              <a:t>Obese</a:t>
            </a:r>
            <a:endParaRPr sz="1100" i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Initial Evaluation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Accuracy</a:t>
            </a:r>
            <a:r>
              <a:rPr lang="en-US" sz="1100">
                <a:solidFill>
                  <a:schemeClr val="dk1"/>
                </a:solidFill>
              </a:rPr>
              <a:t>: How well a model can predict outcomes.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Loss</a:t>
            </a:r>
            <a:r>
              <a:rPr lang="en-US" sz="1100">
                <a:solidFill>
                  <a:schemeClr val="dk1"/>
                </a:solidFill>
              </a:rPr>
              <a:t>: The difference between the model’s predictions and true outcomes.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Model Optimisation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Activation Functions</a:t>
            </a:r>
            <a:r>
              <a:rPr lang="en-US" sz="1100">
                <a:solidFill>
                  <a:schemeClr val="dk1"/>
                </a:solidFill>
              </a:rPr>
              <a:t>: ReLu, Softmax or SeLu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Neurons</a:t>
            </a:r>
            <a:r>
              <a:rPr lang="en-US" sz="1100">
                <a:solidFill>
                  <a:schemeClr val="dk1"/>
                </a:solidFill>
              </a:rPr>
              <a:t>: 25 - 40, in increments of 5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Hidden Layers</a:t>
            </a:r>
            <a:r>
              <a:rPr lang="en-US" sz="1100">
                <a:solidFill>
                  <a:schemeClr val="dk1"/>
                </a:solidFill>
              </a:rPr>
              <a:t>: 2 - 3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Optimised Model Evaluation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Optimised Outcome</a:t>
            </a:r>
            <a:r>
              <a:rPr lang="en-US" sz="1100">
                <a:solidFill>
                  <a:schemeClr val="dk1"/>
                </a:solidFill>
              </a:rPr>
              <a:t>: NN Models with similar accuracies yielded similar loss values. The model with the highest accuracy score was identified as the most optimal for each model iteration.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1370</Words>
  <Application>Microsoft Office PowerPoint</Application>
  <PresentationFormat>Widescreen</PresentationFormat>
  <Paragraphs>222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Montserrat</vt:lpstr>
      <vt:lpstr>Times New Roman</vt:lpstr>
      <vt:lpstr>Roboto Mono</vt:lpstr>
      <vt:lpstr>Courier New</vt:lpstr>
      <vt:lpstr>Play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 Adey</dc:creator>
  <cp:lastModifiedBy>Robertson, John</cp:lastModifiedBy>
  <cp:revision>1</cp:revision>
  <dcterms:created xsi:type="dcterms:W3CDTF">2024-06-03T09:44:14Z</dcterms:created>
  <dcterms:modified xsi:type="dcterms:W3CDTF">2024-06-11T07:39:56Z</dcterms:modified>
</cp:coreProperties>
</file>