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6T8Ohn5vte8xojT+GIGdV/A6N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-bold.fntdata"/><Relationship Id="rId1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Laura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2d266e2c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49" name="Google Shape;249;g272d266e2c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2d266e2ca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70" name="Google Shape;270;g272d266e2ca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2d266e2ca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John</a:t>
            </a:r>
            <a:endParaRPr/>
          </a:p>
        </p:txBody>
      </p:sp>
      <p:sp>
        <p:nvSpPr>
          <p:cNvPr id="292" name="Google Shape;292;g272d266e2ca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34b84af1c_0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734b84af1c_0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Laura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734b84af1c_0_3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Laura</a:t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31500a28d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731500a28d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Laura</a:t>
            </a:r>
            <a:endParaRPr/>
          </a:p>
        </p:txBody>
      </p:sp>
      <p:sp>
        <p:nvSpPr>
          <p:cNvPr id="115" name="Google Shape;115;g2731500a28d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2d266e2c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61" name="Google Shape;161;g272d266e2c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2d266e2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74" name="Google Shape;174;g272d266e2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0128b10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Sunera</a:t>
            </a:r>
            <a:endParaRPr/>
          </a:p>
        </p:txBody>
      </p:sp>
      <p:sp>
        <p:nvSpPr>
          <p:cNvPr id="190" name="Google Shape;190;g2730128b10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460e709a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06" name="Google Shape;206;g2e460e709a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34b84af1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21" name="Google Shape;221;g2734b84af1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34b84af1c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Steph</a:t>
            </a:r>
            <a:endParaRPr/>
          </a:p>
        </p:txBody>
      </p:sp>
      <p:sp>
        <p:nvSpPr>
          <p:cNvPr id="235" name="Google Shape;235;g2734b84af1c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TITLE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5370585" y="0"/>
            <a:ext cx="6821400" cy="69372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ifting the dial on obesityShifting the dial on obesity :: Hospital +  Healthcare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02" y="-1"/>
            <a:ext cx="5373687" cy="6858000"/>
          </a:xfrm>
          <a:prstGeom prst="rect">
            <a:avLst/>
          </a:prstGeom>
          <a:noFill/>
          <a:ln cap="flat" cmpd="sng" w="9525">
            <a:solidFill>
              <a:srgbClr val="0035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"/>
          <p:cNvSpPr/>
          <p:nvPr/>
        </p:nvSpPr>
        <p:spPr>
          <a:xfrm>
            <a:off x="6678592" y="-1"/>
            <a:ext cx="5513408" cy="64818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286016"/>
            <a:ext cx="5513400" cy="648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10800000">
            <a:off x="6253222" y="0"/>
            <a:ext cx="850738" cy="648182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974702" y="6286016"/>
            <a:ext cx="1077300" cy="648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6805914" y="1041722"/>
            <a:ext cx="4734046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Predicting Obesity Levels Based on Lifestyle Factors</a:t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805914" y="4488470"/>
            <a:ext cx="27779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Sunera Athukorala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Steph Adey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Laura Liu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John Robertson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2d266e2ca_0_43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72d266e2ca_0_4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72d266e2ca_0_4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72d266e2ca_0_4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72d266e2ca_0_4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72d266e2ca_0_4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72d266e2ca_0_4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g272d266e2ca_0_43"/>
          <p:cNvGrpSpPr/>
          <p:nvPr/>
        </p:nvGrpSpPr>
        <p:grpSpPr>
          <a:xfrm>
            <a:off x="7509568" y="985527"/>
            <a:ext cx="4407490" cy="4501423"/>
            <a:chOff x="5632317" y="1189775"/>
            <a:chExt cx="3305700" cy="3376152"/>
          </a:xfrm>
        </p:grpSpPr>
        <p:sp>
          <p:nvSpPr>
            <p:cNvPr id="259" name="Google Shape;259;g272d266e2ca_0_4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Neural Network (NN)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g272d266e2ca_0_43"/>
            <p:cNvSpPr txBox="1"/>
            <p:nvPr/>
          </p:nvSpPr>
          <p:spPr>
            <a:xfrm>
              <a:off x="6167067" y="1950227"/>
              <a:ext cx="2636400" cy="2615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Variables to optimise: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b="1" i="1"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Activation Function</a:t>
              </a: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Function applied to neuron output in layer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b="1" i="1"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Neurons</a:t>
              </a: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 Applies weights &amp; biases using function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●"/>
              </a:pPr>
              <a:r>
                <a:rPr b="1" i="1"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Hidden layers</a:t>
              </a: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- Layers where computation is done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</a:t>
              </a: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Loss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g272d266e2ca_0_43"/>
          <p:cNvGrpSpPr/>
          <p:nvPr/>
        </p:nvGrpSpPr>
        <p:grpSpPr>
          <a:xfrm>
            <a:off x="0" y="985813"/>
            <a:ext cx="4729082" cy="4501350"/>
            <a:chOff x="0" y="1189989"/>
            <a:chExt cx="3546900" cy="3376097"/>
          </a:xfrm>
        </p:grpSpPr>
        <p:sp>
          <p:nvSpPr>
            <p:cNvPr id="262" name="Google Shape;262;g272d266e2ca_0_4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 Modelling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g272d266e2ca_0_43"/>
            <p:cNvSpPr txBox="1"/>
            <p:nvPr/>
          </p:nvSpPr>
          <p:spPr>
            <a:xfrm>
              <a:off x="340715" y="1950386"/>
              <a:ext cx="2692500" cy="2615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Variables to optimise: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b="1" i="1" lang="en-US" sz="160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 - Inverse of regularisation strength.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b="1" i="1" lang="en-US" sz="1600">
                  <a:latin typeface="Roboto"/>
                  <a:ea typeface="Roboto"/>
                  <a:cs typeface="Roboto"/>
                  <a:sym typeface="Roboto"/>
                </a:rPr>
                <a:t>Solver</a:t>
              </a: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 - </a:t>
              </a: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 to use in the optimization problem.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</a:t>
              </a: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: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F1 Score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✓"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Recall Score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g272d266e2ca_0_43"/>
          <p:cNvGrpSpPr/>
          <p:nvPr/>
        </p:nvGrpSpPr>
        <p:grpSpPr>
          <a:xfrm>
            <a:off x="3925507" y="985527"/>
            <a:ext cx="4407490" cy="2340740"/>
            <a:chOff x="2944204" y="1189775"/>
            <a:chExt cx="3305700" cy="1755599"/>
          </a:xfrm>
        </p:grpSpPr>
        <p:sp>
          <p:nvSpPr>
            <p:cNvPr id="265" name="Google Shape;265;g272d266e2ca_0_4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 Vector Machine (SVM)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g272d266e2ca_0_43"/>
            <p:cNvSpPr txBox="1"/>
            <p:nvPr/>
          </p:nvSpPr>
          <p:spPr>
            <a:xfrm>
              <a:off x="3269782" y="1950274"/>
              <a:ext cx="2670600" cy="995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against: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Accuracy score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Precision</a:t>
              </a:r>
              <a:endPara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✓"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Recall Score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g272d266e2ca_0_43"/>
          <p:cNvSpPr/>
          <p:nvPr/>
        </p:nvSpPr>
        <p:spPr>
          <a:xfrm>
            <a:off x="4296525" y="3572600"/>
            <a:ext cx="3590100" cy="1978200"/>
          </a:xfrm>
          <a:prstGeom prst="roundRect">
            <a:avLst>
              <a:gd fmla="val 34075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Effective models:</a:t>
            </a:r>
            <a:endParaRPr b="1" i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b="1" i="1" lang="en-US"/>
              <a:t>Maximise accuracy</a:t>
            </a:r>
            <a:endParaRPr b="1" i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b="1" i="1" lang="en-US"/>
              <a:t>Maximise Precision / Reduce Loss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2d266e2ca_0_53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 &amp; COMPARISON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72d266e2ca_0_5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72d266e2ca_0_5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72d266e2ca_0_5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72d266e2ca_0_5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72d266e2ca_0_5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72d266e2ca_0_5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272d266e2ca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50" y="783400"/>
            <a:ext cx="5349244" cy="52739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g272d266e2ca_0_53"/>
          <p:cNvGrpSpPr/>
          <p:nvPr/>
        </p:nvGrpSpPr>
        <p:grpSpPr>
          <a:xfrm>
            <a:off x="466046" y="3682548"/>
            <a:ext cx="2437139" cy="1285279"/>
            <a:chOff x="2744034" y="1146343"/>
            <a:chExt cx="1827900" cy="2399700"/>
          </a:xfrm>
        </p:grpSpPr>
        <p:sp>
          <p:nvSpPr>
            <p:cNvPr id="281" name="Google Shape;281;g272d266e2ca_0_53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272d266e2ca_0_53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272d266e2ca_0_53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Including Height, Weight &amp; BMI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284" name="Google Shape;284;g272d266e2ca_0_53"/>
          <p:cNvGrpSpPr/>
          <p:nvPr/>
        </p:nvGrpSpPr>
        <p:grpSpPr>
          <a:xfrm>
            <a:off x="3639985" y="1264638"/>
            <a:ext cx="2437139" cy="1358230"/>
            <a:chOff x="4572084" y="1597469"/>
            <a:chExt cx="1827900" cy="2399700"/>
          </a:xfrm>
        </p:grpSpPr>
        <p:sp>
          <p:nvSpPr>
            <p:cNvPr id="285" name="Google Shape;285;g272d266e2ca_0_53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272d266e2ca_0_53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272d266e2ca_0_53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Excluding Height, Weight &amp; BMI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288" name="Google Shape;288;g272d266e2ca_0_53"/>
          <p:cNvSpPr txBox="1"/>
          <p:nvPr/>
        </p:nvSpPr>
        <p:spPr>
          <a:xfrm>
            <a:off x="454275" y="1040425"/>
            <a:ext cx="2437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All models performed incredibly well, &gt;93%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Height, weight &amp; BMI are physical indicators directly linked to BMI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Physical indicators </a:t>
            </a:r>
            <a:r>
              <a:rPr lang="en-US" sz="1200">
                <a:solidFill>
                  <a:schemeClr val="dk1"/>
                </a:solidFill>
              </a:rPr>
              <a:t>dominate</a:t>
            </a:r>
            <a:r>
              <a:rPr lang="en-US" sz="1200">
                <a:solidFill>
                  <a:schemeClr val="dk1"/>
                </a:solidFill>
              </a:rPr>
              <a:t> all other lifestyle factors in predicting obesity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9" name="Google Shape;289;g272d266e2ca_0_53"/>
          <p:cNvSpPr txBox="1"/>
          <p:nvPr/>
        </p:nvSpPr>
        <p:spPr>
          <a:xfrm>
            <a:off x="3487575" y="2622875"/>
            <a:ext cx="24372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All models performed well.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Neural Network model accurate above 81%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Lifestyle factors can be obtained easily through patient questionnaires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Omitting medical indicators reduces the stigma or anxiety some patients face from health classification.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2d266e2ca_2_16"/>
          <p:cNvSpPr/>
          <p:nvPr/>
        </p:nvSpPr>
        <p:spPr>
          <a:xfrm>
            <a:off x="283100" y="980488"/>
            <a:ext cx="4232400" cy="64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72d266e2ca_2_16"/>
          <p:cNvSpPr txBox="1"/>
          <p:nvPr/>
        </p:nvSpPr>
        <p:spPr>
          <a:xfrm>
            <a:off x="290146" y="123092"/>
            <a:ext cx="47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APPLICATION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72d266e2ca_2_16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72d266e2ca_2_16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72d266e2ca_2_16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72d266e2ca_2_16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72d266e2ca_2_16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72d266e2ca_2_16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72d266e2ca_2_16"/>
          <p:cNvSpPr txBox="1"/>
          <p:nvPr/>
        </p:nvSpPr>
        <p:spPr>
          <a:xfrm>
            <a:off x="9209325" y="235125"/>
            <a:ext cx="27825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303" name="Google Shape;303;g272d266e2ca_2_16"/>
          <p:cNvGrpSpPr/>
          <p:nvPr/>
        </p:nvGrpSpPr>
        <p:grpSpPr>
          <a:xfrm>
            <a:off x="431339" y="2649000"/>
            <a:ext cx="3935902" cy="3303117"/>
            <a:chOff x="323513" y="1986800"/>
            <a:chExt cx="2952000" cy="2477400"/>
          </a:xfrm>
        </p:grpSpPr>
        <p:sp>
          <p:nvSpPr>
            <p:cNvPr id="304" name="Google Shape;304;g272d266e2ca_2_16"/>
            <p:cNvSpPr txBox="1"/>
            <p:nvPr/>
          </p:nvSpPr>
          <p:spPr>
            <a:xfrm>
              <a:off x="323513" y="1986800"/>
              <a:ext cx="2124000" cy="24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0375" lIns="121900" spcFirstLastPara="1" rIns="210300" wrap="square" tIns="1188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Roboto"/>
                  <a:ea typeface="Roboto"/>
                  <a:cs typeface="Roboto"/>
                  <a:sym typeface="Roboto"/>
                </a:rPr>
                <a:t>Identify &amp; Examine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Questionnaire on lifestyle choices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In-person or remote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Reduces examination time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Removes travel requirements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Improves access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5" name="Google Shape;305;g272d266e2ca_2_16"/>
            <p:cNvCxnSpPr>
              <a:endCxn id="304" idx="3"/>
            </p:cNvCxnSpPr>
            <p:nvPr/>
          </p:nvCxnSpPr>
          <p:spPr>
            <a:xfrm rot="10800000">
              <a:off x="2447513" y="3225500"/>
              <a:ext cx="828000" cy="1620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Google Shape;306;g272d266e2ca_2_16"/>
          <p:cNvGrpSpPr/>
          <p:nvPr/>
        </p:nvGrpSpPr>
        <p:grpSpPr>
          <a:xfrm>
            <a:off x="6946276" y="1413765"/>
            <a:ext cx="4814080" cy="1719557"/>
            <a:chOff x="5209838" y="1060350"/>
            <a:chExt cx="3610650" cy="1289700"/>
          </a:xfrm>
        </p:grpSpPr>
        <p:sp>
          <p:nvSpPr>
            <p:cNvPr id="307" name="Google Shape;307;g272d266e2ca_2_16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Roboto"/>
                  <a:ea typeface="Roboto"/>
                  <a:cs typeface="Roboto"/>
                  <a:sym typeface="Roboto"/>
                </a:rPr>
                <a:t>Assess Outcome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Reassess at end of treatment regime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Complete questionnaire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 progress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Suggest treatments based on outcome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8" name="Google Shape;308;g272d266e2ca_2_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Google Shape;309;g272d266e2ca_2_16"/>
          <p:cNvGrpSpPr/>
          <p:nvPr/>
        </p:nvGrpSpPr>
        <p:grpSpPr>
          <a:xfrm>
            <a:off x="6946276" y="4027166"/>
            <a:ext cx="4814080" cy="1719557"/>
            <a:chOff x="5209838" y="3020450"/>
            <a:chExt cx="3610650" cy="1289700"/>
          </a:xfrm>
        </p:grpSpPr>
        <p:sp>
          <p:nvSpPr>
            <p:cNvPr id="310" name="Google Shape;310;g272d266e2ca_2_16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Roboto"/>
                  <a:ea typeface="Roboto"/>
                  <a:cs typeface="Roboto"/>
                  <a:sym typeface="Roboto"/>
                </a:rPr>
                <a:t>Classify &amp; Designate</a:t>
              </a:r>
              <a:endParaRPr b="1" sz="2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➢"/>
              </a:pPr>
              <a:r>
                <a:rPr lang="en-US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Medical treatment regime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2605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Social programs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Living assistance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In-home education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indent="-232409" lvl="0" marL="36576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➢"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Improve access to equipment &amp; amenities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g272d266e2ca_2_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Google Shape;312;g272d266e2ca_2_16"/>
          <p:cNvGrpSpPr/>
          <p:nvPr/>
        </p:nvGrpSpPr>
        <p:grpSpPr>
          <a:xfrm>
            <a:off x="3549528" y="971262"/>
            <a:ext cx="5086319" cy="5054003"/>
            <a:chOff x="2662213" y="676344"/>
            <a:chExt cx="3814835" cy="3790597"/>
          </a:xfrm>
        </p:grpSpPr>
        <p:sp>
          <p:nvSpPr>
            <p:cNvPr id="313" name="Google Shape;313;g272d266e2ca_2_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272d266e2ca_2_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272d266e2ca_2_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g272d266e2ca_2_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g272d266e2ca_2_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g272d266e2ca_2_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g272d266e2ca_2_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g272d266e2ca_2_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g272d266e2ca_2_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g272d266e2ca_2_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g272d266e2ca_2_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g272d266e2ca_2_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g272d266e2ca_2_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g272d266e2ca_2_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g272d266e2ca_2_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g272d266e2ca_2_16"/>
          <p:cNvSpPr txBox="1"/>
          <p:nvPr/>
        </p:nvSpPr>
        <p:spPr>
          <a:xfrm>
            <a:off x="404696" y="1081442"/>
            <a:ext cx="470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D83729"/>
                </a:solidFill>
                <a:latin typeface="Montserrat"/>
                <a:ea typeface="Montserrat"/>
                <a:cs typeface="Montserrat"/>
                <a:sym typeface="Montserrat"/>
              </a:rPr>
              <a:t>Community Deployment</a:t>
            </a:r>
            <a:endParaRPr sz="2300">
              <a:solidFill>
                <a:srgbClr val="D837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34b84af1c_0_389"/>
          <p:cNvSpPr/>
          <p:nvPr/>
        </p:nvSpPr>
        <p:spPr>
          <a:xfrm>
            <a:off x="5370585" y="0"/>
            <a:ext cx="6821400" cy="69372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ifting the dial on obesityShifting the dial on obesity :: Hospital +  Healthcare" id="335" name="Google Shape;335;g2734b84af1c_0_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02" y="-1"/>
            <a:ext cx="5373687" cy="6858000"/>
          </a:xfrm>
          <a:prstGeom prst="rect">
            <a:avLst/>
          </a:prstGeom>
          <a:noFill/>
          <a:ln cap="flat" cmpd="sng" w="9525">
            <a:solidFill>
              <a:srgbClr val="00355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6" name="Google Shape;336;g2734b84af1c_0_389"/>
          <p:cNvSpPr/>
          <p:nvPr/>
        </p:nvSpPr>
        <p:spPr>
          <a:xfrm>
            <a:off x="6678592" y="-1"/>
            <a:ext cx="5513400" cy="648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734b84af1c_0_389"/>
          <p:cNvSpPr/>
          <p:nvPr/>
        </p:nvSpPr>
        <p:spPr>
          <a:xfrm>
            <a:off x="0" y="6286016"/>
            <a:ext cx="5513400" cy="648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734b84af1c_0_389"/>
          <p:cNvSpPr/>
          <p:nvPr/>
        </p:nvSpPr>
        <p:spPr>
          <a:xfrm rot="10800000">
            <a:off x="6253160" y="-118"/>
            <a:ext cx="850800" cy="648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734b84af1c_0_389"/>
          <p:cNvSpPr/>
          <p:nvPr/>
        </p:nvSpPr>
        <p:spPr>
          <a:xfrm>
            <a:off x="4974702" y="6286016"/>
            <a:ext cx="1077300" cy="648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734b84af1c_0_389"/>
          <p:cNvSpPr txBox="1"/>
          <p:nvPr/>
        </p:nvSpPr>
        <p:spPr>
          <a:xfrm>
            <a:off x="6805914" y="1041722"/>
            <a:ext cx="4734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attendance</a:t>
            </a:r>
            <a:endParaRPr b="0" i="0" sz="4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734b84af1c_0_389"/>
          <p:cNvSpPr txBox="1"/>
          <p:nvPr/>
        </p:nvSpPr>
        <p:spPr>
          <a:xfrm>
            <a:off x="6805914" y="4488470"/>
            <a:ext cx="277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Sunera Athukorala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Steph Adey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Laura Liu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John Robertson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-39600"/>
            <a:ext cx="7790700" cy="69372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0925" y="138200"/>
            <a:ext cx="5199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BACKGROUND </a:t>
            </a:r>
            <a:endParaRPr b="1" i="0" sz="3800" u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THE STUDY | OB</a:t>
            </a:r>
            <a:r>
              <a:rPr b="1" lang="en-U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ESITY EPIDEMIC</a:t>
            </a:r>
            <a:endParaRPr b="1"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3555"/>
              </a:solidFill>
              <a:highlight>
                <a:schemeClr val="accen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07625" y="4105250"/>
            <a:ext cx="2031600" cy="187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31.3% of Australian adults live with obesity.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000751" y="4105250"/>
            <a:ext cx="2031600" cy="187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In 2022, 1 in 8 people in the world were living with obesity.</a:t>
            </a:r>
            <a:endParaRPr b="1"/>
          </a:p>
        </p:txBody>
      </p:sp>
      <p:sp>
        <p:nvSpPr>
          <p:cNvPr id="106" name="Google Shape;106;p2"/>
          <p:cNvSpPr/>
          <p:nvPr/>
        </p:nvSpPr>
        <p:spPr>
          <a:xfrm>
            <a:off x="5493875" y="4105250"/>
            <a:ext cx="2031600" cy="187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12B32"/>
                </a:solidFill>
              </a:rPr>
              <a:t>Obesity is a complex issue with many causes. It's caused when extra calories are stored in the body as fat.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90975" y="2556625"/>
            <a:ext cx="60462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</a:t>
            </a:r>
            <a:r>
              <a:rPr lang="en-US" sz="1600">
                <a:solidFill>
                  <a:schemeClr val="lt1"/>
                </a:solidFill>
              </a:rPr>
              <a:t>verweight and obesity refers to excess body weight. It is a risk factor for many chronic conditions and is associated with higher rates of death.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19955" l="8214" r="74499" t="43894"/>
          <a:stretch/>
        </p:blipFill>
        <p:spPr>
          <a:xfrm>
            <a:off x="8948200" y="626750"/>
            <a:ext cx="2107500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19871" l="25811" r="50526" t="43979"/>
          <a:stretch/>
        </p:blipFill>
        <p:spPr>
          <a:xfrm>
            <a:off x="8680438" y="2151913"/>
            <a:ext cx="2884849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17831" l="48506" r="28397" t="46020"/>
          <a:stretch/>
        </p:blipFill>
        <p:spPr>
          <a:xfrm>
            <a:off x="8714988" y="3677075"/>
            <a:ext cx="2815749" cy="1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18229" l="70778" r="7401" t="42200"/>
          <a:stretch/>
        </p:blipFill>
        <p:spPr>
          <a:xfrm>
            <a:off x="8792725" y="5056650"/>
            <a:ext cx="2660275" cy="1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1500a28d_1_6"/>
          <p:cNvSpPr/>
          <p:nvPr/>
        </p:nvSpPr>
        <p:spPr>
          <a:xfrm>
            <a:off x="0" y="0"/>
            <a:ext cx="12192000" cy="6894900"/>
          </a:xfrm>
          <a:prstGeom prst="rect">
            <a:avLst/>
          </a:prstGeom>
          <a:solidFill>
            <a:srgbClr val="0035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31500a28d_1_6"/>
          <p:cNvSpPr/>
          <p:nvPr/>
        </p:nvSpPr>
        <p:spPr>
          <a:xfrm>
            <a:off x="-75" y="1327950"/>
            <a:ext cx="12192000" cy="4711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31500a28d_1_6"/>
          <p:cNvSpPr txBox="1"/>
          <p:nvPr/>
        </p:nvSpPr>
        <p:spPr>
          <a:xfrm>
            <a:off x="211320" y="11"/>
            <a:ext cx="1098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8F8"/>
              </a:buClr>
              <a:buSzPts val="5400"/>
              <a:buFont typeface="Arial"/>
              <a:buNone/>
            </a:pPr>
            <a:r>
              <a:rPr b="1" lang="en-US" sz="2700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&amp; PROCESSING</a:t>
            </a:r>
            <a:r>
              <a:rPr lang="en-US" sz="5400">
                <a:solidFill>
                  <a:srgbClr val="FFD8F8"/>
                </a:solidFill>
              </a:rPr>
              <a:t> </a:t>
            </a:r>
            <a:r>
              <a:rPr b="0" i="0" lang="en-US" sz="5400" u="none" cap="none" strike="noStrike">
                <a:solidFill>
                  <a:srgbClr val="FFD8F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0" name="Google Shape;120;g2731500a28d_1_6"/>
          <p:cNvSpPr/>
          <p:nvPr/>
        </p:nvSpPr>
        <p:spPr>
          <a:xfrm rot="-1609255">
            <a:off x="2442873" y="3301112"/>
            <a:ext cx="1622328" cy="381567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731500a28d_1_6"/>
          <p:cNvSpPr/>
          <p:nvPr/>
        </p:nvSpPr>
        <p:spPr>
          <a:xfrm rot="-1609255">
            <a:off x="5328641" y="3276532"/>
            <a:ext cx="1622328" cy="381567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731500a28d_1_6"/>
          <p:cNvSpPr/>
          <p:nvPr/>
        </p:nvSpPr>
        <p:spPr>
          <a:xfrm rot="-1609255">
            <a:off x="8592950" y="3256866"/>
            <a:ext cx="1622328" cy="381567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731500a28d_1_6"/>
          <p:cNvSpPr/>
          <p:nvPr/>
        </p:nvSpPr>
        <p:spPr>
          <a:xfrm rot="1355774">
            <a:off x="3858692" y="3261739"/>
            <a:ext cx="1622446" cy="381531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731500a28d_1_6"/>
          <p:cNvSpPr/>
          <p:nvPr/>
        </p:nvSpPr>
        <p:spPr>
          <a:xfrm rot="1356021">
            <a:off x="6891482" y="3249259"/>
            <a:ext cx="1761900" cy="381531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731500a28d_1_6"/>
          <p:cNvSpPr/>
          <p:nvPr/>
        </p:nvSpPr>
        <p:spPr>
          <a:xfrm rot="1355774">
            <a:off x="1061414" y="3367845"/>
            <a:ext cx="1622446" cy="381531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731500a28d_1_6"/>
          <p:cNvSpPr/>
          <p:nvPr/>
        </p:nvSpPr>
        <p:spPr>
          <a:xfrm>
            <a:off x="5094487" y="3522810"/>
            <a:ext cx="589800" cy="570300"/>
          </a:xfrm>
          <a:prstGeom prst="ellipse">
            <a:avLst/>
          </a:prstGeom>
          <a:solidFill>
            <a:srgbClr val="873A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7" name="Google Shape;127;g2731500a28d_1_6"/>
          <p:cNvSpPr/>
          <p:nvPr/>
        </p:nvSpPr>
        <p:spPr>
          <a:xfrm>
            <a:off x="6569325" y="2864048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8" name="Google Shape;128;g2731500a28d_1_6"/>
          <p:cNvSpPr/>
          <p:nvPr/>
        </p:nvSpPr>
        <p:spPr>
          <a:xfrm>
            <a:off x="8329299" y="3483480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9" name="Google Shape;129;g2731500a28d_1_6"/>
          <p:cNvSpPr/>
          <p:nvPr/>
        </p:nvSpPr>
        <p:spPr>
          <a:xfrm>
            <a:off x="1087841" y="4019936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731500a28d_1_6"/>
          <p:cNvCxnSpPr>
            <a:stCxn id="129" idx="0"/>
          </p:cNvCxnSpPr>
          <p:nvPr/>
        </p:nvCxnSpPr>
        <p:spPr>
          <a:xfrm rot="10800000">
            <a:off x="1137041" y="3392936"/>
            <a:ext cx="0" cy="627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2731500a28d_1_6"/>
          <p:cNvSpPr/>
          <p:nvPr/>
        </p:nvSpPr>
        <p:spPr>
          <a:xfrm>
            <a:off x="2538099" y="2963421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731500a28d_1_6"/>
          <p:cNvCxnSpPr/>
          <p:nvPr/>
        </p:nvCxnSpPr>
        <p:spPr>
          <a:xfrm>
            <a:off x="2596786" y="3049146"/>
            <a:ext cx="0" cy="664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g2731500a28d_1_6"/>
          <p:cNvSpPr/>
          <p:nvPr/>
        </p:nvSpPr>
        <p:spPr>
          <a:xfrm>
            <a:off x="3892791" y="3903205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731500a28d_1_6"/>
          <p:cNvCxnSpPr/>
          <p:nvPr/>
        </p:nvCxnSpPr>
        <p:spPr>
          <a:xfrm rot="10800000">
            <a:off x="3934281" y="3330805"/>
            <a:ext cx="0" cy="57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g2731500a28d_1_6"/>
          <p:cNvSpPr/>
          <p:nvPr/>
        </p:nvSpPr>
        <p:spPr>
          <a:xfrm>
            <a:off x="5333216" y="3081377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731500a28d_1_6"/>
          <p:cNvCxnSpPr/>
          <p:nvPr/>
        </p:nvCxnSpPr>
        <p:spPr>
          <a:xfrm>
            <a:off x="5382378" y="3131520"/>
            <a:ext cx="0" cy="393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2731500a28d_1_6"/>
          <p:cNvSpPr/>
          <p:nvPr/>
        </p:nvSpPr>
        <p:spPr>
          <a:xfrm>
            <a:off x="6816861" y="3919743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2731500a28d_1_6"/>
          <p:cNvCxnSpPr>
            <a:stCxn id="137" idx="0"/>
            <a:endCxn id="127" idx="4"/>
          </p:cNvCxnSpPr>
          <p:nvPr/>
        </p:nvCxnSpPr>
        <p:spPr>
          <a:xfrm rot="10800000">
            <a:off x="6864261" y="3434343"/>
            <a:ext cx="1800" cy="485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g2731500a28d_1_6"/>
          <p:cNvSpPr/>
          <p:nvPr/>
        </p:nvSpPr>
        <p:spPr>
          <a:xfrm>
            <a:off x="8570460" y="2719043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g2731500a28d_1_6"/>
          <p:cNvCxnSpPr/>
          <p:nvPr/>
        </p:nvCxnSpPr>
        <p:spPr>
          <a:xfrm>
            <a:off x="8619622" y="2780424"/>
            <a:ext cx="0" cy="731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g2731500a28d_1_6"/>
          <p:cNvCxnSpPr>
            <a:endCxn id="142" idx="4"/>
          </p:cNvCxnSpPr>
          <p:nvPr/>
        </p:nvCxnSpPr>
        <p:spPr>
          <a:xfrm rot="10800000">
            <a:off x="10226858" y="3395018"/>
            <a:ext cx="0" cy="61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2731500a28d_1_6"/>
          <p:cNvSpPr/>
          <p:nvPr/>
        </p:nvSpPr>
        <p:spPr>
          <a:xfrm>
            <a:off x="842035" y="2960322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" name="Google Shape;144;g2731500a28d_1_6"/>
          <p:cNvSpPr/>
          <p:nvPr/>
        </p:nvSpPr>
        <p:spPr>
          <a:xfrm>
            <a:off x="10180185" y="3954118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731500a28d_1_6"/>
          <p:cNvSpPr/>
          <p:nvPr/>
        </p:nvSpPr>
        <p:spPr>
          <a:xfrm>
            <a:off x="3639313" y="2903377"/>
            <a:ext cx="589800" cy="570300"/>
          </a:xfrm>
          <a:prstGeom prst="ellipse">
            <a:avLst/>
          </a:prstGeom>
          <a:solidFill>
            <a:srgbClr val="FF3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6" name="Google Shape;146;g2731500a28d_1_6"/>
          <p:cNvSpPr/>
          <p:nvPr/>
        </p:nvSpPr>
        <p:spPr>
          <a:xfrm>
            <a:off x="2292293" y="3535509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7" name="Google Shape;147;g2731500a28d_1_6"/>
          <p:cNvSpPr/>
          <p:nvPr/>
        </p:nvSpPr>
        <p:spPr>
          <a:xfrm>
            <a:off x="390400" y="4361959"/>
            <a:ext cx="20598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Data sourced from UC Irvine Machine Learning Repository using ‘unimlrepo’ </a:t>
            </a:r>
            <a:endParaRPr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731500a28d_1_6"/>
          <p:cNvSpPr/>
          <p:nvPr/>
        </p:nvSpPr>
        <p:spPr>
          <a:xfrm>
            <a:off x="1631075" y="1578004"/>
            <a:ext cx="24447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Data processing, cleaning and feature engineering to apply defined conversions and handle missing values</a:t>
            </a:r>
            <a:endParaRPr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731500a28d_1_6"/>
          <p:cNvSpPr/>
          <p:nvPr/>
        </p:nvSpPr>
        <p:spPr>
          <a:xfrm>
            <a:off x="3259850" y="4349258"/>
            <a:ext cx="21177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Data Transformation</a:t>
            </a:r>
            <a:endParaRPr b="1"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converting </a:t>
            </a:r>
            <a:r>
              <a:rPr b="1" lang="en-US"/>
              <a:t>categorical</a:t>
            </a:r>
            <a:r>
              <a:rPr b="1" lang="en-US"/>
              <a:t> variables to numerical and scaling to ensure comparable </a:t>
            </a:r>
            <a:endParaRPr b="1"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731500a28d_1_6"/>
          <p:cNvSpPr/>
          <p:nvPr/>
        </p:nvSpPr>
        <p:spPr>
          <a:xfrm>
            <a:off x="4564775" y="1578004"/>
            <a:ext cx="22530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Split the data into training and testing sets for machine learning model training and evaluation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731500a28d_1_6"/>
          <p:cNvSpPr/>
          <p:nvPr/>
        </p:nvSpPr>
        <p:spPr>
          <a:xfrm>
            <a:off x="5960800" y="4349250"/>
            <a:ext cx="18105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Support Vector Machine (SVM)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731500a28d_1_6"/>
          <p:cNvSpPr/>
          <p:nvPr/>
        </p:nvSpPr>
        <p:spPr>
          <a:xfrm>
            <a:off x="7549275" y="1814200"/>
            <a:ext cx="20448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Logistic Regression model with the use of GridSearchCV </a:t>
            </a:r>
            <a:endParaRPr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731500a28d_1_6"/>
          <p:cNvSpPr/>
          <p:nvPr/>
        </p:nvSpPr>
        <p:spPr>
          <a:xfrm rot="1937642">
            <a:off x="9960614" y="3238278"/>
            <a:ext cx="1622231" cy="381445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731500a28d_1_6"/>
          <p:cNvSpPr/>
          <p:nvPr/>
        </p:nvSpPr>
        <p:spPr>
          <a:xfrm>
            <a:off x="9257825" y="4349259"/>
            <a:ext cx="1943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US"/>
              <a:t>Neural Network</a:t>
            </a:r>
            <a:endParaRPr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731500a28d_1_6"/>
          <p:cNvSpPr/>
          <p:nvPr/>
        </p:nvSpPr>
        <p:spPr>
          <a:xfrm>
            <a:off x="9931958" y="2824718"/>
            <a:ext cx="589800" cy="570300"/>
          </a:xfrm>
          <a:prstGeom prst="ellipse">
            <a:avLst/>
          </a:prstGeom>
          <a:solidFill>
            <a:srgbClr val="873A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55" name="Google Shape;155;g2731500a28d_1_6"/>
          <p:cNvSpPr/>
          <p:nvPr/>
        </p:nvSpPr>
        <p:spPr>
          <a:xfrm>
            <a:off x="11142550" y="3541048"/>
            <a:ext cx="589800" cy="570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8</a:t>
            </a:r>
            <a:endParaRPr/>
          </a:p>
        </p:txBody>
      </p:sp>
      <p:cxnSp>
        <p:nvCxnSpPr>
          <p:cNvPr id="156" name="Google Shape;156;g2731500a28d_1_6"/>
          <p:cNvCxnSpPr>
            <a:stCxn id="155" idx="0"/>
          </p:cNvCxnSpPr>
          <p:nvPr/>
        </p:nvCxnSpPr>
        <p:spPr>
          <a:xfrm rot="10800000">
            <a:off x="11435050" y="3185248"/>
            <a:ext cx="2400" cy="355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g2731500a28d_1_6"/>
          <p:cNvSpPr/>
          <p:nvPr/>
        </p:nvSpPr>
        <p:spPr>
          <a:xfrm>
            <a:off x="10421525" y="2648175"/>
            <a:ext cx="204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Model comparison</a:t>
            </a:r>
            <a:endParaRPr/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731500a28d_1_6"/>
          <p:cNvSpPr/>
          <p:nvPr/>
        </p:nvSpPr>
        <p:spPr>
          <a:xfrm>
            <a:off x="11388241" y="3137411"/>
            <a:ext cx="98400" cy="10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2d266e2ca_0_33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72d266e2ca_0_33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72d266e2ca_0_33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72d266e2ca_0_33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72d266e2ca_0_33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72d266e2ca_0_33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72d266e2ca_0_33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72d266e2ca_0_33"/>
          <p:cNvSpPr txBox="1"/>
          <p:nvPr/>
        </p:nvSpPr>
        <p:spPr>
          <a:xfrm>
            <a:off x="407775" y="889675"/>
            <a:ext cx="57171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Data Conversion Functions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Binary Conversion</a:t>
            </a:r>
            <a:r>
              <a:rPr lang="en-US" sz="1100">
                <a:solidFill>
                  <a:schemeClr val="dk1"/>
                </a:solidFill>
              </a:rPr>
              <a:t>: Transformed categorical variables with 'yes' and 'no' responses into binary values (1 for 'yes' and 0 for 'no').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Weight Replacement</a:t>
            </a:r>
            <a:r>
              <a:rPr lang="en-US" sz="1100">
                <a:solidFill>
                  <a:schemeClr val="dk1"/>
                </a:solidFill>
              </a:rPr>
              <a:t>: Mapped descriptive weight categories (e.g., 'insufficient', 'normal', 'overweight', 'obesity') to numerical values (0 to 3).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Integer and Categorical Buckets</a:t>
            </a:r>
            <a:r>
              <a:rPr lang="en-US" sz="1100">
                <a:solidFill>
                  <a:schemeClr val="dk1"/>
                </a:solidFill>
              </a:rPr>
              <a:t>: Grouped continuous variables into discrete buckets to simplify data representation.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Encoding Techniques</a:t>
            </a:r>
            <a:r>
              <a:rPr lang="en-US" sz="1100">
                <a:solidFill>
                  <a:schemeClr val="dk1"/>
                </a:solidFill>
              </a:rPr>
              <a:t>: Used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pd.get_dummies</a:t>
            </a:r>
            <a:r>
              <a:rPr lang="en-US" sz="1100">
                <a:solidFill>
                  <a:schemeClr val="dk1"/>
                </a:solidFill>
              </a:rPr>
              <a:t> to encode categorical variables into numerical values.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Data Preprocessing Steps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Rounding Values</a:t>
            </a:r>
            <a:r>
              <a:rPr lang="en-US" sz="1100">
                <a:solidFill>
                  <a:schemeClr val="dk1"/>
                </a:solidFill>
              </a:rPr>
              <a:t>: Applied rounding to certain features like age and water consumption to reduce precision and standardise the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Scaling Features</a:t>
            </a:r>
            <a:r>
              <a:rPr lang="en-US" sz="1100">
                <a:solidFill>
                  <a:schemeClr val="dk1"/>
                </a:solidFill>
              </a:rPr>
              <a:t>: Standardised features using 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r>
              <a:rPr lang="en-US" sz="1100">
                <a:solidFill>
                  <a:schemeClr val="dk1"/>
                </a:solidFill>
              </a:rPr>
              <a:t> to ensure all features have a mean of 0 and a standard deviation of 1.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Data Splitting</a:t>
            </a:r>
            <a:r>
              <a:rPr lang="en-US" sz="1100">
                <a:solidFill>
                  <a:schemeClr val="dk1"/>
                </a:solidFill>
              </a:rPr>
              <a:t>: Divided the dataset into training and testing sets, ensuring an appropriate split for model training and evaluation.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Feature Selection and Model Preparation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Feature Selection</a:t>
            </a:r>
            <a:r>
              <a:rPr lang="en-US" sz="1100">
                <a:solidFill>
                  <a:schemeClr val="dk1"/>
                </a:solidFill>
              </a:rPr>
              <a:t>: Dropped irrelevant features such as 'BMI', 'Height', and 'Weight' from the dataset to focus on the most impactful features.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Target Variable Transformation</a:t>
            </a:r>
            <a:r>
              <a:rPr lang="en-US" sz="1100">
                <a:solidFill>
                  <a:schemeClr val="dk1"/>
                </a:solidFill>
              </a:rPr>
              <a:t>: Converted the target variable 'NObeyesdad' to a more intuitive 'Obesity_Level' and cast it as an integer type.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1" name="Google Shape;171;g272d266e2c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75" y="798450"/>
            <a:ext cx="5764552" cy="43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2d266e2ca_0_0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</a:t>
            </a: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72d266e2ca_0_0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72d266e2ca_0_0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72d266e2ca_0_0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72d266e2ca_0_0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72d266e2ca_0_0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72d266e2ca_0_0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72d266e2ca_0_0"/>
          <p:cNvSpPr txBox="1"/>
          <p:nvPr/>
        </p:nvSpPr>
        <p:spPr>
          <a:xfrm>
            <a:off x="503150" y="864075"/>
            <a:ext cx="5621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Distribution of obesity levels: 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84" name="Google Shape;184;g272d266e2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575" y="542750"/>
            <a:ext cx="5140760" cy="527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72d266e2ca_0_0"/>
          <p:cNvSpPr txBox="1"/>
          <p:nvPr/>
        </p:nvSpPr>
        <p:spPr>
          <a:xfrm>
            <a:off x="475700" y="1410975"/>
            <a:ext cx="56766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This bar chart shows the distribution of obesity levels across six categories.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"Obesity Type I" has the highest count, suggesting that mild obesity is quite prevalent.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"Obesity Type II" and "Obesity Type III" also have substantial counts, indicating the presence of severe obesity.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272d266e2ca_0_0"/>
          <p:cNvSpPr txBox="1"/>
          <p:nvPr/>
        </p:nvSpPr>
        <p:spPr>
          <a:xfrm>
            <a:off x="503150" y="3299950"/>
            <a:ext cx="4779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Conclusions: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g272d266e2ca_0_0"/>
          <p:cNvSpPr txBox="1"/>
          <p:nvPr/>
        </p:nvSpPr>
        <p:spPr>
          <a:xfrm>
            <a:off x="503150" y="3744050"/>
            <a:ext cx="56217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>
                <a:solidFill>
                  <a:schemeClr val="dk1"/>
                </a:solidFill>
              </a:rPr>
              <a:t>High Prevalence of Obesity: Shows a high prevalence of obesity, with "Obesity Type I" being the most common.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Balanced Distribution in Overweight Categories: The counts for "Overweight Level I" and "Overweight Level II" are relatively balanced, indicating that overweight individuals are fairly common.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30128b108_0_11"/>
          <p:cNvSpPr txBox="1"/>
          <p:nvPr/>
        </p:nvSpPr>
        <p:spPr>
          <a:xfrm>
            <a:off x="290152" y="123100"/>
            <a:ext cx="667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730128b108_0_11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730128b108_0_11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730128b108_0_11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730128b108_0_11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730128b108_0_11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730128b108_0_11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730128b108_0_11"/>
          <p:cNvSpPr txBox="1"/>
          <p:nvPr/>
        </p:nvSpPr>
        <p:spPr>
          <a:xfrm>
            <a:off x="503150" y="864075"/>
            <a:ext cx="5621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High </a:t>
            </a:r>
            <a:r>
              <a:rPr b="1" lang="en-US" sz="1600">
                <a:solidFill>
                  <a:schemeClr val="dk1"/>
                </a:solidFill>
              </a:rPr>
              <a:t>Calorie</a:t>
            </a:r>
            <a:r>
              <a:rPr b="1" lang="en-US" sz="1600">
                <a:solidFill>
                  <a:schemeClr val="dk1"/>
                </a:solidFill>
              </a:rPr>
              <a:t> Food Consumption based </a:t>
            </a:r>
            <a:r>
              <a:rPr b="1" lang="en-US" sz="1600">
                <a:solidFill>
                  <a:schemeClr val="dk1"/>
                </a:solidFill>
              </a:rPr>
              <a:t>on obesity levels: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0" name="Google Shape;200;g2730128b108_0_11"/>
          <p:cNvSpPr txBox="1"/>
          <p:nvPr/>
        </p:nvSpPr>
        <p:spPr>
          <a:xfrm>
            <a:off x="235050" y="1627775"/>
            <a:ext cx="56766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bar plot above shows the relationship between high caloric food consumption and obesity levels.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High Caloric Food Frequency ("</a:t>
            </a:r>
            <a:r>
              <a:rPr b="1" lang="en-US">
                <a:solidFill>
                  <a:schemeClr val="dk1"/>
                </a:solidFill>
              </a:rPr>
              <a:t>no</a:t>
            </a:r>
            <a:r>
              <a:rPr lang="en-US">
                <a:solidFill>
                  <a:schemeClr val="dk1"/>
                </a:solidFill>
              </a:rPr>
              <a:t>"):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</a:t>
            </a:r>
            <a:r>
              <a:rPr lang="en-US" sz="1200">
                <a:solidFill>
                  <a:schemeClr val="dk1"/>
                </a:solidFill>
              </a:rPr>
              <a:t>The majority of individuals who do not frequently consume high caloric food fall into the "Normal Weight" category.</a:t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>
                <a:solidFill>
                  <a:schemeClr val="dk1"/>
                </a:solidFill>
              </a:rPr>
              <a:t>High Caloric Food Frequency ("</a:t>
            </a:r>
            <a:r>
              <a:rPr b="1" lang="en-US">
                <a:solidFill>
                  <a:schemeClr val="dk1"/>
                </a:solidFill>
              </a:rPr>
              <a:t>yes</a:t>
            </a:r>
            <a:r>
              <a:rPr lang="en-US">
                <a:solidFill>
                  <a:schemeClr val="dk1"/>
                </a:solidFill>
              </a:rPr>
              <a:t>"):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</a:t>
            </a:r>
            <a:r>
              <a:rPr lang="en-US" sz="1200">
                <a:solidFill>
                  <a:schemeClr val="dk1"/>
                </a:solidFill>
              </a:rPr>
              <a:t>A significant portion of individuals who frequently consume high caloric food fall into the "Obesity Type I" category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g2730128b108_0_11"/>
          <p:cNvSpPr txBox="1"/>
          <p:nvPr/>
        </p:nvSpPr>
        <p:spPr>
          <a:xfrm>
            <a:off x="503150" y="3624275"/>
            <a:ext cx="4779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Conclusions: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2" name="Google Shape;202;g2730128b108_0_11"/>
          <p:cNvSpPr txBox="1"/>
          <p:nvPr/>
        </p:nvSpPr>
        <p:spPr>
          <a:xfrm>
            <a:off x="262500" y="3996275"/>
            <a:ext cx="56217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There is a strong association between frequent high caloric food consumption and higher obesity levels. The majority of individuals in the "</a:t>
            </a:r>
            <a:r>
              <a:rPr b="1" lang="en-US">
                <a:solidFill>
                  <a:schemeClr val="dk1"/>
                </a:solidFill>
              </a:rPr>
              <a:t>Obesity Type I</a:t>
            </a:r>
            <a:r>
              <a:rPr lang="en-US">
                <a:solidFill>
                  <a:schemeClr val="dk1"/>
                </a:solidFill>
              </a:rPr>
              <a:t>", "</a:t>
            </a:r>
            <a:r>
              <a:rPr b="1" lang="en-US">
                <a:solidFill>
                  <a:schemeClr val="dk1"/>
                </a:solidFill>
              </a:rPr>
              <a:t>Obesity Type II</a:t>
            </a:r>
            <a:r>
              <a:rPr lang="en-US">
                <a:solidFill>
                  <a:schemeClr val="dk1"/>
                </a:solidFill>
              </a:rPr>
              <a:t>", and "</a:t>
            </a:r>
            <a:r>
              <a:rPr b="1" lang="en-US">
                <a:solidFill>
                  <a:schemeClr val="dk1"/>
                </a:solidFill>
              </a:rPr>
              <a:t>Obesity Type III</a:t>
            </a:r>
            <a:r>
              <a:rPr lang="en-US">
                <a:solidFill>
                  <a:schemeClr val="dk1"/>
                </a:solidFill>
              </a:rPr>
              <a:t>" categories frequently consume high caloric food.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g2730128b10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925" y="864075"/>
            <a:ext cx="6276500" cy="50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460e709a4_1_6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e460e709a4_1_6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e460e709a4_1_6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e460e709a4_1_6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e460e709a4_1_6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e460e709a4_1_6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e460e709a4_1_6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e460e709a4_1_6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Support Vector Machine (SVM) for Predicting Obesity Levels: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16" name="Google Shape;216;g2e460e709a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4950" y="1424162"/>
            <a:ext cx="5900436" cy="4425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e460e709a4_1_6"/>
          <p:cNvSpPr txBox="1"/>
          <p:nvPr/>
        </p:nvSpPr>
        <p:spPr>
          <a:xfrm>
            <a:off x="415625" y="1443800"/>
            <a:ext cx="59004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Modelling Technique: 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SVM is a supervised machine learning algorithm used for classification.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It works by finding the hyperplane that best separates the data into different classes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features are various attributes related to individuals' lifestyle and physical characteristics, which are used to predict obesity levels such as age, height, weight and e.t.c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g2e460e709a4_1_6"/>
          <p:cNvSpPr txBox="1"/>
          <p:nvPr/>
        </p:nvSpPr>
        <p:spPr>
          <a:xfrm>
            <a:off x="492200" y="3368850"/>
            <a:ext cx="59004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Model Accuracy: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>
                <a:solidFill>
                  <a:schemeClr val="dk1"/>
                </a:solidFill>
              </a:rPr>
              <a:t>High Accuracy with Height and Weight</a:t>
            </a:r>
            <a:r>
              <a:rPr lang="en-US">
                <a:solidFill>
                  <a:schemeClr val="dk1"/>
                </a:solidFill>
              </a:rPr>
              <a:t>: The model that includes height and weight as features achieves a very high accuracy of 99%. This suggests that these features are significant predictors of obesity levels in the dataset.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Lower Accuracy without Height and Weight</a:t>
            </a:r>
            <a:r>
              <a:rPr lang="en-US">
                <a:solidFill>
                  <a:schemeClr val="dk1"/>
                </a:solidFill>
              </a:rPr>
              <a:t>: When height and weight are excluded from the features, the model's accuracy drops significantly to 68%. This indicates that without these key physical lifestyle factors, the model's ability to accurately classify obesity levels is compromised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34b84af1c_2_0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734b84af1c_2_0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734b84af1c_2_0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734b84af1c_2_0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734b84af1c_2_0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34b84af1c_2_0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34b84af1c_2_0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734b84af1c_2_0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Logistic Regression </a:t>
            </a:r>
            <a:r>
              <a:rPr b="1" lang="en-US" sz="1800">
                <a:solidFill>
                  <a:schemeClr val="dk1"/>
                </a:solidFill>
              </a:rPr>
              <a:t>for Predicting Obesity Levels: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1" name="Google Shape;231;g2734b84af1c_2_0"/>
          <p:cNvSpPr txBox="1"/>
          <p:nvPr/>
        </p:nvSpPr>
        <p:spPr>
          <a:xfrm>
            <a:off x="574250" y="1435650"/>
            <a:ext cx="64320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Training and Predictions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Training</a:t>
            </a:r>
            <a:r>
              <a:rPr lang="en-US" sz="1100">
                <a:solidFill>
                  <a:schemeClr val="dk1"/>
                </a:solidFill>
              </a:rPr>
              <a:t>: Logistic Regression model trained with 1000 iterations and fixed random state for reproducibility.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Predictions</a:t>
            </a:r>
            <a:r>
              <a:rPr lang="en-US" sz="1100">
                <a:solidFill>
                  <a:schemeClr val="dk1"/>
                </a:solidFill>
              </a:rPr>
              <a:t>: Model made predictions on the test set to evaluate generalisation.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Initial Evaluation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Accuracy</a:t>
            </a:r>
            <a:r>
              <a:rPr lang="en-US" sz="1100">
                <a:solidFill>
                  <a:schemeClr val="dk1"/>
                </a:solidFill>
              </a:rPr>
              <a:t>: Indicates satisfactory correct classification rate.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Precision</a:t>
            </a:r>
            <a:r>
              <a:rPr lang="en-US" sz="1100">
                <a:solidFill>
                  <a:schemeClr val="dk1"/>
                </a:solidFill>
              </a:rPr>
              <a:t>: Reasonable proportion of correct positive predictions.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Recall</a:t>
            </a:r>
            <a:r>
              <a:rPr lang="en-US" sz="1100">
                <a:solidFill>
                  <a:schemeClr val="dk1"/>
                </a:solidFill>
              </a:rPr>
              <a:t>: Effective identification of positive instances.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F1 Score</a:t>
            </a:r>
            <a:r>
              <a:rPr lang="en-US" sz="1100">
                <a:solidFill>
                  <a:schemeClr val="dk1"/>
                </a:solidFill>
              </a:rPr>
              <a:t>: Balanced performance between precision and recall.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Model Optimisation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Grid Search</a:t>
            </a:r>
            <a:r>
              <a:rPr lang="en-US" sz="1100">
                <a:solidFill>
                  <a:schemeClr val="dk1"/>
                </a:solidFill>
              </a:rPr>
              <a:t>: Hyperparameter tuning conducted to find best values for regularisation strength (C) and solver.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Best Parameters</a:t>
            </a:r>
            <a:r>
              <a:rPr lang="en-US" sz="1100">
                <a:solidFill>
                  <a:schemeClr val="dk1"/>
                </a:solidFill>
              </a:rPr>
              <a:t>: Identified through cross-validation for improved accuracy.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Optimised Model Evaluation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Improved Metrics</a:t>
            </a:r>
            <a:r>
              <a:rPr lang="en-US" sz="1100">
                <a:solidFill>
                  <a:schemeClr val="dk1"/>
                </a:solidFill>
              </a:rPr>
              <a:t>: Optimised model showed better accuracy, precision, recall, and F1 score.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2734b84af1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225" y="1910037"/>
            <a:ext cx="4880949" cy="302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34b84af1c_2_25"/>
          <p:cNvSpPr txBox="1"/>
          <p:nvPr/>
        </p:nvSpPr>
        <p:spPr>
          <a:xfrm>
            <a:off x="290149" y="123100"/>
            <a:ext cx="1072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SELECTION, TRAINING &amp; EVALUATION</a:t>
            </a:r>
            <a:endParaRPr sz="2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734b84af1c_2_25"/>
          <p:cNvSpPr/>
          <p:nvPr/>
        </p:nvSpPr>
        <p:spPr>
          <a:xfrm>
            <a:off x="0" y="6209816"/>
            <a:ext cx="5513400" cy="648300"/>
          </a:xfrm>
          <a:prstGeom prst="rect">
            <a:avLst/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734b84af1c_2_25"/>
          <p:cNvSpPr/>
          <p:nvPr/>
        </p:nvSpPr>
        <p:spPr>
          <a:xfrm rot="10800000">
            <a:off x="4983605" y="6209702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734b84af1c_2_25"/>
          <p:cNvSpPr/>
          <p:nvPr/>
        </p:nvSpPr>
        <p:spPr>
          <a:xfrm rot="10800000">
            <a:off x="6678600" y="6209700"/>
            <a:ext cx="5513400" cy="648300"/>
          </a:xfrm>
          <a:prstGeom prst="rect">
            <a:avLst/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734b84af1c_2_25"/>
          <p:cNvSpPr/>
          <p:nvPr/>
        </p:nvSpPr>
        <p:spPr>
          <a:xfrm>
            <a:off x="6124954" y="6209816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AEAEAE"/>
          </a:solidFill>
          <a:ln cap="flat" cmpd="sng" w="1905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734b84af1c_2_25"/>
          <p:cNvSpPr/>
          <p:nvPr/>
        </p:nvSpPr>
        <p:spPr>
          <a:xfrm rot="10800000">
            <a:off x="5601292" y="6209821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734b84af1c_2_25"/>
          <p:cNvSpPr/>
          <p:nvPr/>
        </p:nvSpPr>
        <p:spPr>
          <a:xfrm>
            <a:off x="5047638" y="6209825"/>
            <a:ext cx="1077300" cy="648300"/>
          </a:xfrm>
          <a:prstGeom prst="triangle">
            <a:avLst>
              <a:gd fmla="val 50000" name="adj"/>
            </a:avLst>
          </a:prstGeom>
          <a:solidFill>
            <a:srgbClr val="003555"/>
          </a:solidFill>
          <a:ln cap="flat" cmpd="sng" w="19050">
            <a:solidFill>
              <a:srgbClr val="0035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734b84af1c_2_25"/>
          <p:cNvSpPr txBox="1"/>
          <p:nvPr/>
        </p:nvSpPr>
        <p:spPr>
          <a:xfrm>
            <a:off x="426575" y="831275"/>
            <a:ext cx="757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Neural Network (NN) </a:t>
            </a:r>
            <a:r>
              <a:rPr b="1" lang="en-US" sz="1800">
                <a:solidFill>
                  <a:schemeClr val="dk1"/>
                </a:solidFill>
              </a:rPr>
              <a:t>for Predicting Obesity Levels: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5" name="Google Shape;245;g2734b84af1c_2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00" y="1381300"/>
            <a:ext cx="5728875" cy="46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734b84af1c_2_25"/>
          <p:cNvSpPr txBox="1"/>
          <p:nvPr/>
        </p:nvSpPr>
        <p:spPr>
          <a:xfrm>
            <a:off x="290150" y="1444400"/>
            <a:ext cx="5990700" cy="4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Training and Predictions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Training</a:t>
            </a:r>
            <a:r>
              <a:rPr lang="en-US" sz="1100">
                <a:solidFill>
                  <a:schemeClr val="dk1"/>
                </a:solidFill>
              </a:rPr>
              <a:t>: Two NN Models were trained in parallel, one </a:t>
            </a:r>
            <a:r>
              <a:rPr i="1" lang="en-US" sz="1100">
                <a:solidFill>
                  <a:schemeClr val="dk1"/>
                </a:solidFill>
              </a:rPr>
              <a:t>without</a:t>
            </a:r>
            <a:r>
              <a:rPr lang="en-US" sz="1100">
                <a:solidFill>
                  <a:schemeClr val="dk1"/>
                </a:solidFill>
              </a:rPr>
              <a:t> and one </a:t>
            </a:r>
            <a:r>
              <a:rPr i="1" lang="en-US" sz="1100">
                <a:solidFill>
                  <a:schemeClr val="dk1"/>
                </a:solidFill>
              </a:rPr>
              <a:t>with</a:t>
            </a:r>
            <a:r>
              <a:rPr lang="en-US" sz="1100">
                <a:solidFill>
                  <a:schemeClr val="dk1"/>
                </a:solidFill>
              </a:rPr>
              <a:t> BMI, height &amp; weight.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Predictions</a:t>
            </a:r>
            <a:r>
              <a:rPr lang="en-US" sz="1100">
                <a:solidFill>
                  <a:schemeClr val="dk1"/>
                </a:solidFill>
              </a:rPr>
              <a:t>: Two sets of predictions were made: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 sz="1100">
                <a:solidFill>
                  <a:schemeClr val="dk1"/>
                </a:solidFill>
              </a:rPr>
              <a:t>Normal Weight </a:t>
            </a:r>
            <a:r>
              <a:rPr lang="en-US" sz="1100">
                <a:solidFill>
                  <a:schemeClr val="dk1"/>
                </a:solidFill>
              </a:rPr>
              <a:t>or </a:t>
            </a:r>
            <a:r>
              <a:rPr i="1" lang="en-US" sz="1100">
                <a:solidFill>
                  <a:schemeClr val="dk1"/>
                </a:solidFill>
              </a:rPr>
              <a:t>Overweight/Obese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-US" sz="1100">
                <a:solidFill>
                  <a:schemeClr val="dk1"/>
                </a:solidFill>
              </a:rPr>
              <a:t>Overweight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i="1" lang="en-US" sz="1100">
                <a:solidFill>
                  <a:schemeClr val="dk1"/>
                </a:solidFill>
              </a:rPr>
              <a:t>Obese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Initial Evaluation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Accuracy</a:t>
            </a:r>
            <a:r>
              <a:rPr lang="en-US" sz="1100">
                <a:solidFill>
                  <a:schemeClr val="dk1"/>
                </a:solidFill>
              </a:rPr>
              <a:t>: How well a model can predict outcomes.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Loss</a:t>
            </a:r>
            <a:r>
              <a:rPr lang="en-US" sz="1100">
                <a:solidFill>
                  <a:schemeClr val="dk1"/>
                </a:solidFill>
              </a:rPr>
              <a:t>: The difference between the model’s predictions and true outcomes.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Model Optimisation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Activation Functions</a:t>
            </a:r>
            <a:r>
              <a:rPr lang="en-US" sz="1100">
                <a:solidFill>
                  <a:schemeClr val="dk1"/>
                </a:solidFill>
              </a:rPr>
              <a:t>: ReLu, Softmax or SeLu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Neurons</a:t>
            </a:r>
            <a:r>
              <a:rPr lang="en-US" sz="1100">
                <a:solidFill>
                  <a:schemeClr val="dk1"/>
                </a:solidFill>
              </a:rPr>
              <a:t>: 25 - 40, in increments of 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Hidden Layers</a:t>
            </a:r>
            <a:r>
              <a:rPr lang="en-US" sz="1100">
                <a:solidFill>
                  <a:schemeClr val="dk1"/>
                </a:solidFill>
              </a:rPr>
              <a:t>: 2 - 3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Optimised Model Evaluation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Optimised Outcome</a:t>
            </a:r>
            <a:r>
              <a:rPr lang="en-US" sz="1100">
                <a:solidFill>
                  <a:schemeClr val="dk1"/>
                </a:solidFill>
              </a:rPr>
              <a:t>: NN Models with similar accuracies yielded similar loss </a:t>
            </a:r>
            <a:r>
              <a:rPr lang="en-US" sz="1100">
                <a:solidFill>
                  <a:schemeClr val="dk1"/>
                </a:solidFill>
              </a:rPr>
              <a:t>values</a:t>
            </a:r>
            <a:r>
              <a:rPr lang="en-US" sz="1100">
                <a:solidFill>
                  <a:schemeClr val="dk1"/>
                </a:solidFill>
              </a:rPr>
              <a:t>. The model with the highest accuracy score was identified as the most optimal for each model iteration.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2024-06-03T09:44:14Z</dcterms:created>
  <dc:creator>Steph Adey</dc:creator>
</cp:coreProperties>
</file>