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304" r:id="rId6"/>
    <p:sldId id="302" r:id="rId7"/>
    <p:sldId id="303" r:id="rId8"/>
    <p:sldId id="284" r:id="rId9"/>
    <p:sldId id="295" r:id="rId10"/>
    <p:sldId id="296" r:id="rId11"/>
    <p:sldId id="299" r:id="rId12"/>
    <p:sldId id="297" r:id="rId13"/>
    <p:sldId id="300" r:id="rId14"/>
    <p:sldId id="298" r:id="rId15"/>
    <p:sldId id="301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8F87F-A560-4396-AE4A-892AE109E5E2}" v="9" dt="2024-02-10T08:22:46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78" autoAdjust="0"/>
  </p:normalViewPr>
  <p:slideViewPr>
    <p:cSldViewPr snapToGrid="0" showGuides="1">
      <p:cViewPr>
        <p:scale>
          <a:sx n="85" d="100"/>
          <a:sy n="85" d="100"/>
        </p:scale>
        <p:origin x="507" y="39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43461"/>
                </a:solidFill>
                <a:latin typeface="Roboto-Regular"/>
              </a:rPr>
              <a:t>Questions that you found interesting and what motivated you to answer them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4C781-2765-427A-A960-385CE0D0CA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4C781-2765-427A-A960-385CE0D0CAB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8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6551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041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39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zvapor.com/au/blog/company-news/history-of-vaping-law-in-australi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obaccoinaustralia.org.au/chapter-18-e-cigarettes/18-3-ext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64" y="1605236"/>
            <a:ext cx="5257793" cy="2057441"/>
          </a:xfrm>
        </p:spPr>
        <p:txBody>
          <a:bodyPr/>
          <a:lstStyle/>
          <a:p>
            <a:r>
              <a:rPr lang="en-US" altLang="zh-CN" dirty="0"/>
              <a:t>E-cigarette use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51806" y="3326547"/>
            <a:ext cx="4050134" cy="2285866"/>
          </a:xfrm>
        </p:spPr>
        <p:txBody>
          <a:bodyPr/>
          <a:lstStyle/>
          <a:p>
            <a:r>
              <a:rPr lang="en-US" b="1" dirty="0"/>
              <a:t>Members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Olivia</a:t>
            </a:r>
          </a:p>
          <a:p>
            <a:pPr marL="285750" indent="-285750">
              <a:buFontTx/>
              <a:buChar char="-"/>
            </a:pPr>
            <a:r>
              <a:rPr lang="en-US" dirty="0"/>
              <a:t>Sunera</a:t>
            </a:r>
          </a:p>
          <a:p>
            <a:pPr marL="285750" indent="-285750">
              <a:buFontTx/>
              <a:buChar char="-"/>
            </a:pPr>
            <a:r>
              <a:rPr lang="en-US" dirty="0"/>
              <a:t>Aryan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Pradeepan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/>
              <a:t>Data frame creation using .</a:t>
            </a:r>
            <a:r>
              <a:rPr lang="en-US" sz="3200" dirty="0" err="1"/>
              <a:t>loc</a:t>
            </a:r>
            <a:r>
              <a:rPr lang="en-US" sz="3200" dirty="0"/>
              <a:t>[]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00" y="1850400"/>
            <a:ext cx="7459200" cy="4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8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00" y="1540799"/>
            <a:ext cx="7185599" cy="409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/>
              <a:t>Creating Pie Chart using .plot() function</a:t>
            </a:r>
          </a:p>
        </p:txBody>
      </p:sp>
    </p:spTree>
    <p:extLst>
      <p:ext uri="{BB962C8B-B14F-4D97-AF65-F5344CB8AC3E}">
        <p14:creationId xmlns:p14="http://schemas.microsoft.com/office/powerpoint/2010/main" val="290649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888036" cy="907474"/>
          </a:xfrm>
        </p:spPr>
        <p:txBody>
          <a:bodyPr/>
          <a:lstStyle/>
          <a:p>
            <a:r>
              <a:rPr lang="en-US" sz="3200" dirty="0"/>
              <a:t>Horizontal bar chart Creation using .plot() function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8" y="1598400"/>
            <a:ext cx="7874612" cy="42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27" y="1703517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6226" y="2583520"/>
            <a:ext cx="5840174" cy="289568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With this project, we were able to understand </a:t>
            </a:r>
          </a:p>
          <a:p>
            <a:r>
              <a:rPr lang="en-US" altLang="zh-CN" dirty="0"/>
              <a:t>           </a:t>
            </a:r>
            <a:r>
              <a:rPr lang="en-US" altLang="zh-CN" sz="1200" dirty="0"/>
              <a:t>- End to end concept of how to visualize, strategies, analyze</a:t>
            </a:r>
          </a:p>
          <a:p>
            <a:r>
              <a:rPr lang="en-US" altLang="zh-CN" sz="1200" dirty="0"/>
              <a:t>             as a data analyst.</a:t>
            </a:r>
          </a:p>
          <a:p>
            <a:r>
              <a:rPr lang="en-US" altLang="zh-CN" sz="1200" dirty="0"/>
              <a:t>           - Understand how important is data source, data quality &amp;             </a:t>
            </a:r>
          </a:p>
          <a:p>
            <a:r>
              <a:rPr lang="en-US" altLang="zh-CN" sz="1200" dirty="0"/>
              <a:t>             analytical tools which we use throughout the process.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8C9360C-C199-3064-F234-4F2F9D6D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65063"/>
          </a:xfrm>
        </p:spPr>
        <p:txBody>
          <a:bodyPr/>
          <a:lstStyle/>
          <a:p>
            <a:r>
              <a:rPr lang="en-US" dirty="0"/>
              <a:t>Research Question Motivation </a:t>
            </a:r>
          </a:p>
        </p:txBody>
      </p:sp>
      <p:sp>
        <p:nvSpPr>
          <p:cNvPr id="16" name="Table Placeholder 2">
            <a:extLst>
              <a:ext uri="{FF2B5EF4-FFF2-40B4-BE49-F238E27FC236}">
                <a16:creationId xmlns:a16="http://schemas.microsoft.com/office/drawing/2014/main" id="{E7AA4EB4-1CA3-D96F-1DB6-6DBC46FADF9A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614198"/>
            <a:ext cx="10889796" cy="3956349"/>
          </a:xfrm>
        </p:spPr>
        <p:txBody>
          <a:bodyPr/>
          <a:lstStyle/>
          <a:p>
            <a:r>
              <a:rPr lang="en-AU" dirty="0"/>
              <a:t>In Australia, e-cigarettes entered the market in the mid-2000s</a:t>
            </a:r>
            <a:r>
              <a:rPr lang="en-AU" baseline="30000" dirty="0"/>
              <a:t>1 </a:t>
            </a:r>
          </a:p>
          <a:p>
            <a:r>
              <a:rPr lang="en-AU" dirty="0"/>
              <a:t>There is a lot of research on the impacts of nicotine e-cigarettes informing campaigns, however, use of e-cigarettes has been significantly increasing since 2013</a:t>
            </a:r>
            <a:r>
              <a:rPr lang="en-AU" baseline="30000" dirty="0"/>
              <a:t>2</a:t>
            </a:r>
            <a:r>
              <a:rPr lang="en-AU" dirty="0"/>
              <a:t>, particularly among adolescents and young adults</a:t>
            </a:r>
          </a:p>
          <a:p>
            <a:r>
              <a:rPr lang="en-AU" dirty="0"/>
              <a:t>The true long-term impacts of e-cigarettes are yet to be concluded as vaping and e-cigarette use is still considered relatively new compared to tobacco smoking</a:t>
            </a:r>
          </a:p>
          <a:p>
            <a:r>
              <a:rPr lang="en-AU" dirty="0"/>
              <a:t>Anecdotally, e.g. in the news, adolescents have been presenting with respiratory symptoms</a:t>
            </a:r>
          </a:p>
          <a:p>
            <a:endParaRPr lang="en-AU" dirty="0"/>
          </a:p>
          <a:p>
            <a:r>
              <a:rPr lang="en-AU" dirty="0"/>
              <a:t>Want to investigate/determine on a broad scale and with publicly available data, who is the typical e-cigarette user, and most popular products</a:t>
            </a:r>
          </a:p>
          <a:p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B2C0F-594F-484D-E878-F311CBE9DC8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E-cigarette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25D0A-92BC-3990-F30F-284CB499D9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2</a:t>
            </a:fld>
            <a:endParaRPr lang="en-US" altLang="zh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A89E8-F9D5-9AF9-C0D9-1FEB75C06EE5}"/>
              </a:ext>
            </a:extLst>
          </p:cNvPr>
          <p:cNvSpPr txBox="1"/>
          <p:nvPr/>
        </p:nvSpPr>
        <p:spPr>
          <a:xfrm>
            <a:off x="581709" y="5789330"/>
            <a:ext cx="951596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AU" sz="1200" baseline="30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</a:t>
            </a:r>
            <a:r>
              <a:rPr lang="en-AU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AU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3"/>
              </a:rPr>
              <a:t>https://www.nzvapor.com/au/blog/company-news/history-of-vaping-law-in-australia/</a:t>
            </a:r>
            <a:endParaRPr lang="en-AU" sz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AU" sz="1200" baseline="30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2</a:t>
            </a:r>
            <a:r>
              <a:rPr lang="en-AU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AU" sz="12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4"/>
              </a:rPr>
              <a:t>https://www.tobaccoinaustralia.org.au/chapter-18-e-cigarettes/18-3-extent</a:t>
            </a:r>
            <a:endParaRPr lang="en-AU" sz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EA6D705B-AD12-67F6-3E9C-5792252ECD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07136" y="3713698"/>
            <a:ext cx="1877575" cy="755383"/>
          </a:xfrm>
        </p:spPr>
        <p:txBody>
          <a:bodyPr/>
          <a:lstStyle/>
          <a:p>
            <a:r>
              <a:rPr lang="en-US" dirty="0"/>
              <a:t>Who are using e-cigarettes?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F4F5C12-462F-13DA-8FD1-8AF177EC1D8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89942" y="2355643"/>
            <a:ext cx="1877575" cy="692484"/>
          </a:xfrm>
        </p:spPr>
        <p:txBody>
          <a:bodyPr/>
          <a:lstStyle/>
          <a:p>
            <a:r>
              <a:rPr lang="en-US" dirty="0"/>
              <a:t>What products are popular?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E4C68D81-B7D8-AA05-52B2-0FEA1F7593A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89941" y="3123804"/>
            <a:ext cx="1877575" cy="506399"/>
          </a:xfrm>
        </p:spPr>
        <p:txBody>
          <a:bodyPr/>
          <a:lstStyle/>
          <a:p>
            <a:r>
              <a:rPr lang="en-US" dirty="0"/>
              <a:t>Product types, </a:t>
            </a:r>
            <a:r>
              <a:rPr lang="en-US" dirty="0" err="1"/>
              <a:t>flavours</a:t>
            </a: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70970930-46B5-B75F-5A52-6CF0202C141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07230" y="4469081"/>
            <a:ext cx="1877575" cy="5063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0E0BEA9-1668-4660-6579-38912342639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07230" y="5051157"/>
            <a:ext cx="1877575" cy="506399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F55B730-2EB2-3264-9AA2-C3108A067DA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469081"/>
            <a:ext cx="1877575" cy="506399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FB7A5B3-9470-736A-0CB1-388E13A61B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1941" y="5051157"/>
            <a:ext cx="1877575" cy="506399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44D5083-74F6-E69F-BA8D-A563407807A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34718" y="2355643"/>
            <a:ext cx="1877575" cy="506399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63A0DDB9-D3C9-2A13-A284-FF5452277BC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734718" y="2937719"/>
            <a:ext cx="1877575" cy="506399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77DC0F20-5287-0FC8-4329-3EF29946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368215"/>
            <a:ext cx="10515600" cy="1563548"/>
          </a:xfrm>
        </p:spPr>
        <p:txBody>
          <a:bodyPr/>
          <a:lstStyle/>
          <a:p>
            <a:r>
              <a:rPr lang="en-US" dirty="0"/>
              <a:t>Ideal target audience for anti e-cigarette campaigns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72623-2415-40C6-44A6-F0C3F6CD814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E-cigarette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3CE9E-0F77-7337-4931-C80ACD451DE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BFA3C3-13B4-0B92-3E10-EC0DA9DEE0A8}"/>
              </a:ext>
            </a:extLst>
          </p:cNvPr>
          <p:cNvSpPr txBox="1">
            <a:spLocks/>
          </p:cNvSpPr>
          <p:nvPr/>
        </p:nvSpPr>
        <p:spPr>
          <a:xfrm>
            <a:off x="1507135" y="4469081"/>
            <a:ext cx="1877575" cy="809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 groups, sex, education levels, countries </a:t>
            </a:r>
          </a:p>
        </p:txBody>
      </p:sp>
    </p:spTree>
    <p:extLst>
      <p:ext uri="{BB962C8B-B14F-4D97-AF65-F5344CB8AC3E}">
        <p14:creationId xmlns:p14="http://schemas.microsoft.com/office/powerpoint/2010/main" val="9184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08D82434-D286-EBCC-AD7A-B9919218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2826794"/>
            <a:ext cx="4253399" cy="3158879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br>
              <a:rPr lang="en-US" b="0" dirty="0"/>
            </a:br>
            <a:br>
              <a:rPr lang="en-US" b="0" dirty="0"/>
            </a:br>
            <a:r>
              <a:rPr lang="en-US" sz="2000" b="0" dirty="0"/>
              <a:t>Who is the target audience for an anti e-cigarette campaign?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202B2-198A-B36D-7DC2-0B1FA4A797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02076" y="930385"/>
            <a:ext cx="1913128" cy="1569986"/>
          </a:xfrm>
        </p:spPr>
        <p:txBody>
          <a:bodyPr/>
          <a:lstStyle/>
          <a:p>
            <a:r>
              <a:rPr lang="en-US" sz="1600" dirty="0"/>
              <a:t>Adolescents (10-19 years old) in Iceland, New Zealand, Czech Republic, France, Canada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9430B4C0-1296-B2E1-1858-D3DC14B70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75472" y="930385"/>
            <a:ext cx="1904890" cy="1459396"/>
          </a:xfrm>
        </p:spPr>
        <p:txBody>
          <a:bodyPr/>
          <a:lstStyle/>
          <a:p>
            <a:r>
              <a:rPr lang="en-US" sz="1600" dirty="0"/>
              <a:t>Adults in Iceland, New Zealand, Great Britain, Czech Republic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F41A5FC3-1A0C-C7CE-0EE8-9AB0751F0C7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21949" y="2844725"/>
            <a:ext cx="1914694" cy="1089194"/>
          </a:xfrm>
        </p:spPr>
        <p:txBody>
          <a:bodyPr/>
          <a:lstStyle/>
          <a:p>
            <a:r>
              <a:rPr lang="en-US" sz="1600" dirty="0"/>
              <a:t>Males (of all ages) are more likely to smoke e-cigarettes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DCCE211-0BD5-ADAE-DA5D-7250664A703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409651" y="2826795"/>
            <a:ext cx="1913128" cy="1107124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0B82EDB-1724-236D-DBF2-E2D410035A8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67234" y="4631270"/>
            <a:ext cx="1913128" cy="107568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C30D5-F81A-8AC8-7DEA-7E40CC820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E-cigarette use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26ACC-40F6-74B9-573E-A0227E297CD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7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8200" y="2929823"/>
            <a:ext cx="1865376" cy="2556577"/>
          </a:xfrm>
        </p:spPr>
        <p:txBody>
          <a:bodyPr/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AU" dirty="0"/>
              <a:t>Selection of research project Topic.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00303" y="2929823"/>
            <a:ext cx="1867186" cy="2563777"/>
          </a:xfrm>
          <a:ln w="19050">
            <a:solidFill>
              <a:schemeClr val="accent3"/>
            </a:solidFill>
          </a:ln>
        </p:spPr>
        <p:txBody>
          <a:bodyPr vert="horz" lIns="91440" tIns="219456" rIns="91440" bIns="4572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Identify the data source.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Cleansing &amp; formatting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64216" y="2929823"/>
            <a:ext cx="1865376" cy="25493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400" dirty="0"/>
              <a:t>Create common Github Repository with necessary files and folders.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26319" y="2929823"/>
            <a:ext cx="1865376" cy="25565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Data Access.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Data Analysis using Python/ Pandas functions.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Data Visualization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Present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0930742F-3693-100E-944F-A04AB532014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488424" y="2929823"/>
            <a:ext cx="1865376" cy="2556577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/>
              <a:t>Compilation &amp; Presentation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Initial Work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18669"/>
            <a:ext cx="5162709" cy="1540532"/>
          </a:xfrm>
        </p:spPr>
        <p:txBody>
          <a:bodyPr/>
          <a:lstStyle/>
          <a:p>
            <a:r>
              <a:rPr lang="en-US" dirty="0"/>
              <a:t>Decided to go ahead with “Tobacco and E-Cigarettes” as project topic</a:t>
            </a:r>
          </a:p>
          <a:p>
            <a:r>
              <a:rPr lang="en-US" dirty="0"/>
              <a:t>Decided to use following resources as data source </a:t>
            </a:r>
          </a:p>
          <a:p>
            <a:pPr marL="0" indent="0">
              <a:buNone/>
            </a:pPr>
            <a:r>
              <a:rPr lang="en-US" sz="1100" dirty="0"/>
              <a:t>      - World Health Organization Global Health Observatory.</a:t>
            </a:r>
          </a:p>
          <a:p>
            <a:pPr marL="0" indent="0">
              <a:buNone/>
            </a:pPr>
            <a:r>
              <a:rPr lang="en-US" sz="1100" dirty="0"/>
              <a:t>      - </a:t>
            </a:r>
            <a:r>
              <a:rPr lang="en-AU" sz="1100" dirty="0"/>
              <a:t>National Adult Tobacco Survey (NATS).</a:t>
            </a:r>
          </a:p>
          <a:p>
            <a:pPr marL="0" indent="0">
              <a:buNone/>
            </a:pPr>
            <a:r>
              <a:rPr lang="en-AU" sz="1100" dirty="0"/>
              <a:t>      - </a:t>
            </a:r>
            <a:r>
              <a:rPr lang="en-US" sz="1100" dirty="0"/>
              <a:t>CDC STATE System E-Cigarette Legislation - Youth Access.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24705" y="3012050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941485"/>
            <a:ext cx="5162709" cy="420683"/>
          </a:xfrm>
        </p:spPr>
        <p:txBody>
          <a:bodyPr/>
          <a:lstStyle/>
          <a:p>
            <a:r>
              <a:rPr lang="en-US" dirty="0"/>
              <a:t>Research, Data Analysis &amp; Visualization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Data Storage, Compilation and Presentation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29208" y="5077922"/>
            <a:ext cx="5162709" cy="1635938"/>
          </a:xfrm>
        </p:spPr>
        <p:txBody>
          <a:bodyPr/>
          <a:lstStyle/>
          <a:p>
            <a:r>
              <a:rPr lang="en-US" dirty="0"/>
              <a:t>Creation of Common repository for the project with other team members as collaborators.</a:t>
            </a:r>
          </a:p>
          <a:p>
            <a:r>
              <a:rPr lang="en-US" dirty="0"/>
              <a:t>Creation of Necessary folders and files in Project Repo for organized data storage and sharing.</a:t>
            </a:r>
          </a:p>
          <a:p>
            <a:r>
              <a:rPr lang="en-US" dirty="0"/>
              <a:t>Creation of Readme.md file with necessary details.</a:t>
            </a:r>
          </a:p>
          <a:p>
            <a:r>
              <a:rPr lang="en-US" dirty="0"/>
              <a:t>Creation of PowerPoint Presentation.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44808" y="3311999"/>
            <a:ext cx="5162709" cy="1267201"/>
          </a:xfrm>
        </p:spPr>
        <p:txBody>
          <a:bodyPr/>
          <a:lstStyle/>
          <a:p>
            <a:r>
              <a:rPr lang="en-US" dirty="0"/>
              <a:t>Use of .read_csv() function to understand the data.</a:t>
            </a:r>
          </a:p>
          <a:p>
            <a:r>
              <a:rPr lang="en-US" dirty="0"/>
              <a:t>Use of different Pandas/Python conditions/functions for data cleansing, formatting and for analysis of cleansed data.</a:t>
            </a:r>
          </a:p>
          <a:p>
            <a:r>
              <a:rPr lang="en-US" dirty="0"/>
              <a:t>Creation of Data frames and graphs using Pandas/Python functions for data visualization.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01" y="1526400"/>
            <a:ext cx="7704000" cy="43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/>
              <a:t>Reading .Csv file using .read_csv() function</a:t>
            </a:r>
          </a:p>
        </p:txBody>
      </p:sp>
    </p:spTree>
    <p:extLst>
      <p:ext uri="{BB962C8B-B14F-4D97-AF65-F5344CB8AC3E}">
        <p14:creationId xmlns:p14="http://schemas.microsoft.com/office/powerpoint/2010/main" val="157273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00" y="1663200"/>
            <a:ext cx="7610400" cy="42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/>
              <a:t>Creating Data frame using conditions</a:t>
            </a:r>
          </a:p>
        </p:txBody>
      </p:sp>
    </p:spTree>
    <p:extLst>
      <p:ext uri="{BB962C8B-B14F-4D97-AF65-F5344CB8AC3E}">
        <p14:creationId xmlns:p14="http://schemas.microsoft.com/office/powerpoint/2010/main" val="8821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00" y="1648800"/>
            <a:ext cx="7610400" cy="403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4" y="582927"/>
            <a:ext cx="5257793" cy="907474"/>
          </a:xfrm>
        </p:spPr>
        <p:txBody>
          <a:bodyPr/>
          <a:lstStyle/>
          <a:p>
            <a:r>
              <a:rPr lang="en-US" sz="3200" dirty="0"/>
              <a:t>Renaming Column name using .rename() function</a:t>
            </a:r>
          </a:p>
        </p:txBody>
      </p:sp>
    </p:spTree>
    <p:extLst>
      <p:ext uri="{BB962C8B-B14F-4D97-AF65-F5344CB8AC3E}">
        <p14:creationId xmlns:p14="http://schemas.microsoft.com/office/powerpoint/2010/main" val="29064958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D51DF-C727-4608-B606-5D6C957D4C4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591</Words>
  <Application>Microsoft Office PowerPoint</Application>
  <PresentationFormat>Widescreen</PresentationFormat>
  <Paragraphs>98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Roboto-Regular</vt:lpstr>
      <vt:lpstr>Custom</vt:lpstr>
      <vt:lpstr>E-cigarette use</vt:lpstr>
      <vt:lpstr>Research Question Motivation </vt:lpstr>
      <vt:lpstr>Ideal target audience for anti e-cigarette campaigns</vt:lpstr>
      <vt:lpstr>Conclusion  Who is the target audience for an anti e-cigarette campaign?</vt:lpstr>
      <vt:lpstr>Journey</vt:lpstr>
      <vt:lpstr>How we get there</vt:lpstr>
      <vt:lpstr>Reading .Csv file using .read_csv() function</vt:lpstr>
      <vt:lpstr>Creating Data frame using conditions</vt:lpstr>
      <vt:lpstr>Renaming Column name using .rename() function</vt:lpstr>
      <vt:lpstr>Data frame creation using .loc[] function</vt:lpstr>
      <vt:lpstr>Creating Pie Chart using .plot() function</vt:lpstr>
      <vt:lpstr>Horizontal bar chart Creation using .plot() function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2023-09-14T06:03:51Z</dcterms:created>
  <dcterms:modified xsi:type="dcterms:W3CDTF">2024-02-10T08:45:16Z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