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3" r:id="rId6"/>
    <p:sldId id="260" r:id="rId7"/>
    <p:sldId id="309" r:id="rId8"/>
    <p:sldId id="262" r:id="rId9"/>
    <p:sldId id="261" r:id="rId10"/>
    <p:sldId id="264" r:id="rId11"/>
    <p:sldId id="265" r:id="rId12"/>
    <p:sldId id="306" r:id="rId13"/>
    <p:sldId id="270" r:id="rId14"/>
    <p:sldId id="275" r:id="rId15"/>
    <p:sldId id="266" r:id="rId16"/>
    <p:sldId id="267" r:id="rId17"/>
    <p:sldId id="268" r:id="rId18"/>
    <p:sldId id="269" r:id="rId19"/>
    <p:sldId id="276" r:id="rId20"/>
    <p:sldId id="277" r:id="rId21"/>
    <p:sldId id="307" r:id="rId22"/>
    <p:sldId id="279" r:id="rId23"/>
    <p:sldId id="280" r:id="rId24"/>
    <p:sldId id="282" r:id="rId25"/>
    <p:sldId id="283" r:id="rId26"/>
    <p:sldId id="284" r:id="rId27"/>
    <p:sldId id="289" r:id="rId28"/>
    <p:sldId id="310" r:id="rId29"/>
    <p:sldId id="28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167934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ch7Spring MVC数据传递</a:t>
            </a:r>
          </a:p>
        </p:txBody>
      </p:sp>
      <p:sp>
        <p:nvSpPr>
          <p:cNvPr id="3" name="副标题 2"/>
          <p:cNvSpPr>
            <a:spLocks noGrp="1"/>
          </p:cNvSpPr>
          <p:nvPr>
            <p:ph type="subTitle" idx="1"/>
          </p:nvPr>
        </p:nvSpPr>
        <p:spPr/>
        <p:txBody>
          <a:bodyPr/>
          <a:lstStyle/>
          <a:p>
            <a:r>
              <a:rPr lang="zh-CN" altLang="en-US"/>
              <a:t>教师：谭立伟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集合类型</a:t>
            </a:r>
          </a:p>
        </p:txBody>
      </p:sp>
      <p:sp>
        <p:nvSpPr>
          <p:cNvPr id="3" name="内容占位符 2"/>
          <p:cNvSpPr>
            <a:spLocks noGrp="1"/>
          </p:cNvSpPr>
          <p:nvPr>
            <p:ph idx="1"/>
          </p:nvPr>
        </p:nvSpPr>
        <p:spPr/>
        <p:txBody>
          <a:bodyPr/>
          <a:lstStyle/>
          <a:p>
            <a:r>
              <a:rPr lang="en-US" altLang="zh-CN"/>
              <a:t>List</a:t>
            </a:r>
            <a:r>
              <a:rPr lang="zh-CN" altLang="en-US">
                <a:sym typeface="+mn-ea"/>
              </a:rPr>
              <a:t>集合类型</a:t>
            </a:r>
          </a:p>
        </p:txBody>
      </p:sp>
      <p:pic>
        <p:nvPicPr>
          <p:cNvPr id="4" name="图片 3"/>
          <p:cNvPicPr>
            <a:picLocks noChangeAspect="1"/>
          </p:cNvPicPr>
          <p:nvPr/>
        </p:nvPicPr>
        <p:blipFill>
          <a:blip r:embed="rId2"/>
          <a:stretch>
            <a:fillRect/>
          </a:stretch>
        </p:blipFill>
        <p:spPr>
          <a:xfrm>
            <a:off x="1173480" y="2808605"/>
            <a:ext cx="3027045" cy="1241425"/>
          </a:xfrm>
          <a:prstGeom prst="rect">
            <a:avLst/>
          </a:prstGeom>
        </p:spPr>
      </p:pic>
      <p:pic>
        <p:nvPicPr>
          <p:cNvPr id="5" name="图片 4"/>
          <p:cNvPicPr>
            <a:picLocks noChangeAspect="1"/>
          </p:cNvPicPr>
          <p:nvPr/>
        </p:nvPicPr>
        <p:blipFill>
          <a:blip r:embed="rId3"/>
          <a:stretch>
            <a:fillRect/>
          </a:stretch>
        </p:blipFill>
        <p:spPr>
          <a:xfrm>
            <a:off x="6440170" y="2640330"/>
            <a:ext cx="2598420" cy="1409700"/>
          </a:xfrm>
          <a:prstGeom prst="rect">
            <a:avLst/>
          </a:prstGeom>
        </p:spPr>
      </p:pic>
      <p:pic>
        <p:nvPicPr>
          <p:cNvPr id="6" name="图片 5"/>
          <p:cNvPicPr>
            <a:picLocks noChangeAspect="1"/>
          </p:cNvPicPr>
          <p:nvPr/>
        </p:nvPicPr>
        <p:blipFill>
          <a:blip r:embed="rId4"/>
          <a:stretch>
            <a:fillRect/>
          </a:stretch>
        </p:blipFill>
        <p:spPr>
          <a:xfrm>
            <a:off x="1564640" y="4879340"/>
            <a:ext cx="6019800" cy="304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集合类型（集合中存储的是对象）</a:t>
            </a:r>
            <a:endParaRPr lang="zh-CN" altLang="en-US"/>
          </a:p>
        </p:txBody>
      </p:sp>
      <p:sp>
        <p:nvSpPr>
          <p:cNvPr id="3" name="内容占位符 2"/>
          <p:cNvSpPr>
            <a:spLocks noGrp="1"/>
          </p:cNvSpPr>
          <p:nvPr>
            <p:ph idx="1"/>
          </p:nvPr>
        </p:nvSpPr>
        <p:spPr>
          <a:xfrm>
            <a:off x="838200" y="1501140"/>
            <a:ext cx="10515600" cy="4351338"/>
          </a:xfrm>
        </p:spPr>
        <p:txBody>
          <a:bodyPr/>
          <a:lstStyle/>
          <a:p>
            <a:r>
              <a:rPr lang="en-US" altLang="zh-CN"/>
              <a:t>List&lt;Accounts&gt;</a:t>
            </a:r>
            <a:endParaRPr lang="zh-CN" altLang="en-US"/>
          </a:p>
        </p:txBody>
      </p:sp>
      <p:pic>
        <p:nvPicPr>
          <p:cNvPr id="4" name="图片 3"/>
          <p:cNvPicPr>
            <a:picLocks noChangeAspect="1"/>
          </p:cNvPicPr>
          <p:nvPr/>
        </p:nvPicPr>
        <p:blipFill>
          <a:blip r:embed="rId2"/>
          <a:stretch>
            <a:fillRect/>
          </a:stretch>
        </p:blipFill>
        <p:spPr>
          <a:xfrm>
            <a:off x="724535" y="4245610"/>
            <a:ext cx="2506980" cy="2202180"/>
          </a:xfrm>
          <a:prstGeom prst="rect">
            <a:avLst/>
          </a:prstGeom>
        </p:spPr>
      </p:pic>
      <p:pic>
        <p:nvPicPr>
          <p:cNvPr id="5" name="图片 4"/>
          <p:cNvPicPr>
            <a:picLocks noChangeAspect="1"/>
          </p:cNvPicPr>
          <p:nvPr/>
        </p:nvPicPr>
        <p:blipFill>
          <a:blip r:embed="rId3"/>
          <a:stretch>
            <a:fillRect/>
          </a:stretch>
        </p:blipFill>
        <p:spPr>
          <a:xfrm>
            <a:off x="632460" y="6311900"/>
            <a:ext cx="10927080" cy="297180"/>
          </a:xfrm>
          <a:prstGeom prst="rect">
            <a:avLst/>
          </a:prstGeom>
        </p:spPr>
      </p:pic>
      <p:pic>
        <p:nvPicPr>
          <p:cNvPr id="6" name="图片 5"/>
          <p:cNvPicPr>
            <a:picLocks noChangeAspect="1"/>
          </p:cNvPicPr>
          <p:nvPr/>
        </p:nvPicPr>
        <p:blipFill>
          <a:blip r:embed="rId4"/>
          <a:stretch>
            <a:fillRect/>
          </a:stretch>
        </p:blipFill>
        <p:spPr>
          <a:xfrm>
            <a:off x="838200" y="2026285"/>
            <a:ext cx="4286885" cy="2219325"/>
          </a:xfrm>
          <a:prstGeom prst="rect">
            <a:avLst/>
          </a:prstGeom>
        </p:spPr>
      </p:pic>
      <p:pic>
        <p:nvPicPr>
          <p:cNvPr id="7" name="图片 6"/>
          <p:cNvPicPr>
            <a:picLocks noChangeAspect="1"/>
          </p:cNvPicPr>
          <p:nvPr/>
        </p:nvPicPr>
        <p:blipFill>
          <a:blip r:embed="rId5"/>
          <a:stretch>
            <a:fillRect/>
          </a:stretch>
        </p:blipFill>
        <p:spPr>
          <a:xfrm>
            <a:off x="5452745" y="1587500"/>
            <a:ext cx="6104255" cy="1723390"/>
          </a:xfrm>
          <a:prstGeom prst="rect">
            <a:avLst/>
          </a:prstGeom>
        </p:spPr>
      </p:pic>
      <p:pic>
        <p:nvPicPr>
          <p:cNvPr id="8" name="图片 7"/>
          <p:cNvPicPr>
            <a:picLocks noChangeAspect="1"/>
          </p:cNvPicPr>
          <p:nvPr/>
        </p:nvPicPr>
        <p:blipFill>
          <a:blip r:embed="rId6"/>
          <a:stretch>
            <a:fillRect/>
          </a:stretch>
        </p:blipFill>
        <p:spPr>
          <a:xfrm>
            <a:off x="5855335" y="3778250"/>
            <a:ext cx="5450205" cy="18110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1</a:t>
            </a:r>
          </a:p>
        </p:txBody>
      </p:sp>
      <p:sp>
        <p:nvSpPr>
          <p:cNvPr id="3" name="内容占位符 2"/>
          <p:cNvSpPr>
            <a:spLocks noGrp="1"/>
          </p:cNvSpPr>
          <p:nvPr>
            <p:ph idx="1"/>
          </p:nvPr>
        </p:nvSpPr>
        <p:spPr/>
        <p:txBody>
          <a:bodyPr/>
          <a:lstStyle/>
          <a:p>
            <a:r>
              <a:rPr lang="zh-CN" altLang="en-US"/>
              <a:t>接收客户端向服务器传递的数据</a:t>
            </a:r>
          </a:p>
          <a:p>
            <a:pPr lvl="1"/>
            <a:r>
              <a:rPr lang="zh-CN" altLang="en-US"/>
              <a:t>基本类型</a:t>
            </a:r>
          </a:p>
          <a:p>
            <a:pPr lvl="1"/>
            <a:r>
              <a:rPr lang="zh-CN" altLang="en-US"/>
              <a:t>对象</a:t>
            </a:r>
          </a:p>
          <a:p>
            <a:pPr lvl="1"/>
            <a:r>
              <a:rPr lang="zh-CN" altLang="en-US"/>
              <a:t>数组</a:t>
            </a:r>
          </a:p>
          <a:p>
            <a:pPr lvl="1"/>
            <a:r>
              <a:rPr lang="zh-CN" altLang="en-US"/>
              <a:t>集合</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静态资源访问配置</a:t>
            </a:r>
            <a:endParaRPr lang="en-US" altLang="zh-CN"/>
          </a:p>
        </p:txBody>
      </p:sp>
      <p:sp>
        <p:nvSpPr>
          <p:cNvPr id="3" name="内容占位符 2"/>
          <p:cNvSpPr>
            <a:spLocks noGrp="1"/>
          </p:cNvSpPr>
          <p:nvPr>
            <p:ph idx="1"/>
          </p:nvPr>
        </p:nvSpPr>
        <p:spPr/>
        <p:txBody>
          <a:bodyPr/>
          <a:lstStyle/>
          <a:p>
            <a:r>
              <a:rPr lang="zh-CN" altLang="en-US">
                <a:sym typeface="+mn-ea"/>
              </a:rPr>
              <a:t>静态资源访问是不需要过滤的，例如</a:t>
            </a:r>
            <a:r>
              <a:rPr lang="en-US" altLang="zh-CN">
                <a:sym typeface="+mn-ea"/>
              </a:rPr>
              <a:t>javascript</a:t>
            </a:r>
            <a:r>
              <a:rPr lang="zh-CN" altLang="en-US">
                <a:sym typeface="+mn-ea"/>
              </a:rPr>
              <a:t>，</a:t>
            </a:r>
            <a:r>
              <a:rPr lang="en-US" altLang="zh-CN">
                <a:sym typeface="+mn-ea"/>
              </a:rPr>
              <a:t>image</a:t>
            </a:r>
            <a:r>
              <a:rPr lang="zh-CN" altLang="en-US">
                <a:sym typeface="+mn-ea"/>
              </a:rPr>
              <a:t>等。</a:t>
            </a:r>
          </a:p>
          <a:p>
            <a:endParaRPr lang="zh-CN" altLang="en-US">
              <a:sym typeface="+mn-ea"/>
            </a:endParaRPr>
          </a:p>
        </p:txBody>
      </p:sp>
      <p:pic>
        <p:nvPicPr>
          <p:cNvPr id="5" name="图片 4"/>
          <p:cNvPicPr>
            <a:picLocks noChangeAspect="1"/>
          </p:cNvPicPr>
          <p:nvPr/>
        </p:nvPicPr>
        <p:blipFill>
          <a:blip r:embed="rId2"/>
          <a:stretch>
            <a:fillRect/>
          </a:stretch>
        </p:blipFill>
        <p:spPr>
          <a:xfrm>
            <a:off x="1522730" y="2429510"/>
            <a:ext cx="8107680" cy="3550285"/>
          </a:xfrm>
          <a:prstGeom prst="rect">
            <a:avLst/>
          </a:prstGeom>
        </p:spPr>
      </p:pic>
      <p:sp>
        <p:nvSpPr>
          <p:cNvPr id="4" name="文本框 3"/>
          <p:cNvSpPr txBox="1"/>
          <p:nvPr/>
        </p:nvSpPr>
        <p:spPr>
          <a:xfrm>
            <a:off x="1023620" y="6101080"/>
            <a:ext cx="9554845" cy="645160"/>
          </a:xfrm>
          <a:prstGeom prst="rect">
            <a:avLst/>
          </a:prstGeom>
          <a:noFill/>
        </p:spPr>
        <p:txBody>
          <a:bodyPr wrap="square" rtlCol="0">
            <a:spAutoFit/>
          </a:bodyPr>
          <a:lstStyle/>
          <a:p>
            <a:r>
              <a:rPr lang="zh-CN" altLang="en-US"/>
              <a:t>很明显，图片、</a:t>
            </a:r>
            <a:r>
              <a:rPr lang="en-US" altLang="zh-CN"/>
              <a:t>js</a:t>
            </a:r>
            <a:r>
              <a:rPr lang="zh-CN" altLang="en-US"/>
              <a:t>文件等，不需要被</a:t>
            </a:r>
            <a:r>
              <a:rPr lang="en-US" altLang="zh-CN"/>
              <a:t>DispatcherServlet</a:t>
            </a:r>
            <a:r>
              <a:rPr lang="zh-CN" altLang="en-US"/>
              <a:t>到控制器当中去匹配</a:t>
            </a:r>
            <a:r>
              <a:rPr lang="en-US" altLang="zh-CN"/>
              <a:t>RequestMatching</a:t>
            </a:r>
          </a:p>
          <a:p>
            <a:r>
              <a:rPr lang="en-US" altLang="zh-CN"/>
              <a:t>annotation-driven</a:t>
            </a:r>
            <a:r>
              <a:rPr lang="zh-CN" altLang="en-US"/>
              <a:t>：让控制器中的注解起作用。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静态资源访问配置</a:t>
            </a:r>
            <a:r>
              <a:rPr lang="en-US" altLang="zh-CN">
                <a:sym typeface="+mn-ea"/>
              </a:rPr>
              <a:t> cont.</a:t>
            </a:r>
          </a:p>
        </p:txBody>
      </p:sp>
      <p:sp>
        <p:nvSpPr>
          <p:cNvPr id="3" name="内容占位符 2"/>
          <p:cNvSpPr>
            <a:spLocks noGrp="1"/>
          </p:cNvSpPr>
          <p:nvPr>
            <p:ph idx="1"/>
          </p:nvPr>
        </p:nvSpPr>
        <p:spPr/>
        <p:txBody>
          <a:bodyPr/>
          <a:lstStyle/>
          <a:p>
            <a:r>
              <a:rPr lang="zh-CN" altLang="en-US"/>
              <a:t>另一种配置法</a:t>
            </a:r>
          </a:p>
          <a:p>
            <a:endParaRPr lang="zh-CN" altLang="en-US"/>
          </a:p>
          <a:p>
            <a:endParaRPr lang="zh-CN" altLang="en-US"/>
          </a:p>
          <a:p>
            <a:endParaRPr lang="zh-CN" altLang="en-US"/>
          </a:p>
          <a:p>
            <a:r>
              <a:rPr lang="zh-CN" altLang="en-US"/>
              <a:t>意思是，当</a:t>
            </a:r>
            <a:r>
              <a:rPr lang="en-US" altLang="zh-CN"/>
              <a:t>mvc</a:t>
            </a:r>
            <a:r>
              <a:rPr lang="zh-CN" altLang="en-US"/>
              <a:t>框架找不到匹配不上的静态资源，由原始容器即</a:t>
            </a:r>
            <a:r>
              <a:rPr lang="en-US" altLang="zh-CN"/>
              <a:t>tomcat</a:t>
            </a:r>
            <a:r>
              <a:rPr lang="zh-CN" altLang="en-US"/>
              <a:t>来匹配资源。</a:t>
            </a:r>
          </a:p>
        </p:txBody>
      </p:sp>
      <p:pic>
        <p:nvPicPr>
          <p:cNvPr id="4" name="图片 3"/>
          <p:cNvPicPr>
            <a:picLocks noChangeAspect="1"/>
          </p:cNvPicPr>
          <p:nvPr/>
        </p:nvPicPr>
        <p:blipFill>
          <a:blip r:embed="rId2"/>
          <a:stretch>
            <a:fillRect/>
          </a:stretch>
        </p:blipFill>
        <p:spPr>
          <a:xfrm>
            <a:off x="1055370" y="2696845"/>
            <a:ext cx="9253855" cy="89598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集合类型（</a:t>
            </a:r>
            <a:r>
              <a:rPr lang="en-US" altLang="zh-CN">
                <a:sym typeface="+mn-ea"/>
              </a:rPr>
              <a:t>json</a:t>
            </a:r>
            <a:r>
              <a:rPr lang="zh-CN" altLang="en-US">
                <a:sym typeface="+mn-ea"/>
              </a:rPr>
              <a:t>对象）</a:t>
            </a:r>
            <a:endParaRPr lang="zh-CN" altLang="en-US"/>
          </a:p>
        </p:txBody>
      </p:sp>
      <p:sp>
        <p:nvSpPr>
          <p:cNvPr id="3" name="内容占位符 2"/>
          <p:cNvSpPr>
            <a:spLocks noGrp="1"/>
          </p:cNvSpPr>
          <p:nvPr>
            <p:ph idx="1"/>
          </p:nvPr>
        </p:nvSpPr>
        <p:spPr/>
        <p:txBody>
          <a:bodyPr/>
          <a:lstStyle/>
          <a:p>
            <a:r>
              <a:rPr lang="zh-CN" altLang="en-US"/>
              <a:t>这种主要见于使用</a:t>
            </a:r>
            <a:r>
              <a:rPr lang="en-US" altLang="zh-CN"/>
              <a:t>ajax</a:t>
            </a:r>
            <a:r>
              <a:rPr lang="zh-CN" altLang="en-US"/>
              <a:t>与服务器交互的场景。</a:t>
            </a:r>
          </a:p>
        </p:txBody>
      </p:sp>
      <p:pic>
        <p:nvPicPr>
          <p:cNvPr id="6" name="图片 5"/>
          <p:cNvPicPr>
            <a:picLocks noChangeAspect="1"/>
          </p:cNvPicPr>
          <p:nvPr/>
        </p:nvPicPr>
        <p:blipFill>
          <a:blip r:embed="rId2"/>
          <a:stretch>
            <a:fillRect/>
          </a:stretch>
        </p:blipFill>
        <p:spPr>
          <a:xfrm>
            <a:off x="1924685" y="2412365"/>
            <a:ext cx="7490460" cy="41224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集合类型（</a:t>
            </a:r>
            <a:r>
              <a:rPr lang="en-US" altLang="zh-CN">
                <a:sym typeface="+mn-ea"/>
              </a:rPr>
              <a:t>json</a:t>
            </a:r>
            <a:r>
              <a:rPr lang="zh-CN" altLang="en-US">
                <a:sym typeface="+mn-ea"/>
              </a:rPr>
              <a:t>对象）</a:t>
            </a:r>
            <a:r>
              <a:rPr lang="en-US" altLang="zh-CN">
                <a:sym typeface="+mn-ea"/>
              </a:rPr>
              <a:t>cont.</a:t>
            </a:r>
          </a:p>
        </p:txBody>
      </p:sp>
      <p:pic>
        <p:nvPicPr>
          <p:cNvPr id="4" name="内容占位符 3"/>
          <p:cNvPicPr>
            <a:picLocks noGrp="1" noChangeAspect="1"/>
          </p:cNvPicPr>
          <p:nvPr>
            <p:ph idx="1"/>
          </p:nvPr>
        </p:nvPicPr>
        <p:blipFill>
          <a:blip r:embed="rId2"/>
          <a:stretch>
            <a:fillRect/>
          </a:stretch>
        </p:blipFill>
        <p:spPr>
          <a:xfrm>
            <a:off x="1743075" y="2228850"/>
            <a:ext cx="7346315" cy="2589530"/>
          </a:xfrm>
          <a:prstGeom prst="rect">
            <a:avLst/>
          </a:prstGeom>
        </p:spPr>
      </p:pic>
      <p:sp>
        <p:nvSpPr>
          <p:cNvPr id="3" name="文本框 2"/>
          <p:cNvSpPr txBox="1"/>
          <p:nvPr/>
        </p:nvSpPr>
        <p:spPr>
          <a:xfrm>
            <a:off x="1642745" y="5279390"/>
            <a:ext cx="9710420" cy="645160"/>
          </a:xfrm>
          <a:prstGeom prst="rect">
            <a:avLst/>
          </a:prstGeom>
          <a:noFill/>
        </p:spPr>
        <p:txBody>
          <a:bodyPr wrap="square" rtlCol="0">
            <a:spAutoFit/>
          </a:bodyPr>
          <a:lstStyle/>
          <a:p>
            <a:r>
              <a:rPr lang="zh-CN" altLang="en-US"/>
              <a:t>当使用</a:t>
            </a:r>
            <a:r>
              <a:rPr lang="en-US" altLang="zh-CN"/>
              <a:t>ajax</a:t>
            </a:r>
            <a:r>
              <a:rPr lang="zh-CN" altLang="en-US"/>
              <a:t>提交数据的时候，如果</a:t>
            </a:r>
            <a:r>
              <a:rPr lang="en-US" altLang="zh-CN"/>
              <a:t>contentType</a:t>
            </a:r>
            <a:r>
              <a:rPr lang="zh-CN" altLang="en-US"/>
              <a:t>为</a:t>
            </a:r>
            <a:r>
              <a:rPr lang="en-US" altLang="zh-CN"/>
              <a:t>json</a:t>
            </a:r>
            <a:r>
              <a:rPr lang="zh-CN" altLang="en-US"/>
              <a:t>格式，那么，接收的形参用</a:t>
            </a:r>
            <a:r>
              <a:rPr lang="en-US" altLang="zh-CN"/>
              <a:t>@RequestBody</a:t>
            </a:r>
            <a:r>
              <a:rPr lang="zh-CN" altLang="en-US"/>
              <a:t>注解，就可以直接用集合参数进行接收，而不需要用</a:t>
            </a:r>
            <a:r>
              <a:rPr lang="en-US" altLang="zh-CN"/>
              <a:t>VO</a:t>
            </a:r>
            <a:r>
              <a:rPr lang="zh-CN" altLang="en-US"/>
              <a:t>对象进行封装。</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集合类型（</a:t>
            </a:r>
            <a:r>
              <a:rPr lang="en-US" altLang="zh-CN">
                <a:sym typeface="+mn-ea"/>
              </a:rPr>
              <a:t>json</a:t>
            </a:r>
            <a:r>
              <a:rPr lang="zh-CN" altLang="en-US">
                <a:sym typeface="+mn-ea"/>
              </a:rPr>
              <a:t>对象）</a:t>
            </a:r>
            <a:r>
              <a:rPr lang="en-US" altLang="zh-CN">
                <a:sym typeface="+mn-ea"/>
              </a:rPr>
              <a:t>cont.</a:t>
            </a:r>
            <a:endParaRPr lang="zh-CN" altLang="en-US"/>
          </a:p>
        </p:txBody>
      </p:sp>
      <p:sp>
        <p:nvSpPr>
          <p:cNvPr id="3" name="内容占位符 2"/>
          <p:cNvSpPr>
            <a:spLocks noGrp="1"/>
          </p:cNvSpPr>
          <p:nvPr>
            <p:ph idx="1"/>
          </p:nvPr>
        </p:nvSpPr>
        <p:spPr/>
        <p:txBody>
          <a:bodyPr/>
          <a:lstStyle/>
          <a:p>
            <a:r>
              <a:rPr lang="zh-CN" altLang="en-US"/>
              <a:t>因为用到了</a:t>
            </a:r>
            <a:r>
              <a:rPr lang="en-US" altLang="zh-CN"/>
              <a:t>ajax</a:t>
            </a:r>
            <a:r>
              <a:rPr lang="zh-CN" altLang="en-US"/>
              <a:t>和</a:t>
            </a:r>
            <a:r>
              <a:rPr lang="en-US" altLang="zh-CN"/>
              <a:t>json,</a:t>
            </a:r>
            <a:r>
              <a:rPr lang="zh-CN" altLang="en-US"/>
              <a:t>所以需要</a:t>
            </a:r>
            <a:r>
              <a:rPr lang="en-US" altLang="zh-CN"/>
              <a:t>jquery</a:t>
            </a:r>
            <a:r>
              <a:rPr lang="zh-CN" altLang="en-US"/>
              <a:t>和</a:t>
            </a:r>
            <a:r>
              <a:rPr lang="en-US" altLang="zh-CN"/>
              <a:t>json</a:t>
            </a:r>
            <a:r>
              <a:rPr lang="zh-CN" altLang="en-US"/>
              <a:t>包</a:t>
            </a:r>
          </a:p>
        </p:txBody>
      </p:sp>
      <p:pic>
        <p:nvPicPr>
          <p:cNvPr id="4" name="图片 3"/>
          <p:cNvPicPr>
            <a:picLocks noChangeAspect="1"/>
          </p:cNvPicPr>
          <p:nvPr/>
        </p:nvPicPr>
        <p:blipFill>
          <a:blip r:embed="rId2"/>
          <a:stretch>
            <a:fillRect/>
          </a:stretch>
        </p:blipFill>
        <p:spPr>
          <a:xfrm>
            <a:off x="1302385" y="2719070"/>
            <a:ext cx="3126740" cy="2008505"/>
          </a:xfrm>
          <a:prstGeom prst="rect">
            <a:avLst/>
          </a:prstGeom>
        </p:spPr>
      </p:pic>
      <p:pic>
        <p:nvPicPr>
          <p:cNvPr id="5" name="图片 4"/>
          <p:cNvPicPr>
            <a:picLocks noChangeAspect="1"/>
          </p:cNvPicPr>
          <p:nvPr/>
        </p:nvPicPr>
        <p:blipFill>
          <a:blip r:embed="rId3"/>
          <a:stretch>
            <a:fillRect/>
          </a:stretch>
        </p:blipFill>
        <p:spPr>
          <a:xfrm>
            <a:off x="5252720" y="2442845"/>
            <a:ext cx="4373880" cy="2863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集合类型（</a:t>
            </a:r>
            <a:r>
              <a:rPr lang="en-US" altLang="zh-CN">
                <a:sym typeface="+mn-ea"/>
              </a:rPr>
              <a:t>json</a:t>
            </a:r>
            <a:r>
              <a:rPr lang="zh-CN" altLang="en-US">
                <a:sym typeface="+mn-ea"/>
              </a:rPr>
              <a:t>对象）</a:t>
            </a:r>
            <a:r>
              <a:rPr lang="en-US" altLang="zh-CN">
                <a:sym typeface="+mn-ea"/>
              </a:rPr>
              <a:t>cont.</a:t>
            </a:r>
            <a:endParaRPr lang="zh-CN" altLang="en-US"/>
          </a:p>
        </p:txBody>
      </p:sp>
      <p:sp>
        <p:nvSpPr>
          <p:cNvPr id="3" name="内容占位符 2"/>
          <p:cNvSpPr>
            <a:spLocks noGrp="1"/>
          </p:cNvSpPr>
          <p:nvPr>
            <p:ph idx="1"/>
          </p:nvPr>
        </p:nvSpPr>
        <p:spPr/>
        <p:txBody>
          <a:bodyPr/>
          <a:lstStyle/>
          <a:p>
            <a:r>
              <a:rPr lang="zh-CN" altLang="en-US"/>
              <a:t>运行</a:t>
            </a:r>
          </a:p>
        </p:txBody>
      </p:sp>
      <p:pic>
        <p:nvPicPr>
          <p:cNvPr id="4" name="图片 3"/>
          <p:cNvPicPr>
            <a:picLocks noChangeAspect="1"/>
          </p:cNvPicPr>
          <p:nvPr/>
        </p:nvPicPr>
        <p:blipFill>
          <a:blip r:embed="rId2"/>
          <a:stretch>
            <a:fillRect/>
          </a:stretch>
        </p:blipFill>
        <p:spPr>
          <a:xfrm>
            <a:off x="4827905" y="1922145"/>
            <a:ext cx="3489960" cy="762000"/>
          </a:xfrm>
          <a:prstGeom prst="rect">
            <a:avLst/>
          </a:prstGeom>
        </p:spPr>
      </p:pic>
      <p:pic>
        <p:nvPicPr>
          <p:cNvPr id="5" name="图片 4"/>
          <p:cNvPicPr>
            <a:picLocks noChangeAspect="1"/>
          </p:cNvPicPr>
          <p:nvPr/>
        </p:nvPicPr>
        <p:blipFill>
          <a:blip r:embed="rId3"/>
          <a:stretch>
            <a:fillRect/>
          </a:stretch>
        </p:blipFill>
        <p:spPr>
          <a:xfrm>
            <a:off x="1622425" y="2990215"/>
            <a:ext cx="8176260" cy="350520"/>
          </a:xfrm>
          <a:prstGeom prst="rect">
            <a:avLst/>
          </a:prstGeom>
        </p:spPr>
      </p:pic>
      <p:pic>
        <p:nvPicPr>
          <p:cNvPr id="6" name="图片 5"/>
          <p:cNvPicPr>
            <a:picLocks noChangeAspect="1"/>
          </p:cNvPicPr>
          <p:nvPr/>
        </p:nvPicPr>
        <p:blipFill>
          <a:blip r:embed="rId4"/>
          <a:stretch>
            <a:fillRect/>
          </a:stretch>
        </p:blipFill>
        <p:spPr>
          <a:xfrm>
            <a:off x="2344420" y="3575685"/>
            <a:ext cx="3536950" cy="299148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中文乱码问题</a:t>
            </a:r>
          </a:p>
        </p:txBody>
      </p:sp>
      <p:pic>
        <p:nvPicPr>
          <p:cNvPr id="6" name="内容占位符 5"/>
          <p:cNvPicPr>
            <a:picLocks noGrp="1" noChangeAspect="1"/>
          </p:cNvPicPr>
          <p:nvPr>
            <p:ph idx="1"/>
          </p:nvPr>
        </p:nvPicPr>
        <p:blipFill>
          <a:blip r:embed="rId2"/>
          <a:stretch>
            <a:fillRect/>
          </a:stretch>
        </p:blipFill>
        <p:spPr>
          <a:xfrm>
            <a:off x="1348105" y="1759585"/>
            <a:ext cx="2476500" cy="1440180"/>
          </a:xfrm>
          <a:prstGeom prst="rect">
            <a:avLst/>
          </a:prstGeom>
        </p:spPr>
      </p:pic>
      <p:pic>
        <p:nvPicPr>
          <p:cNvPr id="7" name="图片 6"/>
          <p:cNvPicPr>
            <a:picLocks noChangeAspect="1"/>
          </p:cNvPicPr>
          <p:nvPr/>
        </p:nvPicPr>
        <p:blipFill>
          <a:blip r:embed="rId3"/>
          <a:stretch>
            <a:fillRect/>
          </a:stretch>
        </p:blipFill>
        <p:spPr>
          <a:xfrm>
            <a:off x="4758055" y="2104390"/>
            <a:ext cx="4015740" cy="457200"/>
          </a:xfrm>
          <a:prstGeom prst="rect">
            <a:avLst/>
          </a:prstGeom>
        </p:spPr>
      </p:pic>
      <p:pic>
        <p:nvPicPr>
          <p:cNvPr id="8" name="图片 7"/>
          <p:cNvPicPr>
            <a:picLocks noChangeAspect="1"/>
          </p:cNvPicPr>
          <p:nvPr/>
        </p:nvPicPr>
        <p:blipFill>
          <a:blip r:embed="rId4"/>
          <a:stretch>
            <a:fillRect/>
          </a:stretch>
        </p:blipFill>
        <p:spPr>
          <a:xfrm>
            <a:off x="4911090" y="2894965"/>
            <a:ext cx="2615565" cy="579120"/>
          </a:xfrm>
          <a:prstGeom prst="rect">
            <a:avLst/>
          </a:prstGeom>
        </p:spPr>
      </p:pic>
      <p:sp>
        <p:nvSpPr>
          <p:cNvPr id="9" name="文本框 8"/>
          <p:cNvSpPr txBox="1"/>
          <p:nvPr/>
        </p:nvSpPr>
        <p:spPr>
          <a:xfrm>
            <a:off x="1612265" y="4336415"/>
            <a:ext cx="7931785" cy="1476375"/>
          </a:xfrm>
          <a:prstGeom prst="rect">
            <a:avLst/>
          </a:prstGeom>
          <a:noFill/>
        </p:spPr>
        <p:txBody>
          <a:bodyPr wrap="square" rtlCol="0">
            <a:spAutoFit/>
          </a:bodyPr>
          <a:lstStyle/>
          <a:p>
            <a:r>
              <a:rPr lang="zh-CN" altLang="en-US"/>
              <a:t>这个乱码问题的由来是因为表单提交时</a:t>
            </a:r>
            <a:r>
              <a:rPr lang="en-US" altLang="zh-CN"/>
              <a:t>request</a:t>
            </a:r>
            <a:r>
              <a:rPr lang="zh-CN" altLang="en-US"/>
              <a:t>的数据编码是</a:t>
            </a:r>
            <a:r>
              <a:rPr lang="en-US" altLang="zh-CN"/>
              <a:t>iso-8859-1</a:t>
            </a:r>
            <a:r>
              <a:rPr lang="zh-CN" altLang="en-US"/>
              <a:t>，不是</a:t>
            </a:r>
            <a:r>
              <a:rPr lang="en-US" altLang="zh-CN"/>
              <a:t>utf-8</a:t>
            </a:r>
            <a:r>
              <a:rPr lang="zh-CN" altLang="en-US"/>
              <a:t>，不支持中文，如果用传统的方法解决，或者需要在发送端对</a:t>
            </a:r>
            <a:r>
              <a:rPr lang="en-US" altLang="zh-CN"/>
              <a:t>request</a:t>
            </a:r>
            <a:r>
              <a:rPr lang="zh-CN" altLang="en-US"/>
              <a:t>指定编码为</a:t>
            </a:r>
            <a:r>
              <a:rPr lang="en-US" altLang="zh-CN"/>
              <a:t>utf-8</a:t>
            </a:r>
            <a:r>
              <a:rPr lang="zh-CN" altLang="en-US"/>
              <a:t>，或者需要在接收方对取到的数据重新编码。</a:t>
            </a:r>
          </a:p>
          <a:p>
            <a:endParaRPr lang="zh-CN" altLang="en-US"/>
          </a:p>
          <a:p>
            <a:r>
              <a:rPr lang="zh-CN" altLang="en-US"/>
              <a:t>对于</a:t>
            </a:r>
            <a:r>
              <a:rPr lang="en-US" altLang="zh-CN"/>
              <a:t>spring</a:t>
            </a:r>
            <a:r>
              <a:rPr lang="zh-CN" altLang="en-US"/>
              <a:t>，提供了一个过滤器来解决。</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3" name="内容占位符 2"/>
          <p:cNvSpPr>
            <a:spLocks noGrp="1"/>
          </p:cNvSpPr>
          <p:nvPr>
            <p:ph idx="1"/>
          </p:nvPr>
        </p:nvSpPr>
        <p:spPr/>
        <p:txBody>
          <a:bodyPr/>
          <a:lstStyle/>
          <a:p>
            <a:r>
              <a:rPr lang="zh-CN" altLang="en-US"/>
              <a:t>获取请求参数（客户端页面</a:t>
            </a:r>
            <a:r>
              <a:rPr lang="en-US" altLang="zh-CN"/>
              <a:t>-&gt;</a:t>
            </a:r>
            <a:r>
              <a:rPr lang="zh-CN" altLang="en-US"/>
              <a:t>控制器类）</a:t>
            </a:r>
          </a:p>
          <a:p>
            <a:pPr lvl="1"/>
            <a:r>
              <a:rPr lang="zh-CN" altLang="en-US" sz="2400"/>
              <a:t>各种类型数据：基本、对象、集合、数组等</a:t>
            </a:r>
          </a:p>
          <a:p>
            <a:pPr lvl="1"/>
            <a:r>
              <a:rPr lang="zh-CN" altLang="en-US"/>
              <a:t>静态资源过滤</a:t>
            </a:r>
          </a:p>
          <a:p>
            <a:pPr lvl="1"/>
            <a:r>
              <a:rPr lang="zh-CN" altLang="en-US"/>
              <a:t>中文乱码的处理</a:t>
            </a:r>
          </a:p>
          <a:p>
            <a:pPr lvl="1"/>
            <a:r>
              <a:rPr lang="zh-CN" altLang="en-US"/>
              <a:t>参数绑定的注解</a:t>
            </a:r>
          </a:p>
          <a:p>
            <a:pPr lvl="1"/>
            <a:r>
              <a:rPr lang="zh-CN" altLang="en-US"/>
              <a:t>自定义类型转换</a:t>
            </a:r>
          </a:p>
          <a:p>
            <a:pPr lvl="1"/>
            <a:r>
              <a:rPr lang="en-US" altLang="zh-CN"/>
              <a:t>ServletAPI</a:t>
            </a:r>
            <a:r>
              <a:rPr lang="zh-CN" altLang="en-US"/>
              <a:t>对象、请求头等</a:t>
            </a:r>
          </a:p>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中文乱码问题</a:t>
            </a:r>
            <a:r>
              <a:rPr lang="en-US" altLang="zh-CN">
                <a:sym typeface="+mn-ea"/>
              </a:rPr>
              <a:t> - </a:t>
            </a:r>
            <a:r>
              <a:rPr lang="zh-CN" altLang="en-US">
                <a:sym typeface="+mn-ea"/>
              </a:rPr>
              <a:t>过滤器配置</a:t>
            </a:r>
          </a:p>
        </p:txBody>
      </p:sp>
      <p:pic>
        <p:nvPicPr>
          <p:cNvPr id="4" name="内容占位符 3"/>
          <p:cNvPicPr>
            <a:picLocks noGrp="1" noChangeAspect="1"/>
          </p:cNvPicPr>
          <p:nvPr>
            <p:ph idx="1"/>
          </p:nvPr>
        </p:nvPicPr>
        <p:blipFill>
          <a:blip r:embed="rId2"/>
          <a:stretch>
            <a:fillRect/>
          </a:stretch>
        </p:blipFill>
        <p:spPr>
          <a:xfrm>
            <a:off x="1087120" y="1576070"/>
            <a:ext cx="7137400" cy="2191385"/>
          </a:xfrm>
          <a:prstGeom prst="rect">
            <a:avLst/>
          </a:prstGeom>
        </p:spPr>
      </p:pic>
      <p:pic>
        <p:nvPicPr>
          <p:cNvPr id="5" name="图片 4"/>
          <p:cNvPicPr>
            <a:picLocks noChangeAspect="1"/>
          </p:cNvPicPr>
          <p:nvPr/>
        </p:nvPicPr>
        <p:blipFill>
          <a:blip r:embed="rId3"/>
          <a:stretch>
            <a:fillRect/>
          </a:stretch>
        </p:blipFill>
        <p:spPr>
          <a:xfrm>
            <a:off x="1205230" y="4105910"/>
            <a:ext cx="2438400" cy="1424940"/>
          </a:xfrm>
          <a:prstGeom prst="rect">
            <a:avLst/>
          </a:prstGeom>
        </p:spPr>
      </p:pic>
      <p:pic>
        <p:nvPicPr>
          <p:cNvPr id="6" name="图片 5"/>
          <p:cNvPicPr>
            <a:picLocks noChangeAspect="1"/>
          </p:cNvPicPr>
          <p:nvPr/>
        </p:nvPicPr>
        <p:blipFill>
          <a:blip r:embed="rId4"/>
          <a:stretch>
            <a:fillRect/>
          </a:stretch>
        </p:blipFill>
        <p:spPr>
          <a:xfrm>
            <a:off x="4370070" y="3265170"/>
            <a:ext cx="3451860" cy="327660"/>
          </a:xfrm>
          <a:prstGeom prst="rect">
            <a:avLst/>
          </a:prstGeom>
        </p:spPr>
      </p:pic>
      <p:pic>
        <p:nvPicPr>
          <p:cNvPr id="7" name="图片 6"/>
          <p:cNvPicPr>
            <a:picLocks noChangeAspect="1"/>
          </p:cNvPicPr>
          <p:nvPr/>
        </p:nvPicPr>
        <p:blipFill>
          <a:blip r:embed="rId5"/>
          <a:stretch>
            <a:fillRect/>
          </a:stretch>
        </p:blipFill>
        <p:spPr>
          <a:xfrm>
            <a:off x="4570095" y="4677410"/>
            <a:ext cx="2545080" cy="2819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2</a:t>
            </a:r>
          </a:p>
        </p:txBody>
      </p:sp>
      <p:sp>
        <p:nvSpPr>
          <p:cNvPr id="3" name="内容占位符 2"/>
          <p:cNvSpPr>
            <a:spLocks noGrp="1"/>
          </p:cNvSpPr>
          <p:nvPr>
            <p:ph idx="1"/>
          </p:nvPr>
        </p:nvSpPr>
        <p:spPr/>
        <p:txBody>
          <a:bodyPr/>
          <a:lstStyle/>
          <a:p>
            <a:r>
              <a:rPr lang="zh-CN" altLang="en-US"/>
              <a:t>接收</a:t>
            </a:r>
            <a:r>
              <a:rPr lang="en-US" altLang="zh-CN"/>
              <a:t>json</a:t>
            </a:r>
            <a:r>
              <a:rPr lang="zh-CN" altLang="en-US"/>
              <a:t>对象</a:t>
            </a:r>
          </a:p>
          <a:p>
            <a:r>
              <a:rPr lang="zh-CN" altLang="en-US"/>
              <a:t>配置中文乱码过滤器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获取</a:t>
            </a:r>
            <a:r>
              <a:rPr lang="en-US" altLang="zh-CN">
                <a:sym typeface="+mn-ea"/>
              </a:rPr>
              <a:t>ServletAPI</a:t>
            </a:r>
            <a:r>
              <a:rPr lang="zh-CN" altLang="en-US">
                <a:sym typeface="+mn-ea"/>
              </a:rPr>
              <a:t>对象</a:t>
            </a:r>
            <a:endParaRPr lang="zh-CN" altLang="en-US"/>
          </a:p>
        </p:txBody>
      </p:sp>
      <p:sp>
        <p:nvSpPr>
          <p:cNvPr id="3" name="内容占位符 2"/>
          <p:cNvSpPr>
            <a:spLocks noGrp="1"/>
          </p:cNvSpPr>
          <p:nvPr>
            <p:ph idx="1"/>
          </p:nvPr>
        </p:nvSpPr>
        <p:spPr/>
        <p:txBody>
          <a:bodyPr/>
          <a:lstStyle/>
          <a:p>
            <a:r>
              <a:rPr lang="zh-CN" altLang="en-US"/>
              <a:t>直接写到控制器方法的形参中。</a:t>
            </a:r>
          </a:p>
          <a:p>
            <a:endParaRPr lang="zh-CN" altLang="en-US"/>
          </a:p>
        </p:txBody>
      </p:sp>
      <p:pic>
        <p:nvPicPr>
          <p:cNvPr id="4" name="图片 3"/>
          <p:cNvPicPr>
            <a:picLocks noChangeAspect="1"/>
          </p:cNvPicPr>
          <p:nvPr/>
        </p:nvPicPr>
        <p:blipFill>
          <a:blip r:embed="rId2"/>
          <a:stretch>
            <a:fillRect/>
          </a:stretch>
        </p:blipFill>
        <p:spPr>
          <a:xfrm>
            <a:off x="2009140" y="2710815"/>
            <a:ext cx="8448675" cy="1437005"/>
          </a:xfrm>
          <a:prstGeom prst="rect">
            <a:avLst/>
          </a:prstGeom>
        </p:spPr>
      </p:pic>
      <p:pic>
        <p:nvPicPr>
          <p:cNvPr id="5" name="图片 4"/>
          <p:cNvPicPr>
            <a:picLocks noChangeAspect="1"/>
          </p:cNvPicPr>
          <p:nvPr/>
        </p:nvPicPr>
        <p:blipFill>
          <a:blip r:embed="rId3"/>
          <a:stretch>
            <a:fillRect/>
          </a:stretch>
        </p:blipFill>
        <p:spPr>
          <a:xfrm>
            <a:off x="2009140" y="4690745"/>
            <a:ext cx="3726180" cy="1188720"/>
          </a:xfrm>
          <a:prstGeom prst="rect">
            <a:avLst/>
          </a:prstGeom>
        </p:spPr>
      </p:pic>
      <p:pic>
        <p:nvPicPr>
          <p:cNvPr id="6" name="图片 5"/>
          <p:cNvPicPr>
            <a:picLocks noChangeAspect="1"/>
          </p:cNvPicPr>
          <p:nvPr/>
        </p:nvPicPr>
        <p:blipFill>
          <a:blip r:embed="rId4"/>
          <a:stretch>
            <a:fillRect/>
          </a:stretch>
        </p:blipFill>
        <p:spPr>
          <a:xfrm>
            <a:off x="6167755" y="4457700"/>
            <a:ext cx="4290060" cy="7010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获取请求头信息</a:t>
            </a:r>
          </a:p>
        </p:txBody>
      </p:sp>
      <p:pic>
        <p:nvPicPr>
          <p:cNvPr id="4" name="内容占位符 3"/>
          <p:cNvPicPr>
            <a:picLocks noGrp="1" noChangeAspect="1"/>
          </p:cNvPicPr>
          <p:nvPr>
            <p:ph idx="1"/>
            <p:custDataLst>
              <p:tags r:id="rId1"/>
            </p:custDataLst>
          </p:nvPr>
        </p:nvPicPr>
        <p:blipFill>
          <a:blip r:embed="rId3"/>
          <a:stretch>
            <a:fillRect/>
          </a:stretch>
        </p:blipFill>
        <p:spPr>
          <a:xfrm>
            <a:off x="3272155" y="1575435"/>
            <a:ext cx="7929245" cy="2526030"/>
          </a:xfrm>
          <a:prstGeom prst="rect">
            <a:avLst/>
          </a:prstGeom>
        </p:spPr>
      </p:pic>
      <p:pic>
        <p:nvPicPr>
          <p:cNvPr id="6" name="图片 5"/>
          <p:cNvPicPr>
            <a:picLocks noChangeAspect="1"/>
          </p:cNvPicPr>
          <p:nvPr/>
        </p:nvPicPr>
        <p:blipFill>
          <a:blip r:embed="rId4"/>
          <a:stretch>
            <a:fillRect/>
          </a:stretch>
        </p:blipFill>
        <p:spPr>
          <a:xfrm>
            <a:off x="1649095" y="4464050"/>
            <a:ext cx="5631180" cy="830580"/>
          </a:xfrm>
          <a:prstGeom prst="rect">
            <a:avLst/>
          </a:prstGeom>
        </p:spPr>
      </p:pic>
      <p:pic>
        <p:nvPicPr>
          <p:cNvPr id="8" name="图片 7"/>
          <p:cNvPicPr>
            <a:picLocks noChangeAspect="1"/>
          </p:cNvPicPr>
          <p:nvPr/>
        </p:nvPicPr>
        <p:blipFill>
          <a:blip r:embed="rId5"/>
          <a:stretch>
            <a:fillRect/>
          </a:stretch>
        </p:blipFill>
        <p:spPr>
          <a:xfrm>
            <a:off x="1734185" y="5657215"/>
            <a:ext cx="1623060" cy="487680"/>
          </a:xfrm>
          <a:prstGeom prst="rect">
            <a:avLst/>
          </a:prstGeom>
        </p:spPr>
      </p:pic>
      <p:sp>
        <p:nvSpPr>
          <p:cNvPr id="9" name="矩形 8"/>
          <p:cNvSpPr/>
          <p:nvPr/>
        </p:nvSpPr>
        <p:spPr>
          <a:xfrm>
            <a:off x="2849245" y="2013585"/>
            <a:ext cx="1501140" cy="283845"/>
          </a:xfrm>
          <a:prstGeom prst="rect">
            <a:avLst/>
          </a:prstGeom>
          <a:noFill/>
          <a:ln>
            <a:gradFill>
              <a:gsLst>
                <a:gs pos="0">
                  <a:srgbClr val="E30000"/>
                </a:gs>
                <a:gs pos="100000">
                  <a:srgbClr val="760303"/>
                </a:gs>
              </a:gsLst>
            </a:gra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3145" y="1929130"/>
            <a:ext cx="1816100" cy="368300"/>
          </a:xfrm>
          <a:prstGeom prst="rect">
            <a:avLst/>
          </a:prstGeom>
          <a:noFill/>
        </p:spPr>
        <p:txBody>
          <a:bodyPr wrap="none" rtlCol="0">
            <a:spAutoFit/>
          </a:bodyPr>
          <a:lstStyle/>
          <a:p>
            <a:r>
              <a:rPr lang="en-US" altLang="zh-CN"/>
              <a:t>@RequestHeader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获取请求头信息</a:t>
            </a:r>
            <a:r>
              <a:rPr lang="en-US" altLang="zh-CN">
                <a:sym typeface="+mn-ea"/>
              </a:rPr>
              <a:t> cont.</a:t>
            </a:r>
          </a:p>
        </p:txBody>
      </p:sp>
      <p:sp>
        <p:nvSpPr>
          <p:cNvPr id="3" name="内容占位符 2"/>
          <p:cNvSpPr>
            <a:spLocks noGrp="1"/>
          </p:cNvSpPr>
          <p:nvPr>
            <p:ph idx="1"/>
          </p:nvPr>
        </p:nvSpPr>
        <p:spPr/>
        <p:txBody>
          <a:bodyPr/>
          <a:lstStyle/>
          <a:p>
            <a:r>
              <a:rPr lang="en-US" altLang="zh-CN"/>
              <a:t>@CookieValue - </a:t>
            </a:r>
            <a:r>
              <a:rPr lang="zh-CN" altLang="en-US"/>
              <a:t>获取</a:t>
            </a:r>
            <a:r>
              <a:rPr lang="en-US" altLang="zh-CN"/>
              <a:t>Cookie</a:t>
            </a:r>
            <a:r>
              <a:rPr lang="zh-CN" altLang="en-US"/>
              <a:t>（用前法也能实现）</a:t>
            </a:r>
          </a:p>
        </p:txBody>
      </p:sp>
      <p:pic>
        <p:nvPicPr>
          <p:cNvPr id="4" name="图片 3"/>
          <p:cNvPicPr>
            <a:picLocks noChangeAspect="1"/>
          </p:cNvPicPr>
          <p:nvPr/>
        </p:nvPicPr>
        <p:blipFill>
          <a:blip r:embed="rId2"/>
          <a:stretch>
            <a:fillRect/>
          </a:stretch>
        </p:blipFill>
        <p:spPr>
          <a:xfrm>
            <a:off x="2088515" y="2710180"/>
            <a:ext cx="6466205" cy="1437005"/>
          </a:xfrm>
          <a:prstGeom prst="rect">
            <a:avLst/>
          </a:prstGeom>
        </p:spPr>
      </p:pic>
      <p:pic>
        <p:nvPicPr>
          <p:cNvPr id="5" name="图片 4"/>
          <p:cNvPicPr>
            <a:picLocks noChangeAspect="1"/>
          </p:cNvPicPr>
          <p:nvPr/>
        </p:nvPicPr>
        <p:blipFill>
          <a:blip r:embed="rId3"/>
          <a:stretch>
            <a:fillRect/>
          </a:stretch>
        </p:blipFill>
        <p:spPr>
          <a:xfrm>
            <a:off x="2153285" y="4671060"/>
            <a:ext cx="3869055" cy="7924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Restful</a:t>
            </a:r>
            <a:r>
              <a:rPr lang="zh-CN" altLang="en-US"/>
              <a:t>风格的参数获取</a:t>
            </a:r>
          </a:p>
        </p:txBody>
      </p:sp>
      <p:sp>
        <p:nvSpPr>
          <p:cNvPr id="3" name="内容占位符 2"/>
          <p:cNvSpPr>
            <a:spLocks noGrp="1"/>
          </p:cNvSpPr>
          <p:nvPr>
            <p:ph idx="1"/>
          </p:nvPr>
        </p:nvSpPr>
        <p:spPr/>
        <p:txBody>
          <a:bodyPr>
            <a:normAutofit fontScale="90000"/>
          </a:bodyPr>
          <a:lstStyle/>
          <a:p>
            <a:r>
              <a:rPr lang="zh-CN" altLang="en-US"/>
              <a:t>REST是REpresentational State Transfer的缩写（一般中文翻译为表述性状态转移），REST 是一种体系结构，而 HTTP 是一种包含了 REST 架构属性的协议，为了便于理解，我们把它的首字母拆分成不同的几个部分：</a:t>
            </a:r>
          </a:p>
          <a:p>
            <a:pPr lvl="1"/>
            <a:r>
              <a:rPr lang="zh-CN" altLang="en-US"/>
              <a:t>表述性（REpresentational）： REST 资源实际上可以用各种形式来进行表述，包括 XML、JSON 甚至 HTML——最适合资源使用者的任意形式；</a:t>
            </a:r>
          </a:p>
          <a:p>
            <a:pPr lvl="1"/>
            <a:r>
              <a:rPr lang="zh-CN" altLang="en-US"/>
              <a:t>状态（State）： 当使用 REST 的时候，我们更关注资源的状态而不是对资源采取的行为；</a:t>
            </a:r>
          </a:p>
          <a:p>
            <a:pPr lvl="1"/>
            <a:r>
              <a:rPr lang="zh-CN" altLang="en-US"/>
              <a:t>转移（Transfer）： REST 涉及到转移资源数据，它以某种表述性形式从一个应用转移到另一个应用。</a:t>
            </a:r>
          </a:p>
          <a:p>
            <a:r>
              <a:rPr lang="zh-CN" altLang="en-US"/>
              <a:t>简单地说，REST 就是将资源的状态以适合客户端或服务端的形式从服务端转移到客户端（或者反过来）。在 REST 中，资源通过 URL 进行识别和定位，然后通过行为(即 HTTP 方法)来定义 REST 来完成怎样的功能。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Restful</a:t>
            </a:r>
            <a:r>
              <a:rPr lang="zh-CN" altLang="en-US">
                <a:sym typeface="+mn-ea"/>
              </a:rPr>
              <a:t>风格的参数获取</a:t>
            </a:r>
            <a:r>
              <a:rPr lang="en-US" altLang="zh-CN">
                <a:sym typeface="+mn-ea"/>
              </a:rPr>
              <a:t> cont.</a:t>
            </a:r>
          </a:p>
        </p:txBody>
      </p:sp>
      <p:sp>
        <p:nvSpPr>
          <p:cNvPr id="3" name="内容占位符 2"/>
          <p:cNvSpPr>
            <a:spLocks noGrp="1"/>
          </p:cNvSpPr>
          <p:nvPr>
            <p:ph idx="1"/>
          </p:nvPr>
        </p:nvSpPr>
        <p:spPr/>
        <p:txBody>
          <a:bodyPr/>
          <a:lstStyle/>
          <a:p>
            <a:r>
              <a:rPr lang="zh-CN" altLang="en-US"/>
              <a:t>使用同一个 URL ，通过约定不同的 HTTP 方法来实施不同的业务，这就是 RESTful 风格所做的事情了，为了有一个更加直观的理解，引用一下来自how2j.cn的图:</a:t>
            </a:r>
          </a:p>
        </p:txBody>
      </p:sp>
      <p:pic>
        <p:nvPicPr>
          <p:cNvPr id="4" name="图片 3"/>
          <p:cNvPicPr>
            <a:picLocks noChangeAspect="1"/>
          </p:cNvPicPr>
          <p:nvPr/>
        </p:nvPicPr>
        <p:blipFill>
          <a:blip r:embed="rId2"/>
          <a:stretch>
            <a:fillRect/>
          </a:stretch>
        </p:blipFill>
        <p:spPr>
          <a:xfrm>
            <a:off x="1414145" y="3219450"/>
            <a:ext cx="9095740" cy="1847850"/>
          </a:xfrm>
          <a:prstGeom prst="rect">
            <a:avLst/>
          </a:prstGeom>
        </p:spPr>
      </p:pic>
      <p:pic>
        <p:nvPicPr>
          <p:cNvPr id="5" name="图片 4"/>
          <p:cNvPicPr>
            <a:picLocks noChangeAspect="1"/>
          </p:cNvPicPr>
          <p:nvPr/>
        </p:nvPicPr>
        <p:blipFill>
          <a:blip r:embed="rId3"/>
          <a:stretch>
            <a:fillRect/>
          </a:stretch>
        </p:blipFill>
        <p:spPr>
          <a:xfrm>
            <a:off x="1588135" y="5254625"/>
            <a:ext cx="3131820" cy="10744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Restful</a:t>
            </a:r>
            <a:r>
              <a:rPr lang="zh-CN" altLang="en-US">
                <a:sym typeface="+mn-ea"/>
              </a:rPr>
              <a:t>风格的参数获取</a:t>
            </a:r>
            <a:r>
              <a:rPr lang="en-US" altLang="zh-CN">
                <a:sym typeface="+mn-ea"/>
              </a:rPr>
              <a:t> cont.</a:t>
            </a:r>
            <a:endParaRPr lang="zh-CN" altLang="en-US"/>
          </a:p>
        </p:txBody>
      </p:sp>
      <p:sp>
        <p:nvSpPr>
          <p:cNvPr id="3" name="内容占位符 2"/>
          <p:cNvSpPr>
            <a:spLocks noGrp="1"/>
          </p:cNvSpPr>
          <p:nvPr>
            <p:ph idx="1"/>
          </p:nvPr>
        </p:nvSpPr>
        <p:spPr/>
        <p:txBody>
          <a:bodyPr/>
          <a:lstStyle/>
          <a:p>
            <a:r>
              <a:rPr lang="zh-CN" altLang="en-US"/>
              <a:t>例，接收</a:t>
            </a:r>
            <a:r>
              <a:rPr lang="en-US" altLang="zh-CN"/>
              <a:t>Restful</a:t>
            </a:r>
            <a:r>
              <a:rPr lang="zh-CN" altLang="en-US"/>
              <a:t>风格</a:t>
            </a:r>
            <a:r>
              <a:rPr lang="en-US" altLang="zh-CN"/>
              <a:t>GET</a:t>
            </a:r>
            <a:r>
              <a:rPr lang="zh-CN" altLang="en-US"/>
              <a:t>参数</a:t>
            </a:r>
          </a:p>
        </p:txBody>
      </p:sp>
      <p:pic>
        <p:nvPicPr>
          <p:cNvPr id="4" name="图片 3"/>
          <p:cNvPicPr>
            <a:picLocks noChangeAspect="1"/>
          </p:cNvPicPr>
          <p:nvPr/>
        </p:nvPicPr>
        <p:blipFill>
          <a:blip r:embed="rId2"/>
          <a:stretch>
            <a:fillRect/>
          </a:stretch>
        </p:blipFill>
        <p:spPr>
          <a:xfrm>
            <a:off x="1503045" y="2948940"/>
            <a:ext cx="6217920" cy="1192530"/>
          </a:xfrm>
          <a:prstGeom prst="rect">
            <a:avLst/>
          </a:prstGeom>
        </p:spPr>
      </p:pic>
      <p:pic>
        <p:nvPicPr>
          <p:cNvPr id="5" name="图片 4"/>
          <p:cNvPicPr>
            <a:picLocks noChangeAspect="1"/>
          </p:cNvPicPr>
          <p:nvPr/>
        </p:nvPicPr>
        <p:blipFill>
          <a:blip r:embed="rId3"/>
          <a:stretch>
            <a:fillRect/>
          </a:stretch>
        </p:blipFill>
        <p:spPr>
          <a:xfrm>
            <a:off x="1759585" y="5579745"/>
            <a:ext cx="1581150" cy="720090"/>
          </a:xfrm>
          <a:prstGeom prst="rect">
            <a:avLst/>
          </a:prstGeom>
        </p:spPr>
      </p:pic>
      <p:pic>
        <p:nvPicPr>
          <p:cNvPr id="6" name="图片 5"/>
          <p:cNvPicPr>
            <a:picLocks noChangeAspect="1"/>
          </p:cNvPicPr>
          <p:nvPr/>
        </p:nvPicPr>
        <p:blipFill>
          <a:blip r:embed="rId4"/>
          <a:stretch>
            <a:fillRect/>
          </a:stretch>
        </p:blipFill>
        <p:spPr>
          <a:xfrm>
            <a:off x="1696085" y="4606290"/>
            <a:ext cx="4881245" cy="6362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3</a:t>
            </a:r>
          </a:p>
        </p:txBody>
      </p:sp>
      <p:sp>
        <p:nvSpPr>
          <p:cNvPr id="3" name="内容占位符 2"/>
          <p:cNvSpPr>
            <a:spLocks noGrp="1"/>
          </p:cNvSpPr>
          <p:nvPr>
            <p:ph idx="1"/>
          </p:nvPr>
        </p:nvSpPr>
        <p:spPr/>
        <p:txBody>
          <a:bodyPr/>
          <a:lstStyle/>
          <a:p>
            <a:r>
              <a:rPr lang="zh-CN" altLang="en-US"/>
              <a:t>获取</a:t>
            </a:r>
            <a:r>
              <a:rPr lang="en-US" altLang="zh-CN"/>
              <a:t>ServletAPI</a:t>
            </a:r>
            <a:r>
              <a:rPr lang="zh-CN" altLang="en-US"/>
              <a:t>对象</a:t>
            </a:r>
          </a:p>
          <a:p>
            <a:r>
              <a:rPr lang="zh-CN" altLang="en-US"/>
              <a:t>获取请求头中的</a:t>
            </a:r>
            <a:r>
              <a:rPr lang="en-US" altLang="zh-CN"/>
              <a:t>COOKIE</a:t>
            </a:r>
          </a:p>
          <a:p>
            <a:r>
              <a:rPr lang="en-US" altLang="zh-CN"/>
              <a:t>Restful</a:t>
            </a:r>
            <a:r>
              <a:rPr lang="zh-CN" altLang="en-US"/>
              <a:t>风格参数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p>
        </p:txBody>
      </p:sp>
      <p:sp>
        <p:nvSpPr>
          <p:cNvPr id="3" name="内容占位符 2"/>
          <p:cNvSpPr>
            <a:spLocks noGrp="1"/>
          </p:cNvSpPr>
          <p:nvPr>
            <p:ph idx="1"/>
          </p:nvPr>
        </p:nvSpPr>
        <p:spPr/>
        <p:txBody>
          <a:bodyPr>
            <a:normAutofit/>
          </a:bodyPr>
          <a:lstStyle/>
          <a:p>
            <a:r>
              <a:rPr lang="zh-CN" altLang="en-US"/>
              <a:t>控制器接收请求参数的时候，需要类型转换，有时需要自定义类型转换器（实现Converter接口），用得不多，请自学相关内容。</a:t>
            </a:r>
          </a:p>
          <a:p>
            <a:r>
              <a:rPr lang="zh-CN" altLang="en-US" sz="2800">
                <a:sym typeface="+mn-ea"/>
              </a:rPr>
              <a:t>获取请求参数（客户端页面</a:t>
            </a:r>
            <a:r>
              <a:rPr lang="en-US" altLang="zh-CN" sz="2800">
                <a:sym typeface="+mn-ea"/>
              </a:rPr>
              <a:t>-&gt;</a:t>
            </a:r>
            <a:r>
              <a:rPr lang="zh-CN" altLang="en-US" sz="2800">
                <a:sym typeface="+mn-ea"/>
              </a:rPr>
              <a:t>控制器类）</a:t>
            </a:r>
            <a:endParaRPr lang="zh-CN" altLang="en-US" sz="2800"/>
          </a:p>
          <a:p>
            <a:pPr lvl="1"/>
            <a:r>
              <a:rPr lang="zh-CN" altLang="en-US" sz="2800">
                <a:sym typeface="+mn-ea"/>
              </a:rPr>
              <a:t>各种类型数据：基本、对象、集合、数组等</a:t>
            </a:r>
            <a:endParaRPr lang="zh-CN" altLang="en-US" sz="2800"/>
          </a:p>
          <a:p>
            <a:pPr lvl="1"/>
            <a:r>
              <a:rPr lang="zh-CN" altLang="en-US" sz="2800">
                <a:sym typeface="+mn-ea"/>
              </a:rPr>
              <a:t>静态资源过滤</a:t>
            </a:r>
            <a:endParaRPr lang="zh-CN" altLang="en-US" sz="2800"/>
          </a:p>
          <a:p>
            <a:pPr lvl="1"/>
            <a:r>
              <a:rPr lang="zh-CN" altLang="en-US" sz="2800">
                <a:sym typeface="+mn-ea"/>
              </a:rPr>
              <a:t>中文乱码的处理</a:t>
            </a:r>
            <a:endParaRPr lang="zh-CN" altLang="en-US" sz="2800"/>
          </a:p>
          <a:p>
            <a:pPr lvl="1"/>
            <a:r>
              <a:rPr lang="zh-CN" altLang="en-US" sz="2800">
                <a:sym typeface="+mn-ea"/>
              </a:rPr>
              <a:t>参数绑定的注解</a:t>
            </a:r>
            <a:endParaRPr lang="zh-CN" altLang="en-US" sz="2800"/>
          </a:p>
          <a:p>
            <a:pPr lvl="1"/>
            <a:r>
              <a:rPr lang="zh-CN" altLang="en-US" sz="2800">
                <a:sym typeface="+mn-ea"/>
              </a:rPr>
              <a:t>自定义类型转换</a:t>
            </a:r>
            <a:endParaRPr lang="zh-CN" altLang="en-US" sz="2800"/>
          </a:p>
          <a:p>
            <a:pPr lvl="1"/>
            <a:r>
              <a:rPr lang="en-US" altLang="zh-CN" sz="2800">
                <a:sym typeface="+mn-ea"/>
              </a:rPr>
              <a:t>ServletAPI</a:t>
            </a:r>
            <a:r>
              <a:rPr lang="zh-CN" altLang="en-US" sz="2800">
                <a:sym typeface="+mn-ea"/>
              </a:rPr>
              <a:t>对象、请求头等</a:t>
            </a:r>
            <a:endParaRPr lang="zh-CN" altLang="en-US" sz="2800"/>
          </a:p>
          <a:p>
            <a:endParaRPr lang="zh-CN" altLang="en-US"/>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Spring MVC传递参数</a:t>
            </a:r>
          </a:p>
        </p:txBody>
      </p:sp>
      <p:sp>
        <p:nvSpPr>
          <p:cNvPr id="3" name="内容占位符 2"/>
          <p:cNvSpPr>
            <a:spLocks noGrp="1"/>
          </p:cNvSpPr>
          <p:nvPr>
            <p:ph idx="1"/>
          </p:nvPr>
        </p:nvSpPr>
        <p:spPr/>
        <p:txBody>
          <a:bodyPr/>
          <a:lstStyle/>
          <a:p>
            <a:r>
              <a:rPr lang="zh-CN" altLang="en-US">
                <a:sym typeface="+mn-ea"/>
              </a:rPr>
              <a:t>基本数据类型</a:t>
            </a:r>
          </a:p>
          <a:p>
            <a:r>
              <a:rPr lang="en-US" altLang="zh-CN">
                <a:sym typeface="+mn-ea"/>
              </a:rPr>
              <a:t>POJO</a:t>
            </a:r>
            <a:r>
              <a:rPr lang="zh-CN" altLang="en-US">
                <a:sym typeface="+mn-ea"/>
              </a:rPr>
              <a:t>对象</a:t>
            </a:r>
          </a:p>
          <a:p>
            <a:r>
              <a:rPr lang="zh-CN" altLang="en-US">
                <a:sym typeface="+mn-ea"/>
              </a:rPr>
              <a:t>集合</a:t>
            </a:r>
          </a:p>
          <a:p>
            <a:r>
              <a:rPr lang="zh-CN" altLang="en-US">
                <a:sym typeface="+mn-ea"/>
              </a:rPr>
              <a:t>数组等</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基本数据类型</a:t>
            </a:r>
            <a:endParaRPr lang="zh-CN" altLang="en-US"/>
          </a:p>
        </p:txBody>
      </p:sp>
      <p:sp>
        <p:nvSpPr>
          <p:cNvPr id="3" name="内容占位符 2"/>
          <p:cNvSpPr>
            <a:spLocks noGrp="1"/>
          </p:cNvSpPr>
          <p:nvPr>
            <p:ph idx="1"/>
          </p:nvPr>
        </p:nvSpPr>
        <p:spPr/>
        <p:txBody>
          <a:bodyPr/>
          <a:lstStyle/>
          <a:p>
            <a:r>
              <a:rPr lang="zh-CN" altLang="en-US"/>
              <a:t>通过处理方法的形参接收请求参数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例：添加账户</a:t>
            </a:r>
            <a:endParaRPr lang="en-US" altLang="zh-CN"/>
          </a:p>
        </p:txBody>
      </p:sp>
      <p:pic>
        <p:nvPicPr>
          <p:cNvPr id="4" name="内容占位符 3"/>
          <p:cNvPicPr>
            <a:picLocks noGrp="1" noChangeAspect="1"/>
          </p:cNvPicPr>
          <p:nvPr>
            <p:ph idx="1"/>
          </p:nvPr>
        </p:nvPicPr>
        <p:blipFill>
          <a:blip r:embed="rId2"/>
          <a:stretch>
            <a:fillRect/>
          </a:stretch>
        </p:blipFill>
        <p:spPr>
          <a:xfrm>
            <a:off x="590550" y="1470660"/>
            <a:ext cx="6301740" cy="3070860"/>
          </a:xfrm>
          <a:prstGeom prst="rect">
            <a:avLst/>
          </a:prstGeom>
        </p:spPr>
      </p:pic>
      <p:pic>
        <p:nvPicPr>
          <p:cNvPr id="5" name="图片 4"/>
          <p:cNvPicPr>
            <a:picLocks noChangeAspect="1"/>
          </p:cNvPicPr>
          <p:nvPr/>
        </p:nvPicPr>
        <p:blipFill>
          <a:blip r:embed="rId3"/>
          <a:stretch>
            <a:fillRect/>
          </a:stretch>
        </p:blipFill>
        <p:spPr>
          <a:xfrm>
            <a:off x="706755" y="4541520"/>
            <a:ext cx="5539740" cy="21488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例，添加账户</a:t>
            </a:r>
            <a:r>
              <a:rPr lang="en-US" altLang="zh-CN"/>
              <a:t> - </a:t>
            </a:r>
            <a:r>
              <a:rPr lang="zh-CN" altLang="en-US"/>
              <a:t>运行</a:t>
            </a:r>
          </a:p>
        </p:txBody>
      </p:sp>
      <p:pic>
        <p:nvPicPr>
          <p:cNvPr id="4" name="内容占位符 3"/>
          <p:cNvPicPr>
            <a:picLocks noGrp="1" noChangeAspect="1"/>
          </p:cNvPicPr>
          <p:nvPr>
            <p:ph idx="1"/>
            <p:custDataLst>
              <p:tags r:id="rId1"/>
            </p:custDataLst>
          </p:nvPr>
        </p:nvPicPr>
        <p:blipFill>
          <a:blip r:embed="rId3"/>
          <a:stretch>
            <a:fillRect/>
          </a:stretch>
        </p:blipFill>
        <p:spPr>
          <a:xfrm>
            <a:off x="838200" y="2034540"/>
            <a:ext cx="3802380" cy="1783080"/>
          </a:xfrm>
          <a:prstGeom prst="rect">
            <a:avLst/>
          </a:prstGeom>
        </p:spPr>
      </p:pic>
      <p:pic>
        <p:nvPicPr>
          <p:cNvPr id="5" name="图片 4"/>
          <p:cNvPicPr>
            <a:picLocks noChangeAspect="1"/>
          </p:cNvPicPr>
          <p:nvPr/>
        </p:nvPicPr>
        <p:blipFill>
          <a:blip r:embed="rId4"/>
          <a:stretch>
            <a:fillRect/>
          </a:stretch>
        </p:blipFill>
        <p:spPr>
          <a:xfrm>
            <a:off x="5860415" y="2141220"/>
            <a:ext cx="4427220" cy="1318260"/>
          </a:xfrm>
          <a:prstGeom prst="rect">
            <a:avLst/>
          </a:prstGeom>
        </p:spPr>
      </p:pic>
      <p:pic>
        <p:nvPicPr>
          <p:cNvPr id="6" name="图片 5"/>
          <p:cNvPicPr>
            <a:picLocks noChangeAspect="1"/>
          </p:cNvPicPr>
          <p:nvPr/>
        </p:nvPicPr>
        <p:blipFill>
          <a:blip r:embed="rId5"/>
          <a:stretch>
            <a:fillRect/>
          </a:stretch>
        </p:blipFill>
        <p:spPr>
          <a:xfrm>
            <a:off x="5860415" y="3975735"/>
            <a:ext cx="3116580" cy="12801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参数绑定注解</a:t>
            </a:r>
          </a:p>
        </p:txBody>
      </p:sp>
      <p:sp>
        <p:nvSpPr>
          <p:cNvPr id="3" name="内容占位符 2"/>
          <p:cNvSpPr>
            <a:spLocks noGrp="1"/>
          </p:cNvSpPr>
          <p:nvPr>
            <p:ph idx="1"/>
          </p:nvPr>
        </p:nvSpPr>
        <p:spPr/>
        <p:txBody>
          <a:bodyPr/>
          <a:lstStyle/>
          <a:p>
            <a:r>
              <a:rPr lang="zh-CN" altLang="en-US"/>
              <a:t>@RequestParam</a:t>
            </a:r>
          </a:p>
          <a:p>
            <a:pPr lvl="1"/>
            <a:r>
              <a:rPr lang="zh-CN" altLang="en-US"/>
              <a:t>用于当页面参数与控制器形参名称不一致的时候。</a:t>
            </a:r>
          </a:p>
        </p:txBody>
      </p:sp>
      <p:pic>
        <p:nvPicPr>
          <p:cNvPr id="4" name="图片 3"/>
          <p:cNvPicPr>
            <a:picLocks noChangeAspect="1"/>
          </p:cNvPicPr>
          <p:nvPr/>
        </p:nvPicPr>
        <p:blipFill>
          <a:blip r:embed="rId2"/>
          <a:stretch>
            <a:fillRect/>
          </a:stretch>
        </p:blipFill>
        <p:spPr>
          <a:xfrm>
            <a:off x="1323340" y="3063240"/>
            <a:ext cx="7018655" cy="1035050"/>
          </a:xfrm>
          <a:prstGeom prst="rect">
            <a:avLst/>
          </a:prstGeom>
        </p:spPr>
      </p:pic>
      <p:pic>
        <p:nvPicPr>
          <p:cNvPr id="5" name="图片 4"/>
          <p:cNvPicPr>
            <a:picLocks noChangeAspect="1"/>
          </p:cNvPicPr>
          <p:nvPr/>
        </p:nvPicPr>
        <p:blipFill>
          <a:blip r:embed="rId3"/>
          <a:stretch>
            <a:fillRect/>
          </a:stretch>
        </p:blipFill>
        <p:spPr>
          <a:xfrm>
            <a:off x="1241425" y="4563110"/>
            <a:ext cx="7432675" cy="12109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POJO</a:t>
            </a:r>
            <a:r>
              <a:rPr lang="zh-CN" altLang="en-US">
                <a:sym typeface="+mn-ea"/>
              </a:rPr>
              <a:t>对象</a:t>
            </a:r>
            <a:endParaRPr lang="zh-CN" altLang="en-US"/>
          </a:p>
        </p:txBody>
      </p:sp>
      <p:sp>
        <p:nvSpPr>
          <p:cNvPr id="3" name="内容占位符 2"/>
          <p:cNvSpPr>
            <a:spLocks noGrp="1"/>
          </p:cNvSpPr>
          <p:nvPr>
            <p:ph idx="1"/>
          </p:nvPr>
        </p:nvSpPr>
        <p:spPr/>
        <p:txBody>
          <a:bodyPr/>
          <a:lstStyle/>
          <a:p>
            <a:r>
              <a:rPr lang="zh-CN" altLang="en-US"/>
              <a:t>数据总是需要封装的。</a:t>
            </a:r>
          </a:p>
        </p:txBody>
      </p:sp>
      <p:pic>
        <p:nvPicPr>
          <p:cNvPr id="4" name="图片 3"/>
          <p:cNvPicPr>
            <a:picLocks noChangeAspect="1"/>
          </p:cNvPicPr>
          <p:nvPr/>
        </p:nvPicPr>
        <p:blipFill>
          <a:blip r:embed="rId2"/>
          <a:stretch>
            <a:fillRect/>
          </a:stretch>
        </p:blipFill>
        <p:spPr>
          <a:xfrm>
            <a:off x="736600" y="2701290"/>
            <a:ext cx="5293360" cy="3475990"/>
          </a:xfrm>
          <a:prstGeom prst="rect">
            <a:avLst/>
          </a:prstGeom>
        </p:spPr>
      </p:pic>
      <p:pic>
        <p:nvPicPr>
          <p:cNvPr id="5" name="图片 4"/>
          <p:cNvPicPr>
            <a:picLocks noChangeAspect="1"/>
          </p:cNvPicPr>
          <p:nvPr/>
        </p:nvPicPr>
        <p:blipFill>
          <a:blip r:embed="rId3"/>
          <a:stretch>
            <a:fillRect/>
          </a:stretch>
        </p:blipFill>
        <p:spPr>
          <a:xfrm>
            <a:off x="4947920" y="1572260"/>
            <a:ext cx="7061200" cy="1325245"/>
          </a:xfrm>
          <a:prstGeom prst="rect">
            <a:avLst/>
          </a:prstGeom>
        </p:spPr>
      </p:pic>
      <p:pic>
        <p:nvPicPr>
          <p:cNvPr id="6" name="图片 5"/>
          <p:cNvPicPr>
            <a:picLocks noChangeAspect="1"/>
          </p:cNvPicPr>
          <p:nvPr/>
        </p:nvPicPr>
        <p:blipFill>
          <a:blip r:embed="rId4"/>
          <a:stretch>
            <a:fillRect/>
          </a:stretch>
        </p:blipFill>
        <p:spPr>
          <a:xfrm>
            <a:off x="5357495" y="3206115"/>
            <a:ext cx="5504180" cy="14293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数组类型</a:t>
            </a:r>
          </a:p>
        </p:txBody>
      </p:sp>
      <p:sp>
        <p:nvSpPr>
          <p:cNvPr id="3" name="内容占位符 2"/>
          <p:cNvSpPr>
            <a:spLocks noGrp="1"/>
          </p:cNvSpPr>
          <p:nvPr>
            <p:ph idx="1"/>
          </p:nvPr>
        </p:nvSpPr>
        <p:spPr/>
        <p:txBody>
          <a:bodyPr/>
          <a:lstStyle/>
          <a:p>
            <a:r>
              <a:rPr lang="zh-CN" altLang="en-US"/>
              <a:t>客户端向服务器传递数组数据的情况不多，一般就是一组名字相同的值。</a:t>
            </a:r>
            <a:endParaRPr lang="en-US" altLang="zh-CN"/>
          </a:p>
        </p:txBody>
      </p:sp>
      <p:pic>
        <p:nvPicPr>
          <p:cNvPr id="4" name="图片 3"/>
          <p:cNvPicPr>
            <a:picLocks noChangeAspect="1"/>
          </p:cNvPicPr>
          <p:nvPr/>
        </p:nvPicPr>
        <p:blipFill>
          <a:blip r:embed="rId2"/>
          <a:stretch>
            <a:fillRect/>
          </a:stretch>
        </p:blipFill>
        <p:spPr>
          <a:xfrm>
            <a:off x="1083310" y="2795270"/>
            <a:ext cx="6753225" cy="1692910"/>
          </a:xfrm>
          <a:prstGeom prst="rect">
            <a:avLst/>
          </a:prstGeom>
        </p:spPr>
      </p:pic>
      <p:pic>
        <p:nvPicPr>
          <p:cNvPr id="5" name="图片 4"/>
          <p:cNvPicPr>
            <a:picLocks noChangeAspect="1"/>
          </p:cNvPicPr>
          <p:nvPr/>
        </p:nvPicPr>
        <p:blipFill>
          <a:blip r:embed="rId3"/>
          <a:stretch>
            <a:fillRect/>
          </a:stretch>
        </p:blipFill>
        <p:spPr>
          <a:xfrm>
            <a:off x="8353425" y="2813685"/>
            <a:ext cx="3000375" cy="1231265"/>
          </a:xfrm>
          <a:prstGeom prst="rect">
            <a:avLst/>
          </a:prstGeom>
        </p:spPr>
      </p:pic>
      <p:pic>
        <p:nvPicPr>
          <p:cNvPr id="6" name="图片 5"/>
          <p:cNvPicPr>
            <a:picLocks noChangeAspect="1"/>
          </p:cNvPicPr>
          <p:nvPr/>
        </p:nvPicPr>
        <p:blipFill>
          <a:blip r:embed="rId4"/>
          <a:stretch>
            <a:fillRect/>
          </a:stretch>
        </p:blipFill>
        <p:spPr>
          <a:xfrm>
            <a:off x="1314450" y="4615180"/>
            <a:ext cx="2301240" cy="1866900"/>
          </a:xfrm>
          <a:prstGeom prst="rect">
            <a:avLst/>
          </a:prstGeom>
        </p:spPr>
      </p:pic>
      <p:pic>
        <p:nvPicPr>
          <p:cNvPr id="7" name="图片 6"/>
          <p:cNvPicPr>
            <a:picLocks noChangeAspect="1"/>
          </p:cNvPicPr>
          <p:nvPr/>
        </p:nvPicPr>
        <p:blipFill>
          <a:blip r:embed="rId5"/>
          <a:stretch>
            <a:fillRect/>
          </a:stretch>
        </p:blipFill>
        <p:spPr>
          <a:xfrm>
            <a:off x="4330065" y="5505450"/>
            <a:ext cx="7307580" cy="40068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567926ba-b92a-4ec4-9829-6063b0f6584f"/>
  <p:tag name="COMMONDATA" val="eyJoZGlkIjoiNjM0NGNhYjgwMjE1OGRhYzBjODdkYTc5Mjc4ZWQwMW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08,&quot;width&quot;:598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08,&quot;width&quot;:116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825</Words>
  <Application>Microsoft Office PowerPoint</Application>
  <PresentationFormat>自定义</PresentationFormat>
  <Paragraphs>92</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ch7Spring MVC数据传递</vt:lpstr>
      <vt:lpstr>主要内容</vt:lpstr>
      <vt:lpstr>Spring MVC传递参数</vt:lpstr>
      <vt:lpstr>基本数据类型</vt:lpstr>
      <vt:lpstr>例：添加账户</vt:lpstr>
      <vt:lpstr>例，添加账户 - 运行</vt:lpstr>
      <vt:lpstr>参数绑定注解</vt:lpstr>
      <vt:lpstr>POJO对象</vt:lpstr>
      <vt:lpstr>数组类型</vt:lpstr>
      <vt:lpstr>集合类型</vt:lpstr>
      <vt:lpstr>集合类型（集合中存储的是对象）</vt:lpstr>
      <vt:lpstr>练习1</vt:lpstr>
      <vt:lpstr>静态资源访问配置</vt:lpstr>
      <vt:lpstr>静态资源访问配置 cont.</vt:lpstr>
      <vt:lpstr>集合类型（json对象）</vt:lpstr>
      <vt:lpstr>集合类型（json对象）cont.</vt:lpstr>
      <vt:lpstr>集合类型（json对象）cont.</vt:lpstr>
      <vt:lpstr>集合类型（json对象）cont.</vt:lpstr>
      <vt:lpstr>中文乱码问题</vt:lpstr>
      <vt:lpstr>中文乱码问题 - 过滤器配置</vt:lpstr>
      <vt:lpstr>练习2</vt:lpstr>
      <vt:lpstr>获取ServletAPI对象</vt:lpstr>
      <vt:lpstr>获取请求头信息</vt:lpstr>
      <vt:lpstr>获取请求头信息 cont.</vt:lpstr>
      <vt:lpstr>Restful风格的参数获取</vt:lpstr>
      <vt:lpstr>Restful风格的参数获取 cont.</vt:lpstr>
      <vt:lpstr>Restful风格的参数获取 cont.</vt:lpstr>
      <vt:lpstr>练习3</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ch7Spring MVC数据传递</dc:title>
  <dc:creator/>
  <cp:lastModifiedBy>LX</cp:lastModifiedBy>
  <cp:revision>61</cp:revision>
  <dcterms:created xsi:type="dcterms:W3CDTF">2021-10-14T08:13:00Z</dcterms:created>
  <dcterms:modified xsi:type="dcterms:W3CDTF">2022-11-08T15:06:33Z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2B71A7496E22420F91CEEECF3CBB1995</vt:lpwstr>
  </property>
  <property fmtid="{D5CDD505-2E9C-101B-9397-08002B2CF9AE}" pid="3" name="KSOProductBuildVer">
    <vt:lpwstr>2052-11.1.0.12598</vt:lpwstr>
  </property>
</Properties>
</file>