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918400" cy="21945600"/>
  <p:notesSz cx="6715125" cy="923925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61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61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61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61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6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61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61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61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61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24">
          <p15:clr>
            <a:srgbClr val="A4A3A4"/>
          </p15:clr>
        </p15:guide>
        <p15:guide id="2" orient="horz" pos="13464">
          <p15:clr>
            <a:srgbClr val="A4A3A4"/>
          </p15:clr>
        </p15:guide>
        <p15:guide id="3" orient="horz" pos="1432">
          <p15:clr>
            <a:srgbClr val="A4A3A4"/>
          </p15:clr>
        </p15:guide>
        <p15:guide id="4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064"/>
    <a:srgbClr val="0050A7"/>
    <a:srgbClr val="FFC460"/>
    <a:srgbClr val="C0C0C0"/>
    <a:srgbClr val="0046D2"/>
    <a:srgbClr val="FF0000"/>
    <a:srgbClr val="698ED9"/>
    <a:srgbClr val="A7C4FF"/>
    <a:srgbClr val="003399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 snapToGrid="0" showGuides="1">
      <p:cViewPr>
        <p:scale>
          <a:sx n="50" d="100"/>
          <a:sy n="50" d="100"/>
        </p:scale>
        <p:origin x="-80" y="-1216"/>
      </p:cViewPr>
      <p:guideLst>
        <p:guide orient="horz" pos="3224"/>
        <p:guide orient="horz" pos="13464"/>
        <p:guide orient="horz" pos="1432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98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3650" y="0"/>
            <a:ext cx="29098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0413" y="692150"/>
            <a:ext cx="5195887" cy="3465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1513" y="4389438"/>
            <a:ext cx="5372100" cy="415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5700"/>
            <a:ext cx="29098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3650" y="8775700"/>
            <a:ext cx="29098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8E1AE7-D96E-49CD-9398-4FA3E8F920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98915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B9CD7A-492C-466A-B0F1-D7B5135B13C0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563" y="6816725"/>
            <a:ext cx="27981275" cy="47053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125" y="12436475"/>
            <a:ext cx="23044150" cy="56070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21974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38" y="879475"/>
            <a:ext cx="29625925" cy="3657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6238" y="5121275"/>
            <a:ext cx="29625925" cy="144827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68822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6475" y="879475"/>
            <a:ext cx="7405688" cy="18724563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6238" y="879475"/>
            <a:ext cx="22067837" cy="187245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0588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38" y="879475"/>
            <a:ext cx="29625925" cy="3657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6238" y="5121275"/>
            <a:ext cx="29625925" cy="14482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1744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5" y="14101763"/>
            <a:ext cx="27981275" cy="43592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5" y="9301163"/>
            <a:ext cx="27981275" cy="4800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2385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38" y="879475"/>
            <a:ext cx="29625925" cy="3657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6238" y="5121275"/>
            <a:ext cx="14736762" cy="144827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35400" y="5121275"/>
            <a:ext cx="14736763" cy="144827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96133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38" y="879475"/>
            <a:ext cx="29625925" cy="3657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6238" y="4911725"/>
            <a:ext cx="14544675" cy="20478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238" y="6959600"/>
            <a:ext cx="14544675" cy="126444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725" y="4911725"/>
            <a:ext cx="14549438" cy="20478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725" y="6959600"/>
            <a:ext cx="14549438" cy="126444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2425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38" y="879475"/>
            <a:ext cx="29625925" cy="3657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67648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1573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38" y="873125"/>
            <a:ext cx="10829925" cy="3719513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9863" y="873125"/>
            <a:ext cx="18402300" cy="187309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6238" y="4592638"/>
            <a:ext cx="10829925" cy="15011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600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600" y="15362238"/>
            <a:ext cx="19751675" cy="181292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1600" y="1960563"/>
            <a:ext cx="19751675" cy="13168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1600" y="17175163"/>
            <a:ext cx="19751675" cy="25765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570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7" name="Object 13"/>
          <p:cNvGraphicFramePr>
            <a:graphicFrameLocks noChangeAspect="1"/>
          </p:cNvGraphicFramePr>
          <p:nvPr userDrawn="1"/>
        </p:nvGraphicFramePr>
        <p:xfrm>
          <a:off x="26763663" y="21605875"/>
          <a:ext cx="526415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CorelDRAW" r:id="rId14" imgW="8828280" imgH="313200" progId="CorelDRAW.Graphic.13">
                  <p:embed/>
                </p:oleObj>
              </mc:Choice>
              <mc:Fallback>
                <p:oleObj name="CorelDRAW" r:id="rId14" imgW="8828280" imgH="313200" progId="CorelDRAW.Graphic.1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63663" y="21605875"/>
                        <a:ext cx="526415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</a:defRPr>
      </a:lvl2pPr>
      <a:lvl3pPr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</a:defRPr>
      </a:lvl3pPr>
      <a:lvl4pPr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</a:defRPr>
      </a:lvl4pPr>
      <a:lvl5pPr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</a:defRPr>
      </a:lvl5pPr>
      <a:lvl6pPr marL="457200"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</a:defRPr>
      </a:lvl6pPr>
      <a:lvl7pPr marL="914400"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</a:defRPr>
      </a:lvl7pPr>
      <a:lvl8pPr marL="1371600"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</a:defRPr>
      </a:lvl8pPr>
      <a:lvl9pPr marL="1828800"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</a:defRPr>
      </a:lvl9pPr>
    </p:titleStyle>
    <p:bodyStyle>
      <a:lvl1pPr marL="1176338" indent="-1176338" algn="l" defTabSz="3135313" rtl="0" fontAlgn="base">
        <a:spcBef>
          <a:spcPct val="20000"/>
        </a:spcBef>
        <a:spcAft>
          <a:spcPct val="0"/>
        </a:spcAft>
        <a:buChar char="•"/>
        <a:defRPr sz="11000">
          <a:solidFill>
            <a:schemeClr val="tx1"/>
          </a:solidFill>
          <a:latin typeface="+mn-lt"/>
          <a:ea typeface="+mn-ea"/>
          <a:cs typeface="+mn-cs"/>
        </a:defRPr>
      </a:lvl1pPr>
      <a:lvl2pPr marL="2546350" indent="-979488" algn="l" defTabSz="3135313" rtl="0" fontAlgn="base">
        <a:spcBef>
          <a:spcPct val="20000"/>
        </a:spcBef>
        <a:spcAft>
          <a:spcPct val="0"/>
        </a:spcAft>
        <a:buChar char="–"/>
        <a:defRPr sz="9600">
          <a:solidFill>
            <a:schemeClr val="tx1"/>
          </a:solidFill>
          <a:latin typeface="+mn-lt"/>
        </a:defRPr>
      </a:lvl2pPr>
      <a:lvl3pPr marL="3917950" indent="-782638" algn="l" defTabSz="3135313" rtl="0" fontAlgn="base">
        <a:spcBef>
          <a:spcPct val="20000"/>
        </a:spcBef>
        <a:spcAft>
          <a:spcPct val="0"/>
        </a:spcAft>
        <a:buChar char="•"/>
        <a:defRPr sz="8200">
          <a:solidFill>
            <a:schemeClr val="tx1"/>
          </a:solidFill>
          <a:latin typeface="+mn-lt"/>
        </a:defRPr>
      </a:lvl3pPr>
      <a:lvl4pPr marL="5484813" indent="-782638" algn="l" defTabSz="3135313" rtl="0" fontAlgn="base">
        <a:spcBef>
          <a:spcPct val="20000"/>
        </a:spcBef>
        <a:spcAft>
          <a:spcPct val="0"/>
        </a:spcAft>
        <a:buChar char="–"/>
        <a:defRPr sz="6900">
          <a:solidFill>
            <a:schemeClr val="tx1"/>
          </a:solidFill>
          <a:latin typeface="+mn-lt"/>
        </a:defRPr>
      </a:lvl4pPr>
      <a:lvl5pPr marL="7053263" indent="-782638" algn="l" defTabSz="3135313" rtl="0" fontAlgn="base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</a:defRPr>
      </a:lvl5pPr>
      <a:lvl6pPr marL="7510463" indent="-782638" algn="l" defTabSz="3135313" rtl="0" fontAlgn="base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</a:defRPr>
      </a:lvl6pPr>
      <a:lvl7pPr marL="7967663" indent="-782638" algn="l" defTabSz="3135313" rtl="0" fontAlgn="base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</a:defRPr>
      </a:lvl7pPr>
      <a:lvl8pPr marL="8424863" indent="-782638" algn="l" defTabSz="3135313" rtl="0" fontAlgn="base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</a:defRPr>
      </a:lvl8pPr>
      <a:lvl9pPr marL="8882063" indent="-782638" algn="l" defTabSz="3135313" rtl="0" fontAlgn="base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0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" name="AutoShape 30"/>
          <p:cNvSpPr>
            <a:spLocks noChangeArrowheads="1"/>
          </p:cNvSpPr>
          <p:nvPr/>
        </p:nvSpPr>
        <p:spPr bwMode="auto">
          <a:xfrm>
            <a:off x="24631650" y="4064000"/>
            <a:ext cx="7772400" cy="17322800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7" name="AutoShape 29"/>
          <p:cNvSpPr>
            <a:spLocks noChangeArrowheads="1"/>
          </p:cNvSpPr>
          <p:nvPr/>
        </p:nvSpPr>
        <p:spPr bwMode="auto">
          <a:xfrm>
            <a:off x="8515350" y="4064000"/>
            <a:ext cx="7772400" cy="17322800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79" name="AutoShape 31"/>
          <p:cNvSpPr>
            <a:spLocks noChangeArrowheads="1"/>
          </p:cNvSpPr>
          <p:nvPr/>
        </p:nvSpPr>
        <p:spPr bwMode="auto">
          <a:xfrm>
            <a:off x="16573500" y="4064000"/>
            <a:ext cx="7772400" cy="17322800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457200" y="4064000"/>
            <a:ext cx="7772400" cy="17322800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 dirty="0"/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8686800" y="4368800"/>
            <a:ext cx="7372350" cy="99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5306" tIns="32653" rIns="65306" bIns="32653">
            <a:spAutoFit/>
          </a:bodyPr>
          <a:lstStyle>
            <a:lvl1pPr algn="l" defTabSz="3135313">
              <a:defRPr>
                <a:solidFill>
                  <a:schemeClr val="tx1"/>
                </a:solidFill>
                <a:latin typeface="Arial" charset="0"/>
              </a:defRPr>
            </a:lvl1pPr>
            <a:lvl2pPr marL="327025" algn="l" defTabSz="3135313">
              <a:defRPr>
                <a:solidFill>
                  <a:schemeClr val="tx1"/>
                </a:solidFill>
                <a:latin typeface="Arial" charset="0"/>
              </a:defRPr>
            </a:lvl2pPr>
            <a:lvl3pPr marL="652463" algn="l" defTabSz="3135313">
              <a:defRPr>
                <a:solidFill>
                  <a:schemeClr val="tx1"/>
                </a:solidFill>
                <a:latin typeface="Arial" charset="0"/>
              </a:defRPr>
            </a:lvl3pPr>
            <a:lvl4pPr marL="979488" algn="l" defTabSz="3135313">
              <a:defRPr>
                <a:solidFill>
                  <a:schemeClr val="tx1"/>
                </a:solidFill>
                <a:latin typeface="Arial" charset="0"/>
              </a:defRPr>
            </a:lvl4pPr>
            <a:lvl5pPr marL="1306513" algn="l" defTabSz="3135313">
              <a:defRPr>
                <a:solidFill>
                  <a:schemeClr val="tx1"/>
                </a:solidFill>
                <a:latin typeface="Arial" charset="0"/>
              </a:defRPr>
            </a:lvl5pPr>
            <a:lvl6pPr marL="17637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2209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6781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1353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1" dirty="0">
                <a:solidFill>
                  <a:srgbClr val="0050A7"/>
                </a:solidFill>
              </a:rPr>
              <a:t>Methodology</a:t>
            </a:r>
          </a:p>
        </p:txBody>
      </p:sp>
      <p:sp>
        <p:nvSpPr>
          <p:cNvPr id="2059" name="Text Box 11"/>
          <p:cNvSpPr txBox="1">
            <a:spLocks noChangeArrowheads="1"/>
          </p:cNvSpPr>
          <p:nvPr/>
        </p:nvSpPr>
        <p:spPr bwMode="auto">
          <a:xfrm>
            <a:off x="24917400" y="4373563"/>
            <a:ext cx="7372350" cy="99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5306" tIns="32653" rIns="65306" bIns="32653">
            <a:spAutoFit/>
          </a:bodyPr>
          <a:lstStyle>
            <a:lvl1pPr algn="l" defTabSz="3135313">
              <a:defRPr>
                <a:solidFill>
                  <a:schemeClr val="tx1"/>
                </a:solidFill>
                <a:latin typeface="Arial" charset="0"/>
              </a:defRPr>
            </a:lvl1pPr>
            <a:lvl2pPr marL="327025" algn="l" defTabSz="3135313">
              <a:defRPr>
                <a:solidFill>
                  <a:schemeClr val="tx1"/>
                </a:solidFill>
                <a:latin typeface="Arial" charset="0"/>
              </a:defRPr>
            </a:lvl2pPr>
            <a:lvl3pPr marL="652463" algn="l" defTabSz="3135313">
              <a:defRPr>
                <a:solidFill>
                  <a:schemeClr val="tx1"/>
                </a:solidFill>
                <a:latin typeface="Arial" charset="0"/>
              </a:defRPr>
            </a:lvl3pPr>
            <a:lvl4pPr marL="979488" algn="l" defTabSz="3135313">
              <a:defRPr>
                <a:solidFill>
                  <a:schemeClr val="tx1"/>
                </a:solidFill>
                <a:latin typeface="Arial" charset="0"/>
              </a:defRPr>
            </a:lvl4pPr>
            <a:lvl5pPr marL="1306513" algn="l" defTabSz="3135313">
              <a:defRPr>
                <a:solidFill>
                  <a:schemeClr val="tx1"/>
                </a:solidFill>
                <a:latin typeface="Arial" charset="0"/>
              </a:defRPr>
            </a:lvl5pPr>
            <a:lvl6pPr marL="17637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2209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6781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1353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1" dirty="0">
                <a:solidFill>
                  <a:srgbClr val="0050A7"/>
                </a:solidFill>
              </a:rPr>
              <a:t>Future</a:t>
            </a:r>
          </a:p>
        </p:txBody>
      </p:sp>
      <p:sp>
        <p:nvSpPr>
          <p:cNvPr id="2061" name="AutoShape 13"/>
          <p:cNvSpPr>
            <a:spLocks noChangeArrowheads="1"/>
          </p:cNvSpPr>
          <p:nvPr/>
        </p:nvSpPr>
        <p:spPr bwMode="auto">
          <a:xfrm>
            <a:off x="237047" y="406400"/>
            <a:ext cx="32167003" cy="3352800"/>
          </a:xfrm>
          <a:prstGeom prst="roundRect">
            <a:avLst>
              <a:gd name="adj" fmla="val 1087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65306" tIns="32653" rIns="65306" bIns="32653" anchor="ctr"/>
          <a:lstStyle>
            <a:lvl1pPr algn="l" defTabSz="3135313">
              <a:defRPr>
                <a:solidFill>
                  <a:schemeClr val="tx1"/>
                </a:solidFill>
                <a:latin typeface="Arial" charset="0"/>
              </a:defRPr>
            </a:lvl1pPr>
            <a:lvl2pPr marL="327025" algn="l" defTabSz="3135313">
              <a:defRPr>
                <a:solidFill>
                  <a:schemeClr val="tx1"/>
                </a:solidFill>
                <a:latin typeface="Arial" charset="0"/>
              </a:defRPr>
            </a:lvl2pPr>
            <a:lvl3pPr marL="652463" algn="l" defTabSz="3135313">
              <a:defRPr>
                <a:solidFill>
                  <a:schemeClr val="tx1"/>
                </a:solidFill>
                <a:latin typeface="Arial" charset="0"/>
              </a:defRPr>
            </a:lvl3pPr>
            <a:lvl4pPr marL="979488" algn="l" defTabSz="3135313">
              <a:defRPr>
                <a:solidFill>
                  <a:schemeClr val="tx1"/>
                </a:solidFill>
                <a:latin typeface="Arial" charset="0"/>
              </a:defRPr>
            </a:lvl4pPr>
            <a:lvl5pPr marL="1306513" algn="l" defTabSz="3135313">
              <a:defRPr>
                <a:solidFill>
                  <a:schemeClr val="tx1"/>
                </a:solidFill>
                <a:latin typeface="Arial" charset="0"/>
              </a:defRPr>
            </a:lvl5pPr>
            <a:lvl6pPr marL="17637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2209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6781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1353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9600" b="1" dirty="0">
                <a:solidFill>
                  <a:srgbClr val="0050A7"/>
                </a:solidFill>
              </a:rPr>
              <a:t>Navigating the World of Public Benefits</a:t>
            </a:r>
          </a:p>
          <a:p>
            <a:pPr algn="ctr"/>
            <a:r>
              <a:rPr lang="en-US" altLang="en-US" sz="4000" b="1" dirty="0"/>
              <a:t>Michael R. DiFilippo &amp; Alessandra </a:t>
            </a:r>
            <a:r>
              <a:rPr lang="en-US" altLang="en-US" sz="4000" b="1" dirty="0" err="1"/>
              <a:t>Ambrogio</a:t>
            </a:r>
            <a:endParaRPr lang="en-US" altLang="en-US" sz="4000" b="1" dirty="0"/>
          </a:p>
        </p:txBody>
      </p:sp>
      <p:sp>
        <p:nvSpPr>
          <p:cNvPr id="2090" name="Text Box 42"/>
          <p:cNvSpPr txBox="1">
            <a:spLocks noChangeArrowheads="1"/>
          </p:cNvSpPr>
          <p:nvPr/>
        </p:nvSpPr>
        <p:spPr bwMode="auto">
          <a:xfrm>
            <a:off x="628650" y="4368800"/>
            <a:ext cx="7372350" cy="99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5306" tIns="32653" rIns="65306" bIns="32653">
            <a:spAutoFit/>
          </a:bodyPr>
          <a:lstStyle>
            <a:lvl1pPr algn="l" defTabSz="3135313">
              <a:defRPr>
                <a:solidFill>
                  <a:schemeClr val="tx1"/>
                </a:solidFill>
                <a:latin typeface="Arial" charset="0"/>
              </a:defRPr>
            </a:lvl1pPr>
            <a:lvl2pPr marL="327025" algn="l" defTabSz="3135313">
              <a:defRPr>
                <a:solidFill>
                  <a:schemeClr val="tx1"/>
                </a:solidFill>
                <a:latin typeface="Arial" charset="0"/>
              </a:defRPr>
            </a:lvl2pPr>
            <a:lvl3pPr marL="652463" algn="l" defTabSz="3135313">
              <a:defRPr>
                <a:solidFill>
                  <a:schemeClr val="tx1"/>
                </a:solidFill>
                <a:latin typeface="Arial" charset="0"/>
              </a:defRPr>
            </a:lvl3pPr>
            <a:lvl4pPr marL="979488" algn="l" defTabSz="3135313">
              <a:defRPr>
                <a:solidFill>
                  <a:schemeClr val="tx1"/>
                </a:solidFill>
                <a:latin typeface="Arial" charset="0"/>
              </a:defRPr>
            </a:lvl4pPr>
            <a:lvl5pPr marL="1306513" algn="l" defTabSz="3135313">
              <a:defRPr>
                <a:solidFill>
                  <a:schemeClr val="tx1"/>
                </a:solidFill>
                <a:latin typeface="Arial" charset="0"/>
              </a:defRPr>
            </a:lvl5pPr>
            <a:lvl6pPr marL="17637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2209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6781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1353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1" dirty="0">
                <a:solidFill>
                  <a:srgbClr val="0050A7"/>
                </a:solidFill>
              </a:rPr>
              <a:t>Problem</a:t>
            </a:r>
          </a:p>
        </p:txBody>
      </p:sp>
      <p:sp>
        <p:nvSpPr>
          <p:cNvPr id="2091" name="Text Box 43"/>
          <p:cNvSpPr txBox="1">
            <a:spLocks noChangeArrowheads="1"/>
          </p:cNvSpPr>
          <p:nvPr/>
        </p:nvSpPr>
        <p:spPr bwMode="auto">
          <a:xfrm>
            <a:off x="16744950" y="4376738"/>
            <a:ext cx="7372350" cy="99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5306" tIns="32653" rIns="65306" bIns="32653">
            <a:spAutoFit/>
          </a:bodyPr>
          <a:lstStyle>
            <a:lvl1pPr algn="l" defTabSz="3135313">
              <a:defRPr>
                <a:solidFill>
                  <a:schemeClr val="tx1"/>
                </a:solidFill>
                <a:latin typeface="Arial" charset="0"/>
              </a:defRPr>
            </a:lvl1pPr>
            <a:lvl2pPr marL="327025" algn="l" defTabSz="3135313">
              <a:defRPr>
                <a:solidFill>
                  <a:schemeClr val="tx1"/>
                </a:solidFill>
                <a:latin typeface="Arial" charset="0"/>
              </a:defRPr>
            </a:lvl2pPr>
            <a:lvl3pPr marL="652463" algn="l" defTabSz="3135313">
              <a:defRPr>
                <a:solidFill>
                  <a:schemeClr val="tx1"/>
                </a:solidFill>
                <a:latin typeface="Arial" charset="0"/>
              </a:defRPr>
            </a:lvl3pPr>
            <a:lvl4pPr marL="979488" algn="l" defTabSz="3135313">
              <a:defRPr>
                <a:solidFill>
                  <a:schemeClr val="tx1"/>
                </a:solidFill>
                <a:latin typeface="Arial" charset="0"/>
              </a:defRPr>
            </a:lvl4pPr>
            <a:lvl5pPr marL="1306513" algn="l" defTabSz="3135313">
              <a:defRPr>
                <a:solidFill>
                  <a:schemeClr val="tx1"/>
                </a:solidFill>
                <a:latin typeface="Arial" charset="0"/>
              </a:defRPr>
            </a:lvl5pPr>
            <a:lvl6pPr marL="17637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2209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6781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1353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1" dirty="0">
                <a:solidFill>
                  <a:srgbClr val="0050A7"/>
                </a:solidFill>
              </a:rPr>
              <a:t>Solution</a:t>
            </a:r>
          </a:p>
        </p:txBody>
      </p:sp>
      <p:pic>
        <p:nvPicPr>
          <p:cNvPr id="2050" name="Picture 2" descr="https://lh5.googleusercontent.com/APKxwkTyqU8An4miEjzBQgfnxE3TAJdvryubHCIrW3Ui9FveLGhcL1mN45263zlffzBcayOu3E0fKb_IerId83VWSvf6Rtl5YGo8TdGuNcJDTbwTYLckXKH4gsWzUk0cE-sfodEYajw">
            <a:extLst>
              <a:ext uri="{FF2B5EF4-FFF2-40B4-BE49-F238E27FC236}">
                <a16:creationId xmlns:a16="http://schemas.microsoft.com/office/drawing/2014/main" id="{503A2BA8-96EB-5C44-A9EF-2084FEC8D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7753" y="581698"/>
            <a:ext cx="3002204" cy="3002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https://lh5.googleusercontent.com/APKxwkTyqU8An4miEjzBQgfnxE3TAJdvryubHCIrW3Ui9FveLGhcL1mN45263zlffzBcayOu3E0fKb_IerId83VWSvf6Rtl5YGo8TdGuNcJDTbwTYLckXKH4gsWzUk0cE-sfodEYajw">
            <a:extLst>
              <a:ext uri="{FF2B5EF4-FFF2-40B4-BE49-F238E27FC236}">
                <a16:creationId xmlns:a16="http://schemas.microsoft.com/office/drawing/2014/main" id="{AC7D09D6-FB7C-DB40-AB1F-B41390662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581698"/>
            <a:ext cx="3002204" cy="3002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06D3830-4821-B34F-AE7A-C41DCD206D33}"/>
              </a:ext>
            </a:extLst>
          </p:cNvPr>
          <p:cNvSpPr txBox="1"/>
          <p:nvPr/>
        </p:nvSpPr>
        <p:spPr>
          <a:xfrm>
            <a:off x="1012371" y="6312803"/>
            <a:ext cx="6662057" cy="8463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200" dirty="0"/>
              <a:t>There are several public benefit programs with varying eligibility requirements.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200" dirty="0"/>
              <a:t>Clinic students are new practitioners with little knowledge of the available programs.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200" dirty="0"/>
              <a:t>The clinics primarily serve indigent clients, who can benefit greatly from public benefit programs.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200" dirty="0"/>
              <a:t>Moreover, determining eligibility can take several hours.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200" dirty="0"/>
              <a:t>How do we deliver the information to new practitioners quickly in the most accessible method possible?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0806BC-2F57-E946-ADC9-108C0F4A7260}"/>
              </a:ext>
            </a:extLst>
          </p:cNvPr>
          <p:cNvSpPr txBox="1"/>
          <p:nvPr/>
        </p:nvSpPr>
        <p:spPr>
          <a:xfrm>
            <a:off x="9070521" y="6312803"/>
            <a:ext cx="6662057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200" dirty="0"/>
              <a:t>First, we researched the eligibility requirements of the available programs in MA.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200" dirty="0"/>
              <a:t>Second, we created flowcharts/decision trees for three of the most prominent benefits to determine a client’s eligibility.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200" dirty="0"/>
              <a:t>Third, we asked expert attorneys in the Family Advocacy Clinic and Health Law Clinic at Suffolk Law to provide feedback.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200" dirty="0"/>
              <a:t>The next step was to decide how best to deliver the information.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AC69EE-92E9-B14F-B1F2-C4143B9933DA}"/>
              </a:ext>
            </a:extLst>
          </p:cNvPr>
          <p:cNvSpPr txBox="1"/>
          <p:nvPr/>
        </p:nvSpPr>
        <p:spPr>
          <a:xfrm>
            <a:off x="17052470" y="6312803"/>
            <a:ext cx="6662057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200" dirty="0"/>
              <a:t>We decided to use </a:t>
            </a:r>
            <a:r>
              <a:rPr lang="en-US" sz="3200" dirty="0" err="1"/>
              <a:t>QnA</a:t>
            </a:r>
            <a:r>
              <a:rPr lang="en-US" sz="3200" dirty="0"/>
              <a:t> Markup to create a Benefit Finder, because it resembles an </a:t>
            </a:r>
            <a:r>
              <a:rPr lang="en-US" sz="3200" dirty="0" err="1"/>
              <a:t>iMessage</a:t>
            </a:r>
            <a:r>
              <a:rPr lang="en-US" sz="3200" dirty="0"/>
              <a:t> conversation.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200" dirty="0"/>
              <a:t>The tool gathers demographic information to determine client eligibility.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200" dirty="0"/>
              <a:t>In sum, it is an interactive flowchart/decision tree.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200" dirty="0"/>
              <a:t>It outputs an email with action items regarding how to apply if the user or client might be eligible.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2B766C-D29A-A34D-B4AC-34EE20BF2E05}"/>
              </a:ext>
            </a:extLst>
          </p:cNvPr>
          <p:cNvSpPr txBox="1"/>
          <p:nvPr/>
        </p:nvSpPr>
        <p:spPr>
          <a:xfrm>
            <a:off x="25272546" y="6312803"/>
            <a:ext cx="666205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200" dirty="0"/>
              <a:t>Expand – Add more benefit programs to the tool.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200" dirty="0"/>
              <a:t>Improve – Continue to gather user-feedback and fine-tune the tool.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200" dirty="0"/>
              <a:t>Sustain – Develop a plan so new clinic students can expand, update, and maintain the tool.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200" dirty="0"/>
              <a:t>Share – Make it accessible to the public (currently, it is an internal tool for the clinics).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BADEA0-4AFE-6A46-99B9-373128830B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2498" y="14022015"/>
            <a:ext cx="3302000" cy="6642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E386C22-3936-224D-A8A5-33BCD9F912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9717" y="14293346"/>
            <a:ext cx="6567714" cy="5043066"/>
          </a:xfrm>
          <a:prstGeom prst="rect">
            <a:avLst/>
          </a:prstGeom>
          <a:ln>
            <a:solidFill>
              <a:srgbClr val="003064"/>
            </a:solidFill>
          </a:ln>
          <a:effectLst>
            <a:softEdge rad="0"/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4F853AC-C56F-3541-8434-A39EA1918A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8789" y="14293345"/>
            <a:ext cx="6571622" cy="5486400"/>
          </a:xfrm>
          <a:prstGeom prst="rect">
            <a:avLst/>
          </a:prstGeom>
          <a:ln>
            <a:solidFill>
              <a:srgbClr val="003064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1AD6EF8-E459-8B40-9CEF-B124C72814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75" y="15690345"/>
            <a:ext cx="6718300" cy="2692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31353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6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31353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6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275</Words>
  <Application>Microsoft Macintosh PowerPoint</Application>
  <PresentationFormat>Custom</PresentationFormat>
  <Paragraphs>25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Default Design</vt:lpstr>
      <vt:lpstr>CorelDRAW</vt:lpstr>
      <vt:lpstr>PowerPoint Presentation</vt:lpstr>
    </vt:vector>
  </TitlesOfParts>
  <Company>MegaPrint Inc.</Company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48x72 Horizontal Template</dc:title>
  <dc:creator>Ethan Shulda</dc:creator>
  <dc:description>©MegaPrint Inc. 2009</dc:description>
  <cp:lastModifiedBy>Microsoft Office User</cp:lastModifiedBy>
  <cp:revision>38</cp:revision>
  <dcterms:created xsi:type="dcterms:W3CDTF">2008-12-04T00:20:37Z</dcterms:created>
  <dcterms:modified xsi:type="dcterms:W3CDTF">2018-04-02T19:08:01Z</dcterms:modified>
  <cp:category>Research Poster</cp:category>
</cp:coreProperties>
</file>