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100" y="4094050"/>
            <a:ext cx="9144000" cy="49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28050" y="4070800"/>
            <a:ext cx="7194300" cy="4917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6780000" dist="47625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62947"/>
                </a:solidFill>
                <a:latin typeface="Georgia"/>
                <a:ea typeface="Georgia"/>
                <a:cs typeface="Georgia"/>
                <a:sym typeface="Georgia"/>
              </a:rPr>
              <a:t>Michael R. DiFilippo &amp; Alessandra Ambrogio</a:t>
            </a:r>
            <a:endParaRPr sz="1800">
              <a:solidFill>
                <a:srgbClr val="1629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775" y="3751999"/>
            <a:ext cx="1228600" cy="1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1019150"/>
            <a:ext cx="9144000" cy="749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82950" y="1074200"/>
            <a:ext cx="7377900" cy="7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2947"/>
                </a:solidFill>
              </a:rPr>
              <a:t>Navigating the World of Public Benefits</a:t>
            </a:r>
            <a:endParaRPr b="1" sz="3000">
              <a:solidFill>
                <a:srgbClr val="1629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194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94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35125" y="1803225"/>
            <a:ext cx="32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Future Goals 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452375" y="1906350"/>
            <a:ext cx="42114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Share</a:t>
            </a:r>
            <a:endParaRPr sz="2400">
              <a:solidFill>
                <a:srgbClr val="FFFFFF"/>
              </a:solidFill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Sustain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Improve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Expand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-3424887">
            <a:off x="2084818" y="2133093"/>
            <a:ext cx="4974364" cy="877311"/>
          </a:xfrm>
          <a:prstGeom prst="rightArrow">
            <a:avLst>
              <a:gd fmla="val 50000" name="adj1"/>
              <a:gd fmla="val 1030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524100" cy="1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94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563750" y="956400"/>
            <a:ext cx="60165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1C232"/>
                </a:solidFill>
              </a:rPr>
              <a:t>MA Public Benefits Finder</a:t>
            </a:r>
            <a:endParaRPr b="1" sz="3600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Try it out yourself!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Type the following URL into your browser: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https://bit.ly/2E4UELK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524100" cy="1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1019150"/>
            <a:ext cx="9144000" cy="749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883050" y="1063075"/>
            <a:ext cx="7377900" cy="7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2947"/>
                </a:solidFill>
              </a:rPr>
              <a:t>Problem: Myriad of Public Benefits</a:t>
            </a:r>
            <a:endParaRPr b="1" sz="3000">
              <a:solidFill>
                <a:srgbClr val="16294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94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128500" y="1831200"/>
            <a:ext cx="48870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Law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Suffolk Prosecutors Program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Indigenous Peoples Rights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Advocacy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Supreme Court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Innocence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Intellectual Property &amp; Entrepreneurship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Suffolk Defenders Program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Juvenile Defenders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Accelerator Practice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Immigration Clinic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Housing Discrimination Testing Program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883050" y="694300"/>
            <a:ext cx="7377900" cy="7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1C232"/>
                </a:solidFill>
              </a:rPr>
              <a:t>Context: Clinical Programs</a:t>
            </a:r>
            <a:endParaRPr b="1"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1C232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524100" cy="1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883050" y="1094675"/>
            <a:ext cx="7377900" cy="7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2947"/>
                </a:solidFill>
              </a:rPr>
              <a:t>Solution: Flowchart/Decision Tree</a:t>
            </a:r>
            <a:endParaRPr b="1" sz="3000">
              <a:solidFill>
                <a:srgbClr val="1629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00" y="248688"/>
            <a:ext cx="4710401" cy="4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430400" y="847200"/>
            <a:ext cx="62832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Q: Is the wind blowing north by northwest?</a:t>
            </a:r>
            <a:br>
              <a:rPr lang="en" sz="3000"/>
            </a:br>
            <a:r>
              <a:rPr lang="en" sz="3000"/>
              <a:t>A: Yes.</a:t>
            </a:r>
            <a:br>
              <a:rPr lang="en" sz="3000"/>
            </a:br>
            <a:r>
              <a:rPr lang="en" sz="3000"/>
              <a:t>	Q: No. Yet there is method in it.</a:t>
            </a:r>
            <a:br>
              <a:rPr lang="en" sz="3000"/>
            </a:br>
            <a:r>
              <a:rPr lang="en" sz="3000"/>
              <a:t>A: No.</a:t>
            </a:r>
            <a:br>
              <a:rPr lang="en" sz="3000"/>
            </a:br>
            <a:r>
              <a:rPr lang="en" sz="3000"/>
              <a:t>	Q: Yes.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0511" l="0" r="0" t="0"/>
          <a:stretch/>
        </p:blipFill>
        <p:spPr>
          <a:xfrm>
            <a:off x="2456600" y="760750"/>
            <a:ext cx="4148725" cy="43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