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6"/>
  </p:notesMasterIdLst>
  <p:sldIdLst>
    <p:sldId id="256" r:id="rId2"/>
    <p:sldId id="258" r:id="rId3"/>
    <p:sldId id="273" r:id="rId4"/>
    <p:sldId id="263" r:id="rId5"/>
    <p:sldId id="260" r:id="rId6"/>
    <p:sldId id="257" r:id="rId7"/>
    <p:sldId id="259" r:id="rId8"/>
    <p:sldId id="261" r:id="rId9"/>
    <p:sldId id="262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9" r:id="rId23"/>
    <p:sldId id="280" r:id="rId24"/>
    <p:sldId id="278" r:id="rId25"/>
    <p:sldId id="281" r:id="rId26"/>
    <p:sldId id="282" r:id="rId27"/>
    <p:sldId id="283" r:id="rId28"/>
    <p:sldId id="284" r:id="rId29"/>
    <p:sldId id="286" r:id="rId30"/>
    <p:sldId id="285" r:id="rId31"/>
    <p:sldId id="265" r:id="rId32"/>
    <p:sldId id="287" r:id="rId33"/>
    <p:sldId id="289" r:id="rId34"/>
    <p:sldId id="28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50DD5-20BE-4C8E-867C-A51D5A9E655A}" type="datetimeFigureOut">
              <a:rPr lang="en-GB" smtClean="0"/>
              <a:t>04/07/2013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1EF35-D08D-4FC7-8941-4393CA73148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3544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1EF35-D08D-4FC7-8941-4393CA731484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2180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427C-E827-4846-80AA-B35B31389B19}" type="datetimeFigureOut">
              <a:rPr lang="en-GB" smtClean="0"/>
              <a:t>04/07/2013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2F4A-DC80-4B6B-803F-8D78BE9A112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427C-E827-4846-80AA-B35B31389B19}" type="datetimeFigureOut">
              <a:rPr lang="en-GB" smtClean="0"/>
              <a:t>04/07/2013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2F4A-DC80-4B6B-803F-8D78BE9A1123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427C-E827-4846-80AA-B35B31389B19}" type="datetimeFigureOut">
              <a:rPr lang="en-GB" smtClean="0"/>
              <a:t>04/07/2013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2F4A-DC80-4B6B-803F-8D78BE9A1123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427C-E827-4846-80AA-B35B31389B19}" type="datetimeFigureOut">
              <a:rPr lang="en-GB" smtClean="0"/>
              <a:t>04/07/2013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2F4A-DC80-4B6B-803F-8D78BE9A1123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427C-E827-4846-80AA-B35B31389B19}" type="datetimeFigureOut">
              <a:rPr lang="en-GB" smtClean="0"/>
              <a:t>04/07/2013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2F4A-DC80-4B6B-803F-8D78BE9A112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427C-E827-4846-80AA-B35B31389B19}" type="datetimeFigureOut">
              <a:rPr lang="en-GB" smtClean="0"/>
              <a:t>04/07/2013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2F4A-DC80-4B6B-803F-8D78BE9A1123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427C-E827-4846-80AA-B35B31389B19}" type="datetimeFigureOut">
              <a:rPr lang="en-GB" smtClean="0"/>
              <a:t>04/07/2013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2F4A-DC80-4B6B-803F-8D78BE9A1123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427C-E827-4846-80AA-B35B31389B19}" type="datetimeFigureOut">
              <a:rPr lang="en-GB" smtClean="0"/>
              <a:t>04/07/2013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2F4A-DC80-4B6B-803F-8D78BE9A1123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427C-E827-4846-80AA-B35B31389B19}" type="datetimeFigureOut">
              <a:rPr lang="en-GB" smtClean="0"/>
              <a:t>04/07/2013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2F4A-DC80-4B6B-803F-8D78BE9A1123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427C-E827-4846-80AA-B35B31389B19}" type="datetimeFigureOut">
              <a:rPr lang="en-GB" smtClean="0"/>
              <a:t>04/07/2013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2F4A-DC80-4B6B-803F-8D78BE9A1123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427C-E827-4846-80AA-B35B31389B19}" type="datetimeFigureOut">
              <a:rPr lang="en-GB" smtClean="0"/>
              <a:t>04/07/2013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2F4A-DC80-4B6B-803F-8D78BE9A1123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8F37427C-E827-4846-80AA-B35B31389B19}" type="datetimeFigureOut">
              <a:rPr lang="en-GB" smtClean="0"/>
              <a:t>04/07/2013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00A2F4A-DC80-4B6B-803F-8D78BE9A112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">
            <a:hlinkClick r:id="rId13" action="ppaction://hlinksldjump"/>
          </p:cNvPr>
          <p:cNvPicPr>
            <a:picLocks noChangeAspect="1" noChangeArrowheads="1"/>
          </p:cNvPicPr>
          <p:nvPr userDrawn="1"/>
        </p:nvPicPr>
        <p:blipFill>
          <a:blip r:embed="rId14" cstate="email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524" b="92857" l="9524" r="922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51913" y="6065913"/>
            <a:ext cx="792087" cy="7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youtu.be/Toqsu3qsqtw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easyGUI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“Probably the Easiest GUI in the world”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92857" l="9524" r="922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72200" y="476672"/>
            <a:ext cx="1600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24" b="92857" l="9524" r="922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52119" y="1973240"/>
            <a:ext cx="920481" cy="920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524" b="92857" l="9524" r="922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56075" y="3284984"/>
            <a:ext cx="792087" cy="7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902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 (string)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327376"/>
          </a:xfrm>
        </p:spPr>
        <p:txBody>
          <a:bodyPr>
            <a:normAutofit/>
          </a:bodyPr>
          <a:lstStyle/>
          <a:p>
            <a:r>
              <a:rPr lang="en-GB" dirty="0"/>
              <a:t>Information form the user needs to be collected.</a:t>
            </a:r>
          </a:p>
          <a:p>
            <a:r>
              <a:rPr lang="en-GB" dirty="0"/>
              <a:t>This can be </a:t>
            </a:r>
            <a:r>
              <a:rPr lang="en-GB" dirty="0" smtClean="0"/>
              <a:t>achieved </a:t>
            </a:r>
            <a:r>
              <a:rPr lang="en-GB" dirty="0"/>
              <a:t>by </a:t>
            </a:r>
            <a:r>
              <a:rPr lang="en-GB" dirty="0" smtClean="0"/>
              <a:t>creating </a:t>
            </a:r>
            <a:r>
              <a:rPr lang="en-GB" dirty="0"/>
              <a:t>a </a:t>
            </a:r>
            <a:r>
              <a:rPr lang="en-GB" dirty="0" smtClean="0"/>
              <a:t>variable</a:t>
            </a:r>
            <a:endParaRPr lang="en-GB" dirty="0"/>
          </a:p>
          <a:p>
            <a:r>
              <a:rPr lang="en-GB" dirty="0"/>
              <a:t>Call the </a:t>
            </a:r>
            <a:r>
              <a:rPr lang="en-GB" dirty="0" smtClean="0"/>
              <a:t>variable </a:t>
            </a:r>
            <a:r>
              <a:rPr lang="en-GB" dirty="0"/>
              <a:t>an </a:t>
            </a:r>
            <a:r>
              <a:rPr lang="en-GB" dirty="0" smtClean="0"/>
              <a:t>appropriate name </a:t>
            </a:r>
          </a:p>
          <a:p>
            <a:r>
              <a:rPr lang="en-GB" dirty="0" smtClean="0"/>
              <a:t>Add </a:t>
            </a:r>
            <a:r>
              <a:rPr lang="en-GB" dirty="0"/>
              <a:t>the code</a:t>
            </a:r>
            <a:r>
              <a:rPr lang="en-GB" dirty="0" smtClean="0"/>
              <a:t>;</a:t>
            </a:r>
          </a:p>
          <a:p>
            <a:pPr marL="0" indent="0">
              <a:buNone/>
            </a:pPr>
            <a:r>
              <a:rPr lang="en-GB" sz="2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eg.enterbox(“</a:t>
            </a:r>
            <a:r>
              <a:rPr lang="en-GB" sz="2800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your prompt</a:t>
            </a:r>
            <a:r>
              <a:rPr lang="en-GB" sz="2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:“)</a:t>
            </a:r>
            <a:endParaRPr lang="en-GB" sz="28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GB" sz="2800" dirty="0" smtClean="0"/>
          </a:p>
          <a:p>
            <a:r>
              <a:rPr lang="en-GB" dirty="0"/>
              <a:t>Example: (Have a go)</a:t>
            </a:r>
          </a:p>
          <a:p>
            <a:pPr marL="0" indent="0">
              <a:buNone/>
            </a:pPr>
            <a:r>
              <a:rPr lang="en-GB" sz="2800" dirty="0" smtClean="0"/>
              <a:t> 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yourname </a:t>
            </a:r>
            <a:r>
              <a:rPr lang="en-GB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 eg.enterbox(“Hi, </a:t>
            </a:r>
            <a:r>
              <a:rPr lang="en-GB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what’s </a:t>
            </a:r>
            <a:r>
              <a:rPr lang="en-GB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your name?:")</a:t>
            </a:r>
          </a:p>
          <a:p>
            <a:pPr marL="0" indent="0">
              <a:buNone/>
            </a:pPr>
            <a:endParaRPr lang="en-GB" sz="28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83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 (string)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327376"/>
          </a:xfrm>
        </p:spPr>
        <p:txBody>
          <a:bodyPr>
            <a:normAutofit fontScale="92500" lnSpcReduction="10000"/>
          </a:bodyPr>
          <a:lstStyle/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Always remember the colon at the end of the prompt</a:t>
            </a:r>
          </a:p>
          <a:p>
            <a:r>
              <a:rPr lang="en-GB" dirty="0" smtClean="0"/>
              <a:t>Add a print variable to return the value of the input</a:t>
            </a:r>
          </a:p>
          <a:p>
            <a:r>
              <a:rPr lang="en-GB" dirty="0" smtClean="0"/>
              <a:t>It should print the name you enter in the console window</a:t>
            </a:r>
          </a:p>
          <a:p>
            <a:endParaRPr lang="en-GB" dirty="0"/>
          </a:p>
          <a:p>
            <a:r>
              <a:rPr lang="en-GB" dirty="0" smtClean="0"/>
              <a:t>Create two examples of your own</a:t>
            </a:r>
          </a:p>
          <a:p>
            <a:endParaRPr lang="en-GB" dirty="0"/>
          </a:p>
          <a:p>
            <a:pPr marL="0" indent="0">
              <a:buNone/>
            </a:pPr>
            <a:endParaRPr lang="en-GB" sz="28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29944" y="692696"/>
            <a:ext cx="3829050" cy="15716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48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Returning a Stored Value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327376"/>
          </a:xfrm>
        </p:spPr>
        <p:txBody>
          <a:bodyPr>
            <a:normAutofit/>
          </a:bodyPr>
          <a:lstStyle/>
          <a:p>
            <a:r>
              <a:rPr lang="en-GB" dirty="0"/>
              <a:t>Returning the value entered is </a:t>
            </a:r>
            <a:r>
              <a:rPr lang="en-GB" dirty="0" smtClean="0"/>
              <a:t>inputted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Use the </a:t>
            </a:r>
            <a:r>
              <a:rPr lang="en-GB" dirty="0" err="1"/>
              <a:t>msg.box</a:t>
            </a:r>
            <a:r>
              <a:rPr lang="en-GB" dirty="0"/>
              <a:t> code to print a message that contains the pervious variable value that was entered </a:t>
            </a:r>
          </a:p>
          <a:p>
            <a:endParaRPr lang="en-GB" dirty="0"/>
          </a:p>
          <a:p>
            <a:r>
              <a:rPr lang="en-GB" dirty="0"/>
              <a:t>Can you write the code? (Try it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2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28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eg.msgbox</a:t>
            </a:r>
            <a:r>
              <a:rPr lang="en-GB" sz="2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 </a:t>
            </a:r>
            <a:r>
              <a:rPr lang="en-GB" sz="2800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of the variable</a:t>
            </a:r>
            <a:r>
              <a:rPr lang="en-GB" sz="2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GB" dirty="0"/>
          </a:p>
          <a:p>
            <a:pPr marL="0" indent="0">
              <a:buNone/>
            </a:pPr>
            <a:endParaRPr lang="en-GB" sz="28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68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122368" cy="16002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Returning a Stored Value 2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327376"/>
          </a:xfrm>
        </p:spPr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A message box can also print a message and the variable input value.</a:t>
            </a:r>
          </a:p>
          <a:p>
            <a:endParaRPr lang="en-GB" dirty="0"/>
          </a:p>
          <a:p>
            <a:r>
              <a:rPr lang="en-GB" dirty="0" smtClean="0"/>
              <a:t>Can </a:t>
            </a:r>
            <a:r>
              <a:rPr lang="en-GB" dirty="0"/>
              <a:t>you write the code? (Try it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2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eg.msgbox(“message”, </a:t>
            </a:r>
            <a:r>
              <a:rPr lang="en-GB" sz="2000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 </a:t>
            </a:r>
            <a:r>
              <a:rPr lang="en-GB" sz="2000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of the variable</a:t>
            </a:r>
            <a:r>
              <a:rPr lang="en-GB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GB" dirty="0"/>
          </a:p>
          <a:p>
            <a:pPr marL="0" indent="0">
              <a:buNone/>
            </a:pPr>
            <a:endParaRPr lang="en-GB" sz="28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00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122368" cy="16002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Returning a Stored Value 3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489698"/>
          </a:xfrm>
        </p:spPr>
        <p:txBody>
          <a:bodyPr>
            <a:normAutofit fontScale="92500" lnSpcReduction="20000"/>
          </a:bodyPr>
          <a:lstStyle/>
          <a:p>
            <a:endParaRPr lang="en-GB" dirty="0" smtClean="0"/>
          </a:p>
          <a:p>
            <a:pPr marL="0" indent="0">
              <a:buNone/>
            </a:pPr>
            <a:endParaRPr lang="en-GB" sz="2000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GB" sz="20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GB" sz="2000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GB" sz="20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GB" sz="2000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GB" sz="20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GB" sz="2000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GB" sz="20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GB" sz="2000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GB" sz="2000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GB" sz="2000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yourname </a:t>
            </a:r>
            <a:r>
              <a:rPr lang="en-GB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 eg.enterbox("Hi, what is your name?:")</a:t>
            </a:r>
          </a:p>
          <a:p>
            <a:pPr marL="0" indent="0">
              <a:buNone/>
            </a:pPr>
            <a:endParaRPr lang="en-GB" sz="20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eg.msgbox</a:t>
            </a:r>
            <a:r>
              <a:rPr lang="en-GB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("Hello there", yourname)</a:t>
            </a:r>
          </a:p>
          <a:p>
            <a:pPr marL="0" indent="0">
              <a:buNone/>
            </a:pPr>
            <a:endParaRPr lang="en-GB" sz="20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GB" sz="28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83768" y="548680"/>
            <a:ext cx="3829050" cy="15716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00358" y="2276872"/>
            <a:ext cx="3962400" cy="131445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57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698432" cy="1600200"/>
          </a:xfrm>
        </p:spPr>
        <p:txBody>
          <a:bodyPr/>
          <a:lstStyle/>
          <a:p>
            <a:pPr algn="ctr"/>
            <a:r>
              <a:rPr lang="en-GB" dirty="0" smtClean="0"/>
              <a:t>RECAP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4464496"/>
          </a:xfrm>
        </p:spPr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Create a message box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eg.msgbox</a:t>
            </a:r>
            <a:r>
              <a:rPr lang="en-GB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(“Hello there</a:t>
            </a:r>
            <a:r>
              <a:rPr lang="en-GB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!”)</a:t>
            </a:r>
          </a:p>
          <a:p>
            <a:pPr marL="0" indent="0">
              <a:buNone/>
            </a:pPr>
            <a:endParaRPr lang="en-GB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dirty="0"/>
              <a:t>Create a </a:t>
            </a:r>
            <a:r>
              <a:rPr lang="en-GB" dirty="0" smtClean="0"/>
              <a:t>variable</a:t>
            </a:r>
            <a:endParaRPr lang="en-GB" dirty="0"/>
          </a:p>
          <a:p>
            <a:pPr marL="320040" lvl="1" indent="0">
              <a:buNone/>
            </a:pPr>
            <a:r>
              <a:rPr lang="en-GB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nameofthevariable</a:t>
            </a:r>
            <a:r>
              <a:rPr lang="en-GB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 eg.enterbox</a:t>
            </a:r>
            <a:r>
              <a:rPr lang="en-GB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(“</a:t>
            </a:r>
            <a:r>
              <a:rPr lang="en-GB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GB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:")</a:t>
            </a:r>
          </a:p>
          <a:p>
            <a:pPr marL="320040" lvl="1" indent="0">
              <a:buNone/>
            </a:pPr>
            <a:endParaRPr lang="en-GB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dirty="0" smtClean="0"/>
              <a:t>Print the variable value</a:t>
            </a:r>
            <a:endParaRPr lang="en-GB" dirty="0"/>
          </a:p>
          <a:p>
            <a:pPr marL="320040" lvl="1" indent="0">
              <a:buNone/>
            </a:pPr>
            <a:r>
              <a:rPr lang="en-GB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24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eg.msgbox</a:t>
            </a:r>
            <a:r>
              <a:rPr lang="en-GB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(“</a:t>
            </a:r>
            <a:r>
              <a:rPr lang="en-GB" sz="2400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GB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", </a:t>
            </a:r>
            <a:r>
              <a:rPr lang="en-GB" sz="2400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variablename</a:t>
            </a:r>
            <a:r>
              <a:rPr lang="en-GB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GB" sz="24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184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Variable (integer)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692696"/>
            <a:ext cx="7543800" cy="4327376"/>
          </a:xfrm>
        </p:spPr>
        <p:txBody>
          <a:bodyPr>
            <a:normAutofit/>
          </a:bodyPr>
          <a:lstStyle/>
          <a:p>
            <a:r>
              <a:rPr lang="en-GB" dirty="0" smtClean="0"/>
              <a:t>The previous code only works for strings, if you require a number / integer use the following code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sz="2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eg.integerbox</a:t>
            </a:r>
          </a:p>
          <a:p>
            <a:pPr marL="0" lvl="1" indent="0">
              <a:buNone/>
            </a:pPr>
            <a:endParaRPr lang="en-GB" i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endParaRPr lang="en-GB" i="1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GB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nameofthevariable</a:t>
            </a:r>
            <a:r>
              <a:rPr lang="en-GB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GB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eg.integerbox(“</a:t>
            </a:r>
            <a:r>
              <a:rPr lang="en-GB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GB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:")</a:t>
            </a:r>
          </a:p>
          <a:p>
            <a:pPr marL="0" indent="0">
              <a:buNone/>
            </a:pPr>
            <a:endParaRPr lang="en-GB" sz="2800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dirty="0"/>
              <a:t>Create a variable that asks for a number?</a:t>
            </a:r>
          </a:p>
        </p:txBody>
      </p:sp>
    </p:spTree>
    <p:extLst>
      <p:ext uri="{BB962C8B-B14F-4D97-AF65-F5344CB8AC3E}">
        <p14:creationId xmlns:p14="http://schemas.microsoft.com/office/powerpoint/2010/main" val="296246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Student Task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327376"/>
          </a:xfrm>
        </p:spPr>
        <p:txBody>
          <a:bodyPr>
            <a:normAutofit lnSpcReduction="10000"/>
          </a:bodyPr>
          <a:lstStyle/>
          <a:p>
            <a:endParaRPr lang="en-GB" dirty="0" smtClean="0"/>
          </a:p>
          <a:p>
            <a:r>
              <a:rPr lang="en-GB" dirty="0" smtClean="0"/>
              <a:t>Create </a:t>
            </a:r>
            <a:r>
              <a:rPr lang="en-GB" dirty="0"/>
              <a:t>a </a:t>
            </a:r>
            <a:r>
              <a:rPr lang="en-GB" dirty="0" smtClean="0"/>
              <a:t>two variables, one called </a:t>
            </a:r>
            <a:r>
              <a:rPr lang="en-GB" b="1" dirty="0" smtClean="0"/>
              <a:t>name, </a:t>
            </a:r>
            <a:r>
              <a:rPr lang="en-GB" dirty="0" smtClean="0"/>
              <a:t>that asks for your name, the second called </a:t>
            </a:r>
            <a:r>
              <a:rPr lang="en-GB" b="1" dirty="0" smtClean="0"/>
              <a:t>age </a:t>
            </a:r>
            <a:r>
              <a:rPr lang="en-GB" dirty="0" smtClean="0"/>
              <a:t>that asks for your age</a:t>
            </a:r>
          </a:p>
          <a:p>
            <a:r>
              <a:rPr lang="en-GB" dirty="0" smtClean="0"/>
              <a:t>Create a third variable called </a:t>
            </a:r>
            <a:r>
              <a:rPr lang="en-GB" b="1" dirty="0" smtClean="0"/>
              <a:t>days </a:t>
            </a:r>
            <a:r>
              <a:rPr lang="en-GB" dirty="0" smtClean="0"/>
              <a:t>that calculates how many days the person has been alive for.</a:t>
            </a:r>
          </a:p>
          <a:p>
            <a:r>
              <a:rPr lang="en-GB" dirty="0" smtClean="0"/>
              <a:t>Return a message box that states;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i="1" dirty="0" smtClean="0"/>
              <a:t>“hello …….., you have been alive for ….. days”</a:t>
            </a:r>
          </a:p>
          <a:p>
            <a:r>
              <a:rPr lang="en-GB" dirty="0" smtClean="0"/>
              <a:t>Where the message returns the name of the person and the number of days alive</a:t>
            </a:r>
          </a:p>
          <a:p>
            <a:r>
              <a:rPr lang="en-GB" dirty="0" smtClean="0"/>
              <a:t>HINT, be aware if integers and strings, you cannot add an integer to a string, </a:t>
            </a:r>
            <a:r>
              <a:rPr lang="en-GB" sz="2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str()</a:t>
            </a:r>
          </a:p>
        </p:txBody>
      </p:sp>
    </p:spTree>
    <p:extLst>
      <p:ext uri="{BB962C8B-B14F-4D97-AF65-F5344CB8AC3E}">
        <p14:creationId xmlns:p14="http://schemas.microsoft.com/office/powerpoint/2010/main" val="183303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548680"/>
            <a:ext cx="8712968" cy="46805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import easygui as eg</a:t>
            </a:r>
          </a:p>
          <a:p>
            <a:pPr marL="0" indent="0">
              <a:buNone/>
            </a:pPr>
            <a:endParaRPr lang="en-GB" sz="1800" i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800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 = eg.enterbox("Hi, what is your name?")</a:t>
            </a:r>
          </a:p>
          <a:p>
            <a:pPr marL="0" indent="0">
              <a:buNone/>
            </a:pPr>
            <a:endParaRPr lang="en-GB" sz="1800" i="1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800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age </a:t>
            </a:r>
            <a:r>
              <a:rPr lang="en-GB" sz="1800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 eg.integerbox("Hi, how old are you?")</a:t>
            </a:r>
          </a:p>
          <a:p>
            <a:pPr marL="0" indent="0">
              <a:buNone/>
            </a:pPr>
            <a:endParaRPr lang="en-GB" sz="1800" i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800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days = age * 365</a:t>
            </a:r>
          </a:p>
          <a:p>
            <a:pPr marL="0" indent="0">
              <a:buNone/>
            </a:pPr>
            <a:endParaRPr lang="en-GB" sz="1800" i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800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eg.msgbox("Hello " + name + " you are, " + str(days) + " days old")</a:t>
            </a:r>
          </a:p>
        </p:txBody>
      </p:sp>
      <p:sp>
        <p:nvSpPr>
          <p:cNvPr id="4" name="Rectangle 3"/>
          <p:cNvSpPr/>
          <p:nvPr/>
        </p:nvSpPr>
        <p:spPr>
          <a:xfrm>
            <a:off x="5652120" y="4005064"/>
            <a:ext cx="1224136" cy="4320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267744" y="3944204"/>
            <a:ext cx="288032" cy="4320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004048" y="3996700"/>
            <a:ext cx="288032" cy="4320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597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698432" cy="1600200"/>
          </a:xfrm>
        </p:spPr>
        <p:txBody>
          <a:bodyPr/>
          <a:lstStyle/>
          <a:p>
            <a:pPr algn="ctr"/>
            <a:r>
              <a:rPr lang="en-GB" dirty="0" smtClean="0"/>
              <a:t>RECAP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4536504"/>
          </a:xfrm>
        </p:spPr>
        <p:txBody>
          <a:bodyPr>
            <a:normAutofit lnSpcReduction="10000"/>
          </a:bodyPr>
          <a:lstStyle/>
          <a:p>
            <a:endParaRPr lang="en-GB" dirty="0" smtClean="0"/>
          </a:p>
          <a:p>
            <a:r>
              <a:rPr lang="en-GB" dirty="0" smtClean="0"/>
              <a:t>Create a message box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eg.msgbox</a:t>
            </a:r>
            <a:r>
              <a:rPr lang="en-GB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(“Hello there</a:t>
            </a:r>
            <a:r>
              <a:rPr lang="en-GB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!”)</a:t>
            </a:r>
          </a:p>
          <a:p>
            <a:pPr marL="0" indent="0">
              <a:buNone/>
            </a:pPr>
            <a:endParaRPr lang="en-GB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dirty="0"/>
              <a:t>Create a </a:t>
            </a:r>
            <a:r>
              <a:rPr lang="en-GB" dirty="0" smtClean="0"/>
              <a:t>variable</a:t>
            </a:r>
            <a:endParaRPr lang="en-GB" dirty="0"/>
          </a:p>
          <a:p>
            <a:pPr marL="320040" lvl="1" indent="0">
              <a:buNone/>
            </a:pPr>
            <a:r>
              <a:rPr lang="en-GB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nameofthevariable</a:t>
            </a:r>
            <a:r>
              <a:rPr lang="en-GB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 eg.enterbox</a:t>
            </a:r>
            <a:r>
              <a:rPr lang="en-GB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(“</a:t>
            </a:r>
            <a:r>
              <a:rPr lang="en-GB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GB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:")</a:t>
            </a:r>
          </a:p>
          <a:p>
            <a:pPr marL="320040" lvl="1" indent="0">
              <a:buNone/>
            </a:pPr>
            <a:r>
              <a:rPr lang="en-GB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nameofthevariable</a:t>
            </a:r>
            <a:r>
              <a:rPr lang="en-GB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GB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eg.integerbox</a:t>
            </a:r>
            <a:r>
              <a:rPr lang="en-GB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(“</a:t>
            </a:r>
            <a:r>
              <a:rPr lang="en-GB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GB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:")</a:t>
            </a:r>
          </a:p>
          <a:p>
            <a:pPr marL="320040" lvl="1" indent="0">
              <a:buNone/>
            </a:pPr>
            <a:r>
              <a:rPr lang="en-GB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str()</a:t>
            </a:r>
          </a:p>
          <a:p>
            <a:pPr marL="320040" lvl="1" indent="0">
              <a:buNone/>
            </a:pPr>
            <a:endParaRPr lang="en-GB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dirty="0" smtClean="0"/>
              <a:t>Print the variable value</a:t>
            </a:r>
            <a:endParaRPr lang="en-GB" dirty="0"/>
          </a:p>
          <a:p>
            <a:pPr marL="320040" lvl="1" indent="0">
              <a:buNone/>
            </a:pPr>
            <a:r>
              <a:rPr lang="en-GB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24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eg.msgbox</a:t>
            </a:r>
            <a:r>
              <a:rPr lang="en-GB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(“</a:t>
            </a:r>
            <a:r>
              <a:rPr lang="en-GB" sz="2400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GB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", </a:t>
            </a:r>
            <a:r>
              <a:rPr lang="en-GB" sz="2400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variablename</a:t>
            </a:r>
            <a:r>
              <a:rPr lang="en-GB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GB" sz="24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150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Assumptions </a:t>
            </a:r>
            <a:r>
              <a:rPr lang="en-GB" sz="2800" dirty="0" smtClean="0"/>
              <a:t>(Teachers’ Notes)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resources sets out an introduction to using easyGUI and Python 2.7.3</a:t>
            </a:r>
          </a:p>
          <a:p>
            <a:r>
              <a:rPr lang="en-GB" dirty="0" smtClean="0"/>
              <a:t>It assume that students have a basic understanding of the Python programming language </a:t>
            </a:r>
          </a:p>
          <a:p>
            <a:r>
              <a:rPr lang="en-GB" dirty="0" smtClean="0"/>
              <a:t>It also assumes that both easyGUI and Python have been installed. </a:t>
            </a:r>
          </a:p>
          <a:p>
            <a:r>
              <a:rPr lang="en-GB" dirty="0" smtClean="0"/>
              <a:t>All program code is shown in purple </a:t>
            </a:r>
            <a:r>
              <a:rPr lang="en-GB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Consolas</a:t>
            </a:r>
            <a:endParaRPr lang="en-GB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085184"/>
            <a:ext cx="7698432" cy="1087016"/>
          </a:xfrm>
        </p:spPr>
        <p:txBody>
          <a:bodyPr/>
          <a:lstStyle/>
          <a:p>
            <a:r>
              <a:rPr lang="en-GB" dirty="0" smtClean="0"/>
              <a:t>Creating Buttons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548680"/>
            <a:ext cx="8892480" cy="4536504"/>
          </a:xfrm>
        </p:spPr>
        <p:txBody>
          <a:bodyPr>
            <a:normAutofit/>
          </a:bodyPr>
          <a:lstStyle/>
          <a:p>
            <a:r>
              <a:rPr lang="en-GB" dirty="0"/>
              <a:t>Buttons allow the user to interact and </a:t>
            </a:r>
            <a:r>
              <a:rPr lang="en-GB" dirty="0" smtClean="0"/>
              <a:t>select </a:t>
            </a:r>
            <a:r>
              <a:rPr lang="en-GB" dirty="0"/>
              <a:t>options in your </a:t>
            </a:r>
            <a:r>
              <a:rPr lang="en-GB" dirty="0" smtClean="0"/>
              <a:t>program</a:t>
            </a:r>
          </a:p>
          <a:p>
            <a:r>
              <a:rPr lang="en-GB" dirty="0" smtClean="0"/>
              <a:t>To create buttons use the code;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Buttons = [“Button 1”, </a:t>
            </a:r>
            <a:r>
              <a:rPr lang="en-GB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“button </a:t>
            </a:r>
            <a:r>
              <a:rPr lang="en-GB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2”,  “Help”]</a:t>
            </a:r>
          </a:p>
          <a:p>
            <a:r>
              <a:rPr lang="en-GB" dirty="0" smtClean="0"/>
              <a:t>Replace the Button with the name you ant displayed on the button</a:t>
            </a:r>
          </a:p>
          <a:p>
            <a:r>
              <a:rPr lang="en-GB" dirty="0" smtClean="0"/>
              <a:t>Then create a variable with and call the </a:t>
            </a:r>
            <a:r>
              <a:rPr lang="en-GB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eg.buttonbox </a:t>
            </a:r>
            <a:r>
              <a:rPr lang="en-GB" dirty="0" smtClean="0"/>
              <a:t>function</a:t>
            </a:r>
          </a:p>
          <a:p>
            <a:r>
              <a:rPr lang="en-GB" dirty="0" smtClean="0"/>
              <a:t>This is similar to the integer and enter box</a:t>
            </a:r>
          </a:p>
          <a:p>
            <a:r>
              <a:rPr lang="en-GB" dirty="0" smtClean="0"/>
              <a:t>Note the </a:t>
            </a:r>
            <a:r>
              <a:rPr lang="en-GB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choices=buttons</a:t>
            </a:r>
            <a:r>
              <a:rPr lang="en-GB" dirty="0" smtClean="0"/>
              <a:t> at the end of the code.</a:t>
            </a:r>
            <a:endParaRPr lang="en-GB" dirty="0"/>
          </a:p>
          <a:p>
            <a:pPr marL="0" indent="0">
              <a:buNone/>
            </a:pPr>
            <a:endParaRPr lang="en-GB" sz="1600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7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Variable = </a:t>
            </a:r>
            <a:r>
              <a:rPr lang="en-GB" sz="17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eg.buttonbox(“This is an example of </a:t>
            </a:r>
            <a:r>
              <a:rPr lang="en-GB" sz="17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buttons”, </a:t>
            </a:r>
            <a:r>
              <a:rPr lang="en-GB" sz="17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choices=buttons)</a:t>
            </a:r>
          </a:p>
        </p:txBody>
      </p:sp>
    </p:spTree>
    <p:extLst>
      <p:ext uri="{BB962C8B-B14F-4D97-AF65-F5344CB8AC3E}">
        <p14:creationId xmlns:p14="http://schemas.microsoft.com/office/powerpoint/2010/main" val="141120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085184"/>
            <a:ext cx="7698432" cy="1087016"/>
          </a:xfrm>
        </p:spPr>
        <p:txBody>
          <a:bodyPr/>
          <a:lstStyle/>
          <a:p>
            <a:r>
              <a:rPr lang="en-GB" dirty="0" smtClean="0"/>
              <a:t>Creating Buttons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0688"/>
            <a:ext cx="8892480" cy="4536504"/>
          </a:xfrm>
        </p:spPr>
        <p:txBody>
          <a:bodyPr>
            <a:normAutofit/>
          </a:bodyPr>
          <a:lstStyle/>
          <a:p>
            <a:r>
              <a:rPr lang="en-GB" dirty="0" smtClean="0"/>
              <a:t>Let’s us create a button;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Buttons = </a:t>
            </a:r>
            <a:r>
              <a:rPr lang="en-GB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[“Good”, “Bad”, “ok”]</a:t>
            </a:r>
            <a:endParaRPr lang="en-GB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dirty="0" smtClean="0"/>
              <a:t>Create a variable called </a:t>
            </a:r>
            <a:r>
              <a:rPr lang="en-GB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feeling</a:t>
            </a:r>
            <a:r>
              <a:rPr lang="en-GB" dirty="0" smtClean="0"/>
              <a:t> and ask the user how they are feeling.</a:t>
            </a:r>
          </a:p>
          <a:p>
            <a:endParaRPr lang="en-GB" dirty="0" smtClean="0"/>
          </a:p>
          <a:p>
            <a:r>
              <a:rPr lang="en-GB" dirty="0" smtClean="0"/>
              <a:t>Add the </a:t>
            </a:r>
            <a:r>
              <a:rPr lang="en-GB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choices=buttons </a:t>
            </a:r>
            <a:r>
              <a:rPr lang="en-GB" dirty="0" smtClean="0"/>
              <a:t>to the code </a:t>
            </a:r>
          </a:p>
          <a:p>
            <a:pPr marL="0" indent="0">
              <a:buNone/>
            </a:pPr>
            <a:endParaRPr lang="en-GB" sz="1600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7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= </a:t>
            </a:r>
            <a:r>
              <a:rPr lang="en-GB" sz="17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eg.buttonbox</a:t>
            </a:r>
            <a:r>
              <a:rPr lang="en-GB" sz="17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(“        ”, </a:t>
            </a:r>
            <a:r>
              <a:rPr lang="en-GB" sz="17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choices=buttons)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331640" y="4437112"/>
            <a:ext cx="7920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067944" y="4437112"/>
            <a:ext cx="9361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05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5013176"/>
            <a:ext cx="7698432" cy="1087016"/>
          </a:xfrm>
        </p:spPr>
        <p:txBody>
          <a:bodyPr/>
          <a:lstStyle/>
          <a:p>
            <a:r>
              <a:rPr lang="en-GB" dirty="0" smtClean="0"/>
              <a:t>Adding an Image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0688"/>
            <a:ext cx="8892480" cy="4536504"/>
          </a:xfrm>
        </p:spPr>
        <p:txBody>
          <a:bodyPr>
            <a:normAutofit/>
          </a:bodyPr>
          <a:lstStyle/>
          <a:p>
            <a:r>
              <a:rPr lang="en-GB" dirty="0" smtClean="0"/>
              <a:t>An image can be added to a message box or other.</a:t>
            </a:r>
          </a:p>
          <a:p>
            <a:r>
              <a:rPr lang="en-GB" dirty="0" smtClean="0"/>
              <a:t>Images must be in GIF format</a:t>
            </a:r>
          </a:p>
          <a:p>
            <a:r>
              <a:rPr lang="en-GB" dirty="0" smtClean="0"/>
              <a:t>Images must saved in the same folder as the program</a:t>
            </a:r>
          </a:p>
          <a:p>
            <a:r>
              <a:rPr lang="en-GB" dirty="0" smtClean="0"/>
              <a:t>Images will appear in their original size</a:t>
            </a:r>
          </a:p>
          <a:p>
            <a:r>
              <a:rPr lang="en-GB" dirty="0" smtClean="0"/>
              <a:t>Call the image using the code;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image=“</a:t>
            </a:r>
            <a:r>
              <a:rPr lang="en-GB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 of the image file.gif</a:t>
            </a:r>
            <a:r>
              <a:rPr lang="en-GB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" </a:t>
            </a:r>
          </a:p>
          <a:p>
            <a:r>
              <a:rPr lang="en-GB" dirty="0"/>
              <a:t>Add the code to the end of previous </a:t>
            </a:r>
            <a:r>
              <a:rPr lang="en-GB" dirty="0" smtClean="0"/>
              <a:t>code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  <a:tabLst>
                <a:tab pos="900113" algn="l"/>
              </a:tabLst>
            </a:pPr>
            <a:r>
              <a:rPr lang="en-GB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Variable </a:t>
            </a:r>
            <a:r>
              <a:rPr lang="en-GB" sz="1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 eg.buttonbox(“This is an example of buttons”, </a:t>
            </a:r>
            <a:r>
              <a:rPr lang="en-GB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choices=buttons, </a:t>
            </a:r>
            <a:r>
              <a:rPr lang="en-GB" sz="1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image=“</a:t>
            </a:r>
            <a:r>
              <a:rPr lang="en-GB" sz="1600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 of the image file.gif</a:t>
            </a:r>
            <a:r>
              <a:rPr lang="en-GB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")</a:t>
            </a:r>
            <a:endParaRPr lang="en-GB" sz="16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602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5013176"/>
            <a:ext cx="7698432" cy="1087016"/>
          </a:xfrm>
        </p:spPr>
        <p:txBody>
          <a:bodyPr/>
          <a:lstStyle/>
          <a:p>
            <a:r>
              <a:rPr lang="en-GB" dirty="0" smtClean="0"/>
              <a:t>Adding an Image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620688"/>
            <a:ext cx="7920880" cy="50405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 smtClean="0"/>
          </a:p>
          <a:p>
            <a:pPr>
              <a:tabLst>
                <a:tab pos="900113" algn="l"/>
              </a:tabLst>
            </a:pPr>
            <a:endParaRPr lang="en-GB" dirty="0" smtClean="0"/>
          </a:p>
          <a:p>
            <a:pPr>
              <a:tabLst>
                <a:tab pos="900113" algn="l"/>
              </a:tabLst>
            </a:pPr>
            <a:endParaRPr lang="en-GB" dirty="0"/>
          </a:p>
          <a:p>
            <a:pPr>
              <a:tabLst>
                <a:tab pos="900113" algn="l"/>
              </a:tabLst>
            </a:pPr>
            <a:endParaRPr lang="en-GB" dirty="0" smtClean="0"/>
          </a:p>
          <a:p>
            <a:pPr>
              <a:tabLst>
                <a:tab pos="900113" algn="l"/>
              </a:tabLst>
            </a:pPr>
            <a:endParaRPr lang="en-GB" dirty="0"/>
          </a:p>
          <a:p>
            <a:pPr>
              <a:tabLst>
                <a:tab pos="900113" algn="l"/>
              </a:tabLst>
            </a:pPr>
            <a:endParaRPr lang="en-GB" dirty="0" smtClean="0"/>
          </a:p>
          <a:p>
            <a:pPr>
              <a:tabLst>
                <a:tab pos="900113" algn="l"/>
              </a:tabLst>
            </a:pPr>
            <a:endParaRPr lang="en-GB" dirty="0" smtClean="0"/>
          </a:p>
          <a:p>
            <a:pPr>
              <a:tabLst>
                <a:tab pos="900113" algn="l"/>
              </a:tabLst>
            </a:pPr>
            <a:r>
              <a:rPr lang="en-GB" dirty="0" smtClean="0"/>
              <a:t>Add </a:t>
            </a:r>
            <a:r>
              <a:rPr lang="en-GB" dirty="0"/>
              <a:t>an image of your </a:t>
            </a:r>
            <a:r>
              <a:rPr lang="en-GB" dirty="0" smtClean="0"/>
              <a:t>choice</a:t>
            </a:r>
          </a:p>
          <a:p>
            <a:pPr marL="0" indent="0">
              <a:buNone/>
              <a:tabLst>
                <a:tab pos="900113" algn="l"/>
              </a:tabLst>
            </a:pPr>
            <a:r>
              <a:rPr lang="en-GB" sz="1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Variable </a:t>
            </a:r>
            <a:r>
              <a:rPr lang="en-GB" sz="1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 eg.buttonbox(“This is an example of buttons”, choices=buttons, image=“</a:t>
            </a:r>
            <a:r>
              <a:rPr lang="en-GB" sz="1800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 of the image file.gif</a:t>
            </a:r>
            <a:r>
              <a:rPr lang="en-GB" sz="1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")</a:t>
            </a:r>
          </a:p>
          <a:p>
            <a:pPr marL="0" indent="0">
              <a:buNone/>
              <a:tabLst>
                <a:tab pos="900113" algn="l"/>
              </a:tabLst>
            </a:pPr>
            <a:endParaRPr lang="en-GB" dirty="0" smtClean="0"/>
          </a:p>
          <a:p>
            <a:pPr>
              <a:tabLst>
                <a:tab pos="900113" algn="l"/>
              </a:tabLst>
            </a:pPr>
            <a:r>
              <a:rPr lang="en-GB" dirty="0" smtClean="0"/>
              <a:t>Image can also be </a:t>
            </a:r>
            <a:r>
              <a:rPr lang="en-GB" dirty="0"/>
              <a:t>added to a message </a:t>
            </a:r>
            <a:r>
              <a:rPr lang="en-GB" dirty="0" smtClean="0"/>
              <a:t>box; </a:t>
            </a:r>
          </a:p>
          <a:p>
            <a:pPr marL="0" indent="0">
              <a:buNone/>
              <a:tabLst>
                <a:tab pos="900113" algn="l"/>
              </a:tabLst>
            </a:pPr>
            <a:r>
              <a:rPr lang="en-GB" sz="1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eg.msgbox</a:t>
            </a:r>
            <a:r>
              <a:rPr lang="en-GB" sz="1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(“Hello there</a:t>
            </a:r>
            <a:r>
              <a:rPr lang="en-GB" sz="1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!”, image=“</a:t>
            </a:r>
            <a:r>
              <a:rPr lang="en-GB" sz="1800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 of the file.gif</a:t>
            </a:r>
            <a:r>
              <a:rPr lang="en-GB" sz="1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”)</a:t>
            </a:r>
            <a:endParaRPr lang="en-GB" sz="18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900113" algn="l"/>
              </a:tabLst>
            </a:pPr>
            <a:endParaRPr lang="en-GB" sz="1800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900113" algn="l"/>
              </a:tabLst>
            </a:pPr>
            <a:endParaRPr lang="en-GB" sz="18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900113" algn="l"/>
              </a:tabLst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11760" y="620688"/>
            <a:ext cx="396240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988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698432" cy="1600200"/>
          </a:xfrm>
        </p:spPr>
        <p:txBody>
          <a:bodyPr/>
          <a:lstStyle/>
          <a:p>
            <a:pPr algn="ctr"/>
            <a:r>
              <a:rPr lang="en-GB" dirty="0" smtClean="0"/>
              <a:t>RECAP </a:t>
            </a:r>
            <a:r>
              <a:rPr lang="en-GB" dirty="0"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476672"/>
            <a:ext cx="8712968" cy="5976664"/>
          </a:xfrm>
        </p:spPr>
        <p:txBody>
          <a:bodyPr>
            <a:normAutofit fontScale="85000" lnSpcReduction="20000"/>
          </a:bodyPr>
          <a:lstStyle/>
          <a:p>
            <a:endParaRPr lang="en-GB" dirty="0" smtClean="0"/>
          </a:p>
          <a:p>
            <a:r>
              <a:rPr lang="en-GB" b="1" dirty="0" smtClean="0"/>
              <a:t>Create a message box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eg.msgbox</a:t>
            </a:r>
            <a:r>
              <a:rPr lang="en-GB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(“Hello there</a:t>
            </a:r>
            <a:r>
              <a:rPr lang="en-GB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!”)</a:t>
            </a:r>
          </a:p>
          <a:p>
            <a:r>
              <a:rPr lang="en-GB" b="1" dirty="0" smtClean="0"/>
              <a:t>Create </a:t>
            </a:r>
            <a:r>
              <a:rPr lang="en-GB" b="1" dirty="0"/>
              <a:t>a </a:t>
            </a:r>
            <a:r>
              <a:rPr lang="en-GB" b="1" dirty="0" smtClean="0"/>
              <a:t>variable</a:t>
            </a:r>
            <a:endParaRPr lang="en-GB" b="1" dirty="0"/>
          </a:p>
          <a:p>
            <a:pPr marL="320040" lvl="1" indent="0">
              <a:buNone/>
            </a:pPr>
            <a:r>
              <a:rPr lang="en-GB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nameofthevariable</a:t>
            </a:r>
            <a:r>
              <a:rPr lang="en-GB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 eg.enterbox</a:t>
            </a:r>
            <a:r>
              <a:rPr lang="en-GB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(“</a:t>
            </a:r>
            <a:r>
              <a:rPr lang="en-GB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GB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:")</a:t>
            </a:r>
          </a:p>
          <a:p>
            <a:pPr marL="320040" lvl="1" indent="0">
              <a:buNone/>
            </a:pPr>
            <a:r>
              <a:rPr lang="en-GB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nameofthevariable</a:t>
            </a:r>
            <a:r>
              <a:rPr lang="en-GB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GB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eg.integerbox</a:t>
            </a:r>
            <a:r>
              <a:rPr lang="en-GB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(“</a:t>
            </a:r>
            <a:r>
              <a:rPr lang="en-GB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GB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:")</a:t>
            </a:r>
          </a:p>
          <a:p>
            <a:pPr marL="320040" lvl="1" indent="0">
              <a:buNone/>
            </a:pPr>
            <a:r>
              <a:rPr lang="en-GB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str()</a:t>
            </a:r>
          </a:p>
          <a:p>
            <a:r>
              <a:rPr lang="en-GB" b="1" dirty="0" smtClean="0"/>
              <a:t>Print the variable value</a:t>
            </a:r>
            <a:endParaRPr lang="en-GB" b="1" dirty="0"/>
          </a:p>
          <a:p>
            <a:pPr marL="320040" lvl="1" indent="0">
              <a:buNone/>
            </a:pPr>
            <a:r>
              <a:rPr lang="en-GB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24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eg.msgbox</a:t>
            </a:r>
            <a:r>
              <a:rPr lang="en-GB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(“</a:t>
            </a:r>
            <a:r>
              <a:rPr lang="en-GB" sz="2400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GB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", </a:t>
            </a:r>
            <a:r>
              <a:rPr lang="en-GB" sz="2400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variablename</a:t>
            </a:r>
            <a:r>
              <a:rPr lang="en-GB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342900" lvl="1" indent="-342900"/>
            <a:r>
              <a:rPr lang="en-GB" sz="2400" b="1" dirty="0" smtClean="0"/>
              <a:t>Creating Buttons</a:t>
            </a:r>
            <a:r>
              <a:rPr lang="en-GB" sz="2400" dirty="0" smtClean="0"/>
              <a:t>:</a:t>
            </a:r>
          </a:p>
          <a:p>
            <a:pPr marL="0" lvl="1" indent="0">
              <a:buNone/>
            </a:pPr>
            <a:r>
              <a:rPr lang="en-GB" sz="2400" dirty="0"/>
              <a:t>	</a:t>
            </a:r>
            <a:r>
              <a:rPr lang="en-GB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Buttons = [“Good”, “Bad”, “ok</a:t>
            </a:r>
            <a:r>
              <a:rPr lang="en-GB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”]</a:t>
            </a:r>
          </a:p>
          <a:p>
            <a:pPr marL="342900" lvl="1" indent="-342900"/>
            <a:r>
              <a:rPr lang="en-GB" sz="2500" b="1" dirty="0" smtClean="0"/>
              <a:t>Selecting buttons</a:t>
            </a:r>
            <a:r>
              <a:rPr lang="en-GB" sz="2500" dirty="0" smtClean="0"/>
              <a:t>:</a:t>
            </a:r>
          </a:p>
          <a:p>
            <a:pPr marL="0" lvl="1" indent="0">
              <a:buNone/>
            </a:pPr>
            <a:r>
              <a:rPr lang="en-GB" sz="2500" dirty="0"/>
              <a:t>	</a:t>
            </a:r>
            <a:r>
              <a:rPr lang="en-GB" sz="21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Variable = eg.buttonbox(“This is an example of buttons”, choices=buttons</a:t>
            </a:r>
            <a:r>
              <a:rPr lang="en-GB" sz="21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342900" lvl="1" indent="-342900"/>
            <a:r>
              <a:rPr lang="en-GB" sz="2600" b="1" dirty="0" smtClean="0"/>
              <a:t>Adding </a:t>
            </a:r>
            <a:r>
              <a:rPr lang="en-GB" sz="2600" b="1" dirty="0"/>
              <a:t>an </a:t>
            </a:r>
            <a:r>
              <a:rPr lang="en-GB" sz="2600" b="1" dirty="0" smtClean="0"/>
              <a:t>Image:</a:t>
            </a:r>
          </a:p>
          <a:p>
            <a:pPr marL="0" lvl="1" indent="0">
              <a:buNone/>
            </a:pPr>
            <a:r>
              <a:rPr lang="en-GB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image</a:t>
            </a:r>
            <a:r>
              <a:rPr lang="en-GB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=“name of the image file.gif</a:t>
            </a:r>
            <a:r>
              <a:rPr lang="en-GB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en-GB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342900" lvl="1" indent="-342900"/>
            <a:endParaRPr lang="en-GB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342900" lvl="1" indent="-342900"/>
            <a:endParaRPr lang="en-GB" sz="2600" dirty="0"/>
          </a:p>
          <a:p>
            <a:pPr marL="0" lvl="1" indent="0">
              <a:buNone/>
            </a:pPr>
            <a:r>
              <a:rPr lang="en-GB" sz="2500" dirty="0" smtClean="0"/>
              <a:t> </a:t>
            </a:r>
            <a:endParaRPr lang="en-GB" sz="2500" dirty="0"/>
          </a:p>
          <a:p>
            <a:pPr marL="0" lvl="1" indent="0">
              <a:buNone/>
            </a:pPr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768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Student Task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6712"/>
            <a:ext cx="7543800" cy="3816424"/>
          </a:xfrm>
        </p:spPr>
        <p:txBody>
          <a:bodyPr>
            <a:normAutofit/>
          </a:bodyPr>
          <a:lstStyle/>
          <a:p>
            <a:r>
              <a:rPr lang="en-GB" dirty="0" smtClean="0"/>
              <a:t>Create a message box that says “Welcome to the Quiz”</a:t>
            </a:r>
          </a:p>
          <a:p>
            <a:r>
              <a:rPr lang="en-GB" dirty="0" smtClean="0"/>
              <a:t>The message box shows a picture of a questions mark</a:t>
            </a:r>
          </a:p>
          <a:p>
            <a:r>
              <a:rPr lang="en-GB" dirty="0" smtClean="0"/>
              <a:t>Think of a question</a:t>
            </a:r>
          </a:p>
          <a:p>
            <a:r>
              <a:rPr lang="en-GB" dirty="0" smtClean="0"/>
              <a:t>Create three buttons with answers to the questions</a:t>
            </a:r>
          </a:p>
          <a:p>
            <a:r>
              <a:rPr lang="en-GB" dirty="0" smtClean="0"/>
              <a:t>Create a </a:t>
            </a:r>
            <a:r>
              <a:rPr lang="en-GB" dirty="0" smtClean="0">
                <a:solidFill>
                  <a:schemeClr val="tx1"/>
                </a:solidFill>
              </a:rPr>
              <a:t>variable</a:t>
            </a:r>
            <a:r>
              <a:rPr lang="en-GB" dirty="0" smtClean="0"/>
              <a:t> called </a:t>
            </a:r>
            <a:r>
              <a:rPr lang="en-GB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question one </a:t>
            </a:r>
            <a:r>
              <a:rPr lang="en-GB" dirty="0" smtClean="0"/>
              <a:t>which asks the user the questions, presents </a:t>
            </a:r>
            <a:r>
              <a:rPr lang="en-GB" dirty="0" smtClean="0">
                <a:solidFill>
                  <a:schemeClr val="tx1"/>
                </a:solidFill>
              </a:rPr>
              <a:t>three</a:t>
            </a:r>
            <a:r>
              <a:rPr lang="en-GB" dirty="0" smtClean="0"/>
              <a:t> buttons and  includes a picture related </a:t>
            </a:r>
            <a:r>
              <a:rPr lang="en-GB" dirty="0"/>
              <a:t>t</a:t>
            </a:r>
            <a:r>
              <a:rPr lang="en-GB" dirty="0" smtClean="0"/>
              <a:t>o your question.</a:t>
            </a:r>
          </a:p>
        </p:txBody>
      </p:sp>
    </p:spTree>
    <p:extLst>
      <p:ext uri="{BB962C8B-B14F-4D97-AF65-F5344CB8AC3E}">
        <p14:creationId xmlns:p14="http://schemas.microsoft.com/office/powerpoint/2010/main" val="1741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548680"/>
            <a:ext cx="8712968" cy="4536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GB" sz="2000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easygui as eg</a:t>
            </a:r>
          </a:p>
          <a:p>
            <a:pPr marL="0" indent="0">
              <a:buNone/>
            </a:pPr>
            <a:endParaRPr lang="en-GB" sz="2000" i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eg.msgbox("Welcome to the quiz", image="question mark.gif")</a:t>
            </a:r>
          </a:p>
          <a:p>
            <a:pPr marL="0" indent="0">
              <a:buNone/>
            </a:pPr>
            <a:endParaRPr lang="en-GB" sz="2000" i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buttons = ["3.5", "3.16", "3.15"]</a:t>
            </a:r>
          </a:p>
          <a:p>
            <a:pPr marL="0" indent="0">
              <a:buNone/>
            </a:pPr>
            <a:endParaRPr lang="en-GB" sz="2000" i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questionone = eg.buttonbox("what is the value of Pi?", choices=buttons, image="pi.gif")</a:t>
            </a:r>
          </a:p>
        </p:txBody>
      </p:sp>
    </p:spTree>
    <p:extLst>
      <p:ext uri="{BB962C8B-B14F-4D97-AF65-F5344CB8AC3E}">
        <p14:creationId xmlns:p14="http://schemas.microsoft.com/office/powerpoint/2010/main" val="378986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While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6712"/>
            <a:ext cx="7543800" cy="3816424"/>
          </a:xfrm>
        </p:spPr>
        <p:txBody>
          <a:bodyPr>
            <a:normAutofit/>
          </a:bodyPr>
          <a:lstStyle/>
          <a:p>
            <a:r>
              <a:rPr lang="en-GB" dirty="0" smtClean="0"/>
              <a:t>A </a:t>
            </a:r>
            <a:r>
              <a:rPr lang="en-GB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GB" dirty="0" smtClean="0"/>
              <a:t>statement can be used to keep the question box open, this is useful if the user selects the incorrect answer.</a:t>
            </a:r>
          </a:p>
          <a:p>
            <a:r>
              <a:rPr lang="en-GB" dirty="0" smtClean="0"/>
              <a:t>Add a </a:t>
            </a:r>
            <a:r>
              <a:rPr lang="en-GB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While True: </a:t>
            </a:r>
            <a:r>
              <a:rPr lang="en-GB" dirty="0" smtClean="0"/>
              <a:t>statement to the previous task 3 code</a:t>
            </a:r>
          </a:p>
          <a:p>
            <a:r>
              <a:rPr lang="en-GB" dirty="0" smtClean="0"/>
              <a:t>Don’t forget the colon and the indentation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while </a:t>
            </a:r>
            <a:r>
              <a:rPr lang="en-GB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True:</a:t>
            </a:r>
          </a:p>
          <a:p>
            <a:pPr marL="0" indent="0">
              <a:buNone/>
            </a:pPr>
            <a:r>
              <a:rPr lang="en-GB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questionone </a:t>
            </a:r>
            <a:r>
              <a:rPr lang="en-GB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GB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……....</a:t>
            </a:r>
            <a:endParaRPr lang="en-GB" i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82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While Statement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6712"/>
            <a:ext cx="7543800" cy="3816424"/>
          </a:xfrm>
        </p:spPr>
        <p:txBody>
          <a:bodyPr>
            <a:normAutofit/>
          </a:bodyPr>
          <a:lstStyle/>
          <a:p>
            <a:r>
              <a:rPr lang="en-GB" dirty="0"/>
              <a:t>To </a:t>
            </a:r>
            <a:r>
              <a:rPr lang="en-GB" dirty="0" smtClean="0"/>
              <a:t>allow </a:t>
            </a:r>
            <a:r>
              <a:rPr lang="en-GB" dirty="0"/>
              <a:t>the user to select the correct answer and close the message box, use an </a:t>
            </a:r>
            <a:r>
              <a:rPr lang="en-GB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GB" dirty="0"/>
              <a:t>statement.</a:t>
            </a:r>
          </a:p>
          <a:p>
            <a:endParaRPr lang="en-GB" i="1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If variable == “answer”:</a:t>
            </a:r>
          </a:p>
          <a:p>
            <a:pPr marL="0" indent="0">
              <a:buNone/>
            </a:pPr>
            <a:r>
              <a:rPr lang="en-GB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break</a:t>
            </a:r>
          </a:p>
          <a:p>
            <a:pPr marL="0" indent="0">
              <a:buNone/>
            </a:pPr>
            <a:endParaRPr lang="en-GB" i="1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dirty="0"/>
              <a:t>Add this to your previous program </a:t>
            </a:r>
          </a:p>
          <a:p>
            <a:pPr marL="320040" lvl="1" indent="0">
              <a:buNone/>
            </a:pPr>
            <a:r>
              <a:rPr lang="en-GB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GB" i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97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229200"/>
            <a:ext cx="7698432" cy="943000"/>
          </a:xfrm>
        </p:spPr>
        <p:txBody>
          <a:bodyPr>
            <a:normAutofit/>
          </a:bodyPr>
          <a:lstStyle/>
          <a:p>
            <a:pPr algn="ctr"/>
            <a:r>
              <a:rPr lang="en-GB" sz="4400" dirty="0" smtClean="0"/>
              <a:t>RECAP </a:t>
            </a:r>
            <a:r>
              <a:rPr lang="en-GB" sz="4400"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476672"/>
            <a:ext cx="8712968" cy="6120680"/>
          </a:xfrm>
        </p:spPr>
        <p:txBody>
          <a:bodyPr>
            <a:normAutofit fontScale="62500" lnSpcReduction="20000"/>
          </a:bodyPr>
          <a:lstStyle/>
          <a:p>
            <a:endParaRPr lang="en-GB" sz="2200" dirty="0" smtClean="0"/>
          </a:p>
          <a:p>
            <a:r>
              <a:rPr lang="en-GB" sz="2200" b="1" dirty="0" smtClean="0"/>
              <a:t>Create a message box</a:t>
            </a:r>
          </a:p>
          <a:p>
            <a:pPr marL="0" indent="0">
              <a:buNone/>
            </a:pPr>
            <a:r>
              <a:rPr lang="en-GB" sz="22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2200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eg.msgbox</a:t>
            </a:r>
            <a:r>
              <a:rPr lang="en-GB" sz="2200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(“Hello there</a:t>
            </a:r>
            <a:r>
              <a:rPr lang="en-GB" sz="2200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!”)</a:t>
            </a:r>
          </a:p>
          <a:p>
            <a:r>
              <a:rPr lang="en-GB" sz="2200" b="1" dirty="0" smtClean="0"/>
              <a:t>Create </a:t>
            </a:r>
            <a:r>
              <a:rPr lang="en-GB" sz="2200" b="1" dirty="0"/>
              <a:t>a </a:t>
            </a:r>
            <a:r>
              <a:rPr lang="en-GB" sz="2200" b="1" dirty="0" smtClean="0"/>
              <a:t>variable</a:t>
            </a:r>
            <a:endParaRPr lang="en-GB" sz="2200" b="1" dirty="0"/>
          </a:p>
          <a:p>
            <a:pPr marL="320040" lvl="1" indent="0">
              <a:buNone/>
            </a:pPr>
            <a:r>
              <a:rPr lang="en-GB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nameofthevariable</a:t>
            </a:r>
            <a:r>
              <a:rPr lang="en-GB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 eg.enterbox</a:t>
            </a:r>
            <a:r>
              <a:rPr lang="en-GB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(“</a:t>
            </a:r>
            <a:r>
              <a:rPr lang="en-GB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GB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:")</a:t>
            </a:r>
          </a:p>
          <a:p>
            <a:pPr marL="320040" lvl="1" indent="0">
              <a:buNone/>
            </a:pPr>
            <a:r>
              <a:rPr lang="en-GB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nameofthevariable</a:t>
            </a:r>
            <a:r>
              <a:rPr lang="en-GB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GB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eg.integerbox</a:t>
            </a:r>
            <a:r>
              <a:rPr lang="en-GB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(“</a:t>
            </a:r>
            <a:r>
              <a:rPr lang="en-GB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GB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:")</a:t>
            </a:r>
          </a:p>
          <a:p>
            <a:pPr marL="320040" lvl="1" indent="0">
              <a:buNone/>
            </a:pPr>
            <a:r>
              <a:rPr lang="en-GB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str()</a:t>
            </a:r>
          </a:p>
          <a:p>
            <a:r>
              <a:rPr lang="en-GB" sz="2200" b="1" dirty="0" smtClean="0"/>
              <a:t>Print the variable value</a:t>
            </a:r>
            <a:endParaRPr lang="en-GB" sz="2200" b="1" dirty="0"/>
          </a:p>
          <a:p>
            <a:pPr marL="320040" lvl="1" indent="0">
              <a:buNone/>
            </a:pPr>
            <a:r>
              <a:rPr lang="en-GB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eg.msgbox</a:t>
            </a:r>
            <a:r>
              <a:rPr lang="en-GB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(“</a:t>
            </a:r>
            <a:r>
              <a:rPr lang="en-GB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GB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", </a:t>
            </a:r>
            <a:r>
              <a:rPr lang="en-GB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variablename</a:t>
            </a:r>
            <a:r>
              <a:rPr lang="en-GB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342900" lvl="1" indent="-342900"/>
            <a:r>
              <a:rPr lang="en-GB" b="1" dirty="0" smtClean="0"/>
              <a:t>Creating Buttons</a:t>
            </a:r>
            <a:r>
              <a:rPr lang="en-GB" dirty="0" smtClean="0"/>
              <a:t>:</a:t>
            </a:r>
          </a:p>
          <a:p>
            <a:pPr marL="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Buttons = [“Good”, “Bad”, “ok</a:t>
            </a:r>
            <a:r>
              <a:rPr lang="en-GB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”]</a:t>
            </a:r>
          </a:p>
          <a:p>
            <a:pPr marL="342900" lvl="1" indent="-342900"/>
            <a:r>
              <a:rPr lang="en-GB" b="1" dirty="0" smtClean="0"/>
              <a:t>Selecting buttons</a:t>
            </a:r>
            <a:r>
              <a:rPr lang="en-GB" dirty="0" smtClean="0"/>
              <a:t>:</a:t>
            </a:r>
          </a:p>
          <a:p>
            <a:pPr marL="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Variable = eg.buttonbox(“This is an example of buttons”, choices=buttons</a:t>
            </a:r>
            <a:r>
              <a:rPr lang="en-GB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342900" lvl="1" indent="-342900"/>
            <a:r>
              <a:rPr lang="en-GB" b="1" dirty="0" smtClean="0"/>
              <a:t>Adding </a:t>
            </a:r>
            <a:r>
              <a:rPr lang="en-GB" b="1" dirty="0"/>
              <a:t>an </a:t>
            </a:r>
            <a:r>
              <a:rPr lang="en-GB" b="1" dirty="0" smtClean="0"/>
              <a:t>Image:</a:t>
            </a:r>
          </a:p>
          <a:p>
            <a:pPr marL="0" lvl="1" indent="0">
              <a:buNone/>
            </a:pPr>
            <a:r>
              <a:rPr lang="en-GB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image</a:t>
            </a:r>
            <a:r>
              <a:rPr lang="en-GB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=“name of the image </a:t>
            </a:r>
            <a:r>
              <a:rPr lang="en-GB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file.gif“</a:t>
            </a:r>
          </a:p>
          <a:p>
            <a:pPr marL="457200" lvl="1" indent="-457200"/>
            <a:r>
              <a:rPr lang="en-GB" b="1" dirty="0"/>
              <a:t>While </a:t>
            </a:r>
            <a:r>
              <a:rPr lang="en-GB" b="1" dirty="0" smtClean="0"/>
              <a:t>statement:</a:t>
            </a:r>
          </a:p>
          <a:p>
            <a:pPr marL="0" indent="0">
              <a:buNone/>
            </a:pPr>
            <a:r>
              <a:rPr lang="en-GB" sz="2200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2200" b="1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GB" sz="2200" b="1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True:</a:t>
            </a:r>
          </a:p>
          <a:p>
            <a:pPr marL="0" indent="0">
              <a:buNone/>
            </a:pPr>
            <a:r>
              <a:rPr lang="en-GB" sz="2200" b="1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		questionone </a:t>
            </a:r>
            <a:r>
              <a:rPr lang="en-GB" sz="2200" b="1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 eg.buttonbox("what is the value of Pi?", </a:t>
            </a:r>
            <a:r>
              <a:rPr lang="en-GB" sz="2200" b="1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		choices=buttons, image</a:t>
            </a:r>
            <a:r>
              <a:rPr lang="en-GB" sz="2200" b="1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="pi.gif")</a:t>
            </a:r>
          </a:p>
          <a:p>
            <a:pPr marL="0" indent="0">
              <a:buNone/>
            </a:pPr>
            <a:endParaRPr lang="en-GB" sz="2200" b="1" i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200" b="1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200" b="1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if </a:t>
            </a:r>
            <a:r>
              <a:rPr lang="en-GB" sz="2200" b="1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questionone == "3.14":</a:t>
            </a:r>
          </a:p>
          <a:p>
            <a:pPr marL="0" indent="0">
              <a:buNone/>
            </a:pPr>
            <a:r>
              <a:rPr lang="en-GB" sz="2200" b="1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2200" b="1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	break</a:t>
            </a:r>
            <a:endParaRPr lang="en-GB" sz="2200" b="1" i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endParaRPr lang="en-GB" sz="2600" b="1" dirty="0"/>
          </a:p>
          <a:p>
            <a:pPr marL="342900" lvl="1" indent="-342900"/>
            <a:endParaRPr lang="en-GB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342900" lvl="1" indent="-342900"/>
            <a:endParaRPr lang="en-GB" sz="2600" dirty="0"/>
          </a:p>
          <a:p>
            <a:pPr marL="0" lvl="1" indent="0">
              <a:buNone/>
            </a:pPr>
            <a:r>
              <a:rPr lang="en-GB" sz="2500" dirty="0" smtClean="0"/>
              <a:t> </a:t>
            </a:r>
            <a:endParaRPr lang="en-GB" sz="2500" dirty="0"/>
          </a:p>
          <a:p>
            <a:pPr marL="0" lvl="1" indent="0">
              <a:buNone/>
            </a:pPr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864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266384" cy="1600200"/>
          </a:xfrm>
        </p:spPr>
        <p:txBody>
          <a:bodyPr>
            <a:normAutofit/>
          </a:bodyPr>
          <a:lstStyle/>
          <a:p>
            <a:r>
              <a:rPr lang="en-GB" dirty="0" smtClean="0"/>
              <a:t>Assumptions 2 </a:t>
            </a:r>
            <a:r>
              <a:rPr lang="en-GB" sz="2800" dirty="0" smtClean="0"/>
              <a:t>(Teachers’ Notes)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620688"/>
            <a:ext cx="7543800" cy="1584176"/>
          </a:xfrm>
        </p:spPr>
        <p:txBody>
          <a:bodyPr/>
          <a:lstStyle/>
          <a:p>
            <a:r>
              <a:rPr lang="en-GB" dirty="0" smtClean="0"/>
              <a:t>easyGUI can be installed but it does not have to.</a:t>
            </a:r>
          </a:p>
          <a:p>
            <a:r>
              <a:rPr lang="en-GB" dirty="0"/>
              <a:t>If the </a:t>
            </a:r>
            <a:r>
              <a:rPr lang="en-GB" dirty="0" smtClean="0"/>
              <a:t>file is </a:t>
            </a:r>
            <a:r>
              <a:rPr lang="en-GB" dirty="0"/>
              <a:t>in the same </a:t>
            </a:r>
            <a:r>
              <a:rPr lang="en-GB" dirty="0" smtClean="0"/>
              <a:t>folder </a:t>
            </a:r>
            <a:r>
              <a:rPr lang="en-GB" dirty="0"/>
              <a:t>as the program code </a:t>
            </a:r>
            <a:r>
              <a:rPr lang="en-GB" dirty="0" smtClean="0"/>
              <a:t>is stored, </a:t>
            </a:r>
            <a:r>
              <a:rPr lang="en-GB" dirty="0"/>
              <a:t>it will </a:t>
            </a:r>
            <a:r>
              <a:rPr lang="en-GB" dirty="0" smtClean="0"/>
              <a:t>execute 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55576" y="2132855"/>
            <a:ext cx="7595419" cy="2993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2195736" y="3629816"/>
            <a:ext cx="936104" cy="807295"/>
          </a:xfrm>
          <a:prstGeom prst="wedgeRectCallout">
            <a:avLst>
              <a:gd name="adj1" fmla="val 234438"/>
              <a:gd name="adj2" fmla="val -777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easyGUI complier</a:t>
            </a:r>
            <a:endParaRPr lang="en-GB" sz="1200" dirty="0"/>
          </a:p>
        </p:txBody>
      </p:sp>
      <p:sp>
        <p:nvSpPr>
          <p:cNvPr id="5" name="Rectangle 4"/>
          <p:cNvSpPr/>
          <p:nvPr/>
        </p:nvSpPr>
        <p:spPr>
          <a:xfrm>
            <a:off x="4860032" y="2636912"/>
            <a:ext cx="1008112" cy="11521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ular Callout 7"/>
          <p:cNvSpPr/>
          <p:nvPr/>
        </p:nvSpPr>
        <p:spPr>
          <a:xfrm>
            <a:off x="6732240" y="4303439"/>
            <a:ext cx="936104" cy="709738"/>
          </a:xfrm>
          <a:prstGeom prst="wedgeRectCallout">
            <a:avLst>
              <a:gd name="adj1" fmla="val -57030"/>
              <a:gd name="adj2" fmla="val -1175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My program</a:t>
            </a:r>
            <a:endParaRPr lang="en-GB" sz="1200" dirty="0"/>
          </a:p>
        </p:txBody>
      </p:sp>
      <p:sp>
        <p:nvSpPr>
          <p:cNvPr id="9" name="Rectangle 8"/>
          <p:cNvSpPr/>
          <p:nvPr/>
        </p:nvSpPr>
        <p:spPr>
          <a:xfrm>
            <a:off x="6020544" y="2636912"/>
            <a:ext cx="1008112" cy="11521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157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5191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import easygui as eg</a:t>
            </a:r>
          </a:p>
          <a:p>
            <a:pPr marL="0" indent="0">
              <a:buNone/>
            </a:pPr>
            <a:endParaRPr lang="en-GB" sz="2000" i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eg.msgbox("Welcome to the quiz", image="question mark.gif")</a:t>
            </a:r>
          </a:p>
          <a:p>
            <a:pPr marL="0" indent="0">
              <a:buNone/>
            </a:pPr>
            <a:endParaRPr lang="en-GB" sz="2000" i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buttons = ["3.5", "3.16", "3.14"]</a:t>
            </a:r>
          </a:p>
          <a:p>
            <a:pPr marL="0" indent="0">
              <a:buNone/>
            </a:pPr>
            <a:endParaRPr lang="en-GB" sz="2000" i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while True</a:t>
            </a:r>
            <a:r>
              <a:rPr lang="en-GB" sz="2000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endParaRPr lang="en-GB" sz="2000" i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questionone = eg.buttonbox("what is the value </a:t>
            </a:r>
            <a:r>
              <a:rPr lang="en-GB" sz="2000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of        Pi</a:t>
            </a:r>
            <a:r>
              <a:rPr lang="en-GB" sz="2000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?", choices=buttons</a:t>
            </a:r>
            <a:r>
              <a:rPr lang="en-GB" sz="2000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, image</a:t>
            </a:r>
            <a:r>
              <a:rPr lang="en-GB" sz="2000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="pi.gif")</a:t>
            </a:r>
          </a:p>
          <a:p>
            <a:pPr marL="0" indent="0">
              <a:buNone/>
            </a:pPr>
            <a:endParaRPr lang="en-GB" sz="2000" i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if questionone == "3.14":</a:t>
            </a:r>
          </a:p>
          <a:p>
            <a:pPr marL="0" indent="0">
              <a:buNone/>
            </a:pPr>
            <a:r>
              <a:rPr lang="en-GB" sz="2000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2000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break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854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Else, Elif,  Statements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476672"/>
            <a:ext cx="8058472" cy="4687416"/>
          </a:xfrm>
        </p:spPr>
        <p:txBody>
          <a:bodyPr>
            <a:normAutofit/>
          </a:bodyPr>
          <a:lstStyle/>
          <a:p>
            <a:r>
              <a:rPr lang="en-GB" dirty="0"/>
              <a:t>Else, Elif  and else statements can be sued to give different responses to different buttons, this can make the program more interactive</a:t>
            </a:r>
          </a:p>
          <a:p>
            <a:r>
              <a:rPr lang="en-GB" dirty="0"/>
              <a:t>If a user selects one </a:t>
            </a:r>
            <a:r>
              <a:rPr lang="en-GB" dirty="0" smtClean="0"/>
              <a:t>button, </a:t>
            </a:r>
            <a:r>
              <a:rPr lang="en-GB" dirty="0"/>
              <a:t>a particular </a:t>
            </a:r>
            <a:r>
              <a:rPr lang="en-GB" dirty="0" smtClean="0"/>
              <a:t> picture </a:t>
            </a:r>
            <a:r>
              <a:rPr lang="en-GB" dirty="0"/>
              <a:t>and </a:t>
            </a:r>
            <a:r>
              <a:rPr lang="en-GB" dirty="0" smtClean="0"/>
              <a:t>response </a:t>
            </a:r>
            <a:r>
              <a:rPr lang="en-GB" dirty="0"/>
              <a:t>are </a:t>
            </a:r>
            <a:r>
              <a:rPr lang="en-GB" dirty="0" smtClean="0"/>
              <a:t>displayed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if questionone == "3.14":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eg.msgbox("Well done", image="wrong.gif")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elif </a:t>
            </a:r>
            <a:r>
              <a:rPr lang="en-GB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questionone == "3.5":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eg.msgbox("Sorry you are wrong, Try again", </a:t>
            </a:r>
            <a:r>
              <a:rPr lang="en-GB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image</a:t>
            </a:r>
            <a:r>
              <a:rPr lang="en-GB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="wrong.gif")</a:t>
            </a:r>
          </a:p>
        </p:txBody>
      </p:sp>
    </p:spTree>
    <p:extLst>
      <p:ext uri="{BB962C8B-B14F-4D97-AF65-F5344CB8AC3E}">
        <p14:creationId xmlns:p14="http://schemas.microsoft.com/office/powerpoint/2010/main" val="245887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73216"/>
            <a:ext cx="6781800" cy="798984"/>
          </a:xfrm>
        </p:spPr>
        <p:txBody>
          <a:bodyPr>
            <a:normAutofit/>
          </a:bodyPr>
          <a:lstStyle/>
          <a:p>
            <a:r>
              <a:rPr lang="en-GB" sz="4400" dirty="0" smtClean="0"/>
              <a:t>EXAMPLE </a:t>
            </a:r>
            <a:r>
              <a:rPr lang="en-GB" sz="4400" dirty="0" smtClean="0">
                <a:hlinkClick r:id="rId2"/>
              </a:rPr>
              <a:t>(Video)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-603448"/>
            <a:ext cx="8568952" cy="72007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easygui as eg</a:t>
            </a:r>
          </a:p>
          <a:p>
            <a:pPr marL="0" indent="0">
              <a:buNone/>
            </a:pPr>
            <a:endParaRPr lang="en-GB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eg.msgbox("Welcome to the quiz", image="question mark.gif")</a:t>
            </a:r>
          </a:p>
          <a:p>
            <a:pPr marL="0" indent="0">
              <a:buNone/>
            </a:pPr>
            <a:endParaRPr lang="en-GB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buttons = ["3.5", "3.16", "3.14"]</a:t>
            </a:r>
          </a:p>
          <a:p>
            <a:pPr marL="0" indent="0">
              <a:buNone/>
            </a:pPr>
            <a:endParaRPr lang="en-GB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while True: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questionone = eg.buttonbox("what is the value of Pi?", choices=buttons, image="pi.gif")</a:t>
            </a:r>
          </a:p>
          <a:p>
            <a:pPr marL="0" indent="0">
              <a:buNone/>
            </a:pPr>
            <a:endParaRPr lang="en-GB" sz="16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if questionone == "3.14":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break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elif questionone == "3.5":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eg.msgbox("Sorry you are wrong, Try again", image="</a:t>
            </a:r>
            <a:r>
              <a:rPr lang="en-GB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question	mark.gif</a:t>
            </a:r>
            <a:r>
              <a:rPr lang="en-GB" sz="1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429044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TASK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692696"/>
            <a:ext cx="75438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i="1" dirty="0" smtClean="0"/>
              <a:t>Use and combine all the code you have learnt to create your own project</a:t>
            </a:r>
            <a:endParaRPr lang="en-GB" sz="4000" i="1" dirty="0"/>
          </a:p>
        </p:txBody>
      </p:sp>
    </p:spTree>
    <p:extLst>
      <p:ext uri="{BB962C8B-B14F-4D97-AF65-F5344CB8AC3E}">
        <p14:creationId xmlns:p14="http://schemas.microsoft.com/office/powerpoint/2010/main" val="239533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229200"/>
            <a:ext cx="7698432" cy="943000"/>
          </a:xfrm>
        </p:spPr>
        <p:txBody>
          <a:bodyPr>
            <a:normAutofit/>
          </a:bodyPr>
          <a:lstStyle/>
          <a:p>
            <a:pPr algn="ctr"/>
            <a:r>
              <a:rPr lang="en-GB" sz="4400" dirty="0" smtClean="0"/>
              <a:t>RECAP5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332656"/>
            <a:ext cx="8712968" cy="6336704"/>
          </a:xfrm>
        </p:spPr>
        <p:txBody>
          <a:bodyPr>
            <a:normAutofit fontScale="47500" lnSpcReduction="20000"/>
          </a:bodyPr>
          <a:lstStyle/>
          <a:p>
            <a:endParaRPr lang="en-GB" sz="2500" dirty="0" smtClean="0"/>
          </a:p>
          <a:p>
            <a:r>
              <a:rPr lang="en-GB" sz="2500" b="1" dirty="0" smtClean="0"/>
              <a:t>Create a message box</a:t>
            </a:r>
          </a:p>
          <a:p>
            <a:pPr marL="0" indent="0">
              <a:buNone/>
            </a:pPr>
            <a:r>
              <a:rPr lang="en-GB" sz="25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2500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eg.msgbox</a:t>
            </a:r>
            <a:r>
              <a:rPr lang="en-GB" sz="2500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(“Hello there</a:t>
            </a:r>
            <a:r>
              <a:rPr lang="en-GB" sz="2500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!”)</a:t>
            </a:r>
          </a:p>
          <a:p>
            <a:r>
              <a:rPr lang="en-GB" sz="2500" b="1" dirty="0" smtClean="0"/>
              <a:t>Create </a:t>
            </a:r>
            <a:r>
              <a:rPr lang="en-GB" sz="2500" b="1" dirty="0"/>
              <a:t>a </a:t>
            </a:r>
            <a:r>
              <a:rPr lang="en-GB" sz="2500" b="1" dirty="0" smtClean="0"/>
              <a:t>variable</a:t>
            </a:r>
            <a:endParaRPr lang="en-GB" sz="2500" b="1" dirty="0"/>
          </a:p>
          <a:p>
            <a:pPr marL="320040" lvl="1" indent="0">
              <a:buNone/>
            </a:pPr>
            <a:r>
              <a:rPr lang="en-GB" sz="25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2500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nameofthevariable</a:t>
            </a:r>
            <a:r>
              <a:rPr lang="en-GB" sz="25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5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 eg.enterbox</a:t>
            </a:r>
            <a:r>
              <a:rPr lang="en-GB" sz="25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(“</a:t>
            </a:r>
            <a:r>
              <a:rPr lang="en-GB" sz="2500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GB" sz="25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:")</a:t>
            </a:r>
          </a:p>
          <a:p>
            <a:pPr marL="320040" lvl="1" indent="0">
              <a:buNone/>
            </a:pPr>
            <a:r>
              <a:rPr lang="en-GB" sz="2500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nameofthevariable</a:t>
            </a:r>
            <a:r>
              <a:rPr lang="en-GB" sz="25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5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GB" sz="25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eg.integerbox</a:t>
            </a:r>
            <a:r>
              <a:rPr lang="en-GB" sz="25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(“</a:t>
            </a:r>
            <a:r>
              <a:rPr lang="en-GB" sz="2500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GB" sz="25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:")</a:t>
            </a:r>
          </a:p>
          <a:p>
            <a:pPr marL="320040" lvl="1" indent="0">
              <a:buNone/>
            </a:pPr>
            <a:r>
              <a:rPr lang="en-GB" sz="25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str()</a:t>
            </a:r>
          </a:p>
          <a:p>
            <a:r>
              <a:rPr lang="en-GB" sz="2500" b="1" dirty="0" smtClean="0"/>
              <a:t>Print the variable value</a:t>
            </a:r>
            <a:endParaRPr lang="en-GB" sz="2500" b="1" dirty="0"/>
          </a:p>
          <a:p>
            <a:pPr marL="320040" lvl="1" indent="0">
              <a:buNone/>
            </a:pPr>
            <a:r>
              <a:rPr lang="en-GB" sz="25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eg.msgbox</a:t>
            </a:r>
            <a:r>
              <a:rPr lang="en-GB" sz="25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(“</a:t>
            </a:r>
            <a:r>
              <a:rPr lang="en-GB" sz="2500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GB" sz="25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", </a:t>
            </a:r>
            <a:r>
              <a:rPr lang="en-GB" sz="2500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variablename</a:t>
            </a:r>
            <a:r>
              <a:rPr lang="en-GB" sz="25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342900" lvl="1" indent="-342900"/>
            <a:r>
              <a:rPr lang="en-GB" sz="2500" b="1" dirty="0" smtClean="0"/>
              <a:t>Creating Buttons</a:t>
            </a:r>
            <a:r>
              <a:rPr lang="en-GB" sz="2500" dirty="0" smtClean="0"/>
              <a:t>:</a:t>
            </a:r>
          </a:p>
          <a:p>
            <a:pPr marL="0" lvl="1" indent="0">
              <a:buNone/>
            </a:pPr>
            <a:r>
              <a:rPr lang="en-GB" sz="2500" dirty="0"/>
              <a:t>	</a:t>
            </a:r>
            <a:r>
              <a:rPr lang="en-GB" sz="25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Buttons = [“Good”, “Bad”, “ok</a:t>
            </a:r>
            <a:r>
              <a:rPr lang="en-GB" sz="25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”]</a:t>
            </a:r>
          </a:p>
          <a:p>
            <a:pPr marL="342900" lvl="1" indent="-342900"/>
            <a:r>
              <a:rPr lang="en-GB" sz="2500" b="1" dirty="0" smtClean="0"/>
              <a:t>Selecting buttons</a:t>
            </a:r>
            <a:r>
              <a:rPr lang="en-GB" sz="2500" dirty="0" smtClean="0"/>
              <a:t>:</a:t>
            </a:r>
          </a:p>
          <a:p>
            <a:pPr marL="0" lvl="1" indent="0">
              <a:buNone/>
            </a:pPr>
            <a:r>
              <a:rPr lang="en-GB" sz="2500" dirty="0"/>
              <a:t>	</a:t>
            </a:r>
            <a:r>
              <a:rPr lang="en-GB" sz="25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Variable = eg.buttonbox(“This is an example of buttons”, choices=buttons</a:t>
            </a:r>
            <a:r>
              <a:rPr lang="en-GB" sz="25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342900" lvl="1" indent="-342900"/>
            <a:r>
              <a:rPr lang="en-GB" sz="2500" b="1" dirty="0" smtClean="0"/>
              <a:t>Adding </a:t>
            </a:r>
            <a:r>
              <a:rPr lang="en-GB" sz="2500" b="1" dirty="0"/>
              <a:t>an </a:t>
            </a:r>
            <a:r>
              <a:rPr lang="en-GB" sz="2500" b="1" dirty="0" smtClean="0"/>
              <a:t>Image:</a:t>
            </a:r>
          </a:p>
          <a:p>
            <a:pPr marL="0" lvl="1" indent="0">
              <a:buNone/>
            </a:pPr>
            <a:r>
              <a:rPr lang="en-GB" sz="25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image</a:t>
            </a:r>
            <a:r>
              <a:rPr lang="en-GB" sz="25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=“name of the image </a:t>
            </a:r>
            <a:r>
              <a:rPr lang="en-GB" sz="25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file.gif“</a:t>
            </a:r>
          </a:p>
          <a:p>
            <a:pPr marL="342900" lvl="1" indent="-342900"/>
            <a:r>
              <a:rPr lang="en-GB" sz="2500" b="1" dirty="0"/>
              <a:t>While </a:t>
            </a:r>
            <a:r>
              <a:rPr lang="en-GB" sz="2500" b="1" dirty="0" smtClean="0"/>
              <a:t>statement:</a:t>
            </a:r>
          </a:p>
          <a:p>
            <a:pPr marL="0" indent="0">
              <a:buNone/>
            </a:pPr>
            <a:r>
              <a:rPr lang="en-GB" sz="2500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while </a:t>
            </a:r>
            <a:r>
              <a:rPr lang="en-GB" sz="2500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True:</a:t>
            </a:r>
          </a:p>
          <a:p>
            <a:pPr marL="0" indent="0">
              <a:buNone/>
            </a:pPr>
            <a:r>
              <a:rPr lang="en-GB" sz="2500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		questionone </a:t>
            </a:r>
            <a:r>
              <a:rPr lang="en-GB" sz="2500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 eg.buttonbox("what is the value of Pi?", </a:t>
            </a:r>
            <a:r>
              <a:rPr lang="en-GB" sz="2500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		choices=buttons, image</a:t>
            </a:r>
            <a:r>
              <a:rPr lang="en-GB" sz="2500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="pi.gif")</a:t>
            </a:r>
          </a:p>
          <a:p>
            <a:pPr marL="0" indent="0">
              <a:buNone/>
            </a:pPr>
            <a:endParaRPr lang="en-GB" sz="2500" i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500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500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if </a:t>
            </a:r>
            <a:r>
              <a:rPr lang="en-GB" sz="2500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questionone == "3.14":</a:t>
            </a:r>
          </a:p>
          <a:p>
            <a:pPr marL="0" indent="0">
              <a:buNone/>
            </a:pPr>
            <a:r>
              <a:rPr lang="en-GB" sz="2500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2500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	break</a:t>
            </a:r>
          </a:p>
          <a:p>
            <a:r>
              <a:rPr lang="en-GB" sz="2500" b="1" dirty="0" smtClean="0"/>
              <a:t>If statement elif:</a:t>
            </a:r>
          </a:p>
          <a:p>
            <a:pPr marL="0" indent="0">
              <a:buNone/>
            </a:pPr>
            <a:r>
              <a:rPr lang="en-GB" sz="25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2500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elif </a:t>
            </a:r>
            <a:r>
              <a:rPr lang="en-GB" sz="2500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variable </a:t>
            </a:r>
            <a:r>
              <a:rPr lang="en-GB" sz="2500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== “a value</a:t>
            </a:r>
            <a:r>
              <a:rPr lang="en-GB" sz="2500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":</a:t>
            </a:r>
          </a:p>
          <a:p>
            <a:pPr marL="0" indent="0">
              <a:buNone/>
            </a:pPr>
            <a:r>
              <a:rPr lang="en-GB" sz="2500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2500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eg.msgbox</a:t>
            </a:r>
            <a:r>
              <a:rPr lang="en-GB" sz="2500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(“your message", image=“name of file,gif")</a:t>
            </a:r>
          </a:p>
          <a:p>
            <a:pPr marL="0" lvl="2" indent="0">
              <a:buNone/>
            </a:pPr>
            <a:endParaRPr lang="en-GB" sz="2500" i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endParaRPr lang="en-GB" sz="2500" b="1" i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342900" lvl="1" indent="-342900"/>
            <a:endParaRPr lang="en-GB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342900" lvl="1" indent="-342900"/>
            <a:endParaRPr lang="en-GB" sz="2600" dirty="0"/>
          </a:p>
          <a:p>
            <a:pPr marL="0" lvl="1" indent="0">
              <a:buNone/>
            </a:pPr>
            <a:r>
              <a:rPr lang="en-GB" sz="2500" dirty="0" smtClean="0"/>
              <a:t> </a:t>
            </a:r>
            <a:endParaRPr lang="en-GB" sz="2500" dirty="0"/>
          </a:p>
          <a:p>
            <a:pPr marL="0" lvl="1" indent="0">
              <a:buNone/>
            </a:pPr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494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620688"/>
            <a:ext cx="7543800" cy="1512168"/>
          </a:xfrm>
        </p:spPr>
        <p:txBody>
          <a:bodyPr/>
          <a:lstStyle/>
          <a:p>
            <a:r>
              <a:rPr lang="en-GB" dirty="0" smtClean="0"/>
              <a:t>Design an ICON for a new or existing app</a:t>
            </a:r>
          </a:p>
          <a:p>
            <a:r>
              <a:rPr lang="en-GB" dirty="0" smtClean="0"/>
              <a:t>Design the landing screen for the app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7776864" cy="243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786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3993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600" b="1" dirty="0" smtClean="0"/>
              <a:t>Today you are learning how to: </a:t>
            </a:r>
          </a:p>
          <a:p>
            <a:pPr marL="0" indent="0">
              <a:buNone/>
            </a:pPr>
            <a:r>
              <a:rPr lang="en-GB" sz="2600" b="1" dirty="0" smtClean="0"/>
              <a:t>			</a:t>
            </a:r>
            <a:r>
              <a:rPr lang="en-GB" sz="2600" b="1" i="1" dirty="0" smtClean="0"/>
              <a:t>Create </a:t>
            </a:r>
            <a:r>
              <a:rPr lang="en-GB" sz="2600" b="1" i="1" dirty="0"/>
              <a:t>a message box</a:t>
            </a:r>
          </a:p>
          <a:p>
            <a:pPr marL="0" indent="0">
              <a:buNone/>
            </a:pPr>
            <a:r>
              <a:rPr lang="en-GB" sz="2600" b="1" i="1" dirty="0" smtClean="0"/>
              <a:t>			Create </a:t>
            </a:r>
            <a:r>
              <a:rPr lang="en-GB" sz="2600" b="1" i="1" dirty="0"/>
              <a:t>a </a:t>
            </a:r>
            <a:r>
              <a:rPr lang="en-GB" sz="2600" b="1" i="1" dirty="0" smtClean="0"/>
              <a:t>variable</a:t>
            </a:r>
          </a:p>
          <a:p>
            <a:pPr marL="0" indent="0">
              <a:buNone/>
            </a:pPr>
            <a:r>
              <a:rPr lang="en-GB" sz="2600" b="1" i="1" dirty="0" smtClean="0"/>
              <a:t>			Print </a:t>
            </a:r>
            <a:r>
              <a:rPr lang="en-GB" sz="2600" b="1" i="1" dirty="0"/>
              <a:t>the variable </a:t>
            </a:r>
            <a:r>
              <a:rPr lang="en-GB" sz="2600" b="1" i="1" dirty="0" smtClean="0"/>
              <a:t>value</a:t>
            </a:r>
          </a:p>
          <a:p>
            <a:pPr marL="0" indent="0">
              <a:buNone/>
            </a:pPr>
            <a:r>
              <a:rPr lang="en-GB" sz="2600" b="1" i="1" dirty="0" smtClean="0"/>
              <a:t>			Creating Button</a:t>
            </a:r>
            <a:endParaRPr lang="en-GB" sz="2600" i="1" dirty="0"/>
          </a:p>
          <a:p>
            <a:pPr marL="0" lvl="1" indent="0">
              <a:buNone/>
            </a:pPr>
            <a:r>
              <a:rPr lang="en-GB" sz="2600" b="1" i="1" dirty="0" smtClean="0"/>
              <a:t>			Selecting button</a:t>
            </a:r>
            <a:endParaRPr lang="en-GB" sz="2600" i="1" dirty="0"/>
          </a:p>
          <a:p>
            <a:pPr marL="0" lvl="1" indent="0">
              <a:buNone/>
            </a:pPr>
            <a:r>
              <a:rPr lang="en-GB" sz="2600" b="1" i="1" dirty="0" smtClean="0"/>
              <a:t>			Adding </a:t>
            </a:r>
            <a:r>
              <a:rPr lang="en-GB" sz="2600" b="1" i="1" dirty="0"/>
              <a:t>an </a:t>
            </a:r>
            <a:r>
              <a:rPr lang="en-GB" sz="2600" b="1" i="1" dirty="0" smtClean="0"/>
              <a:t>Image</a:t>
            </a:r>
            <a:endParaRPr lang="en-GB" sz="2600" b="1" i="1" dirty="0"/>
          </a:p>
          <a:p>
            <a:pPr marL="0" lvl="1" indent="0">
              <a:buNone/>
            </a:pPr>
            <a:r>
              <a:rPr lang="en-GB" sz="2600" b="1" i="1" dirty="0" smtClean="0"/>
              <a:t>			While statement</a:t>
            </a:r>
            <a:endParaRPr lang="en-GB" sz="2600" b="1" i="1" dirty="0"/>
          </a:p>
          <a:p>
            <a:pPr marL="0" indent="0">
              <a:buNone/>
            </a:pPr>
            <a:r>
              <a:rPr lang="en-GB" sz="2600" b="1" i="1" dirty="0" smtClean="0"/>
              <a:t>			Use If </a:t>
            </a:r>
            <a:r>
              <a:rPr lang="en-GB" sz="2600" b="1" i="1" dirty="0"/>
              <a:t>statement </a:t>
            </a:r>
            <a:r>
              <a:rPr lang="en-GB" sz="2600" b="1" i="1" dirty="0" smtClean="0"/>
              <a:t>Elif</a:t>
            </a:r>
            <a:endParaRPr lang="en-GB" sz="2600" b="1" i="1" dirty="0"/>
          </a:p>
          <a:p>
            <a:pPr marL="0" indent="0">
              <a:buNone/>
            </a:pPr>
            <a:r>
              <a:rPr lang="en-GB" sz="25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980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GUI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A GUI stands for Graphical User Interface</a:t>
            </a:r>
          </a:p>
          <a:p>
            <a:r>
              <a:rPr lang="en-GB" dirty="0" smtClean="0"/>
              <a:t>A common form of GUI is WIMP, (Windows, Icons, Menus, Pointer)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644008" y="1340768"/>
            <a:ext cx="3317814" cy="353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46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Importing easyGUI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First easyGUI has to be imported, this is achieved with the simple command: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sz="32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import easygui as eg</a:t>
            </a:r>
          </a:p>
          <a:p>
            <a:pPr marL="0" indent="0">
              <a:buNone/>
            </a:pPr>
            <a:endParaRPr lang="en-GB" sz="3200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dirty="0"/>
              <a:t>This allows python to work with the easyGUI commands</a:t>
            </a:r>
          </a:p>
        </p:txBody>
      </p:sp>
    </p:spTree>
    <p:extLst>
      <p:ext uri="{BB962C8B-B14F-4D97-AF65-F5344CB8AC3E}">
        <p14:creationId xmlns:p14="http://schemas.microsoft.com/office/powerpoint/2010/main" val="5722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Message Box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327376"/>
          </a:xfrm>
        </p:spPr>
        <p:txBody>
          <a:bodyPr/>
          <a:lstStyle/>
          <a:p>
            <a:r>
              <a:rPr lang="en-GB" dirty="0" smtClean="0"/>
              <a:t>To display a message box use the code;</a:t>
            </a:r>
          </a:p>
          <a:p>
            <a:pPr marL="0" indent="0">
              <a:buNone/>
            </a:pPr>
            <a:r>
              <a:rPr lang="en-GB" sz="32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eg.msgbox</a:t>
            </a:r>
            <a:endParaRPr lang="en-GB" sz="32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dirty="0" smtClean="0"/>
              <a:t>Add the message you want to display using the code;</a:t>
            </a:r>
          </a:p>
          <a:p>
            <a:pPr marL="0" indent="0">
              <a:buNone/>
            </a:pPr>
            <a:r>
              <a:rPr lang="en-GB" sz="32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2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(“</a:t>
            </a:r>
            <a:r>
              <a:rPr lang="en-GB" sz="2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message you want to display</a:t>
            </a:r>
            <a:r>
              <a:rPr lang="en-GB" sz="2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")</a:t>
            </a:r>
          </a:p>
          <a:p>
            <a:r>
              <a:rPr lang="en-GB" dirty="0"/>
              <a:t>Example</a:t>
            </a:r>
            <a:r>
              <a:rPr lang="en-GB" dirty="0" smtClean="0"/>
              <a:t>: (Have a go)</a:t>
            </a:r>
          </a:p>
          <a:p>
            <a:pPr marL="0" indent="0">
              <a:buNone/>
            </a:pPr>
            <a:r>
              <a:rPr lang="en-GB" sz="2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2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GB" sz="2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g.msgbox</a:t>
            </a:r>
            <a:r>
              <a:rPr lang="en-GB" sz="2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(“Hello there!”)</a:t>
            </a:r>
          </a:p>
        </p:txBody>
      </p:sp>
    </p:spTree>
    <p:extLst>
      <p:ext uri="{BB962C8B-B14F-4D97-AF65-F5344CB8AC3E}">
        <p14:creationId xmlns:p14="http://schemas.microsoft.com/office/powerpoint/2010/main" val="351334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Student Task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327376"/>
          </a:xfrm>
        </p:spPr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Create </a:t>
            </a:r>
            <a:r>
              <a:rPr lang="en-GB" dirty="0"/>
              <a:t>a message box that says “Hello world”</a:t>
            </a:r>
          </a:p>
          <a:p>
            <a:r>
              <a:rPr lang="en-GB" dirty="0"/>
              <a:t>Create a message box that tells you what the weather is like today</a:t>
            </a:r>
          </a:p>
          <a:p>
            <a:r>
              <a:rPr lang="en-GB" dirty="0"/>
              <a:t>Create an example of your own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39752" y="692696"/>
            <a:ext cx="3962400" cy="131445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02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275</TotalTime>
  <Words>1069</Words>
  <Application>Microsoft Office PowerPoint</Application>
  <PresentationFormat>On-screen Show (4:3)</PresentationFormat>
  <Paragraphs>332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NewsPrint</vt:lpstr>
      <vt:lpstr>easyGUI</vt:lpstr>
      <vt:lpstr>Assumptions (Teachers’ Notes)</vt:lpstr>
      <vt:lpstr>Assumptions 2 (Teachers’ Notes)</vt:lpstr>
      <vt:lpstr>Starter</vt:lpstr>
      <vt:lpstr>Learning Objectives</vt:lpstr>
      <vt:lpstr>What is a GUI</vt:lpstr>
      <vt:lpstr>Importing easyGUI</vt:lpstr>
      <vt:lpstr>The Message Box</vt:lpstr>
      <vt:lpstr>Student Task</vt:lpstr>
      <vt:lpstr>Variable (string)</vt:lpstr>
      <vt:lpstr>Variable (string) 2</vt:lpstr>
      <vt:lpstr>Returning a Stored Value </vt:lpstr>
      <vt:lpstr>Returning a Stored Value 2 </vt:lpstr>
      <vt:lpstr>Returning a Stored Value 3 </vt:lpstr>
      <vt:lpstr>RECAP</vt:lpstr>
      <vt:lpstr>Variable (integer)</vt:lpstr>
      <vt:lpstr>Student Task 2</vt:lpstr>
      <vt:lpstr>Result</vt:lpstr>
      <vt:lpstr>RECAP 2</vt:lpstr>
      <vt:lpstr>Creating Buttons</vt:lpstr>
      <vt:lpstr>Creating Buttons 2</vt:lpstr>
      <vt:lpstr>Adding an Image</vt:lpstr>
      <vt:lpstr>Adding an Image 2</vt:lpstr>
      <vt:lpstr>RECAP 3</vt:lpstr>
      <vt:lpstr>Student Task 3</vt:lpstr>
      <vt:lpstr>Result</vt:lpstr>
      <vt:lpstr>While Statement</vt:lpstr>
      <vt:lpstr>While Statement 2</vt:lpstr>
      <vt:lpstr>RECAP 4</vt:lpstr>
      <vt:lpstr>PowerPoint Presentation</vt:lpstr>
      <vt:lpstr>Else, Elif,  Statements</vt:lpstr>
      <vt:lpstr>EXAMPLE (Video)</vt:lpstr>
      <vt:lpstr>FINAL TASK</vt:lpstr>
      <vt:lpstr>RECAP5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easyGUI</dc:title>
  <dc:creator>Dan Aldred</dc:creator>
  <cp:lastModifiedBy>Dan Aldred</cp:lastModifiedBy>
  <cp:revision>90</cp:revision>
  <dcterms:created xsi:type="dcterms:W3CDTF">2013-06-29T15:38:46Z</dcterms:created>
  <dcterms:modified xsi:type="dcterms:W3CDTF">2013-07-04T19:50:18Z</dcterms:modified>
</cp:coreProperties>
</file>