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  <p:sldId id="266" r:id="rId12"/>
  </p:sldIdLst>
  <p:sldSz cx="12192000" cy="6858000"/>
  <p:notesSz cx="6858000" cy="9144000"/>
  <p:defaultTextStyle>
    <a:defPPr>
      <a:defRPr lang="en-B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2"/>
    <p:restoredTop sz="94662"/>
  </p:normalViewPr>
  <p:slideViewPr>
    <p:cSldViewPr snapToGrid="0" snapToObjects="1">
      <p:cViewPr varScale="1">
        <p:scale>
          <a:sx n="153" d="100"/>
          <a:sy n="153" d="100"/>
        </p:scale>
        <p:origin x="11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5F961-D3B6-4B4F-B2DE-3A00F8B1AA8D}" type="datetimeFigureOut">
              <a:rPr lang="en-BD" smtClean="0"/>
              <a:t>29/11/23</a:t>
            </a:fld>
            <a:endParaRPr lang="en-B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9DD0D-659C-B248-9AD8-9D51F4489F7C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954332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52558-1855-C845-97FE-B5FC91E1C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2FAB8-350F-6558-2440-5AB36FA3D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35F3A-01E6-6FB6-02CF-B79D542E0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B90F1-EA6F-9942-8D37-FF4C16C1D433}" type="datetime1">
              <a:rPr lang="en-US" smtClean="0"/>
              <a:t>11/29/23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A1469-14F3-2931-BE03-D34894D50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097E5-8564-5C69-A9D5-BCA2B3839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2D28-EAA9-D64C-B537-1C1DC9185E65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079176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CFB27-5635-A497-6A4D-FE1ED6834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461132-240E-A362-DB61-2654A75E2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A5B51-792A-80D5-7DDA-A44266CE0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579D-9AF1-284F-972C-25CDB12115A1}" type="datetime1">
              <a:rPr lang="en-US" smtClean="0"/>
              <a:t>11/29/23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590FC-E488-40A0-582E-2CB204B76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A1091-7528-3826-9989-8C178A5D2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2D28-EAA9-D64C-B537-1C1DC9185E65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706108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EFF0E-26D2-47F7-9F09-26B63FD0C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51AE5C-0C46-E4EE-0E6B-E54D43FB9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82111-C072-DF5C-338B-831FDF505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DE12D-46A1-2C40-80E0-85B3FCF0BC0C}" type="datetime1">
              <a:rPr lang="en-US" smtClean="0"/>
              <a:t>11/29/23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B24B0-E5E4-5A7E-1A1C-4034BCAE2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2E265-A7EA-FB80-00BD-A6100EDE4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2D28-EAA9-D64C-B537-1C1DC9185E65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697723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0263E-DD7E-CC59-60B9-B8F89FD2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C2106-CF5F-DAC8-7383-EC94D1B5C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A7D55-5080-21B2-EE97-7A91AF10B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3B7E-4ACE-1947-864C-ACBC6D74DD52}" type="datetime1">
              <a:rPr lang="en-US" smtClean="0"/>
              <a:t>11/29/23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BBBDF-FB4F-9CF6-6471-A52EC3FEC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C4E9A-2949-CA53-B352-23770A0F7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2D28-EAA9-D64C-B537-1C1DC9185E65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420721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F7320-285B-C35D-116F-AB30C3A99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2A0DA-63D8-84F9-0BD2-D1AFEAB58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8D1CE-6695-2BA9-3E22-667032EA9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5795-23B3-5F40-9A70-10953E94791D}" type="datetime1">
              <a:rPr lang="en-US" smtClean="0"/>
              <a:t>11/29/23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61F15-E8CA-6BD8-2BE8-5FDE3B617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3C2DB-00DA-C507-EA32-D813C1CFD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2D28-EAA9-D64C-B537-1C1DC9185E65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3184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060E3-FD4F-4EAA-33BC-F0CFB8EDE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A4236-DF27-65EF-986E-9FE2160593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E04027-EDAB-0EDA-A07D-E6E6CE06C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DF195-6371-0A8D-C283-A02EFEFEA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9BF6-D09D-274A-B931-F119058C8088}" type="datetime1">
              <a:rPr lang="en-US" smtClean="0"/>
              <a:t>11/29/23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25DFE-BD2B-DF4A-714D-CEF56EB59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741FB-A99E-69D5-F9CA-309CF4496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2D28-EAA9-D64C-B537-1C1DC9185E65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8088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40021-CF86-889E-0CA2-AA901A30C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457E9-9C06-735B-B63B-B569AAD5F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881E44-40F5-4292-1416-0CAEC1F56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D567F4-2279-42F2-4489-C1C22467FD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22D7E-D262-FB63-C2D8-A78D1FF288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20F3C0-914D-33CB-233B-7677ED6EA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C7A0-AC86-984B-9360-D7BC9DD07CD2}" type="datetime1">
              <a:rPr lang="en-US" smtClean="0"/>
              <a:t>11/29/23</a:t>
            </a:fld>
            <a:endParaRPr lang="en-B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BCBBD6-B213-00D3-34B8-B6249BFD9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3833FE-A432-85C7-F225-E4BAA6A41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2D28-EAA9-D64C-B537-1C1DC9185E65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865242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4D713-5FC3-B3DC-E0BF-B8EF7BAA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80753D-AD91-B81B-E6F4-DD9B8BFF2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7F4A-5254-8540-8C0C-EF644F533C5A}" type="datetime1">
              <a:rPr lang="en-US" smtClean="0"/>
              <a:t>11/29/23</a:t>
            </a:fld>
            <a:endParaRPr lang="en-B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EE49F5-C032-4E40-3A95-F54835341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0919F3-3A5B-B760-80E9-580B2F08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2D28-EAA9-D64C-B537-1C1DC9185E65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71881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8346D-5980-75A4-A7AE-C40614DB7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425D-9E8B-D04B-82B9-B1E59FEEEADE}" type="datetime1">
              <a:rPr lang="en-US" smtClean="0"/>
              <a:t>11/29/23</a:t>
            </a:fld>
            <a:endParaRPr lang="en-B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9958FE-93C3-AFD2-776A-A4D18940C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6FB68-CEE2-EA3C-95C3-495C6B250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2D28-EAA9-D64C-B537-1C1DC9185E65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4217801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B35C5-46A2-155B-6EF5-38F0A466A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15F3D-9971-0AD7-7760-C1E988AC8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1F50BD-DA25-36BB-6406-9B29B009C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FAF5C-3DD6-B840-9925-FD91413AC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15741-2E8F-5B42-B594-7BF28712BA14}" type="datetime1">
              <a:rPr lang="en-US" smtClean="0"/>
              <a:t>11/29/23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7E8AE-A629-54DD-C175-D87DEF878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924A7-CF79-1E8D-CCAF-4403BB65F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2D28-EAA9-D64C-B537-1C1DC9185E65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4287762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F03A-016E-16D8-D355-279DC5F45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13732C-0D29-9842-8430-79BBB1F60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21A78-B195-7546-3037-1BBCC3D3D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45CDF-151F-6358-CC70-53212F3D6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2C7A8-F188-5448-A732-2E86D7143C41}" type="datetime1">
              <a:rPr lang="en-US" smtClean="0"/>
              <a:t>11/29/23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28C9A-D35C-A82B-6530-28B4DA54D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03042-CE05-6E2D-EF0B-F4E25BDBF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2D28-EAA9-D64C-B537-1C1DC9185E65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671699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F7F4A2-D483-4268-4D0E-28A816927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49410-CE67-2F9D-83DA-EB284DE50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0104F-DB7F-CF75-5B60-F701CB317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427ED-0DB8-3F46-8526-928F4E335F3F}" type="datetime1">
              <a:rPr lang="en-US" smtClean="0"/>
              <a:t>11/29/23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EDC8E-31E0-3944-893C-C4D7771478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95F69-B9A6-4847-AE26-7648D5F6A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A2D28-EAA9-D64C-B537-1C1DC9185E65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87188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505B3-DF1E-EB8B-ACF3-CBC2B96F8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22123"/>
          </a:xfrm>
        </p:spPr>
        <p:txBody>
          <a:bodyPr>
            <a:normAutofit fontScale="90000"/>
          </a:bodyPr>
          <a:lstStyle/>
          <a:p>
            <a:pPr algn="l"/>
            <a:r>
              <a:rPr lang="en-BD" sz="2000" b="1" dirty="0"/>
              <a:t>Paper</a:t>
            </a:r>
            <a:r>
              <a:rPr lang="en-BD" sz="2000" dirty="0"/>
              <a:t>: </a:t>
            </a:r>
            <a:r>
              <a:rPr lang="en-GB" sz="2000" b="0" i="0" dirty="0">
                <a:effectLst/>
                <a:latin typeface="Söhne"/>
              </a:rPr>
              <a:t>A Matching Scheme from Supply and Demand Sides of Electronic Health Records Based 				on Blockchain</a:t>
            </a:r>
            <a:br>
              <a:rPr lang="en-GB" sz="800" b="0" i="0" dirty="0">
                <a:effectLst/>
                <a:latin typeface="Söhne"/>
              </a:rPr>
            </a:br>
            <a:br>
              <a:rPr lang="en-GB" sz="800" b="0" i="0" dirty="0">
                <a:effectLst/>
                <a:latin typeface="Söhne"/>
              </a:rPr>
            </a:br>
            <a:br>
              <a:rPr lang="en-GB" sz="800" b="0" i="0" dirty="0">
                <a:effectLst/>
                <a:latin typeface="Söhne"/>
              </a:rPr>
            </a:br>
            <a:endParaRPr lang="en-BD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E2888-FD27-C5A8-99C5-8573042B4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15343"/>
            <a:ext cx="9144000" cy="2242457"/>
          </a:xfrm>
        </p:spPr>
        <p:txBody>
          <a:bodyPr>
            <a:normAutofit/>
          </a:bodyPr>
          <a:lstStyle/>
          <a:p>
            <a:r>
              <a:rPr lang="en-BD" dirty="0"/>
              <a:t>     Reviewed By: Abu Sufian</a:t>
            </a:r>
          </a:p>
          <a:p>
            <a:r>
              <a:rPr lang="en-BD" dirty="0"/>
              <a:t>     Student ID: 2336601</a:t>
            </a:r>
          </a:p>
          <a:p>
            <a:r>
              <a:rPr lang="en-GB" dirty="0"/>
              <a:t>Course Code: CSE707</a:t>
            </a:r>
          </a:p>
          <a:p>
            <a:r>
              <a:rPr lang="en-GB" dirty="0"/>
              <a:t>                   University : BRAC University</a:t>
            </a:r>
            <a:endParaRPr lang="en-B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78D04-7C9B-D08B-6C15-8169FC91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2D28-EAA9-D64C-B537-1C1DC9185E65}" type="slidenum">
              <a:rPr lang="en-BD" smtClean="0"/>
              <a:t>1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4171167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F9B8B-18F0-7A4C-600A-A75130752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More Can Be Done</a:t>
            </a:r>
            <a:endParaRPr lang="en-B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E9FBA-2A7C-E3CE-3D54-F909DFAF6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F0F0F"/>
                </a:solidFill>
                <a:latin typeface="Söhne"/>
              </a:rPr>
              <a:t>E</a:t>
            </a:r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nhancing the scalability of the system</a:t>
            </a:r>
            <a:endParaRPr lang="en-GB" dirty="0"/>
          </a:p>
          <a:p>
            <a:r>
              <a:rPr lang="en-GB" dirty="0">
                <a:solidFill>
                  <a:srgbClr val="0F0F0F"/>
                </a:solidFill>
                <a:latin typeface="Söhne"/>
              </a:rPr>
              <a:t>E</a:t>
            </a:r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xploring real-world deployment challenges</a:t>
            </a:r>
            <a:endParaRPr lang="en-GB" dirty="0"/>
          </a:p>
          <a:p>
            <a:r>
              <a:rPr lang="en-GB" dirty="0">
                <a:solidFill>
                  <a:srgbClr val="0F0F0F"/>
                </a:solidFill>
                <a:latin typeface="Söhne"/>
              </a:rPr>
              <a:t>C</a:t>
            </a:r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onsidering regulatory compliance</a:t>
            </a:r>
            <a:r>
              <a:rPr lang="en-GB" dirty="0"/>
              <a:t>,</a:t>
            </a:r>
            <a:endParaRPr lang="en-B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0C2AF5-9DAB-7ACD-CCC1-F339EF2BD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2D28-EAA9-D64C-B537-1C1DC9185E65}" type="slidenum">
              <a:rPr lang="en-BD" smtClean="0"/>
              <a:t>10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046549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E6F53-AC7C-0CC7-94F4-F7747255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				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84813-86AC-2B95-E2BB-CF2AE6BE3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8C65AB-3A10-9D0E-DF0D-86B22FFAC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2D28-EAA9-D64C-B537-1C1DC9185E65}" type="slidenum">
              <a:rPr lang="en-BD" smtClean="0"/>
              <a:t>11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959521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0FBD2-A94F-239C-8C88-AE84B0AF4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Idea behind the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D430A-A4E3-B8C0-160D-1D0BAA5BD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Ground breaking approach using blockchain technology</a:t>
            </a:r>
          </a:p>
          <a:p>
            <a:r>
              <a:rPr lang="en-GB" dirty="0">
                <a:solidFill>
                  <a:srgbClr val="0F0F0F"/>
                </a:solidFill>
                <a:latin typeface="Söhne"/>
              </a:rPr>
              <a:t>A</a:t>
            </a:r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ddress the mismatch between healthcare providers and patients in accessing EHR’s</a:t>
            </a:r>
            <a:endParaRPr lang="en-B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53AF0-D18D-A49E-C3AA-08C4743F3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2D28-EAA9-D64C-B537-1C1DC9185E65}" type="slidenum">
              <a:rPr lang="en-BD" smtClean="0"/>
              <a:t>2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385091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B5AA7-0E21-1C86-725F-4D9ECEBAA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Being Addressed</a:t>
            </a:r>
            <a:endParaRPr lang="en-B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B8602-BECF-CD4E-DA25-C9BE7EE04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F0F0F"/>
                </a:solidFill>
                <a:latin typeface="Söhne"/>
              </a:rPr>
              <a:t>E</a:t>
            </a:r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fficiently matching patients with suitable doctors due to privacy concerns</a:t>
            </a:r>
            <a:endParaRPr lang="en-GB" dirty="0"/>
          </a:p>
          <a:p>
            <a:r>
              <a:rPr lang="en-GB" dirty="0">
                <a:solidFill>
                  <a:srgbClr val="0F0F0F"/>
                </a:solidFill>
                <a:latin typeface="Söhne"/>
              </a:rPr>
              <a:t>I</a:t>
            </a:r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nefficient sharing mechanisms</a:t>
            </a:r>
            <a:endParaRPr lang="en-GB" dirty="0"/>
          </a:p>
          <a:p>
            <a:r>
              <a:rPr lang="en-GB" dirty="0">
                <a:solidFill>
                  <a:srgbClr val="0F0F0F"/>
                </a:solidFill>
                <a:latin typeface="Söhne"/>
              </a:rPr>
              <a:t>R</a:t>
            </a:r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esource disparities</a:t>
            </a:r>
            <a:endParaRPr lang="en-B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CD94C-98A3-F409-9025-17E3C90FF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2D28-EAA9-D64C-B537-1C1DC9185E65}" type="slidenum">
              <a:rPr lang="en-BD" smtClean="0"/>
              <a:t>3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819142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96EA7-6ECC-24C9-5622-A2C73B3C9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 of the Paper</a:t>
            </a:r>
            <a:endParaRPr lang="en-B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899E4-DAF8-A798-D434-C25B596C2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F0F0F"/>
                </a:solidFill>
                <a:latin typeface="Söhne"/>
              </a:rPr>
              <a:t>A</a:t>
            </a:r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iming to improve the efficiency</a:t>
            </a:r>
            <a:endParaRPr lang="en-GB" dirty="0"/>
          </a:p>
          <a:p>
            <a:r>
              <a:rPr lang="en-GB" dirty="0">
                <a:solidFill>
                  <a:srgbClr val="0F0F0F"/>
                </a:solidFill>
                <a:latin typeface="Söhne"/>
              </a:rPr>
              <a:t>S</a:t>
            </a:r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ecurity</a:t>
            </a:r>
            <a:endParaRPr lang="en-GB" dirty="0"/>
          </a:p>
          <a:p>
            <a:r>
              <a:rPr lang="en-GB" dirty="0">
                <a:solidFill>
                  <a:srgbClr val="0F0F0F"/>
                </a:solidFill>
                <a:latin typeface="Söhne"/>
              </a:rPr>
              <a:t>A</a:t>
            </a:r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ccessibility of healthcare data for both providers and patients.</a:t>
            </a:r>
            <a:endParaRPr lang="en-B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D1CAD-2F2D-C270-4784-470AD743D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2D28-EAA9-D64C-B537-1C1DC9185E65}" type="slidenum">
              <a:rPr lang="en-BD" smtClean="0"/>
              <a:t>4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4115027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479E6-E4D2-B089-931D-9F393B148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the Paper is Written</a:t>
            </a:r>
            <a:endParaRPr lang="en-B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A1435-12FE-ED72-BE3B-BDC627406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F0F0F"/>
                </a:solidFill>
                <a:latin typeface="Söhne"/>
              </a:rPr>
              <a:t>S</a:t>
            </a:r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ystem's architecture</a:t>
            </a:r>
            <a:endParaRPr lang="en-GB" dirty="0"/>
          </a:p>
          <a:p>
            <a:r>
              <a:rPr lang="en-GB" dirty="0">
                <a:solidFill>
                  <a:srgbClr val="0F0F0F"/>
                </a:solidFill>
                <a:latin typeface="Söhne"/>
              </a:rPr>
              <a:t>D</a:t>
            </a:r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ouble-chains-parallelized structure and four smart contracts</a:t>
            </a:r>
            <a:endParaRPr lang="en-GB" dirty="0"/>
          </a:p>
          <a:p>
            <a:r>
              <a:rPr lang="en-GB" dirty="0">
                <a:solidFill>
                  <a:srgbClr val="0F0F0F"/>
                </a:solidFill>
                <a:latin typeface="Söhne"/>
              </a:rPr>
              <a:t>I</a:t>
            </a:r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mplementation process, emphasizing security measures and workflow procedures</a:t>
            </a:r>
            <a:endParaRPr lang="en-GB" dirty="0"/>
          </a:p>
          <a:p>
            <a:r>
              <a:rPr lang="en-GB" dirty="0"/>
              <a:t>Future scope</a:t>
            </a:r>
            <a:endParaRPr lang="en-B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377F9-2021-2CCA-68FF-51E6E09FD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2D28-EAA9-D64C-B537-1C1DC9185E65}" type="slidenum">
              <a:rPr lang="en-BD" smtClean="0"/>
              <a:t>5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822466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CFCAA-BA34-1509-840C-A44E7F148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System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97EA1-6668-4D52-9472-AB98C87E7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F0F0F"/>
                </a:solidFill>
                <a:latin typeface="Söhne"/>
              </a:rPr>
              <a:t>I</a:t>
            </a:r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ntegrates blockchain and smart contracts</a:t>
            </a:r>
            <a:endParaRPr lang="en-GB" dirty="0"/>
          </a:p>
          <a:p>
            <a:r>
              <a:rPr lang="en-GB" dirty="0">
                <a:solidFill>
                  <a:srgbClr val="0F0F0F"/>
                </a:solidFill>
                <a:latin typeface="Söhne"/>
              </a:rPr>
              <a:t>C</a:t>
            </a:r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reating a secure environment for sharing EHRs between suppliers and demanders</a:t>
            </a:r>
            <a:endParaRPr lang="en-GB" dirty="0"/>
          </a:p>
          <a:p>
            <a:r>
              <a:rPr lang="en-GB" dirty="0">
                <a:solidFill>
                  <a:srgbClr val="0F0F0F"/>
                </a:solidFill>
                <a:latin typeface="Söhne"/>
              </a:rPr>
              <a:t>E</a:t>
            </a:r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mphasizes decentralized, autonomous, and rapid resource matching</a:t>
            </a:r>
            <a:endParaRPr lang="en-B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D615C-0CF1-45D5-3318-C4A9B3A70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2D28-EAA9-D64C-B537-1C1DC9185E65}" type="slidenum">
              <a:rPr lang="en-BD" smtClean="0"/>
              <a:t>6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654884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2A1A0-1512-F80F-145E-12851434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Benchmarking and Metrics Evaluation</a:t>
            </a:r>
            <a:endParaRPr lang="en-B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53EFE-6F12-A6DB-33A5-DAEF0478B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F0F0F"/>
                </a:solidFill>
                <a:latin typeface="Söhne"/>
              </a:rPr>
              <a:t>F</a:t>
            </a:r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ocuses on theoretical study and pseudo-code-based evaluation</a:t>
            </a:r>
            <a:endParaRPr lang="en-GB" dirty="0"/>
          </a:p>
          <a:p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Future plans involve comprehensive CPU usage, memory consumption, and performance evaluations.</a:t>
            </a:r>
            <a:br>
              <a:rPr lang="en-GB" dirty="0"/>
            </a:br>
            <a:endParaRPr lang="en-GB" dirty="0"/>
          </a:p>
          <a:p>
            <a:endParaRPr lang="en-B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E553A2-91C3-81AA-C4F8-5AC431173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2D28-EAA9-D64C-B537-1C1DC9185E65}" type="slidenum">
              <a:rPr lang="en-BD" smtClean="0"/>
              <a:t>7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4089346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94197-3A2F-9B28-D3FB-8E0FB5E51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Analysis for Implementation</a:t>
            </a:r>
            <a:endParaRPr lang="en-B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3C045-4DE8-AF1F-E6F2-33842DA73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F0F0F"/>
                </a:solidFill>
                <a:latin typeface="Söhne"/>
              </a:rPr>
              <a:t>D</a:t>
            </a:r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iscusses correctness, safety, and privacy aspects of the proposed system</a:t>
            </a:r>
            <a:endParaRPr lang="en-BD" dirty="0"/>
          </a:p>
          <a:p>
            <a:r>
              <a:rPr lang="en-GB" dirty="0">
                <a:solidFill>
                  <a:srgbClr val="0F0F0F"/>
                </a:solidFill>
                <a:latin typeface="Söhne"/>
              </a:rPr>
              <a:t>D</a:t>
            </a:r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emonstrates the system's capability in ensuring secure access</a:t>
            </a:r>
            <a:endParaRPr lang="en-BD" dirty="0"/>
          </a:p>
          <a:p>
            <a:r>
              <a:rPr lang="en-GB" dirty="0">
                <a:solidFill>
                  <a:srgbClr val="0F0F0F"/>
                </a:solidFill>
                <a:latin typeface="Söhne"/>
              </a:rPr>
              <a:t>P</a:t>
            </a:r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reventing malicious activities, and protecting sensitive data.</a:t>
            </a:r>
            <a:endParaRPr lang="en-B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68C7D4-5DE4-786A-A366-C7F3750E3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2D28-EAA9-D64C-B537-1C1DC9185E65}" type="slidenum">
              <a:rPr lang="en-BD" smtClean="0"/>
              <a:t>8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495535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5E4A8-B910-D7CE-FF5B-683D7D897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Scope of the Paper</a:t>
            </a:r>
            <a:endParaRPr lang="en-B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42401-5DF5-CCB7-C807-A4EEA84A6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F0F0F"/>
                </a:solidFill>
                <a:latin typeface="Söhne"/>
              </a:rPr>
              <a:t>C</a:t>
            </a:r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onduct detailed computational evaluations, including CPU usage and memory consumption</a:t>
            </a:r>
            <a:endParaRPr lang="en-GB" dirty="0"/>
          </a:p>
          <a:p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Expand practical implementations and real-world performance assessments</a:t>
            </a:r>
            <a:endParaRPr lang="en-B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C33F1-64D4-95B4-B8FA-9DC1F5B3D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2D28-EAA9-D64C-B537-1C1DC9185E65}" type="slidenum">
              <a:rPr lang="en-BD" smtClean="0"/>
              <a:t>9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753063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272</Words>
  <Application>Microsoft Macintosh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Söhne</vt:lpstr>
      <vt:lpstr>Office Theme</vt:lpstr>
      <vt:lpstr>Paper: A Matching Scheme from Supply and Demand Sides of Electronic Health Records Based     on Blockchain   </vt:lpstr>
      <vt:lpstr>Idea behind the paper</vt:lpstr>
      <vt:lpstr>Problem Being Addressed</vt:lpstr>
      <vt:lpstr>Purpose of the Paper</vt:lpstr>
      <vt:lpstr>How the Paper is Written</vt:lpstr>
      <vt:lpstr>System Implementation</vt:lpstr>
      <vt:lpstr>Benchmarking and Metrics Evaluation</vt:lpstr>
      <vt:lpstr>Results Analysis for Implementation</vt:lpstr>
      <vt:lpstr>Future Scope of the Paper</vt:lpstr>
      <vt:lpstr>What More Can Be Done</vt:lpstr>
      <vt:lpstr>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Paper:NFT as a proof of Digital Ownership-reward system integrated to a Secure Distributed Computing Blockchain Framework</dc:title>
  <dc:creator>Microsoft Office User</dc:creator>
  <cp:lastModifiedBy>Microsoft Office User</cp:lastModifiedBy>
  <cp:revision>4</cp:revision>
  <dcterms:created xsi:type="dcterms:W3CDTF">2023-10-24T20:21:14Z</dcterms:created>
  <dcterms:modified xsi:type="dcterms:W3CDTF">2023-11-28T19:22:32Z</dcterms:modified>
</cp:coreProperties>
</file>