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" r:id="rId2"/>
    <p:sldId id="413" r:id="rId3"/>
    <p:sldId id="440" r:id="rId4"/>
    <p:sldId id="467" r:id="rId5"/>
    <p:sldId id="441" r:id="rId6"/>
    <p:sldId id="466" r:id="rId7"/>
    <p:sldId id="465" r:id="rId8"/>
    <p:sldId id="448" r:id="rId9"/>
    <p:sldId id="470" r:id="rId10"/>
    <p:sldId id="462" r:id="rId11"/>
    <p:sldId id="463" r:id="rId12"/>
    <p:sldId id="464" r:id="rId13"/>
    <p:sldId id="468" r:id="rId14"/>
    <p:sldId id="469" r:id="rId15"/>
    <p:sldId id="434" r:id="rId16"/>
  </p:sldIdLst>
  <p:sldSz cx="1079976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47D26"/>
    <a:srgbClr val="FF6600"/>
    <a:srgbClr val="FF9900"/>
    <a:srgbClr val="CCFFFF"/>
    <a:srgbClr val="66FFFF"/>
    <a:srgbClr val="FFFF66"/>
    <a:srgbClr val="FFFF00"/>
    <a:srgbClr val="FF99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4434" autoAdjust="0"/>
  </p:normalViewPr>
  <p:slideViewPr>
    <p:cSldViewPr>
      <p:cViewPr varScale="1">
        <p:scale>
          <a:sx n="70" d="100"/>
          <a:sy n="70" d="100"/>
        </p:scale>
        <p:origin x="1050" y="60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6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29-09-2024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="" xmlns:a16="http://schemas.microsoft.com/office/drawing/2014/main" id="{3D44CB01-1FE1-4FBB-9269-80BD2545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29-09-2024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="" xmlns:a16="http://schemas.microsoft.com/office/drawing/2014/main" id="{03228479-1D6A-4559-AB1D-0A9FDB4EE8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-719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 - MANIPAL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29-09-2024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7" name="Picture 6" descr="A sign in the dark&#10;&#10;Description generated with very high confidence">
            <a:extLst>
              <a:ext uri="{FF2B5EF4-FFF2-40B4-BE49-F238E27FC236}">
                <a16:creationId xmlns="" xmlns:a16="http://schemas.microsoft.com/office/drawing/2014/main" id="{99AC11E8-FD3B-40F3-B55A-C0B10FA72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29-09-2024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1" name="Picture 10" descr="A sign in the dark&#10;&#10;Description generated with very high confidence">
            <a:extLst>
              <a:ext uri="{FF2B5EF4-FFF2-40B4-BE49-F238E27FC236}">
                <a16:creationId xmlns="" xmlns:a16="http://schemas.microsoft.com/office/drawing/2014/main" id="{EA04BEC8-6F6B-40C9-A38F-02E85B06B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43635"/>
            <a:ext cx="10799763" cy="314365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29-09-2024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2" name="Picture 11" descr="A sign in the dark&#10;&#10;Description generated with very high confidence">
            <a:extLst>
              <a:ext uri="{FF2B5EF4-FFF2-40B4-BE49-F238E27FC236}">
                <a16:creationId xmlns="" xmlns:a16="http://schemas.microsoft.com/office/drawing/2014/main" id="{10F9D83D-ED4F-4F68-91DF-27D7E1A5F0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29-09-2024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9" name="Picture 8" descr="A sign in the dark&#10;&#10;Description generated with very high confidence">
            <a:extLst>
              <a:ext uri="{FF2B5EF4-FFF2-40B4-BE49-F238E27FC236}">
                <a16:creationId xmlns="" xmlns:a16="http://schemas.microsoft.com/office/drawing/2014/main" id="{3550F69F-9161-4E22-9322-2C0D25799A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images/data_augm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effective-data-science-infrastructure" TargetMode="External"/><Relationship Id="rId2" Type="http://schemas.openxmlformats.org/officeDocument/2006/relationships/hyperlink" Target="https://huyenchip.com/ml-interviews-book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ensorflow.org/tutorials/images/classification" TargetMode="External"/><Relationship Id="rId5" Type="http://schemas.openxmlformats.org/officeDocument/2006/relationships/hyperlink" Target="https://github.com/EdIzaguirre/plant-object-detection" TargetMode="External"/><Relationship Id="rId4" Type="http://schemas.openxmlformats.org/officeDocument/2006/relationships/hyperlink" Target="https://towardsdatascience.com/streamlining-object-detection-with-metaflow-aws-and-weights-biases-b44a14cb2e1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98828"/>
              </p:ext>
            </p:extLst>
          </p:nvPr>
        </p:nvGraphicFramePr>
        <p:xfrm>
          <a:off x="1151409" y="1484784"/>
          <a:ext cx="8534400" cy="4493096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7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8464">
                  <a:extLst>
                    <a:ext uri="{9D8B030D-6E8A-4147-A177-3AD203B41FA5}">
                      <a16:colId xmlns="" xmlns:a16="http://schemas.microsoft.com/office/drawing/2014/main" val="2788499379"/>
                    </a:ext>
                  </a:extLst>
                </a:gridCol>
                <a:gridCol w="1998464">
                  <a:extLst>
                    <a:ext uri="{9D8B030D-6E8A-4147-A177-3AD203B41FA5}">
                      <a16:colId xmlns="" xmlns:a16="http://schemas.microsoft.com/office/drawing/2014/main" val="2004038616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endParaRPr lang="en-US" sz="2000" b="0" i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Sneha </a:t>
                      </a: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Shet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Anushree </a:t>
                      </a: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</a:t>
                      </a:r>
                      <a:r>
                        <a:rPr lang="en-US" sz="2000" b="0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Sufiya </a:t>
                      </a: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Taranum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Numbers</a:t>
                      </a:r>
                      <a:endParaRPr lang="en-US" sz="20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241058017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241058028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241058038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Big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Analytics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4981560"/>
                  </a:ext>
                </a:extLst>
              </a:tr>
              <a:tr h="113553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2000" b="0" i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</a:t>
                      </a:r>
                      <a:endParaRPr lang="en-US" sz="20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Streamlining </a:t>
                      </a:r>
                      <a:r>
                        <a:rPr lang="en-IN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Detection </a:t>
                      </a:r>
                      <a:r>
                        <a:rPr lang="en-IN" sz="2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Tensorflow </a:t>
                      </a:r>
                      <a:r>
                        <a:rPr lang="en-IN" sz="2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Keras and AWS.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06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</a:t>
                      </a:r>
                      <a:endParaRPr lang="en-US" sz="20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Prathviraj 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6912049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9" y="836712"/>
            <a:ext cx="9505056" cy="49120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36761" y="5935180"/>
            <a:ext cx="46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3: Image Classification with Tensorflow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143297" y="908720"/>
            <a:ext cx="4752528" cy="5444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 show that training accuracy and validation accuracy are off by large margins, and the model has achieved only around 60% accuracy on the validation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When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small number of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sometimes learns from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noises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unwanted details from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examples—to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extent that it negatively impacts the performance of the model on new examples. This phenomenon is known as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means that the model will have a difficult time generalizing on a new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25" y="908720"/>
            <a:ext cx="5790352" cy="47199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15905" y="5706443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Fig:4 Training and validation Accuracy and Loss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(Overfitting Model)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416105" y="188640"/>
            <a:ext cx="3594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algn="ctr"/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143297" y="836713"/>
            <a:ext cx="4658039" cy="88177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 augmentation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takes the approach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generating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training data from your existing examples by augmenting them using random transformations that yield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believable-looking images.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expose the model to more aspects of the data and generalize better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Tf.keras.layers.ramdomFlip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tf.keras.layers.RamdomRotations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RandomZoom  are some of built in Keras API functions to be used.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39" y="836713"/>
            <a:ext cx="6141724" cy="47525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7873" y="5589241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5 : Training and Validation Accuracy and Loss after Data Augmentation(Good Fit 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7" y="4594955"/>
            <a:ext cx="9073008" cy="1455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36185" y="188640"/>
            <a:ext cx="249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53" y="1124744"/>
            <a:ext cx="2232248" cy="2208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7313" y="1124744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Predict on New Data:</a:t>
            </a:r>
          </a:p>
          <a:p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model to classify an image that wasn't included in the training or validation sets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</a:t>
            </a:r>
            <a:r>
              <a:rPr lang="en-IN" b="1" dirty="0" smtClean="0"/>
              <a:t>Results: </a:t>
            </a:r>
            <a:endParaRPr lang="en-IN" b="1" dirty="0"/>
          </a:p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862616" y="336741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6: Testing 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1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00281" y="116632"/>
            <a:ext cx="1600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91369" y="1340768"/>
            <a:ext cx="9433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Introduction to Machine Learning Interviews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(2021), Self-published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Tuulos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Effective Data Science Infrastructure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(2022), Manning Publications Co.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https://towardsdatascience.com/streamlining-object-detection-with-metaflow-aws-and-weights-biases-b44a14cb2e11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github.com/EdIzaguirre/plant-object-detection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www.tensorflow.org/tutorials/images/classification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539" y="1982450"/>
            <a:ext cx="714868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353" y="1772816"/>
            <a:ext cx="8839200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Objective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121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E187B90-23F6-4416-A139-0D1D53F1CBCB}"/>
              </a:ext>
            </a:extLst>
          </p:cNvPr>
          <p:cNvSpPr txBox="1"/>
          <p:nvPr/>
        </p:nvSpPr>
        <p:spPr>
          <a:xfrm>
            <a:off x="503337" y="1628800"/>
            <a:ext cx="9433048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is a fundamental task in the field of computer vision, involves identifying and classifying objects within images or videos. From autonomous vehicles to medical imaging, object detection plays a crucial role in various industries.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modern machine learning projects, the complexity of managing data, experiments, and model deployment grows significantly.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 often struggle with challenges such as handling large datasets, optimizing model training, and tracking experiments in a reproducible manner.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address these challenges by leveraging one powerful tool:  Tensorflow.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73CC87C-6BB0-4293-8754-1FBC9756DF5D}"/>
              </a:ext>
            </a:extLst>
          </p:cNvPr>
          <p:cNvSpPr/>
          <p:nvPr/>
        </p:nvSpPr>
        <p:spPr>
          <a:xfrm>
            <a:off x="431329" y="1196752"/>
            <a:ext cx="92890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simplifies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of data science workflows, allowing teams to build and iterate on models more efficiently.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provides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infrastructure necessary to scale object detection models, ensuring that training and inference can be performed on large datasets with high computational demands.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these technologies, the project offers a streamlined, end-to-end solution for object detection.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in cloud platforms to improves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collaboration, scalability, and experiment management, resulting in faster development cycles and more reliable deployments in real-world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4133" y="188640"/>
            <a:ext cx="452418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54F019-708A-454D-8724-F3011E518121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7" y="981912"/>
            <a:ext cx="10373529" cy="489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153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BE75647-CCE4-4FFE-AC42-9FE4E66F335F}"/>
              </a:ext>
            </a:extLst>
          </p:cNvPr>
          <p:cNvSpPr/>
          <p:nvPr/>
        </p:nvSpPr>
        <p:spPr>
          <a:xfrm>
            <a:off x="647353" y="1412776"/>
            <a:ext cx="9505056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Tensorflow, Keras and AWS in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projects is used to: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efficiency and automation  through streamlined workflows and scalable resources.</a:t>
            </a:r>
          </a:p>
          <a:p>
            <a:pPr marL="342900" indent="-342900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large-scale computations and storage  effectively with AWS.</a:t>
            </a:r>
          </a:p>
          <a:p>
            <a:pPr marL="342900" indent="-342900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Track, analyze, and optimize experiments 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systematically.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reproducibility, collaboration, and robust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1317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4133" y="188640"/>
            <a:ext cx="452418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54F019-708A-454D-8724-F3011E518121}"/>
              </a:ext>
            </a:extLst>
          </p:cNvPr>
          <p:cNvSpPr txBox="1"/>
          <p:nvPr/>
        </p:nvSpPr>
        <p:spPr>
          <a:xfrm>
            <a:off x="5142" y="1763384"/>
            <a:ext cx="10635019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A271FD-365E-49D8-885A-4FE70D86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25" y="885535"/>
            <a:ext cx="1362874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FA4E1273-0C92-4300-8B06-B4E18170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442" y="6149005"/>
            <a:ext cx="23727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 1: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Overview of project flow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9999" y="1359034"/>
            <a:ext cx="3240360" cy="46785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88412" y="1594868"/>
            <a:ext cx="2591734" cy="4967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Start-up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88412" y="2482359"/>
            <a:ext cx="2607386" cy="50504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Transform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tx1"/>
                </a:solidFill>
              </a:rPr>
              <a:t>Data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88411" y="3394550"/>
            <a:ext cx="2607386" cy="49249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Train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88412" y="4355727"/>
            <a:ext cx="2591734" cy="43462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Evaluate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40117" y="5274193"/>
            <a:ext cx="2591734" cy="43635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Deploy Model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384280" y="2148866"/>
            <a:ext cx="245019" cy="29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4377887" y="3057319"/>
            <a:ext cx="245019" cy="29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4386470" y="3964037"/>
            <a:ext cx="245019" cy="29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Down Arrow 18"/>
          <p:cNvSpPr/>
          <p:nvPr/>
        </p:nvSpPr>
        <p:spPr>
          <a:xfrm>
            <a:off x="4384279" y="4903719"/>
            <a:ext cx="245019" cy="292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417707" y="783305"/>
            <a:ext cx="1904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dirty="0" smtClean="0"/>
              <a:t>Tensorflow</a:t>
            </a:r>
            <a:endParaRPr lang="en-IN" sz="2800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7357594" y="25429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Keras</a:t>
            </a:r>
            <a:endParaRPr lang="en-IN" dirty="0"/>
          </a:p>
        </p:txBody>
      </p:sp>
      <p:cxnSp>
        <p:nvCxnSpPr>
          <p:cNvPr id="1037" name="Straight Arrow Connector 1036"/>
          <p:cNvCxnSpPr>
            <a:stCxn id="11" idx="3"/>
          </p:cNvCxnSpPr>
          <p:nvPr/>
        </p:nvCxnSpPr>
        <p:spPr>
          <a:xfrm flipV="1">
            <a:off x="5695798" y="2734879"/>
            <a:ext cx="15762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</p:cNvCxnSpPr>
          <p:nvPr/>
        </p:nvCxnSpPr>
        <p:spPr>
          <a:xfrm>
            <a:off x="5695797" y="3640797"/>
            <a:ext cx="1432276" cy="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</p:cNvCxnSpPr>
          <p:nvPr/>
        </p:nvCxnSpPr>
        <p:spPr>
          <a:xfrm>
            <a:off x="5680146" y="4573042"/>
            <a:ext cx="1591943" cy="330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749207" y="5085184"/>
            <a:ext cx="1522882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09219" y="3506827"/>
            <a:ext cx="16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AWS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7523172" y="471902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AWS </a:t>
            </a:r>
            <a:r>
              <a:rPr lang="en-IN" dirty="0" err="1" smtClean="0"/>
              <a:t>Sagemaker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5428798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431329" y="1268760"/>
            <a:ext cx="9713993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Version 3.7+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2.x, Keras,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GCP,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endParaRPr lang="en-IN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1.Model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and customization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.Input Data Handling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3.Training Framework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4.Model Evaluation and Interface optimization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5.Deployment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04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44097" y="188640"/>
            <a:ext cx="3292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1" y="1124744"/>
            <a:ext cx="4659395" cy="47640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305" y="914461"/>
            <a:ext cx="4968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 Dataset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3760 images with 5 different types of Flowers.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80% of Total data will be 2936 images for training.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20% of total data will be 734 files for validation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5399879" y="5888754"/>
            <a:ext cx="5236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Fig 2 :Visualizing the first 9 images using MatPlotLib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665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21655</TotalTime>
  <Words>615</Words>
  <Application>Microsoft Office PowerPoint</Application>
  <PresentationFormat>Custom</PresentationFormat>
  <Paragraphs>161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Sabon LT Std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MAHE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sufiya sait</cp:lastModifiedBy>
  <cp:revision>921</cp:revision>
  <dcterms:created xsi:type="dcterms:W3CDTF">2007-08-14T09:37:21Z</dcterms:created>
  <dcterms:modified xsi:type="dcterms:W3CDTF">2024-09-29T16:11:08Z</dcterms:modified>
</cp:coreProperties>
</file>