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210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6319599" y="2581870"/>
            <a:ext cx="7477601" cy="1666399"/>
          </a:xfrm>
          <a:prstGeom prst="rect">
            <a:avLst/>
          </a:prstGeom>
          <a:noFill/>
          <a:ln/>
        </p:spPr>
        <p:txBody>
          <a:bodyPr wrap="square" rtlCol="0" anchor="t"/>
          <a:lstStyle/>
          <a:p>
            <a:pPr marL="0" indent="0">
              <a:lnSpc>
                <a:spcPts val="6561"/>
              </a:lnSpc>
              <a:buNone/>
            </a:pPr>
            <a:r>
              <a:rPr lang="en-US" sz="5249" dirty="0">
                <a:solidFill>
                  <a:srgbClr val="FFFFFF"/>
                </a:solidFill>
                <a:latin typeface="Barlow, sans-serif" pitchFamily="34" charset="0"/>
                <a:ea typeface="Barlow, sans-serif" pitchFamily="34" charset="-122"/>
                <a:cs typeface="Barlow, sans-serif" pitchFamily="34" charset="-120"/>
              </a:rPr>
              <a:t>TextBlob: Simplifying NLP</a:t>
            </a:r>
            <a:endParaRPr lang="en-US" sz="5249" dirty="0"/>
          </a:p>
        </p:txBody>
      </p:sp>
      <p:sp>
        <p:nvSpPr>
          <p:cNvPr id="5" name="Text 2"/>
          <p:cNvSpPr/>
          <p:nvPr/>
        </p:nvSpPr>
        <p:spPr>
          <a:xfrm>
            <a:off x="6319599" y="4581525"/>
            <a:ext cx="7477601"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TextBlob is an intuitive Python library designed to make Natural Language Processing (NLP) tasks a breeze. Let's dive into its features and see how it can revolutionize NLP workflows.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624376" y="1448991"/>
            <a:ext cx="9381649" cy="1388745"/>
          </a:xfrm>
          <a:prstGeom prst="rect">
            <a:avLst/>
          </a:prstGeom>
          <a:noFill/>
          <a:ln/>
        </p:spPr>
        <p:txBody>
          <a:bodyPr wrap="squar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The Future of TextBlob: Enhancements and Adaptations</a:t>
            </a:r>
            <a:endParaRPr lang="en-US" sz="4374" dirty="0"/>
          </a:p>
        </p:txBody>
      </p:sp>
      <p:sp>
        <p:nvSpPr>
          <p:cNvPr id="5" name="Text 2"/>
          <p:cNvSpPr/>
          <p:nvPr/>
        </p:nvSpPr>
        <p:spPr>
          <a:xfrm>
            <a:off x="2624376" y="3393162"/>
            <a:ext cx="2667000" cy="416481"/>
          </a:xfrm>
          <a:prstGeom prst="rect">
            <a:avLst/>
          </a:prstGeom>
          <a:noFill/>
          <a:ln/>
        </p:spPr>
        <p:txBody>
          <a:bodyPr wrap="non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Active Community</a:t>
            </a:r>
            <a:endParaRPr lang="en-US" sz="2624" dirty="0"/>
          </a:p>
        </p:txBody>
      </p:sp>
      <p:sp>
        <p:nvSpPr>
          <p:cNvPr id="6" name="Text 3"/>
          <p:cNvSpPr/>
          <p:nvPr/>
        </p:nvSpPr>
        <p:spPr>
          <a:xfrm>
            <a:off x="2624376" y="4031813"/>
            <a:ext cx="2765465" cy="1777008"/>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TextBlob's open-source code has led to an active community of contributors that continue to improve the library.</a:t>
            </a:r>
            <a:endParaRPr lang="en-US" sz="1750" dirty="0"/>
          </a:p>
        </p:txBody>
      </p:sp>
      <p:sp>
        <p:nvSpPr>
          <p:cNvPr id="7" name="Text 4"/>
          <p:cNvSpPr/>
          <p:nvPr/>
        </p:nvSpPr>
        <p:spPr>
          <a:xfrm>
            <a:off x="5939433" y="3393162"/>
            <a:ext cx="2765465" cy="832961"/>
          </a:xfrm>
          <a:prstGeom prst="rect">
            <a:avLst/>
          </a:prstGeom>
          <a:noFill/>
          <a:ln/>
        </p:spPr>
        <p:txBody>
          <a:bodyPr wrap="squar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Advanced Integration</a:t>
            </a:r>
            <a:endParaRPr lang="en-US" sz="2624" dirty="0"/>
          </a:p>
        </p:txBody>
      </p:sp>
      <p:sp>
        <p:nvSpPr>
          <p:cNvPr id="8" name="Text 5"/>
          <p:cNvSpPr/>
          <p:nvPr/>
        </p:nvSpPr>
        <p:spPr>
          <a:xfrm>
            <a:off x="5939433" y="4448294"/>
            <a:ext cx="2765465" cy="2132409"/>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Integrate TextBlob with other powerful Python modules like NLTK and Scikit-Learn to take your NLP workflow to the next level.</a:t>
            </a:r>
            <a:endParaRPr lang="en-US" sz="1750" dirty="0"/>
          </a:p>
        </p:txBody>
      </p:sp>
      <p:sp>
        <p:nvSpPr>
          <p:cNvPr id="9" name="Text 6"/>
          <p:cNvSpPr/>
          <p:nvPr/>
        </p:nvSpPr>
        <p:spPr>
          <a:xfrm>
            <a:off x="9254490" y="3393162"/>
            <a:ext cx="2765465" cy="832961"/>
          </a:xfrm>
          <a:prstGeom prst="rect">
            <a:avLst/>
          </a:prstGeom>
          <a:noFill/>
          <a:ln/>
        </p:spPr>
        <p:txBody>
          <a:bodyPr wrap="squar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Improved Performance</a:t>
            </a:r>
            <a:endParaRPr lang="en-US" sz="2624" dirty="0"/>
          </a:p>
        </p:txBody>
      </p:sp>
      <p:sp>
        <p:nvSpPr>
          <p:cNvPr id="10" name="Text 7"/>
          <p:cNvSpPr/>
          <p:nvPr/>
        </p:nvSpPr>
        <p:spPr>
          <a:xfrm>
            <a:off x="9254490" y="4448294"/>
            <a:ext cx="2765465" cy="2132409"/>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The future of TextBlob will bring about improved performance and faster computation times to make NLP a breeze even for large corpora.</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C0C0C">
              <a:alpha val="80000"/>
            </a:srgbClr>
          </a:solidFill>
          <a:ln/>
        </p:spPr>
        <p:txBody>
          <a:bodyPr/>
          <a:lstStyle/>
          <a:p>
            <a:endParaRPr lang="en-IN"/>
          </a:p>
        </p:txBody>
      </p:sp>
      <p:sp>
        <p:nvSpPr>
          <p:cNvPr id="6" name="Text 2"/>
          <p:cNvSpPr/>
          <p:nvPr/>
        </p:nvSpPr>
        <p:spPr>
          <a:xfrm>
            <a:off x="2624376" y="3067883"/>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Conclusion</a:t>
            </a:r>
            <a:endParaRPr lang="en-US" sz="4374" dirty="0"/>
          </a:p>
        </p:txBody>
      </p:sp>
      <p:sp>
        <p:nvSpPr>
          <p:cNvPr id="7" name="Text 3"/>
          <p:cNvSpPr/>
          <p:nvPr/>
        </p:nvSpPr>
        <p:spPr>
          <a:xfrm>
            <a:off x="2624376" y="4095512"/>
            <a:ext cx="9381649"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TextBlob is an exceptional library that makes Natural Language Processing tasks a breeze. It's features allow for comprehensive text analysis with minimal code, making it a must-have for today's NLP workflow.</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624376" y="814268"/>
            <a:ext cx="9381649" cy="1388745"/>
          </a:xfrm>
          <a:prstGeom prst="rect">
            <a:avLst/>
          </a:prstGeom>
          <a:noFill/>
          <a:ln/>
        </p:spPr>
        <p:txBody>
          <a:bodyPr wrap="squar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Text Processing and Analysis Made Simple</a:t>
            </a:r>
            <a:endParaRPr lang="en-US" sz="4374" dirty="0"/>
          </a:p>
        </p:txBody>
      </p:sp>
      <p:sp>
        <p:nvSpPr>
          <p:cNvPr id="5" name="Shape 2"/>
          <p:cNvSpPr/>
          <p:nvPr/>
        </p:nvSpPr>
        <p:spPr>
          <a:xfrm>
            <a:off x="2624376" y="2647355"/>
            <a:ext cx="4579739" cy="2095143"/>
          </a:xfrm>
          <a:prstGeom prst="roundRect">
            <a:avLst>
              <a:gd name="adj" fmla="val 2619"/>
            </a:avLst>
          </a:prstGeom>
          <a:solidFill>
            <a:srgbClr val="790709"/>
          </a:solidFill>
          <a:ln w="7620">
            <a:solidFill>
              <a:srgbClr val="91080B"/>
            </a:solidFill>
            <a:prstDash val="solid"/>
          </a:ln>
        </p:spPr>
        <p:txBody>
          <a:bodyPr/>
          <a:lstStyle/>
          <a:p>
            <a:endParaRPr lang="en-IN"/>
          </a:p>
        </p:txBody>
      </p:sp>
      <p:sp>
        <p:nvSpPr>
          <p:cNvPr id="6" name="Text 3"/>
          <p:cNvSpPr/>
          <p:nvPr/>
        </p:nvSpPr>
        <p:spPr>
          <a:xfrm>
            <a:off x="2854166" y="2877145"/>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Tokenization</a:t>
            </a:r>
            <a:endParaRPr lang="en-US" sz="2187" dirty="0"/>
          </a:p>
        </p:txBody>
      </p:sp>
      <p:sp>
        <p:nvSpPr>
          <p:cNvPr id="7" name="Text 4"/>
          <p:cNvSpPr/>
          <p:nvPr/>
        </p:nvSpPr>
        <p:spPr>
          <a:xfrm>
            <a:off x="2854166" y="3446502"/>
            <a:ext cx="4120158"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TextBlob's tokenizer splits documents into sentences or words efficiently. Customize your tokenizer to suit the task at hand.</a:t>
            </a:r>
            <a:endParaRPr lang="en-US" sz="1750" dirty="0"/>
          </a:p>
        </p:txBody>
      </p:sp>
      <p:sp>
        <p:nvSpPr>
          <p:cNvPr id="8" name="Shape 5"/>
          <p:cNvSpPr/>
          <p:nvPr/>
        </p:nvSpPr>
        <p:spPr>
          <a:xfrm>
            <a:off x="7426285" y="2647355"/>
            <a:ext cx="4579739" cy="2095143"/>
          </a:xfrm>
          <a:prstGeom prst="roundRect">
            <a:avLst>
              <a:gd name="adj" fmla="val 2619"/>
            </a:avLst>
          </a:prstGeom>
          <a:solidFill>
            <a:srgbClr val="790709"/>
          </a:solidFill>
          <a:ln w="7620">
            <a:solidFill>
              <a:srgbClr val="91080B"/>
            </a:solidFill>
            <a:prstDash val="solid"/>
          </a:ln>
        </p:spPr>
        <p:txBody>
          <a:bodyPr/>
          <a:lstStyle/>
          <a:p>
            <a:endParaRPr lang="en-IN"/>
          </a:p>
        </p:txBody>
      </p:sp>
      <p:sp>
        <p:nvSpPr>
          <p:cNvPr id="9" name="Text 6"/>
          <p:cNvSpPr/>
          <p:nvPr/>
        </p:nvSpPr>
        <p:spPr>
          <a:xfrm>
            <a:off x="7656076" y="2877145"/>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N-gram Creation</a:t>
            </a:r>
            <a:endParaRPr lang="en-US" sz="2187" dirty="0"/>
          </a:p>
        </p:txBody>
      </p:sp>
      <p:sp>
        <p:nvSpPr>
          <p:cNvPr id="10" name="Text 7"/>
          <p:cNvSpPr/>
          <p:nvPr/>
        </p:nvSpPr>
        <p:spPr>
          <a:xfrm>
            <a:off x="7656076" y="3446502"/>
            <a:ext cx="4120158"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Create word n-grams to uncover import patterns in your document. TextBlob allows for trigram and bigram generation.</a:t>
            </a:r>
            <a:endParaRPr lang="en-US" sz="1750" dirty="0"/>
          </a:p>
        </p:txBody>
      </p:sp>
      <p:sp>
        <p:nvSpPr>
          <p:cNvPr id="11" name="Shape 8"/>
          <p:cNvSpPr/>
          <p:nvPr/>
        </p:nvSpPr>
        <p:spPr>
          <a:xfrm>
            <a:off x="2624376" y="4964668"/>
            <a:ext cx="4579739" cy="2450544"/>
          </a:xfrm>
          <a:prstGeom prst="roundRect">
            <a:avLst>
              <a:gd name="adj" fmla="val 2239"/>
            </a:avLst>
          </a:prstGeom>
          <a:solidFill>
            <a:srgbClr val="790709"/>
          </a:solidFill>
          <a:ln w="7620">
            <a:solidFill>
              <a:srgbClr val="91080B"/>
            </a:solidFill>
            <a:prstDash val="solid"/>
          </a:ln>
        </p:spPr>
        <p:txBody>
          <a:bodyPr/>
          <a:lstStyle/>
          <a:p>
            <a:endParaRPr lang="en-IN"/>
          </a:p>
        </p:txBody>
      </p:sp>
      <p:sp>
        <p:nvSpPr>
          <p:cNvPr id="12" name="Text 9"/>
          <p:cNvSpPr/>
          <p:nvPr/>
        </p:nvSpPr>
        <p:spPr>
          <a:xfrm>
            <a:off x="2854166" y="5194459"/>
            <a:ext cx="2225040"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Word Frequencies</a:t>
            </a:r>
            <a:endParaRPr lang="en-US" sz="2187" dirty="0"/>
          </a:p>
        </p:txBody>
      </p:sp>
      <p:sp>
        <p:nvSpPr>
          <p:cNvPr id="13" name="Text 10"/>
          <p:cNvSpPr/>
          <p:nvPr/>
        </p:nvSpPr>
        <p:spPr>
          <a:xfrm>
            <a:off x="2854166" y="5763816"/>
            <a:ext cx="4120158"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Find out which words appear the most frequently. Create bar charts and word clouds to visualize your findings.</a:t>
            </a:r>
            <a:endParaRPr lang="en-US" sz="1750" dirty="0"/>
          </a:p>
        </p:txBody>
      </p:sp>
      <p:sp>
        <p:nvSpPr>
          <p:cNvPr id="14" name="Shape 11"/>
          <p:cNvSpPr/>
          <p:nvPr/>
        </p:nvSpPr>
        <p:spPr>
          <a:xfrm>
            <a:off x="7426285" y="4964668"/>
            <a:ext cx="4579739" cy="2450544"/>
          </a:xfrm>
          <a:prstGeom prst="roundRect">
            <a:avLst>
              <a:gd name="adj" fmla="val 2239"/>
            </a:avLst>
          </a:prstGeom>
          <a:solidFill>
            <a:srgbClr val="790709"/>
          </a:solidFill>
          <a:ln w="7620">
            <a:solidFill>
              <a:srgbClr val="91080B"/>
            </a:solidFill>
            <a:prstDash val="solid"/>
          </a:ln>
        </p:spPr>
        <p:txBody>
          <a:bodyPr/>
          <a:lstStyle/>
          <a:p>
            <a:endParaRPr lang="en-IN"/>
          </a:p>
        </p:txBody>
      </p:sp>
      <p:sp>
        <p:nvSpPr>
          <p:cNvPr id="15" name="Text 12"/>
          <p:cNvSpPr/>
          <p:nvPr/>
        </p:nvSpPr>
        <p:spPr>
          <a:xfrm>
            <a:off x="7656076" y="5194459"/>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Stopwords</a:t>
            </a:r>
            <a:endParaRPr lang="en-US" sz="2187" dirty="0"/>
          </a:p>
        </p:txBody>
      </p:sp>
      <p:sp>
        <p:nvSpPr>
          <p:cNvPr id="16" name="Text 13"/>
          <p:cNvSpPr/>
          <p:nvPr/>
        </p:nvSpPr>
        <p:spPr>
          <a:xfrm>
            <a:off x="7656076" y="5763816"/>
            <a:ext cx="4120158"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Remove noise from your documents. TextBlob makes it easy to remove stopwords and focus only on important words.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964097"/>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4031575" y="427673"/>
            <a:ext cx="6567130" cy="972026"/>
          </a:xfrm>
          <a:prstGeom prst="rect">
            <a:avLst/>
          </a:prstGeom>
          <a:noFill/>
          <a:ln/>
        </p:spPr>
        <p:txBody>
          <a:bodyPr wrap="square" rtlCol="0" anchor="t"/>
          <a:lstStyle/>
          <a:p>
            <a:pPr marL="0" indent="0">
              <a:lnSpc>
                <a:spcPts val="3827"/>
              </a:lnSpc>
              <a:buNone/>
            </a:pPr>
            <a:r>
              <a:rPr lang="en-US" sz="3062" b="1" dirty="0">
                <a:solidFill>
                  <a:srgbClr val="FFFFFF"/>
                </a:solidFill>
                <a:latin typeface="Barlow" pitchFamily="34" charset="0"/>
                <a:ea typeface="Barlow" pitchFamily="34" charset="-122"/>
                <a:cs typeface="Barlow" pitchFamily="34" charset="-120"/>
              </a:rPr>
              <a:t>Sentiment Analysis and Polarity Detection at Your Fingertips</a:t>
            </a:r>
            <a:endParaRPr lang="en-US" sz="3062" dirty="0"/>
          </a:p>
        </p:txBody>
      </p:sp>
      <p:pic>
        <p:nvPicPr>
          <p:cNvPr id="5" name="Image 1" descr="preencoded.png"/>
          <p:cNvPicPr>
            <a:picLocks noChangeAspect="1"/>
          </p:cNvPicPr>
          <p:nvPr/>
        </p:nvPicPr>
        <p:blipFill>
          <a:blip r:embed="rId4"/>
          <a:stretch>
            <a:fillRect/>
          </a:stretch>
        </p:blipFill>
        <p:spPr>
          <a:xfrm>
            <a:off x="4031575" y="1710690"/>
            <a:ext cx="3166943" cy="1957268"/>
          </a:xfrm>
          <a:prstGeom prst="rect">
            <a:avLst/>
          </a:prstGeom>
        </p:spPr>
      </p:pic>
      <p:sp>
        <p:nvSpPr>
          <p:cNvPr id="6" name="Text 2"/>
          <p:cNvSpPr/>
          <p:nvPr/>
        </p:nvSpPr>
        <p:spPr>
          <a:xfrm>
            <a:off x="4031575" y="3862268"/>
            <a:ext cx="2392680" cy="243007"/>
          </a:xfrm>
          <a:prstGeom prst="rect">
            <a:avLst/>
          </a:prstGeom>
          <a:noFill/>
          <a:ln/>
        </p:spPr>
        <p:txBody>
          <a:bodyPr wrap="none" rtlCol="0" anchor="t"/>
          <a:lstStyle/>
          <a:p>
            <a:pPr marL="0" indent="0" algn="l">
              <a:lnSpc>
                <a:spcPts val="1914"/>
              </a:lnSpc>
              <a:buNone/>
            </a:pPr>
            <a:r>
              <a:rPr lang="en-US" sz="1531" b="1" dirty="0">
                <a:solidFill>
                  <a:srgbClr val="FFFFFF"/>
                </a:solidFill>
                <a:latin typeface="Barlow" pitchFamily="34" charset="0"/>
                <a:ea typeface="Barlow" pitchFamily="34" charset="-122"/>
                <a:cs typeface="Barlow" pitchFamily="34" charset="-120"/>
              </a:rPr>
              <a:t>Positive Sentiment Analysis</a:t>
            </a:r>
            <a:endParaRPr lang="en-US" sz="1531" dirty="0"/>
          </a:p>
        </p:txBody>
      </p:sp>
      <p:sp>
        <p:nvSpPr>
          <p:cNvPr id="7" name="Text 3"/>
          <p:cNvSpPr/>
          <p:nvPr/>
        </p:nvSpPr>
        <p:spPr>
          <a:xfrm>
            <a:off x="4031575" y="4260771"/>
            <a:ext cx="3166943" cy="746165"/>
          </a:xfrm>
          <a:prstGeom prst="rect">
            <a:avLst/>
          </a:prstGeom>
          <a:noFill/>
          <a:ln/>
        </p:spPr>
        <p:txBody>
          <a:bodyPr wrap="square" rtlCol="0" anchor="t"/>
          <a:lstStyle/>
          <a:p>
            <a:pPr marL="0" indent="0" algn="l">
              <a:lnSpc>
                <a:spcPts val="1960"/>
              </a:lnSpc>
              <a:buNone/>
            </a:pPr>
            <a:r>
              <a:rPr lang="en-US" sz="1225" dirty="0">
                <a:solidFill>
                  <a:srgbClr val="E5E0DF"/>
                </a:solidFill>
                <a:latin typeface="Barlow" pitchFamily="34" charset="0"/>
                <a:ea typeface="Barlow" pitchFamily="34" charset="-122"/>
                <a:cs typeface="Barlow" pitchFamily="34" charset="-120"/>
              </a:rPr>
              <a:t>TextBlob can analyze text for positive sentiment. From social media posts to movie reviews.</a:t>
            </a:r>
            <a:endParaRPr lang="en-US" sz="1225" dirty="0"/>
          </a:p>
        </p:txBody>
      </p:sp>
      <p:pic>
        <p:nvPicPr>
          <p:cNvPr id="8" name="Image 2" descr="preencoded.png"/>
          <p:cNvPicPr>
            <a:picLocks noChangeAspect="1"/>
          </p:cNvPicPr>
          <p:nvPr/>
        </p:nvPicPr>
        <p:blipFill>
          <a:blip r:embed="rId5"/>
          <a:stretch>
            <a:fillRect/>
          </a:stretch>
        </p:blipFill>
        <p:spPr>
          <a:xfrm>
            <a:off x="7431762" y="1710690"/>
            <a:ext cx="3166943" cy="1957268"/>
          </a:xfrm>
          <a:prstGeom prst="rect">
            <a:avLst/>
          </a:prstGeom>
        </p:spPr>
      </p:pic>
      <p:sp>
        <p:nvSpPr>
          <p:cNvPr id="9" name="Text 4"/>
          <p:cNvSpPr/>
          <p:nvPr/>
        </p:nvSpPr>
        <p:spPr>
          <a:xfrm>
            <a:off x="7431762" y="3862268"/>
            <a:ext cx="2468880" cy="243007"/>
          </a:xfrm>
          <a:prstGeom prst="rect">
            <a:avLst/>
          </a:prstGeom>
          <a:noFill/>
          <a:ln/>
        </p:spPr>
        <p:txBody>
          <a:bodyPr wrap="none" rtlCol="0" anchor="t"/>
          <a:lstStyle/>
          <a:p>
            <a:pPr marL="0" indent="0" algn="l">
              <a:lnSpc>
                <a:spcPts val="1914"/>
              </a:lnSpc>
              <a:buNone/>
            </a:pPr>
            <a:r>
              <a:rPr lang="en-US" sz="1531" b="1" dirty="0">
                <a:solidFill>
                  <a:srgbClr val="FFFFFF"/>
                </a:solidFill>
                <a:latin typeface="Barlow" pitchFamily="34" charset="0"/>
                <a:ea typeface="Barlow" pitchFamily="34" charset="-122"/>
                <a:cs typeface="Barlow" pitchFamily="34" charset="-120"/>
              </a:rPr>
              <a:t>Negative Sentiment Analysis</a:t>
            </a:r>
            <a:endParaRPr lang="en-US" sz="1531" dirty="0"/>
          </a:p>
        </p:txBody>
      </p:sp>
      <p:sp>
        <p:nvSpPr>
          <p:cNvPr id="10" name="Text 5"/>
          <p:cNvSpPr/>
          <p:nvPr/>
        </p:nvSpPr>
        <p:spPr>
          <a:xfrm>
            <a:off x="7431762" y="4260771"/>
            <a:ext cx="3166943" cy="746165"/>
          </a:xfrm>
          <a:prstGeom prst="rect">
            <a:avLst/>
          </a:prstGeom>
          <a:noFill/>
          <a:ln/>
        </p:spPr>
        <p:txBody>
          <a:bodyPr wrap="square" rtlCol="0" anchor="t"/>
          <a:lstStyle/>
          <a:p>
            <a:pPr marL="0" indent="0" algn="l">
              <a:lnSpc>
                <a:spcPts val="1960"/>
              </a:lnSpc>
              <a:buNone/>
            </a:pPr>
            <a:r>
              <a:rPr lang="en-US" sz="1225" dirty="0">
                <a:solidFill>
                  <a:srgbClr val="E5E0DF"/>
                </a:solidFill>
                <a:latin typeface="Barlow" pitchFamily="34" charset="0"/>
                <a:ea typeface="Barlow" pitchFamily="34" charset="-122"/>
                <a:cs typeface="Barlow" pitchFamily="34" charset="-120"/>
              </a:rPr>
              <a:t>Negative sentiment analysis is just as important. Identify negative feedback on your product or service before it's too late.</a:t>
            </a:r>
            <a:endParaRPr lang="en-US" sz="1225" dirty="0"/>
          </a:p>
        </p:txBody>
      </p:sp>
      <p:pic>
        <p:nvPicPr>
          <p:cNvPr id="11" name="Image 3" descr="preencoded.png"/>
          <p:cNvPicPr>
            <a:picLocks noChangeAspect="1"/>
          </p:cNvPicPr>
          <p:nvPr/>
        </p:nvPicPr>
        <p:blipFill>
          <a:blip r:embed="rId6"/>
          <a:stretch>
            <a:fillRect/>
          </a:stretch>
        </p:blipFill>
        <p:spPr>
          <a:xfrm>
            <a:off x="4031575" y="5240179"/>
            <a:ext cx="3166943" cy="1957268"/>
          </a:xfrm>
          <a:prstGeom prst="rect">
            <a:avLst/>
          </a:prstGeom>
        </p:spPr>
      </p:pic>
      <p:sp>
        <p:nvSpPr>
          <p:cNvPr id="12" name="Text 6"/>
          <p:cNvSpPr/>
          <p:nvPr/>
        </p:nvSpPr>
        <p:spPr>
          <a:xfrm>
            <a:off x="4031575" y="7391757"/>
            <a:ext cx="2232660" cy="243007"/>
          </a:xfrm>
          <a:prstGeom prst="rect">
            <a:avLst/>
          </a:prstGeom>
          <a:noFill/>
          <a:ln/>
        </p:spPr>
        <p:txBody>
          <a:bodyPr wrap="none" rtlCol="0" anchor="t"/>
          <a:lstStyle/>
          <a:p>
            <a:pPr marL="0" indent="0" algn="l">
              <a:lnSpc>
                <a:spcPts val="1914"/>
              </a:lnSpc>
              <a:buNone/>
            </a:pPr>
            <a:r>
              <a:rPr lang="en-US" sz="1531" b="1" dirty="0">
                <a:solidFill>
                  <a:srgbClr val="FFFFFF"/>
                </a:solidFill>
                <a:latin typeface="Barlow" pitchFamily="34" charset="0"/>
                <a:ea typeface="Barlow" pitchFamily="34" charset="-122"/>
                <a:cs typeface="Barlow" pitchFamily="34" charset="-120"/>
              </a:rPr>
              <a:t>Neutral Polarity Detection</a:t>
            </a:r>
            <a:endParaRPr lang="en-US" sz="1531" dirty="0"/>
          </a:p>
        </p:txBody>
      </p:sp>
      <p:sp>
        <p:nvSpPr>
          <p:cNvPr id="13" name="Text 7"/>
          <p:cNvSpPr/>
          <p:nvPr/>
        </p:nvSpPr>
        <p:spPr>
          <a:xfrm>
            <a:off x="6496979" y="7269391"/>
            <a:ext cx="3166943" cy="746165"/>
          </a:xfrm>
          <a:prstGeom prst="rect">
            <a:avLst/>
          </a:prstGeom>
          <a:noFill/>
          <a:ln/>
        </p:spPr>
        <p:txBody>
          <a:bodyPr wrap="square" rtlCol="0" anchor="t"/>
          <a:lstStyle/>
          <a:p>
            <a:pPr marL="0" indent="0" algn="l">
              <a:lnSpc>
                <a:spcPts val="1960"/>
              </a:lnSpc>
              <a:buNone/>
            </a:pPr>
            <a:r>
              <a:rPr lang="en-US" sz="1225" dirty="0">
                <a:solidFill>
                  <a:srgbClr val="E5E0DF"/>
                </a:solidFill>
                <a:latin typeface="Barlow" pitchFamily="34" charset="0"/>
                <a:ea typeface="Barlow" pitchFamily="34" charset="-122"/>
                <a:cs typeface="Barlow" pitchFamily="34" charset="-120"/>
              </a:rPr>
              <a:t>For nuanced opinions, TextBlob has the ability to detect a neutral sentiment and provide an objective analysis.</a:t>
            </a:r>
            <a:endParaRPr lang="en-US" sz="12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3262312" y="527923"/>
            <a:ext cx="8105775" cy="1799511"/>
          </a:xfrm>
          <a:prstGeom prst="rect">
            <a:avLst/>
          </a:prstGeom>
          <a:noFill/>
          <a:ln/>
        </p:spPr>
        <p:txBody>
          <a:bodyPr wrap="square" rtlCol="0" anchor="t"/>
          <a:lstStyle/>
          <a:p>
            <a:pPr marL="0" indent="0">
              <a:lnSpc>
                <a:spcPts val="4724"/>
              </a:lnSpc>
              <a:buNone/>
            </a:pPr>
            <a:r>
              <a:rPr lang="en-US" sz="3779" b="1" dirty="0">
                <a:solidFill>
                  <a:srgbClr val="FFFFFF"/>
                </a:solidFill>
                <a:latin typeface="Barlow" pitchFamily="34" charset="0"/>
                <a:ea typeface="Barlow" pitchFamily="34" charset="-122"/>
                <a:cs typeface="Barlow" pitchFamily="34" charset="-120"/>
              </a:rPr>
              <a:t>Enhance Your Text with Part-of-Speech Tagging and Noun Phrase Extraction</a:t>
            </a:r>
            <a:endParaRPr lang="en-US" sz="3779" dirty="0"/>
          </a:p>
        </p:txBody>
      </p:sp>
      <p:sp>
        <p:nvSpPr>
          <p:cNvPr id="5" name="Shape 2"/>
          <p:cNvSpPr/>
          <p:nvPr/>
        </p:nvSpPr>
        <p:spPr>
          <a:xfrm>
            <a:off x="3531037" y="2711291"/>
            <a:ext cx="38338" cy="4991219"/>
          </a:xfrm>
          <a:prstGeom prst="rect">
            <a:avLst/>
          </a:prstGeom>
          <a:solidFill>
            <a:srgbClr val="91080B"/>
          </a:solidFill>
          <a:ln/>
        </p:spPr>
        <p:txBody>
          <a:bodyPr/>
          <a:lstStyle/>
          <a:p>
            <a:endParaRPr lang="en-IN"/>
          </a:p>
        </p:txBody>
      </p:sp>
      <p:sp>
        <p:nvSpPr>
          <p:cNvPr id="6" name="Shape 3"/>
          <p:cNvSpPr/>
          <p:nvPr/>
        </p:nvSpPr>
        <p:spPr>
          <a:xfrm>
            <a:off x="3766125" y="3057882"/>
            <a:ext cx="671870" cy="38338"/>
          </a:xfrm>
          <a:prstGeom prst="rect">
            <a:avLst/>
          </a:prstGeom>
          <a:solidFill>
            <a:srgbClr val="91080B"/>
          </a:solidFill>
          <a:ln/>
        </p:spPr>
        <p:txBody>
          <a:bodyPr/>
          <a:lstStyle/>
          <a:p>
            <a:endParaRPr lang="en-IN"/>
          </a:p>
        </p:txBody>
      </p:sp>
      <p:sp>
        <p:nvSpPr>
          <p:cNvPr id="7" name="Shape 4"/>
          <p:cNvSpPr/>
          <p:nvPr/>
        </p:nvSpPr>
        <p:spPr>
          <a:xfrm>
            <a:off x="3334286" y="2861191"/>
            <a:ext cx="431840" cy="431840"/>
          </a:xfrm>
          <a:prstGeom prst="roundRect">
            <a:avLst>
              <a:gd name="adj" fmla="val 12705"/>
            </a:avLst>
          </a:prstGeom>
          <a:solidFill>
            <a:srgbClr val="790709"/>
          </a:solidFill>
          <a:ln w="7620">
            <a:solidFill>
              <a:srgbClr val="91080B"/>
            </a:solidFill>
            <a:prstDash val="solid"/>
          </a:ln>
        </p:spPr>
        <p:txBody>
          <a:bodyPr/>
          <a:lstStyle/>
          <a:p>
            <a:endParaRPr lang="en-IN"/>
          </a:p>
        </p:txBody>
      </p:sp>
      <p:sp>
        <p:nvSpPr>
          <p:cNvPr id="8" name="Text 5"/>
          <p:cNvSpPr/>
          <p:nvPr/>
        </p:nvSpPr>
        <p:spPr>
          <a:xfrm>
            <a:off x="3500616" y="2897148"/>
            <a:ext cx="99060" cy="359926"/>
          </a:xfrm>
          <a:prstGeom prst="rect">
            <a:avLst/>
          </a:prstGeom>
          <a:noFill/>
          <a:ln/>
        </p:spPr>
        <p:txBody>
          <a:bodyPr wrap="none" rtlCol="0" anchor="t"/>
          <a:lstStyle/>
          <a:p>
            <a:pPr marL="0" indent="0" algn="ctr">
              <a:lnSpc>
                <a:spcPts val="2834"/>
              </a:lnSpc>
              <a:buNone/>
            </a:pPr>
            <a:r>
              <a:rPr lang="en-US" sz="2267" b="1" dirty="0">
                <a:solidFill>
                  <a:srgbClr val="E5E0DF"/>
                </a:solidFill>
                <a:latin typeface="Barlow" pitchFamily="34" charset="0"/>
                <a:ea typeface="Barlow" pitchFamily="34" charset="-122"/>
                <a:cs typeface="Barlow" pitchFamily="34" charset="-120"/>
              </a:rPr>
              <a:t>1</a:t>
            </a:r>
            <a:endParaRPr lang="en-US" sz="2267" dirty="0"/>
          </a:p>
        </p:txBody>
      </p:sp>
      <p:sp>
        <p:nvSpPr>
          <p:cNvPr id="9" name="Text 6"/>
          <p:cNvSpPr/>
          <p:nvPr/>
        </p:nvSpPr>
        <p:spPr>
          <a:xfrm>
            <a:off x="4606052" y="2903220"/>
            <a:ext cx="2545080" cy="300038"/>
          </a:xfrm>
          <a:prstGeom prst="rect">
            <a:avLst/>
          </a:prstGeom>
          <a:noFill/>
          <a:ln/>
        </p:spPr>
        <p:txBody>
          <a:bodyPr wrap="none" rtlCol="0" anchor="t"/>
          <a:lstStyle/>
          <a:p>
            <a:pPr marL="0" indent="0" algn="l">
              <a:lnSpc>
                <a:spcPts val="2362"/>
              </a:lnSpc>
              <a:buNone/>
            </a:pPr>
            <a:r>
              <a:rPr lang="en-US" sz="1890" b="1" dirty="0">
                <a:solidFill>
                  <a:srgbClr val="E5E0DF"/>
                </a:solidFill>
                <a:latin typeface="Barlow" pitchFamily="34" charset="0"/>
                <a:ea typeface="Barlow" pitchFamily="34" charset="-122"/>
                <a:cs typeface="Barlow" pitchFamily="34" charset="-120"/>
              </a:rPr>
              <a:t>Part-of-Speech Tagging</a:t>
            </a:r>
            <a:endParaRPr lang="en-US" sz="1890" dirty="0"/>
          </a:p>
        </p:txBody>
      </p:sp>
      <p:sp>
        <p:nvSpPr>
          <p:cNvPr id="10" name="Text 7"/>
          <p:cNvSpPr/>
          <p:nvPr/>
        </p:nvSpPr>
        <p:spPr>
          <a:xfrm>
            <a:off x="4606052" y="3395186"/>
            <a:ext cx="6762036" cy="614124"/>
          </a:xfrm>
          <a:prstGeom prst="rect">
            <a:avLst/>
          </a:prstGeom>
          <a:noFill/>
          <a:ln/>
        </p:spPr>
        <p:txBody>
          <a:bodyPr wrap="square" rtlCol="0" anchor="t"/>
          <a:lstStyle/>
          <a:p>
            <a:pPr marL="0" indent="0" algn="l">
              <a:lnSpc>
                <a:spcPts val="2419"/>
              </a:lnSpc>
              <a:buNone/>
            </a:pPr>
            <a:r>
              <a:rPr lang="en-US" sz="1512" dirty="0">
                <a:solidFill>
                  <a:srgbClr val="E5E0DF"/>
                </a:solidFill>
                <a:latin typeface="Barlow" pitchFamily="34" charset="0"/>
                <a:ea typeface="Barlow" pitchFamily="34" charset="-122"/>
                <a:cs typeface="Barlow" pitchFamily="34" charset="-120"/>
              </a:rPr>
              <a:t>Add more value to your NLP tasks with TextBlob's POS tagging. Identify parts of speech (nouns, verbs, adjectives) and enhance document analysis.</a:t>
            </a:r>
            <a:endParaRPr lang="en-US" sz="1512" dirty="0"/>
          </a:p>
        </p:txBody>
      </p:sp>
      <p:sp>
        <p:nvSpPr>
          <p:cNvPr id="11" name="Shape 8"/>
          <p:cNvSpPr/>
          <p:nvPr/>
        </p:nvSpPr>
        <p:spPr>
          <a:xfrm>
            <a:off x="3766125" y="4785598"/>
            <a:ext cx="671870" cy="38338"/>
          </a:xfrm>
          <a:prstGeom prst="rect">
            <a:avLst/>
          </a:prstGeom>
          <a:solidFill>
            <a:srgbClr val="91080B"/>
          </a:solidFill>
          <a:ln/>
        </p:spPr>
        <p:txBody>
          <a:bodyPr/>
          <a:lstStyle/>
          <a:p>
            <a:endParaRPr lang="en-IN"/>
          </a:p>
        </p:txBody>
      </p:sp>
      <p:sp>
        <p:nvSpPr>
          <p:cNvPr id="12" name="Shape 9"/>
          <p:cNvSpPr/>
          <p:nvPr/>
        </p:nvSpPr>
        <p:spPr>
          <a:xfrm>
            <a:off x="3334286" y="4588907"/>
            <a:ext cx="431840" cy="431840"/>
          </a:xfrm>
          <a:prstGeom prst="roundRect">
            <a:avLst>
              <a:gd name="adj" fmla="val 12705"/>
            </a:avLst>
          </a:prstGeom>
          <a:solidFill>
            <a:srgbClr val="790709"/>
          </a:solidFill>
          <a:ln w="7620">
            <a:solidFill>
              <a:srgbClr val="91080B"/>
            </a:solidFill>
            <a:prstDash val="solid"/>
          </a:ln>
        </p:spPr>
        <p:txBody>
          <a:bodyPr/>
          <a:lstStyle/>
          <a:p>
            <a:endParaRPr lang="en-IN"/>
          </a:p>
        </p:txBody>
      </p:sp>
      <p:sp>
        <p:nvSpPr>
          <p:cNvPr id="13" name="Text 10"/>
          <p:cNvSpPr/>
          <p:nvPr/>
        </p:nvSpPr>
        <p:spPr>
          <a:xfrm>
            <a:off x="3470136" y="4624864"/>
            <a:ext cx="160020" cy="359926"/>
          </a:xfrm>
          <a:prstGeom prst="rect">
            <a:avLst/>
          </a:prstGeom>
          <a:noFill/>
          <a:ln/>
        </p:spPr>
        <p:txBody>
          <a:bodyPr wrap="none" rtlCol="0" anchor="t"/>
          <a:lstStyle/>
          <a:p>
            <a:pPr marL="0" indent="0" algn="ctr">
              <a:lnSpc>
                <a:spcPts val="2834"/>
              </a:lnSpc>
              <a:buNone/>
            </a:pPr>
            <a:r>
              <a:rPr lang="en-US" sz="2267" b="1" dirty="0">
                <a:solidFill>
                  <a:srgbClr val="E5E0DF"/>
                </a:solidFill>
                <a:latin typeface="Barlow" pitchFamily="34" charset="0"/>
                <a:ea typeface="Barlow" pitchFamily="34" charset="-122"/>
                <a:cs typeface="Barlow" pitchFamily="34" charset="-120"/>
              </a:rPr>
              <a:t>2</a:t>
            </a:r>
            <a:endParaRPr lang="en-US" sz="2267" dirty="0"/>
          </a:p>
        </p:txBody>
      </p:sp>
      <p:sp>
        <p:nvSpPr>
          <p:cNvPr id="14" name="Text 11"/>
          <p:cNvSpPr/>
          <p:nvPr/>
        </p:nvSpPr>
        <p:spPr>
          <a:xfrm>
            <a:off x="4606052" y="4630936"/>
            <a:ext cx="2506980" cy="300038"/>
          </a:xfrm>
          <a:prstGeom prst="rect">
            <a:avLst/>
          </a:prstGeom>
          <a:noFill/>
          <a:ln/>
        </p:spPr>
        <p:txBody>
          <a:bodyPr wrap="none" rtlCol="0" anchor="t"/>
          <a:lstStyle/>
          <a:p>
            <a:pPr marL="0" indent="0" algn="l">
              <a:lnSpc>
                <a:spcPts val="2362"/>
              </a:lnSpc>
              <a:buNone/>
            </a:pPr>
            <a:r>
              <a:rPr lang="en-US" sz="1890" b="1" dirty="0">
                <a:solidFill>
                  <a:srgbClr val="E5E0DF"/>
                </a:solidFill>
                <a:latin typeface="Barlow" pitchFamily="34" charset="0"/>
                <a:ea typeface="Barlow" pitchFamily="34" charset="-122"/>
                <a:cs typeface="Barlow" pitchFamily="34" charset="-120"/>
              </a:rPr>
              <a:t>Noun Phrase Extraction</a:t>
            </a:r>
            <a:endParaRPr lang="en-US" sz="1890" dirty="0"/>
          </a:p>
        </p:txBody>
      </p:sp>
      <p:sp>
        <p:nvSpPr>
          <p:cNvPr id="15" name="Text 12"/>
          <p:cNvSpPr/>
          <p:nvPr/>
        </p:nvSpPr>
        <p:spPr>
          <a:xfrm>
            <a:off x="4606052" y="5122902"/>
            <a:ext cx="6762036" cy="614124"/>
          </a:xfrm>
          <a:prstGeom prst="rect">
            <a:avLst/>
          </a:prstGeom>
          <a:noFill/>
          <a:ln/>
        </p:spPr>
        <p:txBody>
          <a:bodyPr wrap="square" rtlCol="0" anchor="t"/>
          <a:lstStyle/>
          <a:p>
            <a:pPr marL="0" indent="0" algn="l">
              <a:lnSpc>
                <a:spcPts val="2419"/>
              </a:lnSpc>
              <a:buNone/>
            </a:pPr>
            <a:r>
              <a:rPr lang="en-US" sz="1512" dirty="0">
                <a:solidFill>
                  <a:srgbClr val="E5E0DF"/>
                </a:solidFill>
                <a:latin typeface="Barlow" pitchFamily="34" charset="0"/>
                <a:ea typeface="Barlow" pitchFamily="34" charset="-122"/>
                <a:cs typeface="Barlow" pitchFamily="34" charset="-120"/>
              </a:rPr>
              <a:t>Identify and extract noun phrases with ease. Use this feature to create summaries of long documents or to extract important information from a corpus.</a:t>
            </a:r>
            <a:endParaRPr lang="en-US" sz="1512" dirty="0"/>
          </a:p>
        </p:txBody>
      </p:sp>
      <p:sp>
        <p:nvSpPr>
          <p:cNvPr id="16" name="Shape 13"/>
          <p:cNvSpPr/>
          <p:nvPr/>
        </p:nvSpPr>
        <p:spPr>
          <a:xfrm>
            <a:off x="3766125" y="6513314"/>
            <a:ext cx="671870" cy="38338"/>
          </a:xfrm>
          <a:prstGeom prst="rect">
            <a:avLst/>
          </a:prstGeom>
          <a:solidFill>
            <a:srgbClr val="91080B"/>
          </a:solidFill>
          <a:ln/>
        </p:spPr>
        <p:txBody>
          <a:bodyPr/>
          <a:lstStyle/>
          <a:p>
            <a:endParaRPr lang="en-IN"/>
          </a:p>
        </p:txBody>
      </p:sp>
      <p:sp>
        <p:nvSpPr>
          <p:cNvPr id="17" name="Shape 14"/>
          <p:cNvSpPr/>
          <p:nvPr/>
        </p:nvSpPr>
        <p:spPr>
          <a:xfrm>
            <a:off x="3334286" y="6316623"/>
            <a:ext cx="431840" cy="431840"/>
          </a:xfrm>
          <a:prstGeom prst="roundRect">
            <a:avLst>
              <a:gd name="adj" fmla="val 12705"/>
            </a:avLst>
          </a:prstGeom>
          <a:solidFill>
            <a:srgbClr val="790709"/>
          </a:solidFill>
          <a:ln w="7620">
            <a:solidFill>
              <a:srgbClr val="91080B"/>
            </a:solidFill>
            <a:prstDash val="solid"/>
          </a:ln>
        </p:spPr>
        <p:txBody>
          <a:bodyPr/>
          <a:lstStyle/>
          <a:p>
            <a:endParaRPr lang="en-IN"/>
          </a:p>
        </p:txBody>
      </p:sp>
      <p:sp>
        <p:nvSpPr>
          <p:cNvPr id="18" name="Text 15"/>
          <p:cNvSpPr/>
          <p:nvPr/>
        </p:nvSpPr>
        <p:spPr>
          <a:xfrm>
            <a:off x="3473946" y="6352580"/>
            <a:ext cx="152400" cy="359926"/>
          </a:xfrm>
          <a:prstGeom prst="rect">
            <a:avLst/>
          </a:prstGeom>
          <a:noFill/>
          <a:ln/>
        </p:spPr>
        <p:txBody>
          <a:bodyPr wrap="none" rtlCol="0" anchor="t"/>
          <a:lstStyle/>
          <a:p>
            <a:pPr marL="0" indent="0" algn="ctr">
              <a:lnSpc>
                <a:spcPts val="2834"/>
              </a:lnSpc>
              <a:buNone/>
            </a:pPr>
            <a:r>
              <a:rPr lang="en-US" sz="2267" b="1" dirty="0">
                <a:solidFill>
                  <a:srgbClr val="E5E0DF"/>
                </a:solidFill>
                <a:latin typeface="Barlow" pitchFamily="34" charset="0"/>
                <a:ea typeface="Barlow" pitchFamily="34" charset="-122"/>
                <a:cs typeface="Barlow" pitchFamily="34" charset="-120"/>
              </a:rPr>
              <a:t>3</a:t>
            </a:r>
            <a:endParaRPr lang="en-US" sz="2267" dirty="0"/>
          </a:p>
        </p:txBody>
      </p:sp>
      <p:sp>
        <p:nvSpPr>
          <p:cNvPr id="19" name="Text 16"/>
          <p:cNvSpPr/>
          <p:nvPr/>
        </p:nvSpPr>
        <p:spPr>
          <a:xfrm>
            <a:off x="4606052" y="6358652"/>
            <a:ext cx="2057400" cy="300038"/>
          </a:xfrm>
          <a:prstGeom prst="rect">
            <a:avLst/>
          </a:prstGeom>
          <a:noFill/>
          <a:ln/>
        </p:spPr>
        <p:txBody>
          <a:bodyPr wrap="none" rtlCol="0" anchor="t"/>
          <a:lstStyle/>
          <a:p>
            <a:pPr marL="0" indent="0" algn="l">
              <a:lnSpc>
                <a:spcPts val="2362"/>
              </a:lnSpc>
              <a:buNone/>
            </a:pPr>
            <a:r>
              <a:rPr lang="en-US" sz="1890" b="1" dirty="0">
                <a:solidFill>
                  <a:srgbClr val="E5E0DF"/>
                </a:solidFill>
                <a:latin typeface="Barlow" pitchFamily="34" charset="0"/>
                <a:ea typeface="Barlow" pitchFamily="34" charset="-122"/>
                <a:cs typeface="Barlow" pitchFamily="34" charset="-120"/>
              </a:rPr>
              <a:t>Semantic Similarity</a:t>
            </a:r>
            <a:endParaRPr lang="en-US" sz="1890" dirty="0"/>
          </a:p>
        </p:txBody>
      </p:sp>
      <p:sp>
        <p:nvSpPr>
          <p:cNvPr id="20" name="Text 17"/>
          <p:cNvSpPr/>
          <p:nvPr/>
        </p:nvSpPr>
        <p:spPr>
          <a:xfrm>
            <a:off x="4606052" y="6850618"/>
            <a:ext cx="6762036" cy="614124"/>
          </a:xfrm>
          <a:prstGeom prst="rect">
            <a:avLst/>
          </a:prstGeom>
          <a:noFill/>
          <a:ln/>
        </p:spPr>
        <p:txBody>
          <a:bodyPr wrap="square" rtlCol="0" anchor="t"/>
          <a:lstStyle/>
          <a:p>
            <a:pPr marL="0" indent="0" algn="l">
              <a:lnSpc>
                <a:spcPts val="2419"/>
              </a:lnSpc>
              <a:buNone/>
            </a:pPr>
            <a:r>
              <a:rPr lang="en-US" sz="1512" dirty="0">
                <a:solidFill>
                  <a:srgbClr val="E5E0DF"/>
                </a:solidFill>
                <a:latin typeface="Barlow" pitchFamily="34" charset="0"/>
                <a:ea typeface="Barlow" pitchFamily="34" charset="-122"/>
                <a:cs typeface="Barlow" pitchFamily="34" charset="-120"/>
              </a:rPr>
              <a:t>Discover the importance of measuring similarity between documents. Use TextBlob's tools to analyze and compare your text with other documents.</a:t>
            </a:r>
            <a:endParaRPr lang="en-US" sz="151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624376" y="2320171"/>
            <a:ext cx="894588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Translation and Detection Made Easy</a:t>
            </a:r>
            <a:endParaRPr lang="en-US" sz="4374" dirty="0"/>
          </a:p>
        </p:txBody>
      </p:sp>
      <p:sp>
        <p:nvSpPr>
          <p:cNvPr id="5" name="Shape 2"/>
          <p:cNvSpPr/>
          <p:nvPr/>
        </p:nvSpPr>
        <p:spPr>
          <a:xfrm>
            <a:off x="2624376" y="3458885"/>
            <a:ext cx="4579739" cy="2450544"/>
          </a:xfrm>
          <a:prstGeom prst="roundRect">
            <a:avLst>
              <a:gd name="adj" fmla="val 2239"/>
            </a:avLst>
          </a:prstGeom>
          <a:solidFill>
            <a:srgbClr val="790709"/>
          </a:solidFill>
          <a:ln w="7620">
            <a:solidFill>
              <a:srgbClr val="91080B"/>
            </a:solidFill>
            <a:prstDash val="solid"/>
          </a:ln>
        </p:spPr>
        <p:txBody>
          <a:bodyPr/>
          <a:lstStyle/>
          <a:p>
            <a:endParaRPr lang="en-IN"/>
          </a:p>
        </p:txBody>
      </p:sp>
      <p:sp>
        <p:nvSpPr>
          <p:cNvPr id="6" name="Text 3"/>
          <p:cNvSpPr/>
          <p:nvPr/>
        </p:nvSpPr>
        <p:spPr>
          <a:xfrm>
            <a:off x="2854166" y="3688675"/>
            <a:ext cx="2644140"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Language Translation</a:t>
            </a:r>
            <a:endParaRPr lang="en-US" sz="2187" dirty="0"/>
          </a:p>
        </p:txBody>
      </p:sp>
      <p:sp>
        <p:nvSpPr>
          <p:cNvPr id="7" name="Text 4"/>
          <p:cNvSpPr/>
          <p:nvPr/>
        </p:nvSpPr>
        <p:spPr>
          <a:xfrm>
            <a:off x="2854166" y="4258032"/>
            <a:ext cx="4120158"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Translate your text into another language with ease. Carve out your niche in global markets easily and effectively.</a:t>
            </a:r>
            <a:endParaRPr lang="en-US" sz="1750" dirty="0"/>
          </a:p>
        </p:txBody>
      </p:sp>
      <p:sp>
        <p:nvSpPr>
          <p:cNvPr id="8" name="Shape 5"/>
          <p:cNvSpPr/>
          <p:nvPr/>
        </p:nvSpPr>
        <p:spPr>
          <a:xfrm>
            <a:off x="7426285" y="3458885"/>
            <a:ext cx="4579739" cy="2450544"/>
          </a:xfrm>
          <a:prstGeom prst="roundRect">
            <a:avLst>
              <a:gd name="adj" fmla="val 2239"/>
            </a:avLst>
          </a:prstGeom>
          <a:solidFill>
            <a:srgbClr val="790709"/>
          </a:solidFill>
          <a:ln w="7620">
            <a:solidFill>
              <a:srgbClr val="91080B"/>
            </a:solidFill>
            <a:prstDash val="solid"/>
          </a:ln>
        </p:spPr>
        <p:txBody>
          <a:bodyPr/>
          <a:lstStyle/>
          <a:p>
            <a:endParaRPr lang="en-IN"/>
          </a:p>
        </p:txBody>
      </p:sp>
      <p:sp>
        <p:nvSpPr>
          <p:cNvPr id="9" name="Text 6"/>
          <p:cNvSpPr/>
          <p:nvPr/>
        </p:nvSpPr>
        <p:spPr>
          <a:xfrm>
            <a:off x="7656076" y="3688675"/>
            <a:ext cx="2476500"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Language Detection</a:t>
            </a:r>
            <a:endParaRPr lang="en-US" sz="2187" dirty="0"/>
          </a:p>
        </p:txBody>
      </p:sp>
      <p:sp>
        <p:nvSpPr>
          <p:cNvPr id="10" name="Text 7"/>
          <p:cNvSpPr/>
          <p:nvPr/>
        </p:nvSpPr>
        <p:spPr>
          <a:xfrm>
            <a:off x="7656076" y="4258032"/>
            <a:ext cx="4120158"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Automatically detect which language your content is written in. Great for multi-language websites and document repositories.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624376" y="1279803"/>
            <a:ext cx="526542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Language Translation</a:t>
            </a:r>
            <a:endParaRPr lang="en-US" sz="4374" dirty="0"/>
          </a:p>
        </p:txBody>
      </p:sp>
      <p:sp>
        <p:nvSpPr>
          <p:cNvPr id="5" name="Text 2"/>
          <p:cNvSpPr/>
          <p:nvPr/>
        </p:nvSpPr>
        <p:spPr>
          <a:xfrm>
            <a:off x="2979777" y="2418517"/>
            <a:ext cx="9026247" cy="1066205"/>
          </a:xfrm>
          <a:prstGeom prst="rect">
            <a:avLst/>
          </a:prstGeom>
          <a:noFill/>
          <a:ln/>
        </p:spPr>
        <p:txBody>
          <a:bodyPr wrap="square" rtlCol="0" anchor="t"/>
          <a:lstStyle/>
          <a:p>
            <a:pPr marL="342900" indent="-342900" algn="l">
              <a:lnSpc>
                <a:spcPts val="2799"/>
              </a:lnSpc>
              <a:buSzPct val="100000"/>
              <a:buFont typeface="+mj-lt"/>
              <a:buAutoNum type="arabicPeriod"/>
            </a:pPr>
            <a:r>
              <a:rPr lang="en-US" sz="1750" b="1" dirty="0">
                <a:solidFill>
                  <a:srgbClr val="E5E0DF"/>
                </a:solidFill>
                <a:latin typeface="Barlow" pitchFamily="34" charset="0"/>
                <a:ea typeface="Barlow" pitchFamily="34" charset="-122"/>
                <a:cs typeface="Barlow" pitchFamily="34" charset="-120"/>
              </a:rPr>
              <a:t>Multilingual Communication:</a:t>
            </a:r>
            <a:r>
              <a:rPr lang="en-US" sz="1750" dirty="0">
                <a:solidFill>
                  <a:srgbClr val="E5E0DF"/>
                </a:solidFill>
                <a:latin typeface="Barlow" pitchFamily="34" charset="0"/>
                <a:ea typeface="Barlow" pitchFamily="34" charset="-122"/>
                <a:cs typeface="Barlow" pitchFamily="34" charset="-120"/>
              </a:rPr>
              <a:t> Language translation capabilities enable you to connect with diverse audiences by offering content in their preferred languages. This fosters better communication and engagement across global markets.</a:t>
            </a:r>
            <a:endParaRPr lang="en-US" sz="1750" dirty="0"/>
          </a:p>
        </p:txBody>
      </p:sp>
      <p:sp>
        <p:nvSpPr>
          <p:cNvPr id="6" name="Text 3"/>
          <p:cNvSpPr/>
          <p:nvPr/>
        </p:nvSpPr>
        <p:spPr>
          <a:xfrm>
            <a:off x="2979777" y="3573542"/>
            <a:ext cx="9026247" cy="106620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b="1" dirty="0">
                <a:solidFill>
                  <a:srgbClr val="E5E0DF"/>
                </a:solidFill>
                <a:latin typeface="Barlow" pitchFamily="34" charset="0"/>
                <a:ea typeface="Barlow" pitchFamily="34" charset="-122"/>
                <a:cs typeface="Barlow" pitchFamily="34" charset="-120"/>
              </a:rPr>
              <a:t>Cultural Sensitivity:</a:t>
            </a:r>
            <a:r>
              <a:rPr lang="en-US" sz="1750" dirty="0">
                <a:solidFill>
                  <a:srgbClr val="E5E0DF"/>
                </a:solidFill>
                <a:latin typeface="Barlow" pitchFamily="34" charset="0"/>
                <a:ea typeface="Barlow" pitchFamily="34" charset="-122"/>
                <a:cs typeface="Barlow" pitchFamily="34" charset="-120"/>
              </a:rPr>
              <a:t> Accurate translation ensures that your message is conveyed with cultural nuances intact. This prevents any misunderstandings or unintentional offense that can arise from mistranslations.</a:t>
            </a:r>
            <a:endParaRPr lang="en-US" sz="1750" dirty="0"/>
          </a:p>
        </p:txBody>
      </p:sp>
      <p:sp>
        <p:nvSpPr>
          <p:cNvPr id="7" name="Text 4"/>
          <p:cNvSpPr/>
          <p:nvPr/>
        </p:nvSpPr>
        <p:spPr>
          <a:xfrm>
            <a:off x="2979777" y="4728567"/>
            <a:ext cx="9026247"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b="1" dirty="0">
                <a:solidFill>
                  <a:srgbClr val="E5E0DF"/>
                </a:solidFill>
                <a:latin typeface="Barlow" pitchFamily="34" charset="0"/>
                <a:ea typeface="Barlow" pitchFamily="34" charset="-122"/>
                <a:cs typeface="Barlow" pitchFamily="34" charset="-120"/>
              </a:rPr>
              <a:t>Efficient Content Localization:</a:t>
            </a:r>
            <a:r>
              <a:rPr lang="en-US" sz="1750" dirty="0">
                <a:solidFill>
                  <a:srgbClr val="E5E0DF"/>
                </a:solidFill>
                <a:latin typeface="Barlow" pitchFamily="34" charset="0"/>
                <a:ea typeface="Barlow" pitchFamily="34" charset="-122"/>
                <a:cs typeface="Barlow" pitchFamily="34" charset="-120"/>
              </a:rPr>
              <a:t> Language translation is essential for localizing your content, adapting it to specific regions or countries. This includes websites, apps, marketing materials, and more, making your offerings resonate better with local audiences.</a:t>
            </a:r>
            <a:endParaRPr lang="en-US" sz="1750" dirty="0"/>
          </a:p>
        </p:txBody>
      </p:sp>
      <p:sp>
        <p:nvSpPr>
          <p:cNvPr id="8" name="Text 5"/>
          <p:cNvSpPr/>
          <p:nvPr/>
        </p:nvSpPr>
        <p:spPr>
          <a:xfrm>
            <a:off x="2979777" y="5883593"/>
            <a:ext cx="9026247" cy="1066205"/>
          </a:xfrm>
          <a:prstGeom prst="rect">
            <a:avLst/>
          </a:prstGeom>
          <a:noFill/>
          <a:ln/>
        </p:spPr>
        <p:txBody>
          <a:bodyPr wrap="square" rtlCol="0" anchor="t"/>
          <a:lstStyle/>
          <a:p>
            <a:pPr marL="342900" indent="-342900" algn="l">
              <a:lnSpc>
                <a:spcPts val="2799"/>
              </a:lnSpc>
              <a:buSzPct val="100000"/>
              <a:buFont typeface="+mj-lt"/>
              <a:buAutoNum type="arabicPeriod" startAt="4"/>
            </a:pPr>
            <a:r>
              <a:rPr lang="en-US" sz="1750" b="1" dirty="0">
                <a:solidFill>
                  <a:srgbClr val="E5E0DF"/>
                </a:solidFill>
                <a:latin typeface="Barlow" pitchFamily="34" charset="0"/>
                <a:ea typeface="Barlow" pitchFamily="34" charset="-122"/>
                <a:cs typeface="Barlow" pitchFamily="34" charset="-120"/>
              </a:rPr>
              <a:t>Global Reach and Growth:</a:t>
            </a:r>
            <a:r>
              <a:rPr lang="en-US" sz="1750" dirty="0">
                <a:solidFill>
                  <a:srgbClr val="E5E0DF"/>
                </a:solidFill>
                <a:latin typeface="Barlow" pitchFamily="34" charset="0"/>
                <a:ea typeface="Barlow" pitchFamily="34" charset="-122"/>
                <a:cs typeface="Barlow" pitchFamily="34" charset="-120"/>
              </a:rPr>
              <a:t> By breaking language barriers, translation opens doors to new business opportunities in untapped markets. Your products or services can gain wider adoption, driving business expansion on a global scale.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624376" y="754975"/>
            <a:ext cx="491490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Language Detection</a:t>
            </a:r>
            <a:endParaRPr lang="en-US" sz="4374" dirty="0"/>
          </a:p>
        </p:txBody>
      </p:sp>
      <p:sp>
        <p:nvSpPr>
          <p:cNvPr id="5" name="Text 2"/>
          <p:cNvSpPr/>
          <p:nvPr/>
        </p:nvSpPr>
        <p:spPr>
          <a:xfrm>
            <a:off x="2624376" y="1893689"/>
            <a:ext cx="9381649" cy="71080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Effortlessly identify the language of a given text with precision, enabling seamless interactions with multilingual audiences.</a:t>
            </a:r>
            <a:endParaRPr lang="en-US" sz="1750" dirty="0"/>
          </a:p>
        </p:txBody>
      </p:sp>
      <p:sp>
        <p:nvSpPr>
          <p:cNvPr id="6" name="Text 3"/>
          <p:cNvSpPr/>
          <p:nvPr/>
        </p:nvSpPr>
        <p:spPr>
          <a:xfrm>
            <a:off x="2979777" y="2854404"/>
            <a:ext cx="9026247"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b="1" dirty="0">
                <a:solidFill>
                  <a:srgbClr val="E5E0DF"/>
                </a:solidFill>
                <a:latin typeface="Barlow" pitchFamily="34" charset="0"/>
                <a:ea typeface="Barlow" pitchFamily="34" charset="-122"/>
                <a:cs typeface="Barlow" pitchFamily="34" charset="-120"/>
              </a:rPr>
              <a:t>Automated Identification:</a:t>
            </a:r>
            <a:r>
              <a:rPr lang="en-US" sz="1750" dirty="0">
                <a:solidFill>
                  <a:srgbClr val="E5E0DF"/>
                </a:solidFill>
                <a:latin typeface="Barlow" pitchFamily="34" charset="0"/>
                <a:ea typeface="Barlow" pitchFamily="34" charset="-122"/>
                <a:cs typeface="Barlow" pitchFamily="34" charset="-120"/>
              </a:rPr>
              <a:t> Language detection automates the process of identifying the language of a text, reducing manual effort and speeding up language-related tasks.</a:t>
            </a:r>
            <a:endParaRPr lang="en-US" sz="1750" dirty="0"/>
          </a:p>
        </p:txBody>
      </p:sp>
      <p:sp>
        <p:nvSpPr>
          <p:cNvPr id="7" name="Text 4"/>
          <p:cNvSpPr/>
          <p:nvPr/>
        </p:nvSpPr>
        <p:spPr>
          <a:xfrm>
            <a:off x="2979777" y="3654028"/>
            <a:ext cx="9026247" cy="106620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b="1" dirty="0">
                <a:solidFill>
                  <a:srgbClr val="E5E0DF"/>
                </a:solidFill>
                <a:latin typeface="Barlow" pitchFamily="34" charset="0"/>
                <a:ea typeface="Barlow" pitchFamily="34" charset="-122"/>
                <a:cs typeface="Barlow" pitchFamily="34" charset="-120"/>
              </a:rPr>
              <a:t>Multilingual Content Strategy:</a:t>
            </a:r>
            <a:r>
              <a:rPr lang="en-US" sz="1750" dirty="0">
                <a:solidFill>
                  <a:srgbClr val="E5E0DF"/>
                </a:solidFill>
                <a:latin typeface="Barlow" pitchFamily="34" charset="0"/>
                <a:ea typeface="Barlow" pitchFamily="34" charset="-122"/>
                <a:cs typeface="Barlow" pitchFamily="34" charset="-120"/>
              </a:rPr>
              <a:t> Accurate language detection helps businesses tailor their content strategies to reach specific language-speaking audiences, improving engagement and relevance.</a:t>
            </a:r>
            <a:endParaRPr lang="en-US" sz="1750" dirty="0"/>
          </a:p>
        </p:txBody>
      </p:sp>
      <p:sp>
        <p:nvSpPr>
          <p:cNvPr id="8" name="Text 5"/>
          <p:cNvSpPr/>
          <p:nvPr/>
        </p:nvSpPr>
        <p:spPr>
          <a:xfrm>
            <a:off x="2979777" y="4809053"/>
            <a:ext cx="9026247"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b="1" dirty="0">
                <a:solidFill>
                  <a:srgbClr val="E5E0DF"/>
                </a:solidFill>
                <a:latin typeface="Barlow" pitchFamily="34" charset="0"/>
                <a:ea typeface="Barlow" pitchFamily="34" charset="-122"/>
                <a:cs typeface="Barlow" pitchFamily="34" charset="-120"/>
              </a:rPr>
              <a:t>Customer Support Optimization:</a:t>
            </a:r>
            <a:r>
              <a:rPr lang="en-US" sz="1750" dirty="0">
                <a:solidFill>
                  <a:srgbClr val="E5E0DF"/>
                </a:solidFill>
                <a:latin typeface="Barlow" pitchFamily="34" charset="0"/>
                <a:ea typeface="Barlow" pitchFamily="34" charset="-122"/>
                <a:cs typeface="Barlow" pitchFamily="34" charset="-120"/>
              </a:rPr>
              <a:t> Implementing language detection in customer support systems ensures that users receive assistance in their preferred language, leading to better customer satisfaction.</a:t>
            </a:r>
            <a:endParaRPr lang="en-US" sz="1750" dirty="0"/>
          </a:p>
        </p:txBody>
      </p:sp>
      <p:sp>
        <p:nvSpPr>
          <p:cNvPr id="9" name="Text 6"/>
          <p:cNvSpPr/>
          <p:nvPr/>
        </p:nvSpPr>
        <p:spPr>
          <a:xfrm>
            <a:off x="2979777" y="5964079"/>
            <a:ext cx="9026247" cy="710803"/>
          </a:xfrm>
          <a:prstGeom prst="rect">
            <a:avLst/>
          </a:prstGeom>
          <a:noFill/>
          <a:ln/>
        </p:spPr>
        <p:txBody>
          <a:bodyPr wrap="square" rtlCol="0" anchor="t"/>
          <a:lstStyle/>
          <a:p>
            <a:pPr marL="342900" indent="-342900" algn="l">
              <a:lnSpc>
                <a:spcPts val="2799"/>
              </a:lnSpc>
              <a:buSzPct val="100000"/>
              <a:buFont typeface="+mj-lt"/>
              <a:buAutoNum type="arabicPeriod" startAt="4"/>
            </a:pPr>
            <a:r>
              <a:rPr lang="en-US" sz="1750" b="1" dirty="0">
                <a:solidFill>
                  <a:srgbClr val="E5E0DF"/>
                </a:solidFill>
                <a:latin typeface="Barlow" pitchFamily="34" charset="0"/>
                <a:ea typeface="Barlow" pitchFamily="34" charset="-122"/>
                <a:cs typeface="Barlow" pitchFamily="34" charset="-120"/>
              </a:rPr>
              <a:t>Global Insights:</a:t>
            </a:r>
            <a:r>
              <a:rPr lang="en-US" sz="1750" dirty="0">
                <a:solidFill>
                  <a:srgbClr val="E5E0DF"/>
                </a:solidFill>
                <a:latin typeface="Barlow" pitchFamily="34" charset="0"/>
                <a:ea typeface="Barlow" pitchFamily="34" charset="-122"/>
                <a:cs typeface="Barlow" pitchFamily="34" charset="-120"/>
              </a:rPr>
              <a:t> By detecting the languages users engage with, organizations can gain insights into audience preferences and adjust marketing efforts accordingly.</a:t>
            </a:r>
            <a:endParaRPr lang="en-US" sz="1750" dirty="0"/>
          </a:p>
        </p:txBody>
      </p:sp>
      <p:sp>
        <p:nvSpPr>
          <p:cNvPr id="10" name="Text 7"/>
          <p:cNvSpPr/>
          <p:nvPr/>
        </p:nvSpPr>
        <p:spPr>
          <a:xfrm>
            <a:off x="2979777" y="6763703"/>
            <a:ext cx="9026247" cy="710803"/>
          </a:xfrm>
          <a:prstGeom prst="rect">
            <a:avLst/>
          </a:prstGeom>
          <a:noFill/>
          <a:ln/>
        </p:spPr>
        <p:txBody>
          <a:bodyPr wrap="square" rtlCol="0" anchor="t"/>
          <a:lstStyle/>
          <a:p>
            <a:pPr marL="342900" indent="-342900" algn="l">
              <a:lnSpc>
                <a:spcPts val="2799"/>
              </a:lnSpc>
              <a:buSzPct val="100000"/>
              <a:buFont typeface="+mj-lt"/>
              <a:buAutoNum type="arabicPeriod" startAt="5"/>
            </a:pPr>
            <a:r>
              <a:rPr lang="en-US" sz="1750" b="1" dirty="0">
                <a:solidFill>
                  <a:srgbClr val="E5E0DF"/>
                </a:solidFill>
                <a:latin typeface="Barlow" pitchFamily="34" charset="0"/>
                <a:ea typeface="Barlow" pitchFamily="34" charset="-122"/>
                <a:cs typeface="Barlow" pitchFamily="34" charset="-120"/>
              </a:rPr>
              <a:t>Efficient Data Handling:</a:t>
            </a:r>
            <a:r>
              <a:rPr lang="en-US" sz="1750" dirty="0">
                <a:solidFill>
                  <a:srgbClr val="E5E0DF"/>
                </a:solidFill>
                <a:latin typeface="Barlow" pitchFamily="34" charset="0"/>
                <a:ea typeface="Barlow" pitchFamily="34" charset="-122"/>
                <a:cs typeface="Barlow" pitchFamily="34" charset="-120"/>
              </a:rPr>
              <a:t> Language detection facilitates categorizing and organizing multilingual data, enhancing data management and analysis capabilities.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624376" y="665917"/>
            <a:ext cx="9381649" cy="1388745"/>
          </a:xfrm>
          <a:prstGeom prst="rect">
            <a:avLst/>
          </a:prstGeom>
          <a:noFill/>
          <a:ln/>
        </p:spPr>
        <p:txBody>
          <a:bodyPr wrap="squar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Inflection and Lemmatization with TextBlob</a:t>
            </a:r>
            <a:endParaRPr lang="en-US" sz="4374" dirty="0"/>
          </a:p>
        </p:txBody>
      </p:sp>
      <p:pic>
        <p:nvPicPr>
          <p:cNvPr id="5" name="Image 1" descr="preencoded.png"/>
          <p:cNvPicPr>
            <a:picLocks noChangeAspect="1"/>
          </p:cNvPicPr>
          <p:nvPr/>
        </p:nvPicPr>
        <p:blipFill>
          <a:blip r:embed="rId4"/>
          <a:stretch>
            <a:fillRect/>
          </a:stretch>
        </p:blipFill>
        <p:spPr>
          <a:xfrm>
            <a:off x="2624376" y="2499003"/>
            <a:ext cx="4524137" cy="2796064"/>
          </a:xfrm>
          <a:prstGeom prst="rect">
            <a:avLst/>
          </a:prstGeom>
        </p:spPr>
      </p:pic>
      <p:sp>
        <p:nvSpPr>
          <p:cNvPr id="6" name="Text 2"/>
          <p:cNvSpPr/>
          <p:nvPr/>
        </p:nvSpPr>
        <p:spPr>
          <a:xfrm>
            <a:off x="2624376" y="5572720"/>
            <a:ext cx="222194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Inflection</a:t>
            </a:r>
            <a:endParaRPr lang="en-US" sz="2187" dirty="0"/>
          </a:p>
        </p:txBody>
      </p:sp>
      <p:sp>
        <p:nvSpPr>
          <p:cNvPr id="7" name="Text 3"/>
          <p:cNvSpPr/>
          <p:nvPr/>
        </p:nvSpPr>
        <p:spPr>
          <a:xfrm>
            <a:off x="2624376" y="6142077"/>
            <a:ext cx="4524137"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Inflection enables you to generate different verb conjugations. This feature can be great for learning languages or modifying the style of your text.</a:t>
            </a:r>
            <a:endParaRPr lang="en-US" sz="1750" dirty="0"/>
          </a:p>
        </p:txBody>
      </p:sp>
      <p:pic>
        <p:nvPicPr>
          <p:cNvPr id="8" name="Image 2" descr="preencoded.png"/>
          <p:cNvPicPr>
            <a:picLocks noChangeAspect="1"/>
          </p:cNvPicPr>
          <p:nvPr/>
        </p:nvPicPr>
        <p:blipFill>
          <a:blip r:embed="rId5"/>
          <a:stretch>
            <a:fillRect/>
          </a:stretch>
        </p:blipFill>
        <p:spPr>
          <a:xfrm>
            <a:off x="7481768" y="2499003"/>
            <a:ext cx="4524256" cy="2796183"/>
          </a:xfrm>
          <a:prstGeom prst="rect">
            <a:avLst/>
          </a:prstGeom>
        </p:spPr>
      </p:pic>
      <p:sp>
        <p:nvSpPr>
          <p:cNvPr id="9" name="Text 4"/>
          <p:cNvSpPr/>
          <p:nvPr/>
        </p:nvSpPr>
        <p:spPr>
          <a:xfrm>
            <a:off x="7481768" y="5572839"/>
            <a:ext cx="222194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Lemmatization</a:t>
            </a:r>
            <a:endParaRPr lang="en-US" sz="2187" dirty="0"/>
          </a:p>
        </p:txBody>
      </p:sp>
      <p:sp>
        <p:nvSpPr>
          <p:cNvPr id="10" name="Text 5"/>
          <p:cNvSpPr/>
          <p:nvPr/>
        </p:nvSpPr>
        <p:spPr>
          <a:xfrm>
            <a:off x="7481768" y="6142196"/>
            <a:ext cx="4524256" cy="1066205"/>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Lemmatization transforms words into their root form. This is important for text normalization and information retrieval.</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6319599" y="1257181"/>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Check Spelling and Correct Text Data with Ease</a:t>
            </a:r>
            <a:endParaRPr lang="en-US" sz="4374" dirty="0"/>
          </a:p>
        </p:txBody>
      </p:sp>
      <p:sp>
        <p:nvSpPr>
          <p:cNvPr id="5" name="Shape 2"/>
          <p:cNvSpPr/>
          <p:nvPr/>
        </p:nvSpPr>
        <p:spPr>
          <a:xfrm>
            <a:off x="6319599" y="3152775"/>
            <a:ext cx="499943" cy="499943"/>
          </a:xfrm>
          <a:prstGeom prst="roundRect">
            <a:avLst>
              <a:gd name="adj" fmla="val 10974"/>
            </a:avLst>
          </a:prstGeom>
          <a:solidFill>
            <a:srgbClr val="790709"/>
          </a:solidFill>
          <a:ln w="7620">
            <a:solidFill>
              <a:srgbClr val="91080B"/>
            </a:solidFill>
            <a:prstDash val="solid"/>
          </a:ln>
        </p:spPr>
        <p:txBody>
          <a:bodyPr/>
          <a:lstStyle/>
          <a:p>
            <a:endParaRPr lang="en-IN"/>
          </a:p>
        </p:txBody>
      </p:sp>
      <p:sp>
        <p:nvSpPr>
          <p:cNvPr id="6" name="Text 3"/>
          <p:cNvSpPr/>
          <p:nvPr/>
        </p:nvSpPr>
        <p:spPr>
          <a:xfrm>
            <a:off x="6512362" y="3194447"/>
            <a:ext cx="11430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Barlow" pitchFamily="34" charset="0"/>
                <a:ea typeface="Barlow" pitchFamily="34" charset="-122"/>
                <a:cs typeface="Barlow" pitchFamily="34" charset="-120"/>
              </a:rPr>
              <a:t>1</a:t>
            </a:r>
            <a:endParaRPr lang="en-US" sz="2624" dirty="0"/>
          </a:p>
        </p:txBody>
      </p:sp>
      <p:sp>
        <p:nvSpPr>
          <p:cNvPr id="7" name="Text 4"/>
          <p:cNvSpPr/>
          <p:nvPr/>
        </p:nvSpPr>
        <p:spPr>
          <a:xfrm>
            <a:off x="7041713" y="3229094"/>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Spell Checking</a:t>
            </a:r>
            <a:endParaRPr lang="en-US" sz="2187" dirty="0"/>
          </a:p>
        </p:txBody>
      </p:sp>
      <p:sp>
        <p:nvSpPr>
          <p:cNvPr id="8" name="Text 5"/>
          <p:cNvSpPr/>
          <p:nvPr/>
        </p:nvSpPr>
        <p:spPr>
          <a:xfrm>
            <a:off x="7041713" y="3798451"/>
            <a:ext cx="6755487"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Ensure that your text is free of errors with TextBlob's spell checker built on top of PyEnchant. Correct misspelled words over your entire corpus at once.</a:t>
            </a:r>
            <a:endParaRPr lang="en-US" sz="1750" dirty="0"/>
          </a:p>
        </p:txBody>
      </p:sp>
      <p:sp>
        <p:nvSpPr>
          <p:cNvPr id="9" name="Shape 6"/>
          <p:cNvSpPr/>
          <p:nvPr/>
        </p:nvSpPr>
        <p:spPr>
          <a:xfrm>
            <a:off x="6319599" y="5260419"/>
            <a:ext cx="499943" cy="499943"/>
          </a:xfrm>
          <a:prstGeom prst="roundRect">
            <a:avLst>
              <a:gd name="adj" fmla="val 10974"/>
            </a:avLst>
          </a:prstGeom>
          <a:solidFill>
            <a:srgbClr val="790709"/>
          </a:solidFill>
          <a:ln w="7620">
            <a:solidFill>
              <a:srgbClr val="91080B"/>
            </a:solidFill>
            <a:prstDash val="solid"/>
          </a:ln>
        </p:spPr>
        <p:txBody>
          <a:bodyPr/>
          <a:lstStyle/>
          <a:p>
            <a:endParaRPr lang="en-IN"/>
          </a:p>
        </p:txBody>
      </p:sp>
      <p:sp>
        <p:nvSpPr>
          <p:cNvPr id="10" name="Text 7"/>
          <p:cNvSpPr/>
          <p:nvPr/>
        </p:nvSpPr>
        <p:spPr>
          <a:xfrm>
            <a:off x="6478072" y="5302091"/>
            <a:ext cx="18288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Barlow" pitchFamily="34" charset="0"/>
                <a:ea typeface="Barlow" pitchFamily="34" charset="-122"/>
                <a:cs typeface="Barlow" pitchFamily="34" charset="-120"/>
              </a:rPr>
              <a:t>2</a:t>
            </a:r>
            <a:endParaRPr lang="en-US" sz="2624" dirty="0"/>
          </a:p>
        </p:txBody>
      </p:sp>
      <p:sp>
        <p:nvSpPr>
          <p:cNvPr id="11" name="Text 8"/>
          <p:cNvSpPr/>
          <p:nvPr/>
        </p:nvSpPr>
        <p:spPr>
          <a:xfrm>
            <a:off x="7041713" y="5336738"/>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Correction</a:t>
            </a:r>
            <a:endParaRPr lang="en-US" sz="2187" dirty="0"/>
          </a:p>
        </p:txBody>
      </p:sp>
      <p:sp>
        <p:nvSpPr>
          <p:cNvPr id="12" name="Text 9"/>
          <p:cNvSpPr/>
          <p:nvPr/>
        </p:nvSpPr>
        <p:spPr>
          <a:xfrm>
            <a:off x="7041713" y="5906095"/>
            <a:ext cx="6755487"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Correct common spelling mistakes in your documents with TextBlob's correction capabilities. Perfect for quick fixes and automated workflows.</a:t>
            </a:r>
            <a:endParaRPr lang="en-US" sz="1750" dirty="0"/>
          </a:p>
        </p:txBody>
      </p:sp>
      <p:pic>
        <p:nvPicPr>
          <p:cNvPr id="13"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859</Words>
  <Application>Microsoft Office PowerPoint</Application>
  <PresentationFormat>Custom</PresentationFormat>
  <Paragraphs>77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Barlow</vt:lpstr>
      <vt:lpstr>Barlow, sans-serif</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cp:lastModifiedBy>
  <cp:revision>3</cp:revision>
  <dcterms:created xsi:type="dcterms:W3CDTF">2023-08-17T07:52:56Z</dcterms:created>
  <dcterms:modified xsi:type="dcterms:W3CDTF">2023-09-14T20:48:20Z</dcterms:modified>
</cp:coreProperties>
</file>