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19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736946" y="446662"/>
            <a:ext cx="7477601" cy="166639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Useful NLP Libraries Nltk</a:t>
            </a:r>
            <a:endParaRPr lang="en-US" sz="5249" dirty="0"/>
          </a:p>
        </p:txBody>
      </p:sp>
      <p:sp>
        <p:nvSpPr>
          <p:cNvPr id="5" name="Text 3"/>
          <p:cNvSpPr/>
          <p:nvPr/>
        </p:nvSpPr>
        <p:spPr>
          <a:xfrm>
            <a:off x="833199" y="2574792"/>
            <a:ext cx="12930927" cy="3994449"/>
          </a:xfrm>
          <a:prstGeom prst="rect">
            <a:avLst/>
          </a:prstGeom>
          <a:noFill/>
          <a:ln/>
        </p:spPr>
        <p:txBody>
          <a:bodyPr wrap="square" rtlCol="0" anchor="t"/>
          <a:lstStyle/>
          <a:p>
            <a:pPr marL="0" indent="0">
              <a:lnSpc>
                <a:spcPts val="2799"/>
              </a:lnSpc>
              <a:buNone/>
            </a:pPr>
            <a:r>
              <a:rPr lang="en-US" sz="2800" kern="0" spc="-35" dirty="0">
                <a:solidFill>
                  <a:srgbClr val="E5E0DF"/>
                </a:solidFill>
                <a:ea typeface="Inter" pitchFamily="34" charset="-122"/>
                <a:cs typeface="Inter" pitchFamily="34" charset="-120"/>
              </a:rPr>
              <a:t>Enhance your natural language processing skills by learning about the Natural Language Toolkit (NLTK). With a suite of core features and tools, NLTK enables users to perform tokenization, part-of-speech tagging, and text classification with ease. Whether you're a seasoned programmer or a novice in NLP, NLTK is the perfect library to add to your repertoire.</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32458"/>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722602" y="531733"/>
            <a:ext cx="8447484" cy="604242"/>
          </a:xfrm>
          <a:prstGeom prst="rect">
            <a:avLst/>
          </a:prstGeom>
          <a:noFill/>
          <a:ln/>
        </p:spPr>
        <p:txBody>
          <a:bodyPr wrap="none" rtlCol="0" anchor="t"/>
          <a:lstStyle/>
          <a:p>
            <a:pPr marL="0" indent="0">
              <a:lnSpc>
                <a:spcPts val="4758"/>
              </a:lnSpc>
              <a:buNone/>
            </a:pPr>
            <a:r>
              <a:rPr lang="en-US" sz="3807" b="1" kern="0" spc="-114" dirty="0">
                <a:solidFill>
                  <a:srgbClr val="FFFFFF"/>
                </a:solidFill>
                <a:latin typeface="Inter" pitchFamily="34" charset="0"/>
                <a:ea typeface="Inter" pitchFamily="34" charset="-122"/>
                <a:cs typeface="Inter" pitchFamily="34" charset="-120"/>
              </a:rPr>
              <a:t>NLTK's Role in Education and Learning</a:t>
            </a:r>
            <a:endParaRPr lang="en-US" sz="3807" dirty="0"/>
          </a:p>
        </p:txBody>
      </p:sp>
      <p:sp>
        <p:nvSpPr>
          <p:cNvPr id="5" name="Text 3"/>
          <p:cNvSpPr/>
          <p:nvPr/>
        </p:nvSpPr>
        <p:spPr>
          <a:xfrm>
            <a:off x="2722602" y="1522690"/>
            <a:ext cx="9185077" cy="927973"/>
          </a:xfrm>
          <a:prstGeom prst="rect">
            <a:avLst/>
          </a:prstGeom>
          <a:noFill/>
          <a:ln/>
        </p:spPr>
        <p:txBody>
          <a:bodyPr wrap="square" rtlCol="0" anchor="t"/>
          <a:lstStyle/>
          <a:p>
            <a:pPr marL="0" indent="0">
              <a:lnSpc>
                <a:spcPts val="2436"/>
              </a:lnSpc>
              <a:buNone/>
            </a:pPr>
            <a:r>
              <a:rPr lang="en-US" sz="1523" kern="0" spc="-30" dirty="0">
                <a:solidFill>
                  <a:srgbClr val="E5E0DF"/>
                </a:solidFill>
                <a:latin typeface="Inter" pitchFamily="34" charset="0"/>
                <a:ea typeface="Inter" pitchFamily="34" charset="-122"/>
                <a:cs typeface="Inter" pitchFamily="34" charset="-120"/>
              </a:rPr>
              <a:t>In this section, learn how NLTK is being used in the classroom to teach students about NLP and computational linguistics. From high school students to university researchers, NLTK has proven to be an invaluable tool for teaching and learning about language processing.</a:t>
            </a:r>
            <a:endParaRPr lang="en-US" sz="1523" dirty="0"/>
          </a:p>
        </p:txBody>
      </p:sp>
      <p:pic>
        <p:nvPicPr>
          <p:cNvPr id="6" name="Image 0" descr="preencoded.png"/>
          <p:cNvPicPr>
            <a:picLocks noChangeAspect="1"/>
          </p:cNvPicPr>
          <p:nvPr/>
        </p:nvPicPr>
        <p:blipFill>
          <a:blip r:embed="rId3"/>
          <a:stretch>
            <a:fillRect/>
          </a:stretch>
        </p:blipFill>
        <p:spPr>
          <a:xfrm>
            <a:off x="2722602" y="2668191"/>
            <a:ext cx="4447461" cy="2748677"/>
          </a:xfrm>
          <a:prstGeom prst="rect">
            <a:avLst/>
          </a:prstGeom>
        </p:spPr>
      </p:pic>
      <p:sp>
        <p:nvSpPr>
          <p:cNvPr id="7" name="Text 4"/>
          <p:cNvSpPr/>
          <p:nvPr/>
        </p:nvSpPr>
        <p:spPr>
          <a:xfrm>
            <a:off x="2722602" y="5658564"/>
            <a:ext cx="2010370" cy="302062"/>
          </a:xfrm>
          <a:prstGeom prst="rect">
            <a:avLst/>
          </a:prstGeom>
          <a:noFill/>
          <a:ln/>
        </p:spPr>
        <p:txBody>
          <a:bodyPr wrap="none" rtlCol="0" anchor="t"/>
          <a:lstStyle/>
          <a:p>
            <a:pPr marL="0" indent="0" algn="l">
              <a:lnSpc>
                <a:spcPts val="2379"/>
              </a:lnSpc>
              <a:buNone/>
            </a:pPr>
            <a:r>
              <a:rPr lang="en-US" sz="1903" b="1" kern="0" spc="-57" dirty="0">
                <a:solidFill>
                  <a:srgbClr val="FFFFFF"/>
                </a:solidFill>
                <a:latin typeface="Inter" pitchFamily="34" charset="0"/>
                <a:ea typeface="Inter" pitchFamily="34" charset="-122"/>
                <a:cs typeface="Inter" pitchFamily="34" charset="-120"/>
              </a:rPr>
              <a:t>NLTK in Education</a:t>
            </a:r>
            <a:endParaRPr lang="en-US" sz="1903" dirty="0"/>
          </a:p>
        </p:txBody>
      </p:sp>
      <p:sp>
        <p:nvSpPr>
          <p:cNvPr id="8" name="Text 5"/>
          <p:cNvSpPr/>
          <p:nvPr/>
        </p:nvSpPr>
        <p:spPr>
          <a:xfrm>
            <a:off x="2722602" y="6153983"/>
            <a:ext cx="4447461" cy="1546622"/>
          </a:xfrm>
          <a:prstGeom prst="rect">
            <a:avLst/>
          </a:prstGeom>
          <a:noFill/>
          <a:ln/>
        </p:spPr>
        <p:txBody>
          <a:bodyPr wrap="square" rtlCol="0" anchor="t"/>
          <a:lstStyle/>
          <a:p>
            <a:pPr marL="0" indent="0" algn="l">
              <a:lnSpc>
                <a:spcPts val="2436"/>
              </a:lnSpc>
              <a:buNone/>
            </a:pPr>
            <a:r>
              <a:rPr lang="en-US" sz="1523" kern="0" spc="-30" dirty="0">
                <a:solidFill>
                  <a:srgbClr val="E5E0DF"/>
                </a:solidFill>
                <a:latin typeface="Inter" pitchFamily="34" charset="0"/>
                <a:ea typeface="Inter" pitchFamily="34" charset="-122"/>
                <a:cs typeface="Inter" pitchFamily="34" charset="-120"/>
              </a:rPr>
              <a:t>NLTK has been used in a range of educational settings, from high school to university classrooms. Its user-friendly interface and powerful capabilities make it an ideal tool for teaching and learning about NLP and computational linguistics.</a:t>
            </a:r>
            <a:endParaRPr lang="en-US" sz="1523" dirty="0"/>
          </a:p>
        </p:txBody>
      </p:sp>
      <p:pic>
        <p:nvPicPr>
          <p:cNvPr id="9" name="Image 1" descr="preencoded.png"/>
          <p:cNvPicPr>
            <a:picLocks noChangeAspect="1"/>
          </p:cNvPicPr>
          <p:nvPr/>
        </p:nvPicPr>
        <p:blipFill>
          <a:blip r:embed="rId4"/>
          <a:stretch>
            <a:fillRect/>
          </a:stretch>
        </p:blipFill>
        <p:spPr>
          <a:xfrm>
            <a:off x="7460099" y="2668191"/>
            <a:ext cx="4447580" cy="2748796"/>
          </a:xfrm>
          <a:prstGeom prst="rect">
            <a:avLst/>
          </a:prstGeom>
        </p:spPr>
      </p:pic>
      <p:sp>
        <p:nvSpPr>
          <p:cNvPr id="10" name="Text 6"/>
          <p:cNvSpPr/>
          <p:nvPr/>
        </p:nvSpPr>
        <p:spPr>
          <a:xfrm>
            <a:off x="7460099" y="5658683"/>
            <a:ext cx="2216468" cy="302062"/>
          </a:xfrm>
          <a:prstGeom prst="rect">
            <a:avLst/>
          </a:prstGeom>
          <a:noFill/>
          <a:ln/>
        </p:spPr>
        <p:txBody>
          <a:bodyPr wrap="none" rtlCol="0" anchor="t"/>
          <a:lstStyle/>
          <a:p>
            <a:pPr marL="0" indent="0" algn="l">
              <a:lnSpc>
                <a:spcPts val="2379"/>
              </a:lnSpc>
              <a:buNone/>
            </a:pPr>
            <a:r>
              <a:rPr lang="en-US" sz="1903" b="1" kern="0" spc="-57" dirty="0">
                <a:solidFill>
                  <a:srgbClr val="FFFFFF"/>
                </a:solidFill>
                <a:latin typeface="Inter" pitchFamily="34" charset="0"/>
                <a:ea typeface="Inter" pitchFamily="34" charset="-122"/>
                <a:cs typeface="Inter" pitchFamily="34" charset="-120"/>
              </a:rPr>
              <a:t>Research with NLTK</a:t>
            </a:r>
            <a:endParaRPr lang="en-US" sz="1903" dirty="0"/>
          </a:p>
        </p:txBody>
      </p:sp>
      <p:sp>
        <p:nvSpPr>
          <p:cNvPr id="11" name="Text 7"/>
          <p:cNvSpPr/>
          <p:nvPr/>
        </p:nvSpPr>
        <p:spPr>
          <a:xfrm>
            <a:off x="7460099" y="6154103"/>
            <a:ext cx="4447580" cy="1546622"/>
          </a:xfrm>
          <a:prstGeom prst="rect">
            <a:avLst/>
          </a:prstGeom>
          <a:noFill/>
          <a:ln/>
        </p:spPr>
        <p:txBody>
          <a:bodyPr wrap="square" rtlCol="0" anchor="t"/>
          <a:lstStyle/>
          <a:p>
            <a:pPr marL="0" indent="0" algn="l">
              <a:lnSpc>
                <a:spcPts val="2436"/>
              </a:lnSpc>
              <a:buNone/>
            </a:pPr>
            <a:r>
              <a:rPr lang="en-US" sz="1523" kern="0" spc="-30" dirty="0">
                <a:solidFill>
                  <a:srgbClr val="E5E0DF"/>
                </a:solidFill>
                <a:latin typeface="Inter" pitchFamily="34" charset="0"/>
                <a:ea typeface="Inter" pitchFamily="34" charset="-122"/>
                <a:cs typeface="Inter" pitchFamily="34" charset="-120"/>
              </a:rPr>
              <a:t>NLTK has also been used by researchers around the world to further our understanding of human language. Its open-source framework and careful documentation make it an ideal tool for collaboration and sharing of research.</a:t>
            </a:r>
            <a:endParaRPr lang="en-US" sz="1523"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321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258020" y="585549"/>
            <a:ext cx="10114240" cy="1330643"/>
          </a:xfrm>
          <a:prstGeom prst="rect">
            <a:avLst/>
          </a:prstGeom>
          <a:noFill/>
          <a:ln/>
        </p:spPr>
        <p:txBody>
          <a:bodyPr wrap="square" rtlCol="0" anchor="t"/>
          <a:lstStyle/>
          <a:p>
            <a:pPr marL="0" indent="0">
              <a:lnSpc>
                <a:spcPts val="5239"/>
              </a:lnSpc>
              <a:buNone/>
            </a:pPr>
            <a:r>
              <a:rPr lang="en-US" sz="4192" b="1" kern="0" spc="-126" dirty="0">
                <a:solidFill>
                  <a:srgbClr val="FFFFFF"/>
                </a:solidFill>
                <a:latin typeface="Inter" pitchFamily="34" charset="0"/>
                <a:ea typeface="Inter" pitchFamily="34" charset="-122"/>
                <a:cs typeface="Inter" pitchFamily="34" charset="-120"/>
              </a:rPr>
              <a:t>Case Study: NLTK in Action for Real-world Applications</a:t>
            </a:r>
            <a:endParaRPr lang="en-US" sz="4192" dirty="0"/>
          </a:p>
        </p:txBody>
      </p:sp>
      <p:sp>
        <p:nvSpPr>
          <p:cNvPr id="5" name="Text 3"/>
          <p:cNvSpPr/>
          <p:nvPr/>
        </p:nvSpPr>
        <p:spPr>
          <a:xfrm>
            <a:off x="2258020" y="2341959"/>
            <a:ext cx="10114240" cy="681038"/>
          </a:xfrm>
          <a:prstGeom prst="rect">
            <a:avLst/>
          </a:prstGeom>
          <a:noFill/>
          <a:ln/>
        </p:spPr>
        <p:txBody>
          <a:bodyPr wrap="square" rtlCol="0" anchor="t"/>
          <a:lstStyle/>
          <a:p>
            <a:pPr marL="0" indent="0">
              <a:lnSpc>
                <a:spcPts val="2683"/>
              </a:lnSpc>
              <a:buNone/>
            </a:pPr>
            <a:r>
              <a:rPr lang="en-US" sz="1677" kern="0" spc="-34" dirty="0">
                <a:solidFill>
                  <a:srgbClr val="E5E0DF"/>
                </a:solidFill>
                <a:latin typeface="Inter" pitchFamily="34" charset="0"/>
                <a:ea typeface="Inter" pitchFamily="34" charset="-122"/>
                <a:cs typeface="Inter" pitchFamily="34" charset="-120"/>
              </a:rPr>
              <a:t>See how NLTK has been used in real-world NLP applications. This section covers use cases ranging from conversational agents and chatbots to automated content classification.</a:t>
            </a:r>
            <a:endParaRPr lang="en-US" sz="1677" dirty="0"/>
          </a:p>
        </p:txBody>
      </p:sp>
      <p:sp>
        <p:nvSpPr>
          <p:cNvPr id="6" name="Shape 4"/>
          <p:cNvSpPr/>
          <p:nvPr/>
        </p:nvSpPr>
        <p:spPr>
          <a:xfrm>
            <a:off x="2258020" y="3262432"/>
            <a:ext cx="3229451" cy="4384119"/>
          </a:xfrm>
          <a:prstGeom prst="roundRect">
            <a:avLst>
              <a:gd name="adj" fmla="val 1699"/>
            </a:avLst>
          </a:prstGeom>
          <a:solidFill>
            <a:srgbClr val="110080"/>
          </a:solidFill>
          <a:ln w="7620">
            <a:solidFill>
              <a:srgbClr val="140099"/>
            </a:solidFill>
            <a:prstDash val="solid"/>
          </a:ln>
        </p:spPr>
        <p:txBody>
          <a:bodyPr/>
          <a:lstStyle/>
          <a:p>
            <a:endParaRPr lang="en-IN"/>
          </a:p>
        </p:txBody>
      </p:sp>
      <p:sp>
        <p:nvSpPr>
          <p:cNvPr id="7" name="Text 5"/>
          <p:cNvSpPr/>
          <p:nvPr/>
        </p:nvSpPr>
        <p:spPr>
          <a:xfrm>
            <a:off x="2478524" y="3482935"/>
            <a:ext cx="2750820" cy="332780"/>
          </a:xfrm>
          <a:prstGeom prst="rect">
            <a:avLst/>
          </a:prstGeom>
          <a:noFill/>
          <a:ln/>
        </p:spPr>
        <p:txBody>
          <a:bodyPr wrap="none" rtlCol="0" anchor="t"/>
          <a:lstStyle/>
          <a:p>
            <a:pPr marL="0" indent="0">
              <a:lnSpc>
                <a:spcPts val="2620"/>
              </a:lnSpc>
              <a:buNone/>
            </a:pPr>
            <a:r>
              <a:rPr lang="en-US" sz="2096" b="1" kern="0" spc="-63" dirty="0">
                <a:solidFill>
                  <a:srgbClr val="E5E0DF"/>
                </a:solidFill>
                <a:latin typeface="Inter" pitchFamily="34" charset="0"/>
                <a:ea typeface="Inter" pitchFamily="34" charset="-122"/>
                <a:cs typeface="Inter" pitchFamily="34" charset="-120"/>
              </a:rPr>
              <a:t>Conversational Agents</a:t>
            </a:r>
            <a:endParaRPr lang="en-US" sz="2096" dirty="0"/>
          </a:p>
        </p:txBody>
      </p:sp>
      <p:sp>
        <p:nvSpPr>
          <p:cNvPr id="8" name="Text 6"/>
          <p:cNvSpPr/>
          <p:nvPr/>
        </p:nvSpPr>
        <p:spPr>
          <a:xfrm>
            <a:off x="2478524" y="4028599"/>
            <a:ext cx="2788444" cy="2043113"/>
          </a:xfrm>
          <a:prstGeom prst="rect">
            <a:avLst/>
          </a:prstGeom>
          <a:noFill/>
          <a:ln/>
        </p:spPr>
        <p:txBody>
          <a:bodyPr wrap="square" rtlCol="0" anchor="t"/>
          <a:lstStyle/>
          <a:p>
            <a:pPr marL="0" indent="0">
              <a:lnSpc>
                <a:spcPts val="2683"/>
              </a:lnSpc>
              <a:buNone/>
            </a:pPr>
            <a:r>
              <a:rPr lang="en-US" sz="1677" kern="0" spc="-34" dirty="0">
                <a:solidFill>
                  <a:srgbClr val="E5E0DF"/>
                </a:solidFill>
                <a:latin typeface="Inter" pitchFamily="34" charset="0"/>
                <a:ea typeface="Inter" pitchFamily="34" charset="-122"/>
                <a:cs typeface="Inter" pitchFamily="34" charset="-120"/>
              </a:rPr>
              <a:t>NLTK has been used to develop conversational agents and chatbots for a range of applications, including customer service and personal assistants.</a:t>
            </a:r>
            <a:endParaRPr lang="en-US" sz="1677" dirty="0"/>
          </a:p>
        </p:txBody>
      </p:sp>
      <p:sp>
        <p:nvSpPr>
          <p:cNvPr id="9" name="Shape 7"/>
          <p:cNvSpPr/>
          <p:nvPr/>
        </p:nvSpPr>
        <p:spPr>
          <a:xfrm>
            <a:off x="5700355" y="3262432"/>
            <a:ext cx="3229451" cy="4384119"/>
          </a:xfrm>
          <a:prstGeom prst="roundRect">
            <a:avLst>
              <a:gd name="adj" fmla="val 1699"/>
            </a:avLst>
          </a:prstGeom>
          <a:solidFill>
            <a:srgbClr val="110080"/>
          </a:solidFill>
          <a:ln w="7620">
            <a:solidFill>
              <a:srgbClr val="140099"/>
            </a:solidFill>
            <a:prstDash val="solid"/>
          </a:ln>
        </p:spPr>
        <p:txBody>
          <a:bodyPr/>
          <a:lstStyle/>
          <a:p>
            <a:endParaRPr lang="en-IN"/>
          </a:p>
        </p:txBody>
      </p:sp>
      <p:sp>
        <p:nvSpPr>
          <p:cNvPr id="10" name="Text 8"/>
          <p:cNvSpPr/>
          <p:nvPr/>
        </p:nvSpPr>
        <p:spPr>
          <a:xfrm>
            <a:off x="5920859" y="3482935"/>
            <a:ext cx="2788444" cy="665559"/>
          </a:xfrm>
          <a:prstGeom prst="rect">
            <a:avLst/>
          </a:prstGeom>
          <a:noFill/>
          <a:ln/>
        </p:spPr>
        <p:txBody>
          <a:bodyPr wrap="square" rtlCol="0" anchor="t"/>
          <a:lstStyle/>
          <a:p>
            <a:pPr marL="0" indent="0">
              <a:lnSpc>
                <a:spcPts val="2620"/>
              </a:lnSpc>
              <a:buNone/>
            </a:pPr>
            <a:r>
              <a:rPr lang="en-US" sz="2096" b="1" kern="0" spc="-63" dirty="0">
                <a:solidFill>
                  <a:srgbClr val="E5E0DF"/>
                </a:solidFill>
                <a:latin typeface="Inter" pitchFamily="34" charset="0"/>
                <a:ea typeface="Inter" pitchFamily="34" charset="-122"/>
                <a:cs typeface="Inter" pitchFamily="34" charset="-120"/>
              </a:rPr>
              <a:t>Social Media Monitoring</a:t>
            </a:r>
            <a:endParaRPr lang="en-US" sz="2096" dirty="0"/>
          </a:p>
        </p:txBody>
      </p:sp>
      <p:sp>
        <p:nvSpPr>
          <p:cNvPr id="11" name="Text 9"/>
          <p:cNvSpPr/>
          <p:nvPr/>
        </p:nvSpPr>
        <p:spPr>
          <a:xfrm>
            <a:off x="5920859" y="4361378"/>
            <a:ext cx="2788444" cy="3064669"/>
          </a:xfrm>
          <a:prstGeom prst="rect">
            <a:avLst/>
          </a:prstGeom>
          <a:noFill/>
          <a:ln/>
        </p:spPr>
        <p:txBody>
          <a:bodyPr wrap="square" rtlCol="0" anchor="t"/>
          <a:lstStyle/>
          <a:p>
            <a:pPr marL="0" indent="0">
              <a:lnSpc>
                <a:spcPts val="2683"/>
              </a:lnSpc>
              <a:buNone/>
            </a:pPr>
            <a:r>
              <a:rPr lang="en-US" sz="1677" kern="0" spc="-34" dirty="0">
                <a:solidFill>
                  <a:srgbClr val="E5E0DF"/>
                </a:solidFill>
                <a:latin typeface="Inter" pitchFamily="34" charset="0"/>
                <a:ea typeface="Inter" pitchFamily="34" charset="-122"/>
                <a:cs typeface="Inter" pitchFamily="34" charset="-120"/>
              </a:rPr>
              <a:t>NLTK has been used to analyze social media posts and monitor online conversations. Its powerful language processing tools can help identify trends, analyze sentiment, and detect spam or other problematic content.</a:t>
            </a:r>
            <a:endParaRPr lang="en-US" sz="1677" dirty="0"/>
          </a:p>
        </p:txBody>
      </p:sp>
      <p:sp>
        <p:nvSpPr>
          <p:cNvPr id="12" name="Shape 10"/>
          <p:cNvSpPr/>
          <p:nvPr/>
        </p:nvSpPr>
        <p:spPr>
          <a:xfrm>
            <a:off x="9142690" y="3262432"/>
            <a:ext cx="3229451" cy="4384119"/>
          </a:xfrm>
          <a:prstGeom prst="roundRect">
            <a:avLst>
              <a:gd name="adj" fmla="val 1699"/>
            </a:avLst>
          </a:prstGeom>
          <a:solidFill>
            <a:srgbClr val="110080"/>
          </a:solidFill>
          <a:ln w="7620">
            <a:solidFill>
              <a:srgbClr val="140099"/>
            </a:solidFill>
            <a:prstDash val="solid"/>
          </a:ln>
        </p:spPr>
        <p:txBody>
          <a:bodyPr/>
          <a:lstStyle/>
          <a:p>
            <a:endParaRPr lang="en-IN"/>
          </a:p>
        </p:txBody>
      </p:sp>
      <p:sp>
        <p:nvSpPr>
          <p:cNvPr id="13" name="Text 11"/>
          <p:cNvSpPr/>
          <p:nvPr/>
        </p:nvSpPr>
        <p:spPr>
          <a:xfrm>
            <a:off x="9363194" y="3482935"/>
            <a:ext cx="2788444" cy="665559"/>
          </a:xfrm>
          <a:prstGeom prst="rect">
            <a:avLst/>
          </a:prstGeom>
          <a:noFill/>
          <a:ln/>
        </p:spPr>
        <p:txBody>
          <a:bodyPr wrap="square" rtlCol="0" anchor="t"/>
          <a:lstStyle/>
          <a:p>
            <a:pPr marL="0" indent="0">
              <a:lnSpc>
                <a:spcPts val="2620"/>
              </a:lnSpc>
              <a:buNone/>
            </a:pPr>
            <a:r>
              <a:rPr lang="en-US" sz="2096" b="1" kern="0" spc="-63" dirty="0">
                <a:solidFill>
                  <a:srgbClr val="E5E0DF"/>
                </a:solidFill>
                <a:latin typeface="Inter" pitchFamily="34" charset="0"/>
                <a:ea typeface="Inter" pitchFamily="34" charset="-122"/>
                <a:cs typeface="Inter" pitchFamily="34" charset="-120"/>
              </a:rPr>
              <a:t>Automated Content Classification</a:t>
            </a:r>
            <a:endParaRPr lang="en-US" sz="2096" dirty="0"/>
          </a:p>
        </p:txBody>
      </p:sp>
      <p:sp>
        <p:nvSpPr>
          <p:cNvPr id="14" name="Text 12"/>
          <p:cNvSpPr/>
          <p:nvPr/>
        </p:nvSpPr>
        <p:spPr>
          <a:xfrm>
            <a:off x="9363193" y="4361378"/>
            <a:ext cx="2871247" cy="3064669"/>
          </a:xfrm>
          <a:prstGeom prst="rect">
            <a:avLst/>
          </a:prstGeom>
          <a:noFill/>
          <a:ln/>
        </p:spPr>
        <p:txBody>
          <a:bodyPr wrap="square" rtlCol="0" anchor="t"/>
          <a:lstStyle/>
          <a:p>
            <a:pPr marL="0" indent="0">
              <a:lnSpc>
                <a:spcPts val="2683"/>
              </a:lnSpc>
              <a:buNone/>
            </a:pPr>
            <a:r>
              <a:rPr lang="en-US" sz="1677" kern="0" spc="-34" dirty="0">
                <a:solidFill>
                  <a:srgbClr val="E5E0DF"/>
                </a:solidFill>
                <a:latin typeface="Inter" pitchFamily="34" charset="0"/>
                <a:ea typeface="Inter" pitchFamily="34" charset="-122"/>
                <a:cs typeface="Inter" pitchFamily="34" charset="-120"/>
              </a:rPr>
              <a:t>NLTK can be used to classify text content, such as news articles or product reviews. Automated content classification can help streamline the content creation process and ensure that content is being created for the right audience.</a:t>
            </a:r>
            <a:endParaRPr lang="en-US" sz="167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037993" y="804624"/>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Future Prospects and Advancements of NLTK</a:t>
            </a:r>
            <a:endParaRPr lang="en-US" sz="4374" dirty="0"/>
          </a:p>
        </p:txBody>
      </p:sp>
      <p:sp>
        <p:nvSpPr>
          <p:cNvPr id="5" name="Text 3"/>
          <p:cNvSpPr/>
          <p:nvPr/>
        </p:nvSpPr>
        <p:spPr>
          <a:xfrm>
            <a:off x="2037993" y="2637711"/>
            <a:ext cx="10554414"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this section, learn about the future prospects and potential advancements of NLTK. From more powerful language processing tools to expanded applications in artificial intelligence and machine learning, NLTK is poised to revolutionize the field of NLP in the coming years.</a:t>
            </a:r>
            <a:endParaRPr lang="en-US" sz="1750" dirty="0"/>
          </a:p>
        </p:txBody>
      </p:sp>
      <p:sp>
        <p:nvSpPr>
          <p:cNvPr id="6" name="Text 4"/>
          <p:cNvSpPr/>
          <p:nvPr/>
        </p:nvSpPr>
        <p:spPr>
          <a:xfrm>
            <a:off x="2037993" y="4175998"/>
            <a:ext cx="2926437"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Deep Learning and NLP</a:t>
            </a:r>
            <a:endParaRPr lang="en-US" sz="2187" dirty="0"/>
          </a:p>
        </p:txBody>
      </p:sp>
      <p:sp>
        <p:nvSpPr>
          <p:cNvPr id="7" name="Text 5"/>
          <p:cNvSpPr/>
          <p:nvPr/>
        </p:nvSpPr>
        <p:spPr>
          <a:xfrm>
            <a:off x="2037993" y="4745355"/>
            <a:ext cx="5006221"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With the rise of deep learning and artificial intelligence, NLTK is likely to see more advanced and complex algorithms developed for NLP tasks. This could lead to a range of new applications, including speech recognition and language translation.</a:t>
            </a:r>
            <a:endParaRPr lang="en-US" sz="1750" dirty="0"/>
          </a:p>
        </p:txBody>
      </p:sp>
      <p:sp>
        <p:nvSpPr>
          <p:cNvPr id="8" name="Text 6"/>
          <p:cNvSpPr/>
          <p:nvPr/>
        </p:nvSpPr>
        <p:spPr>
          <a:xfrm>
            <a:off x="7593806" y="4175998"/>
            <a:ext cx="5006221" cy="694373"/>
          </a:xfrm>
          <a:prstGeom prst="rect">
            <a:avLst/>
          </a:prstGeom>
          <a:noFill/>
          <a:ln/>
        </p:spPr>
        <p:txBody>
          <a:bodyPr wrap="squar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Increased Collaboration and Development</a:t>
            </a:r>
            <a:endParaRPr lang="en-US" sz="2187" dirty="0"/>
          </a:p>
        </p:txBody>
      </p:sp>
      <p:sp>
        <p:nvSpPr>
          <p:cNvPr id="9" name="Text 7"/>
          <p:cNvSpPr/>
          <p:nvPr/>
        </p:nvSpPr>
        <p:spPr>
          <a:xfrm>
            <a:off x="7593806" y="5092541"/>
            <a:ext cx="5006221"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As NLTK continues to gain popularity, we can expect to see increased collaboration and development within the toolkit's community of users and developers. This will enable more robust and reliable tools for language processing and analysis.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txBody>
          <a:bodyPr/>
          <a:lstStyle/>
          <a:p>
            <a:endParaRPr lang="en-IN"/>
          </a:p>
        </p:txBody>
      </p:sp>
      <p:sp>
        <p:nvSpPr>
          <p:cNvPr id="6" name="Text 3"/>
          <p:cNvSpPr/>
          <p:nvPr/>
        </p:nvSpPr>
        <p:spPr>
          <a:xfrm>
            <a:off x="2037993" y="2712482"/>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a:t>
            </a:r>
            <a:endParaRPr lang="en-US" sz="4374" dirty="0"/>
          </a:p>
        </p:txBody>
      </p:sp>
      <p:sp>
        <p:nvSpPr>
          <p:cNvPr id="7" name="Text 4"/>
          <p:cNvSpPr/>
          <p:nvPr/>
        </p:nvSpPr>
        <p:spPr>
          <a:xfrm>
            <a:off x="2037993" y="3740110"/>
            <a:ext cx="10554414"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Natural Language Toolkit (NLTK) is a powerful and versatile toolkit for natural language processing and analysis. Whether you're a researcher, educator, or industry professional, NLTK's suite of tools and functions can help you parse and analyze human language data with ease. With the potential for future advancements and developments, NLTK is poised to change the way we think about language and communication.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505706"/>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414159" y="198596"/>
            <a:ext cx="3940254" cy="522446"/>
          </a:xfrm>
          <a:prstGeom prst="rect">
            <a:avLst/>
          </a:prstGeom>
          <a:noFill/>
          <a:ln/>
        </p:spPr>
        <p:txBody>
          <a:bodyPr wrap="none" rtlCol="0" anchor="t"/>
          <a:lstStyle/>
          <a:p>
            <a:pPr marL="0" indent="0">
              <a:lnSpc>
                <a:spcPts val="4115"/>
              </a:lnSpc>
              <a:buNone/>
            </a:pPr>
            <a:r>
              <a:rPr lang="en-US" sz="3292" b="1" kern="0" spc="-99" dirty="0">
                <a:solidFill>
                  <a:srgbClr val="FFFFFF"/>
                </a:solidFill>
                <a:latin typeface="Inter" pitchFamily="34" charset="0"/>
                <a:ea typeface="Inter" pitchFamily="34" charset="-122"/>
                <a:cs typeface="Inter" pitchFamily="34" charset="-120"/>
              </a:rPr>
              <a:t>Introduction to NLTK</a:t>
            </a:r>
            <a:endParaRPr lang="en-US" sz="3292" dirty="0"/>
          </a:p>
        </p:txBody>
      </p:sp>
      <p:sp>
        <p:nvSpPr>
          <p:cNvPr id="5" name="Text 3"/>
          <p:cNvSpPr/>
          <p:nvPr/>
        </p:nvSpPr>
        <p:spPr>
          <a:xfrm>
            <a:off x="414159" y="919638"/>
            <a:ext cx="12363378" cy="802958"/>
          </a:xfrm>
          <a:prstGeom prst="rect">
            <a:avLst/>
          </a:prstGeom>
          <a:noFill/>
          <a:ln/>
        </p:spPr>
        <p:txBody>
          <a:bodyPr wrap="square" rtlCol="0" anchor="t"/>
          <a:lstStyle/>
          <a:p>
            <a:pPr marL="0" indent="0">
              <a:lnSpc>
                <a:spcPts val="2107"/>
              </a:lnSpc>
              <a:buNone/>
            </a:pPr>
            <a:r>
              <a:rPr lang="en-US" sz="1317" kern="0" spc="-26" dirty="0">
                <a:solidFill>
                  <a:srgbClr val="E5E0DF"/>
                </a:solidFill>
                <a:latin typeface="Inter" pitchFamily="34" charset="0"/>
                <a:ea typeface="Inter" pitchFamily="34" charset="-122"/>
                <a:cs typeface="Inter" pitchFamily="34" charset="-120"/>
              </a:rPr>
              <a:t>Natural Language Toolkit (NLTK) is a powerful open-source toolkit used to process human language data. It provides a range of functions that can help with text processing, manipulation, and analysis. Learn about its history, features, and applications in this section.</a:t>
            </a:r>
            <a:endParaRPr lang="en-US" sz="1317" dirty="0"/>
          </a:p>
        </p:txBody>
      </p:sp>
      <p:sp>
        <p:nvSpPr>
          <p:cNvPr id="6" name="Shape 4"/>
          <p:cNvSpPr/>
          <p:nvPr/>
        </p:nvSpPr>
        <p:spPr>
          <a:xfrm>
            <a:off x="3343513" y="2307788"/>
            <a:ext cx="3888105" cy="2919293"/>
          </a:xfrm>
          <a:prstGeom prst="roundRect">
            <a:avLst>
              <a:gd name="adj" fmla="val 1879"/>
            </a:avLst>
          </a:prstGeom>
          <a:solidFill>
            <a:srgbClr val="110080"/>
          </a:solidFill>
          <a:ln w="7620">
            <a:solidFill>
              <a:srgbClr val="140099"/>
            </a:solidFill>
            <a:prstDash val="solid"/>
          </a:ln>
        </p:spPr>
        <p:txBody>
          <a:bodyPr/>
          <a:lstStyle/>
          <a:p>
            <a:endParaRPr lang="en-IN"/>
          </a:p>
        </p:txBody>
      </p:sp>
      <p:sp>
        <p:nvSpPr>
          <p:cNvPr id="7" name="Text 5"/>
          <p:cNvSpPr/>
          <p:nvPr/>
        </p:nvSpPr>
        <p:spPr>
          <a:xfrm>
            <a:off x="3518297" y="2482572"/>
            <a:ext cx="1672233" cy="261342"/>
          </a:xfrm>
          <a:prstGeom prst="rect">
            <a:avLst/>
          </a:prstGeom>
          <a:noFill/>
          <a:ln/>
        </p:spPr>
        <p:txBody>
          <a:bodyPr wrap="none" rtlCol="0" anchor="t"/>
          <a:lstStyle/>
          <a:p>
            <a:pPr marL="0" indent="0">
              <a:lnSpc>
                <a:spcPts val="2057"/>
              </a:lnSpc>
              <a:buNone/>
            </a:pPr>
            <a:r>
              <a:rPr lang="en-US" sz="1646" b="1" kern="0" spc="-49" dirty="0">
                <a:solidFill>
                  <a:srgbClr val="E5E0DF"/>
                </a:solidFill>
                <a:latin typeface="Inter" pitchFamily="34" charset="0"/>
                <a:ea typeface="Inter" pitchFamily="34" charset="-122"/>
                <a:cs typeface="Inter" pitchFamily="34" charset="-120"/>
              </a:rPr>
              <a:t>History of NLTK</a:t>
            </a:r>
            <a:endParaRPr lang="en-US" sz="1646" dirty="0"/>
          </a:p>
        </p:txBody>
      </p:sp>
      <p:sp>
        <p:nvSpPr>
          <p:cNvPr id="8" name="Text 6"/>
          <p:cNvSpPr/>
          <p:nvPr/>
        </p:nvSpPr>
        <p:spPr>
          <a:xfrm>
            <a:off x="3518297" y="2911078"/>
            <a:ext cx="3538538" cy="1873568"/>
          </a:xfrm>
          <a:prstGeom prst="rect">
            <a:avLst/>
          </a:prstGeom>
          <a:noFill/>
          <a:ln/>
        </p:spPr>
        <p:txBody>
          <a:bodyPr wrap="square" rtlCol="0" anchor="t"/>
          <a:lstStyle/>
          <a:p>
            <a:pPr marL="0" indent="0">
              <a:lnSpc>
                <a:spcPts val="2107"/>
              </a:lnSpc>
              <a:buNone/>
            </a:pPr>
            <a:r>
              <a:rPr lang="en-US" sz="1317" kern="0" spc="-26" dirty="0">
                <a:solidFill>
                  <a:srgbClr val="E5E0DF"/>
                </a:solidFill>
                <a:latin typeface="Inter" pitchFamily="34" charset="0"/>
                <a:ea typeface="Inter" pitchFamily="34" charset="-122"/>
                <a:cs typeface="Inter" pitchFamily="34" charset="-120"/>
              </a:rPr>
              <a:t>Developed by Steven Bird and Edward Loper at the University of Pennsylvania, NLTK has been around since 2001. Its creators wanted to create a comprehensive language processing toolkit that could be used by researchers, educators, and industry professionals.</a:t>
            </a:r>
            <a:endParaRPr lang="en-US" sz="1317" dirty="0"/>
          </a:p>
        </p:txBody>
      </p:sp>
      <p:sp>
        <p:nvSpPr>
          <p:cNvPr id="9" name="Shape 7"/>
          <p:cNvSpPr/>
          <p:nvPr/>
        </p:nvSpPr>
        <p:spPr>
          <a:xfrm>
            <a:off x="7398782" y="2307788"/>
            <a:ext cx="3888105" cy="2919293"/>
          </a:xfrm>
          <a:prstGeom prst="roundRect">
            <a:avLst>
              <a:gd name="adj" fmla="val 1879"/>
            </a:avLst>
          </a:prstGeom>
          <a:solidFill>
            <a:srgbClr val="110080"/>
          </a:solidFill>
          <a:ln w="7620">
            <a:solidFill>
              <a:srgbClr val="140099"/>
            </a:solidFill>
            <a:prstDash val="solid"/>
          </a:ln>
        </p:spPr>
        <p:txBody>
          <a:bodyPr/>
          <a:lstStyle/>
          <a:p>
            <a:endParaRPr lang="en-IN"/>
          </a:p>
        </p:txBody>
      </p:sp>
      <p:sp>
        <p:nvSpPr>
          <p:cNvPr id="10" name="Text 8"/>
          <p:cNvSpPr/>
          <p:nvPr/>
        </p:nvSpPr>
        <p:spPr>
          <a:xfrm>
            <a:off x="7573566" y="2482572"/>
            <a:ext cx="1672233" cy="261342"/>
          </a:xfrm>
          <a:prstGeom prst="rect">
            <a:avLst/>
          </a:prstGeom>
          <a:noFill/>
          <a:ln/>
        </p:spPr>
        <p:txBody>
          <a:bodyPr wrap="none" rtlCol="0" anchor="t"/>
          <a:lstStyle/>
          <a:p>
            <a:pPr marL="0" indent="0">
              <a:lnSpc>
                <a:spcPts val="2057"/>
              </a:lnSpc>
              <a:buNone/>
            </a:pPr>
            <a:r>
              <a:rPr lang="en-US" sz="1646" b="1" kern="0" spc="-49" dirty="0">
                <a:solidFill>
                  <a:srgbClr val="E5E0DF"/>
                </a:solidFill>
                <a:latin typeface="Inter" pitchFamily="34" charset="0"/>
                <a:ea typeface="Inter" pitchFamily="34" charset="-122"/>
                <a:cs typeface="Inter" pitchFamily="34" charset="-120"/>
              </a:rPr>
              <a:t>NLTK's Features</a:t>
            </a:r>
            <a:endParaRPr lang="en-US" sz="1646" dirty="0"/>
          </a:p>
        </p:txBody>
      </p:sp>
      <p:sp>
        <p:nvSpPr>
          <p:cNvPr id="11" name="Text 9"/>
          <p:cNvSpPr/>
          <p:nvPr/>
        </p:nvSpPr>
        <p:spPr>
          <a:xfrm>
            <a:off x="7573566" y="2911078"/>
            <a:ext cx="3538538" cy="2141220"/>
          </a:xfrm>
          <a:prstGeom prst="rect">
            <a:avLst/>
          </a:prstGeom>
          <a:noFill/>
          <a:ln/>
        </p:spPr>
        <p:txBody>
          <a:bodyPr wrap="square" rtlCol="0" anchor="t"/>
          <a:lstStyle/>
          <a:p>
            <a:pPr marL="0" indent="0">
              <a:lnSpc>
                <a:spcPts val="2107"/>
              </a:lnSpc>
              <a:buNone/>
            </a:pPr>
            <a:r>
              <a:rPr lang="en-US" sz="1317" kern="0" spc="-26" dirty="0">
                <a:solidFill>
                  <a:srgbClr val="E5E0DF"/>
                </a:solidFill>
                <a:latin typeface="Inter" pitchFamily="34" charset="0"/>
                <a:ea typeface="Inter" pitchFamily="34" charset="-122"/>
                <a:cs typeface="Inter" pitchFamily="34" charset="-120"/>
              </a:rPr>
              <a:t>From tokenization and part-of-speech tagging to sentiment analysis and machine learning, NLTK has a wide range of features that are useful for various language processing tasks. It also offers an extensive corpus of text data, ranging from Shakespeare's plays to the Brown Corpus of American English.</a:t>
            </a:r>
            <a:endParaRPr lang="en-US" sz="1317" dirty="0"/>
          </a:p>
        </p:txBody>
      </p:sp>
      <p:sp>
        <p:nvSpPr>
          <p:cNvPr id="12" name="Shape 10"/>
          <p:cNvSpPr/>
          <p:nvPr/>
        </p:nvSpPr>
        <p:spPr>
          <a:xfrm>
            <a:off x="3343513" y="5394246"/>
            <a:ext cx="3888105" cy="2651641"/>
          </a:xfrm>
          <a:prstGeom prst="roundRect">
            <a:avLst>
              <a:gd name="adj" fmla="val 2069"/>
            </a:avLst>
          </a:prstGeom>
          <a:solidFill>
            <a:srgbClr val="110080"/>
          </a:solidFill>
          <a:ln w="7620">
            <a:solidFill>
              <a:srgbClr val="140099"/>
            </a:solidFill>
            <a:prstDash val="solid"/>
          </a:ln>
        </p:spPr>
        <p:txBody>
          <a:bodyPr/>
          <a:lstStyle/>
          <a:p>
            <a:endParaRPr lang="en-IN"/>
          </a:p>
        </p:txBody>
      </p:sp>
      <p:sp>
        <p:nvSpPr>
          <p:cNvPr id="13" name="Text 11"/>
          <p:cNvSpPr/>
          <p:nvPr/>
        </p:nvSpPr>
        <p:spPr>
          <a:xfrm>
            <a:off x="3518297" y="5569029"/>
            <a:ext cx="2038707" cy="261342"/>
          </a:xfrm>
          <a:prstGeom prst="rect">
            <a:avLst/>
          </a:prstGeom>
          <a:noFill/>
          <a:ln/>
        </p:spPr>
        <p:txBody>
          <a:bodyPr wrap="none" rtlCol="0" anchor="t"/>
          <a:lstStyle/>
          <a:p>
            <a:pPr marL="0" indent="0">
              <a:lnSpc>
                <a:spcPts val="2057"/>
              </a:lnSpc>
              <a:buNone/>
            </a:pPr>
            <a:r>
              <a:rPr lang="en-US" sz="1646" b="1" kern="0" spc="-49" dirty="0">
                <a:solidFill>
                  <a:srgbClr val="E5E0DF"/>
                </a:solidFill>
                <a:latin typeface="Inter" pitchFamily="34" charset="0"/>
                <a:ea typeface="Inter" pitchFamily="34" charset="-122"/>
                <a:cs typeface="Inter" pitchFamily="34" charset="-120"/>
              </a:rPr>
              <a:t>Applications of NLTK</a:t>
            </a:r>
            <a:endParaRPr lang="en-US" sz="1646" dirty="0"/>
          </a:p>
        </p:txBody>
      </p:sp>
      <p:sp>
        <p:nvSpPr>
          <p:cNvPr id="14" name="Text 12"/>
          <p:cNvSpPr/>
          <p:nvPr/>
        </p:nvSpPr>
        <p:spPr>
          <a:xfrm>
            <a:off x="3518297" y="5997535"/>
            <a:ext cx="3538538" cy="1873568"/>
          </a:xfrm>
          <a:prstGeom prst="rect">
            <a:avLst/>
          </a:prstGeom>
          <a:noFill/>
          <a:ln/>
        </p:spPr>
        <p:txBody>
          <a:bodyPr wrap="square" rtlCol="0" anchor="t"/>
          <a:lstStyle/>
          <a:p>
            <a:pPr marL="0" indent="0">
              <a:lnSpc>
                <a:spcPts val="2107"/>
              </a:lnSpc>
              <a:buNone/>
            </a:pPr>
            <a:r>
              <a:rPr lang="en-US" sz="1317" kern="0" spc="-26" dirty="0">
                <a:solidFill>
                  <a:srgbClr val="E5E0DF"/>
                </a:solidFill>
                <a:latin typeface="Inter" pitchFamily="34" charset="0"/>
                <a:ea typeface="Inter" pitchFamily="34" charset="-122"/>
                <a:cs typeface="Inter" pitchFamily="34" charset="-120"/>
              </a:rPr>
              <a:t>NLTK has been used in a vast array of applications, from chatbots and machine translation to sentiment analysis and spam detection. It is also widely used in academic research, as it provides a reliable and standardized toolkit for processing and analyzing human language data.</a:t>
            </a:r>
            <a:endParaRPr lang="en-US" sz="1317" dirty="0"/>
          </a:p>
        </p:txBody>
      </p:sp>
      <p:sp>
        <p:nvSpPr>
          <p:cNvPr id="15" name="Shape 13"/>
          <p:cNvSpPr/>
          <p:nvPr/>
        </p:nvSpPr>
        <p:spPr>
          <a:xfrm>
            <a:off x="7398782" y="5394246"/>
            <a:ext cx="3888105" cy="2651641"/>
          </a:xfrm>
          <a:prstGeom prst="roundRect">
            <a:avLst>
              <a:gd name="adj" fmla="val 2069"/>
            </a:avLst>
          </a:prstGeom>
          <a:solidFill>
            <a:srgbClr val="110080"/>
          </a:solidFill>
          <a:ln w="7620">
            <a:solidFill>
              <a:srgbClr val="140099"/>
            </a:solidFill>
            <a:prstDash val="solid"/>
          </a:ln>
        </p:spPr>
        <p:txBody>
          <a:bodyPr/>
          <a:lstStyle/>
          <a:p>
            <a:endParaRPr lang="en-IN"/>
          </a:p>
        </p:txBody>
      </p:sp>
      <p:sp>
        <p:nvSpPr>
          <p:cNvPr id="16" name="Text 14"/>
          <p:cNvSpPr/>
          <p:nvPr/>
        </p:nvSpPr>
        <p:spPr>
          <a:xfrm>
            <a:off x="7573566" y="5569029"/>
            <a:ext cx="1672233" cy="261342"/>
          </a:xfrm>
          <a:prstGeom prst="rect">
            <a:avLst/>
          </a:prstGeom>
          <a:noFill/>
          <a:ln/>
        </p:spPr>
        <p:txBody>
          <a:bodyPr wrap="none" rtlCol="0" anchor="t"/>
          <a:lstStyle/>
          <a:p>
            <a:pPr marL="0" indent="0">
              <a:lnSpc>
                <a:spcPts val="2057"/>
              </a:lnSpc>
              <a:buNone/>
            </a:pPr>
            <a:r>
              <a:rPr lang="en-US" sz="1646" b="1" kern="0" spc="-49" dirty="0">
                <a:solidFill>
                  <a:srgbClr val="E5E0DF"/>
                </a:solidFill>
                <a:latin typeface="Inter" pitchFamily="34" charset="0"/>
                <a:ea typeface="Inter" pitchFamily="34" charset="-122"/>
                <a:cs typeface="Inter" pitchFamily="34" charset="-120"/>
              </a:rPr>
              <a:t>Why Use NLTK?</a:t>
            </a:r>
            <a:endParaRPr lang="en-US" sz="1646" dirty="0"/>
          </a:p>
        </p:txBody>
      </p:sp>
      <p:sp>
        <p:nvSpPr>
          <p:cNvPr id="17" name="Text 15"/>
          <p:cNvSpPr/>
          <p:nvPr/>
        </p:nvSpPr>
        <p:spPr>
          <a:xfrm>
            <a:off x="7573566" y="5997535"/>
            <a:ext cx="3538538" cy="1605915"/>
          </a:xfrm>
          <a:prstGeom prst="rect">
            <a:avLst/>
          </a:prstGeom>
          <a:noFill/>
          <a:ln/>
        </p:spPr>
        <p:txBody>
          <a:bodyPr wrap="square" rtlCol="0" anchor="t"/>
          <a:lstStyle/>
          <a:p>
            <a:pPr marL="0" indent="0">
              <a:lnSpc>
                <a:spcPts val="2107"/>
              </a:lnSpc>
              <a:buNone/>
            </a:pPr>
            <a:r>
              <a:rPr lang="en-US" sz="1317" kern="0" spc="-26" dirty="0">
                <a:solidFill>
                  <a:srgbClr val="E5E0DF"/>
                </a:solidFill>
                <a:latin typeface="Inter" pitchFamily="34" charset="0"/>
                <a:ea typeface="Inter" pitchFamily="34" charset="-122"/>
                <a:cs typeface="Inter" pitchFamily="34" charset="-120"/>
              </a:rPr>
              <a:t>If you're interested in language processing and NLP, NLTK is an invaluable resource. Its extensive capabilities and methods allow you to perform complex analyses with ease, and its community of users offers support and expertise.</a:t>
            </a:r>
            <a:endParaRPr lang="en-US" sz="131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321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235518" y="588169"/>
            <a:ext cx="10159365" cy="1336596"/>
          </a:xfrm>
          <a:prstGeom prst="rect">
            <a:avLst/>
          </a:prstGeom>
          <a:noFill/>
          <a:ln/>
        </p:spPr>
        <p:txBody>
          <a:bodyPr wrap="square" rtlCol="0" anchor="t"/>
          <a:lstStyle/>
          <a:p>
            <a:pPr marL="0" indent="0">
              <a:lnSpc>
                <a:spcPts val="5263"/>
              </a:lnSpc>
              <a:buNone/>
            </a:pPr>
            <a:r>
              <a:rPr lang="en-US" sz="4210" b="1" kern="0" spc="-126" dirty="0">
                <a:solidFill>
                  <a:srgbClr val="FFFFFF"/>
                </a:solidFill>
                <a:latin typeface="Inter" pitchFamily="34" charset="0"/>
                <a:ea typeface="Inter" pitchFamily="34" charset="-122"/>
                <a:cs typeface="Inter" pitchFamily="34" charset="-120"/>
              </a:rPr>
              <a:t>Tokenization and Text Preprocessing with NLTK</a:t>
            </a:r>
            <a:endParaRPr lang="en-US" sz="4210" dirty="0"/>
          </a:p>
        </p:txBody>
      </p:sp>
      <p:sp>
        <p:nvSpPr>
          <p:cNvPr id="5" name="Text 3"/>
          <p:cNvSpPr/>
          <p:nvPr/>
        </p:nvSpPr>
        <p:spPr>
          <a:xfrm>
            <a:off x="2235518" y="2352437"/>
            <a:ext cx="10159365" cy="1026200"/>
          </a:xfrm>
          <a:prstGeom prst="rect">
            <a:avLst/>
          </a:prstGeom>
          <a:noFill/>
          <a:ln/>
        </p:spPr>
        <p:txBody>
          <a:bodyPr wrap="square" rtlCol="0" anchor="t"/>
          <a:lstStyle/>
          <a:p>
            <a:pPr marL="0" indent="0">
              <a:lnSpc>
                <a:spcPts val="2695"/>
              </a:lnSpc>
              <a:buNone/>
            </a:pPr>
            <a:r>
              <a:rPr lang="en-US" sz="1684" kern="0" spc="-34" dirty="0">
                <a:solidFill>
                  <a:srgbClr val="E5E0DF"/>
                </a:solidFill>
                <a:latin typeface="Inter" pitchFamily="34" charset="0"/>
                <a:ea typeface="Inter" pitchFamily="34" charset="-122"/>
                <a:cs typeface="Inter" pitchFamily="34" charset="-120"/>
              </a:rPr>
              <a:t>Learn how to process text data using NLTK's built-in functions and tools. This section covers tokenization techniques, removing punctuation and stop words, and basic cleaning techniques to help you get your data ready for analysis.</a:t>
            </a:r>
            <a:endParaRPr lang="en-US" sz="1684" dirty="0"/>
          </a:p>
        </p:txBody>
      </p:sp>
      <p:sp>
        <p:nvSpPr>
          <p:cNvPr id="6" name="Text 4"/>
          <p:cNvSpPr/>
          <p:nvPr/>
        </p:nvSpPr>
        <p:spPr>
          <a:xfrm>
            <a:off x="2235518" y="3832979"/>
            <a:ext cx="2138720" cy="334089"/>
          </a:xfrm>
          <a:prstGeom prst="rect">
            <a:avLst/>
          </a:prstGeom>
          <a:noFill/>
          <a:ln/>
        </p:spPr>
        <p:txBody>
          <a:bodyPr wrap="none" rtlCol="0" anchor="t"/>
          <a:lstStyle/>
          <a:p>
            <a:pPr marL="0" indent="0">
              <a:lnSpc>
                <a:spcPts val="2631"/>
              </a:lnSpc>
              <a:buNone/>
            </a:pPr>
            <a:r>
              <a:rPr lang="en-US" sz="2105" b="1" kern="0" spc="-63" dirty="0">
                <a:solidFill>
                  <a:srgbClr val="FFFFFF"/>
                </a:solidFill>
                <a:latin typeface="Inter" pitchFamily="34" charset="0"/>
                <a:ea typeface="Inter" pitchFamily="34" charset="-122"/>
                <a:cs typeface="Inter" pitchFamily="34" charset="-120"/>
              </a:rPr>
              <a:t>Tokenization</a:t>
            </a:r>
            <a:endParaRPr lang="en-US" sz="2105" dirty="0"/>
          </a:p>
        </p:txBody>
      </p:sp>
      <p:sp>
        <p:nvSpPr>
          <p:cNvPr id="7" name="Text 5"/>
          <p:cNvSpPr/>
          <p:nvPr/>
        </p:nvSpPr>
        <p:spPr>
          <a:xfrm>
            <a:off x="2235518" y="4380905"/>
            <a:ext cx="3038237" cy="2394466"/>
          </a:xfrm>
          <a:prstGeom prst="rect">
            <a:avLst/>
          </a:prstGeom>
          <a:noFill/>
          <a:ln/>
        </p:spPr>
        <p:txBody>
          <a:bodyPr wrap="square" rtlCol="0" anchor="t"/>
          <a:lstStyle/>
          <a:p>
            <a:pPr marL="0" indent="0">
              <a:lnSpc>
                <a:spcPts val="2695"/>
              </a:lnSpc>
              <a:buNone/>
            </a:pPr>
            <a:r>
              <a:rPr lang="en-US" sz="1684" kern="0" spc="-34" dirty="0">
                <a:solidFill>
                  <a:srgbClr val="E5E0DF"/>
                </a:solidFill>
                <a:latin typeface="Inter" pitchFamily="34" charset="0"/>
                <a:ea typeface="Inter" pitchFamily="34" charset="-122"/>
                <a:cs typeface="Inter" pitchFamily="34" charset="-120"/>
              </a:rPr>
              <a:t>Tokenization refers to breaking up text into smaller units or tokens, such as words or phrases. NLTK provides several tokenization tools, such as the word_tokenize() function and the RegexpTokenizer class.</a:t>
            </a:r>
            <a:endParaRPr lang="en-US" sz="1684" dirty="0"/>
          </a:p>
        </p:txBody>
      </p:sp>
      <p:sp>
        <p:nvSpPr>
          <p:cNvPr id="8" name="Text 6"/>
          <p:cNvSpPr/>
          <p:nvPr/>
        </p:nvSpPr>
        <p:spPr>
          <a:xfrm>
            <a:off x="5803106" y="3832979"/>
            <a:ext cx="3038237" cy="668179"/>
          </a:xfrm>
          <a:prstGeom prst="rect">
            <a:avLst/>
          </a:prstGeom>
          <a:noFill/>
          <a:ln/>
        </p:spPr>
        <p:txBody>
          <a:bodyPr wrap="square" rtlCol="0" anchor="t"/>
          <a:lstStyle/>
          <a:p>
            <a:pPr marL="0" indent="0">
              <a:lnSpc>
                <a:spcPts val="2631"/>
              </a:lnSpc>
              <a:buNone/>
            </a:pPr>
            <a:r>
              <a:rPr lang="en-US" sz="2105" b="1" kern="0" spc="-63" dirty="0">
                <a:solidFill>
                  <a:srgbClr val="FFFFFF"/>
                </a:solidFill>
                <a:latin typeface="Inter" pitchFamily="34" charset="0"/>
                <a:ea typeface="Inter" pitchFamily="34" charset="-122"/>
                <a:cs typeface="Inter" pitchFamily="34" charset="-120"/>
              </a:rPr>
              <a:t>Punctuation and Stop Words</a:t>
            </a:r>
            <a:endParaRPr lang="en-US" sz="2105" dirty="0"/>
          </a:p>
        </p:txBody>
      </p:sp>
      <p:sp>
        <p:nvSpPr>
          <p:cNvPr id="9" name="Text 7"/>
          <p:cNvSpPr/>
          <p:nvPr/>
        </p:nvSpPr>
        <p:spPr>
          <a:xfrm>
            <a:off x="5803106" y="4714994"/>
            <a:ext cx="3038237" cy="2736533"/>
          </a:xfrm>
          <a:prstGeom prst="rect">
            <a:avLst/>
          </a:prstGeom>
          <a:noFill/>
          <a:ln/>
        </p:spPr>
        <p:txBody>
          <a:bodyPr wrap="square" rtlCol="0" anchor="t"/>
          <a:lstStyle/>
          <a:p>
            <a:pPr marL="0" indent="0">
              <a:lnSpc>
                <a:spcPts val="2695"/>
              </a:lnSpc>
              <a:buNone/>
            </a:pPr>
            <a:r>
              <a:rPr lang="en-US" sz="1684" kern="0" spc="-34" dirty="0">
                <a:solidFill>
                  <a:srgbClr val="E5E0DF"/>
                </a:solidFill>
                <a:latin typeface="Inter" pitchFamily="34" charset="0"/>
                <a:ea typeface="Inter" pitchFamily="34" charset="-122"/>
                <a:cs typeface="Inter" pitchFamily="34" charset="-120"/>
              </a:rPr>
              <a:t>NLTK includes a list of stop words, which are commonly used words that do not add much value to the meaning of a sentence. Removing stop words and punctuation can help you better understand the important content of a text.</a:t>
            </a:r>
            <a:endParaRPr lang="en-US" sz="1684" dirty="0"/>
          </a:p>
        </p:txBody>
      </p:sp>
      <p:sp>
        <p:nvSpPr>
          <p:cNvPr id="10" name="Text 8"/>
          <p:cNvSpPr/>
          <p:nvPr/>
        </p:nvSpPr>
        <p:spPr>
          <a:xfrm>
            <a:off x="9370695" y="3832979"/>
            <a:ext cx="3038237" cy="668179"/>
          </a:xfrm>
          <a:prstGeom prst="rect">
            <a:avLst/>
          </a:prstGeom>
          <a:noFill/>
          <a:ln/>
        </p:spPr>
        <p:txBody>
          <a:bodyPr wrap="square" rtlCol="0" anchor="t"/>
          <a:lstStyle/>
          <a:p>
            <a:pPr marL="0" indent="0">
              <a:lnSpc>
                <a:spcPts val="2631"/>
              </a:lnSpc>
              <a:buNone/>
            </a:pPr>
            <a:r>
              <a:rPr lang="en-US" sz="2105" b="1" kern="0" spc="-63" dirty="0">
                <a:solidFill>
                  <a:srgbClr val="FFFFFF"/>
                </a:solidFill>
                <a:latin typeface="Inter" pitchFamily="34" charset="0"/>
                <a:ea typeface="Inter" pitchFamily="34" charset="-122"/>
                <a:cs typeface="Inter" pitchFamily="34" charset="-120"/>
              </a:rPr>
              <a:t>Basic Cleaning Techniques</a:t>
            </a:r>
            <a:endParaRPr lang="en-US" sz="2105" dirty="0"/>
          </a:p>
        </p:txBody>
      </p:sp>
      <p:sp>
        <p:nvSpPr>
          <p:cNvPr id="11" name="Text 9"/>
          <p:cNvSpPr/>
          <p:nvPr/>
        </p:nvSpPr>
        <p:spPr>
          <a:xfrm>
            <a:off x="9370695" y="4714994"/>
            <a:ext cx="3038237" cy="2394466"/>
          </a:xfrm>
          <a:prstGeom prst="rect">
            <a:avLst/>
          </a:prstGeom>
          <a:noFill/>
          <a:ln/>
        </p:spPr>
        <p:txBody>
          <a:bodyPr wrap="square" rtlCol="0" anchor="t"/>
          <a:lstStyle/>
          <a:p>
            <a:pPr marL="0" indent="0">
              <a:lnSpc>
                <a:spcPts val="2695"/>
              </a:lnSpc>
              <a:buNone/>
            </a:pPr>
            <a:r>
              <a:rPr lang="en-US" sz="1684" kern="0" spc="-34" dirty="0">
                <a:solidFill>
                  <a:srgbClr val="E5E0DF"/>
                </a:solidFill>
                <a:latin typeface="Inter" pitchFamily="34" charset="0"/>
                <a:ea typeface="Inter" pitchFamily="34" charset="-122"/>
                <a:cs typeface="Inter" pitchFamily="34" charset="-120"/>
              </a:rPr>
              <a:t>Before analyzing text data, it is often necessary to clean it up to ensure it is in a usable format. NLTK provides tools such as lowercasing, stemming, and lemmatization to help you with this.</a:t>
            </a:r>
            <a:endParaRPr lang="en-US" sz="168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31505"/>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3182183" y="478512"/>
            <a:ext cx="8265914" cy="1087517"/>
          </a:xfrm>
          <a:prstGeom prst="rect">
            <a:avLst/>
          </a:prstGeom>
          <a:noFill/>
          <a:ln/>
        </p:spPr>
        <p:txBody>
          <a:bodyPr wrap="square" rtlCol="0" anchor="t"/>
          <a:lstStyle/>
          <a:p>
            <a:pPr marL="0" indent="0">
              <a:lnSpc>
                <a:spcPts val="4282"/>
              </a:lnSpc>
              <a:buNone/>
            </a:pPr>
            <a:r>
              <a:rPr lang="en-US" sz="3426" b="1" kern="0" spc="-103" dirty="0">
                <a:solidFill>
                  <a:srgbClr val="FFFFFF"/>
                </a:solidFill>
                <a:latin typeface="Inter" pitchFamily="34" charset="0"/>
                <a:ea typeface="Inter" pitchFamily="34" charset="-122"/>
                <a:cs typeface="Inter" pitchFamily="34" charset="-120"/>
              </a:rPr>
              <a:t>Part-of-Speech Tagging and Morphological Analysis with NLTK</a:t>
            </a:r>
            <a:endParaRPr lang="en-US" sz="3426" dirty="0"/>
          </a:p>
        </p:txBody>
      </p:sp>
      <p:sp>
        <p:nvSpPr>
          <p:cNvPr id="5" name="Text 3"/>
          <p:cNvSpPr/>
          <p:nvPr/>
        </p:nvSpPr>
        <p:spPr>
          <a:xfrm>
            <a:off x="3182183" y="1914049"/>
            <a:ext cx="8265914" cy="1113949"/>
          </a:xfrm>
          <a:prstGeom prst="rect">
            <a:avLst/>
          </a:prstGeom>
          <a:noFill/>
          <a:ln/>
        </p:spPr>
        <p:txBody>
          <a:bodyPr wrap="square" rtlCol="0" anchor="t"/>
          <a:lstStyle/>
          <a:p>
            <a:pPr marL="0" indent="0">
              <a:lnSpc>
                <a:spcPts val="2192"/>
              </a:lnSpc>
              <a:buNone/>
            </a:pPr>
            <a:r>
              <a:rPr lang="en-US" sz="1370" kern="0" spc="-27" dirty="0">
                <a:solidFill>
                  <a:srgbClr val="E5E0DF"/>
                </a:solidFill>
                <a:latin typeface="Inter" pitchFamily="34" charset="0"/>
                <a:ea typeface="Inter" pitchFamily="34" charset="-122"/>
                <a:cs typeface="Inter" pitchFamily="34" charset="-120"/>
              </a:rPr>
              <a:t>Part-of-Speech (POS) tagging is a vital NLP task that involves labeling words in a text corpus with their respective parts of speech. Morphological analysis, on the other hand, deals with the study of the structure of words and the rules governing word formation. Learn how to perform POS tagging and analyze word morphology with NLTK's tools in this section.</a:t>
            </a:r>
            <a:endParaRPr lang="en-US" sz="1370" dirty="0"/>
          </a:p>
        </p:txBody>
      </p:sp>
      <p:pic>
        <p:nvPicPr>
          <p:cNvPr id="6" name="Image 0" descr="preencoded.png"/>
          <p:cNvPicPr>
            <a:picLocks noChangeAspect="1"/>
          </p:cNvPicPr>
          <p:nvPr/>
        </p:nvPicPr>
        <p:blipFill>
          <a:blip r:embed="rId3"/>
          <a:stretch>
            <a:fillRect/>
          </a:stretch>
        </p:blipFill>
        <p:spPr>
          <a:xfrm>
            <a:off x="3182183" y="3223736"/>
            <a:ext cx="4002405" cy="2473643"/>
          </a:xfrm>
          <a:prstGeom prst="rect">
            <a:avLst/>
          </a:prstGeom>
        </p:spPr>
      </p:pic>
      <p:sp>
        <p:nvSpPr>
          <p:cNvPr id="7" name="Text 4"/>
          <p:cNvSpPr/>
          <p:nvPr/>
        </p:nvSpPr>
        <p:spPr>
          <a:xfrm>
            <a:off x="3182183" y="5914787"/>
            <a:ext cx="2454950" cy="271820"/>
          </a:xfrm>
          <a:prstGeom prst="rect">
            <a:avLst/>
          </a:prstGeom>
          <a:noFill/>
          <a:ln/>
        </p:spPr>
        <p:txBody>
          <a:bodyPr wrap="none" rtlCol="0" anchor="t"/>
          <a:lstStyle/>
          <a:p>
            <a:pPr marL="0" indent="0" algn="l">
              <a:lnSpc>
                <a:spcPts val="2141"/>
              </a:lnSpc>
              <a:buNone/>
            </a:pPr>
            <a:r>
              <a:rPr lang="en-US" sz="1713" b="1" kern="0" spc="-51" dirty="0">
                <a:solidFill>
                  <a:srgbClr val="FFFFFF"/>
                </a:solidFill>
                <a:latin typeface="Inter" pitchFamily="34" charset="0"/>
                <a:ea typeface="Inter" pitchFamily="34" charset="-122"/>
                <a:cs typeface="Inter" pitchFamily="34" charset="-120"/>
              </a:rPr>
              <a:t>Part-of-Speech Tagging</a:t>
            </a:r>
            <a:endParaRPr lang="en-US" sz="1713" dirty="0"/>
          </a:p>
        </p:txBody>
      </p:sp>
      <p:sp>
        <p:nvSpPr>
          <p:cNvPr id="8" name="Text 5"/>
          <p:cNvSpPr/>
          <p:nvPr/>
        </p:nvSpPr>
        <p:spPr>
          <a:xfrm>
            <a:off x="3182183" y="6360557"/>
            <a:ext cx="4002405" cy="1392436"/>
          </a:xfrm>
          <a:prstGeom prst="rect">
            <a:avLst/>
          </a:prstGeom>
          <a:noFill/>
          <a:ln/>
        </p:spPr>
        <p:txBody>
          <a:bodyPr wrap="square" rtlCol="0" anchor="t"/>
          <a:lstStyle/>
          <a:p>
            <a:pPr marL="0" indent="0" algn="l">
              <a:lnSpc>
                <a:spcPts val="2192"/>
              </a:lnSpc>
              <a:buNone/>
            </a:pPr>
            <a:r>
              <a:rPr lang="en-US" sz="1370" kern="0" spc="-27" dirty="0">
                <a:solidFill>
                  <a:srgbClr val="E5E0DF"/>
                </a:solidFill>
                <a:latin typeface="Inter" pitchFamily="34" charset="0"/>
                <a:ea typeface="Inter" pitchFamily="34" charset="-122"/>
                <a:cs typeface="Inter" pitchFamily="34" charset="-120"/>
              </a:rPr>
              <a:t>NLTK provides several POS tagging algorithms, including the Perceptron and Maximum Entropy classifiers. You can use these classifiers to assign parts of speech tags to words, such as 'noun', 'verb', or 'adverb'.</a:t>
            </a:r>
            <a:endParaRPr lang="en-US" sz="1370" dirty="0"/>
          </a:p>
        </p:txBody>
      </p:sp>
      <p:pic>
        <p:nvPicPr>
          <p:cNvPr id="9" name="Image 1" descr="preencoded.png"/>
          <p:cNvPicPr>
            <a:picLocks noChangeAspect="1"/>
          </p:cNvPicPr>
          <p:nvPr/>
        </p:nvPicPr>
        <p:blipFill>
          <a:blip r:embed="rId4"/>
          <a:stretch>
            <a:fillRect/>
          </a:stretch>
        </p:blipFill>
        <p:spPr>
          <a:xfrm>
            <a:off x="7445573" y="3223736"/>
            <a:ext cx="4002524" cy="2473643"/>
          </a:xfrm>
          <a:prstGeom prst="rect">
            <a:avLst/>
          </a:prstGeom>
        </p:spPr>
      </p:pic>
      <p:sp>
        <p:nvSpPr>
          <p:cNvPr id="10" name="Text 6"/>
          <p:cNvSpPr/>
          <p:nvPr/>
        </p:nvSpPr>
        <p:spPr>
          <a:xfrm>
            <a:off x="7445573" y="5914787"/>
            <a:ext cx="2371130" cy="271820"/>
          </a:xfrm>
          <a:prstGeom prst="rect">
            <a:avLst/>
          </a:prstGeom>
          <a:noFill/>
          <a:ln/>
        </p:spPr>
        <p:txBody>
          <a:bodyPr wrap="none" rtlCol="0" anchor="t"/>
          <a:lstStyle/>
          <a:p>
            <a:pPr marL="0" indent="0" algn="l">
              <a:lnSpc>
                <a:spcPts val="2141"/>
              </a:lnSpc>
              <a:buNone/>
            </a:pPr>
            <a:r>
              <a:rPr lang="en-US" sz="1713" b="1" kern="0" spc="-51" dirty="0">
                <a:solidFill>
                  <a:srgbClr val="FFFFFF"/>
                </a:solidFill>
                <a:latin typeface="Inter" pitchFamily="34" charset="0"/>
                <a:ea typeface="Inter" pitchFamily="34" charset="-122"/>
                <a:cs typeface="Inter" pitchFamily="34" charset="-120"/>
              </a:rPr>
              <a:t>Morphological Analysis</a:t>
            </a:r>
            <a:endParaRPr lang="en-US" sz="1713" dirty="0"/>
          </a:p>
        </p:txBody>
      </p:sp>
      <p:sp>
        <p:nvSpPr>
          <p:cNvPr id="11" name="Text 7"/>
          <p:cNvSpPr/>
          <p:nvPr/>
        </p:nvSpPr>
        <p:spPr>
          <a:xfrm>
            <a:off x="7445573" y="6360557"/>
            <a:ext cx="4002524" cy="1392436"/>
          </a:xfrm>
          <a:prstGeom prst="rect">
            <a:avLst/>
          </a:prstGeom>
          <a:noFill/>
          <a:ln/>
        </p:spPr>
        <p:txBody>
          <a:bodyPr wrap="square" rtlCol="0" anchor="t"/>
          <a:lstStyle/>
          <a:p>
            <a:pPr marL="0" indent="0" algn="l">
              <a:lnSpc>
                <a:spcPts val="2192"/>
              </a:lnSpc>
              <a:buNone/>
            </a:pPr>
            <a:r>
              <a:rPr lang="en-US" sz="1370" kern="0" spc="-27" dirty="0">
                <a:solidFill>
                  <a:srgbClr val="E5E0DF"/>
                </a:solidFill>
                <a:latin typeface="Inter" pitchFamily="34" charset="0"/>
                <a:ea typeface="Inter" pitchFamily="34" charset="-122"/>
                <a:cs typeface="Inter" pitchFamily="34" charset="-120"/>
              </a:rPr>
              <a:t>NLTK provides several morphological analysis tools, such as affix stripping, stemming, and lemmatization. You can use these tools to break down words into their component parts and analyze their meaning and structure.</a:t>
            </a:r>
            <a:endParaRPr lang="en-US" sz="137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047756" y="610433"/>
            <a:ext cx="10534888" cy="1386126"/>
          </a:xfrm>
          <a:prstGeom prst="rect">
            <a:avLst/>
          </a:prstGeom>
          <a:noFill/>
          <a:ln/>
        </p:spPr>
        <p:txBody>
          <a:bodyPr wrap="square" rtlCol="0" anchor="t"/>
          <a:lstStyle/>
          <a:p>
            <a:pPr marL="0" indent="0">
              <a:lnSpc>
                <a:spcPts val="5457"/>
              </a:lnSpc>
              <a:buNone/>
            </a:pPr>
            <a:r>
              <a:rPr lang="en-US" sz="4366" b="1" kern="0" spc="-131" dirty="0">
                <a:solidFill>
                  <a:srgbClr val="FFFFFF"/>
                </a:solidFill>
                <a:latin typeface="Inter" pitchFamily="34" charset="0"/>
                <a:ea typeface="Inter" pitchFamily="34" charset="-122"/>
                <a:cs typeface="Inter" pitchFamily="34" charset="-120"/>
              </a:rPr>
              <a:t>Named Entity Recognition and Chunking with NLTK</a:t>
            </a:r>
            <a:endParaRPr lang="en-US" sz="4366" dirty="0"/>
          </a:p>
        </p:txBody>
      </p:sp>
      <p:sp>
        <p:nvSpPr>
          <p:cNvPr id="5" name="Text 3"/>
          <p:cNvSpPr/>
          <p:nvPr/>
        </p:nvSpPr>
        <p:spPr>
          <a:xfrm>
            <a:off x="2047756" y="2440067"/>
            <a:ext cx="10534888" cy="1419225"/>
          </a:xfrm>
          <a:prstGeom prst="rect">
            <a:avLst/>
          </a:prstGeom>
          <a:noFill/>
          <a:ln/>
        </p:spPr>
        <p:txBody>
          <a:bodyPr wrap="square" rtlCol="0" anchor="t"/>
          <a:lstStyle/>
          <a:p>
            <a:pPr marL="0" indent="0">
              <a:lnSpc>
                <a:spcPts val="2794"/>
              </a:lnSpc>
              <a:buNone/>
            </a:pPr>
            <a:r>
              <a:rPr lang="en-US" sz="1746" kern="0" spc="-35" dirty="0">
                <a:solidFill>
                  <a:srgbClr val="E5E0DF"/>
                </a:solidFill>
                <a:latin typeface="Inter" pitchFamily="34" charset="0"/>
                <a:ea typeface="Inter" pitchFamily="34" charset="-122"/>
                <a:cs typeface="Inter" pitchFamily="34" charset="-120"/>
              </a:rPr>
              <a:t>Named Entity Recognition (NER) is the process of identifying important entities such as people, organizations, and places in a text corpus. Chunking is the process of grouping words into meaningful chunks or phrases based on their grammatical relationships. Learn about NER and chunking in NLTK and how they can help you analyze text data.</a:t>
            </a:r>
            <a:endParaRPr lang="en-US" sz="1746" dirty="0"/>
          </a:p>
        </p:txBody>
      </p:sp>
      <p:sp>
        <p:nvSpPr>
          <p:cNvPr id="6" name="Shape 4"/>
          <p:cNvSpPr/>
          <p:nvPr/>
        </p:nvSpPr>
        <p:spPr>
          <a:xfrm>
            <a:off x="2047756" y="4108728"/>
            <a:ext cx="5156597" cy="3510439"/>
          </a:xfrm>
          <a:prstGeom prst="roundRect">
            <a:avLst>
              <a:gd name="adj" fmla="val 1563"/>
            </a:avLst>
          </a:prstGeom>
          <a:solidFill>
            <a:srgbClr val="110080"/>
          </a:solidFill>
          <a:ln w="7620">
            <a:solidFill>
              <a:srgbClr val="140099"/>
            </a:solidFill>
            <a:prstDash val="solid"/>
          </a:ln>
        </p:spPr>
        <p:txBody>
          <a:bodyPr/>
          <a:lstStyle/>
          <a:p>
            <a:endParaRPr lang="en-IN"/>
          </a:p>
        </p:txBody>
      </p:sp>
      <p:sp>
        <p:nvSpPr>
          <p:cNvPr id="7" name="Text 5"/>
          <p:cNvSpPr/>
          <p:nvPr/>
        </p:nvSpPr>
        <p:spPr>
          <a:xfrm>
            <a:off x="2277070" y="4338042"/>
            <a:ext cx="3282791" cy="346472"/>
          </a:xfrm>
          <a:prstGeom prst="rect">
            <a:avLst/>
          </a:prstGeom>
          <a:noFill/>
          <a:ln/>
        </p:spPr>
        <p:txBody>
          <a:bodyPr wrap="none" rtlCol="0" anchor="t"/>
          <a:lstStyle/>
          <a:p>
            <a:pPr marL="0" indent="0">
              <a:lnSpc>
                <a:spcPts val="2729"/>
              </a:lnSpc>
              <a:buNone/>
            </a:pPr>
            <a:r>
              <a:rPr lang="en-US" sz="2183" b="1" kern="0" spc="-65" dirty="0">
                <a:solidFill>
                  <a:srgbClr val="E5E0DF"/>
                </a:solidFill>
                <a:latin typeface="Inter" pitchFamily="34" charset="0"/>
                <a:ea typeface="Inter" pitchFamily="34" charset="-122"/>
                <a:cs typeface="Inter" pitchFamily="34" charset="-120"/>
              </a:rPr>
              <a:t>Named Entity Recognition</a:t>
            </a:r>
            <a:endParaRPr lang="en-US" sz="2183" dirty="0"/>
          </a:p>
        </p:txBody>
      </p:sp>
      <p:sp>
        <p:nvSpPr>
          <p:cNvPr id="8" name="Text 6"/>
          <p:cNvSpPr/>
          <p:nvPr/>
        </p:nvSpPr>
        <p:spPr>
          <a:xfrm>
            <a:off x="2277070" y="4906208"/>
            <a:ext cx="4697968" cy="1774031"/>
          </a:xfrm>
          <a:prstGeom prst="rect">
            <a:avLst/>
          </a:prstGeom>
          <a:noFill/>
          <a:ln/>
        </p:spPr>
        <p:txBody>
          <a:bodyPr wrap="square" rtlCol="0" anchor="t"/>
          <a:lstStyle/>
          <a:p>
            <a:pPr marL="0" indent="0">
              <a:lnSpc>
                <a:spcPts val="2794"/>
              </a:lnSpc>
              <a:buNone/>
            </a:pPr>
            <a:r>
              <a:rPr lang="en-US" sz="1746" kern="0" spc="-35" dirty="0">
                <a:solidFill>
                  <a:srgbClr val="E5E0DF"/>
                </a:solidFill>
                <a:latin typeface="Inter" pitchFamily="34" charset="0"/>
                <a:ea typeface="Inter" pitchFamily="34" charset="-122"/>
                <a:cs typeface="Inter" pitchFamily="34" charset="-120"/>
              </a:rPr>
              <a:t>NLTK provides several NER algorithms that can be used to identify entities in a text corpus. This can be useful for tasks such as information extraction, question answering, and document classification.</a:t>
            </a:r>
            <a:endParaRPr lang="en-US" sz="1746" dirty="0"/>
          </a:p>
        </p:txBody>
      </p:sp>
      <p:sp>
        <p:nvSpPr>
          <p:cNvPr id="9" name="Shape 7"/>
          <p:cNvSpPr/>
          <p:nvPr/>
        </p:nvSpPr>
        <p:spPr>
          <a:xfrm>
            <a:off x="7426047" y="4108728"/>
            <a:ext cx="5156597" cy="3510439"/>
          </a:xfrm>
          <a:prstGeom prst="roundRect">
            <a:avLst>
              <a:gd name="adj" fmla="val 1563"/>
            </a:avLst>
          </a:prstGeom>
          <a:solidFill>
            <a:srgbClr val="110080"/>
          </a:solidFill>
          <a:ln w="7620">
            <a:solidFill>
              <a:srgbClr val="140099"/>
            </a:solidFill>
            <a:prstDash val="solid"/>
          </a:ln>
        </p:spPr>
        <p:txBody>
          <a:bodyPr/>
          <a:lstStyle/>
          <a:p>
            <a:endParaRPr lang="en-IN"/>
          </a:p>
        </p:txBody>
      </p:sp>
      <p:sp>
        <p:nvSpPr>
          <p:cNvPr id="10" name="Text 8"/>
          <p:cNvSpPr/>
          <p:nvPr/>
        </p:nvSpPr>
        <p:spPr>
          <a:xfrm>
            <a:off x="7655362" y="4338042"/>
            <a:ext cx="2217777" cy="346472"/>
          </a:xfrm>
          <a:prstGeom prst="rect">
            <a:avLst/>
          </a:prstGeom>
          <a:noFill/>
          <a:ln/>
        </p:spPr>
        <p:txBody>
          <a:bodyPr wrap="none" rtlCol="0" anchor="t"/>
          <a:lstStyle/>
          <a:p>
            <a:pPr marL="0" indent="0">
              <a:lnSpc>
                <a:spcPts val="2729"/>
              </a:lnSpc>
              <a:buNone/>
            </a:pPr>
            <a:r>
              <a:rPr lang="en-US" sz="2183" b="1" kern="0" spc="-65" dirty="0">
                <a:solidFill>
                  <a:srgbClr val="E5E0DF"/>
                </a:solidFill>
                <a:latin typeface="Inter" pitchFamily="34" charset="0"/>
                <a:ea typeface="Inter" pitchFamily="34" charset="-122"/>
                <a:cs typeface="Inter" pitchFamily="34" charset="-120"/>
              </a:rPr>
              <a:t>Chunking</a:t>
            </a:r>
            <a:endParaRPr lang="en-US" sz="2183" dirty="0"/>
          </a:p>
        </p:txBody>
      </p:sp>
      <p:sp>
        <p:nvSpPr>
          <p:cNvPr id="11" name="Text 9"/>
          <p:cNvSpPr/>
          <p:nvPr/>
        </p:nvSpPr>
        <p:spPr>
          <a:xfrm>
            <a:off x="7655362" y="4906208"/>
            <a:ext cx="4697968" cy="2483644"/>
          </a:xfrm>
          <a:prstGeom prst="rect">
            <a:avLst/>
          </a:prstGeom>
          <a:noFill/>
          <a:ln/>
        </p:spPr>
        <p:txBody>
          <a:bodyPr wrap="square" rtlCol="0" anchor="t"/>
          <a:lstStyle/>
          <a:p>
            <a:pPr marL="0" indent="0">
              <a:lnSpc>
                <a:spcPts val="2794"/>
              </a:lnSpc>
              <a:buNone/>
            </a:pPr>
            <a:r>
              <a:rPr lang="en-US" sz="1746" kern="0" spc="-35" dirty="0">
                <a:solidFill>
                  <a:srgbClr val="E5E0DF"/>
                </a:solidFill>
                <a:latin typeface="Inter" pitchFamily="34" charset="0"/>
                <a:ea typeface="Inter" pitchFamily="34" charset="-122"/>
                <a:cs typeface="Inter" pitchFamily="34" charset="-120"/>
              </a:rPr>
              <a:t>NLTK also provides several chunking methods, such as Regular Expression Chunking and Named Entity Chunking, that can be used to group words into meaningful phrases based on their grammatical relationships. This can be useful in tasks such as text summarization and document classification.</a:t>
            </a:r>
            <a:endParaRPr lang="en-US" sz="174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037993" y="1155978"/>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Concordance and Collocation Analysis with NLTK</a:t>
            </a:r>
            <a:endParaRPr lang="en-US" sz="4374" dirty="0"/>
          </a:p>
        </p:txBody>
      </p:sp>
      <p:sp>
        <p:nvSpPr>
          <p:cNvPr id="5" name="Text 3"/>
          <p:cNvSpPr/>
          <p:nvPr/>
        </p:nvSpPr>
        <p:spPr>
          <a:xfrm>
            <a:off x="2037993" y="2989064"/>
            <a:ext cx="10554414"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Concordance analysis is the study of the context in which a particular word or phrase appears in a text corpus. Collocation analysis, on the other hand, examines the frequency and patterns of co-occurring words or phrases. Learn how to perform concordance and collocation analysis with NLTK's powerful tools.</a:t>
            </a:r>
            <a:endParaRPr lang="en-US" sz="1750" dirty="0"/>
          </a:p>
        </p:txBody>
      </p:sp>
      <p:sp>
        <p:nvSpPr>
          <p:cNvPr id="6" name="Text 4"/>
          <p:cNvSpPr/>
          <p:nvPr/>
        </p:nvSpPr>
        <p:spPr>
          <a:xfrm>
            <a:off x="2037993" y="4527352"/>
            <a:ext cx="2889052"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Concordance Analysis</a:t>
            </a:r>
            <a:endParaRPr lang="en-US" sz="2187" dirty="0"/>
          </a:p>
        </p:txBody>
      </p:sp>
      <p:sp>
        <p:nvSpPr>
          <p:cNvPr id="7" name="Text 5"/>
          <p:cNvSpPr/>
          <p:nvPr/>
        </p:nvSpPr>
        <p:spPr>
          <a:xfrm>
            <a:off x="2037993" y="5096708"/>
            <a:ext cx="5006221"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NLTK's concordance() function can be used to display the context in which a particular word or phrase appears in a text corpus. You can use this to better understand the usage and meaning of a particular word or phrase.</a:t>
            </a:r>
            <a:endParaRPr lang="en-US" sz="1750" dirty="0"/>
          </a:p>
        </p:txBody>
      </p:sp>
      <p:sp>
        <p:nvSpPr>
          <p:cNvPr id="8" name="Text 6"/>
          <p:cNvSpPr/>
          <p:nvPr/>
        </p:nvSpPr>
        <p:spPr>
          <a:xfrm>
            <a:off x="7593806" y="4527352"/>
            <a:ext cx="2614732"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Collocation Analysis</a:t>
            </a:r>
            <a:endParaRPr lang="en-US" sz="2187" dirty="0"/>
          </a:p>
        </p:txBody>
      </p:sp>
      <p:sp>
        <p:nvSpPr>
          <p:cNvPr id="9" name="Text 7"/>
          <p:cNvSpPr/>
          <p:nvPr/>
        </p:nvSpPr>
        <p:spPr>
          <a:xfrm>
            <a:off x="7593806" y="5096708"/>
            <a:ext cx="5006221"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 provides several tools for collocation analysis, such as the BigramAssocMeasures class and the collocations() function. These tools can help you identify frequently co-occurring words or phrases in a text corpus.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496419"/>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3318391" y="462677"/>
            <a:ext cx="7993499" cy="1051798"/>
          </a:xfrm>
          <a:prstGeom prst="rect">
            <a:avLst/>
          </a:prstGeom>
          <a:noFill/>
          <a:ln/>
        </p:spPr>
        <p:txBody>
          <a:bodyPr wrap="square" rtlCol="0" anchor="t"/>
          <a:lstStyle/>
          <a:p>
            <a:pPr marL="0" indent="0">
              <a:lnSpc>
                <a:spcPts val="4141"/>
              </a:lnSpc>
              <a:buNone/>
            </a:pPr>
            <a:r>
              <a:rPr lang="en-US" sz="3313" b="1" kern="0" spc="-99" dirty="0">
                <a:solidFill>
                  <a:srgbClr val="FFFFFF"/>
                </a:solidFill>
                <a:latin typeface="Inter" pitchFamily="34" charset="0"/>
                <a:ea typeface="Inter" pitchFamily="34" charset="-122"/>
                <a:cs typeface="Inter" pitchFamily="34" charset="-120"/>
              </a:rPr>
              <a:t>Text Classification and Sentiment Analysis using NLTK</a:t>
            </a:r>
            <a:endParaRPr lang="en-US" sz="3313" dirty="0"/>
          </a:p>
        </p:txBody>
      </p:sp>
      <p:sp>
        <p:nvSpPr>
          <p:cNvPr id="5" name="Text 3"/>
          <p:cNvSpPr/>
          <p:nvPr/>
        </p:nvSpPr>
        <p:spPr>
          <a:xfrm>
            <a:off x="3318391" y="1850946"/>
            <a:ext cx="7993499" cy="1076325"/>
          </a:xfrm>
          <a:prstGeom prst="rect">
            <a:avLst/>
          </a:prstGeom>
          <a:noFill/>
          <a:ln/>
        </p:spPr>
        <p:txBody>
          <a:bodyPr wrap="square" rtlCol="0" anchor="t"/>
          <a:lstStyle/>
          <a:p>
            <a:pPr marL="0" indent="0">
              <a:lnSpc>
                <a:spcPts val="2120"/>
              </a:lnSpc>
              <a:buNone/>
            </a:pPr>
            <a:r>
              <a:rPr lang="en-US" sz="1325" kern="0" spc="-27" dirty="0">
                <a:solidFill>
                  <a:srgbClr val="E5E0DF"/>
                </a:solidFill>
                <a:latin typeface="Inter" pitchFamily="34" charset="0"/>
                <a:ea typeface="Inter" pitchFamily="34" charset="-122"/>
                <a:cs typeface="Inter" pitchFamily="34" charset="-120"/>
              </a:rPr>
              <a:t>Text classification involves categorizing text data into predefined categories based on their content. Sentiment analysis is a type of text classification that involves evaluating the sentiment or tone of a particular piece of text. Learn how to perform text classification and sentiment analysis using NLTK's powerful tools.</a:t>
            </a:r>
            <a:endParaRPr lang="en-US" sz="1325" dirty="0"/>
          </a:p>
        </p:txBody>
      </p:sp>
      <p:pic>
        <p:nvPicPr>
          <p:cNvPr id="6" name="Image 0" descr="preencoded.png"/>
          <p:cNvPicPr>
            <a:picLocks noChangeAspect="1"/>
          </p:cNvPicPr>
          <p:nvPr/>
        </p:nvPicPr>
        <p:blipFill>
          <a:blip r:embed="rId3"/>
          <a:stretch>
            <a:fillRect/>
          </a:stretch>
        </p:blipFill>
        <p:spPr>
          <a:xfrm>
            <a:off x="3318391" y="3116580"/>
            <a:ext cx="3870484" cy="2392085"/>
          </a:xfrm>
          <a:prstGeom prst="rect">
            <a:avLst/>
          </a:prstGeom>
        </p:spPr>
      </p:pic>
      <p:sp>
        <p:nvSpPr>
          <p:cNvPr id="7" name="Text 4"/>
          <p:cNvSpPr/>
          <p:nvPr/>
        </p:nvSpPr>
        <p:spPr>
          <a:xfrm>
            <a:off x="3318391" y="5718929"/>
            <a:ext cx="1800344" cy="262890"/>
          </a:xfrm>
          <a:prstGeom prst="rect">
            <a:avLst/>
          </a:prstGeom>
          <a:noFill/>
          <a:ln/>
        </p:spPr>
        <p:txBody>
          <a:bodyPr wrap="none" rtlCol="0" anchor="t"/>
          <a:lstStyle/>
          <a:p>
            <a:pPr marL="0" indent="0" algn="l">
              <a:lnSpc>
                <a:spcPts val="2070"/>
              </a:lnSpc>
              <a:buNone/>
            </a:pPr>
            <a:r>
              <a:rPr lang="en-US" sz="1656" b="1" kern="0" spc="-50" dirty="0">
                <a:solidFill>
                  <a:srgbClr val="FFFFFF"/>
                </a:solidFill>
                <a:latin typeface="Inter" pitchFamily="34" charset="0"/>
                <a:ea typeface="Inter" pitchFamily="34" charset="-122"/>
                <a:cs typeface="Inter" pitchFamily="34" charset="-120"/>
              </a:rPr>
              <a:t>Text Classification</a:t>
            </a:r>
            <a:endParaRPr lang="en-US" sz="1656" dirty="0"/>
          </a:p>
        </p:txBody>
      </p:sp>
      <p:sp>
        <p:nvSpPr>
          <p:cNvPr id="8" name="Text 5"/>
          <p:cNvSpPr/>
          <p:nvPr/>
        </p:nvSpPr>
        <p:spPr>
          <a:xfrm>
            <a:off x="3318391" y="6150054"/>
            <a:ext cx="3870484" cy="1614488"/>
          </a:xfrm>
          <a:prstGeom prst="rect">
            <a:avLst/>
          </a:prstGeom>
          <a:noFill/>
          <a:ln/>
        </p:spPr>
        <p:txBody>
          <a:bodyPr wrap="square" rtlCol="0" anchor="t"/>
          <a:lstStyle/>
          <a:p>
            <a:pPr marL="0" indent="0" algn="l">
              <a:lnSpc>
                <a:spcPts val="2120"/>
              </a:lnSpc>
              <a:buNone/>
            </a:pPr>
            <a:r>
              <a:rPr lang="en-US" sz="1325" kern="0" spc="-27" dirty="0">
                <a:solidFill>
                  <a:srgbClr val="E5E0DF"/>
                </a:solidFill>
                <a:latin typeface="Inter" pitchFamily="34" charset="0"/>
                <a:ea typeface="Inter" pitchFamily="34" charset="-122"/>
                <a:cs typeface="Inter" pitchFamily="34" charset="-120"/>
              </a:rPr>
              <a:t>NLTK provides several algorithms for text classification, including decision trees, Naive Bayes, and Maximum Entropy. You can use these algorithms to classify text data into predefined categories, such as spam or not spam, positive or negative, or news or opinion.</a:t>
            </a:r>
            <a:endParaRPr lang="en-US" sz="1325" dirty="0"/>
          </a:p>
        </p:txBody>
      </p:sp>
      <p:pic>
        <p:nvPicPr>
          <p:cNvPr id="9" name="Image 1" descr="preencoded.png"/>
          <p:cNvPicPr>
            <a:picLocks noChangeAspect="1"/>
          </p:cNvPicPr>
          <p:nvPr/>
        </p:nvPicPr>
        <p:blipFill>
          <a:blip r:embed="rId4"/>
          <a:stretch>
            <a:fillRect/>
          </a:stretch>
        </p:blipFill>
        <p:spPr>
          <a:xfrm>
            <a:off x="7441287" y="3116580"/>
            <a:ext cx="3870603" cy="2392204"/>
          </a:xfrm>
          <a:prstGeom prst="rect">
            <a:avLst/>
          </a:prstGeom>
        </p:spPr>
      </p:pic>
      <p:sp>
        <p:nvSpPr>
          <p:cNvPr id="10" name="Text 6"/>
          <p:cNvSpPr/>
          <p:nvPr/>
        </p:nvSpPr>
        <p:spPr>
          <a:xfrm>
            <a:off x="7441287" y="5719048"/>
            <a:ext cx="1898094" cy="262890"/>
          </a:xfrm>
          <a:prstGeom prst="rect">
            <a:avLst/>
          </a:prstGeom>
          <a:noFill/>
          <a:ln/>
        </p:spPr>
        <p:txBody>
          <a:bodyPr wrap="none" rtlCol="0" anchor="t"/>
          <a:lstStyle/>
          <a:p>
            <a:pPr marL="0" indent="0" algn="l">
              <a:lnSpc>
                <a:spcPts val="2070"/>
              </a:lnSpc>
              <a:buNone/>
            </a:pPr>
            <a:r>
              <a:rPr lang="en-US" sz="1656" b="1" kern="0" spc="-50" dirty="0">
                <a:solidFill>
                  <a:srgbClr val="FFFFFF"/>
                </a:solidFill>
                <a:latin typeface="Inter" pitchFamily="34" charset="0"/>
                <a:ea typeface="Inter" pitchFamily="34" charset="-122"/>
                <a:cs typeface="Inter" pitchFamily="34" charset="-120"/>
              </a:rPr>
              <a:t>Sentiment Analysis</a:t>
            </a:r>
            <a:endParaRPr lang="en-US" sz="1656" dirty="0"/>
          </a:p>
        </p:txBody>
      </p:sp>
      <p:sp>
        <p:nvSpPr>
          <p:cNvPr id="11" name="Text 7"/>
          <p:cNvSpPr/>
          <p:nvPr/>
        </p:nvSpPr>
        <p:spPr>
          <a:xfrm>
            <a:off x="7441287" y="6150173"/>
            <a:ext cx="3870603" cy="1883569"/>
          </a:xfrm>
          <a:prstGeom prst="rect">
            <a:avLst/>
          </a:prstGeom>
          <a:noFill/>
          <a:ln/>
        </p:spPr>
        <p:txBody>
          <a:bodyPr wrap="square" rtlCol="0" anchor="t"/>
          <a:lstStyle/>
          <a:p>
            <a:pPr marL="0" indent="0" algn="l">
              <a:lnSpc>
                <a:spcPts val="2120"/>
              </a:lnSpc>
              <a:buNone/>
            </a:pPr>
            <a:r>
              <a:rPr lang="en-US" sz="1325" kern="0" spc="-27" dirty="0">
                <a:solidFill>
                  <a:srgbClr val="E5E0DF"/>
                </a:solidFill>
                <a:latin typeface="Inter" pitchFamily="34" charset="0"/>
                <a:ea typeface="Inter" pitchFamily="34" charset="-122"/>
                <a:cs typeface="Inter" pitchFamily="34" charset="-120"/>
              </a:rPr>
              <a:t>NLTK provides several tools for sentiment analysis, including the Movie Review corpus and the VADER (Valence Aware Dictionary and sEntiment Reasoner) tool. You can use these tools to evaluate the sentiment or tone of a particular piece of text, such as a movie review or a social media post.</a:t>
            </a:r>
            <a:endParaRPr lang="en-US" sz="13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037993" y="959525"/>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Language Models and Probabilistic Methods with NLTK</a:t>
            </a:r>
            <a:endParaRPr lang="en-US" sz="4374" dirty="0"/>
          </a:p>
        </p:txBody>
      </p:sp>
      <p:sp>
        <p:nvSpPr>
          <p:cNvPr id="5" name="Text 3"/>
          <p:cNvSpPr/>
          <p:nvPr/>
        </p:nvSpPr>
        <p:spPr>
          <a:xfrm>
            <a:off x="2037993" y="2792611"/>
            <a:ext cx="10554414"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this section, learn how to use NLTK's language models to calculate the probability of a particular sequence of words occurring in a text corpus. Language models are a key component of many NLP applications, including speech recognition and machine translation.</a:t>
            </a:r>
            <a:endParaRPr lang="en-US" sz="1750" dirty="0"/>
          </a:p>
        </p:txBody>
      </p:sp>
      <p:sp>
        <p:nvSpPr>
          <p:cNvPr id="6" name="Shape 4"/>
          <p:cNvSpPr/>
          <p:nvPr/>
        </p:nvSpPr>
        <p:spPr>
          <a:xfrm>
            <a:off x="2037993" y="4108728"/>
            <a:ext cx="5166122" cy="3161348"/>
          </a:xfrm>
          <a:prstGeom prst="roundRect">
            <a:avLst>
              <a:gd name="adj" fmla="val 1735"/>
            </a:avLst>
          </a:prstGeom>
          <a:solidFill>
            <a:srgbClr val="110080"/>
          </a:solidFill>
          <a:ln w="7620">
            <a:solidFill>
              <a:srgbClr val="140099"/>
            </a:solidFill>
            <a:prstDash val="solid"/>
          </a:ln>
        </p:spPr>
        <p:txBody>
          <a:bodyPr/>
          <a:lstStyle/>
          <a:p>
            <a:endParaRPr lang="en-IN"/>
          </a:p>
        </p:txBody>
      </p:sp>
      <p:sp>
        <p:nvSpPr>
          <p:cNvPr id="7" name="Text 5"/>
          <p:cNvSpPr/>
          <p:nvPr/>
        </p:nvSpPr>
        <p:spPr>
          <a:xfrm>
            <a:off x="2267783" y="4338518"/>
            <a:ext cx="2252543"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Language Models</a:t>
            </a:r>
            <a:endParaRPr lang="en-US" sz="2187" dirty="0"/>
          </a:p>
        </p:txBody>
      </p:sp>
      <p:sp>
        <p:nvSpPr>
          <p:cNvPr id="8" name="Text 6"/>
          <p:cNvSpPr/>
          <p:nvPr/>
        </p:nvSpPr>
        <p:spPr>
          <a:xfrm>
            <a:off x="2267783" y="4907875"/>
            <a:ext cx="4706541"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 provides several types of language models, including n-gram models, Hidden Markov Models (HMM), and Maximum Entropy models. You can use these models to calculate the probability of a particular sequence of words occurring in a text corpus.</a:t>
            </a:r>
            <a:endParaRPr lang="en-US" sz="1750" dirty="0"/>
          </a:p>
        </p:txBody>
      </p:sp>
      <p:sp>
        <p:nvSpPr>
          <p:cNvPr id="9" name="Shape 7"/>
          <p:cNvSpPr/>
          <p:nvPr/>
        </p:nvSpPr>
        <p:spPr>
          <a:xfrm>
            <a:off x="7426285" y="4108728"/>
            <a:ext cx="5166122" cy="3161348"/>
          </a:xfrm>
          <a:prstGeom prst="roundRect">
            <a:avLst>
              <a:gd name="adj" fmla="val 1735"/>
            </a:avLst>
          </a:prstGeom>
          <a:solidFill>
            <a:srgbClr val="110080"/>
          </a:solidFill>
          <a:ln w="7620">
            <a:solidFill>
              <a:srgbClr val="140099"/>
            </a:solidFill>
            <a:prstDash val="solid"/>
          </a:ln>
        </p:spPr>
        <p:txBody>
          <a:bodyPr/>
          <a:lstStyle/>
          <a:p>
            <a:endParaRPr lang="en-IN"/>
          </a:p>
        </p:txBody>
      </p:sp>
      <p:sp>
        <p:nvSpPr>
          <p:cNvPr id="10" name="Text 8"/>
          <p:cNvSpPr/>
          <p:nvPr/>
        </p:nvSpPr>
        <p:spPr>
          <a:xfrm>
            <a:off x="7656076" y="4338518"/>
            <a:ext cx="2774037"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Probabilistic Methods</a:t>
            </a:r>
            <a:endParaRPr lang="en-US" sz="2187" dirty="0"/>
          </a:p>
        </p:txBody>
      </p:sp>
      <p:sp>
        <p:nvSpPr>
          <p:cNvPr id="11" name="Text 9"/>
          <p:cNvSpPr/>
          <p:nvPr/>
        </p:nvSpPr>
        <p:spPr>
          <a:xfrm>
            <a:off x="7656076" y="4907875"/>
            <a:ext cx="4706541"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 also provides several probabilistic methods for language processing, including the Naive Bayes classifier and the Maximum Entropy classifier. These methods can be used for text classification, sentiment analysis, and more.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2037993" y="1147763"/>
            <a:ext cx="9778603"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NLTK's Contributions to NLP Research</a:t>
            </a:r>
            <a:endParaRPr lang="en-US" sz="4374" dirty="0"/>
          </a:p>
        </p:txBody>
      </p:sp>
      <p:sp>
        <p:nvSpPr>
          <p:cNvPr id="5" name="Text 3"/>
          <p:cNvSpPr/>
          <p:nvPr/>
        </p:nvSpPr>
        <p:spPr>
          <a:xfrm>
            <a:off x="2037993" y="2286476"/>
            <a:ext cx="10554414"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 has made significant contributions to the field of NLP research. Find out more about the major advancements made possible by this powerful toolkit, and how researchers around the world are using NLTK to push the boundaries of NLP.</a:t>
            </a:r>
            <a:endParaRPr lang="en-US" sz="1750" dirty="0"/>
          </a:p>
        </p:txBody>
      </p:sp>
      <p:sp>
        <p:nvSpPr>
          <p:cNvPr id="6" name="Text 4"/>
          <p:cNvSpPr/>
          <p:nvPr/>
        </p:nvSpPr>
        <p:spPr>
          <a:xfrm>
            <a:off x="2037993" y="3824764"/>
            <a:ext cx="3115508"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Machine Learning in NLP</a:t>
            </a:r>
            <a:endParaRPr lang="en-US" sz="2187" dirty="0"/>
          </a:p>
        </p:txBody>
      </p:sp>
      <p:sp>
        <p:nvSpPr>
          <p:cNvPr id="7" name="Text 5"/>
          <p:cNvSpPr/>
          <p:nvPr/>
        </p:nvSpPr>
        <p:spPr>
          <a:xfrm>
            <a:off x="2037993" y="4394121"/>
            <a:ext cx="5006221"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 has played an important role in integrating machine learning techniques into NLP research. Its powerful algorithms and tools have allowed researchers to create more accurate and efficient models for text processing and analysis.</a:t>
            </a:r>
            <a:endParaRPr lang="en-US" sz="1750" dirty="0"/>
          </a:p>
        </p:txBody>
      </p:sp>
      <p:sp>
        <p:nvSpPr>
          <p:cNvPr id="8" name="Text 6"/>
          <p:cNvSpPr/>
          <p:nvPr/>
        </p:nvSpPr>
        <p:spPr>
          <a:xfrm>
            <a:off x="7593806" y="3824764"/>
            <a:ext cx="3306723"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New Corpus Development</a:t>
            </a:r>
            <a:endParaRPr lang="en-US" sz="2187" dirty="0"/>
          </a:p>
        </p:txBody>
      </p:sp>
      <p:sp>
        <p:nvSpPr>
          <p:cNvPr id="9" name="Text 7"/>
          <p:cNvSpPr/>
          <p:nvPr/>
        </p:nvSpPr>
        <p:spPr>
          <a:xfrm>
            <a:off x="7593806" y="4394121"/>
            <a:ext cx="5006221" cy="2487811"/>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NLTK has also played a key role in the development of new text corpora for NLP research. Its extensive corpus of text data, ranging from the Brown Corpus to the Penn Treebank, has provided researchers with a reliable and standardized set of data for their analyses.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1869</Words>
  <Application>Microsoft Office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4</cp:revision>
  <dcterms:created xsi:type="dcterms:W3CDTF">2023-08-17T07:26:25Z</dcterms:created>
  <dcterms:modified xsi:type="dcterms:W3CDTF">2023-09-14T19:30:01Z</dcterms:modified>
</cp:coreProperties>
</file>