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80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508346" y="368939"/>
            <a:ext cx="12642170" cy="2499598"/>
          </a:xfrm>
          <a:prstGeom prst="rect">
            <a:avLst/>
          </a:prstGeom>
          <a:noFill/>
          <a:ln/>
        </p:spPr>
        <p:txBody>
          <a:bodyPr wrap="square" rtlCol="0" anchor="t"/>
          <a:lstStyle/>
          <a:p>
            <a:pPr marL="0" indent="0">
              <a:lnSpc>
                <a:spcPts val="6561"/>
              </a:lnSpc>
              <a:buNone/>
            </a:pPr>
            <a:r>
              <a:rPr lang="en-US" sz="5249" dirty="0">
                <a:solidFill>
                  <a:srgbClr val="FFFFFF"/>
                </a:solidFill>
                <a:latin typeface="Fraunces" pitchFamily="34" charset="0"/>
                <a:ea typeface="Fraunces" pitchFamily="34" charset="-122"/>
                <a:cs typeface="Fraunces" pitchFamily="34" charset="-120"/>
              </a:rPr>
              <a:t>Text Processing For NLP Understanding Regex</a:t>
            </a:r>
            <a:endParaRPr lang="en-US" sz="5249" dirty="0"/>
          </a:p>
        </p:txBody>
      </p:sp>
      <p:sp>
        <p:nvSpPr>
          <p:cNvPr id="5" name="Text 3"/>
          <p:cNvSpPr/>
          <p:nvPr/>
        </p:nvSpPr>
        <p:spPr>
          <a:xfrm>
            <a:off x="508346" y="4827961"/>
            <a:ext cx="13472349" cy="1066205"/>
          </a:xfrm>
          <a:prstGeom prst="rect">
            <a:avLst/>
          </a:prstGeom>
          <a:noFill/>
          <a:ln/>
        </p:spPr>
        <p:txBody>
          <a:bodyPr wrap="square" rtlCol="0" anchor="t"/>
          <a:lstStyle/>
          <a:p>
            <a:pPr marL="0" indent="0">
              <a:lnSpc>
                <a:spcPts val="2799"/>
              </a:lnSpc>
              <a:buNone/>
            </a:pPr>
            <a:r>
              <a:rPr lang="en-US" sz="2800" dirty="0">
                <a:solidFill>
                  <a:srgbClr val="EBECEF"/>
                </a:solidFill>
                <a:latin typeface="Epilogue" pitchFamily="34" charset="0"/>
                <a:ea typeface="Epilogue" pitchFamily="34" charset="-122"/>
                <a:cs typeface="Epilogue" pitchFamily="34" charset="-120"/>
              </a:rPr>
              <a:t>In this presentation, we will explore the power of regular expressions in Natural Language Processing (NLP) and how they can be applied to extract and preprocess data.</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990606"/>
            <a:ext cx="84505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Backreference and Subpatterns </a:t>
            </a:r>
            <a:endParaRPr lang="en-US" sz="4374" dirty="0"/>
          </a:p>
        </p:txBody>
      </p:sp>
      <p:sp>
        <p:nvSpPr>
          <p:cNvPr id="5" name="Text 3"/>
          <p:cNvSpPr/>
          <p:nvPr/>
        </p:nvSpPr>
        <p:spPr>
          <a:xfrm>
            <a:off x="2393394" y="312932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Using Backreferences:</a:t>
            </a:r>
            <a:r>
              <a:rPr lang="en-US" sz="1750" dirty="0">
                <a:solidFill>
                  <a:srgbClr val="EBECEF"/>
                </a:solidFill>
                <a:latin typeface="Epilogue" pitchFamily="34" charset="0"/>
                <a:ea typeface="Epilogue" pitchFamily="34" charset="-122"/>
                <a:cs typeface="Epilogue" pitchFamily="34" charset="-120"/>
              </a:rPr>
              <a:t> "\n" (where n is a number) matches content previously captured by a group.</a:t>
            </a:r>
            <a:endParaRPr lang="en-US" sz="1750" dirty="0"/>
          </a:p>
        </p:txBody>
      </p:sp>
      <p:sp>
        <p:nvSpPr>
          <p:cNvPr id="6" name="Text 4"/>
          <p:cNvSpPr/>
          <p:nvPr/>
        </p:nvSpPr>
        <p:spPr>
          <a:xfrm>
            <a:off x="2393394" y="392894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Repeating Captured Content:</a:t>
            </a:r>
            <a:r>
              <a:rPr lang="en-US" sz="1750" dirty="0">
                <a:solidFill>
                  <a:srgbClr val="EBECEF"/>
                </a:solidFill>
                <a:latin typeface="Epilogue" pitchFamily="34" charset="0"/>
                <a:ea typeface="Epilogue" pitchFamily="34" charset="-122"/>
                <a:cs typeface="Epilogue" pitchFamily="34" charset="-120"/>
              </a:rPr>
              <a:t> Backreferences allow patterns like "(apple)pie\1" to match "applepieapple".</a:t>
            </a:r>
            <a:endParaRPr lang="en-US" sz="1750" dirty="0"/>
          </a:p>
        </p:txBody>
      </p:sp>
      <p:sp>
        <p:nvSpPr>
          <p:cNvPr id="7" name="Text 5"/>
          <p:cNvSpPr/>
          <p:nvPr/>
        </p:nvSpPr>
        <p:spPr>
          <a:xfrm>
            <a:off x="2393394" y="4728567"/>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Nested Subpatterns:</a:t>
            </a:r>
            <a:r>
              <a:rPr lang="en-US" sz="1750" dirty="0">
                <a:solidFill>
                  <a:srgbClr val="EBECEF"/>
                </a:solidFill>
                <a:latin typeface="Epilogue" pitchFamily="34" charset="0"/>
                <a:ea typeface="Epilogue" pitchFamily="34" charset="-122"/>
                <a:cs typeface="Epilogue" pitchFamily="34" charset="-120"/>
              </a:rPr>
              <a:t> Parentheses can be nested to create subpatterns, enabling more complex matches.</a:t>
            </a:r>
            <a:endParaRPr lang="en-US" sz="1750" dirty="0"/>
          </a:p>
        </p:txBody>
      </p:sp>
      <p:sp>
        <p:nvSpPr>
          <p:cNvPr id="8" name="Text 6"/>
          <p:cNvSpPr/>
          <p:nvPr/>
        </p:nvSpPr>
        <p:spPr>
          <a:xfrm>
            <a:off x="2393394" y="5528191"/>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Subpattern Scope:</a:t>
            </a:r>
            <a:r>
              <a:rPr lang="en-US" sz="1750" dirty="0">
                <a:solidFill>
                  <a:srgbClr val="EBECEF"/>
                </a:solidFill>
                <a:latin typeface="Epilogue" pitchFamily="34" charset="0"/>
                <a:ea typeface="Epilogue" pitchFamily="34" charset="-122"/>
                <a:cs typeface="Epilogue" pitchFamily="34" charset="-120"/>
              </a:rPr>
              <a:t> Subpatterns are useful for applying quantifiers and alternation to specific portions of the pattern.</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967871" y="503634"/>
            <a:ext cx="8694658" cy="1144191"/>
          </a:xfrm>
          <a:prstGeom prst="rect">
            <a:avLst/>
          </a:prstGeom>
          <a:noFill/>
          <a:ln/>
        </p:spPr>
        <p:txBody>
          <a:bodyPr wrap="square" rtlCol="0" anchor="t"/>
          <a:lstStyle/>
          <a:p>
            <a:pPr marL="0" indent="0">
              <a:lnSpc>
                <a:spcPts val="4504"/>
              </a:lnSpc>
              <a:buNone/>
            </a:pPr>
            <a:r>
              <a:rPr lang="en-US" sz="3603" dirty="0">
                <a:solidFill>
                  <a:srgbClr val="FFFFFF"/>
                </a:solidFill>
                <a:latin typeface="Fraunces" pitchFamily="34" charset="0"/>
                <a:ea typeface="Fraunces" pitchFamily="34" charset="-122"/>
                <a:cs typeface="Fraunces" pitchFamily="34" charset="-120"/>
              </a:rPr>
              <a:t>Best Practices for Using Regex in Python</a:t>
            </a:r>
            <a:endParaRPr lang="en-US" sz="3603" dirty="0"/>
          </a:p>
        </p:txBody>
      </p:sp>
      <p:sp>
        <p:nvSpPr>
          <p:cNvPr id="5" name="Text 3"/>
          <p:cNvSpPr/>
          <p:nvPr/>
        </p:nvSpPr>
        <p:spPr>
          <a:xfrm>
            <a:off x="2967871" y="2013823"/>
            <a:ext cx="8694658" cy="585549"/>
          </a:xfrm>
          <a:prstGeom prst="rect">
            <a:avLst/>
          </a:prstGeom>
          <a:noFill/>
          <a:ln/>
        </p:spPr>
        <p:txBody>
          <a:bodyPr wrap="square" rtlCol="0" anchor="t"/>
          <a:lstStyle/>
          <a:p>
            <a:pPr marL="0" indent="0">
              <a:lnSpc>
                <a:spcPts val="2306"/>
              </a:lnSpc>
              <a:buNone/>
            </a:pPr>
            <a:r>
              <a:rPr lang="en-US" sz="1441" dirty="0">
                <a:solidFill>
                  <a:srgbClr val="EBECEF"/>
                </a:solidFill>
                <a:latin typeface="Epilogue" pitchFamily="34" charset="0"/>
                <a:ea typeface="Epilogue" pitchFamily="34" charset="-122"/>
                <a:cs typeface="Epilogue" pitchFamily="34" charset="-120"/>
              </a:rPr>
              <a:t>Learn how to use the re module in Python 3 to apply regex on text data and how to parse and extract information from real-world use cases.</a:t>
            </a:r>
            <a:endParaRPr lang="en-US" sz="1441" dirty="0"/>
          </a:p>
        </p:txBody>
      </p:sp>
      <p:sp>
        <p:nvSpPr>
          <p:cNvPr id="6" name="Shape 4"/>
          <p:cNvSpPr/>
          <p:nvPr/>
        </p:nvSpPr>
        <p:spPr>
          <a:xfrm>
            <a:off x="2967871" y="5268992"/>
            <a:ext cx="8694658" cy="36552"/>
          </a:xfrm>
          <a:prstGeom prst="rect">
            <a:avLst/>
          </a:prstGeom>
          <a:solidFill>
            <a:srgbClr val="303B69"/>
          </a:solidFill>
          <a:ln/>
        </p:spPr>
        <p:txBody>
          <a:bodyPr/>
          <a:lstStyle/>
          <a:p>
            <a:endParaRPr lang="en-IN"/>
          </a:p>
        </p:txBody>
      </p:sp>
      <p:sp>
        <p:nvSpPr>
          <p:cNvPr id="7" name="Shape 5"/>
          <p:cNvSpPr/>
          <p:nvPr/>
        </p:nvSpPr>
        <p:spPr>
          <a:xfrm>
            <a:off x="5077480" y="5268992"/>
            <a:ext cx="36552" cy="640556"/>
          </a:xfrm>
          <a:prstGeom prst="rect">
            <a:avLst/>
          </a:prstGeom>
          <a:solidFill>
            <a:srgbClr val="303B69"/>
          </a:solidFill>
          <a:ln/>
        </p:spPr>
        <p:txBody>
          <a:bodyPr/>
          <a:lstStyle/>
          <a:p>
            <a:endParaRPr lang="en-IN"/>
          </a:p>
        </p:txBody>
      </p:sp>
      <p:sp>
        <p:nvSpPr>
          <p:cNvPr id="8" name="Shape 6"/>
          <p:cNvSpPr/>
          <p:nvPr/>
        </p:nvSpPr>
        <p:spPr>
          <a:xfrm>
            <a:off x="4889897" y="5063133"/>
            <a:ext cx="411837" cy="411837"/>
          </a:xfrm>
          <a:prstGeom prst="roundRect">
            <a:avLst>
              <a:gd name="adj" fmla="val 13322"/>
            </a:avLst>
          </a:prstGeom>
          <a:solidFill>
            <a:srgbClr val="283157"/>
          </a:solidFill>
          <a:ln w="7620">
            <a:solidFill>
              <a:srgbClr val="303B69"/>
            </a:solidFill>
            <a:prstDash val="solid"/>
          </a:ln>
        </p:spPr>
        <p:txBody>
          <a:bodyPr/>
          <a:lstStyle/>
          <a:p>
            <a:endParaRPr lang="en-IN"/>
          </a:p>
        </p:txBody>
      </p:sp>
      <p:sp>
        <p:nvSpPr>
          <p:cNvPr id="9" name="Text 7"/>
          <p:cNvSpPr/>
          <p:nvPr/>
        </p:nvSpPr>
        <p:spPr>
          <a:xfrm>
            <a:off x="5030986" y="5097423"/>
            <a:ext cx="129540" cy="343138"/>
          </a:xfrm>
          <a:prstGeom prst="rect">
            <a:avLst/>
          </a:prstGeom>
          <a:noFill/>
          <a:ln/>
        </p:spPr>
        <p:txBody>
          <a:bodyPr wrap="none" rtlCol="0" anchor="t"/>
          <a:lstStyle/>
          <a:p>
            <a:pPr marL="0" indent="0" algn="ctr">
              <a:lnSpc>
                <a:spcPts val="2702"/>
              </a:lnSpc>
              <a:buNone/>
            </a:pPr>
            <a:r>
              <a:rPr lang="en-US" sz="2162" dirty="0">
                <a:solidFill>
                  <a:srgbClr val="EBECEF"/>
                </a:solidFill>
                <a:latin typeface="Fraunces" pitchFamily="34" charset="0"/>
                <a:ea typeface="Fraunces" pitchFamily="34" charset="-122"/>
                <a:cs typeface="Fraunces" pitchFamily="34" charset="-120"/>
              </a:rPr>
              <a:t>1</a:t>
            </a:r>
            <a:endParaRPr lang="en-US" sz="2162" dirty="0"/>
          </a:p>
        </p:txBody>
      </p:sp>
      <p:sp>
        <p:nvSpPr>
          <p:cNvPr id="10" name="Text 8"/>
          <p:cNvSpPr/>
          <p:nvPr/>
        </p:nvSpPr>
        <p:spPr>
          <a:xfrm>
            <a:off x="3686056" y="6092666"/>
            <a:ext cx="2819400" cy="285988"/>
          </a:xfrm>
          <a:prstGeom prst="rect">
            <a:avLst/>
          </a:prstGeom>
          <a:noFill/>
          <a:ln/>
        </p:spPr>
        <p:txBody>
          <a:bodyPr wrap="none" rtlCol="0" anchor="t"/>
          <a:lstStyle/>
          <a:p>
            <a:pPr marL="0" indent="0" algn="ctr">
              <a:lnSpc>
                <a:spcPts val="2252"/>
              </a:lnSpc>
              <a:buNone/>
            </a:pPr>
            <a:r>
              <a:rPr lang="en-US" sz="1802" dirty="0">
                <a:solidFill>
                  <a:srgbClr val="EBECEF"/>
                </a:solidFill>
                <a:latin typeface="Fraunces" pitchFamily="34" charset="0"/>
                <a:ea typeface="Fraunces" pitchFamily="34" charset="-122"/>
                <a:cs typeface="Fraunces" pitchFamily="34" charset="-120"/>
              </a:rPr>
              <a:t>Introduction to re Module</a:t>
            </a:r>
            <a:endParaRPr lang="en-US" sz="1802" dirty="0"/>
          </a:p>
        </p:txBody>
      </p:sp>
      <p:sp>
        <p:nvSpPr>
          <p:cNvPr id="11" name="Text 9"/>
          <p:cNvSpPr/>
          <p:nvPr/>
        </p:nvSpPr>
        <p:spPr>
          <a:xfrm>
            <a:off x="3150870" y="6561653"/>
            <a:ext cx="3889772" cy="878324"/>
          </a:xfrm>
          <a:prstGeom prst="rect">
            <a:avLst/>
          </a:prstGeom>
          <a:noFill/>
          <a:ln/>
        </p:spPr>
        <p:txBody>
          <a:bodyPr wrap="square" rtlCol="0" anchor="t"/>
          <a:lstStyle/>
          <a:p>
            <a:pPr marL="0" indent="0" algn="ctr">
              <a:lnSpc>
                <a:spcPts val="2306"/>
              </a:lnSpc>
              <a:buNone/>
            </a:pPr>
            <a:r>
              <a:rPr lang="en-US" sz="1441" dirty="0">
                <a:solidFill>
                  <a:srgbClr val="EBECEF"/>
                </a:solidFill>
                <a:latin typeface="Epilogue" pitchFamily="34" charset="0"/>
                <a:ea typeface="Epilogue" pitchFamily="34" charset="-122"/>
                <a:cs typeface="Epilogue" pitchFamily="34" charset="-120"/>
              </a:rPr>
              <a:t>Get an overview of the re module in Python 3 and how to use it to apply regex on text data.</a:t>
            </a:r>
            <a:endParaRPr lang="en-US" sz="1441" dirty="0"/>
          </a:p>
        </p:txBody>
      </p:sp>
      <p:sp>
        <p:nvSpPr>
          <p:cNvPr id="12" name="Shape 10"/>
          <p:cNvSpPr/>
          <p:nvPr/>
        </p:nvSpPr>
        <p:spPr>
          <a:xfrm>
            <a:off x="7296805" y="4628436"/>
            <a:ext cx="36552" cy="640556"/>
          </a:xfrm>
          <a:prstGeom prst="rect">
            <a:avLst/>
          </a:prstGeom>
          <a:solidFill>
            <a:srgbClr val="303B69"/>
          </a:solidFill>
          <a:ln/>
        </p:spPr>
        <p:txBody>
          <a:bodyPr/>
          <a:lstStyle/>
          <a:p>
            <a:endParaRPr lang="en-IN"/>
          </a:p>
        </p:txBody>
      </p:sp>
      <p:sp>
        <p:nvSpPr>
          <p:cNvPr id="13" name="Shape 11"/>
          <p:cNvSpPr/>
          <p:nvPr/>
        </p:nvSpPr>
        <p:spPr>
          <a:xfrm>
            <a:off x="7109222" y="5063133"/>
            <a:ext cx="411837" cy="411837"/>
          </a:xfrm>
          <a:prstGeom prst="roundRect">
            <a:avLst>
              <a:gd name="adj" fmla="val 13322"/>
            </a:avLst>
          </a:prstGeom>
          <a:solidFill>
            <a:srgbClr val="283157"/>
          </a:solidFill>
          <a:ln w="7620">
            <a:solidFill>
              <a:srgbClr val="303B69"/>
            </a:solidFill>
            <a:prstDash val="solid"/>
          </a:ln>
        </p:spPr>
        <p:txBody>
          <a:bodyPr/>
          <a:lstStyle/>
          <a:p>
            <a:endParaRPr lang="en-IN"/>
          </a:p>
        </p:txBody>
      </p:sp>
      <p:sp>
        <p:nvSpPr>
          <p:cNvPr id="14" name="Text 12"/>
          <p:cNvSpPr/>
          <p:nvPr/>
        </p:nvSpPr>
        <p:spPr>
          <a:xfrm>
            <a:off x="7231261" y="5097423"/>
            <a:ext cx="167640" cy="343138"/>
          </a:xfrm>
          <a:prstGeom prst="rect">
            <a:avLst/>
          </a:prstGeom>
          <a:noFill/>
          <a:ln/>
        </p:spPr>
        <p:txBody>
          <a:bodyPr wrap="none" rtlCol="0" anchor="t"/>
          <a:lstStyle/>
          <a:p>
            <a:pPr marL="0" indent="0" algn="ctr">
              <a:lnSpc>
                <a:spcPts val="2702"/>
              </a:lnSpc>
              <a:buNone/>
            </a:pPr>
            <a:r>
              <a:rPr lang="en-US" sz="2162" dirty="0">
                <a:solidFill>
                  <a:srgbClr val="EBECEF"/>
                </a:solidFill>
                <a:latin typeface="Fraunces" pitchFamily="34" charset="0"/>
                <a:ea typeface="Fraunces" pitchFamily="34" charset="-122"/>
                <a:cs typeface="Fraunces" pitchFamily="34" charset="-120"/>
              </a:rPr>
              <a:t>2</a:t>
            </a:r>
            <a:endParaRPr lang="en-US" sz="2162" dirty="0"/>
          </a:p>
        </p:txBody>
      </p:sp>
      <p:sp>
        <p:nvSpPr>
          <p:cNvPr id="15" name="Text 13"/>
          <p:cNvSpPr/>
          <p:nvPr/>
        </p:nvSpPr>
        <p:spPr>
          <a:xfrm>
            <a:off x="5825371" y="2805232"/>
            <a:ext cx="2979420" cy="285988"/>
          </a:xfrm>
          <a:prstGeom prst="rect">
            <a:avLst/>
          </a:prstGeom>
          <a:noFill/>
          <a:ln/>
        </p:spPr>
        <p:txBody>
          <a:bodyPr wrap="none" rtlCol="0" anchor="t"/>
          <a:lstStyle/>
          <a:p>
            <a:pPr marL="0" indent="0" algn="ctr">
              <a:lnSpc>
                <a:spcPts val="2252"/>
              </a:lnSpc>
              <a:buNone/>
            </a:pPr>
            <a:r>
              <a:rPr lang="en-US" sz="1802" dirty="0">
                <a:solidFill>
                  <a:srgbClr val="EBECEF"/>
                </a:solidFill>
                <a:latin typeface="Fraunces" pitchFamily="34" charset="0"/>
                <a:ea typeface="Fraunces" pitchFamily="34" charset="-122"/>
                <a:cs typeface="Fraunces" pitchFamily="34" charset="-120"/>
              </a:rPr>
              <a:t>Data Extraction with Regex</a:t>
            </a:r>
            <a:endParaRPr lang="en-US" sz="1802" dirty="0"/>
          </a:p>
        </p:txBody>
      </p:sp>
      <p:sp>
        <p:nvSpPr>
          <p:cNvPr id="16" name="Text 14"/>
          <p:cNvSpPr/>
          <p:nvPr/>
        </p:nvSpPr>
        <p:spPr>
          <a:xfrm>
            <a:off x="5370195" y="3274219"/>
            <a:ext cx="3889891" cy="1171099"/>
          </a:xfrm>
          <a:prstGeom prst="rect">
            <a:avLst/>
          </a:prstGeom>
          <a:noFill/>
          <a:ln/>
        </p:spPr>
        <p:txBody>
          <a:bodyPr wrap="square" rtlCol="0" anchor="t"/>
          <a:lstStyle/>
          <a:p>
            <a:pPr marL="0" indent="0" algn="ctr">
              <a:lnSpc>
                <a:spcPts val="2306"/>
              </a:lnSpc>
              <a:buNone/>
            </a:pPr>
            <a:r>
              <a:rPr lang="en-US" sz="1441" dirty="0">
                <a:solidFill>
                  <a:srgbClr val="EBECEF"/>
                </a:solidFill>
                <a:latin typeface="Epilogue" pitchFamily="34" charset="0"/>
                <a:ea typeface="Epilogue" pitchFamily="34" charset="-122"/>
                <a:cs typeface="Epilogue" pitchFamily="34" charset="-120"/>
              </a:rPr>
              <a:t>Explore real-world use cases of regex in Python, including extracting URLs, emails, and phone numbers from unstructured text.</a:t>
            </a:r>
            <a:endParaRPr lang="en-US" sz="1441" dirty="0"/>
          </a:p>
        </p:txBody>
      </p:sp>
      <p:sp>
        <p:nvSpPr>
          <p:cNvPr id="17" name="Shape 15"/>
          <p:cNvSpPr/>
          <p:nvPr/>
        </p:nvSpPr>
        <p:spPr>
          <a:xfrm>
            <a:off x="9516249" y="5268992"/>
            <a:ext cx="36552" cy="640556"/>
          </a:xfrm>
          <a:prstGeom prst="rect">
            <a:avLst/>
          </a:prstGeom>
          <a:solidFill>
            <a:srgbClr val="303B69"/>
          </a:solidFill>
          <a:ln/>
        </p:spPr>
        <p:txBody>
          <a:bodyPr/>
          <a:lstStyle/>
          <a:p>
            <a:endParaRPr lang="en-IN"/>
          </a:p>
        </p:txBody>
      </p:sp>
      <p:sp>
        <p:nvSpPr>
          <p:cNvPr id="18" name="Shape 16"/>
          <p:cNvSpPr/>
          <p:nvPr/>
        </p:nvSpPr>
        <p:spPr>
          <a:xfrm>
            <a:off x="9328666" y="5063133"/>
            <a:ext cx="411837" cy="411837"/>
          </a:xfrm>
          <a:prstGeom prst="roundRect">
            <a:avLst>
              <a:gd name="adj" fmla="val 13322"/>
            </a:avLst>
          </a:prstGeom>
          <a:solidFill>
            <a:srgbClr val="283157"/>
          </a:solidFill>
          <a:ln w="7620">
            <a:solidFill>
              <a:srgbClr val="303B69"/>
            </a:solidFill>
            <a:prstDash val="solid"/>
          </a:ln>
        </p:spPr>
        <p:txBody>
          <a:bodyPr/>
          <a:lstStyle/>
          <a:p>
            <a:endParaRPr lang="en-IN"/>
          </a:p>
        </p:txBody>
      </p:sp>
      <p:sp>
        <p:nvSpPr>
          <p:cNvPr id="19" name="Text 17"/>
          <p:cNvSpPr/>
          <p:nvPr/>
        </p:nvSpPr>
        <p:spPr>
          <a:xfrm>
            <a:off x="9458325" y="5097423"/>
            <a:ext cx="152400" cy="343138"/>
          </a:xfrm>
          <a:prstGeom prst="rect">
            <a:avLst/>
          </a:prstGeom>
          <a:noFill/>
          <a:ln/>
        </p:spPr>
        <p:txBody>
          <a:bodyPr wrap="none" rtlCol="0" anchor="t"/>
          <a:lstStyle/>
          <a:p>
            <a:pPr marL="0" indent="0" algn="ctr">
              <a:lnSpc>
                <a:spcPts val="2702"/>
              </a:lnSpc>
              <a:buNone/>
            </a:pPr>
            <a:r>
              <a:rPr lang="en-US" sz="2162" dirty="0">
                <a:solidFill>
                  <a:srgbClr val="EBECEF"/>
                </a:solidFill>
                <a:latin typeface="Fraunces" pitchFamily="34" charset="0"/>
                <a:ea typeface="Fraunces" pitchFamily="34" charset="-122"/>
                <a:cs typeface="Fraunces" pitchFamily="34" charset="-120"/>
              </a:rPr>
              <a:t>3</a:t>
            </a:r>
            <a:endParaRPr lang="en-US" sz="2162" dirty="0"/>
          </a:p>
        </p:txBody>
      </p:sp>
      <p:sp>
        <p:nvSpPr>
          <p:cNvPr id="20" name="Text 18"/>
          <p:cNvSpPr/>
          <p:nvPr/>
        </p:nvSpPr>
        <p:spPr>
          <a:xfrm>
            <a:off x="7589639" y="6092666"/>
            <a:ext cx="3889891" cy="571976"/>
          </a:xfrm>
          <a:prstGeom prst="rect">
            <a:avLst/>
          </a:prstGeom>
          <a:noFill/>
          <a:ln/>
        </p:spPr>
        <p:txBody>
          <a:bodyPr wrap="square" rtlCol="0" anchor="t"/>
          <a:lstStyle/>
          <a:p>
            <a:pPr marL="0" indent="0" algn="ctr">
              <a:lnSpc>
                <a:spcPts val="2252"/>
              </a:lnSpc>
              <a:buNone/>
            </a:pPr>
            <a:r>
              <a:rPr lang="en-US" sz="1802" dirty="0">
                <a:solidFill>
                  <a:srgbClr val="EBECEF"/>
                </a:solidFill>
                <a:latin typeface="Fraunces" pitchFamily="34" charset="0"/>
                <a:ea typeface="Fraunces" pitchFamily="34" charset="-122"/>
                <a:cs typeface="Fraunces" pitchFamily="34" charset="-120"/>
              </a:rPr>
              <a:t>Cleaning and Preprocessing with Regex</a:t>
            </a:r>
            <a:endParaRPr lang="en-US" sz="1802" dirty="0"/>
          </a:p>
        </p:txBody>
      </p:sp>
      <p:sp>
        <p:nvSpPr>
          <p:cNvPr id="21" name="Text 19"/>
          <p:cNvSpPr/>
          <p:nvPr/>
        </p:nvSpPr>
        <p:spPr>
          <a:xfrm>
            <a:off x="7589639" y="6847642"/>
            <a:ext cx="3889891" cy="878324"/>
          </a:xfrm>
          <a:prstGeom prst="rect">
            <a:avLst/>
          </a:prstGeom>
          <a:noFill/>
          <a:ln/>
        </p:spPr>
        <p:txBody>
          <a:bodyPr wrap="square" rtlCol="0" anchor="t"/>
          <a:lstStyle/>
          <a:p>
            <a:pPr marL="0" indent="0" algn="ctr">
              <a:lnSpc>
                <a:spcPts val="2306"/>
              </a:lnSpc>
              <a:buNone/>
            </a:pPr>
            <a:r>
              <a:rPr lang="en-US" sz="1441" dirty="0">
                <a:solidFill>
                  <a:srgbClr val="EBECEF"/>
                </a:solidFill>
                <a:latin typeface="Epilogue" pitchFamily="34" charset="0"/>
                <a:ea typeface="Epilogue" pitchFamily="34" charset="-122"/>
                <a:cs typeface="Epilogue" pitchFamily="34" charset="-120"/>
              </a:rPr>
              <a:t>Discover how to apply regex to preprocess and clean text prior to further processing in Python.</a:t>
            </a:r>
            <a:endParaRPr lang="en-US" sz="144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2625209"/>
            <a:ext cx="683514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Introduction to re Module</a:t>
            </a:r>
            <a:endParaRPr lang="en-US" sz="4374" dirty="0"/>
          </a:p>
        </p:txBody>
      </p:sp>
      <p:sp>
        <p:nvSpPr>
          <p:cNvPr id="5" name="Text 3"/>
          <p:cNvSpPr/>
          <p:nvPr/>
        </p:nvSpPr>
        <p:spPr>
          <a:xfrm>
            <a:off x="2393394" y="3763923"/>
            <a:ext cx="10199013" cy="393502"/>
          </a:xfrm>
          <a:prstGeom prst="rect">
            <a:avLst/>
          </a:prstGeom>
          <a:noFill/>
          <a:ln/>
        </p:spPr>
        <p:txBody>
          <a:bodyPr wrap="non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Importing the Module:</a:t>
            </a:r>
            <a:r>
              <a:rPr lang="en-US" sz="1750" dirty="0">
                <a:solidFill>
                  <a:srgbClr val="EBECEF"/>
                </a:solidFill>
                <a:latin typeface="Epilogue" pitchFamily="34" charset="0"/>
                <a:ea typeface="Epilogue" pitchFamily="34" charset="-122"/>
                <a:cs typeface="Epilogue" pitchFamily="34" charset="-120"/>
              </a:rPr>
              <a:t> Begin by importing the </a:t>
            </a:r>
            <a:r>
              <a:rPr lang="en-US" sz="1750" dirty="0">
                <a:solidFill>
                  <a:srgbClr val="EBECEF"/>
                </a:solidFill>
                <a:highlight>
                  <a:srgbClr val="181E34"/>
                </a:highlight>
                <a:latin typeface="Consolas" pitchFamily="34" charset="0"/>
                <a:ea typeface="Consolas" pitchFamily="34" charset="-122"/>
                <a:cs typeface="Consolas" pitchFamily="34" charset="-120"/>
              </a:rPr>
              <a:t>re</a:t>
            </a:r>
            <a:r>
              <a:rPr lang="en-US" sz="1750" dirty="0">
                <a:solidFill>
                  <a:srgbClr val="EBECEF"/>
                </a:solidFill>
                <a:latin typeface="Epilogue" pitchFamily="34" charset="0"/>
                <a:ea typeface="Epilogue" pitchFamily="34" charset="-122"/>
                <a:cs typeface="Epilogue" pitchFamily="34" charset="-120"/>
              </a:rPr>
              <a:t> module in Python using </a:t>
            </a:r>
            <a:r>
              <a:rPr lang="en-US" sz="1750" dirty="0">
                <a:solidFill>
                  <a:srgbClr val="EBECEF"/>
                </a:solidFill>
                <a:highlight>
                  <a:srgbClr val="181E34"/>
                </a:highlight>
                <a:latin typeface="Consolas" pitchFamily="34" charset="0"/>
                <a:ea typeface="Consolas" pitchFamily="34" charset="-122"/>
                <a:cs typeface="Consolas" pitchFamily="34" charset="-120"/>
              </a:rPr>
              <a:t>import re</a:t>
            </a:r>
            <a:r>
              <a:rPr lang="en-US" sz="1750" dirty="0">
                <a:solidFill>
                  <a:srgbClr val="EBECEF"/>
                </a:solidFill>
                <a:latin typeface="Epilogue" pitchFamily="34" charset="0"/>
                <a:ea typeface="Epilogue" pitchFamily="34" charset="-122"/>
                <a:cs typeface="Epilogue" pitchFamily="34" charset="-120"/>
              </a:rPr>
              <a:t>.</a:t>
            </a:r>
            <a:endParaRPr lang="en-US" sz="1750" dirty="0"/>
          </a:p>
        </p:txBody>
      </p:sp>
      <p:sp>
        <p:nvSpPr>
          <p:cNvPr id="6" name="Text 4"/>
          <p:cNvSpPr/>
          <p:nvPr/>
        </p:nvSpPr>
        <p:spPr>
          <a:xfrm>
            <a:off x="2393394" y="4246245"/>
            <a:ext cx="10199013" cy="393502"/>
          </a:xfrm>
          <a:prstGeom prst="rect">
            <a:avLst/>
          </a:prstGeom>
          <a:noFill/>
          <a:ln/>
        </p:spPr>
        <p:txBody>
          <a:bodyPr wrap="non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Using re.search():</a:t>
            </a:r>
            <a:r>
              <a:rPr lang="en-US" sz="1750" dirty="0">
                <a:solidFill>
                  <a:srgbClr val="EBECEF"/>
                </a:solidFill>
                <a:latin typeface="Epilogue" pitchFamily="34" charset="0"/>
                <a:ea typeface="Epilogue" pitchFamily="34" charset="-122"/>
                <a:cs typeface="Epilogue" pitchFamily="34" charset="-120"/>
              </a:rPr>
              <a:t> Use </a:t>
            </a:r>
            <a:r>
              <a:rPr lang="en-US" sz="1750" dirty="0">
                <a:solidFill>
                  <a:srgbClr val="EBECEF"/>
                </a:solidFill>
                <a:highlight>
                  <a:srgbClr val="181E34"/>
                </a:highlight>
                <a:latin typeface="Consolas" pitchFamily="34" charset="0"/>
                <a:ea typeface="Consolas" pitchFamily="34" charset="-122"/>
                <a:cs typeface="Consolas" pitchFamily="34" charset="-120"/>
              </a:rPr>
              <a:t>re.search()</a:t>
            </a:r>
            <a:r>
              <a:rPr lang="en-US" sz="1750" dirty="0">
                <a:solidFill>
                  <a:srgbClr val="EBECEF"/>
                </a:solidFill>
                <a:latin typeface="Epilogue" pitchFamily="34" charset="0"/>
                <a:ea typeface="Epilogue" pitchFamily="34" charset="-122"/>
                <a:cs typeface="Epilogue" pitchFamily="34" charset="-120"/>
              </a:rPr>
              <a:t> to find the first match of a pattern in a string.</a:t>
            </a:r>
            <a:endParaRPr lang="en-US" sz="1750" dirty="0"/>
          </a:p>
        </p:txBody>
      </p:sp>
      <p:sp>
        <p:nvSpPr>
          <p:cNvPr id="7" name="Text 5"/>
          <p:cNvSpPr/>
          <p:nvPr/>
        </p:nvSpPr>
        <p:spPr>
          <a:xfrm>
            <a:off x="2393394" y="4728567"/>
            <a:ext cx="10199013" cy="393502"/>
          </a:xfrm>
          <a:prstGeom prst="rect">
            <a:avLst/>
          </a:prstGeom>
          <a:noFill/>
          <a:ln/>
        </p:spPr>
        <p:txBody>
          <a:bodyPr wrap="non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Using re.findall():</a:t>
            </a:r>
            <a:r>
              <a:rPr lang="en-US" sz="1750" dirty="0">
                <a:solidFill>
                  <a:srgbClr val="EBECEF"/>
                </a:solidFill>
                <a:latin typeface="Epilogue" pitchFamily="34" charset="0"/>
                <a:ea typeface="Epilogue" pitchFamily="34" charset="-122"/>
                <a:cs typeface="Epilogue" pitchFamily="34" charset="-120"/>
              </a:rPr>
              <a:t> Employ </a:t>
            </a:r>
            <a:r>
              <a:rPr lang="en-US" sz="1750" dirty="0">
                <a:solidFill>
                  <a:srgbClr val="EBECEF"/>
                </a:solidFill>
                <a:highlight>
                  <a:srgbClr val="181E34"/>
                </a:highlight>
                <a:latin typeface="Consolas" pitchFamily="34" charset="0"/>
                <a:ea typeface="Consolas" pitchFamily="34" charset="-122"/>
                <a:cs typeface="Consolas" pitchFamily="34" charset="-120"/>
              </a:rPr>
              <a:t>re.findall()</a:t>
            </a:r>
            <a:r>
              <a:rPr lang="en-US" sz="1750" dirty="0">
                <a:solidFill>
                  <a:srgbClr val="EBECEF"/>
                </a:solidFill>
                <a:latin typeface="Epilogue" pitchFamily="34" charset="0"/>
                <a:ea typeface="Epilogue" pitchFamily="34" charset="-122"/>
                <a:cs typeface="Epilogue" pitchFamily="34" charset="-120"/>
              </a:rPr>
              <a:t> to extract all occurrences of a pattern in a string.</a:t>
            </a:r>
            <a:endParaRPr lang="en-US" sz="1750" dirty="0"/>
          </a:p>
        </p:txBody>
      </p:sp>
      <p:sp>
        <p:nvSpPr>
          <p:cNvPr id="8" name="Text 6"/>
          <p:cNvSpPr/>
          <p:nvPr/>
        </p:nvSpPr>
        <p:spPr>
          <a:xfrm>
            <a:off x="2393394" y="5210889"/>
            <a:ext cx="10199013" cy="393502"/>
          </a:xfrm>
          <a:prstGeom prst="rect">
            <a:avLst/>
          </a:prstGeom>
          <a:noFill/>
          <a:ln/>
        </p:spPr>
        <p:txBody>
          <a:bodyPr wrap="non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Flags for Flexibility:</a:t>
            </a:r>
            <a:r>
              <a:rPr lang="en-US" sz="1750" dirty="0">
                <a:solidFill>
                  <a:srgbClr val="EBECEF"/>
                </a:solidFill>
                <a:latin typeface="Epilogue" pitchFamily="34" charset="0"/>
                <a:ea typeface="Epilogue" pitchFamily="34" charset="-122"/>
                <a:cs typeface="Epilogue" pitchFamily="34" charset="-120"/>
              </a:rPr>
              <a:t> Utilize flags like </a:t>
            </a:r>
            <a:r>
              <a:rPr lang="en-US" sz="1750" dirty="0">
                <a:solidFill>
                  <a:srgbClr val="EBECEF"/>
                </a:solidFill>
                <a:highlight>
                  <a:srgbClr val="181E34"/>
                </a:highlight>
                <a:latin typeface="Consolas" pitchFamily="34" charset="0"/>
                <a:ea typeface="Consolas" pitchFamily="34" charset="-122"/>
                <a:cs typeface="Consolas" pitchFamily="34" charset="-120"/>
              </a:rPr>
              <a:t>re.IGNORECASE</a:t>
            </a:r>
            <a:r>
              <a:rPr lang="en-US" sz="1750" dirty="0">
                <a:solidFill>
                  <a:srgbClr val="EBECEF"/>
                </a:solidFill>
                <a:latin typeface="Epilogue" pitchFamily="34" charset="0"/>
                <a:ea typeface="Epilogue" pitchFamily="34" charset="-122"/>
                <a:cs typeface="Epilogue" pitchFamily="34" charset="-120"/>
              </a:rPr>
              <a:t> for case-insensitive matching.</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2168247"/>
            <a:ext cx="71856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Data Extraction with Regex</a:t>
            </a:r>
            <a:endParaRPr lang="en-US" sz="4374" dirty="0"/>
          </a:p>
        </p:txBody>
      </p:sp>
      <p:sp>
        <p:nvSpPr>
          <p:cNvPr id="5" name="Text 3"/>
          <p:cNvSpPr/>
          <p:nvPr/>
        </p:nvSpPr>
        <p:spPr>
          <a:xfrm>
            <a:off x="2393394" y="3306961"/>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Extracting URLs:</a:t>
            </a:r>
            <a:r>
              <a:rPr lang="en-US" sz="1750" dirty="0">
                <a:solidFill>
                  <a:srgbClr val="EBECEF"/>
                </a:solidFill>
                <a:latin typeface="Epilogue" pitchFamily="34" charset="0"/>
                <a:ea typeface="Epilogue" pitchFamily="34" charset="-122"/>
                <a:cs typeface="Epilogue" pitchFamily="34" charset="-120"/>
              </a:rPr>
              <a:t> Use regex to identify and extract URLs from text, aiding web scraping and analysis.</a:t>
            </a:r>
            <a:endParaRPr lang="en-US" sz="1750" dirty="0"/>
          </a:p>
        </p:txBody>
      </p:sp>
      <p:sp>
        <p:nvSpPr>
          <p:cNvPr id="6" name="Text 4"/>
          <p:cNvSpPr/>
          <p:nvPr/>
        </p:nvSpPr>
        <p:spPr>
          <a:xfrm>
            <a:off x="2393394" y="410658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Capturing Emails:</a:t>
            </a:r>
            <a:r>
              <a:rPr lang="en-US" sz="1750" dirty="0">
                <a:solidFill>
                  <a:srgbClr val="EBECEF"/>
                </a:solidFill>
                <a:latin typeface="Epilogue" pitchFamily="34" charset="0"/>
                <a:ea typeface="Epilogue" pitchFamily="34" charset="-122"/>
                <a:cs typeface="Epilogue" pitchFamily="34" charset="-120"/>
              </a:rPr>
              <a:t> Employ regex to capture and extract email addresses from text documents.</a:t>
            </a:r>
            <a:endParaRPr lang="en-US" sz="1750" dirty="0"/>
          </a:p>
        </p:txBody>
      </p:sp>
      <p:sp>
        <p:nvSpPr>
          <p:cNvPr id="7" name="Text 5"/>
          <p:cNvSpPr/>
          <p:nvPr/>
        </p:nvSpPr>
        <p:spPr>
          <a:xfrm>
            <a:off x="2393394" y="4906208"/>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Phone Number Extraction:</a:t>
            </a:r>
            <a:r>
              <a:rPr lang="en-US" sz="1750" dirty="0">
                <a:solidFill>
                  <a:srgbClr val="EBECEF"/>
                </a:solidFill>
                <a:latin typeface="Epilogue" pitchFamily="34" charset="0"/>
                <a:ea typeface="Epilogue" pitchFamily="34" charset="-122"/>
                <a:cs typeface="Epilogue" pitchFamily="34" charset="-120"/>
              </a:rPr>
              <a:t> Regex assists in parsing and retrieving phone numbers from various formats.</a:t>
            </a:r>
            <a:endParaRPr lang="en-US" sz="1750" dirty="0"/>
          </a:p>
        </p:txBody>
      </p:sp>
      <p:sp>
        <p:nvSpPr>
          <p:cNvPr id="8" name="Text 6"/>
          <p:cNvSpPr/>
          <p:nvPr/>
        </p:nvSpPr>
        <p:spPr>
          <a:xfrm>
            <a:off x="2393394" y="5705832"/>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Pattern Customization:</a:t>
            </a:r>
            <a:r>
              <a:rPr lang="en-US" sz="1750" dirty="0">
                <a:solidFill>
                  <a:srgbClr val="EBECEF"/>
                </a:solidFill>
                <a:latin typeface="Epilogue" pitchFamily="34" charset="0"/>
                <a:ea typeface="Epilogue" pitchFamily="34" charset="-122"/>
                <a:cs typeface="Epilogue" pitchFamily="34" charset="-120"/>
              </a:rPr>
              <a:t> Adapt patterns to different data formats for accurate extraction.</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990606"/>
            <a:ext cx="104241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Cleaning and Preprocessing with Regex</a:t>
            </a:r>
            <a:endParaRPr lang="en-US" sz="4374" dirty="0"/>
          </a:p>
        </p:txBody>
      </p:sp>
      <p:sp>
        <p:nvSpPr>
          <p:cNvPr id="5" name="Text 3"/>
          <p:cNvSpPr/>
          <p:nvPr/>
        </p:nvSpPr>
        <p:spPr>
          <a:xfrm>
            <a:off x="2393394" y="312932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Removing Unwanted Characters:</a:t>
            </a:r>
            <a:r>
              <a:rPr lang="en-US" sz="1750" dirty="0">
                <a:solidFill>
                  <a:srgbClr val="EBECEF"/>
                </a:solidFill>
                <a:latin typeface="Epilogue" pitchFamily="34" charset="0"/>
                <a:ea typeface="Epilogue" pitchFamily="34" charset="-122"/>
                <a:cs typeface="Epilogue" pitchFamily="34" charset="-120"/>
              </a:rPr>
              <a:t> Use regex to eliminate special characters, punctuation, or symbols.</a:t>
            </a:r>
            <a:endParaRPr lang="en-US" sz="1750" dirty="0"/>
          </a:p>
        </p:txBody>
      </p:sp>
      <p:sp>
        <p:nvSpPr>
          <p:cNvPr id="6" name="Text 4"/>
          <p:cNvSpPr/>
          <p:nvPr/>
        </p:nvSpPr>
        <p:spPr>
          <a:xfrm>
            <a:off x="2393394" y="392894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Whitespace Management:</a:t>
            </a:r>
            <a:r>
              <a:rPr lang="en-US" sz="1750" dirty="0">
                <a:solidFill>
                  <a:srgbClr val="EBECEF"/>
                </a:solidFill>
                <a:latin typeface="Epilogue" pitchFamily="34" charset="0"/>
                <a:ea typeface="Epilogue" pitchFamily="34" charset="-122"/>
                <a:cs typeface="Epilogue" pitchFamily="34" charset="-120"/>
              </a:rPr>
              <a:t> Replace multiple spaces with a single space using regex for consistent formatting.</a:t>
            </a:r>
            <a:endParaRPr lang="en-US" sz="1750" dirty="0"/>
          </a:p>
        </p:txBody>
      </p:sp>
      <p:sp>
        <p:nvSpPr>
          <p:cNvPr id="7" name="Text 5"/>
          <p:cNvSpPr/>
          <p:nvPr/>
        </p:nvSpPr>
        <p:spPr>
          <a:xfrm>
            <a:off x="2393394" y="4728567"/>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Text Normalization:</a:t>
            </a:r>
            <a:r>
              <a:rPr lang="en-US" sz="1750" dirty="0">
                <a:solidFill>
                  <a:srgbClr val="EBECEF"/>
                </a:solidFill>
                <a:latin typeface="Epilogue" pitchFamily="34" charset="0"/>
                <a:ea typeface="Epilogue" pitchFamily="34" charset="-122"/>
                <a:cs typeface="Epilogue" pitchFamily="34" charset="-120"/>
              </a:rPr>
              <a:t> Apply regex for converting text to lowercase, standardizing text representations.</a:t>
            </a:r>
            <a:endParaRPr lang="en-US" sz="1750" dirty="0"/>
          </a:p>
        </p:txBody>
      </p:sp>
      <p:sp>
        <p:nvSpPr>
          <p:cNvPr id="8" name="Text 6"/>
          <p:cNvSpPr/>
          <p:nvPr/>
        </p:nvSpPr>
        <p:spPr>
          <a:xfrm>
            <a:off x="2393394" y="5528191"/>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Handling Redundancy:</a:t>
            </a:r>
            <a:r>
              <a:rPr lang="en-US" sz="1750" dirty="0">
                <a:solidFill>
                  <a:srgbClr val="EBECEF"/>
                </a:solidFill>
                <a:latin typeface="Epilogue" pitchFamily="34" charset="0"/>
                <a:ea typeface="Epilogue" pitchFamily="34" charset="-122"/>
                <a:cs typeface="Epilogue" pitchFamily="34" charset="-120"/>
              </a:rPr>
              <a:t> Identify repeated characters or words with regex and replace with a single instance.</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33648"/>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138601" y="599361"/>
            <a:ext cx="10233660" cy="681157"/>
          </a:xfrm>
          <a:prstGeom prst="rect">
            <a:avLst/>
          </a:prstGeom>
          <a:noFill/>
          <a:ln/>
        </p:spPr>
        <p:txBody>
          <a:bodyPr wrap="none" rtlCol="0" anchor="t"/>
          <a:lstStyle/>
          <a:p>
            <a:pPr marL="0" indent="0">
              <a:lnSpc>
                <a:spcPts val="5363"/>
              </a:lnSpc>
              <a:buNone/>
            </a:pPr>
            <a:r>
              <a:rPr lang="en-US" sz="4291" dirty="0">
                <a:solidFill>
                  <a:srgbClr val="FFFFFF"/>
                </a:solidFill>
                <a:latin typeface="Fraunces" pitchFamily="34" charset="0"/>
                <a:ea typeface="Fraunces" pitchFamily="34" charset="-122"/>
                <a:cs typeface="Fraunces" pitchFamily="34" charset="-120"/>
              </a:rPr>
              <a:t>Limitations and Best Practices of Regex</a:t>
            </a:r>
            <a:endParaRPr lang="en-US" sz="4291" dirty="0"/>
          </a:p>
        </p:txBody>
      </p:sp>
      <p:sp>
        <p:nvSpPr>
          <p:cNvPr id="5" name="Text 3"/>
          <p:cNvSpPr/>
          <p:nvPr/>
        </p:nvSpPr>
        <p:spPr>
          <a:xfrm>
            <a:off x="2138601" y="1716405"/>
            <a:ext cx="10353080" cy="697468"/>
          </a:xfrm>
          <a:prstGeom prst="rect">
            <a:avLst/>
          </a:prstGeom>
          <a:noFill/>
          <a:ln/>
        </p:spPr>
        <p:txBody>
          <a:bodyPr wrap="square" rtlCol="0" anchor="t"/>
          <a:lstStyle/>
          <a:p>
            <a:pPr marL="0" indent="0">
              <a:lnSpc>
                <a:spcPts val="2746"/>
              </a:lnSpc>
              <a:buNone/>
            </a:pPr>
            <a:r>
              <a:rPr lang="en-US" sz="1716" dirty="0">
                <a:solidFill>
                  <a:srgbClr val="EBECEF"/>
                </a:solidFill>
                <a:latin typeface="Epilogue" pitchFamily="34" charset="0"/>
                <a:ea typeface="Epilogue" pitchFamily="34" charset="-122"/>
                <a:cs typeface="Epilogue" pitchFamily="34" charset="-120"/>
              </a:rPr>
              <a:t>Understand the limitations of Regex and how to apply best practices to maximize its performance.</a:t>
            </a:r>
            <a:endParaRPr lang="en-US" sz="1716" dirty="0"/>
          </a:p>
        </p:txBody>
      </p:sp>
      <p:pic>
        <p:nvPicPr>
          <p:cNvPr id="6" name="Image 0" descr="preencoded.png"/>
          <p:cNvPicPr>
            <a:picLocks noChangeAspect="1"/>
          </p:cNvPicPr>
          <p:nvPr/>
        </p:nvPicPr>
        <p:blipFill>
          <a:blip r:embed="rId3"/>
          <a:stretch>
            <a:fillRect/>
          </a:stretch>
        </p:blipFill>
        <p:spPr>
          <a:xfrm>
            <a:off x="2138601" y="2659023"/>
            <a:ext cx="5013127" cy="3098244"/>
          </a:xfrm>
          <a:prstGeom prst="rect">
            <a:avLst/>
          </a:prstGeom>
        </p:spPr>
      </p:pic>
      <p:sp>
        <p:nvSpPr>
          <p:cNvPr id="7" name="Text 4"/>
          <p:cNvSpPr/>
          <p:nvPr/>
        </p:nvSpPr>
        <p:spPr>
          <a:xfrm>
            <a:off x="2138601" y="6029682"/>
            <a:ext cx="2339340" cy="340519"/>
          </a:xfrm>
          <a:prstGeom prst="rect">
            <a:avLst/>
          </a:prstGeom>
          <a:noFill/>
          <a:ln/>
        </p:spPr>
        <p:txBody>
          <a:bodyPr wrap="none" rtlCol="0" anchor="t"/>
          <a:lstStyle/>
          <a:p>
            <a:pPr marL="0" indent="0" algn="l">
              <a:lnSpc>
                <a:spcPts val="2682"/>
              </a:lnSpc>
              <a:buNone/>
            </a:pPr>
            <a:r>
              <a:rPr lang="en-US" sz="2145" dirty="0">
                <a:solidFill>
                  <a:srgbClr val="FFFFFF"/>
                </a:solidFill>
                <a:latin typeface="Fraunces" pitchFamily="34" charset="0"/>
                <a:ea typeface="Fraunces" pitchFamily="34" charset="-122"/>
                <a:cs typeface="Fraunces" pitchFamily="34" charset="-120"/>
              </a:rPr>
              <a:t>Regex Limitations</a:t>
            </a:r>
            <a:endParaRPr lang="en-US" sz="2145" dirty="0"/>
          </a:p>
        </p:txBody>
      </p:sp>
      <p:sp>
        <p:nvSpPr>
          <p:cNvPr id="8" name="Text 5"/>
          <p:cNvSpPr/>
          <p:nvPr/>
        </p:nvSpPr>
        <p:spPr>
          <a:xfrm>
            <a:off x="2138601" y="6588085"/>
            <a:ext cx="5013127" cy="1046202"/>
          </a:xfrm>
          <a:prstGeom prst="rect">
            <a:avLst/>
          </a:prstGeom>
          <a:noFill/>
          <a:ln/>
        </p:spPr>
        <p:txBody>
          <a:bodyPr wrap="square" rtlCol="0" anchor="t"/>
          <a:lstStyle/>
          <a:p>
            <a:pPr marL="0" indent="0" algn="l">
              <a:lnSpc>
                <a:spcPts val="2746"/>
              </a:lnSpc>
              <a:buNone/>
            </a:pPr>
            <a:r>
              <a:rPr lang="en-US" sz="1716" dirty="0">
                <a:solidFill>
                  <a:srgbClr val="EBECEF"/>
                </a:solidFill>
                <a:latin typeface="Epilogue" pitchFamily="34" charset="0"/>
                <a:ea typeface="Epilogue" pitchFamily="34" charset="-122"/>
                <a:cs typeface="Epilogue" pitchFamily="34" charset="-120"/>
              </a:rPr>
              <a:t>Explore the limits of regex when applied to Natural Language Processing and how to work around them.</a:t>
            </a:r>
            <a:endParaRPr lang="en-US" sz="1716" dirty="0"/>
          </a:p>
        </p:txBody>
      </p:sp>
      <p:pic>
        <p:nvPicPr>
          <p:cNvPr id="9" name="Image 1" descr="preencoded.png"/>
          <p:cNvPicPr>
            <a:picLocks noChangeAspect="1"/>
          </p:cNvPicPr>
          <p:nvPr/>
        </p:nvPicPr>
        <p:blipFill>
          <a:blip r:embed="rId4"/>
          <a:stretch>
            <a:fillRect/>
          </a:stretch>
        </p:blipFill>
        <p:spPr>
          <a:xfrm>
            <a:off x="7478554" y="2659023"/>
            <a:ext cx="5013127" cy="3098244"/>
          </a:xfrm>
          <a:prstGeom prst="rect">
            <a:avLst/>
          </a:prstGeom>
        </p:spPr>
      </p:pic>
      <p:sp>
        <p:nvSpPr>
          <p:cNvPr id="10" name="Text 6"/>
          <p:cNvSpPr/>
          <p:nvPr/>
        </p:nvSpPr>
        <p:spPr>
          <a:xfrm>
            <a:off x="7478554" y="6029682"/>
            <a:ext cx="2667000" cy="340519"/>
          </a:xfrm>
          <a:prstGeom prst="rect">
            <a:avLst/>
          </a:prstGeom>
          <a:noFill/>
          <a:ln/>
        </p:spPr>
        <p:txBody>
          <a:bodyPr wrap="none" rtlCol="0" anchor="t"/>
          <a:lstStyle/>
          <a:p>
            <a:pPr marL="0" indent="0" algn="l">
              <a:lnSpc>
                <a:spcPts val="2682"/>
              </a:lnSpc>
              <a:buNone/>
            </a:pPr>
            <a:r>
              <a:rPr lang="en-US" sz="2145" dirty="0">
                <a:solidFill>
                  <a:srgbClr val="FFFFFF"/>
                </a:solidFill>
                <a:latin typeface="Fraunces" pitchFamily="34" charset="0"/>
                <a:ea typeface="Fraunces" pitchFamily="34" charset="-122"/>
                <a:cs typeface="Fraunces" pitchFamily="34" charset="-120"/>
              </a:rPr>
              <a:t>Regex Best Practices</a:t>
            </a:r>
            <a:endParaRPr lang="en-US" sz="2145" dirty="0"/>
          </a:p>
        </p:txBody>
      </p:sp>
      <p:sp>
        <p:nvSpPr>
          <p:cNvPr id="11" name="Text 7"/>
          <p:cNvSpPr/>
          <p:nvPr/>
        </p:nvSpPr>
        <p:spPr>
          <a:xfrm>
            <a:off x="7478554" y="6588085"/>
            <a:ext cx="5013127" cy="1046202"/>
          </a:xfrm>
          <a:prstGeom prst="rect">
            <a:avLst/>
          </a:prstGeom>
          <a:noFill/>
          <a:ln/>
        </p:spPr>
        <p:txBody>
          <a:bodyPr wrap="square" rtlCol="0" anchor="t"/>
          <a:lstStyle/>
          <a:p>
            <a:pPr marL="0" indent="0" algn="l">
              <a:lnSpc>
                <a:spcPts val="2746"/>
              </a:lnSpc>
              <a:buNone/>
            </a:pPr>
            <a:r>
              <a:rPr lang="en-US" sz="1716" dirty="0">
                <a:solidFill>
                  <a:srgbClr val="EBECEF"/>
                </a:solidFill>
                <a:latin typeface="Epilogue" pitchFamily="34" charset="0"/>
                <a:ea typeface="Epilogue" pitchFamily="34" charset="-122"/>
                <a:cs typeface="Epilogue" pitchFamily="34" charset="-120"/>
              </a:rPr>
              <a:t>Discover the best practices for using regex to maximize performance and maintainability of your code.</a:t>
            </a:r>
            <a:endParaRPr lang="en-US" sz="1716"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082516"/>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Conclusion</a:t>
            </a:r>
            <a:endParaRPr lang="en-US" sz="4374" dirty="0"/>
          </a:p>
        </p:txBody>
      </p:sp>
      <p:sp>
        <p:nvSpPr>
          <p:cNvPr id="5" name="Text 3"/>
          <p:cNvSpPr/>
          <p:nvPr/>
        </p:nvSpPr>
        <p:spPr>
          <a:xfrm>
            <a:off x="2037993" y="2221230"/>
            <a:ext cx="10554414"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Regular Expressions are essential for text processing and Natural Language Processing. With the knowledge, skills, and best practices covered in this presentation, you will be able to apply regex effectively and efficiently to your data processing needs.</a:t>
            </a:r>
            <a:endParaRPr lang="en-US" sz="1750" dirty="0"/>
          </a:p>
        </p:txBody>
      </p:sp>
      <p:sp>
        <p:nvSpPr>
          <p:cNvPr id="6" name="Text 4"/>
          <p:cNvSpPr/>
          <p:nvPr/>
        </p:nvSpPr>
        <p:spPr>
          <a:xfrm>
            <a:off x="2037993" y="3759518"/>
            <a:ext cx="2666286" cy="416481"/>
          </a:xfrm>
          <a:prstGeom prst="rect">
            <a:avLst/>
          </a:prstGeom>
          <a:noFill/>
          <a:ln/>
        </p:spPr>
        <p:txBody>
          <a:bodyPr wrap="none" rtlCol="0" anchor="t"/>
          <a:lstStyle/>
          <a:p>
            <a:pPr marL="0" indent="0">
              <a:lnSpc>
                <a:spcPts val="3281"/>
              </a:lnSpc>
              <a:buNone/>
            </a:pPr>
            <a:r>
              <a:rPr lang="en-US" sz="2624" dirty="0">
                <a:solidFill>
                  <a:srgbClr val="FFFFFF"/>
                </a:solidFill>
                <a:latin typeface="Fraunces" pitchFamily="34" charset="0"/>
                <a:ea typeface="Fraunces" pitchFamily="34" charset="-122"/>
                <a:cs typeface="Fraunces" pitchFamily="34" charset="-120"/>
              </a:rPr>
              <a:t>Regex Basics</a:t>
            </a:r>
            <a:endParaRPr lang="en-US" sz="2624" dirty="0"/>
          </a:p>
        </p:txBody>
      </p:sp>
      <p:sp>
        <p:nvSpPr>
          <p:cNvPr id="7" name="Text 5"/>
          <p:cNvSpPr/>
          <p:nvPr/>
        </p:nvSpPr>
        <p:spPr>
          <a:xfrm>
            <a:off x="2037993" y="4398169"/>
            <a:ext cx="3156347"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Patterns, Characters, Metacharacters, Escaping, Character Classes, Ranges, Quantifiers, Repetition.</a:t>
            </a:r>
            <a:endParaRPr lang="en-US" sz="1750" dirty="0"/>
          </a:p>
        </p:txBody>
      </p:sp>
      <p:sp>
        <p:nvSpPr>
          <p:cNvPr id="8" name="Text 6"/>
          <p:cNvSpPr/>
          <p:nvPr/>
        </p:nvSpPr>
        <p:spPr>
          <a:xfrm>
            <a:off x="5743932" y="3759518"/>
            <a:ext cx="3156347" cy="832961"/>
          </a:xfrm>
          <a:prstGeom prst="rect">
            <a:avLst/>
          </a:prstGeom>
          <a:noFill/>
          <a:ln/>
        </p:spPr>
        <p:txBody>
          <a:bodyPr wrap="square" rtlCol="0" anchor="t"/>
          <a:lstStyle/>
          <a:p>
            <a:pPr marL="0" indent="0">
              <a:lnSpc>
                <a:spcPts val="3281"/>
              </a:lnSpc>
              <a:buNone/>
            </a:pPr>
            <a:r>
              <a:rPr lang="en-US" sz="2624" dirty="0">
                <a:solidFill>
                  <a:srgbClr val="FFFFFF"/>
                </a:solidFill>
                <a:latin typeface="Fraunces" pitchFamily="34" charset="0"/>
                <a:ea typeface="Fraunces" pitchFamily="34" charset="-122"/>
                <a:cs typeface="Fraunces" pitchFamily="34" charset="-120"/>
              </a:rPr>
              <a:t>Advanced Regex Techniques</a:t>
            </a:r>
            <a:endParaRPr lang="en-US" sz="2624" dirty="0"/>
          </a:p>
        </p:txBody>
      </p:sp>
      <p:sp>
        <p:nvSpPr>
          <p:cNvPr id="9" name="Text 7"/>
          <p:cNvSpPr/>
          <p:nvPr/>
        </p:nvSpPr>
        <p:spPr>
          <a:xfrm>
            <a:off x="5743932" y="4814649"/>
            <a:ext cx="3156347"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Anchors, Boundaries, Groups, Capturing, Alternation, Logical OR, Backreference, Subpatterns, Lookahead, Lookbehind.</a:t>
            </a:r>
            <a:endParaRPr lang="en-US" sz="1750" dirty="0"/>
          </a:p>
        </p:txBody>
      </p:sp>
      <p:sp>
        <p:nvSpPr>
          <p:cNvPr id="10" name="Text 8"/>
          <p:cNvSpPr/>
          <p:nvPr/>
        </p:nvSpPr>
        <p:spPr>
          <a:xfrm>
            <a:off x="9449872" y="3759518"/>
            <a:ext cx="2666286" cy="416481"/>
          </a:xfrm>
          <a:prstGeom prst="rect">
            <a:avLst/>
          </a:prstGeom>
          <a:noFill/>
          <a:ln/>
        </p:spPr>
        <p:txBody>
          <a:bodyPr wrap="none" rtlCol="0" anchor="t"/>
          <a:lstStyle/>
          <a:p>
            <a:pPr marL="0" indent="0">
              <a:lnSpc>
                <a:spcPts val="3281"/>
              </a:lnSpc>
              <a:buNone/>
            </a:pPr>
            <a:r>
              <a:rPr lang="en-US" sz="2624" dirty="0">
                <a:solidFill>
                  <a:srgbClr val="FFFFFF"/>
                </a:solidFill>
                <a:latin typeface="Fraunces" pitchFamily="34" charset="0"/>
                <a:ea typeface="Fraunces" pitchFamily="34" charset="-122"/>
                <a:cs typeface="Fraunces" pitchFamily="34" charset="-120"/>
              </a:rPr>
              <a:t>Regex In Python</a:t>
            </a:r>
            <a:endParaRPr lang="en-US" sz="2624" dirty="0"/>
          </a:p>
        </p:txBody>
      </p:sp>
      <p:sp>
        <p:nvSpPr>
          <p:cNvPr id="11" name="Text 9"/>
          <p:cNvSpPr/>
          <p:nvPr/>
        </p:nvSpPr>
        <p:spPr>
          <a:xfrm>
            <a:off x="9449872" y="4398169"/>
            <a:ext cx="3156347"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re module, Data Extraction, Cleaning and Preprocessing, Limitations, Best Practices.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9071134"/>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11881" y="210204"/>
            <a:ext cx="8835865" cy="486013"/>
          </a:xfrm>
          <a:prstGeom prst="rect">
            <a:avLst/>
          </a:prstGeom>
          <a:noFill/>
          <a:ln/>
        </p:spPr>
        <p:txBody>
          <a:bodyPr wrap="none" rtlCol="0" anchor="t"/>
          <a:lstStyle/>
          <a:p>
            <a:pPr marL="0" indent="0">
              <a:lnSpc>
                <a:spcPts val="3827"/>
              </a:lnSpc>
              <a:buNone/>
            </a:pPr>
            <a:r>
              <a:rPr lang="en-US" sz="4400" dirty="0">
                <a:solidFill>
                  <a:srgbClr val="FFFFFF"/>
                </a:solidFill>
                <a:latin typeface="Fraunces" pitchFamily="34" charset="0"/>
                <a:ea typeface="Fraunces" pitchFamily="34" charset="-122"/>
                <a:cs typeface="Fraunces" pitchFamily="34" charset="-120"/>
              </a:rPr>
              <a:t>Getting Started with Regex</a:t>
            </a:r>
            <a:endParaRPr lang="en-US" sz="4400" dirty="0"/>
          </a:p>
        </p:txBody>
      </p:sp>
      <p:sp>
        <p:nvSpPr>
          <p:cNvPr id="5" name="Text 3"/>
          <p:cNvSpPr/>
          <p:nvPr/>
        </p:nvSpPr>
        <p:spPr>
          <a:xfrm>
            <a:off x="244216" y="730595"/>
            <a:ext cx="11065130" cy="497443"/>
          </a:xfrm>
          <a:prstGeom prst="rect">
            <a:avLst/>
          </a:prstGeom>
          <a:noFill/>
          <a:ln/>
        </p:spPr>
        <p:txBody>
          <a:bodyPr wrap="square" rtlCol="0" anchor="t"/>
          <a:lstStyle/>
          <a:p>
            <a:pPr marL="0" indent="0">
              <a:lnSpc>
                <a:spcPts val="1960"/>
              </a:lnSpc>
              <a:buNone/>
            </a:pPr>
            <a:r>
              <a:rPr lang="en-US" dirty="0">
                <a:solidFill>
                  <a:srgbClr val="EBECEF"/>
                </a:solidFill>
                <a:latin typeface="Epilogue" pitchFamily="34" charset="0"/>
                <a:ea typeface="Epilogue" pitchFamily="34" charset="-122"/>
                <a:cs typeface="Epilogue" pitchFamily="34" charset="-120"/>
              </a:rPr>
              <a:t>Learn the basics of Regular Expressions, including patterns, characters, metacharacters, escaping, and character classes.</a:t>
            </a:r>
            <a:endParaRPr lang="en-US" dirty="0"/>
          </a:p>
        </p:txBody>
      </p:sp>
      <p:pic>
        <p:nvPicPr>
          <p:cNvPr id="6" name="Image 0" descr="preencoded.png"/>
          <p:cNvPicPr>
            <a:picLocks noChangeAspect="1"/>
          </p:cNvPicPr>
          <p:nvPr/>
        </p:nvPicPr>
        <p:blipFill>
          <a:blip r:embed="rId3"/>
          <a:stretch>
            <a:fillRect/>
          </a:stretch>
        </p:blipFill>
        <p:spPr>
          <a:xfrm>
            <a:off x="381189" y="1921668"/>
            <a:ext cx="2307193" cy="1425893"/>
          </a:xfrm>
          <a:prstGeom prst="rect">
            <a:avLst/>
          </a:prstGeom>
        </p:spPr>
      </p:pic>
      <p:sp>
        <p:nvSpPr>
          <p:cNvPr id="7" name="Text 4"/>
          <p:cNvSpPr/>
          <p:nvPr/>
        </p:nvSpPr>
        <p:spPr>
          <a:xfrm>
            <a:off x="425804" y="4077585"/>
            <a:ext cx="2373141" cy="243007"/>
          </a:xfrm>
          <a:prstGeom prst="rect">
            <a:avLst/>
          </a:prstGeom>
          <a:noFill/>
          <a:ln/>
        </p:spPr>
        <p:txBody>
          <a:bodyPr wrap="none" rtlCol="0" anchor="ctr"/>
          <a:lstStyle/>
          <a:p>
            <a:pPr marL="0" indent="0" algn="ctr">
              <a:lnSpc>
                <a:spcPts val="1914"/>
              </a:lnSpc>
              <a:buNone/>
            </a:pPr>
            <a:r>
              <a:rPr lang="en-US" sz="2400" dirty="0">
                <a:solidFill>
                  <a:srgbClr val="FFFFFF"/>
                </a:solidFill>
                <a:latin typeface="Fraunces" pitchFamily="34" charset="0"/>
                <a:ea typeface="Fraunces" pitchFamily="34" charset="-122"/>
                <a:cs typeface="Fraunces" pitchFamily="34" charset="-120"/>
              </a:rPr>
              <a:t>Patterns and Characters</a:t>
            </a:r>
            <a:endParaRPr lang="en-US" sz="2400" dirty="0"/>
          </a:p>
        </p:txBody>
      </p:sp>
      <p:sp>
        <p:nvSpPr>
          <p:cNvPr id="8" name="Text 5"/>
          <p:cNvSpPr/>
          <p:nvPr/>
        </p:nvSpPr>
        <p:spPr>
          <a:xfrm>
            <a:off x="381189" y="4511166"/>
            <a:ext cx="2307193" cy="2697393"/>
          </a:xfrm>
          <a:prstGeom prst="rect">
            <a:avLst/>
          </a:prstGeom>
          <a:noFill/>
          <a:ln/>
        </p:spPr>
        <p:txBody>
          <a:bodyPr wrap="square" rtlCol="0" anchor="ctr"/>
          <a:lstStyle/>
          <a:p>
            <a:pPr marL="0" indent="0" algn="ctr">
              <a:lnSpc>
                <a:spcPts val="1960"/>
              </a:lnSpc>
              <a:buNone/>
            </a:pPr>
            <a:r>
              <a:rPr lang="en-US" sz="2000" dirty="0">
                <a:solidFill>
                  <a:srgbClr val="EBECEF"/>
                </a:solidFill>
                <a:latin typeface="Epilogue" pitchFamily="34" charset="0"/>
                <a:ea typeface="Epilogue" pitchFamily="34" charset="-122"/>
                <a:cs typeface="Epilogue" pitchFamily="34" charset="-120"/>
              </a:rPr>
              <a:t>Discover how to use regex to find specific patterns of characters in textual data.</a:t>
            </a:r>
            <a:endParaRPr lang="en-US" sz="2000" dirty="0"/>
          </a:p>
        </p:txBody>
      </p:sp>
      <p:pic>
        <p:nvPicPr>
          <p:cNvPr id="9" name="Image 1" descr="preencoded.png"/>
          <p:cNvPicPr>
            <a:picLocks noChangeAspect="1"/>
          </p:cNvPicPr>
          <p:nvPr/>
        </p:nvPicPr>
        <p:blipFill>
          <a:blip r:embed="rId4"/>
          <a:stretch>
            <a:fillRect/>
          </a:stretch>
        </p:blipFill>
        <p:spPr>
          <a:xfrm>
            <a:off x="3896330" y="1826180"/>
            <a:ext cx="2307193" cy="1425893"/>
          </a:xfrm>
          <a:prstGeom prst="rect">
            <a:avLst/>
          </a:prstGeom>
        </p:spPr>
      </p:pic>
      <p:sp>
        <p:nvSpPr>
          <p:cNvPr id="10" name="Text 6"/>
          <p:cNvSpPr/>
          <p:nvPr/>
        </p:nvSpPr>
        <p:spPr>
          <a:xfrm>
            <a:off x="3938250" y="3982097"/>
            <a:ext cx="2427509" cy="486013"/>
          </a:xfrm>
          <a:prstGeom prst="rect">
            <a:avLst/>
          </a:prstGeom>
          <a:noFill/>
          <a:ln/>
        </p:spPr>
        <p:txBody>
          <a:bodyPr wrap="square" rtlCol="0" anchor="ctr"/>
          <a:lstStyle/>
          <a:p>
            <a:pPr marL="0" indent="0" algn="ctr">
              <a:lnSpc>
                <a:spcPts val="1914"/>
              </a:lnSpc>
              <a:buNone/>
            </a:pPr>
            <a:r>
              <a:rPr lang="en-US" sz="2400" dirty="0">
                <a:solidFill>
                  <a:srgbClr val="FFFFFF"/>
                </a:solidFill>
                <a:latin typeface="Fraunces" pitchFamily="34" charset="0"/>
                <a:ea typeface="Fraunces" pitchFamily="34" charset="-122"/>
                <a:cs typeface="Fraunces" pitchFamily="34" charset="-120"/>
              </a:rPr>
              <a:t>Metacharacters and Escaping</a:t>
            </a:r>
            <a:endParaRPr lang="en-US" sz="2400" dirty="0"/>
          </a:p>
        </p:txBody>
      </p:sp>
      <p:sp>
        <p:nvSpPr>
          <p:cNvPr id="11" name="Text 7"/>
          <p:cNvSpPr/>
          <p:nvPr/>
        </p:nvSpPr>
        <p:spPr>
          <a:xfrm>
            <a:off x="3896330" y="4109917"/>
            <a:ext cx="2307193" cy="3596521"/>
          </a:xfrm>
          <a:prstGeom prst="rect">
            <a:avLst/>
          </a:prstGeom>
          <a:noFill/>
          <a:ln/>
        </p:spPr>
        <p:txBody>
          <a:bodyPr wrap="square" rtlCol="0" anchor="ctr"/>
          <a:lstStyle/>
          <a:p>
            <a:pPr marL="0" indent="0" algn="ctr">
              <a:lnSpc>
                <a:spcPts val="1960"/>
              </a:lnSpc>
              <a:buNone/>
            </a:pPr>
            <a:r>
              <a:rPr lang="en-US" sz="2000" dirty="0">
                <a:solidFill>
                  <a:srgbClr val="EBECEF"/>
                </a:solidFill>
                <a:latin typeface="Epilogue" pitchFamily="34" charset="0"/>
                <a:ea typeface="Epilogue" pitchFamily="34" charset="-122"/>
                <a:cs typeface="Epilogue" pitchFamily="34" charset="-120"/>
              </a:rPr>
              <a:t>Master the art of escaping special characters in regex and when to use metacharacters.</a:t>
            </a:r>
            <a:endParaRPr lang="en-US" sz="2000" dirty="0"/>
          </a:p>
        </p:txBody>
      </p:sp>
      <p:pic>
        <p:nvPicPr>
          <p:cNvPr id="12" name="Image 2" descr="preencoded.png"/>
          <p:cNvPicPr>
            <a:picLocks noChangeAspect="1"/>
          </p:cNvPicPr>
          <p:nvPr/>
        </p:nvPicPr>
        <p:blipFill>
          <a:blip r:embed="rId5"/>
          <a:stretch>
            <a:fillRect/>
          </a:stretch>
        </p:blipFill>
        <p:spPr>
          <a:xfrm>
            <a:off x="7683956" y="1921668"/>
            <a:ext cx="2307193" cy="1425893"/>
          </a:xfrm>
          <a:prstGeom prst="rect">
            <a:avLst/>
          </a:prstGeom>
        </p:spPr>
      </p:pic>
      <p:sp>
        <p:nvSpPr>
          <p:cNvPr id="13" name="Text 8"/>
          <p:cNvSpPr/>
          <p:nvPr/>
        </p:nvSpPr>
        <p:spPr>
          <a:xfrm>
            <a:off x="7683956" y="4077585"/>
            <a:ext cx="2427509" cy="486013"/>
          </a:xfrm>
          <a:prstGeom prst="rect">
            <a:avLst/>
          </a:prstGeom>
          <a:noFill/>
          <a:ln/>
        </p:spPr>
        <p:txBody>
          <a:bodyPr wrap="square" rtlCol="0" anchor="ctr"/>
          <a:lstStyle/>
          <a:p>
            <a:pPr marL="0" indent="0" algn="ctr">
              <a:lnSpc>
                <a:spcPts val="1914"/>
              </a:lnSpc>
              <a:buNone/>
            </a:pPr>
            <a:r>
              <a:rPr lang="en-US" sz="2400" dirty="0">
                <a:solidFill>
                  <a:srgbClr val="FFFFFF"/>
                </a:solidFill>
                <a:latin typeface="Fraunces" pitchFamily="34" charset="0"/>
                <a:ea typeface="Fraunces" pitchFamily="34" charset="-122"/>
                <a:cs typeface="Fraunces" pitchFamily="34" charset="-120"/>
              </a:rPr>
              <a:t>Character Classes and Ranges</a:t>
            </a:r>
            <a:endParaRPr lang="en-US" sz="2400" dirty="0"/>
          </a:p>
        </p:txBody>
      </p:sp>
      <p:sp>
        <p:nvSpPr>
          <p:cNvPr id="14" name="Text 9"/>
          <p:cNvSpPr/>
          <p:nvPr/>
        </p:nvSpPr>
        <p:spPr>
          <a:xfrm>
            <a:off x="7683956" y="4205405"/>
            <a:ext cx="2307193" cy="3596521"/>
          </a:xfrm>
          <a:prstGeom prst="rect">
            <a:avLst/>
          </a:prstGeom>
          <a:noFill/>
          <a:ln/>
        </p:spPr>
        <p:txBody>
          <a:bodyPr wrap="square" rtlCol="0" anchor="ctr"/>
          <a:lstStyle/>
          <a:p>
            <a:pPr marL="0" indent="0" algn="ctr">
              <a:lnSpc>
                <a:spcPts val="1960"/>
              </a:lnSpc>
              <a:buNone/>
            </a:pPr>
            <a:r>
              <a:rPr lang="en-US" sz="2000" dirty="0">
                <a:solidFill>
                  <a:srgbClr val="EBECEF"/>
                </a:solidFill>
                <a:latin typeface="Epilogue" pitchFamily="34" charset="0"/>
                <a:ea typeface="Epilogue" pitchFamily="34" charset="-122"/>
                <a:cs typeface="Epilogue" pitchFamily="34" charset="-120"/>
              </a:rPr>
              <a:t>Unleash the power of character classes and ranges for matching different types of characters and numbers.</a:t>
            </a:r>
            <a:endParaRPr lang="en-US" sz="2000" dirty="0"/>
          </a:p>
        </p:txBody>
      </p:sp>
      <p:pic>
        <p:nvPicPr>
          <p:cNvPr id="15" name="Image 3" descr="preencoded.png"/>
          <p:cNvPicPr>
            <a:picLocks noChangeAspect="1"/>
          </p:cNvPicPr>
          <p:nvPr/>
        </p:nvPicPr>
        <p:blipFill>
          <a:blip r:embed="rId6"/>
          <a:stretch>
            <a:fillRect/>
          </a:stretch>
        </p:blipFill>
        <p:spPr>
          <a:xfrm>
            <a:off x="11429662" y="1826180"/>
            <a:ext cx="2307193" cy="1425893"/>
          </a:xfrm>
          <a:prstGeom prst="rect">
            <a:avLst/>
          </a:prstGeom>
        </p:spPr>
      </p:pic>
      <p:sp>
        <p:nvSpPr>
          <p:cNvPr id="16" name="Text 10"/>
          <p:cNvSpPr/>
          <p:nvPr/>
        </p:nvSpPr>
        <p:spPr>
          <a:xfrm>
            <a:off x="11309346" y="3960070"/>
            <a:ext cx="2427509" cy="486013"/>
          </a:xfrm>
          <a:prstGeom prst="rect">
            <a:avLst/>
          </a:prstGeom>
          <a:noFill/>
          <a:ln/>
        </p:spPr>
        <p:txBody>
          <a:bodyPr wrap="square" rtlCol="0" anchor="ctr"/>
          <a:lstStyle/>
          <a:p>
            <a:pPr marL="0" indent="0" algn="ctr">
              <a:lnSpc>
                <a:spcPts val="1914"/>
              </a:lnSpc>
              <a:buNone/>
            </a:pPr>
            <a:r>
              <a:rPr lang="en-US" sz="2400" dirty="0">
                <a:solidFill>
                  <a:srgbClr val="FFFFFF"/>
                </a:solidFill>
                <a:latin typeface="Fraunces" pitchFamily="34" charset="0"/>
                <a:ea typeface="Fraunces" pitchFamily="34" charset="-122"/>
                <a:cs typeface="Fraunces" pitchFamily="34" charset="-120"/>
              </a:rPr>
              <a:t>Quantifiers and Repetition</a:t>
            </a:r>
            <a:endParaRPr lang="en-US" sz="2400" dirty="0"/>
          </a:p>
        </p:txBody>
      </p:sp>
      <p:sp>
        <p:nvSpPr>
          <p:cNvPr id="17" name="Text 11"/>
          <p:cNvSpPr/>
          <p:nvPr/>
        </p:nvSpPr>
        <p:spPr>
          <a:xfrm>
            <a:off x="11429662" y="4109917"/>
            <a:ext cx="2307193" cy="3596521"/>
          </a:xfrm>
          <a:prstGeom prst="rect">
            <a:avLst/>
          </a:prstGeom>
          <a:noFill/>
          <a:ln/>
        </p:spPr>
        <p:txBody>
          <a:bodyPr wrap="square" rtlCol="0" anchor="ctr"/>
          <a:lstStyle/>
          <a:p>
            <a:pPr marL="0" indent="0" algn="ctr">
              <a:lnSpc>
                <a:spcPts val="1960"/>
              </a:lnSpc>
              <a:buNone/>
            </a:pPr>
            <a:r>
              <a:rPr lang="en-US" sz="2000" dirty="0">
                <a:solidFill>
                  <a:srgbClr val="EBECEF"/>
                </a:solidFill>
                <a:latin typeface="Epilogue" pitchFamily="34" charset="0"/>
                <a:ea typeface="Epilogue" pitchFamily="34" charset="-122"/>
                <a:cs typeface="Epilogue" pitchFamily="34" charset="-120"/>
              </a:rPr>
              <a:t>Understand how to use quantifiers and repetition to match patterns of characters with specific lengths.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413034"/>
            <a:ext cx="65379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Patterns and Characters </a:t>
            </a:r>
            <a:endParaRPr lang="en-US" sz="4374" dirty="0"/>
          </a:p>
        </p:txBody>
      </p:sp>
      <p:sp>
        <p:nvSpPr>
          <p:cNvPr id="5" name="Text 3"/>
          <p:cNvSpPr/>
          <p:nvPr/>
        </p:nvSpPr>
        <p:spPr>
          <a:xfrm>
            <a:off x="2393394" y="2551748"/>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Introduction to Patterns:</a:t>
            </a:r>
            <a:r>
              <a:rPr lang="en-US" sz="1750" dirty="0">
                <a:solidFill>
                  <a:srgbClr val="EBECEF"/>
                </a:solidFill>
                <a:latin typeface="Epilogue" pitchFamily="34" charset="0"/>
                <a:ea typeface="Epilogue" pitchFamily="34" charset="-122"/>
                <a:cs typeface="Epilogue" pitchFamily="34" charset="-120"/>
              </a:rPr>
              <a:t> Regular expressions (regex) use patterns to match and manipulate text. These patterns consist of characters and metacharacters that define specific search criteria.</a:t>
            </a:r>
            <a:endParaRPr lang="en-US" sz="1750" dirty="0"/>
          </a:p>
        </p:txBody>
      </p:sp>
      <p:sp>
        <p:nvSpPr>
          <p:cNvPr id="6" name="Text 4"/>
          <p:cNvSpPr/>
          <p:nvPr/>
        </p:nvSpPr>
        <p:spPr>
          <a:xfrm>
            <a:off x="2393394" y="370677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Literal Characters:</a:t>
            </a:r>
            <a:r>
              <a:rPr lang="en-US" sz="1750" dirty="0">
                <a:solidFill>
                  <a:srgbClr val="EBECEF"/>
                </a:solidFill>
                <a:latin typeface="Epilogue" pitchFamily="34" charset="0"/>
                <a:ea typeface="Epilogue" pitchFamily="34" charset="-122"/>
                <a:cs typeface="Epilogue" pitchFamily="34" charset="-120"/>
              </a:rPr>
              <a:t> Literal characters in a regex pattern match the exact characters themselves. For example, the pattern "apple" matches the word "apple" in the text.</a:t>
            </a:r>
            <a:endParaRPr lang="en-US" sz="1750" dirty="0"/>
          </a:p>
        </p:txBody>
      </p:sp>
      <p:sp>
        <p:nvSpPr>
          <p:cNvPr id="7" name="Text 5"/>
          <p:cNvSpPr/>
          <p:nvPr/>
        </p:nvSpPr>
        <p:spPr>
          <a:xfrm>
            <a:off x="2393394" y="4506397"/>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Character Sets:</a:t>
            </a:r>
            <a:r>
              <a:rPr lang="en-US" sz="1750" dirty="0">
                <a:solidFill>
                  <a:srgbClr val="EBECEF"/>
                </a:solidFill>
                <a:latin typeface="Epilogue" pitchFamily="34" charset="0"/>
                <a:ea typeface="Epilogue" pitchFamily="34" charset="-122"/>
                <a:cs typeface="Epilogue" pitchFamily="34" charset="-120"/>
              </a:rPr>
              <a:t> Character sets allow matching any one of a set of characters. The pattern "[aeiou]" matches any vowel in the text.</a:t>
            </a:r>
            <a:endParaRPr lang="en-US" sz="1750" dirty="0"/>
          </a:p>
        </p:txBody>
      </p:sp>
      <p:sp>
        <p:nvSpPr>
          <p:cNvPr id="8" name="Text 6"/>
          <p:cNvSpPr/>
          <p:nvPr/>
        </p:nvSpPr>
        <p:spPr>
          <a:xfrm>
            <a:off x="2393394" y="530602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Escaping Special Characters:</a:t>
            </a:r>
            <a:r>
              <a:rPr lang="en-US" sz="1750" dirty="0">
                <a:solidFill>
                  <a:srgbClr val="EBECEF"/>
                </a:solidFill>
                <a:latin typeface="Epilogue" pitchFamily="34" charset="0"/>
                <a:ea typeface="Epilogue" pitchFamily="34" charset="-122"/>
                <a:cs typeface="Epilogue" pitchFamily="34" charset="-120"/>
              </a:rPr>
              <a:t> Special characters like ".", "$", and "^" have special meanings in regex. To match them literally, they need to be escaped with a backslash, like ".", "$", "^".</a:t>
            </a:r>
            <a:endParaRPr lang="en-US" sz="1750" dirty="0"/>
          </a:p>
        </p:txBody>
      </p:sp>
      <p:sp>
        <p:nvSpPr>
          <p:cNvPr id="9" name="Text 7"/>
          <p:cNvSpPr/>
          <p:nvPr/>
        </p:nvSpPr>
        <p:spPr>
          <a:xfrm>
            <a:off x="2393394" y="6105644"/>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Case Sensitivity:</a:t>
            </a:r>
            <a:r>
              <a:rPr lang="en-US" sz="1750" dirty="0">
                <a:solidFill>
                  <a:srgbClr val="EBECEF"/>
                </a:solidFill>
                <a:latin typeface="Epilogue" pitchFamily="34" charset="0"/>
                <a:ea typeface="Epilogue" pitchFamily="34" charset="-122"/>
                <a:cs typeface="Epilogue" pitchFamily="34" charset="-120"/>
              </a:rPr>
              <a:t> By default, regex is case-sensitive. To perform case-insensitive matching, flags can be used in the regex pattern.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dirty="0"/>
          </a:p>
        </p:txBody>
      </p:sp>
      <p:sp>
        <p:nvSpPr>
          <p:cNvPr id="4" name="Text 2"/>
          <p:cNvSpPr/>
          <p:nvPr/>
        </p:nvSpPr>
        <p:spPr>
          <a:xfrm>
            <a:off x="2037993" y="1413034"/>
            <a:ext cx="790194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Metacharacters and Escaping </a:t>
            </a:r>
            <a:endParaRPr lang="en-US" sz="4374" dirty="0"/>
          </a:p>
        </p:txBody>
      </p:sp>
      <p:sp>
        <p:nvSpPr>
          <p:cNvPr id="5" name="Text 3"/>
          <p:cNvSpPr/>
          <p:nvPr/>
        </p:nvSpPr>
        <p:spPr>
          <a:xfrm>
            <a:off x="2393394" y="2551748"/>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Metacharacters:</a:t>
            </a:r>
            <a:r>
              <a:rPr lang="en-US" sz="1750" dirty="0">
                <a:solidFill>
                  <a:srgbClr val="EBECEF"/>
                </a:solidFill>
                <a:latin typeface="Epilogue" pitchFamily="34" charset="0"/>
                <a:ea typeface="Epilogue" pitchFamily="34" charset="-122"/>
                <a:cs typeface="Epilogue" pitchFamily="34" charset="-120"/>
              </a:rPr>
              <a:t> Metacharacters in regex have special meanings and functions. For instance, "." matches any character, while "^" and "$" respectively denote the start and end of a line.</a:t>
            </a:r>
            <a:endParaRPr lang="en-US" sz="1750" dirty="0"/>
          </a:p>
        </p:txBody>
      </p:sp>
      <p:sp>
        <p:nvSpPr>
          <p:cNvPr id="6" name="Text 4"/>
          <p:cNvSpPr/>
          <p:nvPr/>
        </p:nvSpPr>
        <p:spPr>
          <a:xfrm>
            <a:off x="2393394" y="370677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Escaping Metacharacters:</a:t>
            </a:r>
            <a:r>
              <a:rPr lang="en-US" sz="1750" dirty="0">
                <a:solidFill>
                  <a:srgbClr val="EBECEF"/>
                </a:solidFill>
                <a:latin typeface="Epilogue" pitchFamily="34" charset="0"/>
                <a:ea typeface="Epilogue" pitchFamily="34" charset="-122"/>
                <a:cs typeface="Epilogue" pitchFamily="34" charset="-120"/>
              </a:rPr>
              <a:t> To match metacharacters as literal characters, they must be escaped with a backslash. For example, to match the dot character ".", use "." in the pattern.</a:t>
            </a:r>
            <a:endParaRPr lang="en-US" sz="1750" dirty="0"/>
          </a:p>
        </p:txBody>
      </p:sp>
      <p:sp>
        <p:nvSpPr>
          <p:cNvPr id="7" name="Text 5"/>
          <p:cNvSpPr/>
          <p:nvPr/>
        </p:nvSpPr>
        <p:spPr>
          <a:xfrm>
            <a:off x="2393394" y="4506397"/>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Literal Matching:</a:t>
            </a:r>
            <a:r>
              <a:rPr lang="en-US" sz="1750" dirty="0">
                <a:solidFill>
                  <a:srgbClr val="EBECEF"/>
                </a:solidFill>
                <a:latin typeface="Epilogue" pitchFamily="34" charset="0"/>
                <a:ea typeface="Epilogue" pitchFamily="34" charset="-122"/>
                <a:cs typeface="Epilogue" pitchFamily="34" charset="-120"/>
              </a:rPr>
              <a:t> By escaping metacharacters, you can precisely match characters that would otherwise have special meanings.</a:t>
            </a:r>
            <a:endParaRPr lang="en-US" sz="1750" dirty="0"/>
          </a:p>
        </p:txBody>
      </p:sp>
      <p:sp>
        <p:nvSpPr>
          <p:cNvPr id="8" name="Text 6"/>
          <p:cNvSpPr/>
          <p:nvPr/>
        </p:nvSpPr>
        <p:spPr>
          <a:xfrm>
            <a:off x="2393394" y="530602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Backslash Escaping:</a:t>
            </a:r>
            <a:r>
              <a:rPr lang="en-US" sz="1750" dirty="0">
                <a:solidFill>
                  <a:srgbClr val="EBECEF"/>
                </a:solidFill>
                <a:latin typeface="Epilogue" pitchFamily="34" charset="0"/>
                <a:ea typeface="Epilogue" pitchFamily="34" charset="-122"/>
                <a:cs typeface="Epilogue" pitchFamily="34" charset="-120"/>
              </a:rPr>
              <a:t> Since the backslash itself is an escape character in most programming languages, it must be escaped as well when using regex. Use "\" to match a literal backslash.</a:t>
            </a:r>
            <a:endParaRPr lang="en-US" sz="1750" dirty="0"/>
          </a:p>
        </p:txBody>
      </p:sp>
      <p:sp>
        <p:nvSpPr>
          <p:cNvPr id="9" name="Text 7"/>
          <p:cNvSpPr/>
          <p:nvPr/>
        </p:nvSpPr>
        <p:spPr>
          <a:xfrm>
            <a:off x="2393394" y="6105644"/>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Metacharacter Combinations:</a:t>
            </a:r>
            <a:r>
              <a:rPr lang="en-US" sz="1750" dirty="0">
                <a:solidFill>
                  <a:srgbClr val="EBECEF"/>
                </a:solidFill>
                <a:latin typeface="Epilogue" pitchFamily="34" charset="0"/>
                <a:ea typeface="Epilogue" pitchFamily="34" charset="-122"/>
                <a:cs typeface="Epilogue" pitchFamily="34" charset="-120"/>
              </a:rPr>
              <a:t> Combining metacharacters with literal characters forms powerful patterns for complex text manipulation.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590794"/>
            <a:ext cx="80238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Character Classes and Ranges </a:t>
            </a:r>
            <a:endParaRPr lang="en-US" sz="4374" dirty="0"/>
          </a:p>
        </p:txBody>
      </p:sp>
      <p:sp>
        <p:nvSpPr>
          <p:cNvPr id="5" name="Text 3"/>
          <p:cNvSpPr/>
          <p:nvPr/>
        </p:nvSpPr>
        <p:spPr>
          <a:xfrm>
            <a:off x="2393394" y="2729508"/>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Character Classes:</a:t>
            </a:r>
            <a:r>
              <a:rPr lang="en-US" sz="1750" dirty="0">
                <a:solidFill>
                  <a:srgbClr val="EBECEF"/>
                </a:solidFill>
                <a:latin typeface="Epilogue" pitchFamily="34" charset="0"/>
                <a:ea typeface="Epilogue" pitchFamily="34" charset="-122"/>
                <a:cs typeface="Epilogue" pitchFamily="34" charset="-120"/>
              </a:rPr>
              <a:t> Character classes, enclosed in square brackets "[ ]", allow matching any one character from a set. For example, "[aeiou]" matches any lowercase vowel.</a:t>
            </a:r>
            <a:endParaRPr lang="en-US" sz="1750" dirty="0"/>
          </a:p>
        </p:txBody>
      </p:sp>
      <p:sp>
        <p:nvSpPr>
          <p:cNvPr id="6" name="Text 4"/>
          <p:cNvSpPr/>
          <p:nvPr/>
        </p:nvSpPr>
        <p:spPr>
          <a:xfrm>
            <a:off x="2393394" y="3529132"/>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Negation:</a:t>
            </a:r>
            <a:r>
              <a:rPr lang="en-US" sz="1750" dirty="0">
                <a:solidFill>
                  <a:srgbClr val="EBECEF"/>
                </a:solidFill>
                <a:latin typeface="Epilogue" pitchFamily="34" charset="0"/>
                <a:ea typeface="Epilogue" pitchFamily="34" charset="-122"/>
                <a:cs typeface="Epilogue" pitchFamily="34" charset="-120"/>
              </a:rPr>
              <a:t> Using the caret symbol "^" within a character class negates the match. "[^0-9]" matches any non-digit character.</a:t>
            </a:r>
            <a:endParaRPr lang="en-US" sz="1750" dirty="0"/>
          </a:p>
        </p:txBody>
      </p:sp>
      <p:sp>
        <p:nvSpPr>
          <p:cNvPr id="7" name="Text 5"/>
          <p:cNvSpPr/>
          <p:nvPr/>
        </p:nvSpPr>
        <p:spPr>
          <a:xfrm>
            <a:off x="2393394" y="432875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Character Ranges:</a:t>
            </a:r>
            <a:r>
              <a:rPr lang="en-US" sz="1750" dirty="0">
                <a:solidFill>
                  <a:srgbClr val="EBECEF"/>
                </a:solidFill>
                <a:latin typeface="Epilogue" pitchFamily="34" charset="0"/>
                <a:ea typeface="Epilogue" pitchFamily="34" charset="-122"/>
                <a:cs typeface="Epilogue" pitchFamily="34" charset="-120"/>
              </a:rPr>
              <a:t> Ranges within character classes specify a range of characters to match. "[a-z]" matches any lowercase letter.</a:t>
            </a:r>
            <a:endParaRPr lang="en-US" sz="1750" dirty="0"/>
          </a:p>
        </p:txBody>
      </p:sp>
      <p:sp>
        <p:nvSpPr>
          <p:cNvPr id="8" name="Text 6"/>
          <p:cNvSpPr/>
          <p:nvPr/>
        </p:nvSpPr>
        <p:spPr>
          <a:xfrm>
            <a:off x="2393394" y="5128379"/>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Combining Character Classes:</a:t>
            </a:r>
            <a:r>
              <a:rPr lang="en-US" sz="1750" dirty="0">
                <a:solidFill>
                  <a:srgbClr val="EBECEF"/>
                </a:solidFill>
                <a:latin typeface="Epilogue" pitchFamily="34" charset="0"/>
                <a:ea typeface="Epilogue" pitchFamily="34" charset="-122"/>
                <a:cs typeface="Epilogue" pitchFamily="34" charset="-120"/>
              </a:rPr>
              <a:t> Character classes can be combined to create more complex patterns. "[A-Za-z]" matches any letter, regardless of case.</a:t>
            </a:r>
            <a:endParaRPr lang="en-US" sz="1750" dirty="0"/>
          </a:p>
        </p:txBody>
      </p:sp>
      <p:sp>
        <p:nvSpPr>
          <p:cNvPr id="9" name="Text 7"/>
          <p:cNvSpPr/>
          <p:nvPr/>
        </p:nvSpPr>
        <p:spPr>
          <a:xfrm>
            <a:off x="2393394" y="592800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Shorthand Character Classes:</a:t>
            </a:r>
            <a:r>
              <a:rPr lang="en-US" sz="1750" dirty="0">
                <a:solidFill>
                  <a:srgbClr val="EBECEF"/>
                </a:solidFill>
                <a:latin typeface="Epilogue" pitchFamily="34" charset="0"/>
                <a:ea typeface="Epilogue" pitchFamily="34" charset="-122"/>
                <a:cs typeface="Epilogue" pitchFamily="34" charset="-120"/>
              </a:rPr>
              <a:t> Shortcuts like "\d" for digits, "\w" for word characters, and "\s" for whitespace simplify pattern creation.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590794"/>
            <a:ext cx="70332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Quantifiers and Repetition</a:t>
            </a:r>
            <a:endParaRPr lang="en-US" sz="4374" dirty="0"/>
          </a:p>
        </p:txBody>
      </p:sp>
      <p:sp>
        <p:nvSpPr>
          <p:cNvPr id="5" name="Text 3"/>
          <p:cNvSpPr/>
          <p:nvPr/>
        </p:nvSpPr>
        <p:spPr>
          <a:xfrm>
            <a:off x="2393394" y="2729508"/>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Quantifiers:</a:t>
            </a:r>
            <a:r>
              <a:rPr lang="en-US" sz="1750" dirty="0">
                <a:solidFill>
                  <a:srgbClr val="EBECEF"/>
                </a:solidFill>
                <a:latin typeface="Epilogue" pitchFamily="34" charset="0"/>
                <a:ea typeface="Epilogue" pitchFamily="34" charset="-122"/>
                <a:cs typeface="Epilogue" pitchFamily="34" charset="-120"/>
              </a:rPr>
              <a:t> Quantifiers determine the number of times a preceding character or group should appear in the text. For instance, "a{3}" matches "aaa".</a:t>
            </a:r>
            <a:endParaRPr lang="en-US" sz="1750" dirty="0"/>
          </a:p>
        </p:txBody>
      </p:sp>
      <p:sp>
        <p:nvSpPr>
          <p:cNvPr id="6" name="Text 4"/>
          <p:cNvSpPr/>
          <p:nvPr/>
        </p:nvSpPr>
        <p:spPr>
          <a:xfrm>
            <a:off x="2393394" y="3529132"/>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Asterisk (*):</a:t>
            </a:r>
            <a:r>
              <a:rPr lang="en-US" sz="1750" dirty="0">
                <a:solidFill>
                  <a:srgbClr val="EBECEF"/>
                </a:solidFill>
                <a:latin typeface="Epilogue" pitchFamily="34" charset="0"/>
                <a:ea typeface="Epilogue" pitchFamily="34" charset="-122"/>
                <a:cs typeface="Epilogue" pitchFamily="34" charset="-120"/>
              </a:rPr>
              <a:t> The asterisk quantifier matches zero or more occurrences of the preceding character or group. "ba*" matches "b", "ba", "baa", and so on.</a:t>
            </a:r>
            <a:endParaRPr lang="en-US" sz="1750" dirty="0"/>
          </a:p>
        </p:txBody>
      </p:sp>
      <p:sp>
        <p:nvSpPr>
          <p:cNvPr id="7" name="Text 5"/>
          <p:cNvSpPr/>
          <p:nvPr/>
        </p:nvSpPr>
        <p:spPr>
          <a:xfrm>
            <a:off x="2393394" y="432875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Plus (+):</a:t>
            </a:r>
            <a:r>
              <a:rPr lang="en-US" sz="1750" dirty="0">
                <a:solidFill>
                  <a:srgbClr val="EBECEF"/>
                </a:solidFill>
                <a:latin typeface="Epilogue" pitchFamily="34" charset="0"/>
                <a:ea typeface="Epilogue" pitchFamily="34" charset="-122"/>
                <a:cs typeface="Epilogue" pitchFamily="34" charset="-120"/>
              </a:rPr>
              <a:t> The plus quantifier matches one or more occurrences of the preceding character or group. "ca+" matches "ca", "caa", "caaa", and so on.</a:t>
            </a:r>
            <a:endParaRPr lang="en-US" sz="1750" dirty="0"/>
          </a:p>
        </p:txBody>
      </p:sp>
      <p:sp>
        <p:nvSpPr>
          <p:cNvPr id="8" name="Text 6"/>
          <p:cNvSpPr/>
          <p:nvPr/>
        </p:nvSpPr>
        <p:spPr>
          <a:xfrm>
            <a:off x="2393394" y="5128379"/>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Question Mark (?):</a:t>
            </a:r>
            <a:r>
              <a:rPr lang="en-US" sz="1750" dirty="0">
                <a:solidFill>
                  <a:srgbClr val="EBECEF"/>
                </a:solidFill>
                <a:latin typeface="Epilogue" pitchFamily="34" charset="0"/>
                <a:ea typeface="Epilogue" pitchFamily="34" charset="-122"/>
                <a:cs typeface="Epilogue" pitchFamily="34" charset="-120"/>
              </a:rPr>
              <a:t> The question mark quantifier matches zero or one occurrence of the preceding character or group. "da?" matches "d" and "da".</a:t>
            </a:r>
            <a:endParaRPr lang="en-US" sz="1750" dirty="0"/>
          </a:p>
        </p:txBody>
      </p:sp>
      <p:sp>
        <p:nvSpPr>
          <p:cNvPr id="9" name="Text 7"/>
          <p:cNvSpPr/>
          <p:nvPr/>
        </p:nvSpPr>
        <p:spPr>
          <a:xfrm>
            <a:off x="2393394" y="592800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Braces ({ }):</a:t>
            </a:r>
            <a:r>
              <a:rPr lang="en-US" sz="1750" dirty="0">
                <a:solidFill>
                  <a:srgbClr val="EBECEF"/>
                </a:solidFill>
                <a:latin typeface="Epilogue" pitchFamily="34" charset="0"/>
                <a:ea typeface="Epilogue" pitchFamily="34" charset="-122"/>
                <a:cs typeface="Epilogue" pitchFamily="34" charset="-120"/>
              </a:rPr>
              <a:t> Braces with a specific quantity, like "e{2}", match exactly that number of occurrences. "bee" matches "bee", but not "be".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858798"/>
            <a:ext cx="74980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Advanced Regex Techniques</a:t>
            </a:r>
            <a:endParaRPr lang="en-US" sz="4374" dirty="0"/>
          </a:p>
        </p:txBody>
      </p:sp>
      <p:sp>
        <p:nvSpPr>
          <p:cNvPr id="5" name="Text 3"/>
          <p:cNvSpPr/>
          <p:nvPr/>
        </p:nvSpPr>
        <p:spPr>
          <a:xfrm>
            <a:off x="2037993" y="1997512"/>
            <a:ext cx="10554414"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Explore advanced Regular Expression techniques, including anchors, boundaries, groups, alternation, backreference, subpatterns, lookahead, and lookbehind.</a:t>
            </a:r>
            <a:endParaRPr lang="en-US" sz="1750" dirty="0"/>
          </a:p>
        </p:txBody>
      </p:sp>
      <p:sp>
        <p:nvSpPr>
          <p:cNvPr id="6" name="Shape 4"/>
          <p:cNvSpPr/>
          <p:nvPr/>
        </p:nvSpPr>
        <p:spPr>
          <a:xfrm>
            <a:off x="2037993" y="2958227"/>
            <a:ext cx="5166122" cy="2095143"/>
          </a:xfrm>
          <a:prstGeom prst="roundRect">
            <a:avLst>
              <a:gd name="adj" fmla="val 2619"/>
            </a:avLst>
          </a:prstGeom>
          <a:solidFill>
            <a:srgbClr val="283157"/>
          </a:solidFill>
          <a:ln w="7620">
            <a:solidFill>
              <a:srgbClr val="303B69"/>
            </a:solidFill>
            <a:prstDash val="solid"/>
          </a:ln>
        </p:spPr>
        <p:txBody>
          <a:bodyPr/>
          <a:lstStyle/>
          <a:p>
            <a:endParaRPr lang="en-IN"/>
          </a:p>
        </p:txBody>
      </p:sp>
      <p:sp>
        <p:nvSpPr>
          <p:cNvPr id="7" name="Text 5"/>
          <p:cNvSpPr/>
          <p:nvPr/>
        </p:nvSpPr>
        <p:spPr>
          <a:xfrm>
            <a:off x="2267783" y="3188018"/>
            <a:ext cx="323850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Anchors and Boundaries</a:t>
            </a:r>
            <a:endParaRPr lang="en-US" sz="2187" dirty="0"/>
          </a:p>
        </p:txBody>
      </p:sp>
      <p:sp>
        <p:nvSpPr>
          <p:cNvPr id="8" name="Text 6"/>
          <p:cNvSpPr/>
          <p:nvPr/>
        </p:nvSpPr>
        <p:spPr>
          <a:xfrm>
            <a:off x="2267783" y="3757374"/>
            <a:ext cx="470654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Learn how to use anchors and boundaries to match specific positions within a string of text.</a:t>
            </a:r>
            <a:endParaRPr lang="en-US" sz="1750" dirty="0"/>
          </a:p>
        </p:txBody>
      </p:sp>
      <p:sp>
        <p:nvSpPr>
          <p:cNvPr id="9" name="Shape 7"/>
          <p:cNvSpPr/>
          <p:nvPr/>
        </p:nvSpPr>
        <p:spPr>
          <a:xfrm>
            <a:off x="7426285" y="2958227"/>
            <a:ext cx="5166122" cy="2095143"/>
          </a:xfrm>
          <a:prstGeom prst="roundRect">
            <a:avLst>
              <a:gd name="adj" fmla="val 2619"/>
            </a:avLst>
          </a:prstGeom>
          <a:solidFill>
            <a:srgbClr val="283157"/>
          </a:solidFill>
          <a:ln w="7620">
            <a:solidFill>
              <a:srgbClr val="303B69"/>
            </a:solidFill>
            <a:prstDash val="solid"/>
          </a:ln>
        </p:spPr>
        <p:txBody>
          <a:bodyPr/>
          <a:lstStyle/>
          <a:p>
            <a:endParaRPr lang="en-IN"/>
          </a:p>
        </p:txBody>
      </p:sp>
      <p:sp>
        <p:nvSpPr>
          <p:cNvPr id="10" name="Text 8"/>
          <p:cNvSpPr/>
          <p:nvPr/>
        </p:nvSpPr>
        <p:spPr>
          <a:xfrm>
            <a:off x="7656076" y="3188018"/>
            <a:ext cx="293370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Groups and Capturing</a:t>
            </a:r>
            <a:endParaRPr lang="en-US" sz="2187" dirty="0"/>
          </a:p>
        </p:txBody>
      </p:sp>
      <p:sp>
        <p:nvSpPr>
          <p:cNvPr id="11" name="Text 9"/>
          <p:cNvSpPr/>
          <p:nvPr/>
        </p:nvSpPr>
        <p:spPr>
          <a:xfrm>
            <a:off x="7656076" y="3757374"/>
            <a:ext cx="470654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Discover how to use groups and capturing to extract useful and specific information.</a:t>
            </a:r>
            <a:endParaRPr lang="en-US" sz="1750" dirty="0"/>
          </a:p>
        </p:txBody>
      </p:sp>
      <p:sp>
        <p:nvSpPr>
          <p:cNvPr id="12" name="Shape 10"/>
          <p:cNvSpPr/>
          <p:nvPr/>
        </p:nvSpPr>
        <p:spPr>
          <a:xfrm>
            <a:off x="2037993" y="5275540"/>
            <a:ext cx="5166122" cy="2095143"/>
          </a:xfrm>
          <a:prstGeom prst="roundRect">
            <a:avLst>
              <a:gd name="adj" fmla="val 2619"/>
            </a:avLst>
          </a:prstGeom>
          <a:solidFill>
            <a:srgbClr val="283157"/>
          </a:solidFill>
          <a:ln w="7620">
            <a:solidFill>
              <a:srgbClr val="303B69"/>
            </a:solidFill>
            <a:prstDash val="solid"/>
          </a:ln>
        </p:spPr>
        <p:txBody>
          <a:bodyPr/>
          <a:lstStyle/>
          <a:p>
            <a:endParaRPr lang="en-IN"/>
          </a:p>
        </p:txBody>
      </p:sp>
      <p:sp>
        <p:nvSpPr>
          <p:cNvPr id="13" name="Text 11"/>
          <p:cNvSpPr/>
          <p:nvPr/>
        </p:nvSpPr>
        <p:spPr>
          <a:xfrm>
            <a:off x="2267783" y="5505331"/>
            <a:ext cx="358140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Alternation and Logical OR</a:t>
            </a:r>
            <a:endParaRPr lang="en-US" sz="2187" dirty="0"/>
          </a:p>
        </p:txBody>
      </p:sp>
      <p:sp>
        <p:nvSpPr>
          <p:cNvPr id="14" name="Text 12"/>
          <p:cNvSpPr/>
          <p:nvPr/>
        </p:nvSpPr>
        <p:spPr>
          <a:xfrm>
            <a:off x="2267783" y="6074688"/>
            <a:ext cx="470654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Understand how to use alternation and logical OR to match multiple patterns within a string.</a:t>
            </a:r>
            <a:endParaRPr lang="en-US" sz="1750" dirty="0"/>
          </a:p>
        </p:txBody>
      </p:sp>
      <p:sp>
        <p:nvSpPr>
          <p:cNvPr id="15" name="Shape 13"/>
          <p:cNvSpPr/>
          <p:nvPr/>
        </p:nvSpPr>
        <p:spPr>
          <a:xfrm>
            <a:off x="7426285" y="5275540"/>
            <a:ext cx="5166122" cy="2095143"/>
          </a:xfrm>
          <a:prstGeom prst="roundRect">
            <a:avLst>
              <a:gd name="adj" fmla="val 2619"/>
            </a:avLst>
          </a:prstGeom>
          <a:solidFill>
            <a:srgbClr val="283157"/>
          </a:solidFill>
          <a:ln w="7620">
            <a:solidFill>
              <a:srgbClr val="303B69"/>
            </a:solidFill>
            <a:prstDash val="solid"/>
          </a:ln>
        </p:spPr>
        <p:txBody>
          <a:bodyPr/>
          <a:lstStyle/>
          <a:p>
            <a:endParaRPr lang="en-IN"/>
          </a:p>
        </p:txBody>
      </p:sp>
      <p:sp>
        <p:nvSpPr>
          <p:cNvPr id="16" name="Text 14"/>
          <p:cNvSpPr/>
          <p:nvPr/>
        </p:nvSpPr>
        <p:spPr>
          <a:xfrm>
            <a:off x="7656076" y="5505331"/>
            <a:ext cx="416052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Backreference and Subpatterns</a:t>
            </a:r>
            <a:endParaRPr lang="en-US" sz="2187" dirty="0"/>
          </a:p>
        </p:txBody>
      </p:sp>
      <p:sp>
        <p:nvSpPr>
          <p:cNvPr id="17" name="Text 15"/>
          <p:cNvSpPr/>
          <p:nvPr/>
        </p:nvSpPr>
        <p:spPr>
          <a:xfrm>
            <a:off x="7656076" y="6074688"/>
            <a:ext cx="470654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Master the art of backreference and subpatterns to match complex patterns with nested structures.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990606"/>
            <a:ext cx="60121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Groups and Capturing </a:t>
            </a:r>
            <a:endParaRPr lang="en-US" sz="4374" dirty="0"/>
          </a:p>
        </p:txBody>
      </p:sp>
      <p:sp>
        <p:nvSpPr>
          <p:cNvPr id="5" name="Text 3"/>
          <p:cNvSpPr/>
          <p:nvPr/>
        </p:nvSpPr>
        <p:spPr>
          <a:xfrm>
            <a:off x="2393394" y="312932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Grouping with Parentheses:</a:t>
            </a:r>
            <a:r>
              <a:rPr lang="en-US" sz="1750" dirty="0">
                <a:solidFill>
                  <a:srgbClr val="EBECEF"/>
                </a:solidFill>
                <a:latin typeface="Epilogue" pitchFamily="34" charset="0"/>
                <a:ea typeface="Epilogue" pitchFamily="34" charset="-122"/>
                <a:cs typeface="Epilogue" pitchFamily="34" charset="-120"/>
              </a:rPr>
              <a:t> Parentheses create groups to apply quantifiers and alternation to specific sections.</a:t>
            </a:r>
            <a:endParaRPr lang="en-US" sz="1750" dirty="0"/>
          </a:p>
        </p:txBody>
      </p:sp>
      <p:sp>
        <p:nvSpPr>
          <p:cNvPr id="6" name="Text 4"/>
          <p:cNvSpPr/>
          <p:nvPr/>
        </p:nvSpPr>
        <p:spPr>
          <a:xfrm>
            <a:off x="2393394" y="392894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Capturing Groups:</a:t>
            </a:r>
            <a:r>
              <a:rPr lang="en-US" sz="1750" dirty="0">
                <a:solidFill>
                  <a:srgbClr val="EBECEF"/>
                </a:solidFill>
                <a:latin typeface="Epilogue" pitchFamily="34" charset="0"/>
                <a:ea typeface="Epilogue" pitchFamily="34" charset="-122"/>
                <a:cs typeface="Epilogue" pitchFamily="34" charset="-120"/>
              </a:rPr>
              <a:t> Parentheses also capture the matched content, which can be accessed for extraction.</a:t>
            </a:r>
            <a:endParaRPr lang="en-US" sz="1750" dirty="0"/>
          </a:p>
        </p:txBody>
      </p:sp>
      <p:sp>
        <p:nvSpPr>
          <p:cNvPr id="7" name="Text 5"/>
          <p:cNvSpPr/>
          <p:nvPr/>
        </p:nvSpPr>
        <p:spPr>
          <a:xfrm>
            <a:off x="2393394" y="4728567"/>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Named Capturing Groups:</a:t>
            </a:r>
            <a:r>
              <a:rPr lang="en-US" sz="1750" dirty="0">
                <a:solidFill>
                  <a:srgbClr val="EBECEF"/>
                </a:solidFill>
                <a:latin typeface="Epilogue" pitchFamily="34" charset="0"/>
                <a:ea typeface="Epilogue" pitchFamily="34" charset="-122"/>
                <a:cs typeface="Epilogue" pitchFamily="34" charset="-120"/>
              </a:rPr>
              <a:t> Named groups provide a more descriptive reference to captured content.</a:t>
            </a:r>
            <a:endParaRPr lang="en-US" sz="1750" dirty="0"/>
          </a:p>
        </p:txBody>
      </p:sp>
      <p:sp>
        <p:nvSpPr>
          <p:cNvPr id="8" name="Text 6"/>
          <p:cNvSpPr/>
          <p:nvPr/>
        </p:nvSpPr>
        <p:spPr>
          <a:xfrm>
            <a:off x="2393394" y="5528191"/>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Reusing Captured Content:</a:t>
            </a:r>
            <a:r>
              <a:rPr lang="en-US" sz="1750" dirty="0">
                <a:solidFill>
                  <a:srgbClr val="EBECEF"/>
                </a:solidFill>
                <a:latin typeface="Epilogue" pitchFamily="34" charset="0"/>
                <a:ea typeface="Epilogue" pitchFamily="34" charset="-122"/>
                <a:cs typeface="Epilogue" pitchFamily="34" charset="-120"/>
              </a:rPr>
              <a:t> Captured content can be used later in the regex pattern with backreferences.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a:p>
        </p:txBody>
      </p:sp>
      <p:sp>
        <p:nvSpPr>
          <p:cNvPr id="4" name="Text 2"/>
          <p:cNvSpPr/>
          <p:nvPr/>
        </p:nvSpPr>
        <p:spPr>
          <a:xfrm>
            <a:off x="2037993" y="1990606"/>
            <a:ext cx="718566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Alternation and Logical OR</a:t>
            </a:r>
            <a:endParaRPr lang="en-US" sz="4374" dirty="0"/>
          </a:p>
        </p:txBody>
      </p:sp>
      <p:sp>
        <p:nvSpPr>
          <p:cNvPr id="5" name="Text 3"/>
          <p:cNvSpPr/>
          <p:nvPr/>
        </p:nvSpPr>
        <p:spPr>
          <a:xfrm>
            <a:off x="2393394" y="312932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Alternation with |:</a:t>
            </a:r>
            <a:r>
              <a:rPr lang="en-US" sz="1750" dirty="0">
                <a:solidFill>
                  <a:srgbClr val="EBECEF"/>
                </a:solidFill>
                <a:latin typeface="Epilogue" pitchFamily="34" charset="0"/>
                <a:ea typeface="Epilogue" pitchFamily="34" charset="-122"/>
                <a:cs typeface="Epilogue" pitchFamily="34" charset="-120"/>
              </a:rPr>
              <a:t> The pipe symbol "|" allows multiple alternatives to be matched in the pattern.</a:t>
            </a:r>
            <a:endParaRPr lang="en-US" sz="1750" dirty="0"/>
          </a:p>
        </p:txBody>
      </p:sp>
      <p:sp>
        <p:nvSpPr>
          <p:cNvPr id="6" name="Text 4"/>
          <p:cNvSpPr/>
          <p:nvPr/>
        </p:nvSpPr>
        <p:spPr>
          <a:xfrm>
            <a:off x="2393394" y="3928943"/>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Matching Multiple Alternatives:</a:t>
            </a:r>
            <a:r>
              <a:rPr lang="en-US" sz="1750" dirty="0">
                <a:solidFill>
                  <a:srgbClr val="EBECEF"/>
                </a:solidFill>
                <a:latin typeface="Epilogue" pitchFamily="34" charset="0"/>
                <a:ea typeface="Epilogue" pitchFamily="34" charset="-122"/>
                <a:cs typeface="Epilogue" pitchFamily="34" charset="-120"/>
              </a:rPr>
              <a:t> For instance, "apple|banana" matches either "apple" or "banana".</a:t>
            </a:r>
            <a:endParaRPr lang="en-US" sz="1750" dirty="0"/>
          </a:p>
        </p:txBody>
      </p:sp>
      <p:sp>
        <p:nvSpPr>
          <p:cNvPr id="7" name="Text 5"/>
          <p:cNvSpPr/>
          <p:nvPr/>
        </p:nvSpPr>
        <p:spPr>
          <a:xfrm>
            <a:off x="2393394" y="4728567"/>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Non-Capturing Groups (?: ):</a:t>
            </a:r>
            <a:r>
              <a:rPr lang="en-US" sz="1750" dirty="0">
                <a:solidFill>
                  <a:srgbClr val="EBECEF"/>
                </a:solidFill>
                <a:latin typeface="Epilogue" pitchFamily="34" charset="0"/>
                <a:ea typeface="Epilogue" pitchFamily="34" charset="-122"/>
                <a:cs typeface="Epilogue" pitchFamily="34" charset="-120"/>
              </a:rPr>
              <a:t> Parentheses with "?" after the opening parenthesis create non-capturing groups.</a:t>
            </a:r>
            <a:endParaRPr lang="en-US" sz="1750" dirty="0"/>
          </a:p>
        </p:txBody>
      </p:sp>
      <p:sp>
        <p:nvSpPr>
          <p:cNvPr id="8" name="Text 6"/>
          <p:cNvSpPr/>
          <p:nvPr/>
        </p:nvSpPr>
        <p:spPr>
          <a:xfrm>
            <a:off x="2393394" y="5528191"/>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Balancing Options:</a:t>
            </a:r>
            <a:r>
              <a:rPr lang="en-US" sz="1750" dirty="0">
                <a:solidFill>
                  <a:srgbClr val="EBECEF"/>
                </a:solidFill>
                <a:latin typeface="Epilogue" pitchFamily="34" charset="0"/>
                <a:ea typeface="Epilogue" pitchFamily="34" charset="-122"/>
                <a:cs typeface="Epilogue" pitchFamily="34" charset="-120"/>
              </a:rPr>
              <a:t> Alternation provides flexibility in matching different possibilities within a pattern.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1555</Words>
  <Application>Microsoft Office PowerPoint</Application>
  <PresentationFormat>Custom</PresentationFormat>
  <Paragraphs>117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Epilogue</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6</cp:revision>
  <dcterms:created xsi:type="dcterms:W3CDTF">2023-08-14T18:37:24Z</dcterms:created>
  <dcterms:modified xsi:type="dcterms:W3CDTF">2023-08-27T17:36:10Z</dcterms:modified>
</cp:coreProperties>
</file>