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32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412094" y="380970"/>
            <a:ext cx="13652822" cy="24995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Text Processing For NLP Co-Occurrence Vectors</a:t>
            </a:r>
            <a:endParaRPr lang="en-US" sz="5249" dirty="0"/>
          </a:p>
        </p:txBody>
      </p:sp>
      <p:sp>
        <p:nvSpPr>
          <p:cNvPr id="5" name="Text 2"/>
          <p:cNvSpPr/>
          <p:nvPr/>
        </p:nvSpPr>
        <p:spPr>
          <a:xfrm>
            <a:off x="412094" y="3048595"/>
            <a:ext cx="12557948" cy="3472521"/>
          </a:xfrm>
          <a:prstGeom prst="rect">
            <a:avLst/>
          </a:prstGeom>
          <a:noFill/>
          <a:ln/>
        </p:spPr>
        <p:txBody>
          <a:bodyPr wrap="square" rtlCol="0" anchor="t"/>
          <a:lstStyle/>
          <a:p>
            <a:pPr marL="0" indent="0">
              <a:lnSpc>
                <a:spcPts val="2799"/>
              </a:lnSpc>
              <a:buNone/>
            </a:pPr>
            <a:r>
              <a:rPr lang="en-US" sz="4000" dirty="0">
                <a:solidFill>
                  <a:srgbClr val="DCD7E5"/>
                </a:solidFill>
                <a:ea typeface="Heebo" pitchFamily="34" charset="-122"/>
                <a:cs typeface="Heebo" pitchFamily="34" charset="-120"/>
              </a:rPr>
              <a:t>Learn how co-occurrence vectors are key to analyzing and</a:t>
            </a:r>
          </a:p>
          <a:p>
            <a:pPr marL="0" indent="0">
              <a:lnSpc>
                <a:spcPts val="2799"/>
              </a:lnSpc>
              <a:buNone/>
            </a:pPr>
            <a:endParaRPr lang="en-US" sz="4000" dirty="0">
              <a:solidFill>
                <a:srgbClr val="DCD7E5"/>
              </a:solidFill>
              <a:ea typeface="Heebo" pitchFamily="34" charset="-122"/>
              <a:cs typeface="Heebo" pitchFamily="34" charset="-120"/>
            </a:endParaRPr>
          </a:p>
          <a:p>
            <a:pPr marL="0" indent="0">
              <a:lnSpc>
                <a:spcPts val="2799"/>
              </a:lnSpc>
              <a:buNone/>
            </a:pPr>
            <a:r>
              <a:rPr lang="en-US" sz="4000" dirty="0">
                <a:solidFill>
                  <a:srgbClr val="DCD7E5"/>
                </a:solidFill>
                <a:ea typeface="Heebo" pitchFamily="34" charset="-122"/>
                <a:cs typeface="Heebo" pitchFamily="34" charset="-120"/>
              </a:rPr>
              <a:t>understanding text data. We will explore preprocessing, </a:t>
            </a:r>
          </a:p>
          <a:p>
            <a:pPr marL="0" indent="0">
              <a:lnSpc>
                <a:spcPts val="2799"/>
              </a:lnSpc>
              <a:buNone/>
            </a:pPr>
            <a:endParaRPr lang="en-US" sz="4000" dirty="0">
              <a:solidFill>
                <a:srgbClr val="DCD7E5"/>
              </a:solidFill>
              <a:ea typeface="Heebo" pitchFamily="34" charset="-122"/>
              <a:cs typeface="Heebo" pitchFamily="34" charset="-120"/>
            </a:endParaRPr>
          </a:p>
          <a:p>
            <a:pPr marL="0" indent="0">
              <a:lnSpc>
                <a:spcPts val="2799"/>
              </a:lnSpc>
              <a:buNone/>
            </a:pPr>
            <a:r>
              <a:rPr lang="en-US" sz="4000" dirty="0">
                <a:solidFill>
                  <a:srgbClr val="DCD7E5"/>
                </a:solidFill>
                <a:ea typeface="Heebo" pitchFamily="34" charset="-122"/>
                <a:cs typeface="Heebo" pitchFamily="34" charset="-120"/>
              </a:rPr>
              <a:t>dimensionality reduction, and real-world applications.</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053"/>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311360" y="579358"/>
            <a:ext cx="10007679" cy="1316831"/>
          </a:xfrm>
          <a:prstGeom prst="rect">
            <a:avLst/>
          </a:prstGeom>
          <a:noFill/>
          <a:ln/>
        </p:spPr>
        <p:txBody>
          <a:bodyPr wrap="square" rtlCol="0" anchor="t"/>
          <a:lstStyle/>
          <a:p>
            <a:pPr marL="0" indent="0">
              <a:lnSpc>
                <a:spcPts val="5184"/>
              </a:lnSpc>
              <a:buNone/>
            </a:pPr>
            <a:r>
              <a:rPr lang="en-US" sz="4147" dirty="0">
                <a:solidFill>
                  <a:srgbClr val="F2F0F4"/>
                </a:solidFill>
                <a:latin typeface="Montserrat" pitchFamily="34" charset="0"/>
                <a:ea typeface="Montserrat" pitchFamily="34" charset="-122"/>
                <a:cs typeface="Montserrat" pitchFamily="34" charset="-120"/>
              </a:rPr>
              <a:t>Leveraging Co-Occurrence for Text Summarization</a:t>
            </a:r>
            <a:endParaRPr lang="en-US" sz="4147" dirty="0"/>
          </a:p>
        </p:txBody>
      </p:sp>
      <p:sp>
        <p:nvSpPr>
          <p:cNvPr id="5" name="Shape 2"/>
          <p:cNvSpPr/>
          <p:nvPr/>
        </p:nvSpPr>
        <p:spPr>
          <a:xfrm>
            <a:off x="2311360" y="5154216"/>
            <a:ext cx="10007679" cy="42029"/>
          </a:xfrm>
          <a:prstGeom prst="rect">
            <a:avLst/>
          </a:prstGeom>
          <a:solidFill>
            <a:srgbClr val="481782"/>
          </a:solidFill>
          <a:ln/>
        </p:spPr>
        <p:txBody>
          <a:bodyPr/>
          <a:lstStyle/>
          <a:p>
            <a:endParaRPr lang="en-IN"/>
          </a:p>
        </p:txBody>
      </p:sp>
      <p:sp>
        <p:nvSpPr>
          <p:cNvPr id="6" name="Shape 3"/>
          <p:cNvSpPr/>
          <p:nvPr/>
        </p:nvSpPr>
        <p:spPr>
          <a:xfrm>
            <a:off x="4739580" y="5154216"/>
            <a:ext cx="42029" cy="737354"/>
          </a:xfrm>
          <a:prstGeom prst="rect">
            <a:avLst/>
          </a:prstGeom>
          <a:solidFill>
            <a:srgbClr val="481782"/>
          </a:solidFill>
          <a:ln/>
        </p:spPr>
        <p:txBody>
          <a:bodyPr/>
          <a:lstStyle/>
          <a:p>
            <a:endParaRPr lang="en-IN"/>
          </a:p>
        </p:txBody>
      </p:sp>
      <p:sp>
        <p:nvSpPr>
          <p:cNvPr id="7" name="Shape 4"/>
          <p:cNvSpPr/>
          <p:nvPr/>
        </p:nvSpPr>
        <p:spPr>
          <a:xfrm>
            <a:off x="4523661" y="4917281"/>
            <a:ext cx="473988" cy="473988"/>
          </a:xfrm>
          <a:prstGeom prst="roundRect">
            <a:avLst>
              <a:gd name="adj" fmla="val 11575"/>
            </a:avLst>
          </a:prstGeom>
          <a:solidFill>
            <a:srgbClr val="3C136D"/>
          </a:solidFill>
          <a:ln w="7620">
            <a:solidFill>
              <a:srgbClr val="481782"/>
            </a:solidFill>
            <a:prstDash val="solid"/>
          </a:ln>
        </p:spPr>
        <p:txBody>
          <a:bodyPr/>
          <a:lstStyle/>
          <a:p>
            <a:endParaRPr lang="en-IN"/>
          </a:p>
        </p:txBody>
      </p:sp>
      <p:sp>
        <p:nvSpPr>
          <p:cNvPr id="8" name="Text 5"/>
          <p:cNvSpPr/>
          <p:nvPr/>
        </p:nvSpPr>
        <p:spPr>
          <a:xfrm>
            <a:off x="4703445" y="4956810"/>
            <a:ext cx="114300" cy="394930"/>
          </a:xfrm>
          <a:prstGeom prst="rect">
            <a:avLst/>
          </a:prstGeom>
          <a:noFill/>
          <a:ln/>
        </p:spPr>
        <p:txBody>
          <a:bodyPr wrap="none" rtlCol="0" anchor="t"/>
          <a:lstStyle/>
          <a:p>
            <a:pPr marL="0" indent="0" algn="ctr">
              <a:lnSpc>
                <a:spcPts val="3111"/>
              </a:lnSpc>
              <a:buNone/>
            </a:pPr>
            <a:r>
              <a:rPr lang="en-US" sz="2488" dirty="0">
                <a:solidFill>
                  <a:srgbClr val="DCD7E5"/>
                </a:solidFill>
                <a:latin typeface="Montserrat" pitchFamily="34" charset="0"/>
                <a:ea typeface="Montserrat" pitchFamily="34" charset="-122"/>
                <a:cs typeface="Montserrat" pitchFamily="34" charset="-120"/>
              </a:rPr>
              <a:t>1</a:t>
            </a:r>
            <a:endParaRPr lang="en-US" sz="2488" dirty="0"/>
          </a:p>
        </p:txBody>
      </p:sp>
      <p:sp>
        <p:nvSpPr>
          <p:cNvPr id="9" name="Text 6"/>
          <p:cNvSpPr/>
          <p:nvPr/>
        </p:nvSpPr>
        <p:spPr>
          <a:xfrm>
            <a:off x="2927985" y="6102310"/>
            <a:ext cx="3665220" cy="329208"/>
          </a:xfrm>
          <a:prstGeom prst="rect">
            <a:avLst/>
          </a:prstGeom>
          <a:noFill/>
          <a:ln/>
        </p:spPr>
        <p:txBody>
          <a:bodyPr wrap="none" rtlCol="0" anchor="t"/>
          <a:lstStyle/>
          <a:p>
            <a:pPr marL="0" indent="0" algn="ctr">
              <a:lnSpc>
                <a:spcPts val="2592"/>
              </a:lnSpc>
              <a:buNone/>
            </a:pPr>
            <a:r>
              <a:rPr lang="en-US" sz="2074" dirty="0">
                <a:solidFill>
                  <a:srgbClr val="DCD7E5"/>
                </a:solidFill>
                <a:latin typeface="Montserrat" pitchFamily="34" charset="0"/>
                <a:ea typeface="Montserrat" pitchFamily="34" charset="-122"/>
                <a:cs typeface="Montserrat" pitchFamily="34" charset="-120"/>
              </a:rPr>
              <a:t>Algorithmic Summarization</a:t>
            </a:r>
            <a:endParaRPr lang="en-US" sz="2074" dirty="0"/>
          </a:p>
        </p:txBody>
      </p:sp>
      <p:sp>
        <p:nvSpPr>
          <p:cNvPr id="10" name="Text 7"/>
          <p:cNvSpPr/>
          <p:nvPr/>
        </p:nvSpPr>
        <p:spPr>
          <a:xfrm>
            <a:off x="2521982" y="6642140"/>
            <a:ext cx="4477226" cy="1011555"/>
          </a:xfrm>
          <a:prstGeom prst="rect">
            <a:avLst/>
          </a:prstGeom>
          <a:noFill/>
          <a:ln/>
        </p:spPr>
        <p:txBody>
          <a:bodyPr wrap="square" rtlCol="0" anchor="t"/>
          <a:lstStyle/>
          <a:p>
            <a:pPr marL="0" indent="0" algn="ctr">
              <a:lnSpc>
                <a:spcPts val="2654"/>
              </a:lnSpc>
              <a:buNone/>
            </a:pPr>
            <a:r>
              <a:rPr lang="en-US" sz="1659" dirty="0">
                <a:solidFill>
                  <a:srgbClr val="DCD7E5"/>
                </a:solidFill>
                <a:latin typeface="Heebo" pitchFamily="34" charset="0"/>
                <a:ea typeface="Heebo" pitchFamily="34" charset="-122"/>
                <a:cs typeface="Heebo" pitchFamily="34" charset="-120"/>
              </a:rPr>
              <a:t>Explore automated text summarization techniques using co-occurrence vectors to boil content down to its most relevant points.</a:t>
            </a:r>
            <a:endParaRPr lang="en-US" sz="1659" dirty="0"/>
          </a:p>
        </p:txBody>
      </p:sp>
      <p:sp>
        <p:nvSpPr>
          <p:cNvPr id="11" name="Shape 8"/>
          <p:cNvSpPr/>
          <p:nvPr/>
        </p:nvSpPr>
        <p:spPr>
          <a:xfrm>
            <a:off x="7294066" y="4416862"/>
            <a:ext cx="42029" cy="737354"/>
          </a:xfrm>
          <a:prstGeom prst="rect">
            <a:avLst/>
          </a:prstGeom>
          <a:solidFill>
            <a:srgbClr val="481782"/>
          </a:solidFill>
          <a:ln/>
        </p:spPr>
        <p:txBody>
          <a:bodyPr/>
          <a:lstStyle/>
          <a:p>
            <a:endParaRPr lang="en-IN"/>
          </a:p>
        </p:txBody>
      </p:sp>
      <p:sp>
        <p:nvSpPr>
          <p:cNvPr id="12" name="Shape 9"/>
          <p:cNvSpPr/>
          <p:nvPr/>
        </p:nvSpPr>
        <p:spPr>
          <a:xfrm>
            <a:off x="7078147" y="4917281"/>
            <a:ext cx="473988" cy="473988"/>
          </a:xfrm>
          <a:prstGeom prst="roundRect">
            <a:avLst>
              <a:gd name="adj" fmla="val 11575"/>
            </a:avLst>
          </a:prstGeom>
          <a:solidFill>
            <a:srgbClr val="3C136D"/>
          </a:solidFill>
          <a:ln w="7620">
            <a:solidFill>
              <a:srgbClr val="481782"/>
            </a:solidFill>
            <a:prstDash val="solid"/>
          </a:ln>
        </p:spPr>
        <p:txBody>
          <a:bodyPr/>
          <a:lstStyle/>
          <a:p>
            <a:endParaRPr lang="en-IN"/>
          </a:p>
        </p:txBody>
      </p:sp>
      <p:sp>
        <p:nvSpPr>
          <p:cNvPr id="13" name="Text 10"/>
          <p:cNvSpPr/>
          <p:nvPr/>
        </p:nvSpPr>
        <p:spPr>
          <a:xfrm>
            <a:off x="7223641" y="4956810"/>
            <a:ext cx="182880" cy="394930"/>
          </a:xfrm>
          <a:prstGeom prst="rect">
            <a:avLst/>
          </a:prstGeom>
          <a:noFill/>
          <a:ln/>
        </p:spPr>
        <p:txBody>
          <a:bodyPr wrap="none" rtlCol="0" anchor="t"/>
          <a:lstStyle/>
          <a:p>
            <a:pPr marL="0" indent="0" algn="ctr">
              <a:lnSpc>
                <a:spcPts val="3111"/>
              </a:lnSpc>
              <a:buNone/>
            </a:pPr>
            <a:r>
              <a:rPr lang="en-US" sz="2488" dirty="0">
                <a:solidFill>
                  <a:srgbClr val="DCD7E5"/>
                </a:solidFill>
                <a:latin typeface="Montserrat" pitchFamily="34" charset="0"/>
                <a:ea typeface="Montserrat" pitchFamily="34" charset="-122"/>
                <a:cs typeface="Montserrat" pitchFamily="34" charset="-120"/>
              </a:rPr>
              <a:t>2</a:t>
            </a:r>
            <a:endParaRPr lang="en-US" sz="2488" dirty="0"/>
          </a:p>
        </p:txBody>
      </p:sp>
      <p:sp>
        <p:nvSpPr>
          <p:cNvPr id="14" name="Text 11"/>
          <p:cNvSpPr/>
          <p:nvPr/>
        </p:nvSpPr>
        <p:spPr>
          <a:xfrm>
            <a:off x="5627251" y="2317552"/>
            <a:ext cx="3375660" cy="329208"/>
          </a:xfrm>
          <a:prstGeom prst="rect">
            <a:avLst/>
          </a:prstGeom>
          <a:noFill/>
          <a:ln/>
        </p:spPr>
        <p:txBody>
          <a:bodyPr wrap="none" rtlCol="0" anchor="t"/>
          <a:lstStyle/>
          <a:p>
            <a:pPr marL="0" indent="0" algn="ctr">
              <a:lnSpc>
                <a:spcPts val="2592"/>
              </a:lnSpc>
              <a:buNone/>
            </a:pPr>
            <a:r>
              <a:rPr lang="en-US" sz="2074" dirty="0">
                <a:solidFill>
                  <a:srgbClr val="DCD7E5"/>
                </a:solidFill>
                <a:latin typeface="Montserrat" pitchFamily="34" charset="0"/>
                <a:ea typeface="Montserrat" pitchFamily="34" charset="-122"/>
                <a:cs typeface="Montserrat" pitchFamily="34" charset="-120"/>
              </a:rPr>
              <a:t>Extractive Summarization</a:t>
            </a:r>
            <a:endParaRPr lang="en-US" sz="2074" dirty="0"/>
          </a:p>
        </p:txBody>
      </p:sp>
      <p:sp>
        <p:nvSpPr>
          <p:cNvPr id="15" name="Text 12"/>
          <p:cNvSpPr/>
          <p:nvPr/>
        </p:nvSpPr>
        <p:spPr>
          <a:xfrm>
            <a:off x="5076468" y="2857381"/>
            <a:ext cx="4477345" cy="1348740"/>
          </a:xfrm>
          <a:prstGeom prst="rect">
            <a:avLst/>
          </a:prstGeom>
          <a:noFill/>
          <a:ln/>
        </p:spPr>
        <p:txBody>
          <a:bodyPr wrap="square" rtlCol="0" anchor="t"/>
          <a:lstStyle/>
          <a:p>
            <a:pPr marL="0" indent="0" algn="ctr">
              <a:lnSpc>
                <a:spcPts val="2654"/>
              </a:lnSpc>
              <a:buNone/>
            </a:pPr>
            <a:r>
              <a:rPr lang="en-US" sz="1659" dirty="0">
                <a:solidFill>
                  <a:srgbClr val="DCD7E5"/>
                </a:solidFill>
                <a:latin typeface="Heebo" pitchFamily="34" charset="0"/>
                <a:ea typeface="Heebo" pitchFamily="34" charset="-122"/>
                <a:cs typeface="Heebo" pitchFamily="34" charset="-120"/>
              </a:rPr>
              <a:t>Understand how extractive summarization techniques use co-occurrence vectors to select salient sentences and phrases from within text documents without alteration.</a:t>
            </a:r>
            <a:endParaRPr lang="en-US" sz="1659" dirty="0"/>
          </a:p>
        </p:txBody>
      </p:sp>
      <p:sp>
        <p:nvSpPr>
          <p:cNvPr id="16" name="Shape 13"/>
          <p:cNvSpPr/>
          <p:nvPr/>
        </p:nvSpPr>
        <p:spPr>
          <a:xfrm>
            <a:off x="9848671" y="5154216"/>
            <a:ext cx="42029" cy="737354"/>
          </a:xfrm>
          <a:prstGeom prst="rect">
            <a:avLst/>
          </a:prstGeom>
          <a:solidFill>
            <a:srgbClr val="481782"/>
          </a:solidFill>
          <a:ln/>
        </p:spPr>
        <p:txBody>
          <a:bodyPr/>
          <a:lstStyle/>
          <a:p>
            <a:endParaRPr lang="en-IN"/>
          </a:p>
        </p:txBody>
      </p:sp>
      <p:sp>
        <p:nvSpPr>
          <p:cNvPr id="17" name="Shape 14"/>
          <p:cNvSpPr/>
          <p:nvPr/>
        </p:nvSpPr>
        <p:spPr>
          <a:xfrm>
            <a:off x="9632752" y="4917281"/>
            <a:ext cx="473988" cy="473988"/>
          </a:xfrm>
          <a:prstGeom prst="roundRect">
            <a:avLst>
              <a:gd name="adj" fmla="val 11575"/>
            </a:avLst>
          </a:prstGeom>
          <a:solidFill>
            <a:srgbClr val="3C136D"/>
          </a:solidFill>
          <a:ln w="7620">
            <a:solidFill>
              <a:srgbClr val="481782"/>
            </a:solidFill>
            <a:prstDash val="solid"/>
          </a:ln>
        </p:spPr>
        <p:txBody>
          <a:bodyPr/>
          <a:lstStyle/>
          <a:p>
            <a:endParaRPr lang="en-IN"/>
          </a:p>
        </p:txBody>
      </p:sp>
      <p:sp>
        <p:nvSpPr>
          <p:cNvPr id="18" name="Text 15"/>
          <p:cNvSpPr/>
          <p:nvPr/>
        </p:nvSpPr>
        <p:spPr>
          <a:xfrm>
            <a:off x="9782056" y="4956810"/>
            <a:ext cx="175260" cy="394930"/>
          </a:xfrm>
          <a:prstGeom prst="rect">
            <a:avLst/>
          </a:prstGeom>
          <a:noFill/>
          <a:ln/>
        </p:spPr>
        <p:txBody>
          <a:bodyPr wrap="none" rtlCol="0" anchor="t"/>
          <a:lstStyle/>
          <a:p>
            <a:pPr marL="0" indent="0" algn="ctr">
              <a:lnSpc>
                <a:spcPts val="3111"/>
              </a:lnSpc>
              <a:buNone/>
            </a:pPr>
            <a:r>
              <a:rPr lang="en-US" sz="2488" dirty="0">
                <a:solidFill>
                  <a:srgbClr val="DCD7E5"/>
                </a:solidFill>
                <a:latin typeface="Montserrat" pitchFamily="34" charset="0"/>
                <a:ea typeface="Montserrat" pitchFamily="34" charset="-122"/>
                <a:cs typeface="Montserrat" pitchFamily="34" charset="-120"/>
              </a:rPr>
              <a:t>3</a:t>
            </a:r>
            <a:endParaRPr lang="en-US" sz="2488" dirty="0"/>
          </a:p>
        </p:txBody>
      </p:sp>
      <p:sp>
        <p:nvSpPr>
          <p:cNvPr id="19" name="Text 16"/>
          <p:cNvSpPr/>
          <p:nvPr/>
        </p:nvSpPr>
        <p:spPr>
          <a:xfrm>
            <a:off x="8086606" y="6102310"/>
            <a:ext cx="3566160" cy="329208"/>
          </a:xfrm>
          <a:prstGeom prst="rect">
            <a:avLst/>
          </a:prstGeom>
          <a:noFill/>
          <a:ln/>
        </p:spPr>
        <p:txBody>
          <a:bodyPr wrap="none" rtlCol="0" anchor="t"/>
          <a:lstStyle/>
          <a:p>
            <a:pPr marL="0" indent="0" algn="ctr">
              <a:lnSpc>
                <a:spcPts val="2592"/>
              </a:lnSpc>
              <a:buNone/>
            </a:pPr>
            <a:r>
              <a:rPr lang="en-US" sz="2074" dirty="0">
                <a:solidFill>
                  <a:srgbClr val="DCD7E5"/>
                </a:solidFill>
                <a:latin typeface="Montserrat" pitchFamily="34" charset="0"/>
                <a:ea typeface="Montserrat" pitchFamily="34" charset="-122"/>
                <a:cs typeface="Montserrat" pitchFamily="34" charset="-120"/>
              </a:rPr>
              <a:t>Abstractive Summarization</a:t>
            </a:r>
            <a:endParaRPr lang="en-US" sz="2074" dirty="0"/>
          </a:p>
        </p:txBody>
      </p:sp>
      <p:sp>
        <p:nvSpPr>
          <p:cNvPr id="20" name="Text 17"/>
          <p:cNvSpPr/>
          <p:nvPr/>
        </p:nvSpPr>
        <p:spPr>
          <a:xfrm>
            <a:off x="7631073" y="6642140"/>
            <a:ext cx="4477345" cy="1011555"/>
          </a:xfrm>
          <a:prstGeom prst="rect">
            <a:avLst/>
          </a:prstGeom>
          <a:noFill/>
          <a:ln/>
        </p:spPr>
        <p:txBody>
          <a:bodyPr wrap="square" rtlCol="0" anchor="t"/>
          <a:lstStyle/>
          <a:p>
            <a:pPr marL="0" indent="0" algn="ctr">
              <a:lnSpc>
                <a:spcPts val="2654"/>
              </a:lnSpc>
              <a:buNone/>
            </a:pPr>
            <a:r>
              <a:rPr lang="en-US" sz="1659" dirty="0">
                <a:solidFill>
                  <a:srgbClr val="DCD7E5"/>
                </a:solidFill>
                <a:latin typeface="Heebo" pitchFamily="34" charset="0"/>
                <a:ea typeface="Heebo" pitchFamily="34" charset="-122"/>
                <a:cs typeface="Heebo" pitchFamily="34" charset="-120"/>
              </a:rPr>
              <a:t>Learn about the context-based summarization that produces original content by restating the most important points from the original text.</a:t>
            </a:r>
            <a:endParaRPr lang="en-US" sz="165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443990"/>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Co-Occurrence Vectors in Entity Recognition and Linking</a:t>
            </a:r>
            <a:endParaRPr lang="en-US" sz="4374" dirty="0"/>
          </a:p>
        </p:txBody>
      </p:sp>
      <p:sp>
        <p:nvSpPr>
          <p:cNvPr id="5" name="Shape 2"/>
          <p:cNvSpPr/>
          <p:nvPr/>
        </p:nvSpPr>
        <p:spPr>
          <a:xfrm>
            <a:off x="2037993" y="3277076"/>
            <a:ext cx="3370064" cy="3508534"/>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6" name="Text 3"/>
          <p:cNvSpPr/>
          <p:nvPr/>
        </p:nvSpPr>
        <p:spPr>
          <a:xfrm>
            <a:off x="2267783" y="3506867"/>
            <a:ext cx="2910483"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Named Entity Recognition</a:t>
            </a:r>
            <a:endParaRPr lang="en-US" sz="2187" dirty="0"/>
          </a:p>
        </p:txBody>
      </p:sp>
      <p:sp>
        <p:nvSpPr>
          <p:cNvPr id="7" name="Text 4"/>
          <p:cNvSpPr/>
          <p:nvPr/>
        </p:nvSpPr>
        <p:spPr>
          <a:xfrm>
            <a:off x="2267783" y="4423410"/>
            <a:ext cx="2910483"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Automate the recognition of named entities within a document using co-occurrence vectors.</a:t>
            </a:r>
            <a:endParaRPr lang="en-US" sz="1750" dirty="0"/>
          </a:p>
        </p:txBody>
      </p:sp>
      <p:sp>
        <p:nvSpPr>
          <p:cNvPr id="8" name="Shape 5"/>
          <p:cNvSpPr/>
          <p:nvPr/>
        </p:nvSpPr>
        <p:spPr>
          <a:xfrm>
            <a:off x="5630228" y="3277076"/>
            <a:ext cx="3370064" cy="3508534"/>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9" name="Text 6"/>
          <p:cNvSpPr/>
          <p:nvPr/>
        </p:nvSpPr>
        <p:spPr>
          <a:xfrm>
            <a:off x="5860018" y="3506867"/>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Entity Linking</a:t>
            </a:r>
            <a:endParaRPr lang="en-US" sz="2187" dirty="0"/>
          </a:p>
        </p:txBody>
      </p:sp>
      <p:sp>
        <p:nvSpPr>
          <p:cNvPr id="10" name="Text 7"/>
          <p:cNvSpPr/>
          <p:nvPr/>
        </p:nvSpPr>
        <p:spPr>
          <a:xfrm>
            <a:off x="5860018" y="4076224"/>
            <a:ext cx="2910483"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Link recognized entities to a structured knowledge base to provide additional context and enrich the results of entity recognition models.</a:t>
            </a:r>
            <a:endParaRPr lang="en-US" sz="1750" dirty="0"/>
          </a:p>
        </p:txBody>
      </p:sp>
      <p:sp>
        <p:nvSpPr>
          <p:cNvPr id="11" name="Shape 8"/>
          <p:cNvSpPr/>
          <p:nvPr/>
        </p:nvSpPr>
        <p:spPr>
          <a:xfrm>
            <a:off x="9222462" y="3277076"/>
            <a:ext cx="3370064" cy="3508534"/>
          </a:xfrm>
          <a:prstGeom prst="roundRect">
            <a:avLst>
              <a:gd name="adj" fmla="val 1628"/>
            </a:avLst>
          </a:prstGeom>
          <a:solidFill>
            <a:srgbClr val="3C136D"/>
          </a:solidFill>
          <a:ln w="7620">
            <a:solidFill>
              <a:srgbClr val="481782"/>
            </a:solidFill>
            <a:prstDash val="solid"/>
          </a:ln>
        </p:spPr>
        <p:txBody>
          <a:bodyPr/>
          <a:lstStyle/>
          <a:p>
            <a:endParaRPr lang="en-IN"/>
          </a:p>
        </p:txBody>
      </p:sp>
      <p:sp>
        <p:nvSpPr>
          <p:cNvPr id="12" name="Text 9"/>
          <p:cNvSpPr/>
          <p:nvPr/>
        </p:nvSpPr>
        <p:spPr>
          <a:xfrm>
            <a:off x="9452253" y="3506867"/>
            <a:ext cx="2910483"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Application in Healthcare</a:t>
            </a:r>
            <a:endParaRPr lang="en-US" sz="2187" dirty="0"/>
          </a:p>
        </p:txBody>
      </p:sp>
      <p:sp>
        <p:nvSpPr>
          <p:cNvPr id="13" name="Text 10"/>
          <p:cNvSpPr/>
          <p:nvPr/>
        </p:nvSpPr>
        <p:spPr>
          <a:xfrm>
            <a:off x="9363919" y="4423410"/>
            <a:ext cx="3090440"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Explore the use of co-occurrence vectors for entity recognition and linking in medical text data, including electronic health records and medical publications.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789384" y="741878"/>
            <a:ext cx="7565231" cy="1973461"/>
          </a:xfrm>
          <a:prstGeom prst="rect">
            <a:avLst/>
          </a:prstGeom>
          <a:noFill/>
          <a:ln/>
        </p:spPr>
        <p:txBody>
          <a:bodyPr wrap="square" rtlCol="0" anchor="t"/>
          <a:lstStyle/>
          <a:p>
            <a:pPr marL="0" indent="0">
              <a:lnSpc>
                <a:spcPts val="5180"/>
              </a:lnSpc>
              <a:buNone/>
            </a:pPr>
            <a:r>
              <a:rPr lang="en-US" sz="4144" dirty="0">
                <a:solidFill>
                  <a:srgbClr val="F2F0F4"/>
                </a:solidFill>
                <a:latin typeface="Montserrat" pitchFamily="34" charset="0"/>
                <a:ea typeface="Montserrat" pitchFamily="34" charset="-122"/>
                <a:cs typeface="Montserrat" pitchFamily="34" charset="-120"/>
              </a:rPr>
              <a:t>Future Horizons: Co-Occurrence Vectors in Evolving NLP Landscape</a:t>
            </a:r>
            <a:endParaRPr lang="en-US" sz="4144" dirty="0"/>
          </a:p>
        </p:txBody>
      </p:sp>
      <p:sp>
        <p:nvSpPr>
          <p:cNvPr id="5" name="Shape 2"/>
          <p:cNvSpPr/>
          <p:nvPr/>
        </p:nvSpPr>
        <p:spPr>
          <a:xfrm>
            <a:off x="789384" y="3195518"/>
            <a:ext cx="473631" cy="473631"/>
          </a:xfrm>
          <a:prstGeom prst="roundRect">
            <a:avLst>
              <a:gd name="adj" fmla="val 11584"/>
            </a:avLst>
          </a:prstGeom>
          <a:solidFill>
            <a:srgbClr val="3C136D"/>
          </a:solidFill>
          <a:ln w="7620">
            <a:solidFill>
              <a:srgbClr val="481782"/>
            </a:solidFill>
            <a:prstDash val="solid"/>
          </a:ln>
        </p:spPr>
        <p:txBody>
          <a:bodyPr/>
          <a:lstStyle/>
          <a:p>
            <a:endParaRPr lang="en-IN"/>
          </a:p>
        </p:txBody>
      </p:sp>
      <p:sp>
        <p:nvSpPr>
          <p:cNvPr id="6" name="Text 3"/>
          <p:cNvSpPr/>
          <p:nvPr/>
        </p:nvSpPr>
        <p:spPr>
          <a:xfrm>
            <a:off x="969050" y="3234928"/>
            <a:ext cx="114300" cy="394692"/>
          </a:xfrm>
          <a:prstGeom prst="rect">
            <a:avLst/>
          </a:prstGeom>
          <a:noFill/>
          <a:ln/>
        </p:spPr>
        <p:txBody>
          <a:bodyPr wrap="none" rtlCol="0" anchor="t"/>
          <a:lstStyle/>
          <a:p>
            <a:pPr marL="0" indent="0" algn="ctr">
              <a:lnSpc>
                <a:spcPts val="3108"/>
              </a:lnSpc>
              <a:buNone/>
            </a:pPr>
            <a:r>
              <a:rPr lang="en-US" sz="2486" dirty="0">
                <a:solidFill>
                  <a:srgbClr val="DCD7E5"/>
                </a:solidFill>
                <a:latin typeface="Montserrat" pitchFamily="34" charset="0"/>
                <a:ea typeface="Montserrat" pitchFamily="34" charset="-122"/>
                <a:cs typeface="Montserrat" pitchFamily="34" charset="-120"/>
              </a:rPr>
              <a:t>1</a:t>
            </a:r>
            <a:endParaRPr lang="en-US" sz="2486" dirty="0"/>
          </a:p>
        </p:txBody>
      </p:sp>
      <p:sp>
        <p:nvSpPr>
          <p:cNvPr id="7" name="Text 4"/>
          <p:cNvSpPr/>
          <p:nvPr/>
        </p:nvSpPr>
        <p:spPr>
          <a:xfrm>
            <a:off x="1473518" y="3267908"/>
            <a:ext cx="2758440" cy="328851"/>
          </a:xfrm>
          <a:prstGeom prst="rect">
            <a:avLst/>
          </a:prstGeom>
          <a:noFill/>
          <a:ln/>
        </p:spPr>
        <p:txBody>
          <a:bodyPr wrap="none" rtlCol="0" anchor="t"/>
          <a:lstStyle/>
          <a:p>
            <a:pPr marL="0" indent="0">
              <a:lnSpc>
                <a:spcPts val="2590"/>
              </a:lnSpc>
              <a:buNone/>
            </a:pPr>
            <a:r>
              <a:rPr lang="en-US" sz="2072" dirty="0">
                <a:solidFill>
                  <a:srgbClr val="DCD7E5"/>
                </a:solidFill>
                <a:latin typeface="Montserrat" pitchFamily="34" charset="0"/>
                <a:ea typeface="Montserrat" pitchFamily="34" charset="-122"/>
                <a:cs typeface="Montserrat" pitchFamily="34" charset="-120"/>
              </a:rPr>
              <a:t>Continuous Learning</a:t>
            </a:r>
            <a:endParaRPr lang="en-US" sz="2072" dirty="0"/>
          </a:p>
        </p:txBody>
      </p:sp>
      <p:sp>
        <p:nvSpPr>
          <p:cNvPr id="8" name="Text 5"/>
          <p:cNvSpPr/>
          <p:nvPr/>
        </p:nvSpPr>
        <p:spPr>
          <a:xfrm>
            <a:off x="1473518" y="3807262"/>
            <a:ext cx="2993231" cy="1683544"/>
          </a:xfrm>
          <a:prstGeom prst="rect">
            <a:avLst/>
          </a:prstGeom>
          <a:noFill/>
          <a:ln/>
        </p:spPr>
        <p:txBody>
          <a:bodyPr wrap="square" rtlCol="0" anchor="t"/>
          <a:lstStyle/>
          <a:p>
            <a:pPr marL="0" indent="0">
              <a:lnSpc>
                <a:spcPts val="2652"/>
              </a:lnSpc>
              <a:buNone/>
            </a:pPr>
            <a:r>
              <a:rPr lang="en-US" sz="1658" dirty="0">
                <a:solidFill>
                  <a:srgbClr val="DCD7E5"/>
                </a:solidFill>
                <a:latin typeface="Heebo" pitchFamily="34" charset="0"/>
                <a:ea typeface="Heebo" pitchFamily="34" charset="-122"/>
                <a:cs typeface="Heebo" pitchFamily="34" charset="-120"/>
              </a:rPr>
              <a:t>Explore how co-occurrence vectors can be incorporated in online and continuous learning models to enhance their predictive capabilities.</a:t>
            </a:r>
            <a:endParaRPr lang="en-US" sz="1658" dirty="0"/>
          </a:p>
        </p:txBody>
      </p:sp>
      <p:sp>
        <p:nvSpPr>
          <p:cNvPr id="9" name="Shape 6"/>
          <p:cNvSpPr/>
          <p:nvPr/>
        </p:nvSpPr>
        <p:spPr>
          <a:xfrm>
            <a:off x="4677251" y="3195518"/>
            <a:ext cx="473631" cy="473631"/>
          </a:xfrm>
          <a:prstGeom prst="roundRect">
            <a:avLst>
              <a:gd name="adj" fmla="val 11584"/>
            </a:avLst>
          </a:prstGeom>
          <a:solidFill>
            <a:srgbClr val="3C136D"/>
          </a:solidFill>
          <a:ln w="7620">
            <a:solidFill>
              <a:srgbClr val="481782"/>
            </a:solidFill>
            <a:prstDash val="solid"/>
          </a:ln>
        </p:spPr>
        <p:txBody>
          <a:bodyPr/>
          <a:lstStyle/>
          <a:p>
            <a:endParaRPr lang="en-IN"/>
          </a:p>
        </p:txBody>
      </p:sp>
      <p:sp>
        <p:nvSpPr>
          <p:cNvPr id="10" name="Text 7"/>
          <p:cNvSpPr/>
          <p:nvPr/>
        </p:nvSpPr>
        <p:spPr>
          <a:xfrm>
            <a:off x="4822627" y="3234928"/>
            <a:ext cx="182880" cy="394692"/>
          </a:xfrm>
          <a:prstGeom prst="rect">
            <a:avLst/>
          </a:prstGeom>
          <a:noFill/>
          <a:ln/>
        </p:spPr>
        <p:txBody>
          <a:bodyPr wrap="none" rtlCol="0" anchor="t"/>
          <a:lstStyle/>
          <a:p>
            <a:pPr marL="0" indent="0" algn="ctr">
              <a:lnSpc>
                <a:spcPts val="3108"/>
              </a:lnSpc>
              <a:buNone/>
            </a:pPr>
            <a:r>
              <a:rPr lang="en-US" sz="2486" dirty="0">
                <a:solidFill>
                  <a:srgbClr val="DCD7E5"/>
                </a:solidFill>
                <a:latin typeface="Montserrat" pitchFamily="34" charset="0"/>
                <a:ea typeface="Montserrat" pitchFamily="34" charset="-122"/>
                <a:cs typeface="Montserrat" pitchFamily="34" charset="-120"/>
              </a:rPr>
              <a:t>2</a:t>
            </a:r>
            <a:endParaRPr lang="en-US" sz="2486" dirty="0"/>
          </a:p>
        </p:txBody>
      </p:sp>
      <p:sp>
        <p:nvSpPr>
          <p:cNvPr id="11" name="Text 8"/>
          <p:cNvSpPr/>
          <p:nvPr/>
        </p:nvSpPr>
        <p:spPr>
          <a:xfrm>
            <a:off x="5361384" y="3267908"/>
            <a:ext cx="2872740" cy="328851"/>
          </a:xfrm>
          <a:prstGeom prst="rect">
            <a:avLst/>
          </a:prstGeom>
          <a:noFill/>
          <a:ln/>
        </p:spPr>
        <p:txBody>
          <a:bodyPr wrap="none" rtlCol="0" anchor="t"/>
          <a:lstStyle/>
          <a:p>
            <a:pPr marL="0" indent="0">
              <a:lnSpc>
                <a:spcPts val="2590"/>
              </a:lnSpc>
              <a:buNone/>
            </a:pPr>
            <a:r>
              <a:rPr lang="en-US" sz="2072" dirty="0">
                <a:solidFill>
                  <a:srgbClr val="DCD7E5"/>
                </a:solidFill>
                <a:latin typeface="Montserrat" pitchFamily="34" charset="0"/>
                <a:ea typeface="Montserrat" pitchFamily="34" charset="-122"/>
                <a:cs typeface="Montserrat" pitchFamily="34" charset="-120"/>
              </a:rPr>
              <a:t>Multi-Lingual Analysis</a:t>
            </a:r>
            <a:endParaRPr lang="en-US" sz="2072" dirty="0"/>
          </a:p>
        </p:txBody>
      </p:sp>
      <p:sp>
        <p:nvSpPr>
          <p:cNvPr id="12" name="Text 9"/>
          <p:cNvSpPr/>
          <p:nvPr/>
        </p:nvSpPr>
        <p:spPr>
          <a:xfrm>
            <a:off x="5361384" y="3807262"/>
            <a:ext cx="2993231" cy="1683544"/>
          </a:xfrm>
          <a:prstGeom prst="rect">
            <a:avLst/>
          </a:prstGeom>
          <a:noFill/>
          <a:ln/>
        </p:spPr>
        <p:txBody>
          <a:bodyPr wrap="square" rtlCol="0" anchor="t"/>
          <a:lstStyle/>
          <a:p>
            <a:pPr marL="0" indent="0">
              <a:lnSpc>
                <a:spcPts val="2652"/>
              </a:lnSpc>
              <a:buNone/>
            </a:pPr>
            <a:r>
              <a:rPr lang="en-US" sz="1658" dirty="0">
                <a:solidFill>
                  <a:srgbClr val="DCD7E5"/>
                </a:solidFill>
                <a:latin typeface="Heebo" pitchFamily="34" charset="0"/>
                <a:ea typeface="Heebo" pitchFamily="34" charset="-122"/>
                <a:cs typeface="Heebo" pitchFamily="34" charset="-120"/>
              </a:rPr>
              <a:t>Discover how co-occurrence vectors can be utilized in multi-lingual text analysis to improve understanding and interpretation of language.</a:t>
            </a:r>
            <a:endParaRPr lang="en-US" sz="1658" dirty="0"/>
          </a:p>
        </p:txBody>
      </p:sp>
      <p:sp>
        <p:nvSpPr>
          <p:cNvPr id="13" name="Shape 10"/>
          <p:cNvSpPr/>
          <p:nvPr/>
        </p:nvSpPr>
        <p:spPr>
          <a:xfrm>
            <a:off x="789384" y="5865733"/>
            <a:ext cx="473631" cy="473631"/>
          </a:xfrm>
          <a:prstGeom prst="roundRect">
            <a:avLst>
              <a:gd name="adj" fmla="val 11584"/>
            </a:avLst>
          </a:prstGeom>
          <a:solidFill>
            <a:srgbClr val="3C136D"/>
          </a:solidFill>
          <a:ln w="7620">
            <a:solidFill>
              <a:srgbClr val="481782"/>
            </a:solidFill>
            <a:prstDash val="solid"/>
          </a:ln>
        </p:spPr>
        <p:txBody>
          <a:bodyPr/>
          <a:lstStyle/>
          <a:p>
            <a:endParaRPr lang="en-IN"/>
          </a:p>
        </p:txBody>
      </p:sp>
      <p:sp>
        <p:nvSpPr>
          <p:cNvPr id="14" name="Text 11"/>
          <p:cNvSpPr/>
          <p:nvPr/>
        </p:nvSpPr>
        <p:spPr>
          <a:xfrm>
            <a:off x="938570" y="5905143"/>
            <a:ext cx="175260" cy="394692"/>
          </a:xfrm>
          <a:prstGeom prst="rect">
            <a:avLst/>
          </a:prstGeom>
          <a:noFill/>
          <a:ln/>
        </p:spPr>
        <p:txBody>
          <a:bodyPr wrap="none" rtlCol="0" anchor="t"/>
          <a:lstStyle/>
          <a:p>
            <a:pPr marL="0" indent="0" algn="ctr">
              <a:lnSpc>
                <a:spcPts val="3108"/>
              </a:lnSpc>
              <a:buNone/>
            </a:pPr>
            <a:r>
              <a:rPr lang="en-US" sz="2486" dirty="0">
                <a:solidFill>
                  <a:srgbClr val="DCD7E5"/>
                </a:solidFill>
                <a:latin typeface="Montserrat" pitchFamily="34" charset="0"/>
                <a:ea typeface="Montserrat" pitchFamily="34" charset="-122"/>
                <a:cs typeface="Montserrat" pitchFamily="34" charset="-120"/>
              </a:rPr>
              <a:t>3</a:t>
            </a:r>
            <a:endParaRPr lang="en-US" sz="2486" dirty="0"/>
          </a:p>
        </p:txBody>
      </p:sp>
      <p:sp>
        <p:nvSpPr>
          <p:cNvPr id="15" name="Text 12"/>
          <p:cNvSpPr/>
          <p:nvPr/>
        </p:nvSpPr>
        <p:spPr>
          <a:xfrm>
            <a:off x="1473518" y="5938123"/>
            <a:ext cx="2270760" cy="328851"/>
          </a:xfrm>
          <a:prstGeom prst="rect">
            <a:avLst/>
          </a:prstGeom>
          <a:noFill/>
          <a:ln/>
        </p:spPr>
        <p:txBody>
          <a:bodyPr wrap="none" rtlCol="0" anchor="t"/>
          <a:lstStyle/>
          <a:p>
            <a:pPr marL="0" indent="0">
              <a:lnSpc>
                <a:spcPts val="2590"/>
              </a:lnSpc>
              <a:buNone/>
            </a:pPr>
            <a:r>
              <a:rPr lang="en-US" sz="2072" dirty="0">
                <a:solidFill>
                  <a:srgbClr val="DCD7E5"/>
                </a:solidFill>
                <a:latin typeface="Montserrat" pitchFamily="34" charset="0"/>
                <a:ea typeface="Montserrat" pitchFamily="34" charset="-122"/>
                <a:cs typeface="Montserrat" pitchFamily="34" charset="-120"/>
              </a:rPr>
              <a:t>Interdisciplinarity</a:t>
            </a:r>
            <a:endParaRPr lang="en-US" sz="2072" dirty="0"/>
          </a:p>
        </p:txBody>
      </p:sp>
      <p:sp>
        <p:nvSpPr>
          <p:cNvPr id="16" name="Text 13"/>
          <p:cNvSpPr/>
          <p:nvPr/>
        </p:nvSpPr>
        <p:spPr>
          <a:xfrm>
            <a:off x="1473518" y="6477476"/>
            <a:ext cx="6881098" cy="1010126"/>
          </a:xfrm>
          <a:prstGeom prst="rect">
            <a:avLst/>
          </a:prstGeom>
          <a:noFill/>
          <a:ln/>
        </p:spPr>
        <p:txBody>
          <a:bodyPr wrap="square" rtlCol="0" anchor="t"/>
          <a:lstStyle/>
          <a:p>
            <a:pPr marL="0" indent="0">
              <a:lnSpc>
                <a:spcPts val="2652"/>
              </a:lnSpc>
              <a:buNone/>
            </a:pPr>
            <a:r>
              <a:rPr lang="en-US" sz="1658" dirty="0">
                <a:solidFill>
                  <a:srgbClr val="DCD7E5"/>
                </a:solidFill>
                <a:latin typeface="Heebo" pitchFamily="34" charset="0"/>
                <a:ea typeface="Heebo" pitchFamily="34" charset="-122"/>
                <a:cs typeface="Heebo" pitchFamily="34" charset="-120"/>
              </a:rPr>
              <a:t>Explore the interdisciplinary opportunities enabled by co-occurrence vectors, which have applications for analyzing text data in social sciences, marketing, and beyond.</a:t>
            </a:r>
            <a:endParaRPr lang="en-US" sz="1658"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3678912"/>
            <a:ext cx="4443889"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Conclusion</a:t>
            </a:r>
            <a:endParaRPr lang="en-US" sz="4374" dirty="0"/>
          </a:p>
        </p:txBody>
      </p:sp>
      <p:sp>
        <p:nvSpPr>
          <p:cNvPr id="5" name="Text 2"/>
          <p:cNvSpPr/>
          <p:nvPr/>
        </p:nvSpPr>
        <p:spPr>
          <a:xfrm>
            <a:off x="2037993" y="4706541"/>
            <a:ext cx="10554414"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Co-Occurrence Vectors are an essential element of modern NLP and have numerous applications in improving text data analysis. With the continued application of new techniques and methods, their use will only continue to grow.</a:t>
            </a:r>
            <a:endParaRPr lang="en-US" sz="1750" dirty="0"/>
          </a:p>
        </p:txBody>
      </p:sp>
      <p:pic>
        <p:nvPicPr>
          <p:cNvPr id="6" name="Image 1" descr="preencoded.png"/>
          <p:cNvPicPr>
            <a:picLocks noChangeAspect="1"/>
          </p:cNvPicPr>
          <p:nvPr/>
        </p:nvPicPr>
        <p:blipFill>
          <a:blip r:embed="rId4"/>
          <a:stretch>
            <a:fillRect/>
          </a:stretch>
        </p:blipFill>
        <p:spPr>
          <a:xfrm>
            <a:off x="0" y="0"/>
            <a:ext cx="14630400" cy="1222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2150626"/>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Understanding the Role of Co-Occurrence Vectors</a:t>
            </a:r>
            <a:endParaRPr lang="en-US" sz="4374" dirty="0"/>
          </a:p>
        </p:txBody>
      </p:sp>
      <p:sp>
        <p:nvSpPr>
          <p:cNvPr id="5" name="Shape 2"/>
          <p:cNvSpPr/>
          <p:nvPr/>
        </p:nvSpPr>
        <p:spPr>
          <a:xfrm>
            <a:off x="2037993" y="3983712"/>
            <a:ext cx="3370064" cy="2095143"/>
          </a:xfrm>
          <a:prstGeom prst="roundRect">
            <a:avLst>
              <a:gd name="adj" fmla="val 2619"/>
            </a:avLst>
          </a:prstGeom>
          <a:solidFill>
            <a:srgbClr val="3C136D"/>
          </a:solidFill>
          <a:ln w="7620">
            <a:solidFill>
              <a:srgbClr val="481782"/>
            </a:solidFill>
            <a:prstDash val="solid"/>
          </a:ln>
        </p:spPr>
        <p:txBody>
          <a:bodyPr/>
          <a:lstStyle/>
          <a:p>
            <a:endParaRPr lang="en-IN"/>
          </a:p>
        </p:txBody>
      </p:sp>
      <p:sp>
        <p:nvSpPr>
          <p:cNvPr id="6" name="Text 3"/>
          <p:cNvSpPr/>
          <p:nvPr/>
        </p:nvSpPr>
        <p:spPr>
          <a:xfrm>
            <a:off x="2267783" y="4213503"/>
            <a:ext cx="243078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Statistical Insight</a:t>
            </a:r>
            <a:endParaRPr lang="en-US" sz="2187" dirty="0"/>
          </a:p>
        </p:txBody>
      </p:sp>
      <p:sp>
        <p:nvSpPr>
          <p:cNvPr id="7" name="Text 4"/>
          <p:cNvSpPr/>
          <p:nvPr/>
        </p:nvSpPr>
        <p:spPr>
          <a:xfrm>
            <a:off x="2267783" y="4782860"/>
            <a:ext cx="2910483"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Find insights about word frequency and distribution with co-occurrence vectors.</a:t>
            </a:r>
            <a:endParaRPr lang="en-US" sz="1750" dirty="0"/>
          </a:p>
        </p:txBody>
      </p:sp>
      <p:sp>
        <p:nvSpPr>
          <p:cNvPr id="8" name="Shape 5"/>
          <p:cNvSpPr/>
          <p:nvPr/>
        </p:nvSpPr>
        <p:spPr>
          <a:xfrm>
            <a:off x="5630228" y="3983712"/>
            <a:ext cx="3370064" cy="2095143"/>
          </a:xfrm>
          <a:prstGeom prst="roundRect">
            <a:avLst>
              <a:gd name="adj" fmla="val 2619"/>
            </a:avLst>
          </a:prstGeom>
          <a:solidFill>
            <a:srgbClr val="3C136D"/>
          </a:solidFill>
          <a:ln w="7620">
            <a:solidFill>
              <a:srgbClr val="481782"/>
            </a:solidFill>
            <a:prstDash val="solid"/>
          </a:ln>
        </p:spPr>
        <p:txBody>
          <a:bodyPr/>
          <a:lstStyle/>
          <a:p>
            <a:endParaRPr lang="en-IN"/>
          </a:p>
        </p:txBody>
      </p:sp>
      <p:sp>
        <p:nvSpPr>
          <p:cNvPr id="9" name="Text 6"/>
          <p:cNvSpPr/>
          <p:nvPr/>
        </p:nvSpPr>
        <p:spPr>
          <a:xfrm>
            <a:off x="5860018" y="4213503"/>
            <a:ext cx="282702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Language Modeling</a:t>
            </a:r>
            <a:endParaRPr lang="en-US" sz="2187" dirty="0"/>
          </a:p>
        </p:txBody>
      </p:sp>
      <p:sp>
        <p:nvSpPr>
          <p:cNvPr id="10" name="Text 7"/>
          <p:cNvSpPr/>
          <p:nvPr/>
        </p:nvSpPr>
        <p:spPr>
          <a:xfrm>
            <a:off x="5860018" y="4782860"/>
            <a:ext cx="3006190"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Improve your understanding of the language structure and underlying semantics.</a:t>
            </a:r>
            <a:endParaRPr lang="en-US" sz="1750" dirty="0"/>
          </a:p>
        </p:txBody>
      </p:sp>
      <p:sp>
        <p:nvSpPr>
          <p:cNvPr id="11" name="Shape 8"/>
          <p:cNvSpPr/>
          <p:nvPr/>
        </p:nvSpPr>
        <p:spPr>
          <a:xfrm>
            <a:off x="9222462" y="3983712"/>
            <a:ext cx="3370064" cy="2095143"/>
          </a:xfrm>
          <a:prstGeom prst="roundRect">
            <a:avLst>
              <a:gd name="adj" fmla="val 2619"/>
            </a:avLst>
          </a:prstGeom>
          <a:solidFill>
            <a:srgbClr val="3C136D"/>
          </a:solidFill>
          <a:ln w="7620">
            <a:solidFill>
              <a:srgbClr val="481782"/>
            </a:solidFill>
            <a:prstDash val="solid"/>
          </a:ln>
        </p:spPr>
        <p:txBody>
          <a:bodyPr/>
          <a:lstStyle/>
          <a:p>
            <a:endParaRPr lang="en-IN"/>
          </a:p>
        </p:txBody>
      </p:sp>
      <p:sp>
        <p:nvSpPr>
          <p:cNvPr id="12" name="Text 9"/>
          <p:cNvSpPr/>
          <p:nvPr/>
        </p:nvSpPr>
        <p:spPr>
          <a:xfrm>
            <a:off x="9452253" y="4213503"/>
            <a:ext cx="241554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Network Analysis</a:t>
            </a:r>
            <a:endParaRPr lang="en-US" sz="2187" dirty="0"/>
          </a:p>
        </p:txBody>
      </p:sp>
      <p:sp>
        <p:nvSpPr>
          <p:cNvPr id="13" name="Text 10"/>
          <p:cNvSpPr/>
          <p:nvPr/>
        </p:nvSpPr>
        <p:spPr>
          <a:xfrm>
            <a:off x="9363919" y="4782860"/>
            <a:ext cx="3125165"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Uncover relationships between words and concepts with network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60866" y="102074"/>
            <a:ext cx="7459861" cy="981551"/>
          </a:xfrm>
          <a:prstGeom prst="rect">
            <a:avLst/>
          </a:prstGeom>
          <a:noFill/>
          <a:ln/>
        </p:spPr>
        <p:txBody>
          <a:bodyPr wrap="square" rtlCol="0" anchor="t"/>
          <a:lstStyle/>
          <a:p>
            <a:pPr marL="0" indent="0">
              <a:lnSpc>
                <a:spcPts val="3864"/>
              </a:lnSpc>
              <a:buNone/>
            </a:pPr>
            <a:r>
              <a:rPr lang="en-US" sz="3092" dirty="0">
                <a:solidFill>
                  <a:srgbClr val="F2F0F4"/>
                </a:solidFill>
                <a:latin typeface="Montserrat" pitchFamily="34" charset="0"/>
                <a:ea typeface="Montserrat" pitchFamily="34" charset="-122"/>
                <a:cs typeface="Montserrat" pitchFamily="34" charset="-120"/>
              </a:rPr>
              <a:t>Preprocessing: Paving the Way for Effective Text Processing</a:t>
            </a:r>
            <a:endParaRPr lang="en-US" sz="3092" dirty="0"/>
          </a:p>
        </p:txBody>
      </p:sp>
      <p:pic>
        <p:nvPicPr>
          <p:cNvPr id="5" name="Image 1" descr="preencoded.png"/>
          <p:cNvPicPr>
            <a:picLocks noChangeAspect="1"/>
          </p:cNvPicPr>
          <p:nvPr/>
        </p:nvPicPr>
        <p:blipFill>
          <a:blip r:embed="rId4"/>
          <a:stretch>
            <a:fillRect/>
          </a:stretch>
        </p:blipFill>
        <p:spPr>
          <a:xfrm>
            <a:off x="432936" y="1695289"/>
            <a:ext cx="2329577" cy="1439704"/>
          </a:xfrm>
          <a:prstGeom prst="rect">
            <a:avLst/>
          </a:prstGeom>
        </p:spPr>
      </p:pic>
      <p:sp>
        <p:nvSpPr>
          <p:cNvPr id="6" name="Text 2"/>
          <p:cNvSpPr/>
          <p:nvPr/>
        </p:nvSpPr>
        <p:spPr>
          <a:xfrm>
            <a:off x="493096" y="3680127"/>
            <a:ext cx="1570434" cy="245388"/>
          </a:xfrm>
          <a:prstGeom prst="rect">
            <a:avLst/>
          </a:prstGeom>
          <a:noFill/>
          <a:ln/>
        </p:spPr>
        <p:txBody>
          <a:bodyPr wrap="none" rtlCol="0" anchor="t"/>
          <a:lstStyle/>
          <a:p>
            <a:pPr marL="0" indent="0" algn="l">
              <a:lnSpc>
                <a:spcPts val="1932"/>
              </a:lnSpc>
              <a:buNone/>
            </a:pPr>
            <a:r>
              <a:rPr lang="en-US" dirty="0">
                <a:solidFill>
                  <a:srgbClr val="F2F0F4"/>
                </a:solidFill>
                <a:latin typeface="Montserrat" pitchFamily="34" charset="0"/>
                <a:ea typeface="Montserrat" pitchFamily="34" charset="-122"/>
                <a:cs typeface="Montserrat" pitchFamily="34" charset="-120"/>
              </a:rPr>
              <a:t>Collecting</a:t>
            </a:r>
            <a:endParaRPr lang="en-US" dirty="0"/>
          </a:p>
        </p:txBody>
      </p:sp>
      <p:sp>
        <p:nvSpPr>
          <p:cNvPr id="7" name="Text 3"/>
          <p:cNvSpPr/>
          <p:nvPr/>
        </p:nvSpPr>
        <p:spPr>
          <a:xfrm>
            <a:off x="260866" y="4517544"/>
            <a:ext cx="2915471" cy="2328424"/>
          </a:xfrm>
          <a:prstGeom prst="rect">
            <a:avLst/>
          </a:prstGeom>
          <a:noFill/>
          <a:ln/>
        </p:spPr>
        <p:txBody>
          <a:bodyPr wrap="square" rtlCol="0" anchor="t"/>
          <a:lstStyle/>
          <a:p>
            <a:pPr marL="0" indent="0" algn="l">
              <a:lnSpc>
                <a:spcPts val="1979"/>
              </a:lnSpc>
              <a:buNone/>
            </a:pPr>
            <a:r>
              <a:rPr lang="en-US" sz="1600" dirty="0">
                <a:solidFill>
                  <a:srgbClr val="DCD7E5"/>
                </a:solidFill>
                <a:latin typeface="Heebo" pitchFamily="34" charset="0"/>
                <a:ea typeface="Heebo" pitchFamily="34" charset="-122"/>
                <a:cs typeface="Heebo" pitchFamily="34" charset="-120"/>
              </a:rPr>
              <a:t>Collect unstructured text data from various sources, including books, articles, and online content.</a:t>
            </a:r>
            <a:endParaRPr lang="en-US" sz="1600" dirty="0"/>
          </a:p>
        </p:txBody>
      </p:sp>
      <p:pic>
        <p:nvPicPr>
          <p:cNvPr id="8" name="Image 2" descr="preencoded.png"/>
          <p:cNvPicPr>
            <a:picLocks noChangeAspect="1"/>
          </p:cNvPicPr>
          <p:nvPr/>
        </p:nvPicPr>
        <p:blipFill>
          <a:blip r:embed="rId5"/>
          <a:stretch>
            <a:fillRect/>
          </a:stretch>
        </p:blipFill>
        <p:spPr>
          <a:xfrm>
            <a:off x="4096821" y="1615559"/>
            <a:ext cx="2329577" cy="1439704"/>
          </a:xfrm>
          <a:prstGeom prst="rect">
            <a:avLst/>
          </a:prstGeom>
        </p:spPr>
      </p:pic>
      <p:sp>
        <p:nvSpPr>
          <p:cNvPr id="9" name="Text 4"/>
          <p:cNvSpPr/>
          <p:nvPr/>
        </p:nvSpPr>
        <p:spPr>
          <a:xfrm>
            <a:off x="4156981" y="3600397"/>
            <a:ext cx="1570434" cy="245388"/>
          </a:xfrm>
          <a:prstGeom prst="rect">
            <a:avLst/>
          </a:prstGeom>
          <a:noFill/>
          <a:ln/>
        </p:spPr>
        <p:txBody>
          <a:bodyPr wrap="none" rtlCol="0" anchor="t"/>
          <a:lstStyle/>
          <a:p>
            <a:pPr marL="0" indent="0" algn="l">
              <a:lnSpc>
                <a:spcPts val="1932"/>
              </a:lnSpc>
              <a:buNone/>
            </a:pPr>
            <a:r>
              <a:rPr lang="en-US" dirty="0">
                <a:solidFill>
                  <a:srgbClr val="F2F0F4"/>
                </a:solidFill>
                <a:latin typeface="Montserrat" pitchFamily="34" charset="0"/>
                <a:ea typeface="Montserrat" pitchFamily="34" charset="-122"/>
                <a:cs typeface="Montserrat" pitchFamily="34" charset="-120"/>
              </a:rPr>
              <a:t>Cleaning</a:t>
            </a:r>
            <a:endParaRPr lang="en-US" dirty="0"/>
          </a:p>
        </p:txBody>
      </p:sp>
      <p:sp>
        <p:nvSpPr>
          <p:cNvPr id="10" name="Text 5"/>
          <p:cNvSpPr/>
          <p:nvPr/>
        </p:nvSpPr>
        <p:spPr>
          <a:xfrm>
            <a:off x="3924751" y="4437814"/>
            <a:ext cx="2915471" cy="1746318"/>
          </a:xfrm>
          <a:prstGeom prst="rect">
            <a:avLst/>
          </a:prstGeom>
          <a:noFill/>
          <a:ln/>
        </p:spPr>
        <p:txBody>
          <a:bodyPr wrap="square" rtlCol="0" anchor="t"/>
          <a:lstStyle/>
          <a:p>
            <a:pPr marL="0" indent="0" algn="l">
              <a:lnSpc>
                <a:spcPts val="1979"/>
              </a:lnSpc>
              <a:buNone/>
            </a:pPr>
            <a:r>
              <a:rPr lang="en-US" sz="1600" dirty="0">
                <a:solidFill>
                  <a:srgbClr val="DCD7E5"/>
                </a:solidFill>
                <a:latin typeface="Heebo" pitchFamily="34" charset="0"/>
                <a:ea typeface="Heebo" pitchFamily="34" charset="-122"/>
                <a:cs typeface="Heebo" pitchFamily="34" charset="-120"/>
              </a:rPr>
              <a:t>Clean text data by removing stop words, punctuation, and other irrelevant characters.</a:t>
            </a:r>
            <a:endParaRPr lang="en-US" sz="1600" dirty="0"/>
          </a:p>
        </p:txBody>
      </p:sp>
      <p:pic>
        <p:nvPicPr>
          <p:cNvPr id="11" name="Image 3" descr="preencoded.png"/>
          <p:cNvPicPr>
            <a:picLocks noChangeAspect="1"/>
          </p:cNvPicPr>
          <p:nvPr/>
        </p:nvPicPr>
        <p:blipFill>
          <a:blip r:embed="rId6"/>
          <a:stretch>
            <a:fillRect/>
          </a:stretch>
        </p:blipFill>
        <p:spPr>
          <a:xfrm>
            <a:off x="7820866" y="1615559"/>
            <a:ext cx="2329696" cy="1439823"/>
          </a:xfrm>
          <a:prstGeom prst="rect">
            <a:avLst/>
          </a:prstGeom>
        </p:spPr>
      </p:pic>
      <p:sp>
        <p:nvSpPr>
          <p:cNvPr id="12" name="Text 6"/>
          <p:cNvSpPr/>
          <p:nvPr/>
        </p:nvSpPr>
        <p:spPr>
          <a:xfrm>
            <a:off x="7881026" y="3600516"/>
            <a:ext cx="1570434" cy="245388"/>
          </a:xfrm>
          <a:prstGeom prst="rect">
            <a:avLst/>
          </a:prstGeom>
          <a:noFill/>
          <a:ln/>
        </p:spPr>
        <p:txBody>
          <a:bodyPr wrap="none" rtlCol="0" anchor="t"/>
          <a:lstStyle/>
          <a:p>
            <a:pPr marL="0" indent="0" algn="l">
              <a:lnSpc>
                <a:spcPts val="1932"/>
              </a:lnSpc>
              <a:buNone/>
            </a:pPr>
            <a:r>
              <a:rPr lang="en-US" dirty="0">
                <a:solidFill>
                  <a:srgbClr val="F2F0F4"/>
                </a:solidFill>
                <a:latin typeface="Montserrat" pitchFamily="34" charset="0"/>
                <a:ea typeface="Montserrat" pitchFamily="34" charset="-122"/>
                <a:cs typeface="Montserrat" pitchFamily="34" charset="-120"/>
              </a:rPr>
              <a:t>Tokenizing</a:t>
            </a:r>
            <a:endParaRPr lang="en-US" dirty="0"/>
          </a:p>
        </p:txBody>
      </p:sp>
      <p:sp>
        <p:nvSpPr>
          <p:cNvPr id="13" name="Text 7"/>
          <p:cNvSpPr/>
          <p:nvPr/>
        </p:nvSpPr>
        <p:spPr>
          <a:xfrm>
            <a:off x="7648796" y="4437933"/>
            <a:ext cx="2915620" cy="1164212"/>
          </a:xfrm>
          <a:prstGeom prst="rect">
            <a:avLst/>
          </a:prstGeom>
          <a:noFill/>
          <a:ln/>
        </p:spPr>
        <p:txBody>
          <a:bodyPr wrap="square" rtlCol="0" anchor="t"/>
          <a:lstStyle/>
          <a:p>
            <a:pPr marL="0" indent="0" algn="l">
              <a:lnSpc>
                <a:spcPts val="1979"/>
              </a:lnSpc>
              <a:buNone/>
            </a:pPr>
            <a:r>
              <a:rPr lang="en-US" sz="1600" dirty="0">
                <a:solidFill>
                  <a:srgbClr val="DCD7E5"/>
                </a:solidFill>
                <a:latin typeface="Heebo" pitchFamily="34" charset="0"/>
                <a:ea typeface="Heebo" pitchFamily="34" charset="-122"/>
                <a:cs typeface="Heebo" pitchFamily="34" charset="-120"/>
              </a:rPr>
              <a:t>Tokenize and normalize text data to prepare it for vector analysis.</a:t>
            </a:r>
            <a:endParaRPr lang="en-US" sz="1600" dirty="0"/>
          </a:p>
        </p:txBody>
      </p:sp>
      <p:pic>
        <p:nvPicPr>
          <p:cNvPr id="14" name="Image 4" descr="preencoded.png"/>
          <p:cNvPicPr>
            <a:picLocks noChangeAspect="1"/>
          </p:cNvPicPr>
          <p:nvPr/>
        </p:nvPicPr>
        <p:blipFill>
          <a:blip r:embed="rId7"/>
          <a:stretch>
            <a:fillRect/>
          </a:stretch>
        </p:blipFill>
        <p:spPr>
          <a:xfrm>
            <a:off x="11766685" y="1615678"/>
            <a:ext cx="2329577" cy="1439704"/>
          </a:xfrm>
          <a:prstGeom prst="rect">
            <a:avLst/>
          </a:prstGeom>
        </p:spPr>
      </p:pic>
      <p:sp>
        <p:nvSpPr>
          <p:cNvPr id="15" name="Text 8"/>
          <p:cNvSpPr/>
          <p:nvPr/>
        </p:nvSpPr>
        <p:spPr>
          <a:xfrm>
            <a:off x="11826845" y="3600516"/>
            <a:ext cx="1676400" cy="245388"/>
          </a:xfrm>
          <a:prstGeom prst="rect">
            <a:avLst/>
          </a:prstGeom>
          <a:noFill/>
          <a:ln/>
        </p:spPr>
        <p:txBody>
          <a:bodyPr wrap="none" rtlCol="0" anchor="t"/>
          <a:lstStyle/>
          <a:p>
            <a:pPr marL="0" indent="0" algn="l">
              <a:lnSpc>
                <a:spcPts val="1932"/>
              </a:lnSpc>
              <a:buNone/>
            </a:pPr>
            <a:r>
              <a:rPr lang="en-US" dirty="0">
                <a:solidFill>
                  <a:srgbClr val="F2F0F4"/>
                </a:solidFill>
                <a:latin typeface="Montserrat" pitchFamily="34" charset="0"/>
                <a:ea typeface="Montserrat" pitchFamily="34" charset="-122"/>
                <a:cs typeface="Montserrat" pitchFamily="34" charset="-120"/>
              </a:rPr>
              <a:t>Software Toolkits</a:t>
            </a:r>
            <a:endParaRPr lang="en-US" dirty="0"/>
          </a:p>
        </p:txBody>
      </p:sp>
      <p:sp>
        <p:nvSpPr>
          <p:cNvPr id="16" name="Text 9"/>
          <p:cNvSpPr/>
          <p:nvPr/>
        </p:nvSpPr>
        <p:spPr>
          <a:xfrm>
            <a:off x="11594615" y="4437933"/>
            <a:ext cx="2915471" cy="1746318"/>
          </a:xfrm>
          <a:prstGeom prst="rect">
            <a:avLst/>
          </a:prstGeom>
          <a:noFill/>
          <a:ln/>
        </p:spPr>
        <p:txBody>
          <a:bodyPr wrap="square" rtlCol="0" anchor="t"/>
          <a:lstStyle/>
          <a:p>
            <a:pPr marL="0" indent="0" algn="l">
              <a:lnSpc>
                <a:spcPts val="1979"/>
              </a:lnSpc>
              <a:buNone/>
            </a:pPr>
            <a:r>
              <a:rPr lang="en-US" sz="1600" dirty="0">
                <a:solidFill>
                  <a:srgbClr val="DCD7E5"/>
                </a:solidFill>
                <a:latin typeface="Heebo" pitchFamily="34" charset="0"/>
                <a:ea typeface="Heebo" pitchFamily="34" charset="-122"/>
                <a:cs typeface="Heebo" pitchFamily="34" charset="-120"/>
              </a:rPr>
              <a:t>Explore popular software toolkits for NLP preprocessing, such as NLTK and spaCy.</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918210"/>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Constructing Co-Occurrence Matrices: Building Blocks</a:t>
            </a:r>
            <a:endParaRPr lang="en-US" sz="4374" dirty="0"/>
          </a:p>
        </p:txBody>
      </p:sp>
      <p:sp>
        <p:nvSpPr>
          <p:cNvPr id="5" name="Shape 2"/>
          <p:cNvSpPr/>
          <p:nvPr/>
        </p:nvSpPr>
        <p:spPr>
          <a:xfrm>
            <a:off x="2037993" y="5031343"/>
            <a:ext cx="10554414" cy="44410"/>
          </a:xfrm>
          <a:prstGeom prst="rect">
            <a:avLst/>
          </a:prstGeom>
          <a:solidFill>
            <a:srgbClr val="481782"/>
          </a:solidFill>
          <a:ln/>
        </p:spPr>
        <p:txBody>
          <a:bodyPr/>
          <a:lstStyle/>
          <a:p>
            <a:endParaRPr lang="en-IN"/>
          </a:p>
        </p:txBody>
      </p:sp>
      <p:sp>
        <p:nvSpPr>
          <p:cNvPr id="6" name="Shape 3"/>
          <p:cNvSpPr/>
          <p:nvPr/>
        </p:nvSpPr>
        <p:spPr>
          <a:xfrm>
            <a:off x="4598849" y="5031343"/>
            <a:ext cx="44410" cy="777597"/>
          </a:xfrm>
          <a:prstGeom prst="rect">
            <a:avLst/>
          </a:prstGeom>
          <a:solidFill>
            <a:srgbClr val="481782"/>
          </a:solidFill>
          <a:ln/>
        </p:spPr>
        <p:txBody>
          <a:bodyPr/>
          <a:lstStyle/>
          <a:p>
            <a:endParaRPr lang="en-IN"/>
          </a:p>
        </p:txBody>
      </p:sp>
      <p:sp>
        <p:nvSpPr>
          <p:cNvPr id="7" name="Shape 4"/>
          <p:cNvSpPr/>
          <p:nvPr/>
        </p:nvSpPr>
        <p:spPr>
          <a:xfrm>
            <a:off x="4371142" y="4781431"/>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8" name="Text 5"/>
          <p:cNvSpPr/>
          <p:nvPr/>
        </p:nvSpPr>
        <p:spPr>
          <a:xfrm>
            <a:off x="4560094" y="4823103"/>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6"/>
          <p:cNvSpPr/>
          <p:nvPr/>
        </p:nvSpPr>
        <p:spPr>
          <a:xfrm>
            <a:off x="3510082" y="6031230"/>
            <a:ext cx="2221944" cy="347186"/>
          </a:xfrm>
          <a:prstGeom prst="rect">
            <a:avLst/>
          </a:prstGeom>
          <a:noFill/>
          <a:ln/>
        </p:spPr>
        <p:txBody>
          <a:bodyPr wrap="non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Definition</a:t>
            </a:r>
            <a:endParaRPr lang="en-US" sz="2187" dirty="0"/>
          </a:p>
        </p:txBody>
      </p:sp>
      <p:sp>
        <p:nvSpPr>
          <p:cNvPr id="10" name="Text 7"/>
          <p:cNvSpPr/>
          <p:nvPr/>
        </p:nvSpPr>
        <p:spPr>
          <a:xfrm>
            <a:off x="2260163" y="6600587"/>
            <a:ext cx="4721781"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Understand the definition and mathematical representation of co-occurrence matrices.</a:t>
            </a:r>
            <a:endParaRPr lang="en-US" sz="1750" dirty="0"/>
          </a:p>
        </p:txBody>
      </p:sp>
      <p:sp>
        <p:nvSpPr>
          <p:cNvPr id="11" name="Shape 8"/>
          <p:cNvSpPr/>
          <p:nvPr/>
        </p:nvSpPr>
        <p:spPr>
          <a:xfrm>
            <a:off x="7292995" y="4253746"/>
            <a:ext cx="44410" cy="777597"/>
          </a:xfrm>
          <a:prstGeom prst="rect">
            <a:avLst/>
          </a:prstGeom>
          <a:solidFill>
            <a:srgbClr val="481782"/>
          </a:solidFill>
          <a:ln/>
        </p:spPr>
        <p:txBody>
          <a:bodyPr/>
          <a:lstStyle/>
          <a:p>
            <a:endParaRPr lang="en-IN"/>
          </a:p>
        </p:txBody>
      </p:sp>
      <p:sp>
        <p:nvSpPr>
          <p:cNvPr id="12" name="Shape 9"/>
          <p:cNvSpPr/>
          <p:nvPr/>
        </p:nvSpPr>
        <p:spPr>
          <a:xfrm>
            <a:off x="7065288" y="4781431"/>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3" name="Text 10"/>
          <p:cNvSpPr/>
          <p:nvPr/>
        </p:nvSpPr>
        <p:spPr>
          <a:xfrm>
            <a:off x="7219950" y="4823103"/>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4" name="Text 11"/>
          <p:cNvSpPr/>
          <p:nvPr/>
        </p:nvSpPr>
        <p:spPr>
          <a:xfrm>
            <a:off x="6204228" y="2751296"/>
            <a:ext cx="2221944" cy="347186"/>
          </a:xfrm>
          <a:prstGeom prst="rect">
            <a:avLst/>
          </a:prstGeom>
          <a:noFill/>
          <a:ln/>
        </p:spPr>
        <p:txBody>
          <a:bodyPr wrap="non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Window Size</a:t>
            </a:r>
            <a:endParaRPr lang="en-US" sz="2187" dirty="0"/>
          </a:p>
        </p:txBody>
      </p:sp>
      <p:sp>
        <p:nvSpPr>
          <p:cNvPr id="15" name="Text 12"/>
          <p:cNvSpPr/>
          <p:nvPr/>
        </p:nvSpPr>
        <p:spPr>
          <a:xfrm>
            <a:off x="4954310" y="3320653"/>
            <a:ext cx="4721781"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Choose an appropriate window size to capture the context of the words.</a:t>
            </a:r>
            <a:endParaRPr lang="en-US" sz="1750" dirty="0"/>
          </a:p>
        </p:txBody>
      </p:sp>
      <p:sp>
        <p:nvSpPr>
          <p:cNvPr id="16" name="Shape 13"/>
          <p:cNvSpPr/>
          <p:nvPr/>
        </p:nvSpPr>
        <p:spPr>
          <a:xfrm>
            <a:off x="9987141" y="5031343"/>
            <a:ext cx="44410" cy="777597"/>
          </a:xfrm>
          <a:prstGeom prst="rect">
            <a:avLst/>
          </a:prstGeom>
          <a:solidFill>
            <a:srgbClr val="481782"/>
          </a:solidFill>
          <a:ln/>
        </p:spPr>
        <p:txBody>
          <a:bodyPr/>
          <a:lstStyle/>
          <a:p>
            <a:endParaRPr lang="en-IN"/>
          </a:p>
        </p:txBody>
      </p:sp>
      <p:sp>
        <p:nvSpPr>
          <p:cNvPr id="17" name="Shape 14"/>
          <p:cNvSpPr/>
          <p:nvPr/>
        </p:nvSpPr>
        <p:spPr>
          <a:xfrm>
            <a:off x="9759434" y="4781431"/>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8" name="Text 15"/>
          <p:cNvSpPr/>
          <p:nvPr/>
        </p:nvSpPr>
        <p:spPr>
          <a:xfrm>
            <a:off x="9914096" y="4823103"/>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9" name="Text 16"/>
          <p:cNvSpPr/>
          <p:nvPr/>
        </p:nvSpPr>
        <p:spPr>
          <a:xfrm>
            <a:off x="8473916" y="6031230"/>
            <a:ext cx="3070860" cy="347186"/>
          </a:xfrm>
          <a:prstGeom prst="rect">
            <a:avLst/>
          </a:prstGeom>
          <a:noFill/>
          <a:ln/>
        </p:spPr>
        <p:txBody>
          <a:bodyPr wrap="none" rtlCol="0" anchor="t"/>
          <a:lstStyle/>
          <a:p>
            <a:pPr marL="0" indent="0" algn="ctr">
              <a:lnSpc>
                <a:spcPts val="2734"/>
              </a:lnSpc>
              <a:buNone/>
            </a:pPr>
            <a:r>
              <a:rPr lang="en-US" sz="2187" dirty="0">
                <a:solidFill>
                  <a:srgbClr val="DCD7E5"/>
                </a:solidFill>
                <a:latin typeface="Montserrat" pitchFamily="34" charset="0"/>
                <a:ea typeface="Montserrat" pitchFamily="34" charset="-122"/>
                <a:cs typeface="Montserrat" pitchFamily="34" charset="-120"/>
              </a:rPr>
              <a:t>Contextual Weighting</a:t>
            </a:r>
            <a:endParaRPr lang="en-US" sz="2187" dirty="0"/>
          </a:p>
        </p:txBody>
      </p:sp>
      <p:sp>
        <p:nvSpPr>
          <p:cNvPr id="20" name="Text 17"/>
          <p:cNvSpPr/>
          <p:nvPr/>
        </p:nvSpPr>
        <p:spPr>
          <a:xfrm>
            <a:off x="7648456" y="6600587"/>
            <a:ext cx="4721781"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Explore different weighting schemes to emphasize the context that is most informative.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274445"/>
            <a:ext cx="10554414" cy="2083118"/>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Dimensionality Reduction Techniques: Simplifying Complex Data</a:t>
            </a:r>
            <a:endParaRPr lang="en-US" sz="4374" dirty="0"/>
          </a:p>
        </p:txBody>
      </p:sp>
      <p:sp>
        <p:nvSpPr>
          <p:cNvPr id="5" name="Shape 2"/>
          <p:cNvSpPr/>
          <p:nvPr/>
        </p:nvSpPr>
        <p:spPr>
          <a:xfrm>
            <a:off x="2037993" y="3801904"/>
            <a:ext cx="3370064" cy="3153132"/>
          </a:xfrm>
          <a:prstGeom prst="roundRect">
            <a:avLst>
              <a:gd name="adj" fmla="val 1740"/>
            </a:avLst>
          </a:prstGeom>
          <a:solidFill>
            <a:srgbClr val="3C136D"/>
          </a:solidFill>
          <a:ln w="7620">
            <a:solidFill>
              <a:srgbClr val="481782"/>
            </a:solidFill>
            <a:prstDash val="solid"/>
          </a:ln>
        </p:spPr>
        <p:txBody>
          <a:bodyPr/>
          <a:lstStyle/>
          <a:p>
            <a:endParaRPr lang="en-IN"/>
          </a:p>
        </p:txBody>
      </p:sp>
      <p:sp>
        <p:nvSpPr>
          <p:cNvPr id="6" name="Text 3"/>
          <p:cNvSpPr/>
          <p:nvPr/>
        </p:nvSpPr>
        <p:spPr>
          <a:xfrm>
            <a:off x="2267783" y="4031694"/>
            <a:ext cx="2910483" cy="694373"/>
          </a:xfrm>
          <a:prstGeom prst="rect">
            <a:avLst/>
          </a:prstGeom>
          <a:noFill/>
          <a:ln/>
        </p:spPr>
        <p:txBody>
          <a:bodyPr wrap="squar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Singular Value Decomposition</a:t>
            </a:r>
            <a:endParaRPr lang="en-US" sz="2187" dirty="0"/>
          </a:p>
        </p:txBody>
      </p:sp>
      <p:sp>
        <p:nvSpPr>
          <p:cNvPr id="7" name="Text 4"/>
          <p:cNvSpPr/>
          <p:nvPr/>
        </p:nvSpPr>
        <p:spPr>
          <a:xfrm>
            <a:off x="2267783" y="4948238"/>
            <a:ext cx="2910483"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Use SVD to reduce the dimensionality of co-occurrence matrices and preserve the most important information.</a:t>
            </a:r>
            <a:endParaRPr lang="en-US" sz="1750" dirty="0"/>
          </a:p>
        </p:txBody>
      </p:sp>
      <p:sp>
        <p:nvSpPr>
          <p:cNvPr id="8" name="Shape 5"/>
          <p:cNvSpPr/>
          <p:nvPr/>
        </p:nvSpPr>
        <p:spPr>
          <a:xfrm>
            <a:off x="5630228" y="3801904"/>
            <a:ext cx="3370064" cy="3153132"/>
          </a:xfrm>
          <a:prstGeom prst="roundRect">
            <a:avLst>
              <a:gd name="adj" fmla="val 1740"/>
            </a:avLst>
          </a:prstGeom>
          <a:solidFill>
            <a:srgbClr val="3C136D"/>
          </a:solidFill>
          <a:ln w="7620">
            <a:solidFill>
              <a:srgbClr val="481782"/>
            </a:solidFill>
            <a:prstDash val="solid"/>
          </a:ln>
        </p:spPr>
        <p:txBody>
          <a:bodyPr/>
          <a:lstStyle/>
          <a:p>
            <a:endParaRPr lang="en-IN"/>
          </a:p>
        </p:txBody>
      </p:sp>
      <p:sp>
        <p:nvSpPr>
          <p:cNvPr id="9" name="Text 6"/>
          <p:cNvSpPr/>
          <p:nvPr/>
        </p:nvSpPr>
        <p:spPr>
          <a:xfrm>
            <a:off x="5860018" y="4031694"/>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t-SNE</a:t>
            </a:r>
            <a:endParaRPr lang="en-US" sz="2187" dirty="0"/>
          </a:p>
        </p:txBody>
      </p:sp>
      <p:sp>
        <p:nvSpPr>
          <p:cNvPr id="10" name="Text 7"/>
          <p:cNvSpPr/>
          <p:nvPr/>
        </p:nvSpPr>
        <p:spPr>
          <a:xfrm>
            <a:off x="5860018" y="4601051"/>
            <a:ext cx="2910483"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Visualize high-dimensional data in a 2D or 3D space for easy interpretation and analysis.</a:t>
            </a:r>
            <a:endParaRPr lang="en-US" sz="1750" dirty="0"/>
          </a:p>
        </p:txBody>
      </p:sp>
      <p:sp>
        <p:nvSpPr>
          <p:cNvPr id="11" name="Shape 8"/>
          <p:cNvSpPr/>
          <p:nvPr/>
        </p:nvSpPr>
        <p:spPr>
          <a:xfrm>
            <a:off x="9222462" y="3801904"/>
            <a:ext cx="3370064" cy="3153132"/>
          </a:xfrm>
          <a:prstGeom prst="roundRect">
            <a:avLst>
              <a:gd name="adj" fmla="val 1740"/>
            </a:avLst>
          </a:prstGeom>
          <a:solidFill>
            <a:srgbClr val="3C136D"/>
          </a:solidFill>
          <a:ln w="7620">
            <a:solidFill>
              <a:srgbClr val="481782"/>
            </a:solidFill>
            <a:prstDash val="solid"/>
          </a:ln>
        </p:spPr>
        <p:txBody>
          <a:bodyPr/>
          <a:lstStyle/>
          <a:p>
            <a:endParaRPr lang="en-IN"/>
          </a:p>
        </p:txBody>
      </p:sp>
      <p:sp>
        <p:nvSpPr>
          <p:cNvPr id="12" name="Text 9"/>
          <p:cNvSpPr/>
          <p:nvPr/>
        </p:nvSpPr>
        <p:spPr>
          <a:xfrm>
            <a:off x="9452253" y="4031694"/>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PCA</a:t>
            </a:r>
            <a:endParaRPr lang="en-US" sz="2187" dirty="0"/>
          </a:p>
        </p:txBody>
      </p:sp>
      <p:sp>
        <p:nvSpPr>
          <p:cNvPr id="13" name="Text 10"/>
          <p:cNvSpPr/>
          <p:nvPr/>
        </p:nvSpPr>
        <p:spPr>
          <a:xfrm>
            <a:off x="9452253" y="4601051"/>
            <a:ext cx="2910483"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Explore principal component analysis for dimensionality reduction and feature extraction.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1102876"/>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Interpreting Co-Occurrence Vectors: Insights and Patterns</a:t>
            </a:r>
            <a:endParaRPr lang="en-US" sz="4374" dirty="0"/>
          </a:p>
        </p:txBody>
      </p:sp>
      <p:sp>
        <p:nvSpPr>
          <p:cNvPr id="5" name="Shape 2"/>
          <p:cNvSpPr/>
          <p:nvPr/>
        </p:nvSpPr>
        <p:spPr>
          <a:xfrm>
            <a:off x="7293054" y="2935962"/>
            <a:ext cx="44410" cy="4190643"/>
          </a:xfrm>
          <a:prstGeom prst="rect">
            <a:avLst/>
          </a:prstGeom>
          <a:solidFill>
            <a:srgbClr val="481782"/>
          </a:solidFill>
          <a:ln/>
        </p:spPr>
        <p:txBody>
          <a:bodyPr/>
          <a:lstStyle/>
          <a:p>
            <a:endParaRPr lang="en-IN"/>
          </a:p>
        </p:txBody>
      </p:sp>
      <p:sp>
        <p:nvSpPr>
          <p:cNvPr id="6" name="Shape 3"/>
          <p:cNvSpPr/>
          <p:nvPr/>
        </p:nvSpPr>
        <p:spPr>
          <a:xfrm>
            <a:off x="7565172" y="3337262"/>
            <a:ext cx="777597" cy="44410"/>
          </a:xfrm>
          <a:prstGeom prst="rect">
            <a:avLst/>
          </a:prstGeom>
          <a:solidFill>
            <a:srgbClr val="481782"/>
          </a:solidFill>
          <a:ln/>
        </p:spPr>
        <p:txBody>
          <a:bodyPr/>
          <a:lstStyle/>
          <a:p>
            <a:endParaRPr lang="en-IN"/>
          </a:p>
        </p:txBody>
      </p:sp>
      <p:sp>
        <p:nvSpPr>
          <p:cNvPr id="7" name="Shape 4"/>
          <p:cNvSpPr/>
          <p:nvPr/>
        </p:nvSpPr>
        <p:spPr>
          <a:xfrm>
            <a:off x="7065228" y="3109555"/>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8" name="Text 5"/>
          <p:cNvSpPr/>
          <p:nvPr/>
        </p:nvSpPr>
        <p:spPr>
          <a:xfrm>
            <a:off x="7254180" y="3151227"/>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6"/>
          <p:cNvSpPr/>
          <p:nvPr/>
        </p:nvSpPr>
        <p:spPr>
          <a:xfrm>
            <a:off x="8537258" y="3158133"/>
            <a:ext cx="2221944"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Cluster Analysis</a:t>
            </a:r>
            <a:endParaRPr lang="en-US" sz="2187" dirty="0"/>
          </a:p>
        </p:txBody>
      </p:sp>
      <p:sp>
        <p:nvSpPr>
          <p:cNvPr id="10" name="Text 7"/>
          <p:cNvSpPr/>
          <p:nvPr/>
        </p:nvSpPr>
        <p:spPr>
          <a:xfrm>
            <a:off x="8537258" y="3727490"/>
            <a:ext cx="4055150"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Discover natural grouping of related concepts and words.</a:t>
            </a:r>
            <a:endParaRPr lang="en-US" sz="1750" dirty="0"/>
          </a:p>
        </p:txBody>
      </p:sp>
      <p:sp>
        <p:nvSpPr>
          <p:cNvPr id="11" name="Shape 8"/>
          <p:cNvSpPr/>
          <p:nvPr/>
        </p:nvSpPr>
        <p:spPr>
          <a:xfrm>
            <a:off x="6287631" y="4448115"/>
            <a:ext cx="777597" cy="44410"/>
          </a:xfrm>
          <a:prstGeom prst="rect">
            <a:avLst/>
          </a:prstGeom>
          <a:solidFill>
            <a:srgbClr val="481782"/>
          </a:solidFill>
          <a:ln/>
        </p:spPr>
        <p:txBody>
          <a:bodyPr/>
          <a:lstStyle/>
          <a:p>
            <a:endParaRPr lang="en-IN"/>
          </a:p>
        </p:txBody>
      </p:sp>
      <p:sp>
        <p:nvSpPr>
          <p:cNvPr id="12" name="Shape 9"/>
          <p:cNvSpPr/>
          <p:nvPr/>
        </p:nvSpPr>
        <p:spPr>
          <a:xfrm>
            <a:off x="7065228" y="4220408"/>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3" name="Text 10"/>
          <p:cNvSpPr/>
          <p:nvPr/>
        </p:nvSpPr>
        <p:spPr>
          <a:xfrm>
            <a:off x="7219890" y="4262080"/>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4" name="Text 11"/>
          <p:cNvSpPr/>
          <p:nvPr/>
        </p:nvSpPr>
        <p:spPr>
          <a:xfrm>
            <a:off x="3395663" y="4268986"/>
            <a:ext cx="2697480" cy="347186"/>
          </a:xfrm>
          <a:prstGeom prst="rect">
            <a:avLst/>
          </a:prstGeom>
          <a:noFill/>
          <a:ln/>
        </p:spPr>
        <p:txBody>
          <a:bodyPr wrap="none" rtlCol="0" anchor="t"/>
          <a:lstStyle/>
          <a:p>
            <a:pPr marL="0" indent="0" algn="r">
              <a:lnSpc>
                <a:spcPts val="2734"/>
              </a:lnSpc>
              <a:buNone/>
            </a:pPr>
            <a:r>
              <a:rPr lang="en-US" sz="2187" dirty="0">
                <a:solidFill>
                  <a:srgbClr val="DCD7E5"/>
                </a:solidFill>
                <a:latin typeface="Montserrat" pitchFamily="34" charset="0"/>
                <a:ea typeface="Montserrat" pitchFamily="34" charset="-122"/>
                <a:cs typeface="Montserrat" pitchFamily="34" charset="-120"/>
              </a:rPr>
              <a:t>Sentiment Analysis</a:t>
            </a:r>
            <a:endParaRPr lang="en-US" sz="2187" dirty="0"/>
          </a:p>
        </p:txBody>
      </p:sp>
      <p:sp>
        <p:nvSpPr>
          <p:cNvPr id="15" name="Text 12"/>
          <p:cNvSpPr/>
          <p:nvPr/>
        </p:nvSpPr>
        <p:spPr>
          <a:xfrm>
            <a:off x="2037993" y="4838343"/>
            <a:ext cx="4055150" cy="1066205"/>
          </a:xfrm>
          <a:prstGeom prst="rect">
            <a:avLst/>
          </a:prstGeom>
          <a:noFill/>
          <a:ln/>
        </p:spPr>
        <p:txBody>
          <a:bodyPr wrap="square" rtlCol="0" anchor="t"/>
          <a:lstStyle/>
          <a:p>
            <a:pPr marL="0" indent="0" algn="r">
              <a:lnSpc>
                <a:spcPts val="2799"/>
              </a:lnSpc>
              <a:buNone/>
            </a:pPr>
            <a:r>
              <a:rPr lang="en-US" sz="1750" dirty="0">
                <a:solidFill>
                  <a:srgbClr val="DCD7E5"/>
                </a:solidFill>
                <a:latin typeface="Heebo" pitchFamily="34" charset="0"/>
                <a:ea typeface="Heebo" pitchFamily="34" charset="-122"/>
                <a:cs typeface="Heebo" pitchFamily="34" charset="-120"/>
              </a:rPr>
              <a:t>Identify the emotional tone of text data by analyzing the co-occurrence of positive vs negative words.</a:t>
            </a:r>
            <a:endParaRPr lang="en-US" sz="1750" dirty="0"/>
          </a:p>
        </p:txBody>
      </p:sp>
      <p:sp>
        <p:nvSpPr>
          <p:cNvPr id="16" name="Shape 13"/>
          <p:cNvSpPr/>
          <p:nvPr/>
        </p:nvSpPr>
        <p:spPr>
          <a:xfrm>
            <a:off x="7565172" y="5599093"/>
            <a:ext cx="777597" cy="44410"/>
          </a:xfrm>
          <a:prstGeom prst="rect">
            <a:avLst/>
          </a:prstGeom>
          <a:solidFill>
            <a:srgbClr val="481782"/>
          </a:solidFill>
          <a:ln/>
        </p:spPr>
        <p:txBody>
          <a:bodyPr/>
          <a:lstStyle/>
          <a:p>
            <a:endParaRPr lang="en-IN"/>
          </a:p>
        </p:txBody>
      </p:sp>
      <p:sp>
        <p:nvSpPr>
          <p:cNvPr id="17" name="Shape 14"/>
          <p:cNvSpPr/>
          <p:nvPr/>
        </p:nvSpPr>
        <p:spPr>
          <a:xfrm>
            <a:off x="7065228" y="5371386"/>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8" name="Text 15"/>
          <p:cNvSpPr/>
          <p:nvPr/>
        </p:nvSpPr>
        <p:spPr>
          <a:xfrm>
            <a:off x="7219890" y="5413058"/>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9" name="Text 16"/>
          <p:cNvSpPr/>
          <p:nvPr/>
        </p:nvSpPr>
        <p:spPr>
          <a:xfrm>
            <a:off x="8537258" y="5419963"/>
            <a:ext cx="2221944"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Topic Modeling</a:t>
            </a:r>
            <a:endParaRPr lang="en-US" sz="2187" dirty="0"/>
          </a:p>
        </p:txBody>
      </p:sp>
      <p:sp>
        <p:nvSpPr>
          <p:cNvPr id="20" name="Text 17"/>
          <p:cNvSpPr/>
          <p:nvPr/>
        </p:nvSpPr>
        <p:spPr>
          <a:xfrm>
            <a:off x="8537258" y="5989320"/>
            <a:ext cx="4055150" cy="710803"/>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Uncover latent topics within a corpus of text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698183"/>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Unveiling Applications of Co-Occurrence Vectors in NLP</a:t>
            </a:r>
            <a:endParaRPr lang="en-US" sz="4374" dirty="0"/>
          </a:p>
        </p:txBody>
      </p:sp>
      <p:pic>
        <p:nvPicPr>
          <p:cNvPr id="5" name="Image 1" descr="preencoded.png"/>
          <p:cNvPicPr>
            <a:picLocks noChangeAspect="1"/>
          </p:cNvPicPr>
          <p:nvPr/>
        </p:nvPicPr>
        <p:blipFill>
          <a:blip r:embed="rId4"/>
          <a:stretch>
            <a:fillRect/>
          </a:stretch>
        </p:blipFill>
        <p:spPr>
          <a:xfrm>
            <a:off x="2037993" y="2531269"/>
            <a:ext cx="3295888" cy="2036921"/>
          </a:xfrm>
          <a:prstGeom prst="rect">
            <a:avLst/>
          </a:prstGeom>
        </p:spPr>
      </p:pic>
      <p:sp>
        <p:nvSpPr>
          <p:cNvPr id="6" name="Text 2"/>
          <p:cNvSpPr/>
          <p:nvPr/>
        </p:nvSpPr>
        <p:spPr>
          <a:xfrm>
            <a:off x="2037993" y="4845844"/>
            <a:ext cx="222194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Mobile Apps</a:t>
            </a:r>
            <a:endParaRPr lang="en-US" sz="2187" dirty="0"/>
          </a:p>
        </p:txBody>
      </p:sp>
      <p:sp>
        <p:nvSpPr>
          <p:cNvPr id="7" name="Text 3"/>
          <p:cNvSpPr/>
          <p:nvPr/>
        </p:nvSpPr>
        <p:spPr>
          <a:xfrm>
            <a:off x="2037993" y="5415201"/>
            <a:ext cx="3295888"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Discover how co-occurrence vectors are used in natural language processing mobile apps like predictive texting.</a:t>
            </a:r>
            <a:endParaRPr lang="en-US" sz="1750" dirty="0"/>
          </a:p>
        </p:txBody>
      </p:sp>
      <p:pic>
        <p:nvPicPr>
          <p:cNvPr id="8" name="Image 2" descr="preencoded.png"/>
          <p:cNvPicPr>
            <a:picLocks noChangeAspect="1"/>
          </p:cNvPicPr>
          <p:nvPr/>
        </p:nvPicPr>
        <p:blipFill>
          <a:blip r:embed="rId5"/>
          <a:stretch>
            <a:fillRect/>
          </a:stretch>
        </p:blipFill>
        <p:spPr>
          <a:xfrm>
            <a:off x="5667137" y="2531269"/>
            <a:ext cx="3296007" cy="2037040"/>
          </a:xfrm>
          <a:prstGeom prst="rect">
            <a:avLst/>
          </a:prstGeom>
        </p:spPr>
      </p:pic>
      <p:sp>
        <p:nvSpPr>
          <p:cNvPr id="9" name="Text 4"/>
          <p:cNvSpPr/>
          <p:nvPr/>
        </p:nvSpPr>
        <p:spPr>
          <a:xfrm>
            <a:off x="5667137" y="4845963"/>
            <a:ext cx="259080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Customer Support</a:t>
            </a:r>
            <a:endParaRPr lang="en-US" sz="2187" dirty="0"/>
          </a:p>
        </p:txBody>
      </p:sp>
      <p:sp>
        <p:nvSpPr>
          <p:cNvPr id="10" name="Text 5"/>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Learn how customer support teams leverage co-occurrence vectors to identify themes and automate responses.</a:t>
            </a:r>
            <a:endParaRPr lang="en-US" sz="1750" dirty="0"/>
          </a:p>
        </p:txBody>
      </p:sp>
      <p:pic>
        <p:nvPicPr>
          <p:cNvPr id="11" name="Image 3" descr="preencoded.png"/>
          <p:cNvPicPr>
            <a:picLocks noChangeAspect="1"/>
          </p:cNvPicPr>
          <p:nvPr/>
        </p:nvPicPr>
        <p:blipFill>
          <a:blip r:embed="rId6"/>
          <a:stretch>
            <a:fillRect/>
          </a:stretch>
        </p:blipFill>
        <p:spPr>
          <a:xfrm>
            <a:off x="9296400" y="2531269"/>
            <a:ext cx="3296007" cy="2037040"/>
          </a:xfrm>
          <a:prstGeom prst="rect">
            <a:avLst/>
          </a:prstGeom>
        </p:spPr>
      </p:pic>
      <p:sp>
        <p:nvSpPr>
          <p:cNvPr id="12" name="Text 6"/>
          <p:cNvSpPr/>
          <p:nvPr/>
        </p:nvSpPr>
        <p:spPr>
          <a:xfrm>
            <a:off x="9296400" y="4845963"/>
            <a:ext cx="3296007" cy="1041559"/>
          </a:xfrm>
          <a:prstGeom prst="rect">
            <a:avLst/>
          </a:prstGeom>
          <a:noFill/>
          <a:ln/>
        </p:spPr>
        <p:txBody>
          <a:bodyPr wrap="squar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Book Recommendation Systems</a:t>
            </a:r>
            <a:endParaRPr lang="en-US" sz="2187" dirty="0"/>
          </a:p>
        </p:txBody>
      </p:sp>
      <p:sp>
        <p:nvSpPr>
          <p:cNvPr id="13" name="Text 7"/>
          <p:cNvSpPr/>
          <p:nvPr/>
        </p:nvSpPr>
        <p:spPr>
          <a:xfrm>
            <a:off x="9296400" y="6109692"/>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Find out how to build a book recommendation engine using co-occurrence vectors to capture user preferences.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833199" y="909995"/>
            <a:ext cx="7477601" cy="2083118"/>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Harnessing Semantic Relationships: Contextual Sentiment Analysis</a:t>
            </a:r>
            <a:endParaRPr lang="en-US" sz="4374" dirty="0"/>
          </a:p>
        </p:txBody>
      </p:sp>
      <p:sp>
        <p:nvSpPr>
          <p:cNvPr id="5" name="Shape 2"/>
          <p:cNvSpPr/>
          <p:nvPr/>
        </p:nvSpPr>
        <p:spPr>
          <a:xfrm>
            <a:off x="833199" y="3499961"/>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6" name="Text 3"/>
          <p:cNvSpPr/>
          <p:nvPr/>
        </p:nvSpPr>
        <p:spPr>
          <a:xfrm>
            <a:off x="1022152" y="3541633"/>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7" name="Text 4"/>
          <p:cNvSpPr/>
          <p:nvPr/>
        </p:nvSpPr>
        <p:spPr>
          <a:xfrm>
            <a:off x="1555313" y="3576280"/>
            <a:ext cx="236220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Annotating Data</a:t>
            </a:r>
            <a:endParaRPr lang="en-US" sz="2187" dirty="0"/>
          </a:p>
        </p:txBody>
      </p:sp>
      <p:sp>
        <p:nvSpPr>
          <p:cNvPr id="8" name="Text 5"/>
          <p:cNvSpPr/>
          <p:nvPr/>
        </p:nvSpPr>
        <p:spPr>
          <a:xfrm>
            <a:off x="1555313" y="4145637"/>
            <a:ext cx="2905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Annotate text data with sentiment labels to generate training data for sentiment analysis models.</a:t>
            </a:r>
            <a:endParaRPr lang="en-US" sz="1750" dirty="0"/>
          </a:p>
        </p:txBody>
      </p:sp>
      <p:sp>
        <p:nvSpPr>
          <p:cNvPr id="9" name="Shape 6"/>
          <p:cNvSpPr/>
          <p:nvPr/>
        </p:nvSpPr>
        <p:spPr>
          <a:xfrm>
            <a:off x="4683085" y="3499961"/>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0" name="Text 7"/>
          <p:cNvSpPr/>
          <p:nvPr/>
        </p:nvSpPr>
        <p:spPr>
          <a:xfrm>
            <a:off x="4837748" y="3541633"/>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1" name="Text 8"/>
          <p:cNvSpPr/>
          <p:nvPr/>
        </p:nvSpPr>
        <p:spPr>
          <a:xfrm>
            <a:off x="5405199" y="3576280"/>
            <a:ext cx="256794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Feature Extraction</a:t>
            </a:r>
            <a:endParaRPr lang="en-US" sz="2187" dirty="0"/>
          </a:p>
        </p:txBody>
      </p:sp>
      <p:sp>
        <p:nvSpPr>
          <p:cNvPr id="12" name="Text 9"/>
          <p:cNvSpPr/>
          <p:nvPr/>
        </p:nvSpPr>
        <p:spPr>
          <a:xfrm>
            <a:off x="5405199" y="4145637"/>
            <a:ext cx="2905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Extract features from text data, such as n-grams and word embeddings, to train sentiment analysis models.</a:t>
            </a:r>
            <a:endParaRPr lang="en-US" sz="1750" dirty="0"/>
          </a:p>
        </p:txBody>
      </p:sp>
      <p:sp>
        <p:nvSpPr>
          <p:cNvPr id="13" name="Shape 10"/>
          <p:cNvSpPr/>
          <p:nvPr/>
        </p:nvSpPr>
        <p:spPr>
          <a:xfrm>
            <a:off x="833199" y="5963007"/>
            <a:ext cx="499943" cy="499943"/>
          </a:xfrm>
          <a:prstGeom prst="roundRect">
            <a:avLst>
              <a:gd name="adj" fmla="val 10974"/>
            </a:avLst>
          </a:prstGeom>
          <a:solidFill>
            <a:srgbClr val="3C136D"/>
          </a:solidFill>
          <a:ln w="7620">
            <a:solidFill>
              <a:srgbClr val="481782"/>
            </a:solidFill>
            <a:prstDash val="solid"/>
          </a:ln>
        </p:spPr>
        <p:txBody>
          <a:bodyPr/>
          <a:lstStyle/>
          <a:p>
            <a:endParaRPr lang="en-IN"/>
          </a:p>
        </p:txBody>
      </p:sp>
      <p:sp>
        <p:nvSpPr>
          <p:cNvPr id="14" name="Text 11"/>
          <p:cNvSpPr/>
          <p:nvPr/>
        </p:nvSpPr>
        <p:spPr>
          <a:xfrm>
            <a:off x="987862" y="6004679"/>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5" name="Text 12"/>
          <p:cNvSpPr/>
          <p:nvPr/>
        </p:nvSpPr>
        <p:spPr>
          <a:xfrm>
            <a:off x="1555313" y="6039326"/>
            <a:ext cx="2221944"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Model Training</a:t>
            </a:r>
            <a:endParaRPr lang="en-US" sz="2187" dirty="0"/>
          </a:p>
        </p:txBody>
      </p:sp>
      <p:sp>
        <p:nvSpPr>
          <p:cNvPr id="16" name="Text 13"/>
          <p:cNvSpPr/>
          <p:nvPr/>
        </p:nvSpPr>
        <p:spPr>
          <a:xfrm>
            <a:off x="1555313" y="6608683"/>
            <a:ext cx="6755487"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Train supervised or unsupervised machine learning models to classify the sentiment of text data.</a:t>
            </a:r>
            <a:endParaRPr lang="en-US" sz="1750" dirty="0"/>
          </a:p>
        </p:txBody>
      </p:sp>
      <p:pic>
        <p:nvPicPr>
          <p:cNvPr id="1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2037993" y="867727"/>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Beyond Text: Visualizing Co-Occurrence for Improved Search</a:t>
            </a:r>
            <a:endParaRPr lang="en-US" sz="4374" dirty="0"/>
          </a:p>
        </p:txBody>
      </p:sp>
      <p:pic>
        <p:nvPicPr>
          <p:cNvPr id="5" name="Image 1" descr="preencoded.png"/>
          <p:cNvPicPr>
            <a:picLocks noChangeAspect="1"/>
          </p:cNvPicPr>
          <p:nvPr/>
        </p:nvPicPr>
        <p:blipFill>
          <a:blip r:embed="rId4"/>
          <a:stretch>
            <a:fillRect/>
          </a:stretch>
        </p:blipFill>
        <p:spPr>
          <a:xfrm>
            <a:off x="2037993" y="2700814"/>
            <a:ext cx="3295888" cy="2036921"/>
          </a:xfrm>
          <a:prstGeom prst="rect">
            <a:avLst/>
          </a:prstGeom>
        </p:spPr>
      </p:pic>
      <p:sp>
        <p:nvSpPr>
          <p:cNvPr id="6" name="Text 2"/>
          <p:cNvSpPr/>
          <p:nvPr/>
        </p:nvSpPr>
        <p:spPr>
          <a:xfrm>
            <a:off x="2037993" y="5015389"/>
            <a:ext cx="222194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Image Search</a:t>
            </a:r>
            <a:endParaRPr lang="en-US" sz="2187" dirty="0"/>
          </a:p>
        </p:txBody>
      </p:sp>
      <p:sp>
        <p:nvSpPr>
          <p:cNvPr id="7" name="Text 3"/>
          <p:cNvSpPr/>
          <p:nvPr/>
        </p:nvSpPr>
        <p:spPr>
          <a:xfrm>
            <a:off x="2037993" y="5584746"/>
            <a:ext cx="3295888"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Experience improved image search by utilizing co-occurrence vectors to interpret similar semantic relationships between images.</a:t>
            </a:r>
            <a:endParaRPr lang="en-US" sz="1750" dirty="0"/>
          </a:p>
        </p:txBody>
      </p:sp>
      <p:pic>
        <p:nvPicPr>
          <p:cNvPr id="8" name="Image 2" descr="preencoded.png"/>
          <p:cNvPicPr>
            <a:picLocks noChangeAspect="1"/>
          </p:cNvPicPr>
          <p:nvPr/>
        </p:nvPicPr>
        <p:blipFill>
          <a:blip r:embed="rId5"/>
          <a:stretch>
            <a:fillRect/>
          </a:stretch>
        </p:blipFill>
        <p:spPr>
          <a:xfrm>
            <a:off x="5667137" y="2700814"/>
            <a:ext cx="3296007" cy="2037040"/>
          </a:xfrm>
          <a:prstGeom prst="rect">
            <a:avLst/>
          </a:prstGeom>
        </p:spPr>
      </p:pic>
      <p:sp>
        <p:nvSpPr>
          <p:cNvPr id="9" name="Text 4"/>
          <p:cNvSpPr/>
          <p:nvPr/>
        </p:nvSpPr>
        <p:spPr>
          <a:xfrm>
            <a:off x="5667137" y="5015508"/>
            <a:ext cx="222194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Web Search</a:t>
            </a:r>
            <a:endParaRPr lang="en-US" sz="2187" dirty="0"/>
          </a:p>
        </p:txBody>
      </p:sp>
      <p:sp>
        <p:nvSpPr>
          <p:cNvPr id="10" name="Text 5"/>
          <p:cNvSpPr/>
          <p:nvPr/>
        </p:nvSpPr>
        <p:spPr>
          <a:xfrm>
            <a:off x="5667137" y="5584865"/>
            <a:ext cx="3296007"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Leverage co-occurrence vectors in web search algorithms to improve the accuracy and relevance of search results.</a:t>
            </a:r>
            <a:endParaRPr lang="en-US" sz="1750" dirty="0"/>
          </a:p>
        </p:txBody>
      </p:sp>
      <p:pic>
        <p:nvPicPr>
          <p:cNvPr id="11" name="Image 3" descr="preencoded.png"/>
          <p:cNvPicPr>
            <a:picLocks noChangeAspect="1"/>
          </p:cNvPicPr>
          <p:nvPr/>
        </p:nvPicPr>
        <p:blipFill>
          <a:blip r:embed="rId6"/>
          <a:stretch>
            <a:fillRect/>
          </a:stretch>
        </p:blipFill>
        <p:spPr>
          <a:xfrm>
            <a:off x="9296400" y="2700814"/>
            <a:ext cx="3296007" cy="2037040"/>
          </a:xfrm>
          <a:prstGeom prst="rect">
            <a:avLst/>
          </a:prstGeom>
        </p:spPr>
      </p:pic>
      <p:sp>
        <p:nvSpPr>
          <p:cNvPr id="12" name="Text 6"/>
          <p:cNvSpPr/>
          <p:nvPr/>
        </p:nvSpPr>
        <p:spPr>
          <a:xfrm>
            <a:off x="9296400" y="5015508"/>
            <a:ext cx="285750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E-commerce Search</a:t>
            </a:r>
            <a:endParaRPr lang="en-US" sz="2187" dirty="0"/>
          </a:p>
        </p:txBody>
      </p:sp>
      <p:sp>
        <p:nvSpPr>
          <p:cNvPr id="13" name="Text 7"/>
          <p:cNvSpPr/>
          <p:nvPr/>
        </p:nvSpPr>
        <p:spPr>
          <a:xfrm>
            <a:off x="9296400" y="5584865"/>
            <a:ext cx="3296007"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Optimize the search functionality of e-commerce websites by incorporating semantic relationships in co-occurrence vectors.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769</Words>
  <Application>Microsoft Office PowerPoint</Application>
  <PresentationFormat>Custom</PresentationFormat>
  <Paragraphs>115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Nitin</cp:lastModifiedBy>
  <cp:revision>6</cp:revision>
  <dcterms:created xsi:type="dcterms:W3CDTF">2023-08-15T10:28:04Z</dcterms:created>
  <dcterms:modified xsi:type="dcterms:W3CDTF">2023-09-08T09:50:26Z</dcterms:modified>
</cp:coreProperties>
</file>