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5" d="100"/>
          <a:sy n="55" d="100"/>
        </p:scale>
        <p:origin x="6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7143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 w="7620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6319599" y="2581870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Text Processing For NLP Doc2Vec</a:t>
            </a:r>
            <a:endParaRPr lang="en-US" sz="5249" dirty="0"/>
          </a:p>
        </p:txBody>
      </p:sp>
      <p:sp>
        <p:nvSpPr>
          <p:cNvPr id="5" name="Text 2"/>
          <p:cNvSpPr/>
          <p:nvPr/>
        </p:nvSpPr>
        <p:spPr>
          <a:xfrm>
            <a:off x="6319599" y="4581525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Welcome to the world of text processing with Doc2Vec! In this presentation, we will explore the mechanics and benefits of this powerful technique, as well as its real-world applications.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 w="7620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6215658" y="1303139"/>
            <a:ext cx="7685484" cy="121515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785"/>
              </a:lnSpc>
              <a:buNone/>
            </a:pPr>
            <a:r>
              <a:rPr lang="en-US" sz="3828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Charting the Course Ahead: Future Directions for Doc2Vec</a:t>
            </a:r>
            <a:endParaRPr lang="en-US" sz="3828" dirty="0"/>
          </a:p>
        </p:txBody>
      </p:sp>
      <p:sp>
        <p:nvSpPr>
          <p:cNvPr id="5" name="Shape 2"/>
          <p:cNvSpPr/>
          <p:nvPr/>
        </p:nvSpPr>
        <p:spPr>
          <a:xfrm>
            <a:off x="6215658" y="2961918"/>
            <a:ext cx="437555" cy="437555"/>
          </a:xfrm>
          <a:prstGeom prst="roundRect">
            <a:avLst>
              <a:gd name="adj" fmla="val 12539"/>
            </a:avLst>
          </a:prstGeom>
          <a:solidFill>
            <a:srgbClr val="3C136D"/>
          </a:solidFill>
          <a:ln w="7620">
            <a:solidFill>
              <a:srgbClr val="481782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3"/>
          <p:cNvSpPr/>
          <p:nvPr/>
        </p:nvSpPr>
        <p:spPr>
          <a:xfrm>
            <a:off x="6381036" y="2998351"/>
            <a:ext cx="106680" cy="36456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71"/>
              </a:lnSpc>
              <a:buNone/>
            </a:pPr>
            <a:r>
              <a:rPr lang="en-US" sz="229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297" dirty="0"/>
          </a:p>
        </p:txBody>
      </p:sp>
      <p:sp>
        <p:nvSpPr>
          <p:cNvPr id="7" name="Text 4"/>
          <p:cNvSpPr/>
          <p:nvPr/>
        </p:nvSpPr>
        <p:spPr>
          <a:xfrm>
            <a:off x="6847642" y="3028712"/>
            <a:ext cx="2674620" cy="30384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93"/>
              </a:lnSpc>
              <a:buNone/>
            </a:pPr>
            <a:r>
              <a:rPr lang="en-US" sz="191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Continued Innovation</a:t>
            </a:r>
            <a:endParaRPr lang="en-US" sz="1914" dirty="0"/>
          </a:p>
        </p:txBody>
      </p:sp>
      <p:sp>
        <p:nvSpPr>
          <p:cNvPr id="8" name="Text 5"/>
          <p:cNvSpPr/>
          <p:nvPr/>
        </p:nvSpPr>
        <p:spPr>
          <a:xfrm>
            <a:off x="6847642" y="3526988"/>
            <a:ext cx="3113603" cy="18659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31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The field of natural language processing is rapidly evolving, and there is continued scope for innovation in the development of Doc2Vec and other text processing techniques.</a:t>
            </a:r>
            <a:endParaRPr lang="en-US" sz="1531" dirty="0"/>
          </a:p>
        </p:txBody>
      </p:sp>
      <p:sp>
        <p:nvSpPr>
          <p:cNvPr id="9" name="Shape 6"/>
          <p:cNvSpPr/>
          <p:nvPr/>
        </p:nvSpPr>
        <p:spPr>
          <a:xfrm>
            <a:off x="10155674" y="2961918"/>
            <a:ext cx="437555" cy="437555"/>
          </a:xfrm>
          <a:prstGeom prst="roundRect">
            <a:avLst>
              <a:gd name="adj" fmla="val 12539"/>
            </a:avLst>
          </a:prstGeom>
          <a:solidFill>
            <a:srgbClr val="3C136D"/>
          </a:solidFill>
          <a:ln w="7620">
            <a:solidFill>
              <a:srgbClr val="481782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0" name="Text 7"/>
          <p:cNvSpPr/>
          <p:nvPr/>
        </p:nvSpPr>
        <p:spPr>
          <a:xfrm>
            <a:off x="10290572" y="2998351"/>
            <a:ext cx="167640" cy="36456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71"/>
              </a:lnSpc>
              <a:buNone/>
            </a:pPr>
            <a:r>
              <a:rPr lang="en-US" sz="229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297" dirty="0"/>
          </a:p>
        </p:txBody>
      </p:sp>
      <p:sp>
        <p:nvSpPr>
          <p:cNvPr id="11" name="Text 8"/>
          <p:cNvSpPr/>
          <p:nvPr/>
        </p:nvSpPr>
        <p:spPr>
          <a:xfrm>
            <a:off x="10787658" y="3028712"/>
            <a:ext cx="3113603" cy="6076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93"/>
              </a:lnSpc>
              <a:buNone/>
            </a:pPr>
            <a:r>
              <a:rPr lang="en-US" sz="191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Application to New Domains</a:t>
            </a:r>
            <a:endParaRPr lang="en-US" sz="1914" dirty="0"/>
          </a:p>
        </p:txBody>
      </p:sp>
      <p:sp>
        <p:nvSpPr>
          <p:cNvPr id="12" name="Text 9"/>
          <p:cNvSpPr/>
          <p:nvPr/>
        </p:nvSpPr>
        <p:spPr>
          <a:xfrm>
            <a:off x="10787658" y="3830836"/>
            <a:ext cx="3113603" cy="12439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31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Doc2Vec has the potential to be applied to a wide range of new domains, including social media, e-commerce, and public health.</a:t>
            </a:r>
            <a:endParaRPr lang="en-US" sz="1531" dirty="0"/>
          </a:p>
        </p:txBody>
      </p:sp>
      <p:sp>
        <p:nvSpPr>
          <p:cNvPr id="13" name="Shape 10"/>
          <p:cNvSpPr/>
          <p:nvPr/>
        </p:nvSpPr>
        <p:spPr>
          <a:xfrm>
            <a:off x="6215658" y="5739289"/>
            <a:ext cx="437555" cy="437555"/>
          </a:xfrm>
          <a:prstGeom prst="roundRect">
            <a:avLst>
              <a:gd name="adj" fmla="val 12539"/>
            </a:avLst>
          </a:prstGeom>
          <a:solidFill>
            <a:srgbClr val="3C136D"/>
          </a:solidFill>
          <a:ln w="7620">
            <a:solidFill>
              <a:srgbClr val="481782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4" name="Text 11"/>
          <p:cNvSpPr/>
          <p:nvPr/>
        </p:nvSpPr>
        <p:spPr>
          <a:xfrm>
            <a:off x="6350556" y="5775722"/>
            <a:ext cx="167640" cy="36456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71"/>
              </a:lnSpc>
              <a:buNone/>
            </a:pPr>
            <a:r>
              <a:rPr lang="en-US" sz="229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297" dirty="0"/>
          </a:p>
        </p:txBody>
      </p:sp>
      <p:sp>
        <p:nvSpPr>
          <p:cNvPr id="15" name="Text 12"/>
          <p:cNvSpPr/>
          <p:nvPr/>
        </p:nvSpPr>
        <p:spPr>
          <a:xfrm>
            <a:off x="6847642" y="5806083"/>
            <a:ext cx="4800600" cy="30384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93"/>
              </a:lnSpc>
              <a:buNone/>
            </a:pPr>
            <a:r>
              <a:rPr lang="en-US" sz="191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Integration with Other NLP Techniques</a:t>
            </a:r>
            <a:endParaRPr lang="en-US" sz="1914" dirty="0"/>
          </a:p>
        </p:txBody>
      </p:sp>
      <p:sp>
        <p:nvSpPr>
          <p:cNvPr id="16" name="Text 13"/>
          <p:cNvSpPr/>
          <p:nvPr/>
        </p:nvSpPr>
        <p:spPr>
          <a:xfrm>
            <a:off x="6847642" y="6304359"/>
            <a:ext cx="7053501" cy="6219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31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Doc2Vec can be integrated with other NLP techniques, such as named entity recognition and sentiment analysis, to improve overall model performance.</a:t>
            </a:r>
            <a:endParaRPr lang="en-US" sz="1531" dirty="0"/>
          </a:p>
        </p:txBody>
      </p:sp>
      <p:pic>
        <p:nvPicPr>
          <p:cNvPr id="1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2934"/>
          </a:xfrm>
          <a:prstGeom prst="rect">
            <a:avLst/>
          </a:prstGeom>
          <a:solidFill>
            <a:srgbClr val="0D0A2C">
              <a:alpha val="75000"/>
            </a:srgbClr>
          </a:solidFill>
          <a:ln w="7620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363510" y="573286"/>
            <a:ext cx="9903381" cy="13030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130"/>
              </a:lnSpc>
              <a:buNone/>
            </a:pPr>
            <a:r>
              <a:rPr lang="en-US" sz="410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Empowering NLP: Maximizing the Potential of Doc2Vec</a:t>
            </a:r>
            <a:endParaRPr lang="en-US" sz="410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3510" y="2293263"/>
            <a:ext cx="3092648" cy="191131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363510" y="4465082"/>
            <a:ext cx="2979420" cy="3257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65"/>
              </a:lnSpc>
              <a:buNone/>
            </a:pPr>
            <a:r>
              <a:rPr lang="en-US" sz="2052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Automating NLP Tasks</a:t>
            </a:r>
            <a:endParaRPr lang="en-US" sz="2052" dirty="0"/>
          </a:p>
        </p:txBody>
      </p:sp>
      <p:sp>
        <p:nvSpPr>
          <p:cNvPr id="7" name="Text 3"/>
          <p:cNvSpPr/>
          <p:nvPr/>
        </p:nvSpPr>
        <p:spPr>
          <a:xfrm>
            <a:off x="2363510" y="4999315"/>
            <a:ext cx="3092648" cy="16674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7"/>
              </a:lnSpc>
              <a:buNone/>
            </a:pPr>
            <a:r>
              <a:rPr lang="en-US" sz="1642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Doc2Vec enables us to automate many natural language processing tasks, including text classification, sentiment analysis, and document retrieval.</a:t>
            </a:r>
            <a:endParaRPr lang="en-US" sz="1642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8816" y="2293263"/>
            <a:ext cx="3092648" cy="191131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768816" y="4465082"/>
            <a:ext cx="2682240" cy="3257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65"/>
              </a:lnSpc>
              <a:buNone/>
            </a:pPr>
            <a:r>
              <a:rPr lang="en-US" sz="2052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Visualizing Text Data</a:t>
            </a:r>
            <a:endParaRPr lang="en-US" sz="2052" dirty="0"/>
          </a:p>
        </p:txBody>
      </p:sp>
      <p:sp>
        <p:nvSpPr>
          <p:cNvPr id="10" name="Text 5"/>
          <p:cNvSpPr/>
          <p:nvPr/>
        </p:nvSpPr>
        <p:spPr>
          <a:xfrm>
            <a:off x="5768816" y="4999315"/>
            <a:ext cx="3092648" cy="16674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7"/>
              </a:lnSpc>
              <a:buNone/>
            </a:pPr>
            <a:r>
              <a:rPr lang="en-US" sz="1642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Doc2Vec can be used to create visualizations of text data, enabling us to better understand the structure and meaning of large volumes of text.</a:t>
            </a:r>
            <a:endParaRPr lang="en-US" sz="1642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4123" y="2293263"/>
            <a:ext cx="3092768" cy="1911429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174123" y="4465201"/>
            <a:ext cx="3092768" cy="6515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65"/>
              </a:lnSpc>
              <a:buNone/>
            </a:pPr>
            <a:r>
              <a:rPr lang="en-US" sz="2052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Building Intelligent Chatbots</a:t>
            </a:r>
            <a:endParaRPr lang="en-US" sz="2052" dirty="0"/>
          </a:p>
        </p:txBody>
      </p:sp>
      <p:sp>
        <p:nvSpPr>
          <p:cNvPr id="13" name="Text 7"/>
          <p:cNvSpPr/>
          <p:nvPr/>
        </p:nvSpPr>
        <p:spPr>
          <a:xfrm>
            <a:off x="9174123" y="5325189"/>
            <a:ext cx="3092768" cy="23344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7"/>
              </a:lnSpc>
              <a:buNone/>
            </a:pPr>
            <a:r>
              <a:rPr lang="en-US" sz="1642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Doc2Vec can be used to build intelligent chatbots that can understand and respond to natural language queries, enabling more efficient and effective communication with customers and users.</a:t>
            </a:r>
            <a:endParaRPr lang="en-US" sz="1642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 w="7620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037993" y="2012633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Conclusion: Embracing Doc2Vec's Contributions to NLP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956804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Takeaways</a:t>
            </a:r>
            <a:endParaRPr lang="en-US" sz="2624" dirty="0"/>
          </a:p>
        </p:txBody>
      </p:sp>
      <p:sp>
        <p:nvSpPr>
          <p:cNvPr id="6" name="Text 3"/>
          <p:cNvSpPr/>
          <p:nvPr/>
        </p:nvSpPr>
        <p:spPr>
          <a:xfrm>
            <a:off x="2037993" y="4595455"/>
            <a:ext cx="500622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Doc2Vec is a powerful technique for computing vector representations of entire documents, enabling a wide range of natural language processing tasks.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593806" y="3956804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Call to Action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7593806" y="4595455"/>
            <a:ext cx="500622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Let's start leveraging the power of Doc2Vec in our natural language processing workflows and explore its potential to automate, visualize, and communicate text data more effectively.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 w="7620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037993" y="1527929"/>
            <a:ext cx="67970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Understanding Doc2Vec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2999899"/>
            <a:ext cx="10554414" cy="44410"/>
          </a:xfrm>
          <a:prstGeom prst="rect">
            <a:avLst/>
          </a:prstGeom>
          <a:solidFill>
            <a:srgbClr val="48178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3"/>
          <p:cNvSpPr/>
          <p:nvPr/>
        </p:nvSpPr>
        <p:spPr>
          <a:xfrm>
            <a:off x="3700760" y="2999899"/>
            <a:ext cx="44410" cy="777597"/>
          </a:xfrm>
          <a:prstGeom prst="rect">
            <a:avLst/>
          </a:prstGeom>
          <a:solidFill>
            <a:srgbClr val="48178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hape 4"/>
          <p:cNvSpPr/>
          <p:nvPr/>
        </p:nvSpPr>
        <p:spPr>
          <a:xfrm>
            <a:off x="3473053" y="2749987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3C136D"/>
          </a:solidFill>
          <a:ln w="7620">
            <a:solidFill>
              <a:srgbClr val="481782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3662005" y="2791658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2461855" y="3999786"/>
            <a:ext cx="25222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What is Doc2Vec?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2260163" y="4569143"/>
            <a:ext cx="292560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 novel technique for computing vector representations of entire documents.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7292876" y="2999899"/>
            <a:ext cx="44410" cy="777597"/>
          </a:xfrm>
          <a:prstGeom prst="rect">
            <a:avLst/>
          </a:prstGeom>
          <a:solidFill>
            <a:srgbClr val="48178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Shape 9"/>
          <p:cNvSpPr/>
          <p:nvPr/>
        </p:nvSpPr>
        <p:spPr>
          <a:xfrm>
            <a:off x="7065169" y="2749987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3C136D"/>
          </a:solidFill>
          <a:ln w="7620">
            <a:solidFill>
              <a:srgbClr val="481782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3" name="Text 10"/>
          <p:cNvSpPr/>
          <p:nvPr/>
        </p:nvSpPr>
        <p:spPr>
          <a:xfrm>
            <a:off x="7219831" y="2791658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1"/>
          <p:cNvSpPr/>
          <p:nvPr/>
        </p:nvSpPr>
        <p:spPr>
          <a:xfrm>
            <a:off x="5977771" y="3999786"/>
            <a:ext cx="26746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How Does it Work?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5852279" y="4569143"/>
            <a:ext cx="292572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Doc2Vec learns vector representations of documents by predicting words within the document.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10885110" y="2999899"/>
            <a:ext cx="44410" cy="777597"/>
          </a:xfrm>
          <a:prstGeom prst="rect">
            <a:avLst/>
          </a:prstGeom>
          <a:solidFill>
            <a:srgbClr val="48178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Shape 14"/>
          <p:cNvSpPr/>
          <p:nvPr/>
        </p:nvSpPr>
        <p:spPr>
          <a:xfrm>
            <a:off x="10657403" y="2749987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3C136D"/>
          </a:solidFill>
          <a:ln w="7620">
            <a:solidFill>
              <a:srgbClr val="481782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8" name="Text 15"/>
          <p:cNvSpPr/>
          <p:nvPr/>
        </p:nvSpPr>
        <p:spPr>
          <a:xfrm>
            <a:off x="10812066" y="2791658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9463326" y="3999786"/>
            <a:ext cx="28879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Why is it Important?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9444514" y="4569143"/>
            <a:ext cx="2925723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Doc2Vec enables us to analyze documents as continuous vectors in multi-dimensional space, opening up new possibilities for text analysis.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2815"/>
          </a:xfrm>
          <a:prstGeom prst="rect">
            <a:avLst/>
          </a:prstGeom>
          <a:solidFill>
            <a:srgbClr val="0D0A2C">
              <a:alpha val="75000"/>
            </a:srgbClr>
          </a:solidFill>
          <a:ln w="7620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363510" y="573286"/>
            <a:ext cx="9903381" cy="13030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130"/>
              </a:lnSpc>
              <a:buNone/>
            </a:pPr>
            <a:r>
              <a:rPr lang="en-US" sz="410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Delving into the Mechanics of Doc2Vec</a:t>
            </a:r>
            <a:endParaRPr lang="en-US" sz="410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3510" y="2293263"/>
            <a:ext cx="3092648" cy="191131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363510" y="4465082"/>
            <a:ext cx="2537460" cy="3257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65"/>
              </a:lnSpc>
              <a:buNone/>
            </a:pPr>
            <a:r>
              <a:rPr lang="en-US" sz="2052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Role of Context</a:t>
            </a:r>
            <a:endParaRPr lang="en-US" sz="2052" dirty="0"/>
          </a:p>
        </p:txBody>
      </p:sp>
      <p:sp>
        <p:nvSpPr>
          <p:cNvPr id="7" name="Text 3"/>
          <p:cNvSpPr/>
          <p:nvPr/>
        </p:nvSpPr>
        <p:spPr>
          <a:xfrm>
            <a:off x="2363510" y="4999315"/>
            <a:ext cx="3092648" cy="20009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7"/>
              </a:lnSpc>
              <a:buNone/>
            </a:pPr>
            <a:r>
              <a:rPr lang="en-US" sz="1642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Contextual information is crucial for learning document representations, as it enables the model to capture the meaning of words within the context of the document.</a:t>
            </a:r>
            <a:endParaRPr lang="en-US" sz="1642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8816" y="2293263"/>
            <a:ext cx="3092648" cy="191131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768816" y="4465082"/>
            <a:ext cx="3092648" cy="6515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65"/>
              </a:lnSpc>
              <a:buNone/>
            </a:pPr>
            <a:r>
              <a:rPr lang="en-US" sz="2052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Neural Network Architecture</a:t>
            </a:r>
            <a:endParaRPr lang="en-US" sz="2052" dirty="0"/>
          </a:p>
        </p:txBody>
      </p:sp>
      <p:sp>
        <p:nvSpPr>
          <p:cNvPr id="10" name="Text 5"/>
          <p:cNvSpPr/>
          <p:nvPr/>
        </p:nvSpPr>
        <p:spPr>
          <a:xfrm>
            <a:off x="5768816" y="5325070"/>
            <a:ext cx="3092648" cy="23344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7"/>
              </a:lnSpc>
              <a:buNone/>
            </a:pPr>
            <a:r>
              <a:rPr lang="en-US" sz="1642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The Doc2Vec model consists of two neural networks: the Paragraph Vector (PV) network, which learns document vectors, and the Word Vector (WV) network, which learns word vectors.</a:t>
            </a:r>
            <a:endParaRPr lang="en-US" sz="1642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4123" y="2293263"/>
            <a:ext cx="3092768" cy="1911429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174123" y="4465201"/>
            <a:ext cx="3092768" cy="6515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65"/>
              </a:lnSpc>
              <a:buNone/>
            </a:pPr>
            <a:r>
              <a:rPr lang="en-US" sz="2052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Gradient Descent Optimization</a:t>
            </a:r>
            <a:endParaRPr lang="en-US" sz="2052" dirty="0"/>
          </a:p>
        </p:txBody>
      </p:sp>
      <p:sp>
        <p:nvSpPr>
          <p:cNvPr id="13" name="Text 7"/>
          <p:cNvSpPr/>
          <p:nvPr/>
        </p:nvSpPr>
        <p:spPr>
          <a:xfrm>
            <a:off x="9174123" y="5325189"/>
            <a:ext cx="3092768" cy="20009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7"/>
              </a:lnSpc>
              <a:buNone/>
            </a:pPr>
            <a:r>
              <a:rPr lang="en-US" sz="1642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The Doc2Vec model is trained using stochastic gradient descent, a powerful optimization algorithm that enables the model to learn from large amounts of data.</a:t>
            </a:r>
            <a:endParaRPr lang="en-US" sz="1642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 w="7620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037993" y="1088588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Unveiling the Benefits of Doc2Vec in NLP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2921675"/>
            <a:ext cx="3370064" cy="4219337"/>
          </a:xfrm>
          <a:prstGeom prst="roundRect">
            <a:avLst>
              <a:gd name="adj" fmla="val 1628"/>
            </a:avLst>
          </a:prstGeom>
          <a:solidFill>
            <a:srgbClr val="3C136D"/>
          </a:solidFill>
          <a:ln w="7620">
            <a:solidFill>
              <a:srgbClr val="481782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3"/>
          <p:cNvSpPr/>
          <p:nvPr/>
        </p:nvSpPr>
        <p:spPr>
          <a:xfrm>
            <a:off x="2267783" y="3151465"/>
            <a:ext cx="291048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Improved Text Classification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7783" y="4068008"/>
            <a:ext cx="2910483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Doc2Vec can be used to transform documents into continuous vectors that can be used as input to machine learning models for text classification tasks.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630228" y="2921675"/>
            <a:ext cx="3370064" cy="4219337"/>
          </a:xfrm>
          <a:prstGeom prst="roundRect">
            <a:avLst>
              <a:gd name="adj" fmla="val 1628"/>
            </a:avLst>
          </a:prstGeom>
          <a:solidFill>
            <a:srgbClr val="3C136D"/>
          </a:solidFill>
          <a:ln w="7620">
            <a:solidFill>
              <a:srgbClr val="481782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 6"/>
          <p:cNvSpPr/>
          <p:nvPr/>
        </p:nvSpPr>
        <p:spPr>
          <a:xfrm>
            <a:off x="5860018" y="3151465"/>
            <a:ext cx="291048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Efficient Document Retrieval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5860018" y="4068008"/>
            <a:ext cx="2910483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Doc2Vec enables us to search for documents based on semantic similarity, rather than just keyword-based matching, leading to more accurate and efficient document retrieval.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9222462" y="2921675"/>
            <a:ext cx="3370064" cy="4219337"/>
          </a:xfrm>
          <a:prstGeom prst="roundRect">
            <a:avLst>
              <a:gd name="adj" fmla="val 1628"/>
            </a:avLst>
          </a:prstGeom>
          <a:solidFill>
            <a:srgbClr val="3C136D"/>
          </a:solidFill>
          <a:ln w="7620">
            <a:solidFill>
              <a:srgbClr val="481782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2" name="Text 9"/>
          <p:cNvSpPr/>
          <p:nvPr/>
        </p:nvSpPr>
        <p:spPr>
          <a:xfrm>
            <a:off x="9452253" y="3151465"/>
            <a:ext cx="291048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Robust Information Extraction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452253" y="4068008"/>
            <a:ext cx="2910483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Doc2Vec can be used to extract meaningful information from unstructured text data, enabling more accurate and efficient information extraction for natural language processing tasks.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563928"/>
          </a:xfrm>
          <a:prstGeom prst="rect">
            <a:avLst/>
          </a:prstGeom>
          <a:solidFill>
            <a:srgbClr val="0D0A2C">
              <a:alpha val="75000"/>
            </a:srgbClr>
          </a:solidFill>
          <a:ln w="7620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406134" y="568404"/>
            <a:ext cx="9818013" cy="12918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086"/>
              </a:lnSpc>
              <a:buNone/>
            </a:pPr>
            <a:r>
              <a:rPr lang="en-US" sz="4069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Amplifying NLP with Doc2Vec: Real-world Applications</a:t>
            </a:r>
            <a:endParaRPr lang="en-US" sz="4069" dirty="0"/>
          </a:p>
        </p:txBody>
      </p:sp>
      <p:sp>
        <p:nvSpPr>
          <p:cNvPr id="5" name="Shape 2"/>
          <p:cNvSpPr/>
          <p:nvPr/>
        </p:nvSpPr>
        <p:spPr>
          <a:xfrm>
            <a:off x="7294483" y="2273618"/>
            <a:ext cx="41315" cy="5721906"/>
          </a:xfrm>
          <a:prstGeom prst="rect">
            <a:avLst/>
          </a:prstGeom>
          <a:solidFill>
            <a:srgbClr val="48178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3"/>
          <p:cNvSpPr/>
          <p:nvPr/>
        </p:nvSpPr>
        <p:spPr>
          <a:xfrm>
            <a:off x="7547610" y="2646938"/>
            <a:ext cx="723424" cy="41315"/>
          </a:xfrm>
          <a:prstGeom prst="rect">
            <a:avLst/>
          </a:prstGeom>
          <a:solidFill>
            <a:srgbClr val="48178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hape 4"/>
          <p:cNvSpPr/>
          <p:nvPr/>
        </p:nvSpPr>
        <p:spPr>
          <a:xfrm>
            <a:off x="7082552" y="2435066"/>
            <a:ext cx="465058" cy="465058"/>
          </a:xfrm>
          <a:prstGeom prst="roundRect">
            <a:avLst>
              <a:gd name="adj" fmla="val 11797"/>
            </a:avLst>
          </a:prstGeom>
          <a:solidFill>
            <a:srgbClr val="3C136D"/>
          </a:solidFill>
          <a:ln w="7620">
            <a:solidFill>
              <a:srgbClr val="481782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7257931" y="2473762"/>
            <a:ext cx="114300" cy="38754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52"/>
              </a:lnSpc>
              <a:buNone/>
            </a:pPr>
            <a:r>
              <a:rPr lang="en-US" sz="2441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441" dirty="0"/>
          </a:p>
        </p:txBody>
      </p:sp>
      <p:sp>
        <p:nvSpPr>
          <p:cNvPr id="9" name="Text 6"/>
          <p:cNvSpPr/>
          <p:nvPr/>
        </p:nvSpPr>
        <p:spPr>
          <a:xfrm>
            <a:off x="8451890" y="2480310"/>
            <a:ext cx="3772257" cy="6457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43"/>
              </a:lnSpc>
              <a:buNone/>
            </a:pPr>
            <a:r>
              <a:rPr lang="en-US" sz="203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Question Answering Systems</a:t>
            </a:r>
            <a:endParaRPr lang="en-US" sz="2034" dirty="0"/>
          </a:p>
        </p:txBody>
      </p:sp>
      <p:sp>
        <p:nvSpPr>
          <p:cNvPr id="10" name="Text 7"/>
          <p:cNvSpPr/>
          <p:nvPr/>
        </p:nvSpPr>
        <p:spPr>
          <a:xfrm>
            <a:off x="8451890" y="3332798"/>
            <a:ext cx="3772257" cy="16531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04"/>
              </a:lnSpc>
              <a:buNone/>
            </a:pPr>
            <a:r>
              <a:rPr lang="en-US" sz="1628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Doc2Vec can be used to create question answering systems that can automatically answer questions based on the semantic content of the document.</a:t>
            </a:r>
            <a:endParaRPr lang="en-US" sz="1628" dirty="0"/>
          </a:p>
        </p:txBody>
      </p:sp>
      <p:sp>
        <p:nvSpPr>
          <p:cNvPr id="11" name="Shape 8"/>
          <p:cNvSpPr/>
          <p:nvPr/>
        </p:nvSpPr>
        <p:spPr>
          <a:xfrm>
            <a:off x="6359128" y="3680400"/>
            <a:ext cx="723424" cy="41315"/>
          </a:xfrm>
          <a:prstGeom prst="rect">
            <a:avLst/>
          </a:prstGeom>
          <a:solidFill>
            <a:srgbClr val="48178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Shape 9"/>
          <p:cNvSpPr/>
          <p:nvPr/>
        </p:nvSpPr>
        <p:spPr>
          <a:xfrm>
            <a:off x="7082552" y="3468529"/>
            <a:ext cx="465058" cy="465058"/>
          </a:xfrm>
          <a:prstGeom prst="roundRect">
            <a:avLst>
              <a:gd name="adj" fmla="val 11797"/>
            </a:avLst>
          </a:prstGeom>
          <a:solidFill>
            <a:srgbClr val="3C136D"/>
          </a:solidFill>
          <a:ln w="7620">
            <a:solidFill>
              <a:srgbClr val="481782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3" name="Text 10"/>
          <p:cNvSpPr/>
          <p:nvPr/>
        </p:nvSpPr>
        <p:spPr>
          <a:xfrm>
            <a:off x="7227451" y="3507224"/>
            <a:ext cx="175260" cy="38754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52"/>
              </a:lnSpc>
              <a:buNone/>
            </a:pPr>
            <a:r>
              <a:rPr lang="en-US" sz="2441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441" dirty="0"/>
          </a:p>
        </p:txBody>
      </p:sp>
      <p:sp>
        <p:nvSpPr>
          <p:cNvPr id="14" name="Text 11"/>
          <p:cNvSpPr/>
          <p:nvPr/>
        </p:nvSpPr>
        <p:spPr>
          <a:xfrm>
            <a:off x="2406134" y="3513773"/>
            <a:ext cx="3772138" cy="6457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543"/>
              </a:lnSpc>
              <a:buNone/>
            </a:pPr>
            <a:r>
              <a:rPr lang="en-US" sz="203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Clinical Natural Language Processing</a:t>
            </a:r>
            <a:endParaRPr lang="en-US" sz="2034" dirty="0"/>
          </a:p>
        </p:txBody>
      </p:sp>
      <p:sp>
        <p:nvSpPr>
          <p:cNvPr id="15" name="Text 12"/>
          <p:cNvSpPr/>
          <p:nvPr/>
        </p:nvSpPr>
        <p:spPr>
          <a:xfrm>
            <a:off x="2406134" y="4366260"/>
            <a:ext cx="3772138" cy="13225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604"/>
              </a:lnSpc>
              <a:buNone/>
            </a:pPr>
            <a:r>
              <a:rPr lang="en-US" sz="1628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Doc2Vec can be used to analyze and extract information from clinical reports, enabling more efficient and accurate analysis of patient medical data.</a:t>
            </a:r>
            <a:endParaRPr lang="en-US" sz="1628" dirty="0"/>
          </a:p>
        </p:txBody>
      </p:sp>
      <p:sp>
        <p:nvSpPr>
          <p:cNvPr id="16" name="Shape 13"/>
          <p:cNvSpPr/>
          <p:nvPr/>
        </p:nvSpPr>
        <p:spPr>
          <a:xfrm>
            <a:off x="7547610" y="5772686"/>
            <a:ext cx="723424" cy="41315"/>
          </a:xfrm>
          <a:prstGeom prst="rect">
            <a:avLst/>
          </a:prstGeom>
          <a:solidFill>
            <a:srgbClr val="48178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Shape 14"/>
          <p:cNvSpPr/>
          <p:nvPr/>
        </p:nvSpPr>
        <p:spPr>
          <a:xfrm>
            <a:off x="7082552" y="5560814"/>
            <a:ext cx="465058" cy="465058"/>
          </a:xfrm>
          <a:prstGeom prst="roundRect">
            <a:avLst>
              <a:gd name="adj" fmla="val 11797"/>
            </a:avLst>
          </a:prstGeom>
          <a:solidFill>
            <a:srgbClr val="3C136D"/>
          </a:solidFill>
          <a:ln w="7620">
            <a:solidFill>
              <a:srgbClr val="481782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8" name="Text 15"/>
          <p:cNvSpPr/>
          <p:nvPr/>
        </p:nvSpPr>
        <p:spPr>
          <a:xfrm>
            <a:off x="7227451" y="5599509"/>
            <a:ext cx="175260" cy="38754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52"/>
              </a:lnSpc>
              <a:buNone/>
            </a:pPr>
            <a:r>
              <a:rPr lang="en-US" sz="2441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441" dirty="0"/>
          </a:p>
        </p:txBody>
      </p:sp>
      <p:sp>
        <p:nvSpPr>
          <p:cNvPr id="19" name="Text 16"/>
          <p:cNvSpPr/>
          <p:nvPr/>
        </p:nvSpPr>
        <p:spPr>
          <a:xfrm>
            <a:off x="8451890" y="5606058"/>
            <a:ext cx="2484120" cy="3228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43"/>
              </a:lnSpc>
              <a:buNone/>
            </a:pPr>
            <a:r>
              <a:rPr lang="en-US" sz="203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Sentiment Analysis</a:t>
            </a:r>
            <a:endParaRPr lang="en-US" sz="2034" dirty="0"/>
          </a:p>
        </p:txBody>
      </p:sp>
      <p:sp>
        <p:nvSpPr>
          <p:cNvPr id="20" name="Text 17"/>
          <p:cNvSpPr/>
          <p:nvPr/>
        </p:nvSpPr>
        <p:spPr>
          <a:xfrm>
            <a:off x="8451890" y="6135648"/>
            <a:ext cx="3772257" cy="16531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04"/>
              </a:lnSpc>
              <a:buNone/>
            </a:pPr>
            <a:r>
              <a:rPr lang="en-US" sz="1628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Doc2Vec can be used to analyze the sentiment of large volumes of text data, enabling more accurate and efficient sentiment analysis for market research and social media monitoring.</a:t>
            </a:r>
            <a:endParaRPr lang="en-US" sz="1628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 w="7620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3042761" y="495538"/>
            <a:ext cx="8544758" cy="168628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426"/>
              </a:lnSpc>
              <a:buNone/>
            </a:pPr>
            <a:r>
              <a:rPr lang="en-US" sz="3541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Harnessing the Power of Context: Contextualized Document Representations</a:t>
            </a:r>
            <a:endParaRPr lang="en-US" sz="3541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2761" y="2541508"/>
            <a:ext cx="2668310" cy="164913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3042761" y="4415433"/>
            <a:ext cx="2668310" cy="11244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13"/>
              </a:lnSpc>
              <a:buNone/>
            </a:pPr>
            <a:r>
              <a:rPr lang="en-US" sz="1771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What are Contextualized Document Representations?</a:t>
            </a:r>
            <a:endParaRPr lang="en-US" sz="1771" dirty="0"/>
          </a:p>
        </p:txBody>
      </p:sp>
      <p:sp>
        <p:nvSpPr>
          <p:cNvPr id="7" name="Text 3"/>
          <p:cNvSpPr/>
          <p:nvPr/>
        </p:nvSpPr>
        <p:spPr>
          <a:xfrm>
            <a:off x="3042761" y="5719643"/>
            <a:ext cx="2668310" cy="20144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66"/>
              </a:lnSpc>
              <a:buNone/>
            </a:pPr>
            <a:r>
              <a:rPr lang="en-US" sz="1416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Contextualized document representations are document vectors that capture not only the meaning of the words in the document, but also their contextual relationships with other words in the document.</a:t>
            </a:r>
            <a:endParaRPr lang="en-US" sz="1416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0867" y="2541508"/>
            <a:ext cx="2668429" cy="1649135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980867" y="4415433"/>
            <a:ext cx="2668429" cy="843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13"/>
              </a:lnSpc>
              <a:buNone/>
            </a:pPr>
            <a:r>
              <a:rPr lang="en-US" sz="1771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ELMO: A Powerful Contextualized Encoder</a:t>
            </a:r>
            <a:endParaRPr lang="en-US" sz="1771" dirty="0"/>
          </a:p>
        </p:txBody>
      </p:sp>
      <p:sp>
        <p:nvSpPr>
          <p:cNvPr id="10" name="Text 5"/>
          <p:cNvSpPr/>
          <p:nvPr/>
        </p:nvSpPr>
        <p:spPr>
          <a:xfrm>
            <a:off x="5980867" y="5438537"/>
            <a:ext cx="2668429" cy="20144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66"/>
              </a:lnSpc>
              <a:buNone/>
            </a:pPr>
            <a:r>
              <a:rPr lang="en-US" sz="1416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ELMO is a state-of-the-art contextual encoder that can generate contextualized embeddings for words and sentences, enabling more accurate and efficient natural language processing tasks.</a:t>
            </a:r>
            <a:endParaRPr lang="en-US" sz="1416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9091" y="2541508"/>
            <a:ext cx="2668429" cy="1649135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8919091" y="4415433"/>
            <a:ext cx="2668429" cy="562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13"/>
              </a:lnSpc>
              <a:buNone/>
            </a:pPr>
            <a:r>
              <a:rPr lang="en-US" sz="1771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BERT: A Transformer-based Encoder</a:t>
            </a:r>
            <a:endParaRPr lang="en-US" sz="1771" dirty="0"/>
          </a:p>
        </p:txBody>
      </p:sp>
      <p:sp>
        <p:nvSpPr>
          <p:cNvPr id="13" name="Text 7"/>
          <p:cNvSpPr/>
          <p:nvPr/>
        </p:nvSpPr>
        <p:spPr>
          <a:xfrm>
            <a:off x="8919091" y="5157430"/>
            <a:ext cx="2668429" cy="23021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66"/>
              </a:lnSpc>
              <a:buNone/>
            </a:pPr>
            <a:r>
              <a:rPr lang="en-US" sz="1416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BERT is a powerful transformer-based encoder that can generate contextualized embeddings for words and sentences, enabling highly accurate natural language processing tasks such as text classification and question answering.</a:t>
            </a:r>
            <a:endParaRPr lang="en-US" sz="1416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 w="7620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6307455" y="602575"/>
            <a:ext cx="7501890" cy="13682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388"/>
              </a:lnSpc>
              <a:buNone/>
            </a:pPr>
            <a:r>
              <a:rPr lang="en-US" sz="431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Unraveling the Challenges of Implementing Doc2Vec</a:t>
            </a:r>
            <a:endParaRPr lang="en-US" sz="4310" dirty="0"/>
          </a:p>
        </p:txBody>
      </p:sp>
      <p:sp>
        <p:nvSpPr>
          <p:cNvPr id="5" name="Shape 2"/>
          <p:cNvSpPr/>
          <p:nvPr/>
        </p:nvSpPr>
        <p:spPr>
          <a:xfrm>
            <a:off x="6307455" y="2470190"/>
            <a:ext cx="492562" cy="492562"/>
          </a:xfrm>
          <a:prstGeom prst="roundRect">
            <a:avLst>
              <a:gd name="adj" fmla="val 11138"/>
            </a:avLst>
          </a:prstGeom>
          <a:solidFill>
            <a:srgbClr val="3C136D"/>
          </a:solidFill>
          <a:ln w="7620">
            <a:solidFill>
              <a:srgbClr val="481782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3"/>
          <p:cNvSpPr/>
          <p:nvPr/>
        </p:nvSpPr>
        <p:spPr>
          <a:xfrm>
            <a:off x="6492716" y="2511266"/>
            <a:ext cx="121920" cy="4104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33"/>
              </a:lnSpc>
              <a:buNone/>
            </a:pPr>
            <a:r>
              <a:rPr lang="en-US" sz="2586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586" dirty="0"/>
          </a:p>
        </p:txBody>
      </p:sp>
      <p:sp>
        <p:nvSpPr>
          <p:cNvPr id="7" name="Text 4"/>
          <p:cNvSpPr/>
          <p:nvPr/>
        </p:nvSpPr>
        <p:spPr>
          <a:xfrm>
            <a:off x="7018853" y="2545437"/>
            <a:ext cx="2930128" cy="6841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94"/>
              </a:lnSpc>
              <a:buNone/>
            </a:pPr>
            <a:r>
              <a:rPr lang="en-US" sz="2155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 Preprocessing Challenges</a:t>
            </a:r>
            <a:endParaRPr lang="en-US" sz="2155" dirty="0"/>
          </a:p>
        </p:txBody>
      </p:sp>
      <p:sp>
        <p:nvSpPr>
          <p:cNvPr id="8" name="Text 5"/>
          <p:cNvSpPr/>
          <p:nvPr/>
        </p:nvSpPr>
        <p:spPr>
          <a:xfrm>
            <a:off x="7018853" y="3448407"/>
            <a:ext cx="2930128" cy="210169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58"/>
              </a:lnSpc>
              <a:buNone/>
            </a:pPr>
            <a:r>
              <a:rPr lang="en-US" sz="1724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Preparing large volumes of text data for Doc2Vec training can be challenging, as it requires extensive cleaning, normalization, and tokenization.</a:t>
            </a:r>
            <a:endParaRPr lang="en-US" sz="1724" dirty="0"/>
          </a:p>
        </p:txBody>
      </p:sp>
      <p:sp>
        <p:nvSpPr>
          <p:cNvPr id="9" name="Shape 6"/>
          <p:cNvSpPr/>
          <p:nvPr/>
        </p:nvSpPr>
        <p:spPr>
          <a:xfrm>
            <a:off x="10167818" y="2470190"/>
            <a:ext cx="492562" cy="492562"/>
          </a:xfrm>
          <a:prstGeom prst="roundRect">
            <a:avLst>
              <a:gd name="adj" fmla="val 11138"/>
            </a:avLst>
          </a:prstGeom>
          <a:solidFill>
            <a:srgbClr val="3C136D"/>
          </a:solidFill>
          <a:ln w="7620">
            <a:solidFill>
              <a:srgbClr val="481782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0" name="Text 7"/>
          <p:cNvSpPr/>
          <p:nvPr/>
        </p:nvSpPr>
        <p:spPr>
          <a:xfrm>
            <a:off x="10322600" y="2511266"/>
            <a:ext cx="182880" cy="4104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33"/>
              </a:lnSpc>
              <a:buNone/>
            </a:pPr>
            <a:r>
              <a:rPr lang="en-US" sz="2586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586" dirty="0"/>
          </a:p>
        </p:txBody>
      </p:sp>
      <p:sp>
        <p:nvSpPr>
          <p:cNvPr id="11" name="Text 8"/>
          <p:cNvSpPr/>
          <p:nvPr/>
        </p:nvSpPr>
        <p:spPr>
          <a:xfrm>
            <a:off x="10879217" y="2545437"/>
            <a:ext cx="2930128" cy="6841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94"/>
              </a:lnSpc>
              <a:buNone/>
            </a:pPr>
            <a:r>
              <a:rPr lang="en-US" sz="2155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Hyperparameter Tuning</a:t>
            </a:r>
            <a:endParaRPr lang="en-US" sz="2155" dirty="0"/>
          </a:p>
        </p:txBody>
      </p:sp>
      <p:sp>
        <p:nvSpPr>
          <p:cNvPr id="12" name="Text 9"/>
          <p:cNvSpPr/>
          <p:nvPr/>
        </p:nvSpPr>
        <p:spPr>
          <a:xfrm>
            <a:off x="10879217" y="3448407"/>
            <a:ext cx="2930128" cy="24519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58"/>
              </a:lnSpc>
              <a:buNone/>
            </a:pPr>
            <a:r>
              <a:rPr lang="en-US" sz="1724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Finding the optimal combination of hyperparameters for the Doc2Vec model can be challenging, as it requires extensive experimentation and tuning.</a:t>
            </a:r>
            <a:endParaRPr lang="en-US" sz="1724" dirty="0"/>
          </a:p>
        </p:txBody>
      </p:sp>
      <p:sp>
        <p:nvSpPr>
          <p:cNvPr id="13" name="Shape 10"/>
          <p:cNvSpPr/>
          <p:nvPr/>
        </p:nvSpPr>
        <p:spPr>
          <a:xfrm>
            <a:off x="6307455" y="6290191"/>
            <a:ext cx="492562" cy="492562"/>
          </a:xfrm>
          <a:prstGeom prst="roundRect">
            <a:avLst>
              <a:gd name="adj" fmla="val 11138"/>
            </a:avLst>
          </a:prstGeom>
          <a:solidFill>
            <a:srgbClr val="3C136D"/>
          </a:solidFill>
          <a:ln w="7620">
            <a:solidFill>
              <a:srgbClr val="481782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4" name="Text 11"/>
          <p:cNvSpPr/>
          <p:nvPr/>
        </p:nvSpPr>
        <p:spPr>
          <a:xfrm>
            <a:off x="6462236" y="6331268"/>
            <a:ext cx="182880" cy="4104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33"/>
              </a:lnSpc>
              <a:buNone/>
            </a:pPr>
            <a:r>
              <a:rPr lang="en-US" sz="2586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586" dirty="0"/>
          </a:p>
        </p:txBody>
      </p:sp>
      <p:sp>
        <p:nvSpPr>
          <p:cNvPr id="15" name="Text 12"/>
          <p:cNvSpPr/>
          <p:nvPr/>
        </p:nvSpPr>
        <p:spPr>
          <a:xfrm>
            <a:off x="7018853" y="6365438"/>
            <a:ext cx="2484120" cy="3420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94"/>
              </a:lnSpc>
              <a:buNone/>
            </a:pPr>
            <a:r>
              <a:rPr lang="en-US" sz="2155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Model Complexity</a:t>
            </a:r>
            <a:endParaRPr lang="en-US" sz="2155" dirty="0"/>
          </a:p>
        </p:txBody>
      </p:sp>
      <p:sp>
        <p:nvSpPr>
          <p:cNvPr id="16" name="Text 13"/>
          <p:cNvSpPr/>
          <p:nvPr/>
        </p:nvSpPr>
        <p:spPr>
          <a:xfrm>
            <a:off x="7018853" y="6926342"/>
            <a:ext cx="6790492" cy="7005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58"/>
              </a:lnSpc>
              <a:buNone/>
            </a:pPr>
            <a:r>
              <a:rPr lang="en-US" sz="1724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The Doc2Vec model can be computationally intensive to train, especially when dealing with very large volumes of text data.</a:t>
            </a:r>
            <a:endParaRPr lang="en-US" sz="1724" dirty="0"/>
          </a:p>
        </p:txBody>
      </p:sp>
      <p:pic>
        <p:nvPicPr>
          <p:cNvPr id="1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 w="7620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037993" y="2012633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Balancing Precision and Efficiency: Training Complex Models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956804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Challenges</a:t>
            </a:r>
            <a:endParaRPr lang="en-US" sz="2624" dirty="0"/>
          </a:p>
        </p:txBody>
      </p:sp>
      <p:sp>
        <p:nvSpPr>
          <p:cNvPr id="6" name="Text 3"/>
          <p:cNvSpPr/>
          <p:nvPr/>
        </p:nvSpPr>
        <p:spPr>
          <a:xfrm>
            <a:off x="2037993" y="4595455"/>
            <a:ext cx="500622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Training complex Doc2Vec models can be challenging, as it requires finding the right balance between precision and efficiency.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593806" y="3956804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Solutions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7593806" y="4595455"/>
            <a:ext cx="500622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There are several techniques that can be used to improve the efficiency and precision of Doc2Vec models, such as hierarchical softmax, negative sampling, and subsampling of frequent words.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 w="7620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037993" y="635675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 Size and Quality: Impact on Doc2Vec's Performance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2468761"/>
            <a:ext cx="10554414" cy="5125164"/>
          </a:xfrm>
          <a:prstGeom prst="roundRect">
            <a:avLst>
              <a:gd name="adj" fmla="val 1070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Shape 3"/>
          <p:cNvSpPr/>
          <p:nvPr/>
        </p:nvSpPr>
        <p:spPr>
          <a:xfrm>
            <a:off x="2045613" y="2476381"/>
            <a:ext cx="10538103" cy="63710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Text 4"/>
          <p:cNvSpPr/>
          <p:nvPr/>
        </p:nvSpPr>
        <p:spPr>
          <a:xfrm>
            <a:off x="2268855" y="2617232"/>
            <a:ext cx="306419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5785009" y="2617232"/>
            <a:ext cx="306038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Data Size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297353" y="2617232"/>
            <a:ext cx="306419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Data Quality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2045613" y="3113484"/>
            <a:ext cx="10538103" cy="2058710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1" name="Text 8"/>
          <p:cNvSpPr/>
          <p:nvPr/>
        </p:nvSpPr>
        <p:spPr>
          <a:xfrm>
            <a:off x="2268855" y="334327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Impact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5785009" y="3254335"/>
            <a:ext cx="306038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Larger volumes of text data can lead to more accurate and robust Doc2Vec models, while poor quality data can result in poorer performance.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9297353" y="3254335"/>
            <a:ext cx="306419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High-quality data can lead to better-performing models, while low-quality data can negatively impact performance.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2045613" y="5172194"/>
            <a:ext cx="10538103" cy="241411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5" name="Text 12"/>
          <p:cNvSpPr/>
          <p:nvPr/>
        </p:nvSpPr>
        <p:spPr>
          <a:xfrm>
            <a:off x="2268855" y="540198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Solutions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5785009" y="5313045"/>
            <a:ext cx="3060383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To improve model performance, it's important to use large volumes of high-quality text data, and to preprocess the data carefully before training.</a:t>
            </a:r>
            <a:endParaRPr lang="en-US" sz="1750" dirty="0"/>
          </a:p>
        </p:txBody>
      </p:sp>
      <p:sp>
        <p:nvSpPr>
          <p:cNvPr id="17" name="Text 14"/>
          <p:cNvSpPr/>
          <p:nvPr/>
        </p:nvSpPr>
        <p:spPr>
          <a:xfrm>
            <a:off x="9297353" y="5313045"/>
            <a:ext cx="306419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Using high-quality data and carefully cleaning and preprocessing the data can help improve model performance.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1023</Words>
  <Application>Microsoft Office PowerPoint</Application>
  <PresentationFormat>Custom</PresentationFormat>
  <Paragraphs>101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Heebo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Nitin Sethi</cp:lastModifiedBy>
  <cp:revision>2</cp:revision>
  <dcterms:created xsi:type="dcterms:W3CDTF">2023-08-15T10:51:19Z</dcterms:created>
  <dcterms:modified xsi:type="dcterms:W3CDTF">2023-08-15T10:52:41Z</dcterms:modified>
</cp:coreProperties>
</file>