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1033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6319599" y="1987510"/>
            <a:ext cx="7477601" cy="2499598"/>
          </a:xfrm>
          <a:prstGeom prst="rect">
            <a:avLst/>
          </a:prstGeom>
          <a:noFill/>
          <a:ln/>
        </p:spPr>
        <p:txBody>
          <a:bodyPr wrap="square" rtlCol="0" anchor="t"/>
          <a:lstStyle/>
          <a:p>
            <a:pPr marL="0" indent="0">
              <a:lnSpc>
                <a:spcPts val="6561"/>
              </a:lnSpc>
              <a:buNone/>
            </a:pPr>
            <a:r>
              <a:rPr lang="en-US" sz="5249" b="1" dirty="0">
                <a:solidFill>
                  <a:srgbClr val="FF726D"/>
                </a:solidFill>
                <a:latin typeface="Inconsolata" pitchFamily="34" charset="0"/>
                <a:ea typeface="Inconsolata" pitchFamily="34" charset="-122"/>
                <a:cs typeface="Inconsolata" pitchFamily="34" charset="-120"/>
              </a:rPr>
              <a:t>Text Processing For NLP Frequency Distribution</a:t>
            </a:r>
            <a:endParaRPr lang="en-US" sz="5249" dirty="0"/>
          </a:p>
        </p:txBody>
      </p:sp>
      <p:sp>
        <p:nvSpPr>
          <p:cNvPr id="5" name="Text 3"/>
          <p:cNvSpPr/>
          <p:nvPr/>
        </p:nvSpPr>
        <p:spPr>
          <a:xfrm>
            <a:off x="5630779" y="4820363"/>
            <a:ext cx="8867274" cy="2795625"/>
          </a:xfrm>
          <a:prstGeom prst="rect">
            <a:avLst/>
          </a:prstGeom>
          <a:noFill/>
          <a:ln/>
        </p:spPr>
        <p:txBody>
          <a:bodyPr wrap="square" rtlCol="0" anchor="t"/>
          <a:lstStyle/>
          <a:p>
            <a:pPr marL="0" indent="0">
              <a:lnSpc>
                <a:spcPts val="2799"/>
              </a:lnSpc>
              <a:buNone/>
            </a:pPr>
            <a:r>
              <a:rPr lang="en-US" sz="2400" dirty="0">
                <a:solidFill>
                  <a:srgbClr val="DAD1E6"/>
                </a:solidFill>
                <a:latin typeface="Fira Sans" pitchFamily="34" charset="0"/>
                <a:ea typeface="Fira Sans" pitchFamily="34" charset="-122"/>
                <a:cs typeface="Fira Sans" pitchFamily="34" charset="-120"/>
              </a:rPr>
              <a:t>Frequency distribution is a powerful tool in NLP that helps us understand the importance and distribution of words in a text. In this presentation, we will explore the significance, methodology, challenges, and applications of frequency distribution.</a:t>
            </a:r>
            <a:endParaRPr lang="en-US" sz="240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2037993" y="1657231"/>
            <a:ext cx="10554414" cy="1388745"/>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Visualization of Frequency Distribution</a:t>
            </a:r>
            <a:endParaRPr lang="en-US" sz="4374" dirty="0"/>
          </a:p>
        </p:txBody>
      </p:sp>
      <p:sp>
        <p:nvSpPr>
          <p:cNvPr id="5" name="Text 3"/>
          <p:cNvSpPr/>
          <p:nvPr/>
        </p:nvSpPr>
        <p:spPr>
          <a:xfrm>
            <a:off x="2037993" y="3601403"/>
            <a:ext cx="2666286" cy="416481"/>
          </a:xfrm>
          <a:prstGeom prst="rect">
            <a:avLst/>
          </a:prstGeom>
          <a:noFill/>
          <a:ln/>
        </p:spPr>
        <p:txBody>
          <a:bodyPr wrap="none" rtlCol="0" anchor="t"/>
          <a:lstStyle/>
          <a:p>
            <a:pPr marL="0" indent="0">
              <a:lnSpc>
                <a:spcPts val="3281"/>
              </a:lnSpc>
              <a:buNone/>
            </a:pPr>
            <a:r>
              <a:rPr lang="en-US" sz="2624" b="1" dirty="0">
                <a:solidFill>
                  <a:srgbClr val="FF726D"/>
                </a:solidFill>
                <a:latin typeface="Inconsolata" pitchFamily="34" charset="0"/>
                <a:ea typeface="Inconsolata" pitchFamily="34" charset="-122"/>
                <a:cs typeface="Inconsolata" pitchFamily="34" charset="-120"/>
              </a:rPr>
              <a:t>Bar Chart</a:t>
            </a:r>
            <a:endParaRPr lang="en-US" sz="2624" dirty="0"/>
          </a:p>
        </p:txBody>
      </p:sp>
      <p:sp>
        <p:nvSpPr>
          <p:cNvPr id="6" name="Text 4"/>
          <p:cNvSpPr/>
          <p:nvPr/>
        </p:nvSpPr>
        <p:spPr>
          <a:xfrm>
            <a:off x="2037993" y="4240054"/>
            <a:ext cx="3156347"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A bar chart is a simple and effective way to visualize the frequency of words in a text.</a:t>
            </a:r>
            <a:endParaRPr lang="en-US" sz="1750" dirty="0"/>
          </a:p>
        </p:txBody>
      </p:sp>
      <p:sp>
        <p:nvSpPr>
          <p:cNvPr id="7" name="Text 5"/>
          <p:cNvSpPr/>
          <p:nvPr/>
        </p:nvSpPr>
        <p:spPr>
          <a:xfrm>
            <a:off x="5743932" y="3601403"/>
            <a:ext cx="2666286" cy="416481"/>
          </a:xfrm>
          <a:prstGeom prst="rect">
            <a:avLst/>
          </a:prstGeom>
          <a:noFill/>
          <a:ln/>
        </p:spPr>
        <p:txBody>
          <a:bodyPr wrap="none" rtlCol="0" anchor="t"/>
          <a:lstStyle/>
          <a:p>
            <a:pPr marL="0" indent="0">
              <a:lnSpc>
                <a:spcPts val="3281"/>
              </a:lnSpc>
              <a:buNone/>
            </a:pPr>
            <a:r>
              <a:rPr lang="en-US" sz="2624" b="1" dirty="0">
                <a:solidFill>
                  <a:srgbClr val="FF726D"/>
                </a:solidFill>
                <a:latin typeface="Inconsolata" pitchFamily="34" charset="0"/>
                <a:ea typeface="Inconsolata" pitchFamily="34" charset="-122"/>
                <a:cs typeface="Inconsolata" pitchFamily="34" charset="-120"/>
              </a:rPr>
              <a:t>Word Cloud</a:t>
            </a:r>
            <a:endParaRPr lang="en-US" sz="2624" dirty="0"/>
          </a:p>
        </p:txBody>
      </p:sp>
      <p:sp>
        <p:nvSpPr>
          <p:cNvPr id="8" name="Text 6"/>
          <p:cNvSpPr/>
          <p:nvPr/>
        </p:nvSpPr>
        <p:spPr>
          <a:xfrm>
            <a:off x="5743932" y="4240054"/>
            <a:ext cx="3156347" cy="2132409"/>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A word cloud is a popular and visually appealing way to display the most frequent words in a text, using different sizes and colors for different frequencies.</a:t>
            </a:r>
            <a:endParaRPr lang="en-US" sz="1750" dirty="0"/>
          </a:p>
        </p:txBody>
      </p:sp>
      <p:sp>
        <p:nvSpPr>
          <p:cNvPr id="9" name="Text 7"/>
          <p:cNvSpPr/>
          <p:nvPr/>
        </p:nvSpPr>
        <p:spPr>
          <a:xfrm>
            <a:off x="9449872" y="3601403"/>
            <a:ext cx="2666286" cy="416481"/>
          </a:xfrm>
          <a:prstGeom prst="rect">
            <a:avLst/>
          </a:prstGeom>
          <a:noFill/>
          <a:ln/>
        </p:spPr>
        <p:txBody>
          <a:bodyPr wrap="none" rtlCol="0" anchor="t"/>
          <a:lstStyle/>
          <a:p>
            <a:pPr marL="0" indent="0">
              <a:lnSpc>
                <a:spcPts val="3281"/>
              </a:lnSpc>
              <a:buNone/>
            </a:pPr>
            <a:r>
              <a:rPr lang="en-US" sz="2624" b="1" dirty="0">
                <a:solidFill>
                  <a:srgbClr val="FF726D"/>
                </a:solidFill>
                <a:latin typeface="Inconsolata" pitchFamily="34" charset="0"/>
                <a:ea typeface="Inconsolata" pitchFamily="34" charset="-122"/>
                <a:cs typeface="Inconsolata" pitchFamily="34" charset="-120"/>
              </a:rPr>
              <a:t>Heatmap</a:t>
            </a:r>
            <a:endParaRPr lang="en-US" sz="2624" dirty="0"/>
          </a:p>
        </p:txBody>
      </p:sp>
      <p:sp>
        <p:nvSpPr>
          <p:cNvPr id="10" name="Text 8"/>
          <p:cNvSpPr/>
          <p:nvPr/>
        </p:nvSpPr>
        <p:spPr>
          <a:xfrm>
            <a:off x="9449872" y="4240054"/>
            <a:ext cx="3156347" cy="1777008"/>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A heatmap is a useful way to visualize the co-occurrence of words in a text, using different colors for different frequency levels.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6319599" y="724138"/>
            <a:ext cx="7477601" cy="1388745"/>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Applications of Frequency Distribution</a:t>
            </a:r>
            <a:endParaRPr lang="en-US" sz="4374" dirty="0"/>
          </a:p>
        </p:txBody>
      </p:sp>
      <p:sp>
        <p:nvSpPr>
          <p:cNvPr id="5" name="Shape 3"/>
          <p:cNvSpPr/>
          <p:nvPr/>
        </p:nvSpPr>
        <p:spPr>
          <a:xfrm>
            <a:off x="6319599" y="2619732"/>
            <a:ext cx="499943" cy="499943"/>
          </a:xfrm>
          <a:prstGeom prst="roundRect">
            <a:avLst>
              <a:gd name="adj" fmla="val 13333"/>
            </a:avLst>
          </a:prstGeom>
          <a:solidFill>
            <a:srgbClr val="312140"/>
          </a:solidFill>
          <a:ln/>
        </p:spPr>
        <p:txBody>
          <a:bodyPr/>
          <a:lstStyle/>
          <a:p>
            <a:endParaRPr lang="en-IN"/>
          </a:p>
        </p:txBody>
      </p:sp>
      <p:sp>
        <p:nvSpPr>
          <p:cNvPr id="6" name="Text 4"/>
          <p:cNvSpPr/>
          <p:nvPr/>
        </p:nvSpPr>
        <p:spPr>
          <a:xfrm>
            <a:off x="6485692" y="2661404"/>
            <a:ext cx="167640"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7" name="Text 5"/>
          <p:cNvSpPr/>
          <p:nvPr/>
        </p:nvSpPr>
        <p:spPr>
          <a:xfrm>
            <a:off x="7041713" y="2696051"/>
            <a:ext cx="222194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Marketing</a:t>
            </a:r>
            <a:endParaRPr lang="en-US" sz="2187" dirty="0"/>
          </a:p>
        </p:txBody>
      </p:sp>
      <p:sp>
        <p:nvSpPr>
          <p:cNvPr id="8" name="Text 6"/>
          <p:cNvSpPr/>
          <p:nvPr/>
        </p:nvSpPr>
        <p:spPr>
          <a:xfrm>
            <a:off x="7041713" y="3265408"/>
            <a:ext cx="2905601" cy="2132409"/>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Frequency distribution can be used to identify the most frequently mentioned products, features, and complaints in customer feedback.</a:t>
            </a:r>
            <a:endParaRPr lang="en-US" sz="1750" dirty="0"/>
          </a:p>
        </p:txBody>
      </p:sp>
      <p:sp>
        <p:nvSpPr>
          <p:cNvPr id="9" name="Shape 7"/>
          <p:cNvSpPr/>
          <p:nvPr/>
        </p:nvSpPr>
        <p:spPr>
          <a:xfrm>
            <a:off x="10169485" y="2619732"/>
            <a:ext cx="499943" cy="499943"/>
          </a:xfrm>
          <a:prstGeom prst="roundRect">
            <a:avLst>
              <a:gd name="adj" fmla="val 13333"/>
            </a:avLst>
          </a:prstGeom>
          <a:solidFill>
            <a:srgbClr val="312140"/>
          </a:solidFill>
          <a:ln/>
        </p:spPr>
        <p:txBody>
          <a:bodyPr/>
          <a:lstStyle/>
          <a:p>
            <a:endParaRPr lang="en-IN"/>
          </a:p>
        </p:txBody>
      </p:sp>
      <p:sp>
        <p:nvSpPr>
          <p:cNvPr id="10" name="Text 8"/>
          <p:cNvSpPr/>
          <p:nvPr/>
        </p:nvSpPr>
        <p:spPr>
          <a:xfrm>
            <a:off x="10335578" y="2661404"/>
            <a:ext cx="167640"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1" name="Text 9"/>
          <p:cNvSpPr/>
          <p:nvPr/>
        </p:nvSpPr>
        <p:spPr>
          <a:xfrm>
            <a:off x="10891599" y="2696051"/>
            <a:ext cx="222194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E-Commerce</a:t>
            </a:r>
            <a:endParaRPr lang="en-US" sz="2187" dirty="0"/>
          </a:p>
        </p:txBody>
      </p:sp>
      <p:sp>
        <p:nvSpPr>
          <p:cNvPr id="12" name="Text 10"/>
          <p:cNvSpPr/>
          <p:nvPr/>
        </p:nvSpPr>
        <p:spPr>
          <a:xfrm>
            <a:off x="10891599" y="3265408"/>
            <a:ext cx="2905601" cy="2132409"/>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Frequency distribution can be used to analyze customer reviews and improve product recommendations and search algorithms.</a:t>
            </a:r>
            <a:endParaRPr lang="en-US" sz="1750" dirty="0"/>
          </a:p>
        </p:txBody>
      </p:sp>
      <p:sp>
        <p:nvSpPr>
          <p:cNvPr id="13" name="Shape 11"/>
          <p:cNvSpPr/>
          <p:nvPr/>
        </p:nvSpPr>
        <p:spPr>
          <a:xfrm>
            <a:off x="6319599" y="5793581"/>
            <a:ext cx="499943" cy="499943"/>
          </a:xfrm>
          <a:prstGeom prst="roundRect">
            <a:avLst>
              <a:gd name="adj" fmla="val 13333"/>
            </a:avLst>
          </a:prstGeom>
          <a:solidFill>
            <a:srgbClr val="312140"/>
          </a:solidFill>
          <a:ln/>
        </p:spPr>
        <p:txBody>
          <a:bodyPr/>
          <a:lstStyle/>
          <a:p>
            <a:endParaRPr lang="en-IN"/>
          </a:p>
        </p:txBody>
      </p:sp>
      <p:sp>
        <p:nvSpPr>
          <p:cNvPr id="14" name="Text 12"/>
          <p:cNvSpPr/>
          <p:nvPr/>
        </p:nvSpPr>
        <p:spPr>
          <a:xfrm>
            <a:off x="6485692" y="5835253"/>
            <a:ext cx="167640"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5" name="Text 13"/>
          <p:cNvSpPr/>
          <p:nvPr/>
        </p:nvSpPr>
        <p:spPr>
          <a:xfrm>
            <a:off x="7041713" y="5869900"/>
            <a:ext cx="222194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Education</a:t>
            </a:r>
            <a:endParaRPr lang="en-US" sz="2187" dirty="0"/>
          </a:p>
        </p:txBody>
      </p:sp>
      <p:sp>
        <p:nvSpPr>
          <p:cNvPr id="16" name="Text 14"/>
          <p:cNvSpPr/>
          <p:nvPr/>
        </p:nvSpPr>
        <p:spPr>
          <a:xfrm>
            <a:off x="7041713" y="6439257"/>
            <a:ext cx="6755487"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Frequency distribution can be used to analyze and compare the vocabulary and readability of different texts and textbooks, and predict student performance.</a:t>
            </a:r>
            <a:endParaRPr lang="en-US" sz="1750" dirty="0"/>
          </a:p>
        </p:txBody>
      </p:sp>
      <p:pic>
        <p:nvPicPr>
          <p:cNvPr id="17"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833199" y="685443"/>
            <a:ext cx="7477601" cy="1388745"/>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Limitations of Frequency Distribution</a:t>
            </a:r>
            <a:endParaRPr lang="en-US" sz="4374" dirty="0"/>
          </a:p>
        </p:txBody>
      </p:sp>
      <p:sp>
        <p:nvSpPr>
          <p:cNvPr id="5" name="Text 3"/>
          <p:cNvSpPr/>
          <p:nvPr/>
        </p:nvSpPr>
        <p:spPr>
          <a:xfrm>
            <a:off x="833199" y="2407444"/>
            <a:ext cx="7477601"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Frequency distribution, while a valuable analytical tool, does come with certain limitations. These include:</a:t>
            </a:r>
            <a:endParaRPr lang="en-US" sz="1750" dirty="0"/>
          </a:p>
        </p:txBody>
      </p:sp>
      <p:sp>
        <p:nvSpPr>
          <p:cNvPr id="6" name="Text 4"/>
          <p:cNvSpPr/>
          <p:nvPr/>
        </p:nvSpPr>
        <p:spPr>
          <a:xfrm>
            <a:off x="1188601" y="3368159"/>
            <a:ext cx="7122200"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DAD1E6"/>
                </a:solidFill>
                <a:latin typeface="Fira Sans" pitchFamily="34" charset="0"/>
                <a:ea typeface="Fira Sans" pitchFamily="34" charset="-122"/>
                <a:cs typeface="Fira Sans" pitchFamily="34" charset="-120"/>
              </a:rPr>
              <a:t>Vocabulary Size: Large vocabularies can lead to sparse frequency distribution tables, potentially omitting less frequent terms that could still be significant.</a:t>
            </a:r>
            <a:endParaRPr lang="en-US" sz="1750" dirty="0"/>
          </a:p>
        </p:txBody>
      </p:sp>
      <p:sp>
        <p:nvSpPr>
          <p:cNvPr id="7" name="Text 5"/>
          <p:cNvSpPr/>
          <p:nvPr/>
        </p:nvSpPr>
        <p:spPr>
          <a:xfrm>
            <a:off x="1188601" y="4523184"/>
            <a:ext cx="7122200"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DAD1E6"/>
                </a:solidFill>
                <a:latin typeface="Fira Sans" pitchFamily="34" charset="0"/>
                <a:ea typeface="Fira Sans" pitchFamily="34" charset="-122"/>
                <a:cs typeface="Fira Sans" pitchFamily="34" charset="-120"/>
              </a:rPr>
              <a:t>Context Disregard: Frequency distribution treats words equally without considering their contextual meanings, potentially missing nuances.</a:t>
            </a:r>
            <a:endParaRPr lang="en-US" sz="1750" dirty="0"/>
          </a:p>
        </p:txBody>
      </p:sp>
      <p:sp>
        <p:nvSpPr>
          <p:cNvPr id="8" name="Text 6"/>
          <p:cNvSpPr/>
          <p:nvPr/>
        </p:nvSpPr>
        <p:spPr>
          <a:xfrm>
            <a:off x="1188601" y="5678210"/>
            <a:ext cx="7122200"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DAD1E6"/>
                </a:solidFill>
                <a:latin typeface="Fira Sans" pitchFamily="34" charset="0"/>
                <a:ea typeface="Fira Sans" pitchFamily="34" charset="-122"/>
                <a:cs typeface="Fira Sans" pitchFamily="34" charset="-120"/>
              </a:rPr>
              <a:t>Noise from Stop Words: Frequent stop words can dominate the distribution and dilute meaningful insights, requiring careful handling.</a:t>
            </a:r>
            <a:endParaRPr lang="en-US" sz="1750" dirty="0"/>
          </a:p>
        </p:txBody>
      </p:sp>
      <p:sp>
        <p:nvSpPr>
          <p:cNvPr id="9" name="Text 7"/>
          <p:cNvSpPr/>
          <p:nvPr/>
        </p:nvSpPr>
        <p:spPr>
          <a:xfrm>
            <a:off x="1188601" y="6833235"/>
            <a:ext cx="7122200"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DAD1E6"/>
                </a:solidFill>
                <a:latin typeface="Fira Sans" pitchFamily="34" charset="0"/>
                <a:ea typeface="Fira Sans" pitchFamily="34" charset="-122"/>
                <a:cs typeface="Fira Sans" pitchFamily="34" charset="-120"/>
              </a:rPr>
              <a:t>Bias in Analysis: Focusing solely on high-frequency terms might overlook contextual understanding and reinforce pre-existing biases.</a:t>
            </a:r>
            <a:endParaRPr lang="en-US" sz="1750" dirty="0"/>
          </a:p>
        </p:txBody>
      </p:sp>
      <p:pic>
        <p:nvPicPr>
          <p:cNvPr id="10"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2037993" y="1163003"/>
            <a:ext cx="10554414" cy="1388745"/>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Future Directions in Frequency Distribution</a:t>
            </a:r>
            <a:endParaRPr lang="en-US" sz="4374" dirty="0"/>
          </a:p>
        </p:txBody>
      </p:sp>
      <p:sp>
        <p:nvSpPr>
          <p:cNvPr id="5" name="Text 3"/>
          <p:cNvSpPr/>
          <p:nvPr/>
        </p:nvSpPr>
        <p:spPr>
          <a:xfrm>
            <a:off x="2037993" y="2996089"/>
            <a:ext cx="10554414"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As technology and language analysis continue to evolve, frequency distribution holds promise for various future directions:</a:t>
            </a:r>
            <a:endParaRPr lang="en-US" sz="1750" dirty="0"/>
          </a:p>
        </p:txBody>
      </p:sp>
      <p:sp>
        <p:nvSpPr>
          <p:cNvPr id="6" name="Text 4"/>
          <p:cNvSpPr/>
          <p:nvPr/>
        </p:nvSpPr>
        <p:spPr>
          <a:xfrm>
            <a:off x="2393394" y="3956804"/>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DAD1E6"/>
                </a:solidFill>
                <a:latin typeface="Fira Sans" pitchFamily="34" charset="0"/>
                <a:ea typeface="Fira Sans" pitchFamily="34" charset="-122"/>
                <a:cs typeface="Fira Sans" pitchFamily="34" charset="-120"/>
              </a:rPr>
              <a:t>Advanced Semantic Analysis: Integrating semantic analysis techniques can enhance context-aware frequency distribution for more accurate insights.</a:t>
            </a:r>
            <a:endParaRPr lang="en-US" sz="1750" dirty="0"/>
          </a:p>
        </p:txBody>
      </p:sp>
      <p:sp>
        <p:nvSpPr>
          <p:cNvPr id="7" name="Text 5"/>
          <p:cNvSpPr/>
          <p:nvPr/>
        </p:nvSpPr>
        <p:spPr>
          <a:xfrm>
            <a:off x="2393394" y="4756428"/>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DAD1E6"/>
                </a:solidFill>
                <a:latin typeface="Fira Sans" pitchFamily="34" charset="0"/>
                <a:ea typeface="Fira Sans" pitchFamily="34" charset="-122"/>
                <a:cs typeface="Fira Sans" pitchFamily="34" charset="-120"/>
              </a:rPr>
              <a:t>Cross-Language Analysis: Frequency distribution can be extended to multilingual text, enabling cross-language comparisons and insights.</a:t>
            </a:r>
            <a:endParaRPr lang="en-US" sz="1750" dirty="0"/>
          </a:p>
        </p:txBody>
      </p:sp>
      <p:sp>
        <p:nvSpPr>
          <p:cNvPr id="8" name="Text 6"/>
          <p:cNvSpPr/>
          <p:nvPr/>
        </p:nvSpPr>
        <p:spPr>
          <a:xfrm>
            <a:off x="2393394" y="5556052"/>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DAD1E6"/>
                </a:solidFill>
                <a:latin typeface="Fira Sans" pitchFamily="34" charset="0"/>
                <a:ea typeface="Fira Sans" pitchFamily="34" charset="-122"/>
                <a:cs typeface="Fira Sans" pitchFamily="34" charset="-120"/>
              </a:rPr>
              <a:t>Contextualized Text Processing: Leveraging contextual embeddings can address the limitations of context disregard, enabling better analysis.</a:t>
            </a:r>
            <a:endParaRPr lang="en-US" sz="1750" dirty="0"/>
          </a:p>
        </p:txBody>
      </p:sp>
      <p:sp>
        <p:nvSpPr>
          <p:cNvPr id="9" name="Text 7"/>
          <p:cNvSpPr/>
          <p:nvPr/>
        </p:nvSpPr>
        <p:spPr>
          <a:xfrm>
            <a:off x="2393394" y="6355675"/>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DAD1E6"/>
                </a:solidFill>
                <a:latin typeface="Fira Sans" pitchFamily="34" charset="0"/>
                <a:ea typeface="Fira Sans" pitchFamily="34" charset="-122"/>
                <a:cs typeface="Fira Sans" pitchFamily="34" charset="-120"/>
              </a:rPr>
              <a:t>Integration with Machine Learning: Frequency distribution can complement machine learning models, contributing to more robust language processing.</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2037993" y="689967"/>
            <a:ext cx="10554414" cy="1388745"/>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Leveraging Frequency Distribution for Insight</a:t>
            </a:r>
            <a:endParaRPr lang="en-US" sz="4374" dirty="0"/>
          </a:p>
        </p:txBody>
      </p:sp>
      <p:pic>
        <p:nvPicPr>
          <p:cNvPr id="5" name="Image 0" descr="preencoded.png"/>
          <p:cNvPicPr>
            <a:picLocks noChangeAspect="1"/>
          </p:cNvPicPr>
          <p:nvPr/>
        </p:nvPicPr>
        <p:blipFill>
          <a:blip r:embed="rId3"/>
          <a:stretch>
            <a:fillRect/>
          </a:stretch>
        </p:blipFill>
        <p:spPr>
          <a:xfrm>
            <a:off x="2037993" y="2523053"/>
            <a:ext cx="3295888" cy="2036921"/>
          </a:xfrm>
          <a:prstGeom prst="rect">
            <a:avLst/>
          </a:prstGeom>
        </p:spPr>
      </p:pic>
      <p:sp>
        <p:nvSpPr>
          <p:cNvPr id="6" name="Text 3"/>
          <p:cNvSpPr/>
          <p:nvPr/>
        </p:nvSpPr>
        <p:spPr>
          <a:xfrm>
            <a:off x="2037993" y="4837628"/>
            <a:ext cx="2743200"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Competitive Analysis</a:t>
            </a:r>
            <a:endParaRPr lang="en-US" sz="2187" dirty="0"/>
          </a:p>
        </p:txBody>
      </p:sp>
      <p:sp>
        <p:nvSpPr>
          <p:cNvPr id="7" name="Text 4"/>
          <p:cNvSpPr/>
          <p:nvPr/>
        </p:nvSpPr>
        <p:spPr>
          <a:xfrm>
            <a:off x="2037993" y="5406985"/>
            <a:ext cx="3295888" cy="2132409"/>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Frequency distribution can be used to analyze and compare the language and communication styles of different companies and industries.</a:t>
            </a:r>
            <a:endParaRPr lang="en-US" sz="1750" dirty="0"/>
          </a:p>
        </p:txBody>
      </p:sp>
      <p:pic>
        <p:nvPicPr>
          <p:cNvPr id="8" name="Image 1" descr="preencoded.png"/>
          <p:cNvPicPr>
            <a:picLocks noChangeAspect="1"/>
          </p:cNvPicPr>
          <p:nvPr/>
        </p:nvPicPr>
        <p:blipFill>
          <a:blip r:embed="rId4"/>
          <a:stretch>
            <a:fillRect/>
          </a:stretch>
        </p:blipFill>
        <p:spPr>
          <a:xfrm>
            <a:off x="5667137" y="2523053"/>
            <a:ext cx="3296007" cy="2037040"/>
          </a:xfrm>
          <a:prstGeom prst="rect">
            <a:avLst/>
          </a:prstGeom>
        </p:spPr>
      </p:pic>
      <p:sp>
        <p:nvSpPr>
          <p:cNvPr id="9" name="Text 5"/>
          <p:cNvSpPr/>
          <p:nvPr/>
        </p:nvSpPr>
        <p:spPr>
          <a:xfrm>
            <a:off x="5667137" y="4837748"/>
            <a:ext cx="2221944"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User Behavior</a:t>
            </a:r>
            <a:endParaRPr lang="en-US" sz="2187" dirty="0"/>
          </a:p>
        </p:txBody>
      </p:sp>
      <p:sp>
        <p:nvSpPr>
          <p:cNvPr id="10" name="Text 6"/>
          <p:cNvSpPr/>
          <p:nvPr/>
        </p:nvSpPr>
        <p:spPr>
          <a:xfrm>
            <a:off x="5667137" y="5407104"/>
            <a:ext cx="3296007" cy="2132409"/>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Frequency distribution can be used to analyze the language and behavior patterns of different user segments and personas, and improve user engagement and experience.</a:t>
            </a:r>
            <a:endParaRPr lang="en-US" sz="1750" dirty="0"/>
          </a:p>
        </p:txBody>
      </p:sp>
      <p:pic>
        <p:nvPicPr>
          <p:cNvPr id="11" name="Image 2" descr="preencoded.png"/>
          <p:cNvPicPr>
            <a:picLocks noChangeAspect="1"/>
          </p:cNvPicPr>
          <p:nvPr/>
        </p:nvPicPr>
        <p:blipFill>
          <a:blip r:embed="rId5"/>
          <a:stretch>
            <a:fillRect/>
          </a:stretch>
        </p:blipFill>
        <p:spPr>
          <a:xfrm>
            <a:off x="9296400" y="2523053"/>
            <a:ext cx="3296007" cy="2037040"/>
          </a:xfrm>
          <a:prstGeom prst="rect">
            <a:avLst/>
          </a:prstGeom>
        </p:spPr>
      </p:pic>
      <p:sp>
        <p:nvSpPr>
          <p:cNvPr id="12" name="Text 7"/>
          <p:cNvSpPr/>
          <p:nvPr/>
        </p:nvSpPr>
        <p:spPr>
          <a:xfrm>
            <a:off x="9296400" y="4837748"/>
            <a:ext cx="2221944"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Data Mining</a:t>
            </a:r>
            <a:endParaRPr lang="en-US" sz="2187" dirty="0"/>
          </a:p>
        </p:txBody>
      </p:sp>
      <p:sp>
        <p:nvSpPr>
          <p:cNvPr id="13" name="Text 8"/>
          <p:cNvSpPr/>
          <p:nvPr/>
        </p:nvSpPr>
        <p:spPr>
          <a:xfrm>
            <a:off x="9296400" y="5407104"/>
            <a:ext cx="3296007" cy="1777008"/>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Frequency distribution can be used as a basis for more advanced NLP techniques, such as topic modeling, sentiment analysis, and entity recognition.</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6319599" y="2534722"/>
            <a:ext cx="4443889"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Conclusion</a:t>
            </a:r>
            <a:endParaRPr lang="en-US" sz="4374" dirty="0"/>
          </a:p>
        </p:txBody>
      </p:sp>
      <p:sp>
        <p:nvSpPr>
          <p:cNvPr id="5" name="Text 3"/>
          <p:cNvSpPr/>
          <p:nvPr/>
        </p:nvSpPr>
        <p:spPr>
          <a:xfrm>
            <a:off x="6319599" y="3562350"/>
            <a:ext cx="7477601" cy="2132409"/>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Frequency distribution is a powerful and versatile tool in NLP that can help us gain insights into language and communication patterns. By understanding the methodology, challenges, and applications of frequency distribution, we can use it to improve our communication, marketing, education, and more. However, we should also be mindful of its limitations and explore new directions to advance the field of NLP.</a:t>
            </a:r>
            <a:endParaRPr lang="en-US" sz="175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2037993" y="1037153"/>
            <a:ext cx="8740140"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What is Frequency Distribution?</a:t>
            </a:r>
            <a:endParaRPr lang="en-US" sz="4374" dirty="0"/>
          </a:p>
        </p:txBody>
      </p:sp>
      <p:pic>
        <p:nvPicPr>
          <p:cNvPr id="5" name="Image 0" descr="preencoded.png"/>
          <p:cNvPicPr>
            <a:picLocks noChangeAspect="1"/>
          </p:cNvPicPr>
          <p:nvPr/>
        </p:nvPicPr>
        <p:blipFill>
          <a:blip r:embed="rId3"/>
          <a:stretch>
            <a:fillRect/>
          </a:stretch>
        </p:blipFill>
        <p:spPr>
          <a:xfrm>
            <a:off x="2037993" y="2175867"/>
            <a:ext cx="3295888" cy="2036921"/>
          </a:xfrm>
          <a:prstGeom prst="rect">
            <a:avLst/>
          </a:prstGeom>
        </p:spPr>
      </p:pic>
      <p:sp>
        <p:nvSpPr>
          <p:cNvPr id="6" name="Text 3"/>
          <p:cNvSpPr/>
          <p:nvPr/>
        </p:nvSpPr>
        <p:spPr>
          <a:xfrm>
            <a:off x="2037993" y="4490442"/>
            <a:ext cx="2221944"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Definition</a:t>
            </a:r>
            <a:endParaRPr lang="en-US" sz="2187" dirty="0"/>
          </a:p>
        </p:txBody>
      </p:sp>
      <p:sp>
        <p:nvSpPr>
          <p:cNvPr id="7" name="Text 4"/>
          <p:cNvSpPr/>
          <p:nvPr/>
        </p:nvSpPr>
        <p:spPr>
          <a:xfrm>
            <a:off x="2037993" y="5059799"/>
            <a:ext cx="3295888" cy="1421606"/>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Frequency distribution is a technique for measuring and analyzing the occurrence of words or phrases in a given text.</a:t>
            </a:r>
            <a:endParaRPr lang="en-US" sz="1750" dirty="0"/>
          </a:p>
        </p:txBody>
      </p:sp>
      <p:pic>
        <p:nvPicPr>
          <p:cNvPr id="8" name="Image 1" descr="preencoded.png"/>
          <p:cNvPicPr>
            <a:picLocks noChangeAspect="1"/>
          </p:cNvPicPr>
          <p:nvPr/>
        </p:nvPicPr>
        <p:blipFill>
          <a:blip r:embed="rId4"/>
          <a:stretch>
            <a:fillRect/>
          </a:stretch>
        </p:blipFill>
        <p:spPr>
          <a:xfrm>
            <a:off x="5667137" y="2175867"/>
            <a:ext cx="3296007" cy="2037040"/>
          </a:xfrm>
          <a:prstGeom prst="rect">
            <a:avLst/>
          </a:prstGeom>
        </p:spPr>
      </p:pic>
      <p:sp>
        <p:nvSpPr>
          <p:cNvPr id="9" name="Text 5"/>
          <p:cNvSpPr/>
          <p:nvPr/>
        </p:nvSpPr>
        <p:spPr>
          <a:xfrm>
            <a:off x="5667137" y="4490561"/>
            <a:ext cx="2221944"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Visualization</a:t>
            </a:r>
            <a:endParaRPr lang="en-US" sz="2187" dirty="0"/>
          </a:p>
        </p:txBody>
      </p:sp>
      <p:sp>
        <p:nvSpPr>
          <p:cNvPr id="10" name="Text 6"/>
          <p:cNvSpPr/>
          <p:nvPr/>
        </p:nvSpPr>
        <p:spPr>
          <a:xfrm>
            <a:off x="5667137" y="5059918"/>
            <a:ext cx="3296007" cy="1421606"/>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It is often represented using a graph, such as a bar chart or a histogram, to help identify patterns and trends in the data.</a:t>
            </a:r>
            <a:endParaRPr lang="en-US" sz="1750" dirty="0"/>
          </a:p>
        </p:txBody>
      </p:sp>
      <p:pic>
        <p:nvPicPr>
          <p:cNvPr id="11" name="Image 2" descr="preencoded.png"/>
          <p:cNvPicPr>
            <a:picLocks noChangeAspect="1"/>
          </p:cNvPicPr>
          <p:nvPr/>
        </p:nvPicPr>
        <p:blipFill>
          <a:blip r:embed="rId5"/>
          <a:stretch>
            <a:fillRect/>
          </a:stretch>
        </p:blipFill>
        <p:spPr>
          <a:xfrm>
            <a:off x="9296400" y="2175867"/>
            <a:ext cx="3296007" cy="2037040"/>
          </a:xfrm>
          <a:prstGeom prst="rect">
            <a:avLst/>
          </a:prstGeom>
        </p:spPr>
      </p:pic>
      <p:sp>
        <p:nvSpPr>
          <p:cNvPr id="12" name="Text 7"/>
          <p:cNvSpPr/>
          <p:nvPr/>
        </p:nvSpPr>
        <p:spPr>
          <a:xfrm>
            <a:off x="9296400" y="4490561"/>
            <a:ext cx="2221944"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Importance</a:t>
            </a:r>
            <a:endParaRPr lang="en-US" sz="2187" dirty="0"/>
          </a:p>
        </p:txBody>
      </p:sp>
      <p:sp>
        <p:nvSpPr>
          <p:cNvPr id="13" name="Text 8"/>
          <p:cNvSpPr/>
          <p:nvPr/>
        </p:nvSpPr>
        <p:spPr>
          <a:xfrm>
            <a:off x="9296400" y="5059918"/>
            <a:ext cx="3296007" cy="2132409"/>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Frequency distribution is a fundamental tool in natural language processing (NLP) that helps us understand the characteristics of a text and how it can be analyzed.</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2037993" y="999053"/>
            <a:ext cx="10431780"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Methodology of Frequency Distribution</a:t>
            </a:r>
            <a:endParaRPr lang="en-US" sz="4374" dirty="0"/>
          </a:p>
        </p:txBody>
      </p:sp>
      <p:sp>
        <p:nvSpPr>
          <p:cNvPr id="5" name="Shape 3"/>
          <p:cNvSpPr/>
          <p:nvPr/>
        </p:nvSpPr>
        <p:spPr>
          <a:xfrm>
            <a:off x="2037993" y="2137767"/>
            <a:ext cx="5166122" cy="2435304"/>
          </a:xfrm>
          <a:prstGeom prst="roundRect">
            <a:avLst>
              <a:gd name="adj" fmla="val 2737"/>
            </a:avLst>
          </a:prstGeom>
          <a:solidFill>
            <a:srgbClr val="312140"/>
          </a:solidFill>
          <a:ln/>
        </p:spPr>
        <p:txBody>
          <a:bodyPr/>
          <a:lstStyle/>
          <a:p>
            <a:endParaRPr lang="en-IN"/>
          </a:p>
        </p:txBody>
      </p:sp>
      <p:sp>
        <p:nvSpPr>
          <p:cNvPr id="6" name="Text 4"/>
          <p:cNvSpPr/>
          <p:nvPr/>
        </p:nvSpPr>
        <p:spPr>
          <a:xfrm>
            <a:off x="2260163" y="2359938"/>
            <a:ext cx="222194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Counting Words</a:t>
            </a:r>
            <a:endParaRPr lang="en-US" sz="2187" dirty="0"/>
          </a:p>
        </p:txBody>
      </p:sp>
      <p:sp>
        <p:nvSpPr>
          <p:cNvPr id="7" name="Text 5"/>
          <p:cNvSpPr/>
          <p:nvPr/>
        </p:nvSpPr>
        <p:spPr>
          <a:xfrm>
            <a:off x="2260163" y="2929295"/>
            <a:ext cx="4721781"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The basic methodology of frequency distribution involves counting the number of times each word or phrase appears in a text.</a:t>
            </a:r>
            <a:endParaRPr lang="en-US" sz="1750" dirty="0"/>
          </a:p>
        </p:txBody>
      </p:sp>
      <p:sp>
        <p:nvSpPr>
          <p:cNvPr id="8" name="Shape 6"/>
          <p:cNvSpPr/>
          <p:nvPr/>
        </p:nvSpPr>
        <p:spPr>
          <a:xfrm>
            <a:off x="7426285" y="2137767"/>
            <a:ext cx="5166122" cy="2435304"/>
          </a:xfrm>
          <a:prstGeom prst="roundRect">
            <a:avLst>
              <a:gd name="adj" fmla="val 2737"/>
            </a:avLst>
          </a:prstGeom>
          <a:solidFill>
            <a:srgbClr val="312140"/>
          </a:solidFill>
          <a:ln/>
        </p:spPr>
        <p:txBody>
          <a:bodyPr/>
          <a:lstStyle/>
          <a:p>
            <a:endParaRPr lang="en-IN"/>
          </a:p>
        </p:txBody>
      </p:sp>
      <p:sp>
        <p:nvSpPr>
          <p:cNvPr id="9" name="Text 7"/>
          <p:cNvSpPr/>
          <p:nvPr/>
        </p:nvSpPr>
        <p:spPr>
          <a:xfrm>
            <a:off x="7648456" y="2359938"/>
            <a:ext cx="222194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N-Grams</a:t>
            </a:r>
            <a:endParaRPr lang="en-US" sz="2187" dirty="0"/>
          </a:p>
        </p:txBody>
      </p:sp>
      <p:sp>
        <p:nvSpPr>
          <p:cNvPr id="10" name="Text 8"/>
          <p:cNvSpPr/>
          <p:nvPr/>
        </p:nvSpPr>
        <p:spPr>
          <a:xfrm>
            <a:off x="7648456" y="2929295"/>
            <a:ext cx="4721781"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Frequency distribution can be extended to n-grams, which are sequences of n items (usually words) that appear consecutively in the text.</a:t>
            </a:r>
            <a:endParaRPr lang="en-US" sz="1750" dirty="0"/>
          </a:p>
        </p:txBody>
      </p:sp>
      <p:sp>
        <p:nvSpPr>
          <p:cNvPr id="11" name="Shape 9"/>
          <p:cNvSpPr/>
          <p:nvPr/>
        </p:nvSpPr>
        <p:spPr>
          <a:xfrm>
            <a:off x="2037993" y="4795242"/>
            <a:ext cx="5166122" cy="2435304"/>
          </a:xfrm>
          <a:prstGeom prst="roundRect">
            <a:avLst>
              <a:gd name="adj" fmla="val 2737"/>
            </a:avLst>
          </a:prstGeom>
          <a:solidFill>
            <a:srgbClr val="312140"/>
          </a:solidFill>
          <a:ln/>
        </p:spPr>
        <p:txBody>
          <a:bodyPr/>
          <a:lstStyle/>
          <a:p>
            <a:endParaRPr lang="en-IN"/>
          </a:p>
        </p:txBody>
      </p:sp>
      <p:sp>
        <p:nvSpPr>
          <p:cNvPr id="12" name="Text 10"/>
          <p:cNvSpPr/>
          <p:nvPr/>
        </p:nvSpPr>
        <p:spPr>
          <a:xfrm>
            <a:off x="2260163" y="5017413"/>
            <a:ext cx="222194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Normalization</a:t>
            </a:r>
            <a:endParaRPr lang="en-US" sz="2187" dirty="0"/>
          </a:p>
        </p:txBody>
      </p:sp>
      <p:sp>
        <p:nvSpPr>
          <p:cNvPr id="13" name="Text 11"/>
          <p:cNvSpPr/>
          <p:nvPr/>
        </p:nvSpPr>
        <p:spPr>
          <a:xfrm>
            <a:off x="2260163" y="5586770"/>
            <a:ext cx="4721781"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The raw frequency counts can be normalized to account for different text lengths and statistical significance, such as by using the TF-IDF technique.</a:t>
            </a:r>
            <a:endParaRPr lang="en-US" sz="1750" dirty="0"/>
          </a:p>
        </p:txBody>
      </p:sp>
      <p:sp>
        <p:nvSpPr>
          <p:cNvPr id="14" name="Shape 12"/>
          <p:cNvSpPr/>
          <p:nvPr/>
        </p:nvSpPr>
        <p:spPr>
          <a:xfrm>
            <a:off x="7426285" y="4795242"/>
            <a:ext cx="5166122" cy="2435304"/>
          </a:xfrm>
          <a:prstGeom prst="roundRect">
            <a:avLst>
              <a:gd name="adj" fmla="val 2737"/>
            </a:avLst>
          </a:prstGeom>
          <a:solidFill>
            <a:srgbClr val="312140"/>
          </a:solidFill>
          <a:ln/>
        </p:spPr>
        <p:txBody>
          <a:bodyPr/>
          <a:lstStyle/>
          <a:p>
            <a:endParaRPr lang="en-IN"/>
          </a:p>
        </p:txBody>
      </p:sp>
      <p:sp>
        <p:nvSpPr>
          <p:cNvPr id="15" name="Text 13"/>
          <p:cNvSpPr/>
          <p:nvPr/>
        </p:nvSpPr>
        <p:spPr>
          <a:xfrm>
            <a:off x="7648456" y="5017413"/>
            <a:ext cx="222194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Analysis</a:t>
            </a:r>
            <a:endParaRPr lang="en-US" sz="2187" dirty="0"/>
          </a:p>
        </p:txBody>
      </p:sp>
      <p:sp>
        <p:nvSpPr>
          <p:cNvPr id="16" name="Text 14"/>
          <p:cNvSpPr/>
          <p:nvPr/>
        </p:nvSpPr>
        <p:spPr>
          <a:xfrm>
            <a:off x="7648456" y="5586770"/>
            <a:ext cx="4721781"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The frequency distribution data can then be analyzed and visualized to identify patterns, trends, and outliers, and used to derive insights about the text.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9144953"/>
          </a:xfrm>
          <a:prstGeom prst="rect">
            <a:avLst/>
          </a:prstGeom>
          <a:solidFill>
            <a:srgbClr val="241631"/>
          </a:solidFill>
          <a:ln/>
        </p:spPr>
        <p:txBody>
          <a:bodyPr/>
          <a:lstStyle/>
          <a:p>
            <a:endParaRPr lang="en-IN"/>
          </a:p>
        </p:txBody>
      </p:sp>
      <p:sp>
        <p:nvSpPr>
          <p:cNvPr id="4" name="Text 2"/>
          <p:cNvSpPr/>
          <p:nvPr/>
        </p:nvSpPr>
        <p:spPr>
          <a:xfrm>
            <a:off x="3621167" y="427673"/>
            <a:ext cx="7388066" cy="972026"/>
          </a:xfrm>
          <a:prstGeom prst="rect">
            <a:avLst/>
          </a:prstGeom>
          <a:noFill/>
          <a:ln/>
        </p:spPr>
        <p:txBody>
          <a:bodyPr wrap="square" rtlCol="0" anchor="t"/>
          <a:lstStyle/>
          <a:p>
            <a:pPr marL="0" indent="0">
              <a:lnSpc>
                <a:spcPts val="3827"/>
              </a:lnSpc>
              <a:buNone/>
            </a:pPr>
            <a:r>
              <a:rPr lang="en-US" sz="3062" b="1" dirty="0">
                <a:solidFill>
                  <a:srgbClr val="FF726D"/>
                </a:solidFill>
                <a:latin typeface="Inconsolata" pitchFamily="34" charset="0"/>
                <a:ea typeface="Inconsolata" pitchFamily="34" charset="-122"/>
                <a:cs typeface="Inconsolata" pitchFamily="34" charset="-120"/>
              </a:rPr>
              <a:t>Tokenization for Frequency Distribution</a:t>
            </a:r>
            <a:endParaRPr lang="en-US" sz="3062" dirty="0"/>
          </a:p>
        </p:txBody>
      </p:sp>
      <p:pic>
        <p:nvPicPr>
          <p:cNvPr id="5" name="Image 0" descr="preencoded.png"/>
          <p:cNvPicPr>
            <a:picLocks noChangeAspect="1"/>
          </p:cNvPicPr>
          <p:nvPr/>
        </p:nvPicPr>
        <p:blipFill>
          <a:blip r:embed="rId3"/>
          <a:stretch>
            <a:fillRect/>
          </a:stretch>
        </p:blipFill>
        <p:spPr>
          <a:xfrm>
            <a:off x="553114" y="1710690"/>
            <a:ext cx="2307193" cy="1425893"/>
          </a:xfrm>
          <a:prstGeom prst="rect">
            <a:avLst/>
          </a:prstGeom>
        </p:spPr>
      </p:pic>
      <p:sp>
        <p:nvSpPr>
          <p:cNvPr id="6" name="Text 3"/>
          <p:cNvSpPr/>
          <p:nvPr/>
        </p:nvSpPr>
        <p:spPr>
          <a:xfrm>
            <a:off x="553114" y="3330893"/>
            <a:ext cx="1555313"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Tokens</a:t>
            </a:r>
            <a:endParaRPr lang="en-US" sz="1531" dirty="0"/>
          </a:p>
        </p:txBody>
      </p:sp>
      <p:sp>
        <p:nvSpPr>
          <p:cNvPr id="7" name="Text 4"/>
          <p:cNvSpPr/>
          <p:nvPr/>
        </p:nvSpPr>
        <p:spPr>
          <a:xfrm>
            <a:off x="553114" y="3729395"/>
            <a:ext cx="2307193" cy="1243608"/>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In frequency distribution, we first need to divide the text into individual tokens, which are usually words or punctuation marks.</a:t>
            </a:r>
            <a:endParaRPr lang="en-US" sz="1225" dirty="0"/>
          </a:p>
        </p:txBody>
      </p:sp>
      <p:pic>
        <p:nvPicPr>
          <p:cNvPr id="8" name="Image 1" descr="preencoded.png"/>
          <p:cNvPicPr>
            <a:picLocks noChangeAspect="1"/>
          </p:cNvPicPr>
          <p:nvPr/>
        </p:nvPicPr>
        <p:blipFill>
          <a:blip r:embed="rId4"/>
          <a:stretch>
            <a:fillRect/>
          </a:stretch>
        </p:blipFill>
        <p:spPr>
          <a:xfrm>
            <a:off x="4249785" y="1710690"/>
            <a:ext cx="2307193" cy="1425893"/>
          </a:xfrm>
          <a:prstGeom prst="rect">
            <a:avLst/>
          </a:prstGeom>
        </p:spPr>
      </p:pic>
      <p:sp>
        <p:nvSpPr>
          <p:cNvPr id="9" name="Text 5"/>
          <p:cNvSpPr/>
          <p:nvPr/>
        </p:nvSpPr>
        <p:spPr>
          <a:xfrm>
            <a:off x="4249785" y="3330893"/>
            <a:ext cx="1555313"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Stop Words</a:t>
            </a:r>
            <a:endParaRPr lang="en-US" sz="1531" dirty="0"/>
          </a:p>
        </p:txBody>
      </p:sp>
      <p:sp>
        <p:nvSpPr>
          <p:cNvPr id="10" name="Text 6"/>
          <p:cNvSpPr/>
          <p:nvPr/>
        </p:nvSpPr>
        <p:spPr>
          <a:xfrm>
            <a:off x="4249785" y="3729395"/>
            <a:ext cx="2307193" cy="1243608"/>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We may also need to remove stop words, which are common words that do not carry much meaning, such as "the", "a", and "of".</a:t>
            </a:r>
            <a:endParaRPr lang="en-US" sz="1225" dirty="0"/>
          </a:p>
        </p:txBody>
      </p:sp>
      <p:pic>
        <p:nvPicPr>
          <p:cNvPr id="11" name="Image 2" descr="preencoded.png"/>
          <p:cNvPicPr>
            <a:picLocks noChangeAspect="1"/>
          </p:cNvPicPr>
          <p:nvPr/>
        </p:nvPicPr>
        <p:blipFill>
          <a:blip r:embed="rId5"/>
          <a:stretch>
            <a:fillRect/>
          </a:stretch>
        </p:blipFill>
        <p:spPr>
          <a:xfrm>
            <a:off x="8076062" y="1710690"/>
            <a:ext cx="2307193" cy="1425893"/>
          </a:xfrm>
          <a:prstGeom prst="rect">
            <a:avLst/>
          </a:prstGeom>
        </p:spPr>
      </p:pic>
      <p:sp>
        <p:nvSpPr>
          <p:cNvPr id="12" name="Text 7"/>
          <p:cNvSpPr/>
          <p:nvPr/>
        </p:nvSpPr>
        <p:spPr>
          <a:xfrm>
            <a:off x="8076062" y="3330893"/>
            <a:ext cx="1555313"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Stemming</a:t>
            </a:r>
            <a:endParaRPr lang="en-US" sz="1531" dirty="0"/>
          </a:p>
        </p:txBody>
      </p:sp>
      <p:sp>
        <p:nvSpPr>
          <p:cNvPr id="13" name="Text 8"/>
          <p:cNvSpPr/>
          <p:nvPr/>
        </p:nvSpPr>
        <p:spPr>
          <a:xfrm>
            <a:off x="8076062" y="3729395"/>
            <a:ext cx="2307193" cy="1243608"/>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Stemming can be used to reduce words to their base form, such as by removing suffixes and prefixes, to count similar words as one.</a:t>
            </a:r>
            <a:endParaRPr lang="en-US" sz="1225" dirty="0"/>
          </a:p>
        </p:txBody>
      </p:sp>
      <p:pic>
        <p:nvPicPr>
          <p:cNvPr id="14" name="Image 3" descr="preencoded.png"/>
          <p:cNvPicPr>
            <a:picLocks noChangeAspect="1"/>
          </p:cNvPicPr>
          <p:nvPr/>
        </p:nvPicPr>
        <p:blipFill>
          <a:blip r:embed="rId5"/>
          <a:stretch>
            <a:fillRect/>
          </a:stretch>
        </p:blipFill>
        <p:spPr>
          <a:xfrm>
            <a:off x="11536850" y="1710690"/>
            <a:ext cx="2307193" cy="1425893"/>
          </a:xfrm>
          <a:prstGeom prst="rect">
            <a:avLst/>
          </a:prstGeom>
        </p:spPr>
      </p:pic>
      <p:sp>
        <p:nvSpPr>
          <p:cNvPr id="15" name="Text 9"/>
          <p:cNvSpPr/>
          <p:nvPr/>
        </p:nvSpPr>
        <p:spPr>
          <a:xfrm>
            <a:off x="11536850" y="3330892"/>
            <a:ext cx="1555313"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Lemmatization</a:t>
            </a:r>
            <a:endParaRPr lang="en-US" sz="1531" dirty="0"/>
          </a:p>
        </p:txBody>
      </p:sp>
      <p:sp>
        <p:nvSpPr>
          <p:cNvPr id="16" name="Text 10"/>
          <p:cNvSpPr/>
          <p:nvPr/>
        </p:nvSpPr>
        <p:spPr>
          <a:xfrm>
            <a:off x="11536850" y="3729395"/>
            <a:ext cx="2307193" cy="1492329"/>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Lemmatization can be used to further reduce words to their canonical form, such as by converting nouns to their singular form, to improve accuracy.</a:t>
            </a:r>
            <a:endParaRPr lang="en-US" sz="12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2037993" y="1465659"/>
            <a:ext cx="10554414" cy="1388745"/>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Case Sensitivity in Frequency Distribution</a:t>
            </a:r>
            <a:endParaRPr lang="en-US" sz="4374" dirty="0"/>
          </a:p>
        </p:txBody>
      </p:sp>
      <p:sp>
        <p:nvSpPr>
          <p:cNvPr id="5" name="Text 3"/>
          <p:cNvSpPr/>
          <p:nvPr/>
        </p:nvSpPr>
        <p:spPr>
          <a:xfrm>
            <a:off x="2393394" y="3298746"/>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DAD1E6"/>
                </a:solidFill>
                <a:latin typeface="Fira Sans" pitchFamily="34" charset="0"/>
                <a:ea typeface="Fira Sans" pitchFamily="34" charset="-122"/>
                <a:cs typeface="Fira Sans" pitchFamily="34" charset="-120"/>
              </a:rPr>
              <a:t>Case sensitivity refers to whether text processing distinguishes between uppercase and lowercase letters in words.</a:t>
            </a:r>
            <a:endParaRPr lang="en-US" sz="1750" dirty="0"/>
          </a:p>
        </p:txBody>
      </p:sp>
      <p:sp>
        <p:nvSpPr>
          <p:cNvPr id="6" name="Text 4"/>
          <p:cNvSpPr/>
          <p:nvPr/>
        </p:nvSpPr>
        <p:spPr>
          <a:xfrm>
            <a:off x="2393394" y="4098369"/>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DAD1E6"/>
                </a:solidFill>
                <a:latin typeface="Fira Sans" pitchFamily="34" charset="0"/>
                <a:ea typeface="Fira Sans" pitchFamily="34" charset="-122"/>
                <a:cs typeface="Fira Sans" pitchFamily="34" charset="-120"/>
              </a:rPr>
              <a:t>In frequency distribution analysis, case sensitivity impacts the accuracy of word counts and representations.</a:t>
            </a:r>
            <a:endParaRPr lang="en-US" sz="1750" dirty="0"/>
          </a:p>
        </p:txBody>
      </p:sp>
      <p:sp>
        <p:nvSpPr>
          <p:cNvPr id="7" name="Text 5"/>
          <p:cNvSpPr/>
          <p:nvPr/>
        </p:nvSpPr>
        <p:spPr>
          <a:xfrm>
            <a:off x="2393394" y="4897993"/>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DAD1E6"/>
                </a:solidFill>
                <a:latin typeface="Fira Sans" pitchFamily="34" charset="0"/>
                <a:ea typeface="Fira Sans" pitchFamily="34" charset="-122"/>
                <a:cs typeface="Fira Sans" pitchFamily="34" charset="-120"/>
              </a:rPr>
              <a:t>Case-insensitive analysis treats words with different capitalization forms (e.g., "apple" and "Apple") as the same entity.</a:t>
            </a:r>
            <a:endParaRPr lang="en-US" sz="1750" dirty="0"/>
          </a:p>
        </p:txBody>
      </p:sp>
      <p:sp>
        <p:nvSpPr>
          <p:cNvPr id="8" name="Text 6"/>
          <p:cNvSpPr/>
          <p:nvPr/>
        </p:nvSpPr>
        <p:spPr>
          <a:xfrm>
            <a:off x="2393394" y="5697617"/>
            <a:ext cx="10199013"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DAD1E6"/>
                </a:solidFill>
                <a:latin typeface="Fira Sans" pitchFamily="34" charset="0"/>
                <a:ea typeface="Fira Sans" pitchFamily="34" charset="-122"/>
                <a:cs typeface="Fira Sans" pitchFamily="34" charset="-120"/>
              </a:rPr>
              <a:t>Case sensitivity choice should align with analysis goals; some applications require case-sensitive treatment to capture proper nouns or emphasis, while others opt for case-insensitive to standardize counts.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2100739" y="604957"/>
            <a:ext cx="10428923" cy="1372076"/>
          </a:xfrm>
          <a:prstGeom prst="rect">
            <a:avLst/>
          </a:prstGeom>
          <a:noFill/>
          <a:ln/>
        </p:spPr>
        <p:txBody>
          <a:bodyPr wrap="square" rtlCol="0" anchor="t"/>
          <a:lstStyle/>
          <a:p>
            <a:pPr marL="0" indent="0">
              <a:lnSpc>
                <a:spcPts val="5402"/>
              </a:lnSpc>
              <a:buNone/>
            </a:pPr>
            <a:r>
              <a:rPr lang="en-US" sz="4322" b="1" dirty="0">
                <a:solidFill>
                  <a:srgbClr val="FF726D"/>
                </a:solidFill>
                <a:latin typeface="Inconsolata" pitchFamily="34" charset="0"/>
                <a:ea typeface="Inconsolata" pitchFamily="34" charset="-122"/>
                <a:cs typeface="Inconsolata" pitchFamily="34" charset="-120"/>
              </a:rPr>
              <a:t>Frequency Distribution for Language Analysis</a:t>
            </a:r>
            <a:endParaRPr lang="en-US" sz="4322" dirty="0"/>
          </a:p>
        </p:txBody>
      </p:sp>
      <p:sp>
        <p:nvSpPr>
          <p:cNvPr id="5" name="Shape 3"/>
          <p:cNvSpPr/>
          <p:nvPr/>
        </p:nvSpPr>
        <p:spPr>
          <a:xfrm>
            <a:off x="2100739" y="5020389"/>
            <a:ext cx="10428923" cy="15240"/>
          </a:xfrm>
          <a:prstGeom prst="rect">
            <a:avLst/>
          </a:prstGeom>
          <a:solidFill>
            <a:srgbClr val="FF6680"/>
          </a:solidFill>
          <a:ln/>
        </p:spPr>
        <p:txBody>
          <a:bodyPr/>
          <a:lstStyle/>
          <a:p>
            <a:endParaRPr lang="en-IN"/>
          </a:p>
        </p:txBody>
      </p:sp>
      <p:sp>
        <p:nvSpPr>
          <p:cNvPr id="6" name="Shape 4"/>
          <p:cNvSpPr/>
          <p:nvPr/>
        </p:nvSpPr>
        <p:spPr>
          <a:xfrm>
            <a:off x="4645462" y="5020330"/>
            <a:ext cx="15240" cy="768429"/>
          </a:xfrm>
          <a:prstGeom prst="rect">
            <a:avLst/>
          </a:prstGeom>
          <a:solidFill>
            <a:srgbClr val="FF6680"/>
          </a:solidFill>
          <a:ln/>
        </p:spPr>
        <p:txBody>
          <a:bodyPr/>
          <a:lstStyle/>
          <a:p>
            <a:endParaRPr lang="en-IN"/>
          </a:p>
        </p:txBody>
      </p:sp>
      <p:sp>
        <p:nvSpPr>
          <p:cNvPr id="7" name="Shape 5"/>
          <p:cNvSpPr/>
          <p:nvPr/>
        </p:nvSpPr>
        <p:spPr>
          <a:xfrm>
            <a:off x="4406146" y="4773394"/>
            <a:ext cx="493990" cy="493990"/>
          </a:xfrm>
          <a:prstGeom prst="roundRect">
            <a:avLst>
              <a:gd name="adj" fmla="val 13334"/>
            </a:avLst>
          </a:prstGeom>
          <a:solidFill>
            <a:srgbClr val="312140"/>
          </a:solidFill>
          <a:ln/>
        </p:spPr>
        <p:txBody>
          <a:bodyPr/>
          <a:lstStyle/>
          <a:p>
            <a:endParaRPr lang="en-IN"/>
          </a:p>
        </p:txBody>
      </p:sp>
      <p:sp>
        <p:nvSpPr>
          <p:cNvPr id="8" name="Text 6"/>
          <p:cNvSpPr/>
          <p:nvPr/>
        </p:nvSpPr>
        <p:spPr>
          <a:xfrm>
            <a:off x="4569262" y="4814590"/>
            <a:ext cx="167640" cy="411599"/>
          </a:xfrm>
          <a:prstGeom prst="rect">
            <a:avLst/>
          </a:prstGeom>
          <a:noFill/>
          <a:ln/>
        </p:spPr>
        <p:txBody>
          <a:bodyPr wrap="none" rtlCol="0" anchor="t"/>
          <a:lstStyle/>
          <a:p>
            <a:pPr marL="0" indent="0" algn="ctr">
              <a:lnSpc>
                <a:spcPts val="3241"/>
              </a:lnSpc>
              <a:buNone/>
            </a:pPr>
            <a:r>
              <a:rPr lang="en-US" sz="2593" b="1" dirty="0">
                <a:solidFill>
                  <a:srgbClr val="FF726D"/>
                </a:solidFill>
                <a:latin typeface="Inconsolata" pitchFamily="34" charset="0"/>
                <a:ea typeface="Inconsolata" pitchFamily="34" charset="-122"/>
                <a:cs typeface="Inconsolata" pitchFamily="34" charset="-120"/>
              </a:rPr>
              <a:t>1</a:t>
            </a:r>
            <a:endParaRPr lang="en-US" sz="2593" dirty="0"/>
          </a:p>
        </p:txBody>
      </p:sp>
      <p:sp>
        <p:nvSpPr>
          <p:cNvPr id="9" name="Text 7"/>
          <p:cNvSpPr/>
          <p:nvPr/>
        </p:nvSpPr>
        <p:spPr>
          <a:xfrm>
            <a:off x="3418642" y="6008370"/>
            <a:ext cx="2468880" cy="343019"/>
          </a:xfrm>
          <a:prstGeom prst="rect">
            <a:avLst/>
          </a:prstGeom>
          <a:noFill/>
          <a:ln/>
        </p:spPr>
        <p:txBody>
          <a:bodyPr wrap="none" rtlCol="0" anchor="t"/>
          <a:lstStyle/>
          <a:p>
            <a:pPr marL="0" indent="0" algn="ctr">
              <a:lnSpc>
                <a:spcPts val="2701"/>
              </a:lnSpc>
              <a:buNone/>
            </a:pPr>
            <a:r>
              <a:rPr lang="en-US" sz="2161" b="1" dirty="0">
                <a:solidFill>
                  <a:srgbClr val="FF726D"/>
                </a:solidFill>
                <a:latin typeface="Inconsolata" pitchFamily="34" charset="0"/>
                <a:ea typeface="Inconsolata" pitchFamily="34" charset="-122"/>
                <a:cs typeface="Inconsolata" pitchFamily="34" charset="-120"/>
              </a:rPr>
              <a:t>Sentiment Analysis</a:t>
            </a:r>
            <a:endParaRPr lang="en-US" sz="2161" dirty="0"/>
          </a:p>
        </p:txBody>
      </p:sp>
      <p:sp>
        <p:nvSpPr>
          <p:cNvPr id="10" name="Text 8"/>
          <p:cNvSpPr/>
          <p:nvPr/>
        </p:nvSpPr>
        <p:spPr>
          <a:xfrm>
            <a:off x="2320290" y="6570940"/>
            <a:ext cx="4665583" cy="1053703"/>
          </a:xfrm>
          <a:prstGeom prst="rect">
            <a:avLst/>
          </a:prstGeom>
          <a:noFill/>
          <a:ln/>
        </p:spPr>
        <p:txBody>
          <a:bodyPr wrap="square" rtlCol="0" anchor="t"/>
          <a:lstStyle/>
          <a:p>
            <a:pPr marL="0" indent="0" algn="ctr">
              <a:lnSpc>
                <a:spcPts val="2766"/>
              </a:lnSpc>
              <a:buNone/>
            </a:pPr>
            <a:r>
              <a:rPr lang="en-US" sz="1729" dirty="0">
                <a:solidFill>
                  <a:srgbClr val="DAD1E6"/>
                </a:solidFill>
                <a:latin typeface="Fira Sans" pitchFamily="34" charset="0"/>
                <a:ea typeface="Fira Sans" pitchFamily="34" charset="-122"/>
                <a:cs typeface="Fira Sans" pitchFamily="34" charset="-120"/>
              </a:rPr>
              <a:t>Frequency distribution can be used to identify the most frequent positive and negative words in a text and derive its overall sentiment.</a:t>
            </a:r>
            <a:endParaRPr lang="en-US" sz="1729" dirty="0"/>
          </a:p>
        </p:txBody>
      </p:sp>
      <p:sp>
        <p:nvSpPr>
          <p:cNvPr id="11" name="Shape 9"/>
          <p:cNvSpPr/>
          <p:nvPr/>
        </p:nvSpPr>
        <p:spPr>
          <a:xfrm>
            <a:off x="7307580" y="4252020"/>
            <a:ext cx="15240" cy="768429"/>
          </a:xfrm>
          <a:prstGeom prst="rect">
            <a:avLst/>
          </a:prstGeom>
          <a:solidFill>
            <a:srgbClr val="FF6680"/>
          </a:solidFill>
          <a:ln/>
        </p:spPr>
        <p:txBody>
          <a:bodyPr/>
          <a:lstStyle/>
          <a:p>
            <a:endParaRPr lang="en-IN"/>
          </a:p>
        </p:txBody>
      </p:sp>
      <p:sp>
        <p:nvSpPr>
          <p:cNvPr id="12" name="Shape 10"/>
          <p:cNvSpPr/>
          <p:nvPr/>
        </p:nvSpPr>
        <p:spPr>
          <a:xfrm>
            <a:off x="7068264" y="4773394"/>
            <a:ext cx="493990" cy="493990"/>
          </a:xfrm>
          <a:prstGeom prst="roundRect">
            <a:avLst>
              <a:gd name="adj" fmla="val 13334"/>
            </a:avLst>
          </a:prstGeom>
          <a:solidFill>
            <a:srgbClr val="312140"/>
          </a:solidFill>
          <a:ln/>
        </p:spPr>
        <p:txBody>
          <a:bodyPr/>
          <a:lstStyle/>
          <a:p>
            <a:endParaRPr lang="en-IN"/>
          </a:p>
        </p:txBody>
      </p:sp>
      <p:sp>
        <p:nvSpPr>
          <p:cNvPr id="13" name="Text 11"/>
          <p:cNvSpPr/>
          <p:nvPr/>
        </p:nvSpPr>
        <p:spPr>
          <a:xfrm>
            <a:off x="7231380" y="4814590"/>
            <a:ext cx="167640" cy="411599"/>
          </a:xfrm>
          <a:prstGeom prst="rect">
            <a:avLst/>
          </a:prstGeom>
          <a:noFill/>
          <a:ln/>
        </p:spPr>
        <p:txBody>
          <a:bodyPr wrap="none" rtlCol="0" anchor="t"/>
          <a:lstStyle/>
          <a:p>
            <a:pPr marL="0" indent="0" algn="ctr">
              <a:lnSpc>
                <a:spcPts val="3241"/>
              </a:lnSpc>
              <a:buNone/>
            </a:pPr>
            <a:r>
              <a:rPr lang="en-US" sz="2593" b="1" dirty="0">
                <a:solidFill>
                  <a:srgbClr val="FF726D"/>
                </a:solidFill>
                <a:latin typeface="Inconsolata" pitchFamily="34" charset="0"/>
                <a:ea typeface="Inconsolata" pitchFamily="34" charset="-122"/>
                <a:cs typeface="Inconsolata" pitchFamily="34" charset="-120"/>
              </a:rPr>
              <a:t>2</a:t>
            </a:r>
            <a:endParaRPr lang="en-US" sz="2593" dirty="0"/>
          </a:p>
        </p:txBody>
      </p:sp>
      <p:sp>
        <p:nvSpPr>
          <p:cNvPr id="14" name="Text 12"/>
          <p:cNvSpPr/>
          <p:nvPr/>
        </p:nvSpPr>
        <p:spPr>
          <a:xfrm>
            <a:off x="6217444" y="2416135"/>
            <a:ext cx="2195513" cy="343019"/>
          </a:xfrm>
          <a:prstGeom prst="rect">
            <a:avLst/>
          </a:prstGeom>
          <a:noFill/>
          <a:ln/>
        </p:spPr>
        <p:txBody>
          <a:bodyPr wrap="none" rtlCol="0" anchor="t"/>
          <a:lstStyle/>
          <a:p>
            <a:pPr marL="0" indent="0" algn="ctr">
              <a:lnSpc>
                <a:spcPts val="2701"/>
              </a:lnSpc>
              <a:buNone/>
            </a:pPr>
            <a:r>
              <a:rPr lang="en-US" sz="2161" b="1" dirty="0">
                <a:solidFill>
                  <a:srgbClr val="FF726D"/>
                </a:solidFill>
                <a:latin typeface="Inconsolata" pitchFamily="34" charset="0"/>
                <a:ea typeface="Inconsolata" pitchFamily="34" charset="-122"/>
                <a:cs typeface="Inconsolata" pitchFamily="34" charset="-120"/>
              </a:rPr>
              <a:t>Topic Modeling</a:t>
            </a:r>
            <a:endParaRPr lang="en-US" sz="2161" dirty="0"/>
          </a:p>
        </p:txBody>
      </p:sp>
      <p:sp>
        <p:nvSpPr>
          <p:cNvPr id="15" name="Text 13"/>
          <p:cNvSpPr/>
          <p:nvPr/>
        </p:nvSpPr>
        <p:spPr>
          <a:xfrm>
            <a:off x="4982408" y="2978706"/>
            <a:ext cx="4665583" cy="1053703"/>
          </a:xfrm>
          <a:prstGeom prst="rect">
            <a:avLst/>
          </a:prstGeom>
          <a:noFill/>
          <a:ln/>
        </p:spPr>
        <p:txBody>
          <a:bodyPr wrap="square" rtlCol="0" anchor="t"/>
          <a:lstStyle/>
          <a:p>
            <a:pPr marL="0" indent="0" algn="ctr">
              <a:lnSpc>
                <a:spcPts val="2766"/>
              </a:lnSpc>
              <a:buNone/>
            </a:pPr>
            <a:r>
              <a:rPr lang="en-US" sz="1729" dirty="0">
                <a:solidFill>
                  <a:srgbClr val="DAD1E6"/>
                </a:solidFill>
                <a:latin typeface="Fira Sans" pitchFamily="34" charset="0"/>
                <a:ea typeface="Fira Sans" pitchFamily="34" charset="-122"/>
                <a:cs typeface="Fira Sans" pitchFamily="34" charset="-120"/>
              </a:rPr>
              <a:t>Frequency distribution can be used to identify the most frequent words and topics in a text, and cluster the text into related groups.</a:t>
            </a:r>
            <a:endParaRPr lang="en-US" sz="1729" dirty="0"/>
          </a:p>
        </p:txBody>
      </p:sp>
      <p:sp>
        <p:nvSpPr>
          <p:cNvPr id="16" name="Shape 14"/>
          <p:cNvSpPr/>
          <p:nvPr/>
        </p:nvSpPr>
        <p:spPr>
          <a:xfrm>
            <a:off x="9969698" y="5020330"/>
            <a:ext cx="15240" cy="768429"/>
          </a:xfrm>
          <a:prstGeom prst="rect">
            <a:avLst/>
          </a:prstGeom>
          <a:solidFill>
            <a:srgbClr val="FF6680"/>
          </a:solidFill>
          <a:ln/>
        </p:spPr>
        <p:txBody>
          <a:bodyPr/>
          <a:lstStyle/>
          <a:p>
            <a:endParaRPr lang="en-IN"/>
          </a:p>
        </p:txBody>
      </p:sp>
      <p:sp>
        <p:nvSpPr>
          <p:cNvPr id="17" name="Shape 15"/>
          <p:cNvSpPr/>
          <p:nvPr/>
        </p:nvSpPr>
        <p:spPr>
          <a:xfrm>
            <a:off x="9730383" y="4773394"/>
            <a:ext cx="493990" cy="493990"/>
          </a:xfrm>
          <a:prstGeom prst="roundRect">
            <a:avLst>
              <a:gd name="adj" fmla="val 13334"/>
            </a:avLst>
          </a:prstGeom>
          <a:solidFill>
            <a:srgbClr val="312140"/>
          </a:solidFill>
          <a:ln/>
        </p:spPr>
        <p:txBody>
          <a:bodyPr/>
          <a:lstStyle/>
          <a:p>
            <a:endParaRPr lang="en-IN"/>
          </a:p>
        </p:txBody>
      </p:sp>
      <p:sp>
        <p:nvSpPr>
          <p:cNvPr id="18" name="Text 16"/>
          <p:cNvSpPr/>
          <p:nvPr/>
        </p:nvSpPr>
        <p:spPr>
          <a:xfrm>
            <a:off x="9893498" y="4814590"/>
            <a:ext cx="167640" cy="411599"/>
          </a:xfrm>
          <a:prstGeom prst="rect">
            <a:avLst/>
          </a:prstGeom>
          <a:noFill/>
          <a:ln/>
        </p:spPr>
        <p:txBody>
          <a:bodyPr wrap="none" rtlCol="0" anchor="t"/>
          <a:lstStyle/>
          <a:p>
            <a:pPr marL="0" indent="0" algn="ctr">
              <a:lnSpc>
                <a:spcPts val="3241"/>
              </a:lnSpc>
              <a:buNone/>
            </a:pPr>
            <a:r>
              <a:rPr lang="en-US" sz="2593" b="1" dirty="0">
                <a:solidFill>
                  <a:srgbClr val="FF726D"/>
                </a:solidFill>
                <a:latin typeface="Inconsolata" pitchFamily="34" charset="0"/>
                <a:ea typeface="Inconsolata" pitchFamily="34" charset="-122"/>
                <a:cs typeface="Inconsolata" pitchFamily="34" charset="-120"/>
              </a:rPr>
              <a:t>3</a:t>
            </a:r>
            <a:endParaRPr lang="en-US" sz="2593" dirty="0"/>
          </a:p>
        </p:txBody>
      </p:sp>
      <p:sp>
        <p:nvSpPr>
          <p:cNvPr id="19" name="Text 17"/>
          <p:cNvSpPr/>
          <p:nvPr/>
        </p:nvSpPr>
        <p:spPr>
          <a:xfrm>
            <a:off x="8331398" y="6008370"/>
            <a:ext cx="3291840" cy="343019"/>
          </a:xfrm>
          <a:prstGeom prst="rect">
            <a:avLst/>
          </a:prstGeom>
          <a:noFill/>
          <a:ln/>
        </p:spPr>
        <p:txBody>
          <a:bodyPr wrap="none" rtlCol="0" anchor="t"/>
          <a:lstStyle/>
          <a:p>
            <a:pPr marL="0" indent="0" algn="ctr">
              <a:lnSpc>
                <a:spcPts val="2701"/>
              </a:lnSpc>
              <a:buNone/>
            </a:pPr>
            <a:r>
              <a:rPr lang="en-US" sz="2161" b="1" dirty="0">
                <a:solidFill>
                  <a:srgbClr val="FF726D"/>
                </a:solidFill>
                <a:latin typeface="Inconsolata" pitchFamily="34" charset="0"/>
                <a:ea typeface="Inconsolata" pitchFamily="34" charset="-122"/>
                <a:cs typeface="Inconsolata" pitchFamily="34" charset="-120"/>
              </a:rPr>
              <a:t>Named Entity Recognition</a:t>
            </a:r>
            <a:endParaRPr lang="en-US" sz="2161" dirty="0"/>
          </a:p>
        </p:txBody>
      </p:sp>
      <p:sp>
        <p:nvSpPr>
          <p:cNvPr id="20" name="Text 18"/>
          <p:cNvSpPr/>
          <p:nvPr/>
        </p:nvSpPr>
        <p:spPr>
          <a:xfrm>
            <a:off x="7644527" y="6570940"/>
            <a:ext cx="4665583" cy="1053703"/>
          </a:xfrm>
          <a:prstGeom prst="rect">
            <a:avLst/>
          </a:prstGeom>
          <a:noFill/>
          <a:ln/>
        </p:spPr>
        <p:txBody>
          <a:bodyPr wrap="square" rtlCol="0" anchor="t"/>
          <a:lstStyle/>
          <a:p>
            <a:pPr marL="0" indent="0" algn="ctr">
              <a:lnSpc>
                <a:spcPts val="2766"/>
              </a:lnSpc>
              <a:buNone/>
            </a:pPr>
            <a:r>
              <a:rPr lang="en-US" sz="1729" dirty="0">
                <a:solidFill>
                  <a:srgbClr val="DAD1E6"/>
                </a:solidFill>
                <a:latin typeface="Fira Sans" pitchFamily="34" charset="0"/>
                <a:ea typeface="Fira Sans" pitchFamily="34" charset="-122"/>
                <a:cs typeface="Fira Sans" pitchFamily="34" charset="-120"/>
              </a:rPr>
              <a:t>Frequency distribution can be used to identify the most frequent named entities, such as people, locations, and organizations, in a text.</a:t>
            </a:r>
            <a:endParaRPr lang="en-US" sz="172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2037993" y="1748909"/>
            <a:ext cx="5356860"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Sentiment Analysis </a:t>
            </a:r>
            <a:endParaRPr lang="en-US" sz="4374" dirty="0"/>
          </a:p>
        </p:txBody>
      </p:sp>
      <p:sp>
        <p:nvSpPr>
          <p:cNvPr id="5" name="Text 3"/>
          <p:cNvSpPr/>
          <p:nvPr/>
        </p:nvSpPr>
        <p:spPr>
          <a:xfrm>
            <a:off x="2037993" y="2887623"/>
            <a:ext cx="10554414"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Leveraging Text Emotion: Frequency distribution helps identify frequently occurring positive, negative, and neutral words, providing insights into the emotional tone of the text.</a:t>
            </a:r>
            <a:endParaRPr lang="en-US" sz="1750" dirty="0"/>
          </a:p>
        </p:txBody>
      </p:sp>
      <p:sp>
        <p:nvSpPr>
          <p:cNvPr id="6" name="Text 4"/>
          <p:cNvSpPr/>
          <p:nvPr/>
        </p:nvSpPr>
        <p:spPr>
          <a:xfrm>
            <a:off x="2037993" y="3848338"/>
            <a:ext cx="10554414"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Determining Sentiment Polarity: By analyzing word frequencies, sentiment analysis algorithms can classify the sentiment polarity of a text, contributing to automated sentiment assessment.</a:t>
            </a:r>
            <a:endParaRPr lang="en-US" sz="1750" dirty="0"/>
          </a:p>
        </p:txBody>
      </p:sp>
      <p:sp>
        <p:nvSpPr>
          <p:cNvPr id="7" name="Text 5"/>
          <p:cNvSpPr/>
          <p:nvPr/>
        </p:nvSpPr>
        <p:spPr>
          <a:xfrm>
            <a:off x="2037993" y="4809053"/>
            <a:ext cx="10554414"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Contextual Sentiment Insights: Frequency distribution allows us to explore contextually relevant sentiment triggers, enhancing the depth of sentiment analysis.</a:t>
            </a:r>
            <a:endParaRPr lang="en-US" sz="1750" dirty="0"/>
          </a:p>
        </p:txBody>
      </p:sp>
      <p:sp>
        <p:nvSpPr>
          <p:cNvPr id="8" name="Text 6"/>
          <p:cNvSpPr/>
          <p:nvPr/>
        </p:nvSpPr>
        <p:spPr>
          <a:xfrm>
            <a:off x="2037993" y="5769769"/>
            <a:ext cx="10554414"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Fine-tuning Sentiment Models: Adjusting sentiment models based on word frequency can lead to more accurate sentiment classification for specific domains or languages.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2037993" y="1748909"/>
            <a:ext cx="4511040"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Topic Modelling </a:t>
            </a:r>
            <a:endParaRPr lang="en-US" sz="4374" dirty="0"/>
          </a:p>
        </p:txBody>
      </p:sp>
      <p:sp>
        <p:nvSpPr>
          <p:cNvPr id="5" name="Text 3"/>
          <p:cNvSpPr/>
          <p:nvPr/>
        </p:nvSpPr>
        <p:spPr>
          <a:xfrm>
            <a:off x="2037993" y="2887623"/>
            <a:ext cx="10554414"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Content Clustering: Frequency distribution aids in grouping words related to specific topics, forming the basis for topic clustering and analysis.</a:t>
            </a:r>
            <a:endParaRPr lang="en-US" sz="1750" dirty="0"/>
          </a:p>
        </p:txBody>
      </p:sp>
      <p:sp>
        <p:nvSpPr>
          <p:cNvPr id="6" name="Text 4"/>
          <p:cNvSpPr/>
          <p:nvPr/>
        </p:nvSpPr>
        <p:spPr>
          <a:xfrm>
            <a:off x="2037993" y="3848338"/>
            <a:ext cx="10554414"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Semantic Exploration: Analyzing frequently occurring words in topics helps uncover the underlying semantic themes present in the text data.</a:t>
            </a:r>
            <a:endParaRPr lang="en-US" sz="1750" dirty="0"/>
          </a:p>
        </p:txBody>
      </p:sp>
      <p:sp>
        <p:nvSpPr>
          <p:cNvPr id="7" name="Text 5"/>
          <p:cNvSpPr/>
          <p:nvPr/>
        </p:nvSpPr>
        <p:spPr>
          <a:xfrm>
            <a:off x="2037993" y="4809053"/>
            <a:ext cx="10554414"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Topic-Driven Summarization: Topic modeling with frequency distribution supports topic-driven summarization, allowing us to generate focused and coherent summaries.</a:t>
            </a:r>
            <a:endParaRPr lang="en-US" sz="1750" dirty="0"/>
          </a:p>
        </p:txBody>
      </p:sp>
      <p:sp>
        <p:nvSpPr>
          <p:cNvPr id="8" name="Text 6"/>
          <p:cNvSpPr/>
          <p:nvPr/>
        </p:nvSpPr>
        <p:spPr>
          <a:xfrm>
            <a:off x="2037993" y="5769769"/>
            <a:ext cx="10554414"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Enhanced Understanding: By identifying prevalent words across topics, frequency distribution deepens our understanding of the predominant themes within the text.</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2037993" y="1748909"/>
            <a:ext cx="7048500"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Named Entity Recognition </a:t>
            </a:r>
            <a:endParaRPr lang="en-US" sz="4374" dirty="0"/>
          </a:p>
        </p:txBody>
      </p:sp>
      <p:sp>
        <p:nvSpPr>
          <p:cNvPr id="5" name="Text 3"/>
          <p:cNvSpPr/>
          <p:nvPr/>
        </p:nvSpPr>
        <p:spPr>
          <a:xfrm>
            <a:off x="2037993" y="2887623"/>
            <a:ext cx="10554414"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Entity Identification: Frequency distribution assists in recognizing frequently mentioned entities like people, organizations, locations, and dates.</a:t>
            </a:r>
            <a:endParaRPr lang="en-US" sz="1750" dirty="0"/>
          </a:p>
        </p:txBody>
      </p:sp>
      <p:sp>
        <p:nvSpPr>
          <p:cNvPr id="6" name="Text 4"/>
          <p:cNvSpPr/>
          <p:nvPr/>
        </p:nvSpPr>
        <p:spPr>
          <a:xfrm>
            <a:off x="2037993" y="3848338"/>
            <a:ext cx="10554414"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Entity Categorization: Analyzing entity frequencies provides insights into the prominence of different entity categories, guiding the categorization process.</a:t>
            </a:r>
            <a:endParaRPr lang="en-US" sz="1750" dirty="0"/>
          </a:p>
        </p:txBody>
      </p:sp>
      <p:sp>
        <p:nvSpPr>
          <p:cNvPr id="7" name="Text 5"/>
          <p:cNvSpPr/>
          <p:nvPr/>
        </p:nvSpPr>
        <p:spPr>
          <a:xfrm>
            <a:off x="2037993" y="4809053"/>
            <a:ext cx="10554414"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Contextual Entity Significance: Frequency distribution helps determine the significance of named entities in various textual contexts, aiding in information extraction.</a:t>
            </a:r>
            <a:endParaRPr lang="en-US" sz="1750" dirty="0"/>
          </a:p>
        </p:txBody>
      </p:sp>
      <p:sp>
        <p:nvSpPr>
          <p:cNvPr id="8" name="Text 6"/>
          <p:cNvSpPr/>
          <p:nvPr/>
        </p:nvSpPr>
        <p:spPr>
          <a:xfrm>
            <a:off x="2037993" y="5769769"/>
            <a:ext cx="10554414"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Entity-Based Information Extraction: Frequency distribution improves the extraction of specific information associated with named entities, enhancing data enrichment.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1346</Words>
  <Application>Microsoft Office PowerPoint</Application>
  <PresentationFormat>Custom</PresentationFormat>
  <Paragraphs>110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Fira Sans</vt:lpstr>
      <vt:lpstr>Inconsolata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Nitin</cp:lastModifiedBy>
  <cp:revision>4</cp:revision>
  <dcterms:created xsi:type="dcterms:W3CDTF">2023-08-14T19:32:57Z</dcterms:created>
  <dcterms:modified xsi:type="dcterms:W3CDTF">2023-08-28T17:55:20Z</dcterms:modified>
</cp:coreProperties>
</file>