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28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833199" y="361436"/>
            <a:ext cx="13484380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Text Processing for NLP Annotator Creation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833199" y="4262080"/>
            <a:ext cx="12269190" cy="25718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32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Join us on a journey through the foundations of text processing and</a:t>
            </a:r>
          </a:p>
          <a:p>
            <a:pPr marL="0" indent="0">
              <a:lnSpc>
                <a:spcPts val="2799"/>
              </a:lnSpc>
              <a:buNone/>
            </a:pPr>
            <a:endParaRPr lang="en-US" sz="3200" dirty="0">
              <a:solidFill>
                <a:srgbClr val="E5E0DF"/>
              </a:solidFill>
              <a:latin typeface="Barlow" pitchFamily="34" charset="0"/>
              <a:ea typeface="Barlow" pitchFamily="34" charset="-122"/>
              <a:cs typeface="Barlow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32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creation of NLP annotators, along with an exploration of the </a:t>
            </a:r>
          </a:p>
          <a:p>
            <a:pPr marL="0" indent="0">
              <a:lnSpc>
                <a:spcPts val="2799"/>
              </a:lnSpc>
              <a:buNone/>
            </a:pPr>
            <a:endParaRPr lang="en-US" sz="3200" dirty="0">
              <a:solidFill>
                <a:srgbClr val="E5E0DF"/>
              </a:solidFill>
              <a:latin typeface="Barlow" pitchFamily="34" charset="0"/>
              <a:ea typeface="Barlow" pitchFamily="34" charset="-122"/>
              <a:cs typeface="Barlow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32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latest innovations and challenges, as we discover the future of NLP.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624376" y="1536144"/>
            <a:ext cx="938164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Enhancing NLP with Custom Annotators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624376" y="3702487"/>
            <a:ext cx="9381649" cy="44410"/>
          </a:xfrm>
          <a:prstGeom prst="rect">
            <a:avLst/>
          </a:prstGeom>
          <a:solidFill>
            <a:srgbClr val="9108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4091642" y="3702487"/>
            <a:ext cx="44410" cy="777597"/>
          </a:xfrm>
          <a:prstGeom prst="rect">
            <a:avLst/>
          </a:prstGeom>
          <a:solidFill>
            <a:srgbClr val="9108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3863935" y="3452574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790709"/>
          </a:solidFill>
          <a:ln w="7620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4056698" y="3494246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002875" y="470237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Hybrid Models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846546" y="5271730"/>
            <a:ext cx="253472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Combining multiple NLP annotators to improve accuracy and efficiency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292876" y="3702487"/>
            <a:ext cx="44410" cy="777597"/>
          </a:xfrm>
          <a:prstGeom prst="rect">
            <a:avLst/>
          </a:prstGeom>
          <a:solidFill>
            <a:srgbClr val="9108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7065169" y="3452574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790709"/>
          </a:solidFill>
          <a:ln w="7620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7223641" y="3494246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6204109" y="470237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Linguistic Rules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6047780" y="5271730"/>
            <a:ext cx="253472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Using predefined rules to annotate text based on grammatical patterns and syntactic structures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10494228" y="3702487"/>
            <a:ext cx="44410" cy="777597"/>
          </a:xfrm>
          <a:prstGeom prst="rect">
            <a:avLst/>
          </a:prstGeom>
          <a:solidFill>
            <a:srgbClr val="9108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4"/>
          <p:cNvSpPr/>
          <p:nvPr/>
        </p:nvSpPr>
        <p:spPr>
          <a:xfrm>
            <a:off x="10266521" y="3452574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790709"/>
          </a:solidFill>
          <a:ln w="7620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10428803" y="3494246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9249013" y="4702373"/>
            <a:ext cx="253484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Domain-Specific Features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9249013" y="5618917"/>
            <a:ext cx="25348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Addition of features or labels that are specific to the domain of application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624376" y="1343858"/>
            <a:ext cx="938164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Future Innovations in NLP Annotator Creation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376" y="3176945"/>
            <a:ext cx="2905006" cy="179534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624376" y="524994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Voice Recognition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624376" y="5819299"/>
            <a:ext cx="29050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Developing NLP annotators that can understand spoken language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638" y="3176945"/>
            <a:ext cx="2905006" cy="1795343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862638" y="524994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Virtual Reality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862638" y="5819299"/>
            <a:ext cx="29050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Exploring the potential of NLP annotators in virtual reality environments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0899" y="3176945"/>
            <a:ext cx="2905125" cy="1795463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00899" y="525006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Explainable AI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00899" y="5819418"/>
            <a:ext cx="290512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Enhancing the transparency and interpretability of NLP annotator decisions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624376" y="2462213"/>
            <a:ext cx="65074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 and Takeaways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624376" y="3663434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790709"/>
          </a:solidFill>
          <a:ln w="7620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817138" y="3705106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3346490" y="3739753"/>
            <a:ext cx="3857625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NLP annotators are powerful tools for improving natural language understanding.</a:t>
            </a:r>
            <a:endParaRPr lang="en-US" sz="2187" dirty="0"/>
          </a:p>
        </p:txBody>
      </p:sp>
      <p:sp>
        <p:nvSpPr>
          <p:cNvPr id="8" name="Shape 5"/>
          <p:cNvSpPr/>
          <p:nvPr/>
        </p:nvSpPr>
        <p:spPr>
          <a:xfrm>
            <a:off x="7426285" y="3663434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790709"/>
          </a:solidFill>
          <a:ln w="7620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7584758" y="3705106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8148399" y="3739753"/>
            <a:ext cx="3857625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Creating high-quality NLP annotators involves several steps and requires attention to detail.</a:t>
            </a:r>
            <a:endParaRPr lang="en-US" sz="2187" dirty="0"/>
          </a:p>
        </p:txBody>
      </p:sp>
      <p:sp>
        <p:nvSpPr>
          <p:cNvPr id="11" name="Shape 8"/>
          <p:cNvSpPr/>
          <p:nvPr/>
        </p:nvSpPr>
        <p:spPr>
          <a:xfrm>
            <a:off x="2624376" y="5524262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790709"/>
          </a:solidFill>
          <a:ln w="7620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2786658" y="5565934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3346490" y="5600581"/>
            <a:ext cx="3857625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Challenges such as bias and privacy concerns must be considered throughout the annotator creation process.</a:t>
            </a:r>
            <a:endParaRPr lang="en-US" sz="2187" dirty="0"/>
          </a:p>
        </p:txBody>
      </p:sp>
      <p:sp>
        <p:nvSpPr>
          <p:cNvPr id="14" name="Shape 11"/>
          <p:cNvSpPr/>
          <p:nvPr/>
        </p:nvSpPr>
        <p:spPr>
          <a:xfrm>
            <a:off x="7426285" y="5524262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790709"/>
          </a:solidFill>
          <a:ln w="7620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2"/>
          <p:cNvSpPr/>
          <p:nvPr/>
        </p:nvSpPr>
        <p:spPr>
          <a:xfrm>
            <a:off x="7577138" y="5565934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8148399" y="5600581"/>
            <a:ext cx="3857625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Further advancements in NLP annotators will continue to revolutionize the field of natural language processing.</a:t>
            </a:r>
            <a:endParaRPr lang="en-US" sz="2187" dirty="0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1222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624376" y="1516856"/>
            <a:ext cx="56311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Text Processing Basics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624376" y="2655570"/>
            <a:ext cx="4579739" cy="1739741"/>
          </a:xfrm>
          <a:prstGeom prst="roundRect">
            <a:avLst>
              <a:gd name="adj" fmla="val 3154"/>
            </a:avLst>
          </a:prstGeom>
          <a:solidFill>
            <a:srgbClr val="790709"/>
          </a:solidFill>
          <a:ln w="7620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854166" y="288536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Normalization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854166" y="3454717"/>
            <a:ext cx="4120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Converting text into a standard format (e.g., converting all text to lowercase)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655570"/>
            <a:ext cx="4579739" cy="1739741"/>
          </a:xfrm>
          <a:prstGeom prst="roundRect">
            <a:avLst>
              <a:gd name="adj" fmla="val 3154"/>
            </a:avLst>
          </a:prstGeom>
          <a:solidFill>
            <a:srgbClr val="790709"/>
          </a:solidFill>
          <a:ln w="7620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7656076" y="288536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Tokenization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454717"/>
            <a:ext cx="4120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Dividing text into smaller, meaningful chunks, such as words or phrases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624376" y="4617482"/>
            <a:ext cx="4579739" cy="2095143"/>
          </a:xfrm>
          <a:prstGeom prst="roundRect">
            <a:avLst>
              <a:gd name="adj" fmla="val 2619"/>
            </a:avLst>
          </a:prstGeom>
          <a:solidFill>
            <a:srgbClr val="790709"/>
          </a:solidFill>
          <a:ln w="7620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2854166" y="4847273"/>
            <a:ext cx="23698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Stop Word Removal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854166" y="5416629"/>
            <a:ext cx="4120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Eliminating common words that add little meaning to the text, such as "and" or "the"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617482"/>
            <a:ext cx="4579739" cy="2095143"/>
          </a:xfrm>
          <a:prstGeom prst="roundRect">
            <a:avLst>
              <a:gd name="adj" fmla="val 2619"/>
            </a:avLst>
          </a:prstGeom>
          <a:solidFill>
            <a:srgbClr val="790709"/>
          </a:solidFill>
          <a:ln w="7620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2"/>
          <p:cNvSpPr/>
          <p:nvPr/>
        </p:nvSpPr>
        <p:spPr>
          <a:xfrm>
            <a:off x="7656076" y="4847273"/>
            <a:ext cx="2964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Part-of-Speech Tagging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416629"/>
            <a:ext cx="4120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Identifying the role of each word in a sentence, such as nouns, verbs, adjectives, and adverbs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 sz="2800"/>
          </a:p>
        </p:txBody>
      </p:sp>
      <p:sp>
        <p:nvSpPr>
          <p:cNvPr id="4" name="Text 1"/>
          <p:cNvSpPr/>
          <p:nvPr/>
        </p:nvSpPr>
        <p:spPr>
          <a:xfrm>
            <a:off x="3497461" y="497324"/>
            <a:ext cx="6400800" cy="5650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560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NLP Annotator Creation Process</a:t>
            </a:r>
            <a:endParaRPr lang="en-US" sz="356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922" y="1423988"/>
            <a:ext cx="2364343" cy="146125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006922" y="3111222"/>
            <a:ext cx="1808321" cy="2825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5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Corpus Creation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1006922" y="3574493"/>
            <a:ext cx="2364343" cy="28474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8"/>
              </a:lnSpc>
              <a:buNone/>
            </a:pPr>
            <a:r>
              <a:rPr lang="en-US" sz="28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Gathering and organizing text data for training the annotator</a:t>
            </a:r>
            <a:endParaRPr lang="en-US" sz="28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2352" y="1378803"/>
            <a:ext cx="2364343" cy="146125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352352" y="3066037"/>
            <a:ext cx="1808321" cy="2825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5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 Training</a:t>
            </a:r>
            <a:endParaRPr lang="en-US" sz="2400" dirty="0"/>
          </a:p>
        </p:txBody>
      </p:sp>
      <p:sp>
        <p:nvSpPr>
          <p:cNvPr id="10" name="Text 5"/>
          <p:cNvSpPr/>
          <p:nvPr/>
        </p:nvSpPr>
        <p:spPr>
          <a:xfrm>
            <a:off x="4352352" y="3529308"/>
            <a:ext cx="2364343" cy="28474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8"/>
              </a:lnSpc>
              <a:buNone/>
            </a:pPr>
            <a:r>
              <a:rPr lang="en-US" sz="28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Building the machine learning model to detect patterns in the data</a:t>
            </a:r>
            <a:endParaRPr lang="en-US" sz="28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119" y="1378803"/>
            <a:ext cx="2364343" cy="146125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718119" y="3066037"/>
            <a:ext cx="2331720" cy="2825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5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Annotation Task Design</a:t>
            </a:r>
            <a:endParaRPr lang="en-US" sz="2400" dirty="0"/>
          </a:p>
        </p:txBody>
      </p:sp>
      <p:sp>
        <p:nvSpPr>
          <p:cNvPr id="13" name="Text 7"/>
          <p:cNvSpPr/>
          <p:nvPr/>
        </p:nvSpPr>
        <p:spPr>
          <a:xfrm>
            <a:off x="7718119" y="3529308"/>
            <a:ext cx="2364343" cy="28474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8"/>
              </a:lnSpc>
              <a:buNone/>
            </a:pPr>
            <a:r>
              <a:rPr lang="en-US" sz="28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Creating annotation instructions and guidelines for human annotators</a:t>
            </a:r>
            <a:endParaRPr lang="en-US" sz="280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85637" y="1378803"/>
            <a:ext cx="2364343" cy="1461254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1185637" y="3066038"/>
            <a:ext cx="1808321" cy="2825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5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Quality Assurance</a:t>
            </a:r>
            <a:endParaRPr lang="en-US" sz="2400" dirty="0"/>
          </a:p>
        </p:txBody>
      </p:sp>
      <p:sp>
        <p:nvSpPr>
          <p:cNvPr id="16" name="Text 9"/>
          <p:cNvSpPr/>
          <p:nvPr/>
        </p:nvSpPr>
        <p:spPr>
          <a:xfrm>
            <a:off x="11185637" y="3529309"/>
            <a:ext cx="2364343" cy="28474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8"/>
              </a:lnSpc>
              <a:buNone/>
            </a:pPr>
            <a:r>
              <a:rPr lang="en-US" sz="28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Evaluating and improving the accuracy and consistency of the annotator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624376" y="1883331"/>
            <a:ext cx="81686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Popular Text Processing Libraries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624376" y="3355300"/>
            <a:ext cx="9381649" cy="44410"/>
          </a:xfrm>
          <a:prstGeom prst="rect">
            <a:avLst/>
          </a:prstGeom>
          <a:solidFill>
            <a:srgbClr val="9108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4091642" y="3355300"/>
            <a:ext cx="44410" cy="777597"/>
          </a:xfrm>
          <a:prstGeom prst="rect">
            <a:avLst/>
          </a:prstGeom>
          <a:solidFill>
            <a:srgbClr val="9108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3863935" y="3105388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790709"/>
          </a:solidFill>
          <a:ln w="7620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4056698" y="3147060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002875" y="435518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NLTK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846546" y="4924544"/>
            <a:ext cx="253472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An open-source Python library with over 50 corpora and lexicons for NLP research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292876" y="3355300"/>
            <a:ext cx="44410" cy="777597"/>
          </a:xfrm>
          <a:prstGeom prst="rect">
            <a:avLst/>
          </a:prstGeom>
          <a:solidFill>
            <a:srgbClr val="9108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7065169" y="3105388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790709"/>
          </a:solidFill>
          <a:ln w="7620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7223641" y="314706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6204109" y="435518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SpaCy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6047780" y="4924544"/>
            <a:ext cx="253472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An open-source Python library with fast and efficient tokenization and entity recognition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10494228" y="3355300"/>
            <a:ext cx="44410" cy="777597"/>
          </a:xfrm>
          <a:prstGeom prst="rect">
            <a:avLst/>
          </a:prstGeom>
          <a:solidFill>
            <a:srgbClr val="9108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4"/>
          <p:cNvSpPr/>
          <p:nvPr/>
        </p:nvSpPr>
        <p:spPr>
          <a:xfrm>
            <a:off x="10266521" y="3105388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790709"/>
          </a:solidFill>
          <a:ln w="7620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10428803" y="3147060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9405461" y="435518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Gensim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9249013" y="4924544"/>
            <a:ext cx="25348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An open-source Python library for topic modeling and similarity detection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624376" y="2570798"/>
            <a:ext cx="81686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Evaluation Metrics for Annotators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624376" y="3772019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790709"/>
          </a:solidFill>
          <a:ln w="7620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817138" y="3813691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3346490" y="384833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Accuracy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3346490" y="4417695"/>
            <a:ext cx="385762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percentage of correctly labeled text samples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772019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790709"/>
          </a:solidFill>
          <a:ln w="7620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7584758" y="3813691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84833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Precision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4417695"/>
            <a:ext cx="385762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percentage of true positive labels out of the total positive labels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624376" y="5524262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790709"/>
          </a:solidFill>
          <a:ln w="7620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2786658" y="5565934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3346490" y="560058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Recall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3346490" y="6169938"/>
            <a:ext cx="385762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percentage of true positive labels out of the total relevant samples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5524262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790709"/>
          </a:solidFill>
          <a:ln w="7620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7577138" y="5565934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60058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F1 Score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6169938"/>
            <a:ext cx="385762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 combined metric of precision and recall</a:t>
            </a:r>
            <a:endParaRPr lang="en-US" sz="1750" dirty="0"/>
          </a:p>
        </p:txBody>
      </p:sp>
      <p:pic>
        <p:nvPicPr>
          <p:cNvPr id="2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12220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624376" y="1516856"/>
            <a:ext cx="71247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 Cases of NLP Annotators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624376" y="2655570"/>
            <a:ext cx="4579739" cy="2095143"/>
          </a:xfrm>
          <a:prstGeom prst="roundRect">
            <a:avLst>
              <a:gd name="adj" fmla="val 2619"/>
            </a:avLst>
          </a:prstGeom>
          <a:solidFill>
            <a:srgbClr val="790709"/>
          </a:solidFill>
          <a:ln w="7620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854166" y="288536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Chatbots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854166" y="3454717"/>
            <a:ext cx="4120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Improving the accuracy and efficiency of natural language understanding in customer service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655570"/>
            <a:ext cx="4579739" cy="2095143"/>
          </a:xfrm>
          <a:prstGeom prst="roundRect">
            <a:avLst>
              <a:gd name="adj" fmla="val 2619"/>
            </a:avLst>
          </a:prstGeom>
          <a:solidFill>
            <a:srgbClr val="790709"/>
          </a:solidFill>
          <a:ln w="7620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7656076" y="2885361"/>
            <a:ext cx="2987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Document Classification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454717"/>
            <a:ext cx="4120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Automatically sorting documents into categories for easier access and organization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624376" y="4972883"/>
            <a:ext cx="4579739" cy="1739741"/>
          </a:xfrm>
          <a:prstGeom prst="roundRect">
            <a:avLst>
              <a:gd name="adj" fmla="val 3154"/>
            </a:avLst>
          </a:prstGeom>
          <a:solidFill>
            <a:srgbClr val="790709"/>
          </a:solidFill>
          <a:ln w="7620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2854166" y="5202674"/>
            <a:ext cx="2362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Sentiment Analysis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854166" y="5772031"/>
            <a:ext cx="4120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Detecting the overall sentiment and opinion expressed in a text sample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972883"/>
            <a:ext cx="4579739" cy="1739741"/>
          </a:xfrm>
          <a:prstGeom prst="roundRect">
            <a:avLst>
              <a:gd name="adj" fmla="val 3154"/>
            </a:avLst>
          </a:prstGeom>
          <a:solidFill>
            <a:srgbClr val="790709"/>
          </a:solidFill>
          <a:ln w="7620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2"/>
          <p:cNvSpPr/>
          <p:nvPr/>
        </p:nvSpPr>
        <p:spPr>
          <a:xfrm>
            <a:off x="7656076" y="5202674"/>
            <a:ext cx="31775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Named Entity Recognition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563476" y="5772031"/>
            <a:ext cx="434994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Identifying and extracting names of people, places, and organizations in a text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624376" y="1354336"/>
            <a:ext cx="89306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Quality Control in Annotator Creation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3054" y="2493050"/>
            <a:ext cx="44410" cy="4382095"/>
          </a:xfrm>
          <a:prstGeom prst="rect">
            <a:avLst/>
          </a:prstGeom>
          <a:solidFill>
            <a:srgbClr val="9108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7565172" y="2894350"/>
            <a:ext cx="777597" cy="44410"/>
          </a:xfrm>
          <a:prstGeom prst="rect">
            <a:avLst/>
          </a:prstGeom>
          <a:solidFill>
            <a:srgbClr val="9108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7065228" y="2666643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790709"/>
          </a:solidFill>
          <a:ln w="7620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7257990" y="2708315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258" y="2715220"/>
            <a:ext cx="3398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Inter-Annotator Agreement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537258" y="3284577"/>
            <a:ext cx="346876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Measuring the level of agreement among multiple annotators to improve consistency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631" y="4005203"/>
            <a:ext cx="777597" cy="44410"/>
          </a:xfrm>
          <a:prstGeom prst="rect">
            <a:avLst/>
          </a:prstGeom>
          <a:solidFill>
            <a:srgbClr val="9108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7065228" y="3777496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790709"/>
          </a:solidFill>
          <a:ln w="7620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7223700" y="381916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3871198" y="382607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Random Sampling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2624376" y="4395430"/>
            <a:ext cx="346876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Selecting a random subset of annotated data to evaluate the overall accuracy of the annotator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565172" y="5196423"/>
            <a:ext cx="777597" cy="44410"/>
          </a:xfrm>
          <a:prstGeom prst="rect">
            <a:avLst/>
          </a:prstGeom>
          <a:solidFill>
            <a:srgbClr val="9108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4"/>
          <p:cNvSpPr/>
          <p:nvPr/>
        </p:nvSpPr>
        <p:spPr>
          <a:xfrm>
            <a:off x="7065228" y="4968716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790709"/>
          </a:solidFill>
          <a:ln w="7620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7227510" y="501038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258" y="5017294"/>
            <a:ext cx="23469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Gold Standard Data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537258" y="5586651"/>
            <a:ext cx="346876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Manually annotated data used as a benchmark for the quality of the annotator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624376" y="992624"/>
            <a:ext cx="938164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Addressing Bias and Ethical Considerations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376" y="2825710"/>
            <a:ext cx="2905006" cy="179534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624376" y="4898708"/>
            <a:ext cx="2743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Diversity and Inclusion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624376" y="5468064"/>
            <a:ext cx="29050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Avoiding bias in training data and ensuring the annotator is inclusive of all groups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638" y="2825710"/>
            <a:ext cx="2905006" cy="1795343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862638" y="4898708"/>
            <a:ext cx="290500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Transparency and Consent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862638" y="5815251"/>
            <a:ext cx="290500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Clearly communicating how the annotator will be used and obtaining consent from individuals involved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0899" y="2825710"/>
            <a:ext cx="2905125" cy="1795463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00899" y="4898827"/>
            <a:ext cx="24917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Privacy and Security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00899" y="5468183"/>
            <a:ext cx="290512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Protecting sensitive information and minimizing risks of data breaches or unauthorized access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624376" y="1973818"/>
            <a:ext cx="80086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Challenges in Annotator Creation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624376" y="3223617"/>
            <a:ext cx="2765465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Domain-Specific Language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624376" y="4278749"/>
            <a:ext cx="276546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Developing an annotator for a specialized field, such as legal or medical terminology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939433" y="3223617"/>
            <a:ext cx="2765465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Noisy and Inconsistent Data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939433" y="4440799"/>
            <a:ext cx="276546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Dealing with variations in language, spelling errors and grammar mistakes that can affect the quality of the training data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254490" y="3223617"/>
            <a:ext cx="2765465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Lack of Annotator Expertise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9254490" y="4521815"/>
            <a:ext cx="27654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Training and managing annotators who may not have prior knowledge or experience with NLP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663</Words>
  <Application>Microsoft Office PowerPoint</Application>
  <PresentationFormat>Custom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Barlow</vt:lpstr>
      <vt:lpstr>Barlow, sans-serif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Nitin</cp:lastModifiedBy>
  <cp:revision>6</cp:revision>
  <dcterms:created xsi:type="dcterms:W3CDTF">2023-08-15T09:49:16Z</dcterms:created>
  <dcterms:modified xsi:type="dcterms:W3CDTF">2023-09-02T15:35:41Z</dcterms:modified>
</cp:coreProperties>
</file>