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3-09-24T20:05:04.184"/>
    </inkml:context>
    <inkml:brush xml:id="br0">
      <inkml:brushProperty name="width" value="0.05292" units="cm"/>
      <inkml:brushProperty name="height" value="0.05292" units="cm"/>
      <inkml:brushProperty name="color" value="#FF0000"/>
    </inkml:brush>
  </inkml:definitions>
  <inkml:trace contextRef="#ctx0" brushRef="#br0">13575 10447 1 0,'0'0'29'0,"0"0"20"16,0 0 14-16,0 0-27 16,0 0 3-16,0 0 5 15,0 0-43-15,-18-5-1 16,18 26-18-16,4 28 12 16,17 30 6-16,5 28 0 15,7 20 13-15,-4 14 5 16,1 10-17-16,-5-2 25 15,-3-9-8-15,-3-12-17 16,-2-13 20-16,-2-16-19 0,0-9 7 16,2-12-9-1,2-11 6-15,2-13-9 0,-2-10 3 16,-1-14-23-16,1-5-4 16,-2-10-74-16,-7-10-54 15</inkml:trace>
  <inkml:trace contextRef="#ctx0" brushRef="#br0" timeOffset="517.02">12991 10686 231 0,'0'0'10'0,"-66"-105"-7"15,58 53-3-15,8-3-5 16,3-2 5-16,23 3 2 16,11 7 1-16,18 7 2 15,10 8-5-15,15 16-4 16,7 16-5-16,3 13 12 16,-5 37-3-16,-5 23 12 15,-10 19-9-15,-13 10 11 16,-18 6-14-16,-19 1 1 15,-14-3 11-15,-6-8-6 0,-11-5-4 16,-19-6 4 0,-5-13-3-16,-1-13 5 0,2-19-8 15,3-17 0-15,5-12 14 16,1-13-11-16,5 0 2 16,3-18-5-16,3-3 3 15,7 5-2-15,7 5-1 16,0 11-6-16,14 0-7 15,23 19-11-15,17 19 24 16,7 15 7-16,1 10-5 16,-4-1 11-16,-7 4-13 15,0-1 0-15,0-4 16 16,1-5-13-16,1-4-3 16,-2-6 0-16,1-1-4 0,-5-8 1 15,-3-8-59 1,-3-10-76-16</inkml:trace>
  <inkml:trace contextRef="#ctx0" brushRef="#br0" timeOffset="1136.08">14312 11148 255 0,'0'0'22'0,"0"0"-22"16,0 0-66-16,0 0 66 0,14 101 8 16,-14-47-7-16,0-1 14 15,0-8-13-15,0-12-2 16,-1-14 6-16,-3-8 1 16,2-10 3-16,-3-1 1 15,-5 0 10-15,-2-10-15 16,-8-15 0-16,1-10-6 15,3-7 4-15,-1-1 1 16,6 4-5-16,1 11 0 16,6 14 0-16,4 12 4 15,0 2-4-15,22 5-28 16,14 22 27-16,11 8 1 0,4 6 21 16,6 3-21-1,-2-6 0-15,1-9 4 0,2-10 1 16,-1-11-5-16,-5-8 2 15,1-4 4-15,-4-28 0 16,-8-16-6-16,-5-13 0 16,-12-8-6-16,-2-6 10 15,-14 4-4-15,-8 3 0 16,0 4 4-16,-15 3-1 16,-9 1-3-16,-2 12 0 15,3 15 38-15,12 11 7 16,5 16 49-16,6 6 8 15,0 0-102-15,0 15-15 16,7 32-23-16,11 21 38 16,3 15 0-16,1 9 7 0,4 0-1 15,0 1-5-15,3-3 8 16,0-10-9-16,4-10 0 16,3-10-26-16,1-14-34 15,3-10-75-15,-2-18-27 16</inkml:trace>
  <inkml:trace contextRef="#ctx0" brushRef="#br0" timeOffset="1850.13">15337 10616 3 0,'0'0'264'0,"0"0"-193"16,0 0-71-16,0 0-50 16,0 0 50-16,25 129 29 15,-5-39 7-15,0 11 2 16,-2 2-29-16,-5-3-6 16,3-10 4-16,-5-13-3 15,1-20-4-15,-2-21 0 16,-2-17 7-16,-5-12-13 15,-3-7 12-15,0 0-4 16,0-23 28-16,-14-21-30 16,-12-20-23-16,-7-11 22 15,-3-10 1-15,0-9-8 0,0-5 8 16,3-3 0-16,12 12-6 16,6 22 6-16,8 28 0 15,5 26-1-15,2 14-3 16,0 0 3-16,15 18-38 15,15 21 39-15,7 8 39 16,7 1-15-16,5-1-9 16,2-6-10-16,9-5 2 15,4-10-2-15,5-10-5 16,7-12 0-16,-5-4 3 16,8-29-2-16,-3-19-2 15,-3-12-9-15,-6-10-20 0,-10-6 24 16,-12-5-22-16,-14-3 15 15,-15-2 2-15,-12 2 10 16,-4 2 1-16,-5 8 6 16,-16 16-2-16,-2 21 21 15,6 19 21-15,6 13 53 16,3 5 19-16,5 27-118 16,-1 31-17-16,-2 32 16 15,6 22 1-15,0 7 18 16,2-4-18-16,20-9 0 15,7-15 2-15,7-8 2 0,4-9-4 16,1-9 0 0,2-6-8-16,2-6-4 0,-3 2-59 15,-8 2-56-15,-5 2 5 16,-22-3-114-16</inkml:trace>
  <inkml:trace contextRef="#ctx0" brushRef="#br0" timeOffset="2683.27">14039 12713 207 0,'0'0'11'16,"-133"85"-22"-16,108-52 4 15,18-12-17-15,7-8 9 16,8-2-12-16,32-1 27 16,22-4 13-16,25-6 40 15,26-8 1-15,24-29-19 16,17-21 14-16,17-20-25 16,10-20 4-16,4-9 22 15,9-9-16-15,14-9 0 16,9-8 0-16,5-8-32 15,-2-9 27-15,-14-3-15 16,-9-3-11-16,-15-5 18 0,-5 5-21 16,-9-1 2-1,-17 10 10-15,-14 0-5 0,-31 3-5 16,-23-2-2-16,-24-3 3 16,-30 1 9-16,-29-8-12 15,-12 4 0-15,-46-4-14 16,-24 4 13-16,-24 16-11 15,-21 7 0-15,-20 12-18 16,-16 12 30-16,-16 10-13 16,-9 12 1-16,-20 15-4 15,-7 11 23-15,-17 7-7 16,1 11 0-16,5 3 6 0,5 13-13 16,11 15 2-16,-5 8 5 15,-1 20-5-15,-6 28 5 16,9 27 0-16,14 20 0 15,16 18 0-15,19 14-4 16,17 11-5-16,10 3 9 16,16 5-2-16,19 12 6 15,19 11-4-15,23 12 0 16,17 14-2-16,16 3-9 16,12 2 11-16,15-10 0 15,6 0-4-15,30-6 5 16,18-9-1-16,12-1 0 15,15-20-1-15,9-13-8 16,8-11 7-16,8-15 2 16,8-14-11-16,10-13 12 0,10-10-1 15,18-14 0-15,12-13 0 16,7-11-4-16,2-15 4 16,-11-13 0-16,-15-12 1 15,-20-8 10-15,-19-17-11 16,-17-4 0-16,-17 4 5 15,-13 2-13-15,-14 10-17 16,-15 8-70-16,-12 5-78 16</inkml:trace>
  <inkml:trace contextRef="#ctx0" brushRef="#br0" timeOffset="3833.5">15591 12146 55 0,'0'0'43'16,"-83"-129"22"-16,54 75-50 15,4 13 32-15,7 20-20 16,7 13 32-16,4 7 28 16,3 1-16-16,4 0-59 15,0 12-12-15,11 25-60 0,22 23 60 16,6 20 18-16,6 15-9 16,1 8 10-16,-5-1-19 15,-2 3 0-15,-3 2 0 16,-2-4 3-16,-4-6-3 15,2-11 2-15,-4-10-2 16,5-7-2-16,-7-6-71 16,2-11-30-16,-5-12-24 15,-10-15-40-15</inkml:trace>
  <inkml:trace contextRef="#ctx0" brushRef="#br0" timeOffset="4217.1">15283 12707 104 0,'0'0'69'15,"0"0"-13"-15,0 0-56 16,0 0-56-16,0 0 56 16,99 112 13-16,-25-35 0 15,4 11 5-15,4 7-15 16,-5 0 0-16,-6 0-3 15,1-10 2-15,-3-7 1 16,1-13-3-16,-5-10 0 16,-4-13 0-16,-10-15 5 15,-10-11-5-15,-9-11 6 0,-3-5-4 16,-4-8 15-16,-3-24-1 16,-2-15 17-16,-3-17 20 15,-3-13-30-15,-11-3 0 16,-3-3 26-16,-6 1-36 15,-23 4 20-15,-9 11-27 16,0 10 2-16,2 16 3 16,14 19-11-16,7 16-7 15,7 6-38-15,8 41-130 16,0 23-30-16</inkml:trace>
  <inkml:trace contextRef="#ctx0" brushRef="#br0" timeOffset="5133.16">14190 15069 51 0,'0'0'12'0,"0"0"9"16,0 0 26-16,0 0 19 15,0 0-7-15,0 0-59 16,-17-25-24-16,34 50 24 15,10 19 30-15,8 17 4 16,1 16 4-16,-5 13-25 16,-4 6 8-16,-8-1-20 15,-7-4 1-15,-2-4 14 16,0-8-13-16,1-10 7 16,4-15-10-16,1-13 6 0,9-9-11 15,1-10 5-15,5-9 0 16,3-6-5-16,9-7 15 15,4 0-10-15,0-14 24 16,-2-12-9-16,-5 0 2 16,-3-1-17-16,-6 5 0 15,-8 5 3-15,-4 3-3 16,1 0-13-16,0-4-13 16,4-7-41-16,9-15-12 15,3-10-50-15</inkml:trace>
  <inkml:trace contextRef="#ctx0" brushRef="#br0" timeOffset="5500.9">15298 14996 126 0,'0'0'98'15,"0"0"-74"-15,0 0 17 16,0 0-30-16,-121 21 14 15,95 5-7-15,4 3-4 16,4 3 7-16,12-2-21 16,6-1 3-16,0-3-13 15,21-4 10-15,13-4 0 16,12-3 0-16,8-6 3 0,6 0-1 16,8 0-2-1,5 3 0-15,-5 7-2 0,-8 2 4 16,-14 0-2-16,-19 4 0 15,-11 1 2-15,-11 4 3 16,-5 4-3-16,-3 6 0 16,-22 2 26-16,-6-2-26 15,-8-1 1-15,6-10-3 16,3-9 8-16,5-6-16 16,8-12-25-16,1-2-103 15</inkml:trace>
  <inkml:trace contextRef="#ctx0" brushRef="#br0" timeOffset="5918.94">15730 14717 372 0,'0'0'69'16,"0"0"-69"-16,0 0-26 15,0 0 24-15,0 0 2 16,33-93 0-16,11 45 0 16,15-8 2-16,1 1-2 15,-8 4 0-15,-8 16-8 16,-19 14 5-16,-12 10-24 16,-8 10 1-16,-5 1 24 0,0 0 4 15,0 0-2 1,0 12 0-16,-5 14 6 0,-7 13-6 15,7 15 1-15,2 7 19 16,3 11 32-16,0 2-45 16,14 4 34-16,5 3-26 15,-2-1-12-15,-1-7 33 16,5-5-36-16,2-8 4 16,4-10-1-16,3-1-3 15,3-5-3-15,3-2-14 16,8-8-102-16,-1-6 38 15,-2-19-125-15</inkml:trace>
  <inkml:trace contextRef="#ctx0" brushRef="#br0" timeOffset="6525.16">16455 14674 336 0,'0'0'68'16,"0"0"-68"-16,0 0-87 15,0 0 87-15,0 0 4 16,-5 121 30-16,8-77 7 0,2-4-36 16,-1-12 3-1,2-7-8-15,-2-12 8 0,-3-2-9 16,2-7 4-16,-3 0-3 15,0 0 37-15,0-7-28 16,0-14 62-16,-6-11-71 16,-9-9 4-16,-3-3-3 15,0-8-1-15,-1 5 0 16,4 1-12-16,4 11 10 16,7 15 2-16,2 13 0 15,2 7 2-15,0 0-5 16,17 0-29-16,12 14 32 15,4 4 2-15,4 5 3 16,2-3-5-16,-7 1 5 16,-5-5 3-16,-2-6-9 0,-4-2 1 15,-2-8 0 1,2 0-2-16,-1-4 11 0,2-19-8 16,2-12 7-16,-4-3-2 15,-3-4-12-15,0 2 4 16,-8 12 2-16,-2 10-1 15,-3 11 3-15,0 7-4 16,3 9-17-16,9 24 19 16,3 20 17-16,3 12 47 15,1-3-55-15,2 1 3 16,4-6-5-16,1-9-7 16,12 2 0-16,5-8-6 0,0-9-8 15,6 1-70 1,-4-10-56-16,-4-12-52 0</inkml:trace>
  <inkml:trace contextRef="#ctx0" brushRef="#br0" timeOffset="7279.84">15928 13276 123 0,'-186'-25'19'0,"7"13"-4"0,14 7 12 16,12 5-11-16,23 0 14 16,14 18 2-16,6 14-11 15,1 18-9-15,6 19 26 16,-5 23-33-16,2 22 13 15,5 21 4-15,10 23-17 16,10 16 16-16,2 17-21 16,17 4 2-16,8-1 22 15,20-11-22-15,20-4 6 16,14-6-8-16,17-7 7 16,35-7-14-16,17-11 7 15,15-15 0-15,19-8-10 0,10-15 16 16,16-12-6-16,3-14 0 15,10-15 0-15,0-16-1 16,6-20 1-16,6-13 0 16,19-16 6-16,7-4-1 15,15-16-5-15,0-19 0 16,-7-11 3-16,-5-7 1 16,-16-3-4-16,-7-12 0 15,-6-11 23-15,-2-9-21 16,-4-15 19-16,-5-8-9 15,-9-11-9-15,-13-14 4 16,-6-1-6-16,-15-3-1 16,-21 4 16-16,-23 10-14 0,-21 2-1 15,-24 2 9-15,-11-7-8 16,-15-6 11-16,-27-2-13 16,-14-4 0-16,-20-2-1 15,-18 10 2-15,-16 10-1 16,-18 16 0-16,-20 24 7 15,-8 19-3-15,-9 18-4 16,-6 23 0-16,5 20-3 16,2 7 4-16,3 40-1 15,8 24 0-15,12 15-1 16,15 19-10-16,17 13 8 16,16 5-36-16,26 7-12 0,25-2-34 15,26 3-36 1,16-5-71-16</inkml:trace>
  <inkml:trace contextRef="#ctx0" brushRef="#br0" timeOffset="8616.4">17205 14654 37 0,'0'0'18'16,"0"0"31"-16,0 0 9 15,0 0-12-15,0 0 3 16,0 0-33-16,-12 5 7 15,41-15-15-15,20-20 7 16,26-16 42-16,26-23-24 16,17-16-18-16,17-10 27 15,13-16-34-15,8-9-1 16,11-9 1-16,21-1-2 16,15-3 10-16,14 1-16 15,9 3 0-15,-7-9 7 0,2-1-4 16,-9 0 27-16,4-1-7 15,-2-1-20-15,1 7 5 16,-2 5-6-16,-13 9-2 16,-13 14 16-16,-17 14-6 15,-17 8-10-15,-13 10 0 16,-11 10 3-16,-12 8-2 16,-15 10-1-16,-21 9 0 15,-24 10-10-15,-23 13 14 16,-17 9-4-16,-12 3 0 15,-5 2 9-15,0 0 2 16,0 0-8-16,0 0-2 16,0 0 22-16,-1 0-18 0,-14 0-10 15,-4 0-15-15,-6 3-82 16,3 5 5-16,2-5-61 16,5-3-37-16</inkml:trace>
  <inkml:trace contextRef="#ctx0" brushRef="#br0" timeOffset="8983.32">21447 11587 250 0,'0'0'43'0,"0"0"-37"16,0 0-6-16,0 0-17 15,63-102-8-15,18 56 25 16,15 0-5-16,10 6 10 16,3 9-5-16,-7 15 0 15,-12 16 5-15,-15 9-15 16,-18 29 9-16,-18 16 1 16,-16 16 24-16,-22 15-19 15,-1 5 7-15,-24 2 0 16,-18-5-2-16,-6-12 29 15,-6-2-24-15,-1-8 17 16,-2-6-9-16,2-3-19 0,7-9-3 16,8-6 0-1,10-11 5-15,17-12-12 0,13-6-35 16,6-10-100-16,31-2-53 16</inkml:trace>
  <inkml:trace contextRef="#ctx0" brushRef="#br0" timeOffset="9520.19">25200 10629 276 0,'0'0'0'16,"0"0"-3"-16,0 0-8 15,53 137 6-15,-44-64 10 16,-7 13 0-16,-2 6 13 15,0 3-14-15,2-4 0 16,8-8-4-16,2-11-7 16,8-11 1-16,2-11-46 15,2-15-71-15,-3-17 18 16</inkml:trace>
  <inkml:trace contextRef="#ctx0" brushRef="#br0" timeOffset="9967.06">24781 10807 98 0,'0'0'96'15,"-132"-157"-9"-15,97 92-69 16,27 5 28-16,8 6-20 16,36 5-23-16,22 6-3 15,20 8-4-15,13 13 4 16,7 19-1-16,3 3 6 15,-5 22-5-15,-11 17 0 16,-23 8 8-16,-21 2-7 0,-18 1-1 16,-20 2 0-1,-3-3 14-15,-12-2-14 0,-16-4 9 16,-6-4-1-16,-1-11 0 16,9-7 2-16,11-10-10 15,9-10 0-15,6-1-5 16,8 0-18-16,26 1-68 15,21 4 90-15,18 3 2 16,8 7-1-16,3 3 0 16,-8 12 0-16,-16 5-1 15,-17 7-2-15,-19 10 3 16,-17 9 2-16,-7 6-1 0,-18 6 15 16,-21-1-16-16,-12-3 5 15,-5-5 49-15,-1-12-38 16,-1 1 14-16,3-11-5 15,4-1-23-15,4-9 12 16,7-10-14-16,11-6 0 16,8-12-5-16,8-4-14 15,7-3-44-15,6-27-124 16</inkml:trace>
  <inkml:trace contextRef="#ctx0" brushRef="#br0" timeOffset="10402.26">25826 10599 317 0,'0'0'0'15,"0"0"-43"-15,0 0 29 16,40 129 14-16,-34-56 17 16,-5 7 40-16,-1 0-25 15,0-2-24-15,0 1 8 16,7-2-16-16,1-4 0 16,6-5-3-16,1-11-13 15,10-2-24-15,3-11-65 16,3-16-121-16</inkml:trace>
  <inkml:trace contextRef="#ctx0" brushRef="#br0" timeOffset="10969.24">26331 11027 325 0,'0'0'56'15,"0"0"-48"-15,0 0-16 16,0 0 17-16,0 0-7 16,0 0 4-16,-7 0-2 15,33-8 15-15,15-10 16 16,13-5-2-16,11-5 12 15,0 2-40-15,-8 5-4 16,-8 8-1-16,-12 6-18 16,-6 7-19-16,-4 0-85 15,-3 1-5-15,-6 5-79 0</inkml:trace>
  <inkml:trace contextRef="#ctx0" brushRef="#br0" timeOffset="11533.18">27318 10153 216 0,'0'0'0'0,"0"0"-8"0,0 0-21 15,93 95 29 1,-65-27 6-16,-7 17 6 0,-10 9 13 16,-9 5-16-1,-2-1-2-15,0-2 18 0,-6-5-22 16,-1-6 10-16,4-8-10 15,3-6 3-15,0-10-6 16,24-7 0-16,3-15 0 16,5-9-7-16,7-11 20 15,3-8-12-15,9-9 12 16,3-2-8-16,7-2 9 16,5-30-14-16,2-11-4 15,9-12-21-15,4-11-81 16,-1-7-44-16</inkml:trace>
  <inkml:trace contextRef="#ctx0" brushRef="#br0" timeOffset="11851.15">28314 10441 164 0,'0'0'90'15,"-111"50"-73"-15,66-16-13 16,10 0 16-16,13-3-6 15,13-2-2-15,9-4-12 16,9-1-15-16,29-3 15 16,14-1 1-16,14-3 13 15,2-1-10-15,-1-1 2 16,-8 4-4-16,-12 4-2 16,-13 1 0-16,-11 0 1 0,-12 1 7 15,-11-1-5-15,0 4 12 16,-6-2-7-16,-18 0 13 15,-4-1-19-15,2-7-1 16,-2-6-1-16,8-10-11 16,-1-2-31-16,7-7-90 15</inkml:trace>
  <inkml:trace contextRef="#ctx0" brushRef="#br0" timeOffset="12534.09">28643 9994 332 0,'0'0'85'0,"0"0"-85"15,0 0-51-15,17 87 48 16,-9-20 3-16,-7 6 34 16,1 9-23-16,-2 2 8 15,4-5-19-15,4-4 7 16,1-10-11-16,6-9 4 15,1-7-20-15,1-11-15 16,-3-8-35-16,-5-16 10 16,-3-8-11-16,-4-5 19 15,-2-1 52-15,0 0 1 16,0-9 10-16,-12-6-3 0,-4 0 7 16,-4-1 20-1,4 2 4-15,5-2 0 0,4-1 5 16,7-3-37-16,0-6-4 15,16-6-6-15,19-7 1 16,9-3 0-16,5-2 2 16,-3 2 0-16,-6 4 4 15,-6 8-2-15,-6 4 9 16,-9 10 20-16,-8 7-20 16,-5 6 36-16,-6 3-27 15,0 0-14-15,3 8-12 16,1 17 9-16,-3 9-3 15,3 3 9-15,-2-1 4 16,2-3-13-16,1-8 0 16,2-7 1-16,3-4-8 0,5-6 7 15,2-6 0-15,6-2-6 16,6 0 16-16,10-18-8 16,2-11-2-16,0-7 2 15,-3 2-16-15,-7 2 0 16,-7 11 14-16,-6 7-9 15,-5 8 4-15,0 6 3 16,1 0-24-16,5 17 23 16,1 7-4-16,1 3 7 15,0-2 0-15,-3-4 0 16,5 2 7-16,3-2-7 16,2-1 0-16,2 2-20 0,-5-1-20 15,-18 4-144-15</inkml:trace>
  <inkml:trace contextRef="#ctx0" brushRef="#br0" timeOffset="13383.32">25437 12769 164 0,'0'0'0'16,"0"0"-60"-16,104 37 60 15,-16-29 8-15,21-8-3 16,25-5 26-16,31-25-5 16,25-11 7-16,31-9 1 15,12-13-28-15,7-10 8 16,7-10-8-16,11-4 7 0,0 0 46 16,3-3-43-16,-5-1-14 15,-21-10-2-15,-13-3 12 16,-9-8-5-16,-8-6-7 15,-6-6 2-15,-5-8 11 16,-13-7-13-16,-20-3 4 16,-19-2 7-16,-30-3-2 15,-27-3-5-15,-24-5-4 16,-25-6 0-16,-25 2 9 16,-11-4-5-16,-11 6-2 15,-29 9 33-15,-17 4-10 16,-16 13 1-16,-22 11-26 15,-19 4 1-15,-21 10-7 16,-24 8 7-16,-19 6-1 16,-12 9 0-16,-10 10-8 0,-8 15 8 15,-7 17-7-15,-14 21 5 16,-13 20-10-16,-2 0 12 16,6 32 0-16,2 14-8 15,11 16 14-15,3 14-10 16,4 11 4-16,2 10 0 15,8 6-8-15,13 7 8 16,13 7 0-16,17 13-5 16,17 12 11-16,17 11-8 15,17 10 2-15,20 4 0 16,17-9-13-16,23-3 13 16,28-16 0-16,26-12-6 0,16-5-7 15,45 1 12-15,20-8-8 16,13-11 6-16,6-14-9 15,7-21 12-15,-1-11 0 16,-1-12 0-16,-2-9 7 16,-6-7-8-16,-9-7 1 15,-8-7-14-15,-11 0 7 16,-10-4-30-16,-8 2-18 16,-4-5-40-16,-8-2-90 15</inkml:trace>
  <inkml:trace contextRef="#ctx0" brushRef="#br0" timeOffset="14683.25">16829 10328 10 0,'0'0'20'16,"0"0"-8"-16,0 0 22 16,0 0 33-16,0 0-30 15,0 0-30-15,-77-56 35 16,70 52-24-16,1 3 33 15,2 1-24-15,4 0-18 16,0 0 8-16,0 0-17 16,0 0-14-16,0 17 5 15,2 21-12-15,15 24 21 16,7 15 0-16,2 15 4 0,-1 5 8 16,8 7-12-16,-7 1 0 15,0 14 5-15,2 12 4 16,1 9-6-16,3 4-3 15,-1 0 4-15,1-12 4 16,-3-6-8-16,-5-7 0 16,-4-5 5-16,-5-8 3 15,-1-2-5-15,-1-8-3 16,-1-3 2-16,4-4-1 16,0-6-1-16,-4-9 0 15,2-4 8-15,-7-11 0 16,-2-12-3-16,-1-13-5 15,-4-13 0-15,0-8 2 16,0-8-2-16,0-1 0 16,0-1 16-16,0-3-11 0,0 1 46 15,0-1-6-15,0 0-21 16,0 0 29-16,0 0-52 16,0 1 3-16,0-1 3 15,-1 0-5-15,-3 0-4 16,-2 0-31-16,-2 3-43 15,1-3-6-15,0 2-60 16,-5-2-45-16</inkml:trace>
  <inkml:trace contextRef="#ctx0" brushRef="#br0" timeOffset="15220.43">16781 12159 13 0,'0'0'1'0,"0"0"-1"16,0 0-14-16,0 0 14 15,0 0 45-15,73 115 9 16,-37-43-11-16,-2 19-28 16,-8 16 8-16,-5 7-16 0,-10 6-6 15,0 3 27-15,0-3-16 16,0 5 1-16,3-10 13 16,-2-14-20-16,4-11 7 15,3-23 0-15,1-12-11 16,1-20 8-16,-2-20-8 15,3-10-2-15,6-5 20 16,12-27-8-16,13-23 41 16,9-23-19-16,13-9-32 15,2-9 18-15,2-4-18 16,-9 6-2-16,-12 4 6 0,-12 10 7 16,-13 11-9-1,-10 7-4-15,-8 14 0 0,-9 9 6 16,-5 12-2-16,-1 9 0 15,0 8 22-15,0 2-24 16,0 3 5-16,0 0-7 16,0 0-35-16,-1 0-2 15,-3 25-92-15,-2 13-3 16,-7 11-50-16</inkml:trace>
  <inkml:trace contextRef="#ctx0" brushRef="#br0" timeOffset="16049.68">17499 14183 81 0,'0'0'25'0,"0"0"-1"15,0 0-19 1,-95 12 11-16,87-12 57 0,4 1-23 16,4-1-4-16,0 0-20 15,0 0-26-15,0 0-4 16,24 0-20-16,26 0 24 16,24-22 54-16,23-15-17 15,23-18-18-15,19-24 25 16,21-12-24-16,25-9 19 15,29-7-15-15,21 1-20 16,21-5 30-16,7-1-24 16,0 8 8-16,6-2 3 15,4 2-13-15,4-2 6 16,-2-6-14-16,-13 1 0 0,-17 12 5 16,-8 7-5-1,-6 11 0-15,-15 11 0 0,-15 9 16 16,-28 10-17-16,-27 7 1 15,-25 12 0-15,-27 8-9 16,-20 7 9-16,-20 3 0 16,-14 4-3-16,-14 3 13 15,-6 2-12-15,-12 1 2 16,-4 2 0-16,-4 2-5 16,0 0 5-16,0 0 0 15,0 0-3-15,0 0-10 16,0 0-7-16,0 0-63 15,-1-1-28-15,-19-7-1 0,-11-8-221 16</inkml:trace>
  <inkml:trace contextRef="#ctx0" brushRef="#br0" timeOffset="16500.23">21467 11833 408 0,'0'0'0'0,"0"0"-5"0,113-91-71 16,9 48 63-1,23-3-9-15,13 2 15 0,4 6 5 16,-5 13 2-16,-17 13-6 15,-16 12 6-15,-16 4 0 16,-18 26-3-16,-17 17-4 16,-17 13 2-16,-23 16 0 15,-26 10 5-15,-11 10 10 16,-50 7-9-16,-28 7 13 16,-24 3 38-16,-9 1-35 15,-4-6 27-15,6-10-10 16,16-15-21-16,16-21 30 15,18-19-42-15,23-16 5 16,15-15 18-16,16-7-19 0,9-5 21 16,0 0-26-1,0 0-18-15,0 0 13 0,0 0-37 16,11 0-24-16,8 5-39 16,9 11 48-16,0-1-58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615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txBody>
          <a:bodyPr/>
          <a:lstStyle/>
          <a:p>
            <a:endParaRPr lang="en-IN"/>
          </a:p>
        </p:txBody>
      </p:sp>
      <p:sp>
        <p:nvSpPr>
          <p:cNvPr id="3" name="Shape 1"/>
          <p:cNvSpPr/>
          <p:nvPr/>
        </p:nvSpPr>
        <p:spPr>
          <a:xfrm>
            <a:off x="0" y="0"/>
            <a:ext cx="14630400" cy="8229600"/>
          </a:xfrm>
          <a:prstGeom prst="rect">
            <a:avLst/>
          </a:prstGeom>
          <a:solidFill>
            <a:srgbClr val="080E26"/>
          </a:solidFill>
          <a:ln w="7620">
            <a:solidFill>
              <a:srgbClr val="565151"/>
            </a:solidFill>
            <a:prstDash val="solid"/>
          </a:ln>
        </p:spPr>
        <p:txBody>
          <a:bodyPr/>
          <a:lstStyle/>
          <a:p>
            <a:endParaRPr lang="en-IN"/>
          </a:p>
        </p:txBody>
      </p:sp>
      <p:sp>
        <p:nvSpPr>
          <p:cNvPr id="4" name="Text 2"/>
          <p:cNvSpPr/>
          <p:nvPr/>
        </p:nvSpPr>
        <p:spPr>
          <a:xfrm>
            <a:off x="6319599" y="2820710"/>
            <a:ext cx="7216140" cy="833199"/>
          </a:xfrm>
          <a:prstGeom prst="rect">
            <a:avLst/>
          </a:prstGeom>
          <a:noFill/>
          <a:ln/>
        </p:spPr>
        <p:txBody>
          <a:bodyPr wrap="none" rtlCol="0" anchor="t"/>
          <a:lstStyle/>
          <a:p>
            <a:pPr marL="0" indent="0">
              <a:lnSpc>
                <a:spcPts val="6561"/>
              </a:lnSpc>
              <a:buNone/>
            </a:pPr>
            <a:r>
              <a:rPr lang="en-US" sz="5249" dirty="0">
                <a:solidFill>
                  <a:srgbClr val="FFFFFF"/>
                </a:solidFill>
                <a:latin typeface="Fraunces" pitchFamily="34" charset="0"/>
                <a:ea typeface="Fraunces" pitchFamily="34" charset="-122"/>
                <a:cs typeface="Fraunces" pitchFamily="34" charset="-120"/>
              </a:rPr>
              <a:t>NLP Networks Bi Lstm</a:t>
            </a:r>
            <a:endParaRPr lang="en-US" sz="5249" dirty="0"/>
          </a:p>
        </p:txBody>
      </p:sp>
      <p:sp>
        <p:nvSpPr>
          <p:cNvPr id="5" name="Text 3"/>
          <p:cNvSpPr/>
          <p:nvPr/>
        </p:nvSpPr>
        <p:spPr>
          <a:xfrm>
            <a:off x="6319599" y="3987165"/>
            <a:ext cx="7477601" cy="1421606"/>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Neural networks lie at the heart of deep learning, enabling computers to learn from experience and make increasingly sophisticated decisions. This presentation will explore the architecture and application of Bidirectional LSTMs in NLP.</a:t>
            </a:r>
            <a:endParaRPr lang="en-US" sz="1750" dirty="0"/>
          </a:p>
        </p:txBody>
      </p:sp>
      <p:pic>
        <p:nvPicPr>
          <p:cNvPr id="6" name="Image 0"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txBody>
          <a:bodyPr/>
          <a:lstStyle/>
          <a:p>
            <a:endParaRPr lang="en-IN"/>
          </a:p>
        </p:txBody>
      </p:sp>
      <p:sp>
        <p:nvSpPr>
          <p:cNvPr id="3" name="Shape 1"/>
          <p:cNvSpPr/>
          <p:nvPr/>
        </p:nvSpPr>
        <p:spPr>
          <a:xfrm>
            <a:off x="0" y="0"/>
            <a:ext cx="14630400" cy="8229600"/>
          </a:xfrm>
          <a:prstGeom prst="rect">
            <a:avLst/>
          </a:prstGeom>
          <a:solidFill>
            <a:srgbClr val="080E26"/>
          </a:solidFill>
          <a:ln w="7620">
            <a:solidFill>
              <a:srgbClr val="565151"/>
            </a:solidFill>
            <a:prstDash val="solid"/>
          </a:ln>
        </p:spPr>
        <p:txBody>
          <a:bodyPr/>
          <a:lstStyle/>
          <a:p>
            <a:endParaRPr lang="en-IN"/>
          </a:p>
        </p:txBody>
      </p:sp>
      <p:sp>
        <p:nvSpPr>
          <p:cNvPr id="4" name="Text 2"/>
          <p:cNvSpPr/>
          <p:nvPr/>
        </p:nvSpPr>
        <p:spPr>
          <a:xfrm>
            <a:off x="6319599" y="1612583"/>
            <a:ext cx="7477601" cy="1388745"/>
          </a:xfrm>
          <a:prstGeom prst="rect">
            <a:avLst/>
          </a:prstGeom>
          <a:noFill/>
          <a:ln/>
        </p:spPr>
        <p:txBody>
          <a:bodyPr wrap="squar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Machine Translation with BiLSTM</a:t>
            </a:r>
            <a:endParaRPr lang="en-US" sz="4374" dirty="0"/>
          </a:p>
        </p:txBody>
      </p:sp>
      <p:sp>
        <p:nvSpPr>
          <p:cNvPr id="5" name="Shape 3"/>
          <p:cNvSpPr/>
          <p:nvPr/>
        </p:nvSpPr>
        <p:spPr>
          <a:xfrm>
            <a:off x="6319599" y="3508177"/>
            <a:ext cx="499943" cy="499943"/>
          </a:xfrm>
          <a:prstGeom prst="roundRect">
            <a:avLst>
              <a:gd name="adj" fmla="val 10974"/>
            </a:avLst>
          </a:prstGeom>
          <a:solidFill>
            <a:srgbClr val="283157"/>
          </a:solidFill>
          <a:ln w="7620">
            <a:solidFill>
              <a:srgbClr val="303B69"/>
            </a:solidFill>
            <a:prstDash val="solid"/>
          </a:ln>
        </p:spPr>
        <p:txBody>
          <a:bodyPr/>
          <a:lstStyle/>
          <a:p>
            <a:endParaRPr lang="en-IN"/>
          </a:p>
        </p:txBody>
      </p:sp>
      <p:sp>
        <p:nvSpPr>
          <p:cNvPr id="6" name="Text 4"/>
          <p:cNvSpPr/>
          <p:nvPr/>
        </p:nvSpPr>
        <p:spPr>
          <a:xfrm>
            <a:off x="6493312" y="3549848"/>
            <a:ext cx="152400"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1</a:t>
            </a:r>
            <a:endParaRPr lang="en-US" sz="2624" dirty="0"/>
          </a:p>
        </p:txBody>
      </p:sp>
      <p:sp>
        <p:nvSpPr>
          <p:cNvPr id="7" name="Text 5"/>
          <p:cNvSpPr/>
          <p:nvPr/>
        </p:nvSpPr>
        <p:spPr>
          <a:xfrm>
            <a:off x="7041713" y="3584496"/>
            <a:ext cx="2918460"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Sequence to Sequence</a:t>
            </a:r>
            <a:endParaRPr lang="en-US" sz="2187" dirty="0"/>
          </a:p>
        </p:txBody>
      </p:sp>
      <p:sp>
        <p:nvSpPr>
          <p:cNvPr id="8" name="Text 6"/>
          <p:cNvSpPr/>
          <p:nvPr/>
        </p:nvSpPr>
        <p:spPr>
          <a:xfrm>
            <a:off x="7041713" y="4153853"/>
            <a:ext cx="6755487" cy="710803"/>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Encode input sequence and decode output sequence, using the context from both forward and backward LSTMs.</a:t>
            </a:r>
            <a:endParaRPr lang="en-US" sz="1750" dirty="0"/>
          </a:p>
        </p:txBody>
      </p:sp>
      <p:sp>
        <p:nvSpPr>
          <p:cNvPr id="9" name="Shape 7"/>
          <p:cNvSpPr/>
          <p:nvPr/>
        </p:nvSpPr>
        <p:spPr>
          <a:xfrm>
            <a:off x="6319599" y="5260419"/>
            <a:ext cx="499943" cy="499943"/>
          </a:xfrm>
          <a:prstGeom prst="roundRect">
            <a:avLst>
              <a:gd name="adj" fmla="val 10974"/>
            </a:avLst>
          </a:prstGeom>
          <a:solidFill>
            <a:srgbClr val="283157"/>
          </a:solidFill>
          <a:ln w="7620">
            <a:solidFill>
              <a:srgbClr val="303B69"/>
            </a:solidFill>
            <a:prstDash val="solid"/>
          </a:ln>
        </p:spPr>
        <p:txBody>
          <a:bodyPr/>
          <a:lstStyle/>
          <a:p>
            <a:endParaRPr lang="en-IN"/>
          </a:p>
        </p:txBody>
      </p:sp>
      <p:sp>
        <p:nvSpPr>
          <p:cNvPr id="10" name="Text 8"/>
          <p:cNvSpPr/>
          <p:nvPr/>
        </p:nvSpPr>
        <p:spPr>
          <a:xfrm>
            <a:off x="6466642" y="5302091"/>
            <a:ext cx="205740"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2</a:t>
            </a:r>
            <a:endParaRPr lang="en-US" sz="2624" dirty="0"/>
          </a:p>
        </p:txBody>
      </p:sp>
      <p:sp>
        <p:nvSpPr>
          <p:cNvPr id="11" name="Text 9"/>
          <p:cNvSpPr/>
          <p:nvPr/>
        </p:nvSpPr>
        <p:spPr>
          <a:xfrm>
            <a:off x="7041713" y="5336738"/>
            <a:ext cx="2842260"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Attention Mechanism</a:t>
            </a:r>
            <a:endParaRPr lang="en-US" sz="2187" dirty="0"/>
          </a:p>
        </p:txBody>
      </p:sp>
      <p:sp>
        <p:nvSpPr>
          <p:cNvPr id="12" name="Text 10"/>
          <p:cNvSpPr/>
          <p:nvPr/>
        </p:nvSpPr>
        <p:spPr>
          <a:xfrm>
            <a:off x="7041713" y="5906095"/>
            <a:ext cx="6755487" cy="710803"/>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Allows the network to focus on different parts of the input sequence at different timesteps.</a:t>
            </a:r>
            <a:endParaRPr lang="en-US" sz="1750" dirty="0"/>
          </a:p>
        </p:txBody>
      </p:sp>
      <p:pic>
        <p:nvPicPr>
          <p:cNvPr id="13" name="Image 0"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txBody>
          <a:bodyPr/>
          <a:lstStyle/>
          <a:p>
            <a:endParaRPr lang="en-IN"/>
          </a:p>
        </p:txBody>
      </p:sp>
      <p:sp>
        <p:nvSpPr>
          <p:cNvPr id="3" name="Shape 1"/>
          <p:cNvSpPr/>
          <p:nvPr/>
        </p:nvSpPr>
        <p:spPr>
          <a:xfrm>
            <a:off x="0" y="0"/>
            <a:ext cx="14630400" cy="8229600"/>
          </a:xfrm>
          <a:prstGeom prst="rect">
            <a:avLst/>
          </a:prstGeom>
          <a:solidFill>
            <a:srgbClr val="080E26"/>
          </a:solidFill>
          <a:ln w="7620">
            <a:solidFill>
              <a:srgbClr val="565151"/>
            </a:solidFill>
            <a:prstDash val="solid"/>
          </a:ln>
        </p:spPr>
        <p:txBody>
          <a:bodyPr/>
          <a:lstStyle/>
          <a:p>
            <a:endParaRPr lang="en-IN"/>
          </a:p>
        </p:txBody>
      </p:sp>
      <p:sp>
        <p:nvSpPr>
          <p:cNvPr id="4" name="Text 2"/>
          <p:cNvSpPr/>
          <p:nvPr/>
        </p:nvSpPr>
        <p:spPr>
          <a:xfrm>
            <a:off x="2037993" y="2497812"/>
            <a:ext cx="832866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Limitations and Considerations</a:t>
            </a:r>
            <a:endParaRPr lang="en-US" sz="4374" dirty="0"/>
          </a:p>
        </p:txBody>
      </p:sp>
      <p:sp>
        <p:nvSpPr>
          <p:cNvPr id="5" name="Shape 3"/>
          <p:cNvSpPr/>
          <p:nvPr/>
        </p:nvSpPr>
        <p:spPr>
          <a:xfrm>
            <a:off x="2037993" y="3636526"/>
            <a:ext cx="3370064" cy="2095143"/>
          </a:xfrm>
          <a:prstGeom prst="roundRect">
            <a:avLst>
              <a:gd name="adj" fmla="val 2619"/>
            </a:avLst>
          </a:prstGeom>
          <a:solidFill>
            <a:srgbClr val="283157"/>
          </a:solidFill>
          <a:ln w="7620">
            <a:solidFill>
              <a:srgbClr val="303B69"/>
            </a:solidFill>
            <a:prstDash val="solid"/>
          </a:ln>
        </p:spPr>
        <p:txBody>
          <a:bodyPr/>
          <a:lstStyle/>
          <a:p>
            <a:endParaRPr lang="en-IN"/>
          </a:p>
        </p:txBody>
      </p:sp>
      <p:sp>
        <p:nvSpPr>
          <p:cNvPr id="6" name="Text 4"/>
          <p:cNvSpPr/>
          <p:nvPr/>
        </p:nvSpPr>
        <p:spPr>
          <a:xfrm>
            <a:off x="2267783" y="3866317"/>
            <a:ext cx="2567940"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Data Requirements</a:t>
            </a:r>
            <a:endParaRPr lang="en-US" sz="2187" dirty="0"/>
          </a:p>
        </p:txBody>
      </p:sp>
      <p:sp>
        <p:nvSpPr>
          <p:cNvPr id="7" name="Text 5"/>
          <p:cNvSpPr/>
          <p:nvPr/>
        </p:nvSpPr>
        <p:spPr>
          <a:xfrm>
            <a:off x="2267783" y="4435673"/>
            <a:ext cx="2910483" cy="1066205"/>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Require large amounts of labeled data to achieve high accuracy.</a:t>
            </a:r>
            <a:endParaRPr lang="en-US" sz="1750" dirty="0"/>
          </a:p>
        </p:txBody>
      </p:sp>
      <p:sp>
        <p:nvSpPr>
          <p:cNvPr id="8" name="Shape 6"/>
          <p:cNvSpPr/>
          <p:nvPr/>
        </p:nvSpPr>
        <p:spPr>
          <a:xfrm>
            <a:off x="5630228" y="3636526"/>
            <a:ext cx="3370064" cy="2095143"/>
          </a:xfrm>
          <a:prstGeom prst="roundRect">
            <a:avLst>
              <a:gd name="adj" fmla="val 2619"/>
            </a:avLst>
          </a:prstGeom>
          <a:solidFill>
            <a:srgbClr val="283157"/>
          </a:solidFill>
          <a:ln w="7620">
            <a:solidFill>
              <a:srgbClr val="303B69"/>
            </a:solidFill>
            <a:prstDash val="solid"/>
          </a:ln>
        </p:spPr>
        <p:txBody>
          <a:bodyPr/>
          <a:lstStyle/>
          <a:p>
            <a:endParaRPr lang="en-IN"/>
          </a:p>
        </p:txBody>
      </p:sp>
      <p:sp>
        <p:nvSpPr>
          <p:cNvPr id="9" name="Text 7"/>
          <p:cNvSpPr/>
          <p:nvPr/>
        </p:nvSpPr>
        <p:spPr>
          <a:xfrm>
            <a:off x="5860018" y="3866317"/>
            <a:ext cx="2514600"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Resource Intensive</a:t>
            </a:r>
            <a:endParaRPr lang="en-US" sz="2187" dirty="0"/>
          </a:p>
        </p:txBody>
      </p:sp>
      <p:sp>
        <p:nvSpPr>
          <p:cNvPr id="10" name="Text 8"/>
          <p:cNvSpPr/>
          <p:nvPr/>
        </p:nvSpPr>
        <p:spPr>
          <a:xfrm>
            <a:off x="5860018" y="4435673"/>
            <a:ext cx="2910483" cy="1066205"/>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Require powerful GPUs or other hardware to train efficiently.</a:t>
            </a:r>
            <a:endParaRPr lang="en-US" sz="1750" dirty="0"/>
          </a:p>
        </p:txBody>
      </p:sp>
      <p:sp>
        <p:nvSpPr>
          <p:cNvPr id="11" name="Shape 9"/>
          <p:cNvSpPr/>
          <p:nvPr/>
        </p:nvSpPr>
        <p:spPr>
          <a:xfrm>
            <a:off x="9222462" y="3636526"/>
            <a:ext cx="3370064" cy="2095143"/>
          </a:xfrm>
          <a:prstGeom prst="roundRect">
            <a:avLst>
              <a:gd name="adj" fmla="val 2619"/>
            </a:avLst>
          </a:prstGeom>
          <a:solidFill>
            <a:srgbClr val="283157"/>
          </a:solidFill>
          <a:ln w="7620">
            <a:solidFill>
              <a:srgbClr val="303B69"/>
            </a:solidFill>
            <a:prstDash val="solid"/>
          </a:ln>
        </p:spPr>
        <p:txBody>
          <a:bodyPr/>
          <a:lstStyle/>
          <a:p>
            <a:endParaRPr lang="en-IN"/>
          </a:p>
        </p:txBody>
      </p:sp>
      <p:sp>
        <p:nvSpPr>
          <p:cNvPr id="12" name="Text 10"/>
          <p:cNvSpPr/>
          <p:nvPr/>
        </p:nvSpPr>
        <p:spPr>
          <a:xfrm>
            <a:off x="9452253" y="3866317"/>
            <a:ext cx="2221944"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Interpretability</a:t>
            </a:r>
            <a:endParaRPr lang="en-US" sz="2187" dirty="0"/>
          </a:p>
        </p:txBody>
      </p:sp>
      <p:sp>
        <p:nvSpPr>
          <p:cNvPr id="13" name="Text 11"/>
          <p:cNvSpPr/>
          <p:nvPr/>
        </p:nvSpPr>
        <p:spPr>
          <a:xfrm>
            <a:off x="9452253" y="4435673"/>
            <a:ext cx="2910483" cy="1066205"/>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Can be difficult to interpret how the network is making its predictions.</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txBody>
          <a:bodyPr/>
          <a:lstStyle/>
          <a:p>
            <a:endParaRPr lang="en-IN"/>
          </a:p>
        </p:txBody>
      </p:sp>
      <p:sp>
        <p:nvSpPr>
          <p:cNvPr id="3" name="Shape 1"/>
          <p:cNvSpPr/>
          <p:nvPr/>
        </p:nvSpPr>
        <p:spPr>
          <a:xfrm>
            <a:off x="0" y="0"/>
            <a:ext cx="14630400" cy="8229600"/>
          </a:xfrm>
          <a:prstGeom prst="rect">
            <a:avLst/>
          </a:prstGeom>
          <a:solidFill>
            <a:srgbClr val="080E26"/>
          </a:solidFill>
          <a:ln w="7620">
            <a:solidFill>
              <a:srgbClr val="565151"/>
            </a:solidFill>
            <a:prstDash val="solid"/>
          </a:ln>
        </p:spPr>
        <p:txBody>
          <a:bodyPr/>
          <a:lstStyle/>
          <a:p>
            <a:endParaRPr lang="en-IN"/>
          </a:p>
        </p:txBody>
      </p:sp>
      <p:sp>
        <p:nvSpPr>
          <p:cNvPr id="4" name="Text 2"/>
          <p:cNvSpPr/>
          <p:nvPr/>
        </p:nvSpPr>
        <p:spPr>
          <a:xfrm>
            <a:off x="2037993" y="1265396"/>
            <a:ext cx="865632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Improving BiLSTM Performance</a:t>
            </a:r>
            <a:endParaRPr lang="en-US" sz="4374" dirty="0"/>
          </a:p>
        </p:txBody>
      </p:sp>
      <p:sp>
        <p:nvSpPr>
          <p:cNvPr id="5" name="Shape 3"/>
          <p:cNvSpPr/>
          <p:nvPr/>
        </p:nvSpPr>
        <p:spPr>
          <a:xfrm>
            <a:off x="2037993" y="4684157"/>
            <a:ext cx="10554414" cy="44410"/>
          </a:xfrm>
          <a:prstGeom prst="rect">
            <a:avLst/>
          </a:prstGeom>
          <a:solidFill>
            <a:srgbClr val="303B69"/>
          </a:solidFill>
          <a:ln/>
        </p:spPr>
        <p:txBody>
          <a:bodyPr/>
          <a:lstStyle/>
          <a:p>
            <a:endParaRPr lang="en-IN"/>
          </a:p>
        </p:txBody>
      </p:sp>
      <p:sp>
        <p:nvSpPr>
          <p:cNvPr id="6" name="Shape 4"/>
          <p:cNvSpPr/>
          <p:nvPr/>
        </p:nvSpPr>
        <p:spPr>
          <a:xfrm>
            <a:off x="4598849" y="4684157"/>
            <a:ext cx="44410" cy="777597"/>
          </a:xfrm>
          <a:prstGeom prst="rect">
            <a:avLst/>
          </a:prstGeom>
          <a:solidFill>
            <a:srgbClr val="303B69"/>
          </a:solidFill>
          <a:ln/>
        </p:spPr>
        <p:txBody>
          <a:bodyPr/>
          <a:lstStyle/>
          <a:p>
            <a:endParaRPr lang="en-IN"/>
          </a:p>
        </p:txBody>
      </p:sp>
      <p:sp>
        <p:nvSpPr>
          <p:cNvPr id="7" name="Shape 5"/>
          <p:cNvSpPr/>
          <p:nvPr/>
        </p:nvSpPr>
        <p:spPr>
          <a:xfrm>
            <a:off x="4371142" y="4434245"/>
            <a:ext cx="499943" cy="499943"/>
          </a:xfrm>
          <a:prstGeom prst="roundRect">
            <a:avLst>
              <a:gd name="adj" fmla="val 10974"/>
            </a:avLst>
          </a:prstGeom>
          <a:solidFill>
            <a:srgbClr val="283157"/>
          </a:solidFill>
          <a:ln w="7620">
            <a:solidFill>
              <a:srgbClr val="303B69"/>
            </a:solidFill>
            <a:prstDash val="solid"/>
          </a:ln>
        </p:spPr>
        <p:txBody>
          <a:bodyPr/>
          <a:lstStyle/>
          <a:p>
            <a:endParaRPr lang="en-IN"/>
          </a:p>
        </p:txBody>
      </p:sp>
      <p:sp>
        <p:nvSpPr>
          <p:cNvPr id="8" name="Text 6"/>
          <p:cNvSpPr/>
          <p:nvPr/>
        </p:nvSpPr>
        <p:spPr>
          <a:xfrm>
            <a:off x="4544854" y="4475917"/>
            <a:ext cx="152400"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1</a:t>
            </a:r>
            <a:endParaRPr lang="en-US" sz="2624" dirty="0"/>
          </a:p>
        </p:txBody>
      </p:sp>
      <p:sp>
        <p:nvSpPr>
          <p:cNvPr id="9" name="Text 7"/>
          <p:cNvSpPr/>
          <p:nvPr/>
        </p:nvSpPr>
        <p:spPr>
          <a:xfrm>
            <a:off x="3510082" y="5684044"/>
            <a:ext cx="2221944" cy="347186"/>
          </a:xfrm>
          <a:prstGeom prst="rect">
            <a:avLst/>
          </a:prstGeom>
          <a:noFill/>
          <a:ln/>
        </p:spPr>
        <p:txBody>
          <a:bodyPr wrap="none" rtlCol="0" anchor="t"/>
          <a:lstStyle/>
          <a:p>
            <a:pPr marL="0" indent="0" algn="ctr">
              <a:lnSpc>
                <a:spcPts val="2734"/>
              </a:lnSpc>
              <a:buNone/>
            </a:pPr>
            <a:r>
              <a:rPr lang="en-US" sz="2187" dirty="0">
                <a:solidFill>
                  <a:srgbClr val="EBECEF"/>
                </a:solidFill>
                <a:latin typeface="Fraunces" pitchFamily="34" charset="0"/>
                <a:ea typeface="Fraunces" pitchFamily="34" charset="-122"/>
                <a:cs typeface="Fraunces" pitchFamily="34" charset="-120"/>
              </a:rPr>
              <a:t>Preprocessing</a:t>
            </a:r>
            <a:endParaRPr lang="en-US" sz="2187" dirty="0"/>
          </a:p>
        </p:txBody>
      </p:sp>
      <p:sp>
        <p:nvSpPr>
          <p:cNvPr id="10" name="Text 8"/>
          <p:cNvSpPr/>
          <p:nvPr/>
        </p:nvSpPr>
        <p:spPr>
          <a:xfrm>
            <a:off x="2260163" y="6253401"/>
            <a:ext cx="4721781" cy="710803"/>
          </a:xfrm>
          <a:prstGeom prst="rect">
            <a:avLst/>
          </a:prstGeom>
          <a:noFill/>
          <a:ln/>
        </p:spPr>
        <p:txBody>
          <a:bodyPr wrap="square" rtlCol="0" anchor="t"/>
          <a:lstStyle/>
          <a:p>
            <a:pPr marL="0" indent="0" algn="ctr">
              <a:lnSpc>
                <a:spcPts val="2799"/>
              </a:lnSpc>
              <a:buNone/>
            </a:pPr>
            <a:r>
              <a:rPr lang="en-US" sz="1750" dirty="0">
                <a:solidFill>
                  <a:srgbClr val="EBECEF"/>
                </a:solidFill>
                <a:latin typeface="Epilogue" pitchFamily="34" charset="0"/>
                <a:ea typeface="Epilogue" pitchFamily="34" charset="-122"/>
                <a:cs typeface="Epilogue" pitchFamily="34" charset="-120"/>
              </a:rPr>
              <a:t>Normalize text, remove stop words, and perform other text cleaning operations.</a:t>
            </a:r>
            <a:endParaRPr lang="en-US" sz="1750" dirty="0"/>
          </a:p>
        </p:txBody>
      </p:sp>
      <p:sp>
        <p:nvSpPr>
          <p:cNvPr id="11" name="Shape 9"/>
          <p:cNvSpPr/>
          <p:nvPr/>
        </p:nvSpPr>
        <p:spPr>
          <a:xfrm>
            <a:off x="7292995" y="3906560"/>
            <a:ext cx="44410" cy="777597"/>
          </a:xfrm>
          <a:prstGeom prst="rect">
            <a:avLst/>
          </a:prstGeom>
          <a:solidFill>
            <a:srgbClr val="303B69"/>
          </a:solidFill>
          <a:ln/>
        </p:spPr>
        <p:txBody>
          <a:bodyPr/>
          <a:lstStyle/>
          <a:p>
            <a:endParaRPr lang="en-IN"/>
          </a:p>
        </p:txBody>
      </p:sp>
      <p:sp>
        <p:nvSpPr>
          <p:cNvPr id="12" name="Shape 10"/>
          <p:cNvSpPr/>
          <p:nvPr/>
        </p:nvSpPr>
        <p:spPr>
          <a:xfrm>
            <a:off x="7065288" y="4434245"/>
            <a:ext cx="499943" cy="499943"/>
          </a:xfrm>
          <a:prstGeom prst="roundRect">
            <a:avLst>
              <a:gd name="adj" fmla="val 10974"/>
            </a:avLst>
          </a:prstGeom>
          <a:solidFill>
            <a:srgbClr val="283157"/>
          </a:solidFill>
          <a:ln w="7620">
            <a:solidFill>
              <a:srgbClr val="303B69"/>
            </a:solidFill>
            <a:prstDash val="solid"/>
          </a:ln>
        </p:spPr>
        <p:txBody>
          <a:bodyPr/>
          <a:lstStyle/>
          <a:p>
            <a:endParaRPr lang="en-IN"/>
          </a:p>
        </p:txBody>
      </p:sp>
      <p:sp>
        <p:nvSpPr>
          <p:cNvPr id="13" name="Text 11"/>
          <p:cNvSpPr/>
          <p:nvPr/>
        </p:nvSpPr>
        <p:spPr>
          <a:xfrm>
            <a:off x="7212330" y="4475917"/>
            <a:ext cx="205740"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2</a:t>
            </a:r>
            <a:endParaRPr lang="en-US" sz="2624" dirty="0"/>
          </a:p>
        </p:txBody>
      </p:sp>
      <p:sp>
        <p:nvSpPr>
          <p:cNvPr id="14" name="Text 12"/>
          <p:cNvSpPr/>
          <p:nvPr/>
        </p:nvSpPr>
        <p:spPr>
          <a:xfrm>
            <a:off x="6111240" y="2404110"/>
            <a:ext cx="2407920" cy="347186"/>
          </a:xfrm>
          <a:prstGeom prst="rect">
            <a:avLst/>
          </a:prstGeom>
          <a:noFill/>
          <a:ln/>
        </p:spPr>
        <p:txBody>
          <a:bodyPr wrap="none" rtlCol="0" anchor="t"/>
          <a:lstStyle/>
          <a:p>
            <a:pPr marL="0" indent="0" algn="ctr">
              <a:lnSpc>
                <a:spcPts val="2734"/>
              </a:lnSpc>
              <a:buNone/>
            </a:pPr>
            <a:r>
              <a:rPr lang="en-US" sz="2187" dirty="0">
                <a:solidFill>
                  <a:srgbClr val="EBECEF"/>
                </a:solidFill>
                <a:latin typeface="Fraunces" pitchFamily="34" charset="0"/>
                <a:ea typeface="Fraunces" pitchFamily="34" charset="-122"/>
                <a:cs typeface="Fraunces" pitchFamily="34" charset="-120"/>
              </a:rPr>
              <a:t>Transfer Learning</a:t>
            </a:r>
            <a:endParaRPr lang="en-US" sz="2187" dirty="0"/>
          </a:p>
        </p:txBody>
      </p:sp>
      <p:sp>
        <p:nvSpPr>
          <p:cNvPr id="15" name="Text 13"/>
          <p:cNvSpPr/>
          <p:nvPr/>
        </p:nvSpPr>
        <p:spPr>
          <a:xfrm>
            <a:off x="4954310" y="2973467"/>
            <a:ext cx="4721781" cy="710803"/>
          </a:xfrm>
          <a:prstGeom prst="rect">
            <a:avLst/>
          </a:prstGeom>
          <a:noFill/>
          <a:ln/>
        </p:spPr>
        <p:txBody>
          <a:bodyPr wrap="square" rtlCol="0" anchor="t"/>
          <a:lstStyle/>
          <a:p>
            <a:pPr marL="0" indent="0" algn="ctr">
              <a:lnSpc>
                <a:spcPts val="2799"/>
              </a:lnSpc>
              <a:buNone/>
            </a:pPr>
            <a:r>
              <a:rPr lang="en-US" sz="1750" dirty="0">
                <a:solidFill>
                  <a:srgbClr val="EBECEF"/>
                </a:solidFill>
                <a:latin typeface="Epilogue" pitchFamily="34" charset="0"/>
                <a:ea typeface="Epilogue" pitchFamily="34" charset="-122"/>
                <a:cs typeface="Epilogue" pitchFamily="34" charset="-120"/>
              </a:rPr>
              <a:t>Use a pre-trained model instead of training from scratch to improve accuracy.</a:t>
            </a:r>
            <a:endParaRPr lang="en-US" sz="1750" dirty="0"/>
          </a:p>
        </p:txBody>
      </p:sp>
      <p:sp>
        <p:nvSpPr>
          <p:cNvPr id="16" name="Shape 14"/>
          <p:cNvSpPr/>
          <p:nvPr/>
        </p:nvSpPr>
        <p:spPr>
          <a:xfrm>
            <a:off x="9987141" y="4684157"/>
            <a:ext cx="44410" cy="777597"/>
          </a:xfrm>
          <a:prstGeom prst="rect">
            <a:avLst/>
          </a:prstGeom>
          <a:solidFill>
            <a:srgbClr val="303B69"/>
          </a:solidFill>
          <a:ln/>
        </p:spPr>
        <p:txBody>
          <a:bodyPr/>
          <a:lstStyle/>
          <a:p>
            <a:endParaRPr lang="en-IN"/>
          </a:p>
        </p:txBody>
      </p:sp>
      <p:sp>
        <p:nvSpPr>
          <p:cNvPr id="17" name="Shape 15"/>
          <p:cNvSpPr/>
          <p:nvPr/>
        </p:nvSpPr>
        <p:spPr>
          <a:xfrm>
            <a:off x="9759434" y="4434245"/>
            <a:ext cx="499943" cy="499943"/>
          </a:xfrm>
          <a:prstGeom prst="roundRect">
            <a:avLst>
              <a:gd name="adj" fmla="val 10974"/>
            </a:avLst>
          </a:prstGeom>
          <a:solidFill>
            <a:srgbClr val="283157"/>
          </a:solidFill>
          <a:ln w="7620">
            <a:solidFill>
              <a:srgbClr val="303B69"/>
            </a:solidFill>
            <a:prstDash val="solid"/>
          </a:ln>
        </p:spPr>
        <p:txBody>
          <a:bodyPr/>
          <a:lstStyle/>
          <a:p>
            <a:endParaRPr lang="en-IN"/>
          </a:p>
        </p:txBody>
      </p:sp>
      <p:sp>
        <p:nvSpPr>
          <p:cNvPr id="18" name="Text 16"/>
          <p:cNvSpPr/>
          <p:nvPr/>
        </p:nvSpPr>
        <p:spPr>
          <a:xfrm>
            <a:off x="9917906" y="4475917"/>
            <a:ext cx="182880"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3</a:t>
            </a:r>
            <a:endParaRPr lang="en-US" sz="2624" dirty="0"/>
          </a:p>
        </p:txBody>
      </p:sp>
      <p:sp>
        <p:nvSpPr>
          <p:cNvPr id="19" name="Text 17"/>
          <p:cNvSpPr/>
          <p:nvPr/>
        </p:nvSpPr>
        <p:spPr>
          <a:xfrm>
            <a:off x="8763476" y="5684044"/>
            <a:ext cx="2491740" cy="347186"/>
          </a:xfrm>
          <a:prstGeom prst="rect">
            <a:avLst/>
          </a:prstGeom>
          <a:noFill/>
          <a:ln/>
        </p:spPr>
        <p:txBody>
          <a:bodyPr wrap="none" rtlCol="0" anchor="t"/>
          <a:lstStyle/>
          <a:p>
            <a:pPr marL="0" indent="0" algn="ctr">
              <a:lnSpc>
                <a:spcPts val="2734"/>
              </a:lnSpc>
              <a:buNone/>
            </a:pPr>
            <a:r>
              <a:rPr lang="en-US" sz="2187" dirty="0">
                <a:solidFill>
                  <a:srgbClr val="EBECEF"/>
                </a:solidFill>
                <a:latin typeface="Fraunces" pitchFamily="34" charset="0"/>
                <a:ea typeface="Fraunces" pitchFamily="34" charset="-122"/>
                <a:cs typeface="Fraunces" pitchFamily="34" charset="-120"/>
              </a:rPr>
              <a:t>Ensemble Methods</a:t>
            </a:r>
            <a:endParaRPr lang="en-US" sz="2187" dirty="0"/>
          </a:p>
        </p:txBody>
      </p:sp>
      <p:sp>
        <p:nvSpPr>
          <p:cNvPr id="20" name="Text 18"/>
          <p:cNvSpPr/>
          <p:nvPr/>
        </p:nvSpPr>
        <p:spPr>
          <a:xfrm>
            <a:off x="7648456" y="6253401"/>
            <a:ext cx="4721781" cy="710803"/>
          </a:xfrm>
          <a:prstGeom prst="rect">
            <a:avLst/>
          </a:prstGeom>
          <a:noFill/>
          <a:ln/>
        </p:spPr>
        <p:txBody>
          <a:bodyPr wrap="square" rtlCol="0" anchor="t"/>
          <a:lstStyle/>
          <a:p>
            <a:pPr marL="0" indent="0" algn="ctr">
              <a:lnSpc>
                <a:spcPts val="2799"/>
              </a:lnSpc>
              <a:buNone/>
            </a:pPr>
            <a:r>
              <a:rPr lang="en-US" sz="1750" dirty="0">
                <a:solidFill>
                  <a:srgbClr val="EBECEF"/>
                </a:solidFill>
                <a:latin typeface="Epilogue" pitchFamily="34" charset="0"/>
                <a:ea typeface="Epilogue" pitchFamily="34" charset="-122"/>
                <a:cs typeface="Epilogue" pitchFamily="34" charset="-120"/>
              </a:rPr>
              <a:t>Combine the predictions of multiple models to improve overall accuracy.</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txBody>
          <a:bodyPr/>
          <a:lstStyle/>
          <a:p>
            <a:endParaRPr lang="en-IN"/>
          </a:p>
        </p:txBody>
      </p:sp>
      <p:sp>
        <p:nvSpPr>
          <p:cNvPr id="3" name="Shape 1"/>
          <p:cNvSpPr/>
          <p:nvPr/>
        </p:nvSpPr>
        <p:spPr>
          <a:xfrm>
            <a:off x="0" y="0"/>
            <a:ext cx="14630400" cy="8229600"/>
          </a:xfrm>
          <a:prstGeom prst="rect">
            <a:avLst/>
          </a:prstGeom>
          <a:solidFill>
            <a:srgbClr val="080E26"/>
          </a:solidFill>
          <a:ln w="7620">
            <a:solidFill>
              <a:srgbClr val="565151"/>
            </a:solidFill>
            <a:prstDash val="solid"/>
          </a:ln>
        </p:spPr>
        <p:txBody>
          <a:bodyPr/>
          <a:lstStyle/>
          <a:p>
            <a:endParaRPr lang="en-IN"/>
          </a:p>
        </p:txBody>
      </p:sp>
      <p:sp>
        <p:nvSpPr>
          <p:cNvPr id="4" name="Text 2"/>
          <p:cNvSpPr/>
          <p:nvPr/>
        </p:nvSpPr>
        <p:spPr>
          <a:xfrm>
            <a:off x="833199" y="2137529"/>
            <a:ext cx="742950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Future Prospects of BiLSTM</a:t>
            </a:r>
            <a:endParaRPr lang="en-US" sz="4374" dirty="0"/>
          </a:p>
        </p:txBody>
      </p:sp>
      <p:sp>
        <p:nvSpPr>
          <p:cNvPr id="5" name="Shape 3"/>
          <p:cNvSpPr/>
          <p:nvPr/>
        </p:nvSpPr>
        <p:spPr>
          <a:xfrm>
            <a:off x="833199" y="3338751"/>
            <a:ext cx="499943" cy="499943"/>
          </a:xfrm>
          <a:prstGeom prst="roundRect">
            <a:avLst>
              <a:gd name="adj" fmla="val 10974"/>
            </a:avLst>
          </a:prstGeom>
          <a:solidFill>
            <a:srgbClr val="283157"/>
          </a:solidFill>
          <a:ln w="7620">
            <a:solidFill>
              <a:srgbClr val="303B69"/>
            </a:solidFill>
            <a:prstDash val="solid"/>
          </a:ln>
        </p:spPr>
        <p:txBody>
          <a:bodyPr/>
          <a:lstStyle/>
          <a:p>
            <a:endParaRPr lang="en-IN"/>
          </a:p>
        </p:txBody>
      </p:sp>
      <p:sp>
        <p:nvSpPr>
          <p:cNvPr id="6" name="Text 4"/>
          <p:cNvSpPr/>
          <p:nvPr/>
        </p:nvSpPr>
        <p:spPr>
          <a:xfrm>
            <a:off x="1006912" y="3380423"/>
            <a:ext cx="152400"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1</a:t>
            </a:r>
            <a:endParaRPr lang="en-US" sz="2624" dirty="0"/>
          </a:p>
        </p:txBody>
      </p:sp>
      <p:sp>
        <p:nvSpPr>
          <p:cNvPr id="7" name="Text 5"/>
          <p:cNvSpPr/>
          <p:nvPr/>
        </p:nvSpPr>
        <p:spPr>
          <a:xfrm>
            <a:off x="1555313" y="3415070"/>
            <a:ext cx="2263140"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Other Languages</a:t>
            </a:r>
            <a:endParaRPr lang="en-US" sz="2187" dirty="0"/>
          </a:p>
        </p:txBody>
      </p:sp>
      <p:sp>
        <p:nvSpPr>
          <p:cNvPr id="8" name="Text 6"/>
          <p:cNvSpPr/>
          <p:nvPr/>
        </p:nvSpPr>
        <p:spPr>
          <a:xfrm>
            <a:off x="1555313" y="3984427"/>
            <a:ext cx="6755487" cy="355402"/>
          </a:xfrm>
          <a:prstGeom prst="rect">
            <a:avLst/>
          </a:prstGeom>
          <a:noFill/>
          <a:ln/>
        </p:spPr>
        <p:txBody>
          <a:bodyPr wrap="non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Apply to other languages besides English.</a:t>
            </a:r>
            <a:endParaRPr lang="en-US" sz="1750" dirty="0"/>
          </a:p>
        </p:txBody>
      </p:sp>
      <p:sp>
        <p:nvSpPr>
          <p:cNvPr id="9" name="Shape 7"/>
          <p:cNvSpPr/>
          <p:nvPr/>
        </p:nvSpPr>
        <p:spPr>
          <a:xfrm>
            <a:off x="833199" y="4735592"/>
            <a:ext cx="499943" cy="499943"/>
          </a:xfrm>
          <a:prstGeom prst="roundRect">
            <a:avLst>
              <a:gd name="adj" fmla="val 10974"/>
            </a:avLst>
          </a:prstGeom>
          <a:solidFill>
            <a:srgbClr val="283157"/>
          </a:solidFill>
          <a:ln w="7620">
            <a:solidFill>
              <a:srgbClr val="303B69"/>
            </a:solidFill>
            <a:prstDash val="solid"/>
          </a:ln>
        </p:spPr>
        <p:txBody>
          <a:bodyPr/>
          <a:lstStyle/>
          <a:p>
            <a:endParaRPr lang="en-IN"/>
          </a:p>
        </p:txBody>
      </p:sp>
      <p:sp>
        <p:nvSpPr>
          <p:cNvPr id="10" name="Text 8"/>
          <p:cNvSpPr/>
          <p:nvPr/>
        </p:nvSpPr>
        <p:spPr>
          <a:xfrm>
            <a:off x="980242" y="4777264"/>
            <a:ext cx="205740"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2</a:t>
            </a:r>
            <a:endParaRPr lang="en-US" sz="2624" dirty="0"/>
          </a:p>
        </p:txBody>
      </p:sp>
      <p:sp>
        <p:nvSpPr>
          <p:cNvPr id="11" name="Text 9"/>
          <p:cNvSpPr/>
          <p:nvPr/>
        </p:nvSpPr>
        <p:spPr>
          <a:xfrm>
            <a:off x="1555313" y="4811911"/>
            <a:ext cx="2491740"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Other Applications</a:t>
            </a:r>
            <a:endParaRPr lang="en-US" sz="2187" dirty="0"/>
          </a:p>
        </p:txBody>
      </p:sp>
      <p:sp>
        <p:nvSpPr>
          <p:cNvPr id="12" name="Text 10"/>
          <p:cNvSpPr/>
          <p:nvPr/>
        </p:nvSpPr>
        <p:spPr>
          <a:xfrm>
            <a:off x="1555313" y="5381268"/>
            <a:ext cx="6755487" cy="710803"/>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Apply to other domains with sequential data, like music and finance.</a:t>
            </a:r>
            <a:endParaRPr lang="en-US" sz="1750" dirty="0"/>
          </a:p>
        </p:txBody>
      </p:sp>
      <p:pic>
        <p:nvPicPr>
          <p:cNvPr id="13"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txBody>
          <a:bodyPr/>
          <a:lstStyle/>
          <a:p>
            <a:endParaRPr lang="en-IN"/>
          </a:p>
        </p:txBody>
      </p:sp>
      <p:sp>
        <p:nvSpPr>
          <p:cNvPr id="3" name="Shape 1"/>
          <p:cNvSpPr/>
          <p:nvPr/>
        </p:nvSpPr>
        <p:spPr>
          <a:xfrm>
            <a:off x="0" y="0"/>
            <a:ext cx="14630400" cy="8229600"/>
          </a:xfrm>
          <a:prstGeom prst="rect">
            <a:avLst/>
          </a:prstGeom>
          <a:solidFill>
            <a:srgbClr val="080E26"/>
          </a:solidFill>
          <a:ln w="7620">
            <a:solidFill>
              <a:srgbClr val="565151"/>
            </a:solidFill>
            <a:prstDash val="solid"/>
          </a:ln>
        </p:spPr>
        <p:txBody>
          <a:bodyPr/>
          <a:lstStyle/>
          <a:p>
            <a:endParaRPr lang="en-IN"/>
          </a:p>
        </p:txBody>
      </p:sp>
      <p:sp>
        <p:nvSpPr>
          <p:cNvPr id="4" name="Text 2"/>
          <p:cNvSpPr/>
          <p:nvPr/>
        </p:nvSpPr>
        <p:spPr>
          <a:xfrm>
            <a:off x="2037993" y="872252"/>
            <a:ext cx="4443889"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Conclusion</a:t>
            </a:r>
            <a:endParaRPr lang="en-US" sz="4374" dirty="0"/>
          </a:p>
        </p:txBody>
      </p:sp>
      <p:pic>
        <p:nvPicPr>
          <p:cNvPr id="5" name="Image 0" descr="preencoded.png"/>
          <p:cNvPicPr>
            <a:picLocks noChangeAspect="1"/>
          </p:cNvPicPr>
          <p:nvPr/>
        </p:nvPicPr>
        <p:blipFill>
          <a:blip r:embed="rId3"/>
          <a:stretch>
            <a:fillRect/>
          </a:stretch>
        </p:blipFill>
        <p:spPr>
          <a:xfrm>
            <a:off x="2037993" y="2010966"/>
            <a:ext cx="5554980" cy="3433167"/>
          </a:xfrm>
          <a:prstGeom prst="rect">
            <a:avLst/>
          </a:prstGeom>
        </p:spPr>
      </p:pic>
      <p:sp>
        <p:nvSpPr>
          <p:cNvPr id="6" name="Text 3"/>
          <p:cNvSpPr/>
          <p:nvPr/>
        </p:nvSpPr>
        <p:spPr>
          <a:xfrm>
            <a:off x="2037993" y="5721787"/>
            <a:ext cx="2651760" cy="347186"/>
          </a:xfrm>
          <a:prstGeom prst="rect">
            <a:avLst/>
          </a:prstGeom>
          <a:noFill/>
          <a:ln/>
        </p:spPr>
        <p:txBody>
          <a:bodyPr wrap="none" rtlCol="0" anchor="t"/>
          <a:lstStyle/>
          <a:p>
            <a:pPr marL="0" indent="0" algn="l">
              <a:lnSpc>
                <a:spcPts val="2734"/>
              </a:lnSpc>
              <a:buNone/>
            </a:pPr>
            <a:r>
              <a:rPr lang="en-US" sz="2187" dirty="0">
                <a:solidFill>
                  <a:srgbClr val="FFFFFF"/>
                </a:solidFill>
                <a:latin typeface="Fraunces" pitchFamily="34" charset="0"/>
                <a:ea typeface="Fraunces" pitchFamily="34" charset="-122"/>
                <a:cs typeface="Fraunces" pitchFamily="34" charset="-120"/>
              </a:rPr>
              <a:t>The Future is Bright</a:t>
            </a:r>
            <a:endParaRPr lang="en-US" sz="2187" dirty="0"/>
          </a:p>
        </p:txBody>
      </p:sp>
      <p:sp>
        <p:nvSpPr>
          <p:cNvPr id="7" name="Text 4"/>
          <p:cNvSpPr/>
          <p:nvPr/>
        </p:nvSpPr>
        <p:spPr>
          <a:xfrm>
            <a:off x="2037993" y="6291143"/>
            <a:ext cx="10554414" cy="1066205"/>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As NLP research continues to evolve, BiLSTM networks will no doubt play an increasingly important role in enabling machines to understand human language more accurately and effectively.</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txBody>
          <a:bodyPr/>
          <a:lstStyle/>
          <a:p>
            <a:endParaRPr lang="en-IN"/>
          </a:p>
        </p:txBody>
      </p:sp>
      <p:sp>
        <p:nvSpPr>
          <p:cNvPr id="3" name="Shape 1"/>
          <p:cNvSpPr/>
          <p:nvPr/>
        </p:nvSpPr>
        <p:spPr>
          <a:xfrm>
            <a:off x="0" y="0"/>
            <a:ext cx="14630400" cy="8229600"/>
          </a:xfrm>
          <a:prstGeom prst="rect">
            <a:avLst/>
          </a:prstGeom>
          <a:solidFill>
            <a:srgbClr val="080E26"/>
          </a:solidFill>
          <a:ln w="7620">
            <a:solidFill>
              <a:srgbClr val="565151"/>
            </a:solidFill>
            <a:prstDash val="solid"/>
          </a:ln>
        </p:spPr>
        <p:txBody>
          <a:bodyPr/>
          <a:lstStyle/>
          <a:p>
            <a:endParaRPr lang="en-IN"/>
          </a:p>
        </p:txBody>
      </p:sp>
      <p:sp>
        <p:nvSpPr>
          <p:cNvPr id="4" name="Text 2"/>
          <p:cNvSpPr/>
          <p:nvPr/>
        </p:nvSpPr>
        <p:spPr>
          <a:xfrm>
            <a:off x="2037993" y="1009531"/>
            <a:ext cx="949452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Understanding Bidirectional LSTMs</a:t>
            </a:r>
            <a:endParaRPr lang="en-US" sz="4374" dirty="0"/>
          </a:p>
        </p:txBody>
      </p:sp>
      <p:pic>
        <p:nvPicPr>
          <p:cNvPr id="5" name="Image 0" descr="preencoded.png"/>
          <p:cNvPicPr>
            <a:picLocks noChangeAspect="1"/>
          </p:cNvPicPr>
          <p:nvPr/>
        </p:nvPicPr>
        <p:blipFill>
          <a:blip r:embed="rId3"/>
          <a:stretch>
            <a:fillRect/>
          </a:stretch>
        </p:blipFill>
        <p:spPr>
          <a:xfrm>
            <a:off x="2037993" y="2148245"/>
            <a:ext cx="5110520" cy="3158490"/>
          </a:xfrm>
          <a:prstGeom prst="rect">
            <a:avLst/>
          </a:prstGeom>
        </p:spPr>
      </p:pic>
      <p:sp>
        <p:nvSpPr>
          <p:cNvPr id="6" name="Text 3"/>
          <p:cNvSpPr/>
          <p:nvPr/>
        </p:nvSpPr>
        <p:spPr>
          <a:xfrm>
            <a:off x="2037993" y="5584388"/>
            <a:ext cx="2872740" cy="347186"/>
          </a:xfrm>
          <a:prstGeom prst="rect">
            <a:avLst/>
          </a:prstGeom>
          <a:noFill/>
          <a:ln/>
        </p:spPr>
        <p:txBody>
          <a:bodyPr wrap="none" rtlCol="0" anchor="t"/>
          <a:lstStyle/>
          <a:p>
            <a:pPr marL="0" indent="0" algn="l">
              <a:lnSpc>
                <a:spcPts val="2734"/>
              </a:lnSpc>
              <a:buNone/>
            </a:pPr>
            <a:r>
              <a:rPr lang="en-US" sz="2187" dirty="0">
                <a:solidFill>
                  <a:srgbClr val="FFFFFF"/>
                </a:solidFill>
                <a:latin typeface="Fraunces" pitchFamily="34" charset="0"/>
                <a:ea typeface="Fraunces" pitchFamily="34" charset="-122"/>
                <a:cs typeface="Fraunces" pitchFamily="34" charset="-120"/>
              </a:rPr>
              <a:t>Unidirectional LSTMs</a:t>
            </a:r>
            <a:endParaRPr lang="en-US" sz="2187" dirty="0"/>
          </a:p>
        </p:txBody>
      </p:sp>
      <p:sp>
        <p:nvSpPr>
          <p:cNvPr id="7" name="Text 4"/>
          <p:cNvSpPr/>
          <p:nvPr/>
        </p:nvSpPr>
        <p:spPr>
          <a:xfrm>
            <a:off x="2037993" y="6153745"/>
            <a:ext cx="5110520" cy="1066205"/>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Process sequences only in a forward direction, encoding past information but not future.</a:t>
            </a:r>
            <a:endParaRPr lang="en-US" sz="1750" dirty="0"/>
          </a:p>
        </p:txBody>
      </p:sp>
      <p:pic>
        <p:nvPicPr>
          <p:cNvPr id="8" name="Image 1" descr="preencoded.png"/>
          <p:cNvPicPr>
            <a:picLocks noChangeAspect="1"/>
          </p:cNvPicPr>
          <p:nvPr/>
        </p:nvPicPr>
        <p:blipFill>
          <a:blip r:embed="rId4"/>
          <a:stretch>
            <a:fillRect/>
          </a:stretch>
        </p:blipFill>
        <p:spPr>
          <a:xfrm>
            <a:off x="7481768" y="2148245"/>
            <a:ext cx="5110639" cy="3158609"/>
          </a:xfrm>
          <a:prstGeom prst="rect">
            <a:avLst/>
          </a:prstGeom>
        </p:spPr>
      </p:pic>
      <p:sp>
        <p:nvSpPr>
          <p:cNvPr id="9" name="Text 5"/>
          <p:cNvSpPr/>
          <p:nvPr/>
        </p:nvSpPr>
        <p:spPr>
          <a:xfrm>
            <a:off x="7481768" y="5584507"/>
            <a:ext cx="2682240" cy="347186"/>
          </a:xfrm>
          <a:prstGeom prst="rect">
            <a:avLst/>
          </a:prstGeom>
          <a:noFill/>
          <a:ln/>
        </p:spPr>
        <p:txBody>
          <a:bodyPr wrap="none" rtlCol="0" anchor="t"/>
          <a:lstStyle/>
          <a:p>
            <a:pPr marL="0" indent="0" algn="l">
              <a:lnSpc>
                <a:spcPts val="2734"/>
              </a:lnSpc>
              <a:buNone/>
            </a:pPr>
            <a:r>
              <a:rPr lang="en-US" sz="2187" dirty="0">
                <a:solidFill>
                  <a:srgbClr val="FFFFFF"/>
                </a:solidFill>
                <a:latin typeface="Fraunces" pitchFamily="34" charset="0"/>
                <a:ea typeface="Fraunces" pitchFamily="34" charset="-122"/>
                <a:cs typeface="Fraunces" pitchFamily="34" charset="-120"/>
              </a:rPr>
              <a:t>Bidirectional LSTMs</a:t>
            </a:r>
            <a:endParaRPr lang="en-US" sz="2187" dirty="0"/>
          </a:p>
        </p:txBody>
      </p:sp>
      <p:sp>
        <p:nvSpPr>
          <p:cNvPr id="10" name="Text 6"/>
          <p:cNvSpPr/>
          <p:nvPr/>
        </p:nvSpPr>
        <p:spPr>
          <a:xfrm>
            <a:off x="7481768" y="6153864"/>
            <a:ext cx="5110639" cy="1066205"/>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Process sequences in both forward and backward directions, encoding past and future information.</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txBody>
          <a:bodyPr/>
          <a:lstStyle/>
          <a:p>
            <a:endParaRPr lang="en-IN"/>
          </a:p>
        </p:txBody>
      </p:sp>
      <p:sp>
        <p:nvSpPr>
          <p:cNvPr id="3" name="Shape 1"/>
          <p:cNvSpPr/>
          <p:nvPr/>
        </p:nvSpPr>
        <p:spPr>
          <a:xfrm>
            <a:off x="0" y="0"/>
            <a:ext cx="14630400" cy="8229600"/>
          </a:xfrm>
          <a:prstGeom prst="rect">
            <a:avLst/>
          </a:prstGeom>
          <a:solidFill>
            <a:srgbClr val="080E26"/>
          </a:solidFill>
          <a:ln w="7620">
            <a:solidFill>
              <a:srgbClr val="565151"/>
            </a:solidFill>
            <a:prstDash val="solid"/>
          </a:ln>
        </p:spPr>
        <p:txBody>
          <a:bodyPr/>
          <a:lstStyle/>
          <a:p>
            <a:endParaRPr lang="en-IN"/>
          </a:p>
        </p:txBody>
      </p:sp>
      <p:sp>
        <p:nvSpPr>
          <p:cNvPr id="4" name="Text 2"/>
          <p:cNvSpPr/>
          <p:nvPr/>
        </p:nvSpPr>
        <p:spPr>
          <a:xfrm>
            <a:off x="2037993" y="2142411"/>
            <a:ext cx="1014222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Bidirectional Sequential Data Analysis</a:t>
            </a:r>
            <a:endParaRPr lang="en-US" sz="4374" dirty="0"/>
          </a:p>
        </p:txBody>
      </p:sp>
      <p:sp>
        <p:nvSpPr>
          <p:cNvPr id="5" name="Shape 3"/>
          <p:cNvSpPr/>
          <p:nvPr/>
        </p:nvSpPr>
        <p:spPr>
          <a:xfrm>
            <a:off x="2037993" y="3281124"/>
            <a:ext cx="5166122" cy="2805946"/>
          </a:xfrm>
          <a:prstGeom prst="roundRect">
            <a:avLst>
              <a:gd name="adj" fmla="val 1955"/>
            </a:avLst>
          </a:prstGeom>
          <a:solidFill>
            <a:srgbClr val="283157"/>
          </a:solidFill>
          <a:ln w="7620">
            <a:solidFill>
              <a:srgbClr val="303B69"/>
            </a:solidFill>
            <a:prstDash val="solid"/>
          </a:ln>
        </p:spPr>
        <p:txBody>
          <a:bodyPr/>
          <a:lstStyle/>
          <a:p>
            <a:endParaRPr lang="en-IN"/>
          </a:p>
        </p:txBody>
      </p:sp>
      <p:sp>
        <p:nvSpPr>
          <p:cNvPr id="6" name="Text 4"/>
          <p:cNvSpPr/>
          <p:nvPr/>
        </p:nvSpPr>
        <p:spPr>
          <a:xfrm>
            <a:off x="2267783" y="3510915"/>
            <a:ext cx="2221944"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Challenges</a:t>
            </a:r>
            <a:endParaRPr lang="en-US" sz="2187" dirty="0"/>
          </a:p>
        </p:txBody>
      </p:sp>
      <p:sp>
        <p:nvSpPr>
          <p:cNvPr id="7" name="Text 5"/>
          <p:cNvSpPr/>
          <p:nvPr/>
        </p:nvSpPr>
        <p:spPr>
          <a:xfrm>
            <a:off x="2267783" y="4080272"/>
            <a:ext cx="4706541" cy="1777008"/>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Sequential data often has complex dependencies and long-range connections that are difficult to capture using traditional machine learning approaches.</a:t>
            </a:r>
            <a:endParaRPr lang="en-US" sz="1750" dirty="0"/>
          </a:p>
        </p:txBody>
      </p:sp>
      <p:sp>
        <p:nvSpPr>
          <p:cNvPr id="8" name="Shape 6"/>
          <p:cNvSpPr/>
          <p:nvPr/>
        </p:nvSpPr>
        <p:spPr>
          <a:xfrm>
            <a:off x="7426285" y="3281124"/>
            <a:ext cx="5166122" cy="2805946"/>
          </a:xfrm>
          <a:prstGeom prst="roundRect">
            <a:avLst>
              <a:gd name="adj" fmla="val 1955"/>
            </a:avLst>
          </a:prstGeom>
          <a:solidFill>
            <a:srgbClr val="283157"/>
          </a:solidFill>
          <a:ln w="7620">
            <a:solidFill>
              <a:srgbClr val="303B69"/>
            </a:solidFill>
            <a:prstDash val="solid"/>
          </a:ln>
        </p:spPr>
        <p:txBody>
          <a:bodyPr/>
          <a:lstStyle/>
          <a:p>
            <a:endParaRPr lang="en-IN"/>
          </a:p>
        </p:txBody>
      </p:sp>
      <p:sp>
        <p:nvSpPr>
          <p:cNvPr id="9" name="Text 7"/>
          <p:cNvSpPr/>
          <p:nvPr/>
        </p:nvSpPr>
        <p:spPr>
          <a:xfrm>
            <a:off x="7656076" y="3510915"/>
            <a:ext cx="2221944"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Solutions</a:t>
            </a:r>
            <a:endParaRPr lang="en-US" sz="2187" dirty="0"/>
          </a:p>
        </p:txBody>
      </p:sp>
      <p:sp>
        <p:nvSpPr>
          <p:cNvPr id="10" name="Text 8"/>
          <p:cNvSpPr/>
          <p:nvPr/>
        </p:nvSpPr>
        <p:spPr>
          <a:xfrm>
            <a:off x="7656076" y="4080272"/>
            <a:ext cx="4706541" cy="1421606"/>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Bidirectional LSTMs have taken NLP research by storm, enabling researchers to model complex sequences and make predictions with impressive accuracy.</a:t>
            </a:r>
            <a:endParaRPr lang="en-US" sz="1750" dirty="0"/>
          </a:p>
        </p:txBody>
      </p:sp>
      <mc:AlternateContent xmlns:mc="http://schemas.openxmlformats.org/markup-compatibility/2006">
        <mc:Choice xmlns:p14="http://schemas.microsoft.com/office/powerpoint/2010/main" Requires="p14">
          <p:contentPart p14:bwMode="auto" r:id="rId3">
            <p14:nvContentPartPr>
              <p14:cNvPr id="11" name="Ink 10">
                <a:extLst>
                  <a:ext uri="{FF2B5EF4-FFF2-40B4-BE49-F238E27FC236}">
                    <a16:creationId xmlns:a16="http://schemas.microsoft.com/office/drawing/2014/main" id="{DFCD3D35-EF1F-7E4E-4003-23CD6D8CF168}"/>
                  </a:ext>
                </a:extLst>
              </p14:cNvPr>
              <p14:cNvContentPartPr/>
              <p14:nvPr/>
            </p14:nvContentPartPr>
            <p14:xfrm>
              <a:off x="4613760" y="3101400"/>
              <a:ext cx="6279480" cy="2800440"/>
            </p14:xfrm>
          </p:contentPart>
        </mc:Choice>
        <mc:Fallback>
          <p:pic>
            <p:nvPicPr>
              <p:cNvPr id="11" name="Ink 10">
                <a:extLst>
                  <a:ext uri="{FF2B5EF4-FFF2-40B4-BE49-F238E27FC236}">
                    <a16:creationId xmlns:a16="http://schemas.microsoft.com/office/drawing/2014/main" id="{DFCD3D35-EF1F-7E4E-4003-23CD6D8CF168}"/>
                  </a:ext>
                </a:extLst>
              </p:cNvPr>
              <p:cNvPicPr/>
              <p:nvPr/>
            </p:nvPicPr>
            <p:blipFill>
              <a:blip r:embed="rId4"/>
              <a:stretch>
                <a:fillRect/>
              </a:stretch>
            </p:blipFill>
            <p:spPr>
              <a:xfrm>
                <a:off x="4604400" y="3092040"/>
                <a:ext cx="6298200" cy="281916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txBody>
          <a:bodyPr/>
          <a:lstStyle/>
          <a:p>
            <a:endParaRPr lang="en-IN"/>
          </a:p>
        </p:txBody>
      </p:sp>
      <p:sp>
        <p:nvSpPr>
          <p:cNvPr id="3" name="Shape 1"/>
          <p:cNvSpPr/>
          <p:nvPr/>
        </p:nvSpPr>
        <p:spPr>
          <a:xfrm>
            <a:off x="0" y="0"/>
            <a:ext cx="14630400" cy="8229600"/>
          </a:xfrm>
          <a:prstGeom prst="rect">
            <a:avLst/>
          </a:prstGeom>
          <a:solidFill>
            <a:srgbClr val="080E26"/>
          </a:solidFill>
          <a:ln w="7620">
            <a:solidFill>
              <a:srgbClr val="565151"/>
            </a:solidFill>
            <a:prstDash val="solid"/>
          </a:ln>
        </p:spPr>
        <p:txBody>
          <a:bodyPr/>
          <a:lstStyle/>
          <a:p>
            <a:endParaRPr lang="en-IN"/>
          </a:p>
        </p:txBody>
      </p:sp>
      <p:sp>
        <p:nvSpPr>
          <p:cNvPr id="4" name="Text 2"/>
          <p:cNvSpPr/>
          <p:nvPr/>
        </p:nvSpPr>
        <p:spPr>
          <a:xfrm>
            <a:off x="2037993" y="909995"/>
            <a:ext cx="928878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Architecture of Bidirectional LSTM</a:t>
            </a:r>
            <a:endParaRPr lang="en-US" sz="4374" dirty="0"/>
          </a:p>
        </p:txBody>
      </p:sp>
      <p:sp>
        <p:nvSpPr>
          <p:cNvPr id="5" name="Shape 3"/>
          <p:cNvSpPr/>
          <p:nvPr/>
        </p:nvSpPr>
        <p:spPr>
          <a:xfrm>
            <a:off x="2037993" y="5039558"/>
            <a:ext cx="10554414" cy="44410"/>
          </a:xfrm>
          <a:prstGeom prst="rect">
            <a:avLst/>
          </a:prstGeom>
          <a:solidFill>
            <a:srgbClr val="303B69"/>
          </a:solidFill>
          <a:ln/>
        </p:spPr>
        <p:txBody>
          <a:bodyPr/>
          <a:lstStyle/>
          <a:p>
            <a:endParaRPr lang="en-IN"/>
          </a:p>
        </p:txBody>
      </p:sp>
      <p:sp>
        <p:nvSpPr>
          <p:cNvPr id="6" name="Shape 4"/>
          <p:cNvSpPr/>
          <p:nvPr/>
        </p:nvSpPr>
        <p:spPr>
          <a:xfrm>
            <a:off x="4598849" y="5039558"/>
            <a:ext cx="44410" cy="777597"/>
          </a:xfrm>
          <a:prstGeom prst="rect">
            <a:avLst/>
          </a:prstGeom>
          <a:solidFill>
            <a:srgbClr val="303B69"/>
          </a:solidFill>
          <a:ln/>
        </p:spPr>
        <p:txBody>
          <a:bodyPr/>
          <a:lstStyle/>
          <a:p>
            <a:endParaRPr lang="en-IN"/>
          </a:p>
        </p:txBody>
      </p:sp>
      <p:sp>
        <p:nvSpPr>
          <p:cNvPr id="7" name="Shape 5"/>
          <p:cNvSpPr/>
          <p:nvPr/>
        </p:nvSpPr>
        <p:spPr>
          <a:xfrm>
            <a:off x="4371142" y="4789646"/>
            <a:ext cx="499943" cy="499943"/>
          </a:xfrm>
          <a:prstGeom prst="roundRect">
            <a:avLst>
              <a:gd name="adj" fmla="val 10974"/>
            </a:avLst>
          </a:prstGeom>
          <a:solidFill>
            <a:srgbClr val="283157"/>
          </a:solidFill>
          <a:ln w="7620">
            <a:solidFill>
              <a:srgbClr val="303B69"/>
            </a:solidFill>
            <a:prstDash val="solid"/>
          </a:ln>
        </p:spPr>
        <p:txBody>
          <a:bodyPr/>
          <a:lstStyle/>
          <a:p>
            <a:endParaRPr lang="en-IN"/>
          </a:p>
        </p:txBody>
      </p:sp>
      <p:sp>
        <p:nvSpPr>
          <p:cNvPr id="8" name="Text 6"/>
          <p:cNvSpPr/>
          <p:nvPr/>
        </p:nvSpPr>
        <p:spPr>
          <a:xfrm>
            <a:off x="4544854" y="4831318"/>
            <a:ext cx="152400"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1</a:t>
            </a:r>
            <a:endParaRPr lang="en-US" sz="2624" dirty="0"/>
          </a:p>
        </p:txBody>
      </p:sp>
      <p:sp>
        <p:nvSpPr>
          <p:cNvPr id="9" name="Text 7"/>
          <p:cNvSpPr/>
          <p:nvPr/>
        </p:nvSpPr>
        <p:spPr>
          <a:xfrm>
            <a:off x="3510082" y="6039445"/>
            <a:ext cx="2221944" cy="347186"/>
          </a:xfrm>
          <a:prstGeom prst="rect">
            <a:avLst/>
          </a:prstGeom>
          <a:noFill/>
          <a:ln/>
        </p:spPr>
        <p:txBody>
          <a:bodyPr wrap="none" rtlCol="0" anchor="t"/>
          <a:lstStyle/>
          <a:p>
            <a:pPr marL="0" indent="0" algn="ctr">
              <a:lnSpc>
                <a:spcPts val="2734"/>
              </a:lnSpc>
              <a:buNone/>
            </a:pPr>
            <a:r>
              <a:rPr lang="en-US" sz="2187" dirty="0">
                <a:solidFill>
                  <a:srgbClr val="EBECEF"/>
                </a:solidFill>
                <a:latin typeface="Fraunces" pitchFamily="34" charset="0"/>
                <a:ea typeface="Fraunces" pitchFamily="34" charset="-122"/>
                <a:cs typeface="Fraunces" pitchFamily="34" charset="-120"/>
              </a:rPr>
              <a:t>Input Layer</a:t>
            </a:r>
            <a:endParaRPr lang="en-US" sz="2187" dirty="0"/>
          </a:p>
        </p:txBody>
      </p:sp>
      <p:sp>
        <p:nvSpPr>
          <p:cNvPr id="10" name="Text 8"/>
          <p:cNvSpPr/>
          <p:nvPr/>
        </p:nvSpPr>
        <p:spPr>
          <a:xfrm>
            <a:off x="2260163" y="6608802"/>
            <a:ext cx="4721781" cy="710803"/>
          </a:xfrm>
          <a:prstGeom prst="rect">
            <a:avLst/>
          </a:prstGeom>
          <a:noFill/>
          <a:ln/>
        </p:spPr>
        <p:txBody>
          <a:bodyPr wrap="square" rtlCol="0" anchor="t"/>
          <a:lstStyle/>
          <a:p>
            <a:pPr marL="0" indent="0" algn="ctr">
              <a:lnSpc>
                <a:spcPts val="2799"/>
              </a:lnSpc>
              <a:buNone/>
            </a:pPr>
            <a:r>
              <a:rPr lang="en-US" sz="1750" dirty="0">
                <a:solidFill>
                  <a:srgbClr val="EBECEF"/>
                </a:solidFill>
                <a:latin typeface="Epilogue" pitchFamily="34" charset="0"/>
                <a:ea typeface="Epilogue" pitchFamily="34" charset="-122"/>
                <a:cs typeface="Epilogue" pitchFamily="34" charset="-120"/>
              </a:rPr>
              <a:t>Accepts input sequences and processes them in a forward and backward direction.</a:t>
            </a:r>
            <a:endParaRPr lang="en-US" sz="1750" dirty="0"/>
          </a:p>
        </p:txBody>
      </p:sp>
      <p:sp>
        <p:nvSpPr>
          <p:cNvPr id="11" name="Shape 9"/>
          <p:cNvSpPr/>
          <p:nvPr/>
        </p:nvSpPr>
        <p:spPr>
          <a:xfrm>
            <a:off x="7292995" y="4261961"/>
            <a:ext cx="44410" cy="777597"/>
          </a:xfrm>
          <a:prstGeom prst="rect">
            <a:avLst/>
          </a:prstGeom>
          <a:solidFill>
            <a:srgbClr val="303B69"/>
          </a:solidFill>
          <a:ln/>
        </p:spPr>
        <p:txBody>
          <a:bodyPr/>
          <a:lstStyle/>
          <a:p>
            <a:endParaRPr lang="en-IN"/>
          </a:p>
        </p:txBody>
      </p:sp>
      <p:sp>
        <p:nvSpPr>
          <p:cNvPr id="12" name="Shape 10"/>
          <p:cNvSpPr/>
          <p:nvPr/>
        </p:nvSpPr>
        <p:spPr>
          <a:xfrm>
            <a:off x="7065288" y="4789646"/>
            <a:ext cx="499943" cy="499943"/>
          </a:xfrm>
          <a:prstGeom prst="roundRect">
            <a:avLst>
              <a:gd name="adj" fmla="val 10974"/>
            </a:avLst>
          </a:prstGeom>
          <a:solidFill>
            <a:srgbClr val="283157"/>
          </a:solidFill>
          <a:ln w="7620">
            <a:solidFill>
              <a:srgbClr val="303B69"/>
            </a:solidFill>
            <a:prstDash val="solid"/>
          </a:ln>
        </p:spPr>
        <p:txBody>
          <a:bodyPr/>
          <a:lstStyle/>
          <a:p>
            <a:endParaRPr lang="en-IN"/>
          </a:p>
        </p:txBody>
      </p:sp>
      <p:sp>
        <p:nvSpPr>
          <p:cNvPr id="13" name="Text 11"/>
          <p:cNvSpPr/>
          <p:nvPr/>
        </p:nvSpPr>
        <p:spPr>
          <a:xfrm>
            <a:off x="7212330" y="4831318"/>
            <a:ext cx="205740"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2</a:t>
            </a:r>
            <a:endParaRPr lang="en-US" sz="2624" dirty="0"/>
          </a:p>
        </p:txBody>
      </p:sp>
      <p:sp>
        <p:nvSpPr>
          <p:cNvPr id="14" name="Text 12"/>
          <p:cNvSpPr/>
          <p:nvPr/>
        </p:nvSpPr>
        <p:spPr>
          <a:xfrm>
            <a:off x="6204228" y="2048708"/>
            <a:ext cx="2221944" cy="347186"/>
          </a:xfrm>
          <a:prstGeom prst="rect">
            <a:avLst/>
          </a:prstGeom>
          <a:noFill/>
          <a:ln/>
        </p:spPr>
        <p:txBody>
          <a:bodyPr wrap="none" rtlCol="0" anchor="t"/>
          <a:lstStyle/>
          <a:p>
            <a:pPr marL="0" indent="0" algn="ctr">
              <a:lnSpc>
                <a:spcPts val="2734"/>
              </a:lnSpc>
              <a:buNone/>
            </a:pPr>
            <a:r>
              <a:rPr lang="en-US" sz="2187" dirty="0">
                <a:solidFill>
                  <a:srgbClr val="EBECEF"/>
                </a:solidFill>
                <a:latin typeface="Fraunces" pitchFamily="34" charset="0"/>
                <a:ea typeface="Fraunces" pitchFamily="34" charset="-122"/>
                <a:cs typeface="Fraunces" pitchFamily="34" charset="-120"/>
              </a:rPr>
              <a:t>LSTM Layer</a:t>
            </a:r>
            <a:endParaRPr lang="en-US" sz="2187" dirty="0"/>
          </a:p>
        </p:txBody>
      </p:sp>
      <p:sp>
        <p:nvSpPr>
          <p:cNvPr id="15" name="Text 13"/>
          <p:cNvSpPr/>
          <p:nvPr/>
        </p:nvSpPr>
        <p:spPr>
          <a:xfrm>
            <a:off x="4954310" y="2618065"/>
            <a:ext cx="4721781" cy="1421606"/>
          </a:xfrm>
          <a:prstGeom prst="rect">
            <a:avLst/>
          </a:prstGeom>
          <a:noFill/>
          <a:ln/>
        </p:spPr>
        <p:txBody>
          <a:bodyPr wrap="square" rtlCol="0" anchor="t"/>
          <a:lstStyle/>
          <a:p>
            <a:pPr marL="0" indent="0" algn="ctr">
              <a:lnSpc>
                <a:spcPts val="2799"/>
              </a:lnSpc>
              <a:buNone/>
            </a:pPr>
            <a:r>
              <a:rPr lang="en-US" sz="1750" dirty="0">
                <a:solidFill>
                  <a:srgbClr val="EBECEF"/>
                </a:solidFill>
                <a:latin typeface="Epilogue" pitchFamily="34" charset="0"/>
                <a:ea typeface="Epilogue" pitchFamily="34" charset="-122"/>
                <a:cs typeface="Epilogue" pitchFamily="34" charset="-120"/>
              </a:rPr>
              <a:t>Composed of memory cells, forget gates, and input gates, BiLSTM layers are able to "remember" important features from past and future timesteps.</a:t>
            </a:r>
            <a:endParaRPr lang="en-US" sz="1750" dirty="0"/>
          </a:p>
        </p:txBody>
      </p:sp>
      <p:sp>
        <p:nvSpPr>
          <p:cNvPr id="16" name="Shape 14"/>
          <p:cNvSpPr/>
          <p:nvPr/>
        </p:nvSpPr>
        <p:spPr>
          <a:xfrm>
            <a:off x="9987141" y="5039558"/>
            <a:ext cx="44410" cy="777597"/>
          </a:xfrm>
          <a:prstGeom prst="rect">
            <a:avLst/>
          </a:prstGeom>
          <a:solidFill>
            <a:srgbClr val="303B69"/>
          </a:solidFill>
          <a:ln/>
        </p:spPr>
        <p:txBody>
          <a:bodyPr/>
          <a:lstStyle/>
          <a:p>
            <a:endParaRPr lang="en-IN"/>
          </a:p>
        </p:txBody>
      </p:sp>
      <p:sp>
        <p:nvSpPr>
          <p:cNvPr id="17" name="Shape 15"/>
          <p:cNvSpPr/>
          <p:nvPr/>
        </p:nvSpPr>
        <p:spPr>
          <a:xfrm>
            <a:off x="9759434" y="4789646"/>
            <a:ext cx="499943" cy="499943"/>
          </a:xfrm>
          <a:prstGeom prst="roundRect">
            <a:avLst>
              <a:gd name="adj" fmla="val 10974"/>
            </a:avLst>
          </a:prstGeom>
          <a:solidFill>
            <a:srgbClr val="283157"/>
          </a:solidFill>
          <a:ln w="7620">
            <a:solidFill>
              <a:srgbClr val="303B69"/>
            </a:solidFill>
            <a:prstDash val="solid"/>
          </a:ln>
        </p:spPr>
        <p:txBody>
          <a:bodyPr/>
          <a:lstStyle/>
          <a:p>
            <a:endParaRPr lang="en-IN"/>
          </a:p>
        </p:txBody>
      </p:sp>
      <p:sp>
        <p:nvSpPr>
          <p:cNvPr id="18" name="Text 16"/>
          <p:cNvSpPr/>
          <p:nvPr/>
        </p:nvSpPr>
        <p:spPr>
          <a:xfrm>
            <a:off x="9917906" y="4831318"/>
            <a:ext cx="182880"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3</a:t>
            </a:r>
            <a:endParaRPr lang="en-US" sz="2624" dirty="0"/>
          </a:p>
        </p:txBody>
      </p:sp>
      <p:sp>
        <p:nvSpPr>
          <p:cNvPr id="19" name="Text 17"/>
          <p:cNvSpPr/>
          <p:nvPr/>
        </p:nvSpPr>
        <p:spPr>
          <a:xfrm>
            <a:off x="8898374" y="6039445"/>
            <a:ext cx="2221944" cy="347186"/>
          </a:xfrm>
          <a:prstGeom prst="rect">
            <a:avLst/>
          </a:prstGeom>
          <a:noFill/>
          <a:ln/>
        </p:spPr>
        <p:txBody>
          <a:bodyPr wrap="none" rtlCol="0" anchor="t"/>
          <a:lstStyle/>
          <a:p>
            <a:pPr marL="0" indent="0" algn="ctr">
              <a:lnSpc>
                <a:spcPts val="2734"/>
              </a:lnSpc>
              <a:buNone/>
            </a:pPr>
            <a:r>
              <a:rPr lang="en-US" sz="2187" dirty="0">
                <a:solidFill>
                  <a:srgbClr val="EBECEF"/>
                </a:solidFill>
                <a:latin typeface="Fraunces" pitchFamily="34" charset="0"/>
                <a:ea typeface="Fraunces" pitchFamily="34" charset="-122"/>
                <a:cs typeface="Fraunces" pitchFamily="34" charset="-120"/>
              </a:rPr>
              <a:t>Output Layer</a:t>
            </a:r>
            <a:endParaRPr lang="en-US" sz="2187" dirty="0"/>
          </a:p>
        </p:txBody>
      </p:sp>
      <p:sp>
        <p:nvSpPr>
          <p:cNvPr id="20" name="Text 18"/>
          <p:cNvSpPr/>
          <p:nvPr/>
        </p:nvSpPr>
        <p:spPr>
          <a:xfrm>
            <a:off x="7648456" y="6608802"/>
            <a:ext cx="4721781" cy="710803"/>
          </a:xfrm>
          <a:prstGeom prst="rect">
            <a:avLst/>
          </a:prstGeom>
          <a:noFill/>
          <a:ln/>
        </p:spPr>
        <p:txBody>
          <a:bodyPr wrap="square" rtlCol="0" anchor="t"/>
          <a:lstStyle/>
          <a:p>
            <a:pPr marL="0" indent="0" algn="ctr">
              <a:lnSpc>
                <a:spcPts val="2799"/>
              </a:lnSpc>
              <a:buNone/>
            </a:pPr>
            <a:r>
              <a:rPr lang="en-US" sz="1750" dirty="0">
                <a:solidFill>
                  <a:srgbClr val="EBECEF"/>
                </a:solidFill>
                <a:latin typeface="Epilogue" pitchFamily="34" charset="0"/>
                <a:ea typeface="Epilogue" pitchFamily="34" charset="-122"/>
                <a:cs typeface="Epilogue" pitchFamily="34" charset="-120"/>
              </a:rPr>
              <a:t>Combines the output from the forward and backward LSTMs and outputs a prediction.</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txBody>
          <a:bodyPr/>
          <a:lstStyle/>
          <a:p>
            <a:endParaRPr lang="en-IN"/>
          </a:p>
        </p:txBody>
      </p:sp>
      <p:sp>
        <p:nvSpPr>
          <p:cNvPr id="3" name="Shape 1"/>
          <p:cNvSpPr/>
          <p:nvPr/>
        </p:nvSpPr>
        <p:spPr>
          <a:xfrm>
            <a:off x="0" y="0"/>
            <a:ext cx="14630400" cy="8229600"/>
          </a:xfrm>
          <a:prstGeom prst="rect">
            <a:avLst/>
          </a:prstGeom>
          <a:solidFill>
            <a:srgbClr val="080E26"/>
          </a:solidFill>
          <a:ln w="7620">
            <a:solidFill>
              <a:srgbClr val="565151"/>
            </a:solidFill>
            <a:prstDash val="solid"/>
          </a:ln>
        </p:spPr>
        <p:txBody>
          <a:bodyPr/>
          <a:lstStyle/>
          <a:p>
            <a:endParaRPr lang="en-IN"/>
          </a:p>
        </p:txBody>
      </p:sp>
      <p:sp>
        <p:nvSpPr>
          <p:cNvPr id="4" name="Text 2"/>
          <p:cNvSpPr/>
          <p:nvPr/>
        </p:nvSpPr>
        <p:spPr>
          <a:xfrm>
            <a:off x="2037993" y="839986"/>
            <a:ext cx="10554414" cy="1388745"/>
          </a:xfrm>
          <a:prstGeom prst="rect">
            <a:avLst/>
          </a:prstGeom>
          <a:noFill/>
          <a:ln/>
        </p:spPr>
        <p:txBody>
          <a:bodyPr wrap="squar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Combining Forward and Backward Context</a:t>
            </a:r>
            <a:endParaRPr lang="en-US" sz="4374" dirty="0"/>
          </a:p>
        </p:txBody>
      </p:sp>
      <p:pic>
        <p:nvPicPr>
          <p:cNvPr id="5" name="Image 0" descr="preencoded.png"/>
          <p:cNvPicPr>
            <a:picLocks noChangeAspect="1"/>
          </p:cNvPicPr>
          <p:nvPr/>
        </p:nvPicPr>
        <p:blipFill>
          <a:blip r:embed="rId3"/>
          <a:stretch>
            <a:fillRect/>
          </a:stretch>
        </p:blipFill>
        <p:spPr>
          <a:xfrm>
            <a:off x="2037993" y="2673072"/>
            <a:ext cx="5110520" cy="3158490"/>
          </a:xfrm>
          <a:prstGeom prst="rect">
            <a:avLst/>
          </a:prstGeom>
        </p:spPr>
      </p:pic>
      <p:sp>
        <p:nvSpPr>
          <p:cNvPr id="6" name="Text 3"/>
          <p:cNvSpPr/>
          <p:nvPr/>
        </p:nvSpPr>
        <p:spPr>
          <a:xfrm>
            <a:off x="2037993" y="6109216"/>
            <a:ext cx="2221944" cy="347186"/>
          </a:xfrm>
          <a:prstGeom prst="rect">
            <a:avLst/>
          </a:prstGeom>
          <a:noFill/>
          <a:ln/>
        </p:spPr>
        <p:txBody>
          <a:bodyPr wrap="none" rtlCol="0" anchor="t"/>
          <a:lstStyle/>
          <a:p>
            <a:pPr marL="0" indent="0" algn="l">
              <a:lnSpc>
                <a:spcPts val="2734"/>
              </a:lnSpc>
              <a:buNone/>
            </a:pPr>
            <a:r>
              <a:rPr lang="en-US" sz="2187" dirty="0">
                <a:solidFill>
                  <a:srgbClr val="FFFFFF"/>
                </a:solidFill>
                <a:latin typeface="Fraunces" pitchFamily="34" charset="0"/>
                <a:ea typeface="Fraunces" pitchFamily="34" charset="-122"/>
                <a:cs typeface="Fraunces" pitchFamily="34" charset="-120"/>
              </a:rPr>
              <a:t>Forward</a:t>
            </a:r>
            <a:endParaRPr lang="en-US" sz="2187" dirty="0"/>
          </a:p>
        </p:txBody>
      </p:sp>
      <p:sp>
        <p:nvSpPr>
          <p:cNvPr id="7" name="Text 4"/>
          <p:cNvSpPr/>
          <p:nvPr/>
        </p:nvSpPr>
        <p:spPr>
          <a:xfrm>
            <a:off x="2037993" y="6678573"/>
            <a:ext cx="5110520" cy="710803"/>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Encodes past information to help predict the next word.</a:t>
            </a:r>
            <a:endParaRPr lang="en-US" sz="1750" dirty="0"/>
          </a:p>
        </p:txBody>
      </p:sp>
      <p:pic>
        <p:nvPicPr>
          <p:cNvPr id="8" name="Image 1" descr="preencoded.png"/>
          <p:cNvPicPr>
            <a:picLocks noChangeAspect="1"/>
          </p:cNvPicPr>
          <p:nvPr/>
        </p:nvPicPr>
        <p:blipFill>
          <a:blip r:embed="rId4"/>
          <a:stretch>
            <a:fillRect/>
          </a:stretch>
        </p:blipFill>
        <p:spPr>
          <a:xfrm>
            <a:off x="7481768" y="2673072"/>
            <a:ext cx="5110639" cy="3158609"/>
          </a:xfrm>
          <a:prstGeom prst="rect">
            <a:avLst/>
          </a:prstGeom>
        </p:spPr>
      </p:pic>
      <p:sp>
        <p:nvSpPr>
          <p:cNvPr id="9" name="Text 5"/>
          <p:cNvSpPr/>
          <p:nvPr/>
        </p:nvSpPr>
        <p:spPr>
          <a:xfrm>
            <a:off x="7481768" y="6109335"/>
            <a:ext cx="2221944" cy="347186"/>
          </a:xfrm>
          <a:prstGeom prst="rect">
            <a:avLst/>
          </a:prstGeom>
          <a:noFill/>
          <a:ln/>
        </p:spPr>
        <p:txBody>
          <a:bodyPr wrap="none" rtlCol="0" anchor="t"/>
          <a:lstStyle/>
          <a:p>
            <a:pPr marL="0" indent="0" algn="l">
              <a:lnSpc>
                <a:spcPts val="2734"/>
              </a:lnSpc>
              <a:buNone/>
            </a:pPr>
            <a:r>
              <a:rPr lang="en-US" sz="2187" dirty="0">
                <a:solidFill>
                  <a:srgbClr val="FFFFFF"/>
                </a:solidFill>
                <a:latin typeface="Fraunces" pitchFamily="34" charset="0"/>
                <a:ea typeface="Fraunces" pitchFamily="34" charset="-122"/>
                <a:cs typeface="Fraunces" pitchFamily="34" charset="-120"/>
              </a:rPr>
              <a:t>Backward</a:t>
            </a:r>
            <a:endParaRPr lang="en-US" sz="2187" dirty="0"/>
          </a:p>
        </p:txBody>
      </p:sp>
      <p:sp>
        <p:nvSpPr>
          <p:cNvPr id="10" name="Text 6"/>
          <p:cNvSpPr/>
          <p:nvPr/>
        </p:nvSpPr>
        <p:spPr>
          <a:xfrm>
            <a:off x="7481768" y="6678692"/>
            <a:ext cx="5110639" cy="710803"/>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Encodes future information to help predict the previous word.</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txBody>
          <a:bodyPr/>
          <a:lstStyle/>
          <a:p>
            <a:endParaRPr lang="en-IN"/>
          </a:p>
        </p:txBody>
      </p:sp>
      <p:sp>
        <p:nvSpPr>
          <p:cNvPr id="3" name="Shape 1"/>
          <p:cNvSpPr/>
          <p:nvPr/>
        </p:nvSpPr>
        <p:spPr>
          <a:xfrm>
            <a:off x="0" y="0"/>
            <a:ext cx="14630400" cy="8229600"/>
          </a:xfrm>
          <a:prstGeom prst="rect">
            <a:avLst/>
          </a:prstGeom>
          <a:solidFill>
            <a:srgbClr val="080E26"/>
          </a:solidFill>
          <a:ln w="7620">
            <a:solidFill>
              <a:srgbClr val="565151"/>
            </a:solidFill>
            <a:prstDash val="solid"/>
          </a:ln>
        </p:spPr>
        <p:txBody>
          <a:bodyPr/>
          <a:lstStyle/>
          <a:p>
            <a:endParaRPr lang="en-IN"/>
          </a:p>
        </p:txBody>
      </p:sp>
      <p:sp>
        <p:nvSpPr>
          <p:cNvPr id="4" name="Text 2"/>
          <p:cNvSpPr/>
          <p:nvPr/>
        </p:nvSpPr>
        <p:spPr>
          <a:xfrm>
            <a:off x="2037993" y="1354336"/>
            <a:ext cx="782574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Training Bidirectional LSTMs</a:t>
            </a:r>
            <a:endParaRPr lang="en-US" sz="4374" dirty="0"/>
          </a:p>
        </p:txBody>
      </p:sp>
      <p:sp>
        <p:nvSpPr>
          <p:cNvPr id="5" name="Shape 3"/>
          <p:cNvSpPr/>
          <p:nvPr/>
        </p:nvSpPr>
        <p:spPr>
          <a:xfrm>
            <a:off x="7293054" y="2493050"/>
            <a:ext cx="44410" cy="4382095"/>
          </a:xfrm>
          <a:prstGeom prst="rect">
            <a:avLst/>
          </a:prstGeom>
          <a:solidFill>
            <a:srgbClr val="303B69"/>
          </a:solidFill>
          <a:ln/>
        </p:spPr>
        <p:txBody>
          <a:bodyPr/>
          <a:lstStyle/>
          <a:p>
            <a:endParaRPr lang="en-IN"/>
          </a:p>
        </p:txBody>
      </p:sp>
      <p:sp>
        <p:nvSpPr>
          <p:cNvPr id="6" name="Shape 4"/>
          <p:cNvSpPr/>
          <p:nvPr/>
        </p:nvSpPr>
        <p:spPr>
          <a:xfrm>
            <a:off x="7565172" y="2894350"/>
            <a:ext cx="777597" cy="44410"/>
          </a:xfrm>
          <a:prstGeom prst="rect">
            <a:avLst/>
          </a:prstGeom>
          <a:solidFill>
            <a:srgbClr val="303B69"/>
          </a:solidFill>
          <a:ln/>
        </p:spPr>
        <p:txBody>
          <a:bodyPr/>
          <a:lstStyle/>
          <a:p>
            <a:endParaRPr lang="en-IN"/>
          </a:p>
        </p:txBody>
      </p:sp>
      <p:sp>
        <p:nvSpPr>
          <p:cNvPr id="7" name="Shape 5"/>
          <p:cNvSpPr/>
          <p:nvPr/>
        </p:nvSpPr>
        <p:spPr>
          <a:xfrm>
            <a:off x="7065228" y="2666643"/>
            <a:ext cx="499943" cy="499943"/>
          </a:xfrm>
          <a:prstGeom prst="roundRect">
            <a:avLst>
              <a:gd name="adj" fmla="val 10974"/>
            </a:avLst>
          </a:prstGeom>
          <a:solidFill>
            <a:srgbClr val="283157"/>
          </a:solidFill>
          <a:ln w="7620">
            <a:solidFill>
              <a:srgbClr val="303B69"/>
            </a:solidFill>
            <a:prstDash val="solid"/>
          </a:ln>
        </p:spPr>
        <p:txBody>
          <a:bodyPr/>
          <a:lstStyle/>
          <a:p>
            <a:endParaRPr lang="en-IN"/>
          </a:p>
        </p:txBody>
      </p:sp>
      <p:sp>
        <p:nvSpPr>
          <p:cNvPr id="8" name="Text 6"/>
          <p:cNvSpPr/>
          <p:nvPr/>
        </p:nvSpPr>
        <p:spPr>
          <a:xfrm>
            <a:off x="7238940" y="2708315"/>
            <a:ext cx="152400"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1</a:t>
            </a:r>
            <a:endParaRPr lang="en-US" sz="2624" dirty="0"/>
          </a:p>
        </p:txBody>
      </p:sp>
      <p:sp>
        <p:nvSpPr>
          <p:cNvPr id="9" name="Text 7"/>
          <p:cNvSpPr/>
          <p:nvPr/>
        </p:nvSpPr>
        <p:spPr>
          <a:xfrm>
            <a:off x="8537258" y="2715220"/>
            <a:ext cx="2270760" cy="347186"/>
          </a:xfrm>
          <a:prstGeom prst="rect">
            <a:avLst/>
          </a:prstGeom>
          <a:noFill/>
          <a:ln/>
        </p:spPr>
        <p:txBody>
          <a:bodyPr wrap="none" rtlCol="0" anchor="t"/>
          <a:lstStyle/>
          <a:p>
            <a:pPr marL="0" indent="0" algn="l">
              <a:lnSpc>
                <a:spcPts val="2734"/>
              </a:lnSpc>
              <a:buNone/>
            </a:pPr>
            <a:r>
              <a:rPr lang="en-US" sz="2187" dirty="0">
                <a:solidFill>
                  <a:srgbClr val="EBECEF"/>
                </a:solidFill>
                <a:latin typeface="Fraunces" pitchFamily="34" charset="0"/>
                <a:ea typeface="Fraunces" pitchFamily="34" charset="-122"/>
                <a:cs typeface="Fraunces" pitchFamily="34" charset="-120"/>
              </a:rPr>
              <a:t>Backpropagation</a:t>
            </a:r>
            <a:endParaRPr lang="en-US" sz="2187" dirty="0"/>
          </a:p>
        </p:txBody>
      </p:sp>
      <p:sp>
        <p:nvSpPr>
          <p:cNvPr id="10" name="Text 8"/>
          <p:cNvSpPr/>
          <p:nvPr/>
        </p:nvSpPr>
        <p:spPr>
          <a:xfrm>
            <a:off x="8537258" y="3284577"/>
            <a:ext cx="4055150" cy="1066205"/>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Optimizes the weights in the network by comparing predictions to actual outcomes.</a:t>
            </a:r>
            <a:endParaRPr lang="en-US" sz="1750" dirty="0"/>
          </a:p>
        </p:txBody>
      </p:sp>
      <p:sp>
        <p:nvSpPr>
          <p:cNvPr id="11" name="Shape 9"/>
          <p:cNvSpPr/>
          <p:nvPr/>
        </p:nvSpPr>
        <p:spPr>
          <a:xfrm>
            <a:off x="6287631" y="4005203"/>
            <a:ext cx="777597" cy="44410"/>
          </a:xfrm>
          <a:prstGeom prst="rect">
            <a:avLst/>
          </a:prstGeom>
          <a:solidFill>
            <a:srgbClr val="303B69"/>
          </a:solidFill>
          <a:ln/>
        </p:spPr>
        <p:txBody>
          <a:bodyPr/>
          <a:lstStyle/>
          <a:p>
            <a:endParaRPr lang="en-IN"/>
          </a:p>
        </p:txBody>
      </p:sp>
      <p:sp>
        <p:nvSpPr>
          <p:cNvPr id="12" name="Shape 10"/>
          <p:cNvSpPr/>
          <p:nvPr/>
        </p:nvSpPr>
        <p:spPr>
          <a:xfrm>
            <a:off x="7065228" y="3777496"/>
            <a:ext cx="499943" cy="499943"/>
          </a:xfrm>
          <a:prstGeom prst="roundRect">
            <a:avLst>
              <a:gd name="adj" fmla="val 10974"/>
            </a:avLst>
          </a:prstGeom>
          <a:solidFill>
            <a:srgbClr val="283157"/>
          </a:solidFill>
          <a:ln w="7620">
            <a:solidFill>
              <a:srgbClr val="303B69"/>
            </a:solidFill>
            <a:prstDash val="solid"/>
          </a:ln>
        </p:spPr>
        <p:txBody>
          <a:bodyPr/>
          <a:lstStyle/>
          <a:p>
            <a:endParaRPr lang="en-IN"/>
          </a:p>
        </p:txBody>
      </p:sp>
      <p:sp>
        <p:nvSpPr>
          <p:cNvPr id="13" name="Text 11"/>
          <p:cNvSpPr/>
          <p:nvPr/>
        </p:nvSpPr>
        <p:spPr>
          <a:xfrm>
            <a:off x="7212270" y="3819168"/>
            <a:ext cx="205740"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2</a:t>
            </a:r>
            <a:endParaRPr lang="en-US" sz="2624" dirty="0"/>
          </a:p>
        </p:txBody>
      </p:sp>
      <p:sp>
        <p:nvSpPr>
          <p:cNvPr id="14" name="Text 12"/>
          <p:cNvSpPr/>
          <p:nvPr/>
        </p:nvSpPr>
        <p:spPr>
          <a:xfrm>
            <a:off x="3540443" y="3826073"/>
            <a:ext cx="2552700" cy="347186"/>
          </a:xfrm>
          <a:prstGeom prst="rect">
            <a:avLst/>
          </a:prstGeom>
          <a:noFill/>
          <a:ln/>
        </p:spPr>
        <p:txBody>
          <a:bodyPr wrap="none" rtlCol="0" anchor="t"/>
          <a:lstStyle/>
          <a:p>
            <a:pPr marL="0" indent="0" algn="r">
              <a:lnSpc>
                <a:spcPts val="2734"/>
              </a:lnSpc>
              <a:buNone/>
            </a:pPr>
            <a:r>
              <a:rPr lang="en-US" sz="2187" dirty="0">
                <a:solidFill>
                  <a:srgbClr val="EBECEF"/>
                </a:solidFill>
                <a:latin typeface="Fraunces" pitchFamily="34" charset="0"/>
                <a:ea typeface="Fraunces" pitchFamily="34" charset="-122"/>
                <a:cs typeface="Fraunces" pitchFamily="34" charset="-120"/>
              </a:rPr>
              <a:t>Vanishing Gradient</a:t>
            </a:r>
            <a:endParaRPr lang="en-US" sz="2187" dirty="0"/>
          </a:p>
        </p:txBody>
      </p:sp>
      <p:sp>
        <p:nvSpPr>
          <p:cNvPr id="15" name="Text 13"/>
          <p:cNvSpPr/>
          <p:nvPr/>
        </p:nvSpPr>
        <p:spPr>
          <a:xfrm>
            <a:off x="2037993" y="4395430"/>
            <a:ext cx="4055150" cy="1066205"/>
          </a:xfrm>
          <a:prstGeom prst="rect">
            <a:avLst/>
          </a:prstGeom>
          <a:noFill/>
          <a:ln/>
        </p:spPr>
        <p:txBody>
          <a:bodyPr wrap="square" rtlCol="0" anchor="t"/>
          <a:lstStyle/>
          <a:p>
            <a:pPr marL="0" indent="0" algn="r">
              <a:lnSpc>
                <a:spcPts val="2799"/>
              </a:lnSpc>
              <a:buNone/>
            </a:pPr>
            <a:r>
              <a:rPr lang="en-US" sz="1750" dirty="0">
                <a:solidFill>
                  <a:srgbClr val="EBECEF"/>
                </a:solidFill>
                <a:latin typeface="Epilogue" pitchFamily="34" charset="0"/>
                <a:ea typeface="Epilogue" pitchFamily="34" charset="-122"/>
                <a:cs typeface="Epilogue" pitchFamily="34" charset="-120"/>
              </a:rPr>
              <a:t>Occurs when the gradients in the network become too small to make significant changes to the weights.</a:t>
            </a:r>
            <a:endParaRPr lang="en-US" sz="1750" dirty="0"/>
          </a:p>
        </p:txBody>
      </p:sp>
      <p:sp>
        <p:nvSpPr>
          <p:cNvPr id="16" name="Shape 14"/>
          <p:cNvSpPr/>
          <p:nvPr/>
        </p:nvSpPr>
        <p:spPr>
          <a:xfrm>
            <a:off x="7565172" y="5196423"/>
            <a:ext cx="777597" cy="44410"/>
          </a:xfrm>
          <a:prstGeom prst="rect">
            <a:avLst/>
          </a:prstGeom>
          <a:solidFill>
            <a:srgbClr val="303B69"/>
          </a:solidFill>
          <a:ln/>
        </p:spPr>
        <p:txBody>
          <a:bodyPr/>
          <a:lstStyle/>
          <a:p>
            <a:endParaRPr lang="en-IN"/>
          </a:p>
        </p:txBody>
      </p:sp>
      <p:sp>
        <p:nvSpPr>
          <p:cNvPr id="17" name="Shape 15"/>
          <p:cNvSpPr/>
          <p:nvPr/>
        </p:nvSpPr>
        <p:spPr>
          <a:xfrm>
            <a:off x="7065228" y="4968716"/>
            <a:ext cx="499943" cy="499943"/>
          </a:xfrm>
          <a:prstGeom prst="roundRect">
            <a:avLst>
              <a:gd name="adj" fmla="val 10974"/>
            </a:avLst>
          </a:prstGeom>
          <a:solidFill>
            <a:srgbClr val="283157"/>
          </a:solidFill>
          <a:ln w="7620">
            <a:solidFill>
              <a:srgbClr val="303B69"/>
            </a:solidFill>
            <a:prstDash val="solid"/>
          </a:ln>
        </p:spPr>
        <p:txBody>
          <a:bodyPr/>
          <a:lstStyle/>
          <a:p>
            <a:endParaRPr lang="en-IN"/>
          </a:p>
        </p:txBody>
      </p:sp>
      <p:sp>
        <p:nvSpPr>
          <p:cNvPr id="18" name="Text 16"/>
          <p:cNvSpPr/>
          <p:nvPr/>
        </p:nvSpPr>
        <p:spPr>
          <a:xfrm>
            <a:off x="7223700" y="5010388"/>
            <a:ext cx="182880"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3</a:t>
            </a:r>
            <a:endParaRPr lang="en-US" sz="2624" dirty="0"/>
          </a:p>
        </p:txBody>
      </p:sp>
      <p:sp>
        <p:nvSpPr>
          <p:cNvPr id="19" name="Text 17"/>
          <p:cNvSpPr/>
          <p:nvPr/>
        </p:nvSpPr>
        <p:spPr>
          <a:xfrm>
            <a:off x="8537258" y="5017294"/>
            <a:ext cx="2796540" cy="347186"/>
          </a:xfrm>
          <a:prstGeom prst="rect">
            <a:avLst/>
          </a:prstGeom>
          <a:noFill/>
          <a:ln/>
        </p:spPr>
        <p:txBody>
          <a:bodyPr wrap="none" rtlCol="0" anchor="t"/>
          <a:lstStyle/>
          <a:p>
            <a:pPr marL="0" indent="0" algn="l">
              <a:lnSpc>
                <a:spcPts val="2734"/>
              </a:lnSpc>
              <a:buNone/>
            </a:pPr>
            <a:r>
              <a:rPr lang="en-US" sz="2187" dirty="0">
                <a:solidFill>
                  <a:srgbClr val="EBECEF"/>
                </a:solidFill>
                <a:latin typeface="Fraunces" pitchFamily="34" charset="0"/>
                <a:ea typeface="Fraunces" pitchFamily="34" charset="-122"/>
                <a:cs typeface="Fraunces" pitchFamily="34" charset="-120"/>
              </a:rPr>
              <a:t>L1/L2 Regularization</a:t>
            </a:r>
            <a:endParaRPr lang="en-US" sz="2187" dirty="0"/>
          </a:p>
        </p:txBody>
      </p:sp>
      <p:sp>
        <p:nvSpPr>
          <p:cNvPr id="20" name="Text 18"/>
          <p:cNvSpPr/>
          <p:nvPr/>
        </p:nvSpPr>
        <p:spPr>
          <a:xfrm>
            <a:off x="8537258" y="5586651"/>
            <a:ext cx="4055150" cy="1066205"/>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Prevents overfitting and improves generalization by adding a penalty to the weight update equation.</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txBody>
          <a:bodyPr/>
          <a:lstStyle/>
          <a:p>
            <a:endParaRPr lang="en-IN"/>
          </a:p>
        </p:txBody>
      </p:sp>
      <p:sp>
        <p:nvSpPr>
          <p:cNvPr id="3" name="Shape 1"/>
          <p:cNvSpPr/>
          <p:nvPr/>
        </p:nvSpPr>
        <p:spPr>
          <a:xfrm>
            <a:off x="0" y="0"/>
            <a:ext cx="14630400" cy="8229600"/>
          </a:xfrm>
          <a:prstGeom prst="rect">
            <a:avLst/>
          </a:prstGeom>
          <a:solidFill>
            <a:srgbClr val="080E26"/>
          </a:solidFill>
          <a:ln w="7620">
            <a:solidFill>
              <a:srgbClr val="565151"/>
            </a:solidFill>
            <a:prstDash val="solid"/>
          </a:ln>
        </p:spPr>
        <p:txBody>
          <a:bodyPr/>
          <a:lstStyle/>
          <a:p>
            <a:endParaRPr lang="en-IN"/>
          </a:p>
        </p:txBody>
      </p:sp>
      <p:sp>
        <p:nvSpPr>
          <p:cNvPr id="4" name="Text 2"/>
          <p:cNvSpPr/>
          <p:nvPr/>
        </p:nvSpPr>
        <p:spPr>
          <a:xfrm>
            <a:off x="2037993" y="1694617"/>
            <a:ext cx="819912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Applications of BiLSTM in NLP</a:t>
            </a:r>
            <a:endParaRPr lang="en-US" sz="4374" dirty="0"/>
          </a:p>
        </p:txBody>
      </p:sp>
      <p:sp>
        <p:nvSpPr>
          <p:cNvPr id="5" name="Shape 3"/>
          <p:cNvSpPr/>
          <p:nvPr/>
        </p:nvSpPr>
        <p:spPr>
          <a:xfrm>
            <a:off x="2037993" y="2833330"/>
            <a:ext cx="5166122" cy="1739741"/>
          </a:xfrm>
          <a:prstGeom prst="roundRect">
            <a:avLst>
              <a:gd name="adj" fmla="val 3154"/>
            </a:avLst>
          </a:prstGeom>
          <a:solidFill>
            <a:srgbClr val="283157"/>
          </a:solidFill>
          <a:ln w="7620">
            <a:solidFill>
              <a:srgbClr val="303B69"/>
            </a:solidFill>
            <a:prstDash val="solid"/>
          </a:ln>
        </p:spPr>
        <p:txBody>
          <a:bodyPr/>
          <a:lstStyle/>
          <a:p>
            <a:endParaRPr lang="en-IN"/>
          </a:p>
        </p:txBody>
      </p:sp>
      <p:sp>
        <p:nvSpPr>
          <p:cNvPr id="6" name="Text 4"/>
          <p:cNvSpPr/>
          <p:nvPr/>
        </p:nvSpPr>
        <p:spPr>
          <a:xfrm>
            <a:off x="2267783" y="3063121"/>
            <a:ext cx="2423160"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Text Classification</a:t>
            </a:r>
            <a:endParaRPr lang="en-US" sz="2187" dirty="0"/>
          </a:p>
        </p:txBody>
      </p:sp>
      <p:sp>
        <p:nvSpPr>
          <p:cNvPr id="7" name="Text 5"/>
          <p:cNvSpPr/>
          <p:nvPr/>
        </p:nvSpPr>
        <p:spPr>
          <a:xfrm>
            <a:off x="2267783" y="3632478"/>
            <a:ext cx="4706541" cy="710803"/>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Classify text based on its content, such as sentiment analysis or spam detection.</a:t>
            </a:r>
            <a:endParaRPr lang="en-US" sz="1750" dirty="0"/>
          </a:p>
        </p:txBody>
      </p:sp>
      <p:sp>
        <p:nvSpPr>
          <p:cNvPr id="8" name="Shape 6"/>
          <p:cNvSpPr/>
          <p:nvPr/>
        </p:nvSpPr>
        <p:spPr>
          <a:xfrm>
            <a:off x="7426285" y="2833330"/>
            <a:ext cx="5166122" cy="1739741"/>
          </a:xfrm>
          <a:prstGeom prst="roundRect">
            <a:avLst>
              <a:gd name="adj" fmla="val 3154"/>
            </a:avLst>
          </a:prstGeom>
          <a:solidFill>
            <a:srgbClr val="283157"/>
          </a:solidFill>
          <a:ln w="7620">
            <a:solidFill>
              <a:srgbClr val="303B69"/>
            </a:solidFill>
            <a:prstDash val="solid"/>
          </a:ln>
        </p:spPr>
        <p:txBody>
          <a:bodyPr/>
          <a:lstStyle/>
          <a:p>
            <a:endParaRPr lang="en-IN"/>
          </a:p>
        </p:txBody>
      </p:sp>
      <p:sp>
        <p:nvSpPr>
          <p:cNvPr id="9" name="Text 7"/>
          <p:cNvSpPr/>
          <p:nvPr/>
        </p:nvSpPr>
        <p:spPr>
          <a:xfrm>
            <a:off x="7656076" y="3063121"/>
            <a:ext cx="3474720"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Named Entity Recognition</a:t>
            </a:r>
            <a:endParaRPr lang="en-US" sz="2187" dirty="0"/>
          </a:p>
        </p:txBody>
      </p:sp>
      <p:sp>
        <p:nvSpPr>
          <p:cNvPr id="10" name="Text 8"/>
          <p:cNvSpPr/>
          <p:nvPr/>
        </p:nvSpPr>
        <p:spPr>
          <a:xfrm>
            <a:off x="7656076" y="3632478"/>
            <a:ext cx="4706541" cy="710803"/>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Identify important entities in text like people, organizations, and locations.</a:t>
            </a:r>
            <a:endParaRPr lang="en-US" sz="1750" dirty="0"/>
          </a:p>
        </p:txBody>
      </p:sp>
      <p:sp>
        <p:nvSpPr>
          <p:cNvPr id="11" name="Shape 9"/>
          <p:cNvSpPr/>
          <p:nvPr/>
        </p:nvSpPr>
        <p:spPr>
          <a:xfrm>
            <a:off x="2037993" y="4795242"/>
            <a:ext cx="5166122" cy="1739741"/>
          </a:xfrm>
          <a:prstGeom prst="roundRect">
            <a:avLst>
              <a:gd name="adj" fmla="val 3154"/>
            </a:avLst>
          </a:prstGeom>
          <a:solidFill>
            <a:srgbClr val="283157"/>
          </a:solidFill>
          <a:ln w="7620">
            <a:solidFill>
              <a:srgbClr val="303B69"/>
            </a:solidFill>
            <a:prstDash val="solid"/>
          </a:ln>
        </p:spPr>
        <p:txBody>
          <a:bodyPr/>
          <a:lstStyle/>
          <a:p>
            <a:endParaRPr lang="en-IN"/>
          </a:p>
        </p:txBody>
      </p:sp>
      <p:sp>
        <p:nvSpPr>
          <p:cNvPr id="12" name="Text 10"/>
          <p:cNvSpPr/>
          <p:nvPr/>
        </p:nvSpPr>
        <p:spPr>
          <a:xfrm>
            <a:off x="2267783" y="5025033"/>
            <a:ext cx="2720340"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Machine Translation</a:t>
            </a:r>
            <a:endParaRPr lang="en-US" sz="2187" dirty="0"/>
          </a:p>
        </p:txBody>
      </p:sp>
      <p:sp>
        <p:nvSpPr>
          <p:cNvPr id="13" name="Text 11"/>
          <p:cNvSpPr/>
          <p:nvPr/>
        </p:nvSpPr>
        <p:spPr>
          <a:xfrm>
            <a:off x="2267783" y="5594390"/>
            <a:ext cx="4706541" cy="710803"/>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Translate text from one language to another based on contextual cues.</a:t>
            </a:r>
            <a:endParaRPr lang="en-US" sz="1750" dirty="0"/>
          </a:p>
        </p:txBody>
      </p:sp>
      <p:sp>
        <p:nvSpPr>
          <p:cNvPr id="14" name="Shape 12"/>
          <p:cNvSpPr/>
          <p:nvPr/>
        </p:nvSpPr>
        <p:spPr>
          <a:xfrm>
            <a:off x="7426285" y="4795242"/>
            <a:ext cx="5166122" cy="1739741"/>
          </a:xfrm>
          <a:prstGeom prst="roundRect">
            <a:avLst>
              <a:gd name="adj" fmla="val 3154"/>
            </a:avLst>
          </a:prstGeom>
          <a:solidFill>
            <a:srgbClr val="283157"/>
          </a:solidFill>
          <a:ln w="7620">
            <a:solidFill>
              <a:srgbClr val="303B69"/>
            </a:solidFill>
            <a:prstDash val="solid"/>
          </a:ln>
        </p:spPr>
        <p:txBody>
          <a:bodyPr/>
          <a:lstStyle/>
          <a:p>
            <a:endParaRPr lang="en-IN"/>
          </a:p>
        </p:txBody>
      </p:sp>
      <p:sp>
        <p:nvSpPr>
          <p:cNvPr id="15" name="Text 13"/>
          <p:cNvSpPr/>
          <p:nvPr/>
        </p:nvSpPr>
        <p:spPr>
          <a:xfrm>
            <a:off x="7656076" y="5025033"/>
            <a:ext cx="2221944"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Summarization</a:t>
            </a:r>
            <a:endParaRPr lang="en-US" sz="2187" dirty="0"/>
          </a:p>
        </p:txBody>
      </p:sp>
      <p:sp>
        <p:nvSpPr>
          <p:cNvPr id="16" name="Text 14"/>
          <p:cNvSpPr/>
          <p:nvPr/>
        </p:nvSpPr>
        <p:spPr>
          <a:xfrm>
            <a:off x="7656076" y="5594390"/>
            <a:ext cx="4706541" cy="710803"/>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Create a shorter, more concise version of a text while preserving its meaning.</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txBody>
          <a:bodyPr/>
          <a:lstStyle/>
          <a:p>
            <a:endParaRPr lang="en-IN"/>
          </a:p>
        </p:txBody>
      </p:sp>
      <p:sp>
        <p:nvSpPr>
          <p:cNvPr id="3" name="Shape 1"/>
          <p:cNvSpPr/>
          <p:nvPr/>
        </p:nvSpPr>
        <p:spPr>
          <a:xfrm>
            <a:off x="0" y="0"/>
            <a:ext cx="14630400" cy="8229600"/>
          </a:xfrm>
          <a:prstGeom prst="rect">
            <a:avLst/>
          </a:prstGeom>
          <a:solidFill>
            <a:srgbClr val="080E26"/>
          </a:solidFill>
          <a:ln w="7620">
            <a:solidFill>
              <a:srgbClr val="565151"/>
            </a:solidFill>
            <a:prstDash val="solid"/>
          </a:ln>
        </p:spPr>
        <p:txBody>
          <a:bodyPr/>
          <a:lstStyle/>
          <a:p>
            <a:endParaRPr lang="en-IN"/>
          </a:p>
        </p:txBody>
      </p:sp>
      <p:sp>
        <p:nvSpPr>
          <p:cNvPr id="4" name="Text 2"/>
          <p:cNvSpPr/>
          <p:nvPr/>
        </p:nvSpPr>
        <p:spPr>
          <a:xfrm>
            <a:off x="2037993" y="1187172"/>
            <a:ext cx="844296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Text Classification with BiLSTM</a:t>
            </a:r>
            <a:endParaRPr lang="en-US" sz="4374" dirty="0"/>
          </a:p>
        </p:txBody>
      </p:sp>
      <p:pic>
        <p:nvPicPr>
          <p:cNvPr id="5" name="Image 0" descr="preencoded.png"/>
          <p:cNvPicPr>
            <a:picLocks noChangeAspect="1"/>
          </p:cNvPicPr>
          <p:nvPr/>
        </p:nvPicPr>
        <p:blipFill>
          <a:blip r:embed="rId3"/>
          <a:stretch>
            <a:fillRect/>
          </a:stretch>
        </p:blipFill>
        <p:spPr>
          <a:xfrm>
            <a:off x="2037993" y="2325886"/>
            <a:ext cx="5110520" cy="3158490"/>
          </a:xfrm>
          <a:prstGeom prst="rect">
            <a:avLst/>
          </a:prstGeom>
        </p:spPr>
      </p:pic>
      <p:sp>
        <p:nvSpPr>
          <p:cNvPr id="6" name="Text 3"/>
          <p:cNvSpPr/>
          <p:nvPr/>
        </p:nvSpPr>
        <p:spPr>
          <a:xfrm>
            <a:off x="2037993" y="5762030"/>
            <a:ext cx="2221944" cy="347186"/>
          </a:xfrm>
          <a:prstGeom prst="rect">
            <a:avLst/>
          </a:prstGeom>
          <a:noFill/>
          <a:ln/>
        </p:spPr>
        <p:txBody>
          <a:bodyPr wrap="none" rtlCol="0" anchor="t"/>
          <a:lstStyle/>
          <a:p>
            <a:pPr marL="0" indent="0" algn="l">
              <a:lnSpc>
                <a:spcPts val="2734"/>
              </a:lnSpc>
              <a:buNone/>
            </a:pPr>
            <a:r>
              <a:rPr lang="en-US" sz="2187" dirty="0">
                <a:solidFill>
                  <a:srgbClr val="FFFFFF"/>
                </a:solidFill>
                <a:latin typeface="Fraunces" pitchFamily="34" charset="0"/>
                <a:ea typeface="Fraunces" pitchFamily="34" charset="-122"/>
                <a:cs typeface="Fraunces" pitchFamily="34" charset="-120"/>
              </a:rPr>
              <a:t>Positive Reviews</a:t>
            </a:r>
            <a:endParaRPr lang="en-US" sz="2187" dirty="0"/>
          </a:p>
        </p:txBody>
      </p:sp>
      <p:sp>
        <p:nvSpPr>
          <p:cNvPr id="7" name="Text 4"/>
          <p:cNvSpPr/>
          <p:nvPr/>
        </p:nvSpPr>
        <p:spPr>
          <a:xfrm>
            <a:off x="2037993" y="6331387"/>
            <a:ext cx="5110520" cy="710803"/>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"This movie was fantastic! I laughed and cried and couldn't look away!"</a:t>
            </a:r>
            <a:endParaRPr lang="en-US" sz="1750" dirty="0"/>
          </a:p>
        </p:txBody>
      </p:sp>
      <p:pic>
        <p:nvPicPr>
          <p:cNvPr id="8" name="Image 1" descr="preencoded.png"/>
          <p:cNvPicPr>
            <a:picLocks noChangeAspect="1"/>
          </p:cNvPicPr>
          <p:nvPr/>
        </p:nvPicPr>
        <p:blipFill>
          <a:blip r:embed="rId4"/>
          <a:stretch>
            <a:fillRect/>
          </a:stretch>
        </p:blipFill>
        <p:spPr>
          <a:xfrm>
            <a:off x="7481768" y="2325886"/>
            <a:ext cx="5110639" cy="3158609"/>
          </a:xfrm>
          <a:prstGeom prst="rect">
            <a:avLst/>
          </a:prstGeom>
        </p:spPr>
      </p:pic>
      <p:sp>
        <p:nvSpPr>
          <p:cNvPr id="9" name="Text 5"/>
          <p:cNvSpPr/>
          <p:nvPr/>
        </p:nvSpPr>
        <p:spPr>
          <a:xfrm>
            <a:off x="7481768" y="5762149"/>
            <a:ext cx="2308860" cy="347186"/>
          </a:xfrm>
          <a:prstGeom prst="rect">
            <a:avLst/>
          </a:prstGeom>
          <a:noFill/>
          <a:ln/>
        </p:spPr>
        <p:txBody>
          <a:bodyPr wrap="none" rtlCol="0" anchor="t"/>
          <a:lstStyle/>
          <a:p>
            <a:pPr marL="0" indent="0" algn="l">
              <a:lnSpc>
                <a:spcPts val="2734"/>
              </a:lnSpc>
              <a:buNone/>
            </a:pPr>
            <a:r>
              <a:rPr lang="en-US" sz="2187" dirty="0">
                <a:solidFill>
                  <a:srgbClr val="FFFFFF"/>
                </a:solidFill>
                <a:latin typeface="Fraunces" pitchFamily="34" charset="0"/>
                <a:ea typeface="Fraunces" pitchFamily="34" charset="-122"/>
                <a:cs typeface="Fraunces" pitchFamily="34" charset="-120"/>
              </a:rPr>
              <a:t>Negative Reviews</a:t>
            </a:r>
            <a:endParaRPr lang="en-US" sz="2187" dirty="0"/>
          </a:p>
        </p:txBody>
      </p:sp>
      <p:sp>
        <p:nvSpPr>
          <p:cNvPr id="10" name="Text 6"/>
          <p:cNvSpPr/>
          <p:nvPr/>
        </p:nvSpPr>
        <p:spPr>
          <a:xfrm>
            <a:off x="7481768" y="6331506"/>
            <a:ext cx="5110639" cy="710803"/>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"This movie was terrible! The acting was wooden and the story was predictable."</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txBody>
          <a:bodyPr/>
          <a:lstStyle/>
          <a:p>
            <a:endParaRPr lang="en-IN"/>
          </a:p>
        </p:txBody>
      </p:sp>
      <p:sp>
        <p:nvSpPr>
          <p:cNvPr id="3" name="Shape 1"/>
          <p:cNvSpPr/>
          <p:nvPr/>
        </p:nvSpPr>
        <p:spPr>
          <a:xfrm>
            <a:off x="0" y="0"/>
            <a:ext cx="14630400" cy="8229600"/>
          </a:xfrm>
          <a:prstGeom prst="rect">
            <a:avLst/>
          </a:prstGeom>
          <a:solidFill>
            <a:srgbClr val="080E26"/>
          </a:solidFill>
          <a:ln w="7620">
            <a:solidFill>
              <a:srgbClr val="565151"/>
            </a:solidFill>
            <a:prstDash val="solid"/>
          </a:ln>
        </p:spPr>
        <p:txBody>
          <a:bodyPr/>
          <a:lstStyle/>
          <a:p>
            <a:endParaRPr lang="en-IN"/>
          </a:p>
        </p:txBody>
      </p:sp>
      <p:sp>
        <p:nvSpPr>
          <p:cNvPr id="4" name="Text 2"/>
          <p:cNvSpPr/>
          <p:nvPr/>
        </p:nvSpPr>
        <p:spPr>
          <a:xfrm>
            <a:off x="2037993" y="1095851"/>
            <a:ext cx="10554414" cy="1388745"/>
          </a:xfrm>
          <a:prstGeom prst="rect">
            <a:avLst/>
          </a:prstGeom>
          <a:noFill/>
          <a:ln/>
        </p:spPr>
        <p:txBody>
          <a:bodyPr wrap="squar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Named Entity Recognition using BiLSTM</a:t>
            </a:r>
            <a:endParaRPr lang="en-US" sz="4374" dirty="0"/>
          </a:p>
        </p:txBody>
      </p:sp>
      <p:sp>
        <p:nvSpPr>
          <p:cNvPr id="5" name="Shape 3"/>
          <p:cNvSpPr/>
          <p:nvPr/>
        </p:nvSpPr>
        <p:spPr>
          <a:xfrm>
            <a:off x="2037993" y="4853583"/>
            <a:ext cx="10554414" cy="44410"/>
          </a:xfrm>
          <a:prstGeom prst="rect">
            <a:avLst/>
          </a:prstGeom>
          <a:solidFill>
            <a:srgbClr val="303B69"/>
          </a:solidFill>
          <a:ln/>
        </p:spPr>
        <p:txBody>
          <a:bodyPr/>
          <a:lstStyle/>
          <a:p>
            <a:endParaRPr lang="en-IN"/>
          </a:p>
        </p:txBody>
      </p:sp>
      <p:sp>
        <p:nvSpPr>
          <p:cNvPr id="6" name="Shape 4"/>
          <p:cNvSpPr/>
          <p:nvPr/>
        </p:nvSpPr>
        <p:spPr>
          <a:xfrm>
            <a:off x="4598849" y="4853583"/>
            <a:ext cx="44410" cy="777597"/>
          </a:xfrm>
          <a:prstGeom prst="rect">
            <a:avLst/>
          </a:prstGeom>
          <a:solidFill>
            <a:srgbClr val="303B69"/>
          </a:solidFill>
          <a:ln/>
        </p:spPr>
        <p:txBody>
          <a:bodyPr/>
          <a:lstStyle/>
          <a:p>
            <a:endParaRPr lang="en-IN"/>
          </a:p>
        </p:txBody>
      </p:sp>
      <p:sp>
        <p:nvSpPr>
          <p:cNvPr id="7" name="Shape 5"/>
          <p:cNvSpPr/>
          <p:nvPr/>
        </p:nvSpPr>
        <p:spPr>
          <a:xfrm>
            <a:off x="4371142" y="4603671"/>
            <a:ext cx="499943" cy="499943"/>
          </a:xfrm>
          <a:prstGeom prst="roundRect">
            <a:avLst>
              <a:gd name="adj" fmla="val 10974"/>
            </a:avLst>
          </a:prstGeom>
          <a:solidFill>
            <a:srgbClr val="283157"/>
          </a:solidFill>
          <a:ln w="7620">
            <a:solidFill>
              <a:srgbClr val="303B69"/>
            </a:solidFill>
            <a:prstDash val="solid"/>
          </a:ln>
        </p:spPr>
        <p:txBody>
          <a:bodyPr/>
          <a:lstStyle/>
          <a:p>
            <a:endParaRPr lang="en-IN"/>
          </a:p>
        </p:txBody>
      </p:sp>
      <p:sp>
        <p:nvSpPr>
          <p:cNvPr id="8" name="Text 6"/>
          <p:cNvSpPr/>
          <p:nvPr/>
        </p:nvSpPr>
        <p:spPr>
          <a:xfrm>
            <a:off x="4544854" y="4645343"/>
            <a:ext cx="152400"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1</a:t>
            </a:r>
            <a:endParaRPr lang="en-US" sz="2624" dirty="0"/>
          </a:p>
        </p:txBody>
      </p:sp>
      <p:sp>
        <p:nvSpPr>
          <p:cNvPr id="9" name="Text 7"/>
          <p:cNvSpPr/>
          <p:nvPr/>
        </p:nvSpPr>
        <p:spPr>
          <a:xfrm>
            <a:off x="3510082" y="5853470"/>
            <a:ext cx="2221944" cy="347186"/>
          </a:xfrm>
          <a:prstGeom prst="rect">
            <a:avLst/>
          </a:prstGeom>
          <a:noFill/>
          <a:ln/>
        </p:spPr>
        <p:txBody>
          <a:bodyPr wrap="none" rtlCol="0" anchor="t"/>
          <a:lstStyle/>
          <a:p>
            <a:pPr marL="0" indent="0" algn="ctr">
              <a:lnSpc>
                <a:spcPts val="2734"/>
              </a:lnSpc>
              <a:buNone/>
            </a:pPr>
            <a:r>
              <a:rPr lang="en-US" sz="2187" dirty="0">
                <a:solidFill>
                  <a:srgbClr val="EBECEF"/>
                </a:solidFill>
                <a:latin typeface="Fraunces" pitchFamily="34" charset="0"/>
                <a:ea typeface="Fraunces" pitchFamily="34" charset="-122"/>
                <a:cs typeface="Fraunces" pitchFamily="34" charset="-120"/>
              </a:rPr>
              <a:t>Location</a:t>
            </a:r>
            <a:endParaRPr lang="en-US" sz="2187" dirty="0"/>
          </a:p>
        </p:txBody>
      </p:sp>
      <p:sp>
        <p:nvSpPr>
          <p:cNvPr id="10" name="Text 8"/>
          <p:cNvSpPr/>
          <p:nvPr/>
        </p:nvSpPr>
        <p:spPr>
          <a:xfrm>
            <a:off x="2260163" y="6422827"/>
            <a:ext cx="4721781" cy="710803"/>
          </a:xfrm>
          <a:prstGeom prst="rect">
            <a:avLst/>
          </a:prstGeom>
          <a:noFill/>
          <a:ln/>
        </p:spPr>
        <p:txBody>
          <a:bodyPr wrap="square" rtlCol="0" anchor="t"/>
          <a:lstStyle/>
          <a:p>
            <a:pPr marL="0" indent="0" algn="ctr">
              <a:lnSpc>
                <a:spcPts val="2799"/>
              </a:lnSpc>
              <a:buNone/>
            </a:pPr>
            <a:r>
              <a:rPr lang="en-US" sz="1750" dirty="0">
                <a:solidFill>
                  <a:srgbClr val="EBECEF"/>
                </a:solidFill>
                <a:latin typeface="Epilogue" pitchFamily="34" charset="0"/>
                <a:ea typeface="Epilogue" pitchFamily="34" charset="-122"/>
                <a:cs typeface="Epilogue" pitchFamily="34" charset="-120"/>
              </a:rPr>
              <a:t>"I went to </a:t>
            </a:r>
            <a:r>
              <a:rPr lang="en-US" sz="1750" b="1" dirty="0">
                <a:solidFill>
                  <a:srgbClr val="EBECEF"/>
                </a:solidFill>
                <a:latin typeface="Epilogue" pitchFamily="34" charset="0"/>
                <a:ea typeface="Epilogue" pitchFamily="34" charset="-122"/>
                <a:cs typeface="Epilogue" pitchFamily="34" charset="-120"/>
              </a:rPr>
              <a:t>New York</a:t>
            </a:r>
            <a:r>
              <a:rPr lang="en-US" sz="1750" dirty="0">
                <a:solidFill>
                  <a:srgbClr val="EBECEF"/>
                </a:solidFill>
                <a:latin typeface="Epilogue" pitchFamily="34" charset="0"/>
                <a:ea typeface="Epilogue" pitchFamily="34" charset="-122"/>
                <a:cs typeface="Epilogue" pitchFamily="34" charset="-120"/>
              </a:rPr>
              <a:t> last summer and saw the Statue of Liberty."</a:t>
            </a:r>
            <a:endParaRPr lang="en-US" sz="1750" dirty="0"/>
          </a:p>
        </p:txBody>
      </p:sp>
      <p:sp>
        <p:nvSpPr>
          <p:cNvPr id="11" name="Shape 9"/>
          <p:cNvSpPr/>
          <p:nvPr/>
        </p:nvSpPr>
        <p:spPr>
          <a:xfrm>
            <a:off x="7292995" y="4075986"/>
            <a:ext cx="44410" cy="777597"/>
          </a:xfrm>
          <a:prstGeom prst="rect">
            <a:avLst/>
          </a:prstGeom>
          <a:solidFill>
            <a:srgbClr val="303B69"/>
          </a:solidFill>
          <a:ln/>
        </p:spPr>
        <p:txBody>
          <a:bodyPr/>
          <a:lstStyle/>
          <a:p>
            <a:endParaRPr lang="en-IN"/>
          </a:p>
        </p:txBody>
      </p:sp>
      <p:sp>
        <p:nvSpPr>
          <p:cNvPr id="12" name="Shape 10"/>
          <p:cNvSpPr/>
          <p:nvPr/>
        </p:nvSpPr>
        <p:spPr>
          <a:xfrm>
            <a:off x="7065288" y="4603671"/>
            <a:ext cx="499943" cy="499943"/>
          </a:xfrm>
          <a:prstGeom prst="roundRect">
            <a:avLst>
              <a:gd name="adj" fmla="val 10974"/>
            </a:avLst>
          </a:prstGeom>
          <a:solidFill>
            <a:srgbClr val="283157"/>
          </a:solidFill>
          <a:ln w="7620">
            <a:solidFill>
              <a:srgbClr val="303B69"/>
            </a:solidFill>
            <a:prstDash val="solid"/>
          </a:ln>
        </p:spPr>
        <p:txBody>
          <a:bodyPr/>
          <a:lstStyle/>
          <a:p>
            <a:endParaRPr lang="en-IN"/>
          </a:p>
        </p:txBody>
      </p:sp>
      <p:sp>
        <p:nvSpPr>
          <p:cNvPr id="13" name="Text 11"/>
          <p:cNvSpPr/>
          <p:nvPr/>
        </p:nvSpPr>
        <p:spPr>
          <a:xfrm>
            <a:off x="7212330" y="4645343"/>
            <a:ext cx="205740"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2</a:t>
            </a:r>
            <a:endParaRPr lang="en-US" sz="2624" dirty="0"/>
          </a:p>
        </p:txBody>
      </p:sp>
      <p:sp>
        <p:nvSpPr>
          <p:cNvPr id="14" name="Text 12"/>
          <p:cNvSpPr/>
          <p:nvPr/>
        </p:nvSpPr>
        <p:spPr>
          <a:xfrm>
            <a:off x="6204228" y="2928938"/>
            <a:ext cx="2221944" cy="347186"/>
          </a:xfrm>
          <a:prstGeom prst="rect">
            <a:avLst/>
          </a:prstGeom>
          <a:noFill/>
          <a:ln/>
        </p:spPr>
        <p:txBody>
          <a:bodyPr wrap="none" rtlCol="0" anchor="t"/>
          <a:lstStyle/>
          <a:p>
            <a:pPr marL="0" indent="0" algn="ctr">
              <a:lnSpc>
                <a:spcPts val="2734"/>
              </a:lnSpc>
              <a:buNone/>
            </a:pPr>
            <a:r>
              <a:rPr lang="en-US" sz="2187" dirty="0">
                <a:solidFill>
                  <a:srgbClr val="EBECEF"/>
                </a:solidFill>
                <a:latin typeface="Fraunces" pitchFamily="34" charset="0"/>
                <a:ea typeface="Fraunces" pitchFamily="34" charset="-122"/>
                <a:cs typeface="Fraunces" pitchFamily="34" charset="-120"/>
              </a:rPr>
              <a:t>Person</a:t>
            </a:r>
            <a:endParaRPr lang="en-US" sz="2187" dirty="0"/>
          </a:p>
        </p:txBody>
      </p:sp>
      <p:sp>
        <p:nvSpPr>
          <p:cNvPr id="15" name="Text 13"/>
          <p:cNvSpPr/>
          <p:nvPr/>
        </p:nvSpPr>
        <p:spPr>
          <a:xfrm>
            <a:off x="4954310" y="3498294"/>
            <a:ext cx="4721781" cy="355402"/>
          </a:xfrm>
          <a:prstGeom prst="rect">
            <a:avLst/>
          </a:prstGeom>
          <a:noFill/>
          <a:ln/>
        </p:spPr>
        <p:txBody>
          <a:bodyPr wrap="none" rtlCol="0" anchor="t"/>
          <a:lstStyle/>
          <a:p>
            <a:pPr marL="0" indent="0" algn="ctr">
              <a:lnSpc>
                <a:spcPts val="2799"/>
              </a:lnSpc>
              <a:buNone/>
            </a:pPr>
            <a:r>
              <a:rPr lang="en-US" sz="1750" dirty="0">
                <a:solidFill>
                  <a:srgbClr val="EBECEF"/>
                </a:solidFill>
                <a:latin typeface="Epilogue" pitchFamily="34" charset="0"/>
                <a:ea typeface="Epilogue" pitchFamily="34" charset="-122"/>
                <a:cs typeface="Epilogue" pitchFamily="34" charset="-120"/>
              </a:rPr>
              <a:t>"</a:t>
            </a:r>
            <a:r>
              <a:rPr lang="en-US" sz="1750" b="1" dirty="0">
                <a:solidFill>
                  <a:srgbClr val="EBECEF"/>
                </a:solidFill>
                <a:latin typeface="Epilogue" pitchFamily="34" charset="0"/>
                <a:ea typeface="Epilogue" pitchFamily="34" charset="-122"/>
                <a:cs typeface="Epilogue" pitchFamily="34" charset="-120"/>
              </a:rPr>
              <a:t>John Smith</a:t>
            </a:r>
            <a:r>
              <a:rPr lang="en-US" sz="1750" dirty="0">
                <a:solidFill>
                  <a:srgbClr val="EBECEF"/>
                </a:solidFill>
                <a:latin typeface="Epilogue" pitchFamily="34" charset="0"/>
                <a:ea typeface="Epilogue" pitchFamily="34" charset="-122"/>
                <a:cs typeface="Epilogue" pitchFamily="34" charset="-120"/>
              </a:rPr>
              <a:t> is running for president."</a:t>
            </a:r>
            <a:endParaRPr lang="en-US" sz="1750" dirty="0"/>
          </a:p>
        </p:txBody>
      </p:sp>
      <p:sp>
        <p:nvSpPr>
          <p:cNvPr id="16" name="Shape 14"/>
          <p:cNvSpPr/>
          <p:nvPr/>
        </p:nvSpPr>
        <p:spPr>
          <a:xfrm>
            <a:off x="9987141" y="4853583"/>
            <a:ext cx="44410" cy="777597"/>
          </a:xfrm>
          <a:prstGeom prst="rect">
            <a:avLst/>
          </a:prstGeom>
          <a:solidFill>
            <a:srgbClr val="303B69"/>
          </a:solidFill>
          <a:ln/>
        </p:spPr>
        <p:txBody>
          <a:bodyPr/>
          <a:lstStyle/>
          <a:p>
            <a:endParaRPr lang="en-IN"/>
          </a:p>
        </p:txBody>
      </p:sp>
      <p:sp>
        <p:nvSpPr>
          <p:cNvPr id="17" name="Shape 15"/>
          <p:cNvSpPr/>
          <p:nvPr/>
        </p:nvSpPr>
        <p:spPr>
          <a:xfrm>
            <a:off x="9759434" y="4603671"/>
            <a:ext cx="499943" cy="499943"/>
          </a:xfrm>
          <a:prstGeom prst="roundRect">
            <a:avLst>
              <a:gd name="adj" fmla="val 10974"/>
            </a:avLst>
          </a:prstGeom>
          <a:solidFill>
            <a:srgbClr val="283157"/>
          </a:solidFill>
          <a:ln w="7620">
            <a:solidFill>
              <a:srgbClr val="303B69"/>
            </a:solidFill>
            <a:prstDash val="solid"/>
          </a:ln>
        </p:spPr>
        <p:txBody>
          <a:bodyPr/>
          <a:lstStyle/>
          <a:p>
            <a:endParaRPr lang="en-IN"/>
          </a:p>
        </p:txBody>
      </p:sp>
      <p:sp>
        <p:nvSpPr>
          <p:cNvPr id="18" name="Text 16"/>
          <p:cNvSpPr/>
          <p:nvPr/>
        </p:nvSpPr>
        <p:spPr>
          <a:xfrm>
            <a:off x="9917906" y="4645343"/>
            <a:ext cx="182880"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3</a:t>
            </a:r>
            <a:endParaRPr lang="en-US" sz="2624" dirty="0"/>
          </a:p>
        </p:txBody>
      </p:sp>
      <p:sp>
        <p:nvSpPr>
          <p:cNvPr id="19" name="Text 17"/>
          <p:cNvSpPr/>
          <p:nvPr/>
        </p:nvSpPr>
        <p:spPr>
          <a:xfrm>
            <a:off x="8898374" y="5853470"/>
            <a:ext cx="2221944" cy="347186"/>
          </a:xfrm>
          <a:prstGeom prst="rect">
            <a:avLst/>
          </a:prstGeom>
          <a:noFill/>
          <a:ln/>
        </p:spPr>
        <p:txBody>
          <a:bodyPr wrap="none" rtlCol="0" anchor="t"/>
          <a:lstStyle/>
          <a:p>
            <a:pPr marL="0" indent="0" algn="ctr">
              <a:lnSpc>
                <a:spcPts val="2734"/>
              </a:lnSpc>
              <a:buNone/>
            </a:pPr>
            <a:r>
              <a:rPr lang="en-US" sz="2187" dirty="0">
                <a:solidFill>
                  <a:srgbClr val="EBECEF"/>
                </a:solidFill>
                <a:latin typeface="Fraunces" pitchFamily="34" charset="0"/>
                <a:ea typeface="Fraunces" pitchFamily="34" charset="-122"/>
                <a:cs typeface="Fraunces" pitchFamily="34" charset="-120"/>
              </a:rPr>
              <a:t>Organization</a:t>
            </a:r>
            <a:endParaRPr lang="en-US" sz="2187" dirty="0"/>
          </a:p>
        </p:txBody>
      </p:sp>
      <p:sp>
        <p:nvSpPr>
          <p:cNvPr id="20" name="Text 18"/>
          <p:cNvSpPr/>
          <p:nvPr/>
        </p:nvSpPr>
        <p:spPr>
          <a:xfrm>
            <a:off x="7648456" y="6422827"/>
            <a:ext cx="4721781" cy="355402"/>
          </a:xfrm>
          <a:prstGeom prst="rect">
            <a:avLst/>
          </a:prstGeom>
          <a:noFill/>
          <a:ln/>
        </p:spPr>
        <p:txBody>
          <a:bodyPr wrap="none" rtlCol="0" anchor="t"/>
          <a:lstStyle/>
          <a:p>
            <a:pPr marL="0" indent="0" algn="ctr">
              <a:lnSpc>
                <a:spcPts val="2799"/>
              </a:lnSpc>
              <a:buNone/>
            </a:pPr>
            <a:r>
              <a:rPr lang="en-US" sz="1750" dirty="0">
                <a:solidFill>
                  <a:srgbClr val="EBECEF"/>
                </a:solidFill>
                <a:latin typeface="Epilogue" pitchFamily="34" charset="0"/>
                <a:ea typeface="Epilogue" pitchFamily="34" charset="-122"/>
                <a:cs typeface="Epilogue" pitchFamily="34" charset="-120"/>
              </a:rPr>
              <a:t>"I work for </a:t>
            </a:r>
            <a:r>
              <a:rPr lang="en-US" sz="1750" b="1" dirty="0">
                <a:solidFill>
                  <a:srgbClr val="EBECEF"/>
                </a:solidFill>
                <a:latin typeface="Epilogue" pitchFamily="34" charset="0"/>
                <a:ea typeface="Epilogue" pitchFamily="34" charset="-122"/>
                <a:cs typeface="Epilogue" pitchFamily="34" charset="-120"/>
              </a:rPr>
              <a:t>Acme Corporation</a:t>
            </a:r>
            <a:r>
              <a:rPr lang="en-US" sz="1750" dirty="0">
                <a:solidFill>
                  <a:srgbClr val="EBECEF"/>
                </a:solidFill>
                <a:latin typeface="Epilogue" pitchFamily="34" charset="0"/>
                <a:ea typeface="Epilogue" pitchFamily="34" charset="-122"/>
                <a:cs typeface="Epilogue" pitchFamily="34" charset="-120"/>
              </a:rPr>
              <a:t>."</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641</Words>
  <Application>Microsoft Office PowerPoint</Application>
  <PresentationFormat>Custom</PresentationFormat>
  <Paragraphs>109</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Epilogue</vt:lpstr>
      <vt:lpstr>Fraunces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Nitin</cp:lastModifiedBy>
  <cp:revision>3</cp:revision>
  <dcterms:created xsi:type="dcterms:W3CDTF">2023-08-17T10:08:37Z</dcterms:created>
  <dcterms:modified xsi:type="dcterms:W3CDTF">2023-09-24T20:11:06Z</dcterms:modified>
</cp:coreProperties>
</file>