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59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txBody>
          <a:bodyPr/>
          <a:lstStyle/>
          <a:p>
            <a:endParaRPr lang="en-IN"/>
          </a:p>
        </p:txBody>
      </p:sp>
      <p:sp>
        <p:nvSpPr>
          <p:cNvPr id="3" name="Shape 1"/>
          <p:cNvSpPr/>
          <p:nvPr/>
        </p:nvSpPr>
        <p:spPr>
          <a:xfrm>
            <a:off x="0" y="0"/>
            <a:ext cx="14630400" cy="8229600"/>
          </a:xfrm>
          <a:prstGeom prst="rect">
            <a:avLst/>
          </a:prstGeom>
          <a:solidFill>
            <a:srgbClr val="050505"/>
          </a:solidFill>
          <a:ln w="7620">
            <a:solidFill>
              <a:srgbClr val="565151"/>
            </a:solidFill>
            <a:prstDash val="solid"/>
          </a:ln>
        </p:spPr>
        <p:txBody>
          <a:bodyPr/>
          <a:lstStyle/>
          <a:p>
            <a:endParaRPr lang="en-IN"/>
          </a:p>
        </p:txBody>
      </p:sp>
      <p:sp>
        <p:nvSpPr>
          <p:cNvPr id="4" name="Text 2"/>
          <p:cNvSpPr/>
          <p:nvPr/>
        </p:nvSpPr>
        <p:spPr>
          <a:xfrm>
            <a:off x="363967" y="551247"/>
            <a:ext cx="13977675" cy="1666399"/>
          </a:xfrm>
          <a:prstGeom prst="rect">
            <a:avLst/>
          </a:prstGeom>
          <a:noFill/>
          <a:ln/>
        </p:spPr>
        <p:txBody>
          <a:bodyPr wrap="square" rtlCol="0" anchor="t"/>
          <a:lstStyle/>
          <a:p>
            <a:pPr marL="0" indent="0">
              <a:lnSpc>
                <a:spcPts val="6561"/>
              </a:lnSpc>
              <a:buNone/>
            </a:pPr>
            <a:r>
              <a:rPr lang="en-US" sz="5249" dirty="0">
                <a:solidFill>
                  <a:srgbClr val="F2F2F3"/>
                </a:solidFill>
                <a:latin typeface="Poppins" pitchFamily="34" charset="0"/>
                <a:ea typeface="Poppins" pitchFamily="34" charset="-122"/>
                <a:cs typeface="Poppins" pitchFamily="34" charset="-120"/>
              </a:rPr>
              <a:t>Text Processing for NLP Text Normalization</a:t>
            </a:r>
            <a:endParaRPr lang="en-US" sz="5249" dirty="0"/>
          </a:p>
        </p:txBody>
      </p:sp>
      <p:sp>
        <p:nvSpPr>
          <p:cNvPr id="5" name="Text 3"/>
          <p:cNvSpPr/>
          <p:nvPr/>
        </p:nvSpPr>
        <p:spPr>
          <a:xfrm>
            <a:off x="363967" y="5487449"/>
            <a:ext cx="13433234" cy="2742151"/>
          </a:xfrm>
          <a:prstGeom prst="rect">
            <a:avLst/>
          </a:prstGeom>
          <a:noFill/>
          <a:ln/>
        </p:spPr>
        <p:txBody>
          <a:bodyPr wrap="square" rtlCol="0" anchor="t"/>
          <a:lstStyle/>
          <a:p>
            <a:pPr marL="0" indent="0">
              <a:lnSpc>
                <a:spcPts val="2799"/>
              </a:lnSpc>
              <a:buNone/>
            </a:pPr>
            <a:r>
              <a:rPr lang="en-US" sz="2800" dirty="0">
                <a:solidFill>
                  <a:srgbClr val="E5E0DF"/>
                </a:solidFill>
                <a:latin typeface="Roboto" pitchFamily="34" charset="0"/>
                <a:ea typeface="Roboto" pitchFamily="34" charset="-122"/>
                <a:cs typeface="Roboto" pitchFamily="34" charset="-120"/>
              </a:rPr>
              <a:t>Welcome to the presentation on text processing for NLP text normalization! In this presentation, we'll explore the significance of text normalization, the fundamental and advanced techniques of text normalization, and the practical applications of the same.</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txBody>
          <a:bodyPr/>
          <a:lstStyle/>
          <a:p>
            <a:endParaRPr lang="en-IN"/>
          </a:p>
        </p:txBody>
      </p:sp>
      <p:sp>
        <p:nvSpPr>
          <p:cNvPr id="3" name="Shape 1"/>
          <p:cNvSpPr/>
          <p:nvPr/>
        </p:nvSpPr>
        <p:spPr>
          <a:xfrm>
            <a:off x="0" y="0"/>
            <a:ext cx="14630400" cy="8229600"/>
          </a:xfrm>
          <a:prstGeom prst="rect">
            <a:avLst/>
          </a:prstGeom>
          <a:solidFill>
            <a:srgbClr val="050505"/>
          </a:solidFill>
          <a:ln w="7620">
            <a:solidFill>
              <a:srgbClr val="565151"/>
            </a:solidFill>
            <a:prstDash val="solid"/>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050505">
              <a:alpha val="80000"/>
            </a:srgbClr>
          </a:solidFill>
          <a:ln/>
        </p:spPr>
        <p:txBody>
          <a:bodyPr/>
          <a:lstStyle/>
          <a:p>
            <a:endParaRPr lang="en-IN"/>
          </a:p>
        </p:txBody>
      </p:sp>
      <p:sp>
        <p:nvSpPr>
          <p:cNvPr id="6" name="Text 3"/>
          <p:cNvSpPr/>
          <p:nvPr/>
        </p:nvSpPr>
        <p:spPr>
          <a:xfrm>
            <a:off x="2037993" y="2373749"/>
            <a:ext cx="9715500" cy="694373"/>
          </a:xfrm>
          <a:prstGeom prst="rect">
            <a:avLst/>
          </a:prstGeom>
          <a:noFill/>
          <a:ln/>
        </p:spPr>
        <p:txBody>
          <a:bodyPr wrap="non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NLP Applications and Normalization</a:t>
            </a:r>
            <a:endParaRPr lang="en-US" sz="4374" dirty="0"/>
          </a:p>
        </p:txBody>
      </p:sp>
      <p:sp>
        <p:nvSpPr>
          <p:cNvPr id="7" name="Text 4"/>
          <p:cNvSpPr/>
          <p:nvPr/>
        </p:nvSpPr>
        <p:spPr>
          <a:xfrm>
            <a:off x="2037993" y="3401378"/>
            <a:ext cx="10554414" cy="355402"/>
          </a:xfrm>
          <a:prstGeom prst="rect">
            <a:avLst/>
          </a:prstGeom>
          <a:noFill/>
          <a:ln/>
        </p:spPr>
        <p:txBody>
          <a:bodyPr wrap="non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Enhancing NLP Tasks with Normalized Text</a:t>
            </a:r>
            <a:endParaRPr lang="en-US" sz="1750" dirty="0"/>
          </a:p>
        </p:txBody>
      </p:sp>
      <p:sp>
        <p:nvSpPr>
          <p:cNvPr id="8" name="Text 5"/>
          <p:cNvSpPr/>
          <p:nvPr/>
        </p:nvSpPr>
        <p:spPr>
          <a:xfrm>
            <a:off x="2037993" y="4006691"/>
            <a:ext cx="10554414" cy="355402"/>
          </a:xfrm>
          <a:prstGeom prst="rect">
            <a:avLst/>
          </a:prstGeom>
          <a:noFill/>
          <a:ln/>
        </p:spPr>
        <p:txBody>
          <a:bodyPr wrap="non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Normalized text positively impacts NLP tasks:</a:t>
            </a:r>
            <a:endParaRPr lang="en-US" sz="1750" dirty="0"/>
          </a:p>
        </p:txBody>
      </p:sp>
      <p:sp>
        <p:nvSpPr>
          <p:cNvPr id="9" name="Text 6"/>
          <p:cNvSpPr/>
          <p:nvPr/>
        </p:nvSpPr>
        <p:spPr>
          <a:xfrm>
            <a:off x="2393394" y="4612005"/>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5E0DF"/>
                </a:solidFill>
                <a:latin typeface="Roboto" pitchFamily="34" charset="0"/>
                <a:ea typeface="Roboto" pitchFamily="34" charset="-122"/>
                <a:cs typeface="Roboto" pitchFamily="34" charset="-120"/>
              </a:rPr>
              <a:t>Machine Learning Boost: Normalization improves machine learning model performance.</a:t>
            </a:r>
            <a:endParaRPr lang="en-US" sz="1750" dirty="0"/>
          </a:p>
        </p:txBody>
      </p:sp>
      <p:sp>
        <p:nvSpPr>
          <p:cNvPr id="10" name="Text 7"/>
          <p:cNvSpPr/>
          <p:nvPr/>
        </p:nvSpPr>
        <p:spPr>
          <a:xfrm>
            <a:off x="2393394" y="5056227"/>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5E0DF"/>
                </a:solidFill>
                <a:latin typeface="Roboto" pitchFamily="34" charset="0"/>
                <a:ea typeface="Roboto" pitchFamily="34" charset="-122"/>
                <a:cs typeface="Roboto" pitchFamily="34" charset="-120"/>
              </a:rPr>
              <a:t>Sentiment Analysis: Accurate sentiment analysis benefits from standardized text.</a:t>
            </a:r>
            <a:endParaRPr lang="en-US" sz="1750" dirty="0"/>
          </a:p>
        </p:txBody>
      </p:sp>
      <p:sp>
        <p:nvSpPr>
          <p:cNvPr id="11" name="Text 8"/>
          <p:cNvSpPr/>
          <p:nvPr/>
        </p:nvSpPr>
        <p:spPr>
          <a:xfrm>
            <a:off x="2393394" y="5500449"/>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5E0DF"/>
                </a:solidFill>
                <a:latin typeface="Roboto" pitchFamily="34" charset="0"/>
                <a:ea typeface="Roboto" pitchFamily="34" charset="-122"/>
                <a:cs typeface="Roboto" pitchFamily="34" charset="-120"/>
              </a:rPr>
              <a:t>Real-world Success: Explore case studies showcasing NLP tasks enhanced by normalization.</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txBody>
          <a:bodyPr/>
          <a:lstStyle/>
          <a:p>
            <a:endParaRPr lang="en-IN"/>
          </a:p>
        </p:txBody>
      </p:sp>
      <p:sp>
        <p:nvSpPr>
          <p:cNvPr id="3" name="Shape 1"/>
          <p:cNvSpPr/>
          <p:nvPr/>
        </p:nvSpPr>
        <p:spPr>
          <a:xfrm>
            <a:off x="0" y="0"/>
            <a:ext cx="14630400" cy="8229600"/>
          </a:xfrm>
          <a:prstGeom prst="rect">
            <a:avLst/>
          </a:prstGeom>
          <a:solidFill>
            <a:srgbClr val="050505"/>
          </a:solidFill>
          <a:ln w="7620">
            <a:solidFill>
              <a:srgbClr val="565151"/>
            </a:solidFill>
            <a:prstDash val="solid"/>
          </a:ln>
        </p:spPr>
        <p:txBody>
          <a:bodyPr/>
          <a:lstStyle/>
          <a:p>
            <a:endParaRPr lang="en-IN"/>
          </a:p>
        </p:txBody>
      </p:sp>
      <p:sp>
        <p:nvSpPr>
          <p:cNvPr id="4" name="Text 2"/>
          <p:cNvSpPr/>
          <p:nvPr/>
        </p:nvSpPr>
        <p:spPr>
          <a:xfrm>
            <a:off x="2037993" y="1970961"/>
            <a:ext cx="10554414" cy="1388745"/>
          </a:xfrm>
          <a:prstGeom prst="rect">
            <a:avLst/>
          </a:prstGeom>
          <a:noFill/>
          <a:ln/>
        </p:spPr>
        <p:txBody>
          <a:bodyPr wrap="squar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Ensuring Data Accuracy with Backreference</a:t>
            </a:r>
            <a:endParaRPr lang="en-US" sz="4374" dirty="0"/>
          </a:p>
        </p:txBody>
      </p:sp>
      <p:sp>
        <p:nvSpPr>
          <p:cNvPr id="5" name="Text 3"/>
          <p:cNvSpPr/>
          <p:nvPr/>
        </p:nvSpPr>
        <p:spPr>
          <a:xfrm>
            <a:off x="2037993" y="3804047"/>
            <a:ext cx="10554414" cy="355402"/>
          </a:xfrm>
          <a:prstGeom prst="rect">
            <a:avLst/>
          </a:prstGeom>
          <a:noFill/>
          <a:ln/>
        </p:spPr>
        <p:txBody>
          <a:bodyPr wrap="non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Precision in Data Extraction through Backreference</a:t>
            </a:r>
            <a:endParaRPr lang="en-US" sz="1750" dirty="0"/>
          </a:p>
        </p:txBody>
      </p:sp>
      <p:sp>
        <p:nvSpPr>
          <p:cNvPr id="6" name="Text 4"/>
          <p:cNvSpPr/>
          <p:nvPr/>
        </p:nvSpPr>
        <p:spPr>
          <a:xfrm>
            <a:off x="2037993" y="4409361"/>
            <a:ext cx="10554414" cy="355402"/>
          </a:xfrm>
          <a:prstGeom prst="rect">
            <a:avLst/>
          </a:prstGeom>
          <a:noFill/>
          <a:ln/>
        </p:spPr>
        <p:txBody>
          <a:bodyPr wrap="non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Backreference ensures accurate data extraction:</a:t>
            </a:r>
            <a:endParaRPr lang="en-US" sz="1750" dirty="0"/>
          </a:p>
        </p:txBody>
      </p:sp>
      <p:sp>
        <p:nvSpPr>
          <p:cNvPr id="7" name="Text 5"/>
          <p:cNvSpPr/>
          <p:nvPr/>
        </p:nvSpPr>
        <p:spPr>
          <a:xfrm>
            <a:off x="2393394" y="5014674"/>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5E0DF"/>
                </a:solidFill>
                <a:latin typeface="Roboto" pitchFamily="34" charset="0"/>
                <a:ea typeface="Roboto" pitchFamily="34" charset="-122"/>
                <a:cs typeface="Roboto" pitchFamily="34" charset="-120"/>
              </a:rPr>
              <a:t>Backreference Defined: Utilize captured groups to reference and match specific patterns.</a:t>
            </a:r>
            <a:endParaRPr lang="en-US" sz="1750" dirty="0"/>
          </a:p>
        </p:txBody>
      </p:sp>
      <p:sp>
        <p:nvSpPr>
          <p:cNvPr id="8" name="Text 6"/>
          <p:cNvSpPr/>
          <p:nvPr/>
        </p:nvSpPr>
        <p:spPr>
          <a:xfrm>
            <a:off x="2393394" y="5458897"/>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5E0DF"/>
                </a:solidFill>
                <a:latin typeface="Roboto" pitchFamily="34" charset="0"/>
                <a:ea typeface="Roboto" pitchFamily="34" charset="-122"/>
                <a:cs typeface="Roboto" pitchFamily="34" charset="-120"/>
              </a:rPr>
              <a:t>Improved Extraction: Precision in extracting structured data from unstructured text.</a:t>
            </a:r>
            <a:endParaRPr lang="en-US" sz="1750" dirty="0"/>
          </a:p>
        </p:txBody>
      </p:sp>
      <p:sp>
        <p:nvSpPr>
          <p:cNvPr id="9" name="Text 7"/>
          <p:cNvSpPr/>
          <p:nvPr/>
        </p:nvSpPr>
        <p:spPr>
          <a:xfrm>
            <a:off x="2393394" y="5903119"/>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5E0DF"/>
                </a:solidFill>
                <a:latin typeface="Roboto" pitchFamily="34" charset="0"/>
                <a:ea typeface="Roboto" pitchFamily="34" charset="-122"/>
                <a:cs typeface="Roboto" pitchFamily="34" charset="-120"/>
              </a:rPr>
              <a:t>Practical Use: Backreference enhances tasks like extracting phone numbers or dates.</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txBody>
          <a:bodyPr/>
          <a:lstStyle/>
          <a:p>
            <a:endParaRPr lang="en-IN"/>
          </a:p>
        </p:txBody>
      </p:sp>
      <p:sp>
        <p:nvSpPr>
          <p:cNvPr id="3" name="Shape 1"/>
          <p:cNvSpPr/>
          <p:nvPr/>
        </p:nvSpPr>
        <p:spPr>
          <a:xfrm>
            <a:off x="0" y="0"/>
            <a:ext cx="14630400" cy="8229600"/>
          </a:xfrm>
          <a:prstGeom prst="rect">
            <a:avLst/>
          </a:prstGeom>
          <a:solidFill>
            <a:srgbClr val="050505"/>
          </a:solidFill>
          <a:ln w="7620">
            <a:solidFill>
              <a:srgbClr val="565151"/>
            </a:solidFill>
            <a:prstDash val="solid"/>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050505">
              <a:alpha val="80000"/>
            </a:srgbClr>
          </a:solidFill>
          <a:ln/>
        </p:spPr>
        <p:txBody>
          <a:bodyPr/>
          <a:lstStyle/>
          <a:p>
            <a:endParaRPr lang="en-IN"/>
          </a:p>
        </p:txBody>
      </p:sp>
      <p:sp>
        <p:nvSpPr>
          <p:cNvPr id="6" name="Text 3"/>
          <p:cNvSpPr/>
          <p:nvPr/>
        </p:nvSpPr>
        <p:spPr>
          <a:xfrm>
            <a:off x="2037993" y="2026563"/>
            <a:ext cx="10554414" cy="1388745"/>
          </a:xfrm>
          <a:prstGeom prst="rect">
            <a:avLst/>
          </a:prstGeom>
          <a:noFill/>
          <a:ln/>
        </p:spPr>
        <p:txBody>
          <a:bodyPr wrap="squar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Overcoming Real-world Data Challenges  </a:t>
            </a:r>
            <a:endParaRPr lang="en-US" sz="4374" dirty="0"/>
          </a:p>
        </p:txBody>
      </p:sp>
      <p:sp>
        <p:nvSpPr>
          <p:cNvPr id="7" name="Text 4"/>
          <p:cNvSpPr/>
          <p:nvPr/>
        </p:nvSpPr>
        <p:spPr>
          <a:xfrm>
            <a:off x="2037993" y="3748564"/>
            <a:ext cx="10554414" cy="355402"/>
          </a:xfrm>
          <a:prstGeom prst="rect">
            <a:avLst/>
          </a:prstGeom>
          <a:noFill/>
          <a:ln/>
        </p:spPr>
        <p:txBody>
          <a:bodyPr wrap="non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Normalization in the Face of Data Diversity</a:t>
            </a:r>
            <a:endParaRPr lang="en-US" sz="1750" dirty="0"/>
          </a:p>
        </p:txBody>
      </p:sp>
      <p:sp>
        <p:nvSpPr>
          <p:cNvPr id="8" name="Text 5"/>
          <p:cNvSpPr/>
          <p:nvPr/>
        </p:nvSpPr>
        <p:spPr>
          <a:xfrm>
            <a:off x="2037993" y="4353878"/>
            <a:ext cx="10554414" cy="355402"/>
          </a:xfrm>
          <a:prstGeom prst="rect">
            <a:avLst/>
          </a:prstGeom>
          <a:noFill/>
          <a:ln/>
        </p:spPr>
        <p:txBody>
          <a:bodyPr wrap="non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Adapting normalization techniques for varying data scenarios:</a:t>
            </a:r>
            <a:endParaRPr lang="en-US" sz="1750" dirty="0"/>
          </a:p>
        </p:txBody>
      </p:sp>
      <p:sp>
        <p:nvSpPr>
          <p:cNvPr id="9" name="Text 6"/>
          <p:cNvSpPr/>
          <p:nvPr/>
        </p:nvSpPr>
        <p:spPr>
          <a:xfrm>
            <a:off x="2393394" y="4959191"/>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5E0DF"/>
                </a:solidFill>
                <a:latin typeface="Roboto" pitchFamily="34" charset="0"/>
                <a:ea typeface="Roboto" pitchFamily="34" charset="-122"/>
                <a:cs typeface="Roboto" pitchFamily="34" charset="-120"/>
              </a:rPr>
              <a:t>Unstructured Data: Handling variability and inconsistencies in real-world text.</a:t>
            </a:r>
            <a:endParaRPr lang="en-US" sz="1750" dirty="0"/>
          </a:p>
        </p:txBody>
      </p:sp>
      <p:sp>
        <p:nvSpPr>
          <p:cNvPr id="10" name="Text 7"/>
          <p:cNvSpPr/>
          <p:nvPr/>
        </p:nvSpPr>
        <p:spPr>
          <a:xfrm>
            <a:off x="2393394" y="5403413"/>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5E0DF"/>
                </a:solidFill>
                <a:latin typeface="Roboto" pitchFamily="34" charset="0"/>
                <a:ea typeface="Roboto" pitchFamily="34" charset="-122"/>
                <a:cs typeface="Roboto" pitchFamily="34" charset="-120"/>
              </a:rPr>
              <a:t>Tailoring Techniques: Strategies to modify normalization for diverse data types.</a:t>
            </a:r>
            <a:endParaRPr lang="en-US" sz="1750" dirty="0"/>
          </a:p>
        </p:txBody>
      </p:sp>
      <p:sp>
        <p:nvSpPr>
          <p:cNvPr id="11" name="Text 8"/>
          <p:cNvSpPr/>
          <p:nvPr/>
        </p:nvSpPr>
        <p:spPr>
          <a:xfrm>
            <a:off x="2393394" y="5847636"/>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5E0DF"/>
                </a:solidFill>
                <a:latin typeface="Roboto" pitchFamily="34" charset="0"/>
                <a:ea typeface="Roboto" pitchFamily="34" charset="-122"/>
                <a:cs typeface="Roboto" pitchFamily="34" charset="-120"/>
              </a:rPr>
              <a:t>Consistent Analysis: Normalization contributes to reliable insights across data variations.</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txBody>
          <a:bodyPr/>
          <a:lstStyle/>
          <a:p>
            <a:endParaRPr lang="en-IN"/>
          </a:p>
        </p:txBody>
      </p:sp>
      <p:sp>
        <p:nvSpPr>
          <p:cNvPr id="3" name="Shape 1"/>
          <p:cNvSpPr/>
          <p:nvPr/>
        </p:nvSpPr>
        <p:spPr>
          <a:xfrm>
            <a:off x="0" y="0"/>
            <a:ext cx="14630400" cy="8229600"/>
          </a:xfrm>
          <a:prstGeom prst="rect">
            <a:avLst/>
          </a:prstGeom>
          <a:solidFill>
            <a:srgbClr val="050505"/>
          </a:solidFill>
          <a:ln w="7620">
            <a:solidFill>
              <a:srgbClr val="565151"/>
            </a:solidFill>
            <a:prstDash val="solid"/>
          </a:ln>
        </p:spPr>
        <p:txBody>
          <a:bodyPr/>
          <a:lstStyle/>
          <a:p>
            <a:endParaRPr lang="en-IN"/>
          </a:p>
        </p:txBody>
      </p:sp>
      <p:sp>
        <p:nvSpPr>
          <p:cNvPr id="4" name="Text 2"/>
          <p:cNvSpPr/>
          <p:nvPr/>
        </p:nvSpPr>
        <p:spPr>
          <a:xfrm>
            <a:off x="2037993" y="1970961"/>
            <a:ext cx="10554414" cy="1388745"/>
          </a:xfrm>
          <a:prstGeom prst="rect">
            <a:avLst/>
          </a:prstGeom>
          <a:noFill/>
          <a:ln/>
        </p:spPr>
        <p:txBody>
          <a:bodyPr wrap="squar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Striking a Balance: Normalization and Context</a:t>
            </a:r>
            <a:endParaRPr lang="en-US" sz="4374" dirty="0"/>
          </a:p>
        </p:txBody>
      </p:sp>
      <p:sp>
        <p:nvSpPr>
          <p:cNvPr id="5" name="Text 3"/>
          <p:cNvSpPr/>
          <p:nvPr/>
        </p:nvSpPr>
        <p:spPr>
          <a:xfrm>
            <a:off x="2037993" y="3804047"/>
            <a:ext cx="10554414" cy="355402"/>
          </a:xfrm>
          <a:prstGeom prst="rect">
            <a:avLst/>
          </a:prstGeom>
          <a:noFill/>
          <a:ln/>
        </p:spPr>
        <p:txBody>
          <a:bodyPr wrap="non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Preserving Context while Normalizing Text</a:t>
            </a:r>
            <a:endParaRPr lang="en-US" sz="1750" dirty="0"/>
          </a:p>
        </p:txBody>
      </p:sp>
      <p:sp>
        <p:nvSpPr>
          <p:cNvPr id="6" name="Text 4"/>
          <p:cNvSpPr/>
          <p:nvPr/>
        </p:nvSpPr>
        <p:spPr>
          <a:xfrm>
            <a:off x="2037993" y="4409361"/>
            <a:ext cx="10554414" cy="355402"/>
          </a:xfrm>
          <a:prstGeom prst="rect">
            <a:avLst/>
          </a:prstGeom>
          <a:noFill/>
          <a:ln/>
        </p:spPr>
        <p:txBody>
          <a:bodyPr wrap="non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Balancing normalization with context preservation:</a:t>
            </a:r>
            <a:endParaRPr lang="en-US" sz="1750" dirty="0"/>
          </a:p>
        </p:txBody>
      </p:sp>
      <p:sp>
        <p:nvSpPr>
          <p:cNvPr id="7" name="Text 5"/>
          <p:cNvSpPr/>
          <p:nvPr/>
        </p:nvSpPr>
        <p:spPr>
          <a:xfrm>
            <a:off x="2393394" y="5014674"/>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5E0DF"/>
                </a:solidFill>
                <a:latin typeface="Roboto" pitchFamily="34" charset="0"/>
                <a:ea typeface="Roboto" pitchFamily="34" charset="-122"/>
                <a:cs typeface="Roboto" pitchFamily="34" charset="-120"/>
              </a:rPr>
              <a:t>Contextual Importance: The significance of maintaining original meaning.</a:t>
            </a:r>
            <a:endParaRPr lang="en-US" sz="1750" dirty="0"/>
          </a:p>
        </p:txBody>
      </p:sp>
      <p:sp>
        <p:nvSpPr>
          <p:cNvPr id="8" name="Text 6"/>
          <p:cNvSpPr/>
          <p:nvPr/>
        </p:nvSpPr>
        <p:spPr>
          <a:xfrm>
            <a:off x="2393394" y="5458897"/>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5E0DF"/>
                </a:solidFill>
                <a:latin typeface="Roboto" pitchFamily="34" charset="0"/>
                <a:ea typeface="Roboto" pitchFamily="34" charset="-122"/>
                <a:cs typeface="Roboto" pitchFamily="34" charset="-120"/>
              </a:rPr>
              <a:t>Avoiding Over-normalization: Prevent loss of vital information due to excessive normalization.</a:t>
            </a:r>
            <a:endParaRPr lang="en-US" sz="1750" dirty="0"/>
          </a:p>
        </p:txBody>
      </p:sp>
      <p:sp>
        <p:nvSpPr>
          <p:cNvPr id="9" name="Text 7"/>
          <p:cNvSpPr/>
          <p:nvPr/>
        </p:nvSpPr>
        <p:spPr>
          <a:xfrm>
            <a:off x="2393394" y="5903119"/>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5E0DF"/>
                </a:solidFill>
                <a:latin typeface="Roboto" pitchFamily="34" charset="0"/>
                <a:ea typeface="Roboto" pitchFamily="34" charset="-122"/>
                <a:cs typeface="Roboto" pitchFamily="34" charset="-120"/>
              </a:rPr>
              <a:t>Strategies for Balance: Techniques to achieve accurate normalization without compromising context.</a:t>
            </a:r>
            <a:endParaRPr lang="en-US" sz="17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txBody>
          <a:bodyPr/>
          <a:lstStyle/>
          <a:p>
            <a:endParaRPr lang="en-IN"/>
          </a:p>
        </p:txBody>
      </p:sp>
      <p:sp>
        <p:nvSpPr>
          <p:cNvPr id="3" name="Shape 1"/>
          <p:cNvSpPr/>
          <p:nvPr/>
        </p:nvSpPr>
        <p:spPr>
          <a:xfrm>
            <a:off x="0" y="0"/>
            <a:ext cx="14630400" cy="8229600"/>
          </a:xfrm>
          <a:prstGeom prst="rect">
            <a:avLst/>
          </a:prstGeom>
          <a:solidFill>
            <a:srgbClr val="050505"/>
          </a:solidFill>
          <a:ln w="7620">
            <a:solidFill>
              <a:srgbClr val="565151"/>
            </a:solidFill>
            <a:prstDash val="solid"/>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050505">
              <a:alpha val="80000"/>
            </a:srgbClr>
          </a:solidFill>
          <a:ln/>
        </p:spPr>
        <p:txBody>
          <a:bodyPr/>
          <a:lstStyle/>
          <a:p>
            <a:endParaRPr lang="en-IN"/>
          </a:p>
        </p:txBody>
      </p:sp>
      <p:sp>
        <p:nvSpPr>
          <p:cNvPr id="6" name="Text 3"/>
          <p:cNvSpPr/>
          <p:nvPr/>
        </p:nvSpPr>
        <p:spPr>
          <a:xfrm>
            <a:off x="2037993" y="1840587"/>
            <a:ext cx="9159240" cy="694373"/>
          </a:xfrm>
          <a:prstGeom prst="rect">
            <a:avLst/>
          </a:prstGeom>
          <a:noFill/>
          <a:ln/>
        </p:spPr>
        <p:txBody>
          <a:bodyPr wrap="non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Tools and Libraries for Efficiency   </a:t>
            </a:r>
            <a:endParaRPr lang="en-US" sz="4374" dirty="0"/>
          </a:p>
        </p:txBody>
      </p:sp>
      <p:sp>
        <p:nvSpPr>
          <p:cNvPr id="7" name="Text 4"/>
          <p:cNvSpPr/>
          <p:nvPr/>
        </p:nvSpPr>
        <p:spPr>
          <a:xfrm>
            <a:off x="2037993" y="2868216"/>
            <a:ext cx="10554414" cy="355402"/>
          </a:xfrm>
          <a:prstGeom prst="rect">
            <a:avLst/>
          </a:prstGeom>
          <a:noFill/>
          <a:ln/>
        </p:spPr>
        <p:txBody>
          <a:bodyPr wrap="non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Efficient Text Normalization with Tools</a:t>
            </a:r>
            <a:endParaRPr lang="en-US" sz="1750" dirty="0"/>
          </a:p>
        </p:txBody>
      </p:sp>
      <p:sp>
        <p:nvSpPr>
          <p:cNvPr id="8" name="Text 5"/>
          <p:cNvSpPr/>
          <p:nvPr/>
        </p:nvSpPr>
        <p:spPr>
          <a:xfrm>
            <a:off x="2037993" y="3473529"/>
            <a:ext cx="10554414" cy="355402"/>
          </a:xfrm>
          <a:prstGeom prst="rect">
            <a:avLst/>
          </a:prstGeom>
          <a:noFill/>
          <a:ln/>
        </p:spPr>
        <p:txBody>
          <a:bodyPr wrap="non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Streamline your text normalization process using established tools and libraries:</a:t>
            </a:r>
            <a:endParaRPr lang="en-US" sz="1750" dirty="0"/>
          </a:p>
        </p:txBody>
      </p:sp>
      <p:sp>
        <p:nvSpPr>
          <p:cNvPr id="9" name="Text 6"/>
          <p:cNvSpPr/>
          <p:nvPr/>
        </p:nvSpPr>
        <p:spPr>
          <a:xfrm>
            <a:off x="2393394" y="4078843"/>
            <a:ext cx="10199013"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E5E0DF"/>
                </a:solidFill>
                <a:latin typeface="Roboto" pitchFamily="34" charset="0"/>
                <a:ea typeface="Roboto" pitchFamily="34" charset="-122"/>
                <a:cs typeface="Roboto" pitchFamily="34" charset="-120"/>
              </a:rPr>
              <a:t>NLTK (Natural Language Toolkit): A comprehensive library offering various text processing modules, including normalization functionalities.</a:t>
            </a:r>
            <a:endParaRPr lang="en-US" sz="1750" dirty="0"/>
          </a:p>
        </p:txBody>
      </p:sp>
      <p:sp>
        <p:nvSpPr>
          <p:cNvPr id="10" name="Text 7"/>
          <p:cNvSpPr/>
          <p:nvPr/>
        </p:nvSpPr>
        <p:spPr>
          <a:xfrm>
            <a:off x="2393394" y="4878467"/>
            <a:ext cx="10199013"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E5E0DF"/>
                </a:solidFill>
                <a:latin typeface="Roboto" pitchFamily="34" charset="0"/>
                <a:ea typeface="Roboto" pitchFamily="34" charset="-122"/>
                <a:cs typeface="Roboto" pitchFamily="34" charset="-120"/>
              </a:rPr>
              <a:t>spaCy: A popular NLP library known for its efficient text processing capabilities, including text normalization.</a:t>
            </a:r>
            <a:endParaRPr lang="en-US" sz="1750" dirty="0"/>
          </a:p>
        </p:txBody>
      </p:sp>
      <p:sp>
        <p:nvSpPr>
          <p:cNvPr id="11" name="Text 8"/>
          <p:cNvSpPr/>
          <p:nvPr/>
        </p:nvSpPr>
        <p:spPr>
          <a:xfrm>
            <a:off x="2393394" y="5678091"/>
            <a:ext cx="10199013"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E5E0DF"/>
                </a:solidFill>
                <a:latin typeface="Roboto" pitchFamily="34" charset="0"/>
                <a:ea typeface="Roboto" pitchFamily="34" charset="-122"/>
                <a:cs typeface="Roboto" pitchFamily="34" charset="-120"/>
              </a:rPr>
              <a:t>Benefits of Using Tools: These libraries provide pre-built functions that save time, enhance consistency, and ensure accurate normalization.</a:t>
            </a:r>
            <a:endParaRPr lang="en-US" sz="17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txBody>
          <a:bodyPr/>
          <a:lstStyle/>
          <a:p>
            <a:endParaRPr lang="en-IN"/>
          </a:p>
        </p:txBody>
      </p:sp>
      <p:sp>
        <p:nvSpPr>
          <p:cNvPr id="3" name="Shape 1"/>
          <p:cNvSpPr/>
          <p:nvPr/>
        </p:nvSpPr>
        <p:spPr>
          <a:xfrm>
            <a:off x="0" y="0"/>
            <a:ext cx="14630400" cy="8229600"/>
          </a:xfrm>
          <a:prstGeom prst="rect">
            <a:avLst/>
          </a:prstGeom>
          <a:solidFill>
            <a:srgbClr val="050505"/>
          </a:solidFill>
          <a:ln w="7620">
            <a:solidFill>
              <a:srgbClr val="565151"/>
            </a:solidFill>
            <a:prstDash val="solid"/>
          </a:ln>
        </p:spPr>
        <p:txBody>
          <a:bodyPr/>
          <a:lstStyle/>
          <a:p>
            <a:endParaRPr lang="en-IN"/>
          </a:p>
        </p:txBody>
      </p:sp>
      <p:sp>
        <p:nvSpPr>
          <p:cNvPr id="4" name="Text 2"/>
          <p:cNvSpPr/>
          <p:nvPr/>
        </p:nvSpPr>
        <p:spPr>
          <a:xfrm>
            <a:off x="2037993" y="904875"/>
            <a:ext cx="8176260" cy="694373"/>
          </a:xfrm>
          <a:prstGeom prst="rect">
            <a:avLst/>
          </a:prstGeom>
          <a:noFill/>
          <a:ln/>
        </p:spPr>
        <p:txBody>
          <a:bodyPr wrap="non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Conclusion and Future Trends</a:t>
            </a:r>
            <a:endParaRPr lang="en-US" sz="4374" dirty="0"/>
          </a:p>
        </p:txBody>
      </p:sp>
      <p:sp>
        <p:nvSpPr>
          <p:cNvPr id="5" name="Text 3"/>
          <p:cNvSpPr/>
          <p:nvPr/>
        </p:nvSpPr>
        <p:spPr>
          <a:xfrm>
            <a:off x="2037993" y="2043589"/>
            <a:ext cx="10554414" cy="355402"/>
          </a:xfrm>
          <a:prstGeom prst="rect">
            <a:avLst/>
          </a:prstGeom>
          <a:noFill/>
          <a:ln/>
        </p:spPr>
        <p:txBody>
          <a:bodyPr wrap="non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Key Takeaways and Future Perspectives</a:t>
            </a:r>
            <a:endParaRPr lang="en-US" sz="1750" dirty="0"/>
          </a:p>
        </p:txBody>
      </p:sp>
      <p:sp>
        <p:nvSpPr>
          <p:cNvPr id="6" name="Text 4"/>
          <p:cNvSpPr/>
          <p:nvPr/>
        </p:nvSpPr>
        <p:spPr>
          <a:xfrm>
            <a:off x="2037993" y="2648903"/>
            <a:ext cx="10554414" cy="710803"/>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In summary, text normalization is a crucial step in NLP for consistent and accurate analysis. Remember these key points:</a:t>
            </a:r>
            <a:endParaRPr lang="en-US" sz="1750" dirty="0"/>
          </a:p>
        </p:txBody>
      </p:sp>
      <p:sp>
        <p:nvSpPr>
          <p:cNvPr id="7" name="Text 5"/>
          <p:cNvSpPr/>
          <p:nvPr/>
        </p:nvSpPr>
        <p:spPr>
          <a:xfrm>
            <a:off x="2393394" y="3609618"/>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5E0DF"/>
                </a:solidFill>
                <a:latin typeface="Roboto" pitchFamily="34" charset="0"/>
                <a:ea typeface="Roboto" pitchFamily="34" charset="-122"/>
                <a:cs typeface="Roboto" pitchFamily="34" charset="-120"/>
              </a:rPr>
              <a:t>Standardization: Text normalization ensures uniformity in text data, benefiting various NLP tasks.</a:t>
            </a:r>
            <a:endParaRPr lang="en-US" sz="1750" dirty="0"/>
          </a:p>
        </p:txBody>
      </p:sp>
      <p:sp>
        <p:nvSpPr>
          <p:cNvPr id="8" name="Text 6"/>
          <p:cNvSpPr/>
          <p:nvPr/>
        </p:nvSpPr>
        <p:spPr>
          <a:xfrm>
            <a:off x="2393394" y="4053840"/>
            <a:ext cx="10199013"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E5E0DF"/>
                </a:solidFill>
                <a:latin typeface="Roboto" pitchFamily="34" charset="0"/>
                <a:ea typeface="Roboto" pitchFamily="34" charset="-122"/>
                <a:cs typeface="Roboto" pitchFamily="34" charset="-120"/>
              </a:rPr>
              <a:t>Real-world Impact: Practical applications across data extraction, cleaning, and machine learning underscore its importance.</a:t>
            </a:r>
            <a:endParaRPr lang="en-US" sz="1750" dirty="0"/>
          </a:p>
        </p:txBody>
      </p:sp>
      <p:sp>
        <p:nvSpPr>
          <p:cNvPr id="9" name="Text 7"/>
          <p:cNvSpPr/>
          <p:nvPr/>
        </p:nvSpPr>
        <p:spPr>
          <a:xfrm>
            <a:off x="2393394" y="4853464"/>
            <a:ext cx="10199013"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E5E0DF"/>
                </a:solidFill>
                <a:latin typeface="Roboto" pitchFamily="34" charset="0"/>
                <a:ea typeface="Roboto" pitchFamily="34" charset="-122"/>
                <a:cs typeface="Roboto" pitchFamily="34" charset="-120"/>
              </a:rPr>
              <a:t>Contextual Balance: Balancing normalization and context preservation is essential for meaningful insights.</a:t>
            </a:r>
            <a:endParaRPr lang="en-US" sz="1750" dirty="0"/>
          </a:p>
        </p:txBody>
      </p:sp>
      <p:sp>
        <p:nvSpPr>
          <p:cNvPr id="10" name="Text 8"/>
          <p:cNvSpPr/>
          <p:nvPr/>
        </p:nvSpPr>
        <p:spPr>
          <a:xfrm>
            <a:off x="2393394" y="5653088"/>
            <a:ext cx="10199013"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E5E0DF"/>
                </a:solidFill>
                <a:latin typeface="Roboto" pitchFamily="34" charset="0"/>
                <a:ea typeface="Roboto" pitchFamily="34" charset="-122"/>
                <a:cs typeface="Roboto" pitchFamily="34" charset="-120"/>
              </a:rPr>
              <a:t>Future Innovations: As NLP continues to evolve, text normalization techniques will adapt to handle diverse data and languages.</a:t>
            </a:r>
            <a:endParaRPr lang="en-US" sz="1750" dirty="0"/>
          </a:p>
        </p:txBody>
      </p:sp>
      <p:sp>
        <p:nvSpPr>
          <p:cNvPr id="11" name="Text 9"/>
          <p:cNvSpPr/>
          <p:nvPr/>
        </p:nvSpPr>
        <p:spPr>
          <a:xfrm>
            <a:off x="2037993" y="6613803"/>
            <a:ext cx="10554414" cy="710803"/>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Thank you for joining us on this journey through text normalization. Embrace these concepts to unlock the full potential of text data in your NLP endeavors.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txBody>
          <a:bodyPr/>
          <a:lstStyle/>
          <a:p>
            <a:endParaRPr lang="en-IN"/>
          </a:p>
        </p:txBody>
      </p:sp>
      <p:sp>
        <p:nvSpPr>
          <p:cNvPr id="3" name="Shape 1"/>
          <p:cNvSpPr/>
          <p:nvPr/>
        </p:nvSpPr>
        <p:spPr>
          <a:xfrm>
            <a:off x="0" y="0"/>
            <a:ext cx="14630400" cy="8229600"/>
          </a:xfrm>
          <a:prstGeom prst="rect">
            <a:avLst/>
          </a:prstGeom>
          <a:solidFill>
            <a:srgbClr val="050505"/>
          </a:solidFill>
          <a:ln w="7620">
            <a:solidFill>
              <a:srgbClr val="565151"/>
            </a:solidFill>
            <a:prstDash val="solid"/>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050505">
              <a:alpha val="80000"/>
            </a:srgbClr>
          </a:solidFill>
          <a:ln/>
        </p:spPr>
        <p:txBody>
          <a:bodyPr/>
          <a:lstStyle/>
          <a:p>
            <a:endParaRPr lang="en-IN"/>
          </a:p>
        </p:txBody>
      </p:sp>
      <p:sp>
        <p:nvSpPr>
          <p:cNvPr id="6" name="Text 3"/>
          <p:cNvSpPr/>
          <p:nvPr/>
        </p:nvSpPr>
        <p:spPr>
          <a:xfrm>
            <a:off x="2037993" y="1432441"/>
            <a:ext cx="10378440" cy="694373"/>
          </a:xfrm>
          <a:prstGeom prst="rect">
            <a:avLst/>
          </a:prstGeom>
          <a:noFill/>
          <a:ln/>
        </p:spPr>
        <p:txBody>
          <a:bodyPr wrap="non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The Significance of Text Normalization</a:t>
            </a:r>
            <a:endParaRPr lang="en-US" sz="4374" dirty="0"/>
          </a:p>
        </p:txBody>
      </p:sp>
      <p:sp>
        <p:nvSpPr>
          <p:cNvPr id="7" name="Text 4"/>
          <p:cNvSpPr/>
          <p:nvPr/>
        </p:nvSpPr>
        <p:spPr>
          <a:xfrm>
            <a:off x="2037993" y="2460069"/>
            <a:ext cx="10554414" cy="710803"/>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Text normalization plays a pivotal role in the field of Natural Language Processing (NLP). Let's delve into why it's essential:</a:t>
            </a:r>
            <a:endParaRPr lang="en-US" sz="1750" dirty="0"/>
          </a:p>
        </p:txBody>
      </p:sp>
      <p:sp>
        <p:nvSpPr>
          <p:cNvPr id="8" name="Text 5"/>
          <p:cNvSpPr/>
          <p:nvPr/>
        </p:nvSpPr>
        <p:spPr>
          <a:xfrm>
            <a:off x="2393394" y="3420785"/>
            <a:ext cx="10199013" cy="1066205"/>
          </a:xfrm>
          <a:prstGeom prst="rect">
            <a:avLst/>
          </a:prstGeom>
          <a:noFill/>
          <a:ln/>
        </p:spPr>
        <p:txBody>
          <a:bodyPr wrap="square" rtlCol="0" anchor="t"/>
          <a:lstStyle/>
          <a:p>
            <a:pPr marL="342900" indent="-342900" algn="l">
              <a:lnSpc>
                <a:spcPts val="2799"/>
              </a:lnSpc>
              <a:buSzPct val="100000"/>
              <a:buFont typeface="+mj-lt"/>
              <a:buAutoNum type="arabicPeriod"/>
            </a:pPr>
            <a:r>
              <a:rPr lang="en-US" sz="1750" dirty="0">
                <a:solidFill>
                  <a:srgbClr val="E5E0DF"/>
                </a:solidFill>
                <a:latin typeface="Roboto" pitchFamily="34" charset="0"/>
                <a:ea typeface="Roboto" pitchFamily="34" charset="-122"/>
                <a:cs typeface="Roboto" pitchFamily="34" charset="-120"/>
              </a:rPr>
              <a:t>Enhancing NLP Tasks: Text normalization ensures that the same word appears in its standardized form, regardless of its context. This consistency is crucial for various NLP tasks such as sentiment analysis, machine translation, and information retrieval.</a:t>
            </a:r>
            <a:endParaRPr lang="en-US" sz="1750" dirty="0"/>
          </a:p>
        </p:txBody>
      </p:sp>
      <p:sp>
        <p:nvSpPr>
          <p:cNvPr id="9" name="Text 6"/>
          <p:cNvSpPr/>
          <p:nvPr/>
        </p:nvSpPr>
        <p:spPr>
          <a:xfrm>
            <a:off x="2393394" y="4575810"/>
            <a:ext cx="10199013" cy="1066205"/>
          </a:xfrm>
          <a:prstGeom prst="rect">
            <a:avLst/>
          </a:prstGeom>
          <a:noFill/>
          <a:ln/>
        </p:spPr>
        <p:txBody>
          <a:bodyPr wrap="square" rtlCol="0" anchor="t"/>
          <a:lstStyle/>
          <a:p>
            <a:pPr marL="342900" indent="-342900" algn="l">
              <a:lnSpc>
                <a:spcPts val="2799"/>
              </a:lnSpc>
              <a:buSzPct val="100000"/>
              <a:buFont typeface="+mj-lt"/>
              <a:buAutoNum type="arabicPeriod" startAt="2"/>
            </a:pPr>
            <a:r>
              <a:rPr lang="en-US" sz="1750" dirty="0">
                <a:solidFill>
                  <a:srgbClr val="E5E0DF"/>
                </a:solidFill>
                <a:latin typeface="Roboto" pitchFamily="34" charset="0"/>
                <a:ea typeface="Roboto" pitchFamily="34" charset="-122"/>
                <a:cs typeface="Roboto" pitchFamily="34" charset="-120"/>
              </a:rPr>
              <a:t>Impact on Data Analysis: Unnormalized text variations can lead to inconsistencies in data analysis. For instance, considering "Apple" and "apple" as different words could distort frequency counts and statistical analyses.</a:t>
            </a:r>
            <a:endParaRPr lang="en-US" sz="1750" dirty="0"/>
          </a:p>
        </p:txBody>
      </p:sp>
      <p:sp>
        <p:nvSpPr>
          <p:cNvPr id="10" name="Text 7"/>
          <p:cNvSpPr/>
          <p:nvPr/>
        </p:nvSpPr>
        <p:spPr>
          <a:xfrm>
            <a:off x="2393394" y="5730835"/>
            <a:ext cx="10199013" cy="1066205"/>
          </a:xfrm>
          <a:prstGeom prst="rect">
            <a:avLst/>
          </a:prstGeom>
          <a:noFill/>
          <a:ln/>
        </p:spPr>
        <p:txBody>
          <a:bodyPr wrap="square" rtlCol="0" anchor="t"/>
          <a:lstStyle/>
          <a:p>
            <a:pPr marL="342900" indent="-342900" algn="l">
              <a:lnSpc>
                <a:spcPts val="2799"/>
              </a:lnSpc>
              <a:buSzPct val="100000"/>
              <a:buFont typeface="+mj-lt"/>
              <a:buAutoNum type="arabicPeriod" startAt="3"/>
            </a:pPr>
            <a:r>
              <a:rPr lang="en-US" sz="1750" dirty="0">
                <a:solidFill>
                  <a:srgbClr val="E5E0DF"/>
                </a:solidFill>
                <a:latin typeface="Roboto" pitchFamily="34" charset="0"/>
                <a:ea typeface="Roboto" pitchFamily="34" charset="-122"/>
                <a:cs typeface="Roboto" pitchFamily="34" charset="-120"/>
              </a:rPr>
              <a:t>Real-world Emphasis: Imagine analyzing customer reviews for a product. If "good" and "gud" are treated as separate words, the sentiment analysis might be inaccurate. Text normalization ensures these variations are treated the same, providing more accurate insights.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txBody>
          <a:bodyPr/>
          <a:lstStyle/>
          <a:p>
            <a:endParaRPr lang="en-IN"/>
          </a:p>
        </p:txBody>
      </p:sp>
      <p:sp>
        <p:nvSpPr>
          <p:cNvPr id="3" name="Shape 1"/>
          <p:cNvSpPr/>
          <p:nvPr/>
        </p:nvSpPr>
        <p:spPr>
          <a:xfrm>
            <a:off x="0" y="-116325"/>
            <a:ext cx="14630400" cy="8229600"/>
          </a:xfrm>
          <a:prstGeom prst="rect">
            <a:avLst/>
          </a:prstGeom>
          <a:solidFill>
            <a:srgbClr val="050505"/>
          </a:solidFill>
          <a:ln w="7620">
            <a:solidFill>
              <a:srgbClr val="565151"/>
            </a:solidFill>
            <a:prstDash val="solid"/>
          </a:ln>
        </p:spPr>
        <p:txBody>
          <a:bodyPr/>
          <a:lstStyle/>
          <a:p>
            <a:endParaRPr lang="en-IN"/>
          </a:p>
        </p:txBody>
      </p:sp>
      <p:sp>
        <p:nvSpPr>
          <p:cNvPr id="4" name="Text 2"/>
          <p:cNvSpPr/>
          <p:nvPr/>
        </p:nvSpPr>
        <p:spPr>
          <a:xfrm>
            <a:off x="2037993" y="1315760"/>
            <a:ext cx="10554414" cy="1388745"/>
          </a:xfrm>
          <a:prstGeom prst="rect">
            <a:avLst/>
          </a:prstGeom>
          <a:noFill/>
          <a:ln/>
        </p:spPr>
        <p:txBody>
          <a:bodyPr wrap="squar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Basic Techniques of Text Normalization</a:t>
            </a:r>
            <a:endParaRPr lang="en-US" sz="4374" dirty="0"/>
          </a:p>
        </p:txBody>
      </p:sp>
      <p:sp>
        <p:nvSpPr>
          <p:cNvPr id="5" name="Text 3"/>
          <p:cNvSpPr/>
          <p:nvPr/>
        </p:nvSpPr>
        <p:spPr>
          <a:xfrm>
            <a:off x="2037993" y="3037761"/>
            <a:ext cx="10554414" cy="355402"/>
          </a:xfrm>
          <a:prstGeom prst="rect">
            <a:avLst/>
          </a:prstGeom>
          <a:noFill/>
          <a:ln/>
        </p:spPr>
        <p:txBody>
          <a:bodyPr wrap="non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Mastering the Basics: Techniques for Text Normalization</a:t>
            </a:r>
            <a:endParaRPr lang="en-US" sz="1750" dirty="0"/>
          </a:p>
        </p:txBody>
      </p:sp>
      <p:sp>
        <p:nvSpPr>
          <p:cNvPr id="6" name="Text 4"/>
          <p:cNvSpPr/>
          <p:nvPr/>
        </p:nvSpPr>
        <p:spPr>
          <a:xfrm>
            <a:off x="2393394" y="3643074"/>
            <a:ext cx="10199013" cy="710803"/>
          </a:xfrm>
          <a:prstGeom prst="rect">
            <a:avLst/>
          </a:prstGeom>
          <a:noFill/>
          <a:ln/>
        </p:spPr>
        <p:txBody>
          <a:bodyPr wrap="square" rtlCol="0" anchor="t"/>
          <a:lstStyle/>
          <a:p>
            <a:pPr marL="342900" indent="-342900" algn="l">
              <a:lnSpc>
                <a:spcPts val="2799"/>
              </a:lnSpc>
              <a:buSzPct val="100000"/>
              <a:buFont typeface="+mj-lt"/>
              <a:buAutoNum type="arabicPeriod"/>
            </a:pPr>
            <a:r>
              <a:rPr lang="en-US" sz="1750" dirty="0">
                <a:solidFill>
                  <a:srgbClr val="E5E0DF"/>
                </a:solidFill>
                <a:latin typeface="Roboto" pitchFamily="34" charset="0"/>
                <a:ea typeface="Roboto" pitchFamily="34" charset="-122"/>
                <a:cs typeface="Roboto" pitchFamily="34" charset="-120"/>
              </a:rPr>
              <a:t>Redundancy Removal and Whitespace Management: Eliminate redundant information and excessive spaces from text data. Example: Converting "too many spaces" to "too many spaces" for clarity.</a:t>
            </a:r>
            <a:endParaRPr lang="en-US" sz="1750" dirty="0"/>
          </a:p>
        </p:txBody>
      </p:sp>
      <p:sp>
        <p:nvSpPr>
          <p:cNvPr id="7" name="Text 5"/>
          <p:cNvSpPr/>
          <p:nvPr/>
        </p:nvSpPr>
        <p:spPr>
          <a:xfrm>
            <a:off x="2393394" y="4676257"/>
            <a:ext cx="10199013" cy="710803"/>
          </a:xfrm>
          <a:prstGeom prst="rect">
            <a:avLst/>
          </a:prstGeom>
          <a:noFill/>
          <a:ln/>
        </p:spPr>
        <p:txBody>
          <a:bodyPr wrap="square" rtlCol="0" anchor="t"/>
          <a:lstStyle/>
          <a:p>
            <a:pPr marL="342900" indent="-342900" algn="l">
              <a:lnSpc>
                <a:spcPts val="2799"/>
              </a:lnSpc>
              <a:buSzPct val="100000"/>
              <a:buFont typeface="+mj-lt"/>
              <a:buAutoNum type="arabicPeriod" startAt="2"/>
            </a:pPr>
            <a:r>
              <a:rPr lang="en-US" sz="1750" dirty="0">
                <a:solidFill>
                  <a:srgbClr val="E5E0DF"/>
                </a:solidFill>
                <a:latin typeface="Roboto" pitchFamily="34" charset="0"/>
                <a:ea typeface="Roboto" pitchFamily="34" charset="-122"/>
                <a:cs typeface="Roboto" pitchFamily="34" charset="-120"/>
              </a:rPr>
              <a:t>Lowercasing for Consistency: Convert all characters to lowercase to ensure consistent text processing. Example: Transforming "Machine Learning" to "machine learning" for uniformity.</a:t>
            </a:r>
            <a:endParaRPr lang="en-US" sz="1750" dirty="0"/>
          </a:p>
        </p:txBody>
      </p:sp>
      <p:sp>
        <p:nvSpPr>
          <p:cNvPr id="8" name="Text 6"/>
          <p:cNvSpPr/>
          <p:nvPr/>
        </p:nvSpPr>
        <p:spPr>
          <a:xfrm>
            <a:off x="2393393" y="5425136"/>
            <a:ext cx="10199013" cy="710803"/>
          </a:xfrm>
          <a:prstGeom prst="rect">
            <a:avLst/>
          </a:prstGeom>
          <a:noFill/>
          <a:ln/>
        </p:spPr>
        <p:txBody>
          <a:bodyPr wrap="square" rtlCol="0" anchor="t"/>
          <a:lstStyle/>
          <a:p>
            <a:pPr marL="342900" indent="-342900" algn="l">
              <a:lnSpc>
                <a:spcPts val="2799"/>
              </a:lnSpc>
              <a:buSzPct val="100000"/>
              <a:buFont typeface="+mj-lt"/>
              <a:buAutoNum type="arabicPeriod" startAt="3"/>
            </a:pPr>
            <a:r>
              <a:rPr lang="en-US" sz="1750" dirty="0">
                <a:solidFill>
                  <a:srgbClr val="E5E0DF"/>
                </a:solidFill>
                <a:latin typeface="Roboto" pitchFamily="34" charset="0"/>
                <a:ea typeface="Roboto" pitchFamily="34" charset="-122"/>
                <a:cs typeface="Roboto" pitchFamily="34" charset="-120"/>
              </a:rPr>
              <a:t>Visualizing Punctuation Removal: Use visual aids to showcase the process of removing punctuation marks. Example: Transforming "Hello, World!" to "Hello World" to simplify text analysis.</a:t>
            </a:r>
            <a:endParaRPr lang="en-US" sz="1750" dirty="0"/>
          </a:p>
        </p:txBody>
      </p:sp>
      <p:sp>
        <p:nvSpPr>
          <p:cNvPr id="9" name="Text 7"/>
          <p:cNvSpPr/>
          <p:nvPr/>
        </p:nvSpPr>
        <p:spPr>
          <a:xfrm>
            <a:off x="2037993" y="6407574"/>
            <a:ext cx="10554414" cy="710803"/>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By implementing these fundamental techniques, text normalization establishes a consistent foundation for further processing and analysis.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txBody>
          <a:bodyPr/>
          <a:lstStyle/>
          <a:p>
            <a:endParaRPr lang="en-IN"/>
          </a:p>
        </p:txBody>
      </p:sp>
      <p:sp>
        <p:nvSpPr>
          <p:cNvPr id="3" name="Shape 1"/>
          <p:cNvSpPr/>
          <p:nvPr/>
        </p:nvSpPr>
        <p:spPr>
          <a:xfrm>
            <a:off x="0" y="0"/>
            <a:ext cx="14630400" cy="8229600"/>
          </a:xfrm>
          <a:prstGeom prst="rect">
            <a:avLst/>
          </a:prstGeom>
          <a:solidFill>
            <a:srgbClr val="050505"/>
          </a:solidFill>
          <a:ln w="7620">
            <a:solidFill>
              <a:srgbClr val="565151"/>
            </a:solidFill>
            <a:prstDash val="solid"/>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050505">
              <a:alpha val="80000"/>
            </a:srgbClr>
          </a:solidFill>
          <a:ln/>
        </p:spPr>
        <p:txBody>
          <a:bodyPr/>
          <a:lstStyle/>
          <a:p>
            <a:endParaRPr lang="en-IN"/>
          </a:p>
        </p:txBody>
      </p:sp>
      <p:sp>
        <p:nvSpPr>
          <p:cNvPr id="6" name="Text 3"/>
          <p:cNvSpPr/>
          <p:nvPr/>
        </p:nvSpPr>
        <p:spPr>
          <a:xfrm>
            <a:off x="2037993" y="2098834"/>
            <a:ext cx="8618220" cy="694373"/>
          </a:xfrm>
          <a:prstGeom prst="rect">
            <a:avLst/>
          </a:prstGeom>
          <a:noFill/>
          <a:ln/>
        </p:spPr>
        <p:txBody>
          <a:bodyPr wrap="non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Handling Accent and Diacritics </a:t>
            </a:r>
            <a:endParaRPr lang="en-US" sz="4374" dirty="0"/>
          </a:p>
        </p:txBody>
      </p:sp>
      <p:sp>
        <p:nvSpPr>
          <p:cNvPr id="7" name="Text 4"/>
          <p:cNvSpPr/>
          <p:nvPr/>
        </p:nvSpPr>
        <p:spPr>
          <a:xfrm>
            <a:off x="2393394" y="3126462"/>
            <a:ext cx="10199013" cy="355402"/>
          </a:xfrm>
          <a:prstGeom prst="rect">
            <a:avLst/>
          </a:prstGeom>
          <a:noFill/>
          <a:ln/>
        </p:spPr>
        <p:txBody>
          <a:bodyPr wrap="none" rtlCol="0" anchor="t"/>
          <a:lstStyle/>
          <a:p>
            <a:pPr marL="342900" indent="-342900" algn="l">
              <a:lnSpc>
                <a:spcPts val="2799"/>
              </a:lnSpc>
              <a:buSzPct val="100000"/>
              <a:buFont typeface="+mj-lt"/>
              <a:buAutoNum type="arabicPeriod"/>
            </a:pPr>
            <a:r>
              <a:rPr lang="en-US" sz="1750" dirty="0">
                <a:solidFill>
                  <a:srgbClr val="E5E0DF"/>
                </a:solidFill>
                <a:latin typeface="Roboto" pitchFamily="34" charset="0"/>
                <a:ea typeface="Roboto" pitchFamily="34" charset="-122"/>
                <a:cs typeface="Roboto" pitchFamily="34" charset="-120"/>
              </a:rPr>
              <a:t>The Challenge: Accents and diacritics in text can complicate analysis and comparisons.</a:t>
            </a:r>
            <a:endParaRPr lang="en-US" sz="1750" dirty="0"/>
          </a:p>
        </p:txBody>
      </p:sp>
      <p:sp>
        <p:nvSpPr>
          <p:cNvPr id="8" name="Text 5"/>
          <p:cNvSpPr/>
          <p:nvPr/>
        </p:nvSpPr>
        <p:spPr>
          <a:xfrm>
            <a:off x="2393394" y="3570684"/>
            <a:ext cx="10199013" cy="710803"/>
          </a:xfrm>
          <a:prstGeom prst="rect">
            <a:avLst/>
          </a:prstGeom>
          <a:noFill/>
          <a:ln/>
        </p:spPr>
        <p:txBody>
          <a:bodyPr wrap="square" rtlCol="0" anchor="t"/>
          <a:lstStyle/>
          <a:p>
            <a:pPr marL="342900" indent="-342900" algn="l">
              <a:lnSpc>
                <a:spcPts val="2799"/>
              </a:lnSpc>
              <a:buSzPct val="100000"/>
              <a:buFont typeface="+mj-lt"/>
              <a:buAutoNum type="arabicPeriod" startAt="2"/>
            </a:pPr>
            <a:r>
              <a:rPr lang="en-US" sz="1750" dirty="0">
                <a:solidFill>
                  <a:srgbClr val="E5E0DF"/>
                </a:solidFill>
                <a:latin typeface="Roboto" pitchFamily="34" charset="0"/>
                <a:ea typeface="Roboto" pitchFamily="34" charset="-122"/>
                <a:cs typeface="Roboto" pitchFamily="34" charset="-120"/>
              </a:rPr>
              <a:t>Accent Removal: Normalize text by removing accents to ensure uniform representation. Example: "résumé" becomes "resume" after accent removal.</a:t>
            </a:r>
            <a:endParaRPr lang="en-US" sz="1750" dirty="0"/>
          </a:p>
        </p:txBody>
      </p:sp>
      <p:sp>
        <p:nvSpPr>
          <p:cNvPr id="9" name="Text 6"/>
          <p:cNvSpPr/>
          <p:nvPr/>
        </p:nvSpPr>
        <p:spPr>
          <a:xfrm>
            <a:off x="2393394" y="4370308"/>
            <a:ext cx="10199013" cy="355402"/>
          </a:xfrm>
          <a:prstGeom prst="rect">
            <a:avLst/>
          </a:prstGeom>
          <a:noFill/>
          <a:ln/>
        </p:spPr>
        <p:txBody>
          <a:bodyPr wrap="none" rtlCol="0" anchor="t"/>
          <a:lstStyle/>
          <a:p>
            <a:pPr marL="342900" indent="-342900" algn="l">
              <a:lnSpc>
                <a:spcPts val="2799"/>
              </a:lnSpc>
              <a:buSzPct val="100000"/>
              <a:buFont typeface="+mj-lt"/>
              <a:buAutoNum type="arabicPeriod" startAt="3"/>
            </a:pPr>
            <a:r>
              <a:rPr lang="en-US" sz="1750" dirty="0">
                <a:solidFill>
                  <a:srgbClr val="E5E0DF"/>
                </a:solidFill>
                <a:latin typeface="Roboto" pitchFamily="34" charset="0"/>
                <a:ea typeface="Roboto" pitchFamily="34" charset="-122"/>
                <a:cs typeface="Roboto" pitchFamily="34" charset="-120"/>
              </a:rPr>
              <a:t>Clean and Standardized Data: Accent normalization contributes to cleaner and standardized text data.</a:t>
            </a:r>
            <a:endParaRPr lang="en-US" sz="1750" dirty="0"/>
          </a:p>
        </p:txBody>
      </p:sp>
      <p:sp>
        <p:nvSpPr>
          <p:cNvPr id="10" name="Text 7"/>
          <p:cNvSpPr/>
          <p:nvPr/>
        </p:nvSpPr>
        <p:spPr>
          <a:xfrm>
            <a:off x="2393394" y="4814530"/>
            <a:ext cx="10199013" cy="355402"/>
          </a:xfrm>
          <a:prstGeom prst="rect">
            <a:avLst/>
          </a:prstGeom>
          <a:noFill/>
          <a:ln/>
        </p:spPr>
        <p:txBody>
          <a:bodyPr wrap="none" rtlCol="0" anchor="t"/>
          <a:lstStyle/>
          <a:p>
            <a:pPr marL="342900" indent="-342900" algn="l">
              <a:lnSpc>
                <a:spcPts val="2799"/>
              </a:lnSpc>
              <a:buSzPct val="100000"/>
              <a:buFont typeface="+mj-lt"/>
              <a:buAutoNum type="arabicPeriod" startAt="4"/>
            </a:pPr>
            <a:r>
              <a:rPr lang="en-US" sz="1750" dirty="0">
                <a:solidFill>
                  <a:srgbClr val="E5E0DF"/>
                </a:solidFill>
                <a:latin typeface="Roboto" pitchFamily="34" charset="0"/>
                <a:ea typeface="Roboto" pitchFamily="34" charset="-122"/>
                <a:cs typeface="Roboto" pitchFamily="34" charset="-120"/>
              </a:rPr>
              <a:t>Impact on Analysis: Accented variations can lead to confusion, affecting tasks like keyword matching.</a:t>
            </a:r>
            <a:endParaRPr lang="en-US" sz="1750" dirty="0"/>
          </a:p>
        </p:txBody>
      </p:sp>
      <p:sp>
        <p:nvSpPr>
          <p:cNvPr id="11" name="Text 8"/>
          <p:cNvSpPr/>
          <p:nvPr/>
        </p:nvSpPr>
        <p:spPr>
          <a:xfrm>
            <a:off x="2037993" y="5419844"/>
            <a:ext cx="10554414" cy="710803"/>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Addressing accents and diacritics is a crucial aspect of text normalization that contributes to more accurate and reliable NLP outcomes.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txBody>
          <a:bodyPr/>
          <a:lstStyle/>
          <a:p>
            <a:endParaRPr lang="en-IN"/>
          </a:p>
        </p:txBody>
      </p:sp>
      <p:sp>
        <p:nvSpPr>
          <p:cNvPr id="3" name="Shape 1"/>
          <p:cNvSpPr/>
          <p:nvPr/>
        </p:nvSpPr>
        <p:spPr>
          <a:xfrm>
            <a:off x="0" y="0"/>
            <a:ext cx="14630400" cy="8229600"/>
          </a:xfrm>
          <a:prstGeom prst="rect">
            <a:avLst/>
          </a:prstGeom>
          <a:solidFill>
            <a:srgbClr val="050505"/>
          </a:solidFill>
          <a:ln w="7620">
            <a:solidFill>
              <a:srgbClr val="565151"/>
            </a:solidFill>
            <a:prstDash val="solid"/>
          </a:ln>
        </p:spPr>
        <p:txBody>
          <a:bodyPr/>
          <a:lstStyle/>
          <a:p>
            <a:endParaRPr lang="en-IN"/>
          </a:p>
        </p:txBody>
      </p:sp>
      <p:sp>
        <p:nvSpPr>
          <p:cNvPr id="4" name="Text 2"/>
          <p:cNvSpPr/>
          <p:nvPr/>
        </p:nvSpPr>
        <p:spPr>
          <a:xfrm>
            <a:off x="2037993" y="1393508"/>
            <a:ext cx="10554414" cy="1388745"/>
          </a:xfrm>
          <a:prstGeom prst="rect">
            <a:avLst/>
          </a:prstGeom>
          <a:noFill/>
          <a:ln/>
        </p:spPr>
        <p:txBody>
          <a:bodyPr wrap="squar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Dealing with Abbreviations and Expansions </a:t>
            </a:r>
            <a:endParaRPr lang="en-US" sz="4374" dirty="0"/>
          </a:p>
        </p:txBody>
      </p:sp>
      <p:sp>
        <p:nvSpPr>
          <p:cNvPr id="5" name="Text 3"/>
          <p:cNvSpPr/>
          <p:nvPr/>
        </p:nvSpPr>
        <p:spPr>
          <a:xfrm>
            <a:off x="2037993" y="3226594"/>
            <a:ext cx="10554414" cy="355402"/>
          </a:xfrm>
          <a:prstGeom prst="rect">
            <a:avLst/>
          </a:prstGeom>
          <a:noFill/>
          <a:ln/>
        </p:spPr>
        <p:txBody>
          <a:bodyPr wrap="non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Navigating the World of Abbreviated Text</a:t>
            </a:r>
            <a:endParaRPr lang="en-US" sz="1750" dirty="0"/>
          </a:p>
        </p:txBody>
      </p:sp>
      <p:sp>
        <p:nvSpPr>
          <p:cNvPr id="6" name="Text 4"/>
          <p:cNvSpPr/>
          <p:nvPr/>
        </p:nvSpPr>
        <p:spPr>
          <a:xfrm>
            <a:off x="2393394" y="3831908"/>
            <a:ext cx="10199013" cy="355402"/>
          </a:xfrm>
          <a:prstGeom prst="rect">
            <a:avLst/>
          </a:prstGeom>
          <a:noFill/>
          <a:ln/>
        </p:spPr>
        <p:txBody>
          <a:bodyPr wrap="none" rtlCol="0" anchor="t"/>
          <a:lstStyle/>
          <a:p>
            <a:pPr marL="342900" indent="-342900" algn="l">
              <a:lnSpc>
                <a:spcPts val="2799"/>
              </a:lnSpc>
              <a:buSzPct val="100000"/>
              <a:buFont typeface="+mj-lt"/>
              <a:buAutoNum type="arabicPeriod"/>
            </a:pPr>
            <a:r>
              <a:rPr lang="en-US" sz="1750" dirty="0">
                <a:solidFill>
                  <a:srgbClr val="E5E0DF"/>
                </a:solidFill>
                <a:latin typeface="Roboto" pitchFamily="34" charset="0"/>
                <a:ea typeface="Roboto" pitchFamily="34" charset="-122"/>
                <a:cs typeface="Roboto" pitchFamily="34" charset="-120"/>
              </a:rPr>
              <a:t>The Complexity: Abbreviations are common but can lead to confusion and ambiguity.</a:t>
            </a:r>
            <a:endParaRPr lang="en-US" sz="1750" dirty="0"/>
          </a:p>
        </p:txBody>
      </p:sp>
      <p:sp>
        <p:nvSpPr>
          <p:cNvPr id="7" name="Text 5"/>
          <p:cNvSpPr/>
          <p:nvPr/>
        </p:nvSpPr>
        <p:spPr>
          <a:xfrm>
            <a:off x="2393394" y="4276130"/>
            <a:ext cx="10199013" cy="710803"/>
          </a:xfrm>
          <a:prstGeom prst="rect">
            <a:avLst/>
          </a:prstGeom>
          <a:noFill/>
          <a:ln/>
        </p:spPr>
        <p:txBody>
          <a:bodyPr wrap="square" rtlCol="0" anchor="t"/>
          <a:lstStyle/>
          <a:p>
            <a:pPr marL="342900" indent="-342900" algn="l">
              <a:lnSpc>
                <a:spcPts val="2799"/>
              </a:lnSpc>
              <a:buSzPct val="100000"/>
              <a:buFont typeface="+mj-lt"/>
              <a:buAutoNum type="arabicPeriod" startAt="2"/>
            </a:pPr>
            <a:r>
              <a:rPr lang="en-US" sz="1750" dirty="0">
                <a:solidFill>
                  <a:srgbClr val="E5E0DF"/>
                </a:solidFill>
                <a:latin typeface="Roboto" pitchFamily="34" charset="0"/>
                <a:ea typeface="Roboto" pitchFamily="34" charset="-122"/>
                <a:cs typeface="Roboto" pitchFamily="34" charset="-120"/>
              </a:rPr>
              <a:t>Domain-specific Abbreviations: Handle specialized abbreviations in industries like medicine or finance. Example: Expanding "MRI" to "Magnetic Resonance Imaging" for clarity.</a:t>
            </a:r>
            <a:endParaRPr lang="en-US" sz="1750" dirty="0"/>
          </a:p>
        </p:txBody>
      </p:sp>
      <p:sp>
        <p:nvSpPr>
          <p:cNvPr id="8" name="Text 6"/>
          <p:cNvSpPr/>
          <p:nvPr/>
        </p:nvSpPr>
        <p:spPr>
          <a:xfrm>
            <a:off x="2393394" y="5075753"/>
            <a:ext cx="10199013" cy="355402"/>
          </a:xfrm>
          <a:prstGeom prst="rect">
            <a:avLst/>
          </a:prstGeom>
          <a:noFill/>
          <a:ln/>
        </p:spPr>
        <p:txBody>
          <a:bodyPr wrap="none" rtlCol="0" anchor="t"/>
          <a:lstStyle/>
          <a:p>
            <a:pPr marL="342900" indent="-342900" algn="l">
              <a:lnSpc>
                <a:spcPts val="2799"/>
              </a:lnSpc>
              <a:buSzPct val="100000"/>
              <a:buFont typeface="+mj-lt"/>
              <a:buAutoNum type="arabicPeriod" startAt="3"/>
            </a:pPr>
            <a:r>
              <a:rPr lang="en-US" sz="1750" dirty="0">
                <a:solidFill>
                  <a:srgbClr val="E5E0DF"/>
                </a:solidFill>
                <a:latin typeface="Roboto" pitchFamily="34" charset="0"/>
                <a:ea typeface="Roboto" pitchFamily="34" charset="-122"/>
                <a:cs typeface="Roboto" pitchFamily="34" charset="-120"/>
              </a:rPr>
              <a:t>Abbreviation Expansion: Normalize abbreviations by expanding them to their full forms.</a:t>
            </a:r>
            <a:endParaRPr lang="en-US" sz="1750" dirty="0"/>
          </a:p>
        </p:txBody>
      </p:sp>
      <p:sp>
        <p:nvSpPr>
          <p:cNvPr id="9" name="Text 7"/>
          <p:cNvSpPr/>
          <p:nvPr/>
        </p:nvSpPr>
        <p:spPr>
          <a:xfrm>
            <a:off x="2393394" y="5519976"/>
            <a:ext cx="10199013" cy="355402"/>
          </a:xfrm>
          <a:prstGeom prst="rect">
            <a:avLst/>
          </a:prstGeom>
          <a:noFill/>
          <a:ln/>
        </p:spPr>
        <p:txBody>
          <a:bodyPr wrap="none" rtlCol="0" anchor="t"/>
          <a:lstStyle/>
          <a:p>
            <a:pPr marL="342900" indent="-342900" algn="l">
              <a:lnSpc>
                <a:spcPts val="2799"/>
              </a:lnSpc>
              <a:buSzPct val="100000"/>
              <a:buFont typeface="+mj-lt"/>
              <a:buAutoNum type="arabicPeriod" startAt="4"/>
            </a:pPr>
            <a:r>
              <a:rPr lang="en-US" sz="1750" dirty="0">
                <a:solidFill>
                  <a:srgbClr val="E5E0DF"/>
                </a:solidFill>
                <a:latin typeface="Roboto" pitchFamily="34" charset="0"/>
                <a:ea typeface="Roboto" pitchFamily="34" charset="-122"/>
                <a:cs typeface="Roboto" pitchFamily="34" charset="-120"/>
              </a:rPr>
              <a:t>Enhancing Understanding: Abbreviation expansion ensures comprehensible and informative text.</a:t>
            </a:r>
            <a:endParaRPr lang="en-US" sz="1750" dirty="0"/>
          </a:p>
        </p:txBody>
      </p:sp>
      <p:sp>
        <p:nvSpPr>
          <p:cNvPr id="10" name="Text 8"/>
          <p:cNvSpPr/>
          <p:nvPr/>
        </p:nvSpPr>
        <p:spPr>
          <a:xfrm>
            <a:off x="2037993" y="6125289"/>
            <a:ext cx="10554414" cy="710803"/>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By effectively dealing with abbreviations and their expansions, text normalization contributes to better communication and analysis in NLP tasks.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txBody>
          <a:bodyPr/>
          <a:lstStyle/>
          <a:p>
            <a:endParaRPr lang="en-IN"/>
          </a:p>
        </p:txBody>
      </p:sp>
      <p:sp>
        <p:nvSpPr>
          <p:cNvPr id="3" name="Shape 1"/>
          <p:cNvSpPr/>
          <p:nvPr/>
        </p:nvSpPr>
        <p:spPr>
          <a:xfrm>
            <a:off x="0" y="0"/>
            <a:ext cx="14630400" cy="8229600"/>
          </a:xfrm>
          <a:prstGeom prst="rect">
            <a:avLst/>
          </a:prstGeom>
          <a:solidFill>
            <a:srgbClr val="050505"/>
          </a:solidFill>
          <a:ln w="7620">
            <a:solidFill>
              <a:srgbClr val="565151"/>
            </a:solidFill>
            <a:prstDash val="solid"/>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050505">
              <a:alpha val="80000"/>
            </a:srgbClr>
          </a:solidFill>
          <a:ln/>
        </p:spPr>
        <p:txBody>
          <a:bodyPr/>
          <a:lstStyle/>
          <a:p>
            <a:endParaRPr lang="en-IN"/>
          </a:p>
        </p:txBody>
      </p:sp>
      <p:sp>
        <p:nvSpPr>
          <p:cNvPr id="6" name="Text 3"/>
          <p:cNvSpPr/>
          <p:nvPr/>
        </p:nvSpPr>
        <p:spPr>
          <a:xfrm>
            <a:off x="2037993" y="2018348"/>
            <a:ext cx="8907780" cy="694373"/>
          </a:xfrm>
          <a:prstGeom prst="rect">
            <a:avLst/>
          </a:prstGeom>
          <a:noFill/>
          <a:ln/>
        </p:spPr>
        <p:txBody>
          <a:bodyPr wrap="non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Expanding Acronyms for Clarity  </a:t>
            </a:r>
            <a:endParaRPr lang="en-US" sz="4374" dirty="0"/>
          </a:p>
        </p:txBody>
      </p:sp>
      <p:sp>
        <p:nvSpPr>
          <p:cNvPr id="7" name="Text 4"/>
          <p:cNvSpPr/>
          <p:nvPr/>
        </p:nvSpPr>
        <p:spPr>
          <a:xfrm>
            <a:off x="2037993" y="3045976"/>
            <a:ext cx="10554414" cy="355402"/>
          </a:xfrm>
          <a:prstGeom prst="rect">
            <a:avLst/>
          </a:prstGeom>
          <a:noFill/>
          <a:ln/>
        </p:spPr>
        <p:txBody>
          <a:bodyPr wrap="non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Enhancing Text Comprehension with Acronym Expansion</a:t>
            </a:r>
            <a:endParaRPr lang="en-US" sz="1750" dirty="0"/>
          </a:p>
        </p:txBody>
      </p:sp>
      <p:sp>
        <p:nvSpPr>
          <p:cNvPr id="8" name="Text 5"/>
          <p:cNvSpPr/>
          <p:nvPr/>
        </p:nvSpPr>
        <p:spPr>
          <a:xfrm>
            <a:off x="2037993" y="3651290"/>
            <a:ext cx="10554414" cy="710803"/>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Acronyms can sometimes lead to confusion, especially for those unfamiliar with the terminology. To address this:</a:t>
            </a:r>
            <a:endParaRPr lang="en-US" sz="1750" dirty="0"/>
          </a:p>
        </p:txBody>
      </p:sp>
      <p:sp>
        <p:nvSpPr>
          <p:cNvPr id="9" name="Text 6"/>
          <p:cNvSpPr/>
          <p:nvPr/>
        </p:nvSpPr>
        <p:spPr>
          <a:xfrm>
            <a:off x="2393394" y="4612005"/>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5E0DF"/>
                </a:solidFill>
                <a:latin typeface="Roboto" pitchFamily="34" charset="0"/>
                <a:ea typeface="Roboto" pitchFamily="34" charset="-122"/>
                <a:cs typeface="Roboto" pitchFamily="34" charset="-120"/>
              </a:rPr>
              <a:t>Acronym Expansion: Expand acronyms to their full forms within the text.</a:t>
            </a:r>
            <a:endParaRPr lang="en-US" sz="1750" dirty="0"/>
          </a:p>
        </p:txBody>
      </p:sp>
      <p:sp>
        <p:nvSpPr>
          <p:cNvPr id="10" name="Text 7"/>
          <p:cNvSpPr/>
          <p:nvPr/>
        </p:nvSpPr>
        <p:spPr>
          <a:xfrm>
            <a:off x="2393394" y="5056227"/>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5E0DF"/>
                </a:solidFill>
                <a:latin typeface="Roboto" pitchFamily="34" charset="0"/>
                <a:ea typeface="Roboto" pitchFamily="34" charset="-122"/>
                <a:cs typeface="Roboto" pitchFamily="34" charset="-120"/>
              </a:rPr>
              <a:t>Improved Understanding: Expanded acronyms provide readers with clear context and meaning.</a:t>
            </a:r>
            <a:endParaRPr lang="en-US" sz="1750" dirty="0"/>
          </a:p>
        </p:txBody>
      </p:sp>
      <p:sp>
        <p:nvSpPr>
          <p:cNvPr id="11" name="Text 8"/>
          <p:cNvSpPr/>
          <p:nvPr/>
        </p:nvSpPr>
        <p:spPr>
          <a:xfrm>
            <a:off x="2393394" y="5500449"/>
            <a:ext cx="10199013"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E5E0DF"/>
                </a:solidFill>
                <a:latin typeface="Roboto" pitchFamily="34" charset="0"/>
                <a:ea typeface="Roboto" pitchFamily="34" charset="-122"/>
                <a:cs typeface="Roboto" pitchFamily="34" charset="-120"/>
              </a:rPr>
              <a:t>Consistent Communication: Avoid misinterpretations by ensuring all parties understand the intended terms.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txBody>
          <a:bodyPr/>
          <a:lstStyle/>
          <a:p>
            <a:endParaRPr lang="en-IN"/>
          </a:p>
        </p:txBody>
      </p:sp>
      <p:sp>
        <p:nvSpPr>
          <p:cNvPr id="3" name="Shape 1"/>
          <p:cNvSpPr/>
          <p:nvPr/>
        </p:nvSpPr>
        <p:spPr>
          <a:xfrm>
            <a:off x="0" y="0"/>
            <a:ext cx="14630400" cy="8229600"/>
          </a:xfrm>
          <a:prstGeom prst="rect">
            <a:avLst/>
          </a:prstGeom>
          <a:solidFill>
            <a:srgbClr val="050505"/>
          </a:solidFill>
          <a:ln w="7620">
            <a:solidFill>
              <a:srgbClr val="565151"/>
            </a:solidFill>
            <a:prstDash val="solid"/>
          </a:ln>
        </p:spPr>
        <p:txBody>
          <a:bodyPr/>
          <a:lstStyle/>
          <a:p>
            <a:endParaRPr lang="en-IN"/>
          </a:p>
        </p:txBody>
      </p:sp>
      <p:sp>
        <p:nvSpPr>
          <p:cNvPr id="4" name="Text 2"/>
          <p:cNvSpPr/>
          <p:nvPr/>
        </p:nvSpPr>
        <p:spPr>
          <a:xfrm>
            <a:off x="2037993" y="2015371"/>
            <a:ext cx="11762228" cy="1388745"/>
          </a:xfrm>
          <a:prstGeom prst="rect">
            <a:avLst/>
          </a:prstGeom>
          <a:noFill/>
          <a:ln/>
        </p:spPr>
        <p:txBody>
          <a:bodyPr wrap="squar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Real-world Use Cases of Normalization</a:t>
            </a:r>
            <a:endParaRPr lang="en-US" sz="4374" dirty="0"/>
          </a:p>
        </p:txBody>
      </p:sp>
      <p:sp>
        <p:nvSpPr>
          <p:cNvPr id="5" name="Text 3"/>
          <p:cNvSpPr/>
          <p:nvPr/>
        </p:nvSpPr>
        <p:spPr>
          <a:xfrm>
            <a:off x="2037993" y="3848457"/>
            <a:ext cx="10554414" cy="355402"/>
          </a:xfrm>
          <a:prstGeom prst="rect">
            <a:avLst/>
          </a:prstGeom>
          <a:noFill/>
          <a:ln/>
        </p:spPr>
        <p:txBody>
          <a:bodyPr wrap="non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Practical Applications in Data Extraction and Cleaning</a:t>
            </a:r>
            <a:endParaRPr lang="en-US" sz="1750" dirty="0"/>
          </a:p>
        </p:txBody>
      </p:sp>
      <p:sp>
        <p:nvSpPr>
          <p:cNvPr id="6" name="Text 4"/>
          <p:cNvSpPr/>
          <p:nvPr/>
        </p:nvSpPr>
        <p:spPr>
          <a:xfrm>
            <a:off x="2037993" y="4453771"/>
            <a:ext cx="10554414" cy="355402"/>
          </a:xfrm>
          <a:prstGeom prst="rect">
            <a:avLst/>
          </a:prstGeom>
          <a:noFill/>
          <a:ln/>
        </p:spPr>
        <p:txBody>
          <a:bodyPr wrap="non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Normalization has real-world applications that impact data extraction and cleaning:</a:t>
            </a:r>
            <a:endParaRPr lang="en-US" sz="1750" dirty="0"/>
          </a:p>
        </p:txBody>
      </p:sp>
      <p:sp>
        <p:nvSpPr>
          <p:cNvPr id="7" name="Text 5"/>
          <p:cNvSpPr/>
          <p:nvPr/>
        </p:nvSpPr>
        <p:spPr>
          <a:xfrm>
            <a:off x="2393394" y="5059085"/>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5E0DF"/>
                </a:solidFill>
                <a:latin typeface="Roboto" pitchFamily="34" charset="0"/>
                <a:ea typeface="Roboto" pitchFamily="34" charset="-122"/>
                <a:cs typeface="Roboto" pitchFamily="34" charset="-120"/>
              </a:rPr>
              <a:t>Structured Data Extraction: Normalize text to accurately extract URLs, emails, and phone numbers.</a:t>
            </a:r>
            <a:endParaRPr lang="en-US" sz="1750" dirty="0"/>
          </a:p>
        </p:txBody>
      </p:sp>
      <p:sp>
        <p:nvSpPr>
          <p:cNvPr id="8" name="Text 6"/>
          <p:cNvSpPr/>
          <p:nvPr/>
        </p:nvSpPr>
        <p:spPr>
          <a:xfrm>
            <a:off x="2393394" y="5503307"/>
            <a:ext cx="10199013"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E5E0DF"/>
                </a:solidFill>
                <a:latin typeface="Roboto" pitchFamily="34" charset="0"/>
                <a:ea typeface="Roboto" pitchFamily="34" charset="-122"/>
                <a:cs typeface="Roboto" pitchFamily="34" charset="-120"/>
              </a:rPr>
              <a:t>Preprocessing and Cleaning: Normalize text as a preliminary step to improve data quality and consistency.</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txBody>
          <a:bodyPr/>
          <a:lstStyle/>
          <a:p>
            <a:endParaRPr lang="en-IN"/>
          </a:p>
        </p:txBody>
      </p:sp>
      <p:sp>
        <p:nvSpPr>
          <p:cNvPr id="3" name="Shape 1"/>
          <p:cNvSpPr/>
          <p:nvPr/>
        </p:nvSpPr>
        <p:spPr>
          <a:xfrm>
            <a:off x="0" y="0"/>
            <a:ext cx="14630400" cy="8229600"/>
          </a:xfrm>
          <a:prstGeom prst="rect">
            <a:avLst/>
          </a:prstGeom>
          <a:solidFill>
            <a:srgbClr val="050505"/>
          </a:solidFill>
          <a:ln w="7620">
            <a:solidFill>
              <a:srgbClr val="565151"/>
            </a:solidFill>
            <a:prstDash val="solid"/>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050505">
              <a:alpha val="80000"/>
            </a:srgbClr>
          </a:solidFill>
          <a:ln/>
        </p:spPr>
        <p:txBody>
          <a:bodyPr/>
          <a:lstStyle/>
          <a:p>
            <a:endParaRPr lang="en-IN"/>
          </a:p>
        </p:txBody>
      </p:sp>
      <p:sp>
        <p:nvSpPr>
          <p:cNvPr id="6" name="Text 3"/>
          <p:cNvSpPr/>
          <p:nvPr/>
        </p:nvSpPr>
        <p:spPr>
          <a:xfrm>
            <a:off x="2037993" y="2195989"/>
            <a:ext cx="8641080" cy="694373"/>
          </a:xfrm>
          <a:prstGeom prst="rect">
            <a:avLst/>
          </a:prstGeom>
          <a:noFill/>
          <a:ln/>
        </p:spPr>
        <p:txBody>
          <a:bodyPr wrap="non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The Process of Lemmatization   </a:t>
            </a:r>
            <a:endParaRPr lang="en-US" sz="4374" dirty="0"/>
          </a:p>
        </p:txBody>
      </p:sp>
      <p:sp>
        <p:nvSpPr>
          <p:cNvPr id="7" name="Text 4"/>
          <p:cNvSpPr/>
          <p:nvPr/>
        </p:nvSpPr>
        <p:spPr>
          <a:xfrm>
            <a:off x="2037993" y="3223617"/>
            <a:ext cx="10554414" cy="355402"/>
          </a:xfrm>
          <a:prstGeom prst="rect">
            <a:avLst/>
          </a:prstGeom>
          <a:noFill/>
          <a:ln/>
        </p:spPr>
        <p:txBody>
          <a:bodyPr wrap="non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Standardizing Word Forms for Enhanced Analysis</a:t>
            </a:r>
            <a:endParaRPr lang="en-US" sz="1750" dirty="0"/>
          </a:p>
        </p:txBody>
      </p:sp>
      <p:sp>
        <p:nvSpPr>
          <p:cNvPr id="8" name="Text 5"/>
          <p:cNvSpPr/>
          <p:nvPr/>
        </p:nvSpPr>
        <p:spPr>
          <a:xfrm>
            <a:off x="2037993" y="3828931"/>
            <a:ext cx="10554414" cy="355402"/>
          </a:xfrm>
          <a:prstGeom prst="rect">
            <a:avLst/>
          </a:prstGeom>
          <a:noFill/>
          <a:ln/>
        </p:spPr>
        <p:txBody>
          <a:bodyPr wrap="non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Lemmatization contributes to standardized text data for better analysis:</a:t>
            </a:r>
            <a:endParaRPr lang="en-US" sz="1750" dirty="0"/>
          </a:p>
        </p:txBody>
      </p:sp>
      <p:sp>
        <p:nvSpPr>
          <p:cNvPr id="9" name="Text 6"/>
          <p:cNvSpPr/>
          <p:nvPr/>
        </p:nvSpPr>
        <p:spPr>
          <a:xfrm>
            <a:off x="2393394" y="4434245"/>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5E0DF"/>
                </a:solidFill>
                <a:latin typeface="Roboto" pitchFamily="34" charset="0"/>
                <a:ea typeface="Roboto" pitchFamily="34" charset="-122"/>
                <a:cs typeface="Roboto" pitchFamily="34" charset="-120"/>
              </a:rPr>
              <a:t>Definition: Lemmatization reduces words to their base form while maintaining meaning.</a:t>
            </a:r>
            <a:endParaRPr lang="en-US" sz="1750" dirty="0"/>
          </a:p>
        </p:txBody>
      </p:sp>
      <p:sp>
        <p:nvSpPr>
          <p:cNvPr id="10" name="Text 7"/>
          <p:cNvSpPr/>
          <p:nvPr/>
        </p:nvSpPr>
        <p:spPr>
          <a:xfrm>
            <a:off x="2393394" y="4878467"/>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5E0DF"/>
                </a:solidFill>
                <a:latin typeface="Roboto" pitchFamily="34" charset="0"/>
                <a:ea typeface="Roboto" pitchFamily="34" charset="-122"/>
                <a:cs typeface="Roboto" pitchFamily="34" charset="-120"/>
              </a:rPr>
              <a:t>Text Consistency: Standardized forms aid in accurate comparison and text analysis.</a:t>
            </a:r>
            <a:endParaRPr lang="en-US" sz="1750" dirty="0"/>
          </a:p>
        </p:txBody>
      </p:sp>
      <p:sp>
        <p:nvSpPr>
          <p:cNvPr id="11" name="Text 8"/>
          <p:cNvSpPr/>
          <p:nvPr/>
        </p:nvSpPr>
        <p:spPr>
          <a:xfrm>
            <a:off x="2393394" y="5322689"/>
            <a:ext cx="10199013"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E5E0DF"/>
                </a:solidFill>
                <a:latin typeface="Roboto" pitchFamily="34" charset="0"/>
                <a:ea typeface="Roboto" pitchFamily="34" charset="-122"/>
                <a:cs typeface="Roboto" pitchFamily="34" charset="-120"/>
              </a:rPr>
              <a:t>Application: Lemmatization supports tasks like text classification, sentiment analysis, and information retrieval.</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txBody>
          <a:bodyPr/>
          <a:lstStyle/>
          <a:p>
            <a:endParaRPr lang="en-IN"/>
          </a:p>
        </p:txBody>
      </p:sp>
      <p:sp>
        <p:nvSpPr>
          <p:cNvPr id="3" name="Shape 1"/>
          <p:cNvSpPr/>
          <p:nvPr/>
        </p:nvSpPr>
        <p:spPr>
          <a:xfrm>
            <a:off x="0" y="0"/>
            <a:ext cx="14630400" cy="8229600"/>
          </a:xfrm>
          <a:prstGeom prst="rect">
            <a:avLst/>
          </a:prstGeom>
          <a:solidFill>
            <a:srgbClr val="050505"/>
          </a:solidFill>
          <a:ln w="7620">
            <a:solidFill>
              <a:srgbClr val="565151"/>
            </a:solidFill>
            <a:prstDash val="solid"/>
          </a:ln>
        </p:spPr>
        <p:txBody>
          <a:bodyPr/>
          <a:lstStyle/>
          <a:p>
            <a:endParaRPr lang="en-IN"/>
          </a:p>
        </p:txBody>
      </p:sp>
      <p:sp>
        <p:nvSpPr>
          <p:cNvPr id="4" name="Text 2"/>
          <p:cNvSpPr/>
          <p:nvPr/>
        </p:nvSpPr>
        <p:spPr>
          <a:xfrm>
            <a:off x="2037993" y="2318147"/>
            <a:ext cx="10340340" cy="694373"/>
          </a:xfrm>
          <a:prstGeom prst="rect">
            <a:avLst/>
          </a:prstGeom>
          <a:noFill/>
          <a:ln/>
        </p:spPr>
        <p:txBody>
          <a:bodyPr wrap="non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Multilingual Normalization Challenges</a:t>
            </a:r>
            <a:endParaRPr lang="en-US" sz="4374" dirty="0"/>
          </a:p>
        </p:txBody>
      </p:sp>
      <p:sp>
        <p:nvSpPr>
          <p:cNvPr id="5" name="Text 3"/>
          <p:cNvSpPr/>
          <p:nvPr/>
        </p:nvSpPr>
        <p:spPr>
          <a:xfrm>
            <a:off x="2037993" y="3456861"/>
            <a:ext cx="10554414" cy="355402"/>
          </a:xfrm>
          <a:prstGeom prst="rect">
            <a:avLst/>
          </a:prstGeom>
          <a:noFill/>
          <a:ln/>
        </p:spPr>
        <p:txBody>
          <a:bodyPr wrap="non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Navigating Multilingual Text Normalization</a:t>
            </a:r>
            <a:endParaRPr lang="en-US" sz="1750" dirty="0"/>
          </a:p>
        </p:txBody>
      </p:sp>
      <p:sp>
        <p:nvSpPr>
          <p:cNvPr id="6" name="Text 4"/>
          <p:cNvSpPr/>
          <p:nvPr/>
        </p:nvSpPr>
        <p:spPr>
          <a:xfrm>
            <a:off x="2037993" y="4062174"/>
            <a:ext cx="10554414" cy="355402"/>
          </a:xfrm>
          <a:prstGeom prst="rect">
            <a:avLst/>
          </a:prstGeom>
          <a:noFill/>
          <a:ln/>
        </p:spPr>
        <p:txBody>
          <a:bodyPr wrap="non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Dealing with accents, diacritics, and language-specific variations:</a:t>
            </a:r>
            <a:endParaRPr lang="en-US" sz="1750" dirty="0"/>
          </a:p>
        </p:txBody>
      </p:sp>
      <p:sp>
        <p:nvSpPr>
          <p:cNvPr id="7" name="Text 5"/>
          <p:cNvSpPr/>
          <p:nvPr/>
        </p:nvSpPr>
        <p:spPr>
          <a:xfrm>
            <a:off x="2393394" y="4667488"/>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5E0DF"/>
                </a:solidFill>
                <a:latin typeface="Roboto" pitchFamily="34" charset="0"/>
                <a:ea typeface="Roboto" pitchFamily="34" charset="-122"/>
                <a:cs typeface="Roboto" pitchFamily="34" charset="-120"/>
              </a:rPr>
              <a:t>Multilingual Complexity: Challenges arise due to diverse language nuances.</a:t>
            </a:r>
            <a:endParaRPr lang="en-US" sz="1750" dirty="0"/>
          </a:p>
        </p:txBody>
      </p:sp>
      <p:sp>
        <p:nvSpPr>
          <p:cNvPr id="8" name="Text 6"/>
          <p:cNvSpPr/>
          <p:nvPr/>
        </p:nvSpPr>
        <p:spPr>
          <a:xfrm>
            <a:off x="2393394" y="5111710"/>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5E0DF"/>
                </a:solidFill>
                <a:latin typeface="Roboto" pitchFamily="34" charset="0"/>
                <a:ea typeface="Roboto" pitchFamily="34" charset="-122"/>
                <a:cs typeface="Roboto" pitchFamily="34" charset="-120"/>
              </a:rPr>
              <a:t>Accent Handling: Strategies to address accents and diacritics in multilingual text.</a:t>
            </a:r>
            <a:endParaRPr lang="en-US" sz="1750" dirty="0"/>
          </a:p>
        </p:txBody>
      </p:sp>
      <p:sp>
        <p:nvSpPr>
          <p:cNvPr id="9" name="Text 7"/>
          <p:cNvSpPr/>
          <p:nvPr/>
        </p:nvSpPr>
        <p:spPr>
          <a:xfrm>
            <a:off x="2393394" y="5555933"/>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5E0DF"/>
                </a:solidFill>
                <a:latin typeface="Roboto" pitchFamily="34" charset="0"/>
                <a:ea typeface="Roboto" pitchFamily="34" charset="-122"/>
                <a:cs typeface="Roboto" pitchFamily="34" charset="-120"/>
              </a:rPr>
              <a:t>Ensuring Consistency: Normalize text to ensure uniform processing across languages.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1203</Words>
  <Application>Microsoft Office PowerPoint</Application>
  <PresentationFormat>Custom</PresentationFormat>
  <Paragraphs>102</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Poppins</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Nitin</cp:lastModifiedBy>
  <cp:revision>4</cp:revision>
  <dcterms:created xsi:type="dcterms:W3CDTF">2023-08-14T19:03:09Z</dcterms:created>
  <dcterms:modified xsi:type="dcterms:W3CDTF">2023-08-27T20:01:34Z</dcterms:modified>
</cp:coreProperties>
</file>