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ac9fec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ac9fec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341f19a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0341f19a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0341f19a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0341f19a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0341f19a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0341f19a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0341f19a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0341f19a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0341f19a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0341f19a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452d45c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452d45c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452d45c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452d45c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452d45c7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452d45c7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452d45c7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452d45c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452d45c7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452d45c7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341f19a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341f19a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452d45c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452d45c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452d45c7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452d45c7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52d45c7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452d45c7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452d45c7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452d45c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452d45c7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452d45c7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452d45c7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452d45c7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452d45c7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452d45c7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52d45c7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452d45c7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452d45c7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452d45c7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452d45c7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452d45c7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0341f19a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0341f19a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52d45c7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452d45c7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ac9fecd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ac9fecd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ac9fecd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ac9fecd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ac9fecda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ac9fecda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ac9fecda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ac9fecda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4576c6f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4576c6f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4576c6f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4576c6f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4576c6f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4576c6f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0341f19a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0341f19a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0341f19a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0341f19a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0341f19a5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0341f19a5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0341f19a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0341f19a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0341f19a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0341f19a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341f19a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0341f19a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Natural_language_processing" TargetMode="External"/><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0800" y="203057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Basic NLP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Text summarization</a:t>
            </a:r>
            <a:endParaRPr b="1"/>
          </a:p>
          <a:p>
            <a:pPr indent="0" lvl="0" marL="0" rtl="0" algn="l">
              <a:spcBef>
                <a:spcPts val="1200"/>
              </a:spcBef>
              <a:spcAft>
                <a:spcPts val="0"/>
              </a:spcAft>
              <a:buNone/>
            </a:pPr>
            <a:r>
              <a:rPr lang="en" sz="1400"/>
              <a:t>This task aims to create short summaries of longer documents while retaining the core content and preserving the overall meaning of the text.</a:t>
            </a:r>
            <a:endParaRPr sz="1400"/>
          </a:p>
          <a:p>
            <a:pPr indent="0" lvl="0" marL="0" rtl="0" algn="l">
              <a:spcBef>
                <a:spcPts val="120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2108450" y="2502650"/>
            <a:ext cx="3474000" cy="206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Question answering</a:t>
            </a:r>
            <a:endParaRPr b="1"/>
          </a:p>
          <a:p>
            <a:pPr indent="0" lvl="0" marL="0" rtl="0" algn="l">
              <a:spcBef>
                <a:spcPts val="1200"/>
              </a:spcBef>
              <a:spcAft>
                <a:spcPts val="0"/>
              </a:spcAft>
              <a:buNone/>
            </a:pPr>
            <a:r>
              <a:rPr lang="en" sz="1500"/>
              <a:t>This is the task of building a system that can automatically answer questions posed in natural language.</a:t>
            </a:r>
            <a:endParaRPr sz="1500"/>
          </a:p>
          <a:p>
            <a:pPr indent="0" lvl="0" marL="0" rtl="0" algn="l">
              <a:spcBef>
                <a:spcPts val="1200"/>
              </a:spcBef>
              <a:spcAft>
                <a:spcPts val="1200"/>
              </a:spcAft>
              <a:buNone/>
            </a:pPr>
            <a:r>
              <a:t/>
            </a:r>
            <a:endParaRPr/>
          </a:p>
        </p:txBody>
      </p:sp>
      <p:pic>
        <p:nvPicPr>
          <p:cNvPr id="154" name="Google Shape;154;p23"/>
          <p:cNvPicPr preferRelativeResize="0"/>
          <p:nvPr/>
        </p:nvPicPr>
        <p:blipFill>
          <a:blip r:embed="rId3">
            <a:alphaModFix/>
          </a:blip>
          <a:stretch>
            <a:fillRect/>
          </a:stretch>
        </p:blipFill>
        <p:spPr>
          <a:xfrm>
            <a:off x="3370625" y="2029525"/>
            <a:ext cx="2852649"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Machine translation</a:t>
            </a:r>
            <a:endParaRPr b="1"/>
          </a:p>
          <a:p>
            <a:pPr indent="0" lvl="0" marL="0" rtl="0" algn="l">
              <a:spcBef>
                <a:spcPts val="1200"/>
              </a:spcBef>
              <a:spcAft>
                <a:spcPts val="0"/>
              </a:spcAft>
              <a:buNone/>
            </a:pPr>
            <a:r>
              <a:rPr lang="en" sz="1400"/>
              <a:t>This is the task of converting a piece of text from one language to another. Tools like Google Translate are common applications of this task.</a:t>
            </a:r>
            <a:endParaRPr sz="1400"/>
          </a:p>
          <a:p>
            <a:pPr indent="0" lvl="0" marL="0" rtl="0" algn="l">
              <a:spcBef>
                <a:spcPts val="120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3261200" y="2136425"/>
            <a:ext cx="2357750" cy="235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Topic modeling</a:t>
            </a:r>
            <a:endParaRPr b="1"/>
          </a:p>
          <a:p>
            <a:pPr indent="0" lvl="0" marL="0" rtl="0" algn="l">
              <a:spcBef>
                <a:spcPts val="1200"/>
              </a:spcBef>
              <a:spcAft>
                <a:spcPts val="0"/>
              </a:spcAft>
              <a:buNone/>
            </a:pPr>
            <a:r>
              <a:rPr lang="en" sz="1400"/>
              <a:t>This is the task of uncovering the topical structure of a large collection of documents. Topic modeling is a common text-mining tool and is used in a wide range of domains, from literature to bioinformatics.</a:t>
            </a:r>
            <a:endParaRPr sz="1400"/>
          </a:p>
          <a:p>
            <a:pPr indent="0" lvl="0" marL="0" rtl="0" algn="l">
              <a:spcBef>
                <a:spcPts val="1200"/>
              </a:spcBef>
              <a:spcAft>
                <a:spcPts val="1200"/>
              </a:spcAft>
              <a:buNone/>
            </a:pPr>
            <a:r>
              <a:t/>
            </a:r>
            <a:endParaRPr/>
          </a:p>
        </p:txBody>
      </p:sp>
      <p:pic>
        <p:nvPicPr>
          <p:cNvPr id="168" name="Google Shape;168;p25"/>
          <p:cNvPicPr preferRelativeResize="0"/>
          <p:nvPr/>
        </p:nvPicPr>
        <p:blipFill>
          <a:blip r:embed="rId3">
            <a:alphaModFix/>
          </a:blip>
          <a:stretch>
            <a:fillRect/>
          </a:stretch>
        </p:blipFill>
        <p:spPr>
          <a:xfrm>
            <a:off x="2385701" y="2571751"/>
            <a:ext cx="3667550" cy="206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10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ifficulty in terms of developing comprehensive solutions.</a:t>
            </a:r>
            <a:endParaRPr/>
          </a:p>
        </p:txBody>
      </p:sp>
      <p:sp>
        <p:nvSpPr>
          <p:cNvPr id="174" name="Google Shape;174;p26"/>
          <p:cNvSpPr txBox="1"/>
          <p:nvPr>
            <p:ph idx="1" type="body"/>
          </p:nvPr>
        </p:nvSpPr>
        <p:spPr>
          <a:xfrm>
            <a:off x="311700" y="1437200"/>
            <a:ext cx="8520600" cy="313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6"/>
          <p:cNvPicPr preferRelativeResize="0"/>
          <p:nvPr/>
        </p:nvPicPr>
        <p:blipFill>
          <a:blip r:embed="rId3">
            <a:alphaModFix/>
          </a:blip>
          <a:stretch>
            <a:fillRect/>
          </a:stretch>
        </p:blipFill>
        <p:spPr>
          <a:xfrm>
            <a:off x="2639366" y="1455212"/>
            <a:ext cx="3865275" cy="3095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Language?</a:t>
            </a:r>
            <a:endParaRPr/>
          </a:p>
        </p:txBody>
      </p:sp>
      <p:sp>
        <p:nvSpPr>
          <p:cNvPr id="181" name="Google Shape;181;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 is a structured system of communication that involves complex combinations of its constituent components, such as characters, words, sentences, etc.</a:t>
            </a:r>
            <a:endParaRPr/>
          </a:p>
          <a:p>
            <a:pPr indent="0" lvl="0" marL="0" rtl="0" algn="l">
              <a:spcBef>
                <a:spcPts val="1200"/>
              </a:spcBef>
              <a:spcAft>
                <a:spcPts val="1200"/>
              </a:spcAft>
              <a:buNone/>
            </a:pPr>
            <a:r>
              <a:rPr lang="en"/>
              <a:t>We can think of human language as composed of four major building blocks: </a:t>
            </a:r>
            <a:r>
              <a:rPr b="1" lang="en"/>
              <a:t>phonemes, morphemes and lexemes, syntax, and context</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Blocks of Language</a:t>
            </a:r>
            <a:endParaRPr/>
          </a:p>
        </p:txBody>
      </p:sp>
      <p:sp>
        <p:nvSpPr>
          <p:cNvPr id="187" name="Google Shape;187;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Phonemes</a:t>
            </a:r>
            <a:endParaRPr b="1"/>
          </a:p>
          <a:p>
            <a:pPr indent="0" lvl="0" marL="0" rtl="0" algn="l">
              <a:spcBef>
                <a:spcPts val="1200"/>
              </a:spcBef>
              <a:spcAft>
                <a:spcPts val="0"/>
              </a:spcAft>
              <a:buNone/>
            </a:pPr>
            <a:r>
              <a:rPr lang="en" sz="1300"/>
              <a:t>Phonemes are the smallest units of sound in a language. They may not have any meaning by themselves but can induce meanings when uttered in combination with other phonemes.</a:t>
            </a:r>
            <a:endParaRPr sz="1300"/>
          </a:p>
          <a:p>
            <a:pPr indent="0" lvl="0" marL="0" rtl="0" algn="l">
              <a:spcBef>
                <a:spcPts val="1200"/>
              </a:spcBef>
              <a:spcAft>
                <a:spcPts val="1200"/>
              </a:spcAft>
              <a:buNone/>
            </a:pPr>
            <a:r>
              <a:t/>
            </a:r>
            <a:endParaRPr/>
          </a:p>
        </p:txBody>
      </p:sp>
      <p:pic>
        <p:nvPicPr>
          <p:cNvPr id="188" name="Google Shape;188;p28"/>
          <p:cNvPicPr preferRelativeResize="0"/>
          <p:nvPr/>
        </p:nvPicPr>
        <p:blipFill>
          <a:blip r:embed="rId3">
            <a:alphaModFix/>
          </a:blip>
          <a:stretch>
            <a:fillRect/>
          </a:stretch>
        </p:blipFill>
        <p:spPr>
          <a:xfrm>
            <a:off x="2093875" y="2297025"/>
            <a:ext cx="3765299" cy="2437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Morphemes and lexemes</a:t>
            </a:r>
            <a:endParaRPr b="1"/>
          </a:p>
          <a:p>
            <a:pPr indent="0" lvl="0" marL="0" rtl="0" algn="l">
              <a:spcBef>
                <a:spcPts val="1200"/>
              </a:spcBef>
              <a:spcAft>
                <a:spcPts val="0"/>
              </a:spcAft>
              <a:buNone/>
            </a:pPr>
            <a:r>
              <a:rPr lang="en" sz="1300"/>
              <a:t>A morpheme is the smallest unit of language that has a meaning. It is formed by a combination of phonemes. Not all morphemes are words, but all prefixes and suffixes are morphemes.</a:t>
            </a:r>
            <a:endParaRPr sz="1300"/>
          </a:p>
          <a:p>
            <a:pPr indent="0" lvl="0" marL="0" rtl="0" algn="l">
              <a:spcBef>
                <a:spcPts val="1200"/>
              </a:spcBef>
              <a:spcAft>
                <a:spcPts val="1200"/>
              </a:spcAft>
              <a:buNone/>
            </a:pPr>
            <a:r>
              <a:t/>
            </a:r>
            <a:endParaRPr/>
          </a:p>
        </p:txBody>
      </p:sp>
      <p:pic>
        <p:nvPicPr>
          <p:cNvPr id="195" name="Google Shape;195;p29"/>
          <p:cNvPicPr preferRelativeResize="0"/>
          <p:nvPr/>
        </p:nvPicPr>
        <p:blipFill>
          <a:blip r:embed="rId3">
            <a:alphaModFix/>
          </a:blip>
          <a:stretch>
            <a:fillRect/>
          </a:stretch>
        </p:blipFill>
        <p:spPr>
          <a:xfrm>
            <a:off x="1638320" y="2506075"/>
            <a:ext cx="4599729" cy="2030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Syntax</a:t>
            </a:r>
            <a:endParaRPr b="1"/>
          </a:p>
          <a:p>
            <a:pPr indent="0" lvl="0" marL="0" rtl="0" algn="l">
              <a:spcBef>
                <a:spcPts val="1200"/>
              </a:spcBef>
              <a:spcAft>
                <a:spcPts val="0"/>
              </a:spcAft>
              <a:buNone/>
            </a:pPr>
            <a:r>
              <a:rPr lang="en" sz="1100"/>
              <a:t>Syntax is a set of rules to construct grammatically correct sentences out of words and phrases in a language. Syntactic structure in linguistics is represented in many different ways. A common approach to representing sentences is a parse tree. In this representation, N stands for noun, V for verb, and P for preposition. Noun phrase is denoted by NP and verb phrase by VP.</a:t>
            </a:r>
            <a:endParaRPr sz="1100"/>
          </a:p>
          <a:p>
            <a:pPr indent="0" lvl="0" marL="0" rtl="0" algn="l">
              <a:spcBef>
                <a:spcPts val="1200"/>
              </a:spcBef>
              <a:spcAft>
                <a:spcPts val="1200"/>
              </a:spcAft>
              <a:buNone/>
            </a:pPr>
            <a:r>
              <a:t/>
            </a:r>
            <a:endParaRPr/>
          </a:p>
        </p:txBody>
      </p:sp>
      <p:pic>
        <p:nvPicPr>
          <p:cNvPr id="202" name="Google Shape;202;p30"/>
          <p:cNvPicPr preferRelativeResize="0"/>
          <p:nvPr/>
        </p:nvPicPr>
        <p:blipFill>
          <a:blip r:embed="rId3">
            <a:alphaModFix/>
          </a:blip>
          <a:stretch>
            <a:fillRect/>
          </a:stretch>
        </p:blipFill>
        <p:spPr>
          <a:xfrm>
            <a:off x="2064698" y="2408725"/>
            <a:ext cx="2904226" cy="2019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8" name="Google Shape;208;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Context</a:t>
            </a:r>
            <a:endParaRPr b="1"/>
          </a:p>
          <a:p>
            <a:pPr indent="0" lvl="0" marL="0" rtl="0" algn="l">
              <a:spcBef>
                <a:spcPts val="1200"/>
              </a:spcBef>
              <a:spcAft>
                <a:spcPts val="0"/>
              </a:spcAft>
              <a:buNone/>
            </a:pPr>
            <a:r>
              <a:rPr lang="en" sz="1500"/>
              <a:t>Context is how various parts in a language come together to convey a particular meaning. Context includes long-term references, world knowledge, and common sense along with the literal meaning of words and phrases. </a:t>
            </a:r>
            <a:endParaRPr sz="1500"/>
          </a:p>
          <a:p>
            <a:pPr indent="0" lvl="0" marL="0" rtl="0" algn="l">
              <a:spcBef>
                <a:spcPts val="1200"/>
              </a:spcBef>
              <a:spcAft>
                <a:spcPts val="0"/>
              </a:spcAft>
              <a:buNone/>
            </a:pPr>
            <a:r>
              <a:t/>
            </a:r>
            <a:endParaRPr sz="1500">
              <a:solidFill>
                <a:srgbClr val="FF0000"/>
              </a:solidFill>
            </a:endParaRPr>
          </a:p>
          <a:p>
            <a:pPr indent="0" lvl="0" marL="0" rtl="0" algn="l">
              <a:spcBef>
                <a:spcPts val="1200"/>
              </a:spcBef>
              <a:spcAft>
                <a:spcPts val="0"/>
              </a:spcAft>
              <a:buNone/>
            </a:pPr>
            <a:r>
              <a:rPr lang="en" sz="1500">
                <a:solidFill>
                  <a:srgbClr val="FF0000"/>
                </a:solidFill>
              </a:rPr>
              <a:t>Complex NLP tasks such as sarcasm detection, summarization, and topic modeling are some of tasks that use context heavily.</a:t>
            </a:r>
            <a:endParaRPr sz="1500">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NLP</a:t>
            </a:r>
            <a:endParaRPr/>
          </a:p>
        </p:txBody>
      </p:sp>
      <p:sp>
        <p:nvSpPr>
          <p:cNvPr id="91" name="Google Shape;91;p14"/>
          <p:cNvSpPr txBox="1"/>
          <p:nvPr>
            <p:ph idx="1" type="body"/>
          </p:nvPr>
        </p:nvSpPr>
        <p:spPr>
          <a:xfrm>
            <a:off x="594200" y="2239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50">
                <a:solidFill>
                  <a:srgbClr val="4D5156"/>
                </a:solidFill>
                <a:highlight>
                  <a:srgbClr val="FFFFFF"/>
                </a:highlight>
                <a:latin typeface="Arial"/>
                <a:ea typeface="Arial"/>
                <a:cs typeface="Arial"/>
                <a:sym typeface="Arial"/>
              </a:rPr>
              <a:t>Natural language processing is a subfield of linguistics, computer science, and artificial intelligence concerned with the interactions between computers and human language, in particular how to program computers to process and analyze large amounts of natural language data. </a:t>
            </a:r>
            <a:endParaRPr sz="1850">
              <a:solidFill>
                <a:srgbClr val="4D5156"/>
              </a:solidFill>
              <a:highlight>
                <a:srgbClr val="FFFFFF"/>
              </a:highlight>
              <a:latin typeface="Arial"/>
              <a:ea typeface="Arial"/>
              <a:cs typeface="Arial"/>
              <a:sym typeface="Arial"/>
            </a:endParaRPr>
          </a:p>
          <a:p>
            <a:pPr indent="0" lvl="0" marL="0" rtl="0" algn="l">
              <a:spcBef>
                <a:spcPts val="1200"/>
              </a:spcBef>
              <a:spcAft>
                <a:spcPts val="1200"/>
              </a:spcAft>
              <a:buNone/>
            </a:pPr>
            <a:r>
              <a:rPr lang="en" sz="1050">
                <a:solidFill>
                  <a:srgbClr val="1A0DAB"/>
                </a:solidFill>
                <a:highlight>
                  <a:srgbClr val="FFFFFF"/>
                </a:highlight>
                <a:uFill>
                  <a:noFill/>
                </a:uFill>
                <a:latin typeface="Arial"/>
                <a:ea typeface="Arial"/>
                <a:cs typeface="Arial"/>
                <a:sym typeface="Arial"/>
                <a:hlinkClick r:id="rId3">
                  <a:extLst>
                    <a:ext uri="{A12FA001-AC4F-418D-AE19-62706E023703}">
                      <ahyp:hlinkClr val="tx"/>
                    </a:ext>
                  </a:extLst>
                </a:hlinkClick>
              </a:rPr>
              <a:t>Wikipedia</a:t>
            </a:r>
            <a:endParaRPr/>
          </a:p>
        </p:txBody>
      </p:sp>
      <p:pic>
        <p:nvPicPr>
          <p:cNvPr id="92" name="Google Shape;92;p14"/>
          <p:cNvPicPr preferRelativeResize="0"/>
          <p:nvPr/>
        </p:nvPicPr>
        <p:blipFill>
          <a:blip r:embed="rId4">
            <a:alphaModFix/>
          </a:blip>
          <a:stretch>
            <a:fillRect/>
          </a:stretch>
        </p:blipFill>
        <p:spPr>
          <a:xfrm>
            <a:off x="4800600" y="0"/>
            <a:ext cx="4314202" cy="2334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Building blocks of language and their applications</a:t>
            </a:r>
            <a:endParaRPr/>
          </a:p>
        </p:txBody>
      </p:sp>
      <p:sp>
        <p:nvSpPr>
          <p:cNvPr id="214" name="Google Shape;214;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2"/>
          <p:cNvPicPr preferRelativeResize="0"/>
          <p:nvPr/>
        </p:nvPicPr>
        <p:blipFill>
          <a:blip r:embed="rId3">
            <a:alphaModFix/>
          </a:blip>
          <a:stretch>
            <a:fillRect/>
          </a:stretch>
        </p:blipFill>
        <p:spPr>
          <a:xfrm>
            <a:off x="1108925" y="1229875"/>
            <a:ext cx="4601175" cy="3450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Approaches to NLP</a:t>
            </a:r>
            <a:endParaRPr/>
          </a:p>
        </p:txBody>
      </p:sp>
      <p:sp>
        <p:nvSpPr>
          <p:cNvPr id="221" name="Google Shape;221;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different approaches used to solve NLP problems commonly fall into three categories: </a:t>
            </a:r>
            <a:r>
              <a:rPr b="1" lang="en"/>
              <a:t>heuristics, machine learning, and deep learning.</a:t>
            </a:r>
            <a:endParaRPr b="1"/>
          </a:p>
        </p:txBody>
      </p:sp>
      <p:pic>
        <p:nvPicPr>
          <p:cNvPr id="222" name="Google Shape;222;p33"/>
          <p:cNvPicPr preferRelativeResize="0"/>
          <p:nvPr/>
        </p:nvPicPr>
        <p:blipFill rotWithShape="1">
          <a:blip r:embed="rId3">
            <a:alphaModFix/>
          </a:blip>
          <a:srcRect b="10738" l="0" r="0" t="0"/>
          <a:stretch/>
        </p:blipFill>
        <p:spPr>
          <a:xfrm>
            <a:off x="1904200" y="2064475"/>
            <a:ext cx="3906175" cy="2604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Heuristics-Based NLP</a:t>
            </a:r>
            <a:endParaRPr b="1"/>
          </a:p>
          <a:p>
            <a:pPr indent="0" lvl="0" marL="0" rtl="0" algn="l">
              <a:spcBef>
                <a:spcPts val="1200"/>
              </a:spcBef>
              <a:spcAft>
                <a:spcPts val="0"/>
              </a:spcAft>
              <a:buNone/>
            </a:pPr>
            <a:r>
              <a:rPr lang="en" sz="1600"/>
              <a:t>Similar to other early AI systems, early attempts at designing NLP systems were based on building rules for the task at hand. </a:t>
            </a:r>
            <a:endParaRPr sz="1600"/>
          </a:p>
          <a:p>
            <a:pPr indent="0" lvl="0" marL="0" rtl="0" algn="l">
              <a:spcBef>
                <a:spcPts val="1200"/>
              </a:spcBef>
              <a:spcAft>
                <a:spcPts val="0"/>
              </a:spcAft>
              <a:buNone/>
            </a:pPr>
            <a:r>
              <a:rPr lang="en" sz="1600"/>
              <a:t>Examples:</a:t>
            </a:r>
            <a:endParaRPr sz="1600"/>
          </a:p>
          <a:p>
            <a:pPr indent="-330200" lvl="0" marL="457200" rtl="0" algn="l">
              <a:spcBef>
                <a:spcPts val="1200"/>
              </a:spcBef>
              <a:spcAft>
                <a:spcPts val="0"/>
              </a:spcAft>
              <a:buSzPts val="1600"/>
              <a:buChar char="●"/>
            </a:pPr>
            <a:r>
              <a:rPr lang="en" sz="1600"/>
              <a:t>Regular Expression</a:t>
            </a:r>
            <a:endParaRPr sz="1600"/>
          </a:p>
          <a:p>
            <a:pPr indent="-330200" lvl="0" marL="457200" rtl="0" algn="l">
              <a:spcBef>
                <a:spcPts val="0"/>
              </a:spcBef>
              <a:spcAft>
                <a:spcPts val="0"/>
              </a:spcAft>
              <a:buSzPts val="1600"/>
              <a:buChar char="●"/>
            </a:pPr>
            <a:r>
              <a:rPr lang="en" sz="1600"/>
              <a:t>Wordnet</a:t>
            </a:r>
            <a:endParaRPr sz="1600"/>
          </a:p>
          <a:p>
            <a:pPr indent="-330200" lvl="0" marL="457200" rtl="0" algn="l">
              <a:spcBef>
                <a:spcPts val="0"/>
              </a:spcBef>
              <a:spcAft>
                <a:spcPts val="0"/>
              </a:spcAft>
              <a:buSzPts val="1600"/>
              <a:buChar char="●"/>
            </a:pPr>
            <a:r>
              <a:rPr lang="en" sz="1600"/>
              <a:t>Open Mind Common Sense</a:t>
            </a:r>
            <a:endParaRPr sz="16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4" name="Google Shape;23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Machine Learning for NLP</a:t>
            </a:r>
            <a:endParaRPr b="1"/>
          </a:p>
          <a:p>
            <a:pPr indent="0" lvl="0" marL="0" rtl="0" algn="l">
              <a:spcBef>
                <a:spcPts val="1200"/>
              </a:spcBef>
              <a:spcAft>
                <a:spcPts val="0"/>
              </a:spcAft>
              <a:buNone/>
            </a:pPr>
            <a:r>
              <a:rPr lang="en" sz="1300"/>
              <a:t>Machine learning techniques are applied to textual data just as they’re used on other forms of data, such as images, speech, and structured data. Supervised machine learning techniques such as classification and regression methods are heavily used for various NLP tasks.</a:t>
            </a:r>
            <a:endParaRPr sz="1300"/>
          </a:p>
          <a:p>
            <a:pPr indent="-311150" lvl="0" marL="457200" rtl="0" algn="l">
              <a:spcBef>
                <a:spcPts val="1200"/>
              </a:spcBef>
              <a:spcAft>
                <a:spcPts val="0"/>
              </a:spcAft>
              <a:buSzPts val="1300"/>
              <a:buChar char="●"/>
            </a:pPr>
            <a:r>
              <a:rPr b="1" lang="en" sz="1300"/>
              <a:t>Naive Bayes</a:t>
            </a:r>
            <a:endParaRPr b="1" sz="1300"/>
          </a:p>
          <a:p>
            <a:pPr indent="-311150" lvl="0" marL="457200" rtl="0" algn="l">
              <a:spcBef>
                <a:spcPts val="0"/>
              </a:spcBef>
              <a:spcAft>
                <a:spcPts val="0"/>
              </a:spcAft>
              <a:buSzPts val="1300"/>
              <a:buChar char="●"/>
            </a:pPr>
            <a:r>
              <a:rPr b="1" lang="en" sz="1300"/>
              <a:t>Support vector machine</a:t>
            </a:r>
            <a:endParaRPr b="1" sz="1300"/>
          </a:p>
          <a:p>
            <a:pPr indent="-311150" lvl="0" marL="457200" rtl="0" algn="l">
              <a:spcBef>
                <a:spcPts val="0"/>
              </a:spcBef>
              <a:spcAft>
                <a:spcPts val="0"/>
              </a:spcAft>
              <a:buSzPts val="1300"/>
              <a:buChar char="●"/>
            </a:pPr>
            <a:r>
              <a:rPr b="1" lang="en" sz="1300"/>
              <a:t>Hidden Markov Model </a:t>
            </a:r>
            <a:endParaRPr b="1" sz="1300"/>
          </a:p>
          <a:p>
            <a:pPr indent="0" lvl="0" marL="457200" rtl="0" algn="l">
              <a:spcBef>
                <a:spcPts val="1200"/>
              </a:spcBef>
              <a:spcAft>
                <a:spcPts val="0"/>
              </a:spcAft>
              <a:buNone/>
            </a:pPr>
            <a:r>
              <a:t/>
            </a:r>
            <a:endParaRPr b="1" sz="1100"/>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0" name="Google Shape;24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Deep Learning for NLP</a:t>
            </a:r>
            <a:endParaRPr b="1"/>
          </a:p>
          <a:p>
            <a:pPr indent="0" lvl="0" marL="0" rtl="0" algn="l">
              <a:spcBef>
                <a:spcPts val="1200"/>
              </a:spcBef>
              <a:spcAft>
                <a:spcPts val="0"/>
              </a:spcAft>
              <a:buNone/>
            </a:pPr>
            <a:r>
              <a:rPr lang="en" sz="1200"/>
              <a:t>Huge surge in using neural networks to deal with complex, unstructured data. Language is inherently complex and unstructured. herefore, we need models with better representation and learning capability to understand and solve language tasks. Here are a few popular deep neural network architectures that have become the status quo in NLP.</a:t>
            </a:r>
            <a:endParaRPr sz="1200"/>
          </a:p>
          <a:p>
            <a:pPr indent="-342900" lvl="0" marL="457200" rtl="0" algn="l">
              <a:spcBef>
                <a:spcPts val="1200"/>
              </a:spcBef>
              <a:spcAft>
                <a:spcPts val="0"/>
              </a:spcAft>
              <a:buSzPts val="1800"/>
              <a:buChar char="●"/>
            </a:pPr>
            <a:r>
              <a:rPr lang="en"/>
              <a:t>Recurrent neural networks (RNN)</a:t>
            </a:r>
            <a:endParaRPr/>
          </a:p>
          <a:p>
            <a:pPr indent="-342900" lvl="0" marL="457200" rtl="0" algn="l">
              <a:spcBef>
                <a:spcPts val="0"/>
              </a:spcBef>
              <a:spcAft>
                <a:spcPts val="0"/>
              </a:spcAft>
              <a:buSzPts val="1800"/>
              <a:buChar char="●"/>
            </a:pPr>
            <a:r>
              <a:rPr lang="en"/>
              <a:t>Long short-term memory (LSTM)</a:t>
            </a:r>
            <a:endParaRPr/>
          </a:p>
          <a:p>
            <a:pPr indent="-342900" lvl="0" marL="457200" rtl="0" algn="l">
              <a:spcBef>
                <a:spcPts val="0"/>
              </a:spcBef>
              <a:spcAft>
                <a:spcPts val="0"/>
              </a:spcAft>
              <a:buSzPts val="1800"/>
              <a:buChar char="●"/>
            </a:pPr>
            <a:r>
              <a:rPr lang="en"/>
              <a:t>Convolutional neural networks (CNN)</a:t>
            </a:r>
            <a:endParaRPr/>
          </a:p>
          <a:p>
            <a:pPr indent="-342900" lvl="0" marL="457200" rtl="0" algn="l">
              <a:spcBef>
                <a:spcPts val="0"/>
              </a:spcBef>
              <a:spcAft>
                <a:spcPts val="0"/>
              </a:spcAft>
              <a:buSzPts val="1800"/>
              <a:buChar char="●"/>
            </a:pPr>
            <a:r>
              <a:rPr lang="en"/>
              <a:t>Transformers</a:t>
            </a:r>
            <a:endParaRPr/>
          </a:p>
          <a:p>
            <a:pPr indent="-342900" lvl="0" marL="457200" rtl="0" algn="l">
              <a:spcBef>
                <a:spcPts val="0"/>
              </a:spcBef>
              <a:spcAft>
                <a:spcPts val="0"/>
              </a:spcAft>
              <a:buSzPts val="1800"/>
              <a:buChar char="●"/>
            </a:pPr>
            <a:r>
              <a:rPr lang="en"/>
              <a:t>Autoencoders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NLP Challenging?</a:t>
            </a:r>
            <a:endParaRPr/>
          </a:p>
        </p:txBody>
      </p:sp>
      <p:sp>
        <p:nvSpPr>
          <p:cNvPr id="246" name="Google Shape;246;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a:t>
            </a:r>
            <a:r>
              <a:rPr b="1" lang="en" sz="1700"/>
              <a:t>ambiguity and creativity</a:t>
            </a:r>
            <a:r>
              <a:rPr lang="en" sz="1700"/>
              <a:t> of human language are just two of the characteristics that make NLP a demanding area to work in. </a:t>
            </a:r>
            <a:endParaRPr sz="1700"/>
          </a:p>
        </p:txBody>
      </p:sp>
      <p:pic>
        <p:nvPicPr>
          <p:cNvPr id="247" name="Google Shape;247;p37"/>
          <p:cNvPicPr preferRelativeResize="0"/>
          <p:nvPr/>
        </p:nvPicPr>
        <p:blipFill>
          <a:blip r:embed="rId3">
            <a:alphaModFix/>
          </a:blip>
          <a:stretch>
            <a:fillRect/>
          </a:stretch>
        </p:blipFill>
        <p:spPr>
          <a:xfrm>
            <a:off x="861751" y="1947978"/>
            <a:ext cx="5246423" cy="2746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3" name="Google Shape;253;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Ambiguity</a:t>
            </a:r>
            <a:endParaRPr b="1"/>
          </a:p>
          <a:p>
            <a:pPr indent="0" lvl="0" marL="0" rtl="0" algn="l">
              <a:spcBef>
                <a:spcPts val="1200"/>
              </a:spcBef>
              <a:spcAft>
                <a:spcPts val="0"/>
              </a:spcAft>
              <a:buNone/>
            </a:pPr>
            <a:r>
              <a:rPr lang="en" sz="1400"/>
              <a:t>Ambiguity means uncertainty of meaning!</a:t>
            </a:r>
            <a:endParaRPr sz="1400"/>
          </a:p>
          <a:p>
            <a:pPr indent="0" lvl="0" marL="0" rtl="0" algn="l">
              <a:spcBef>
                <a:spcPts val="1200"/>
              </a:spcBef>
              <a:spcAft>
                <a:spcPts val="1200"/>
              </a:spcAft>
              <a:buNone/>
            </a:pPr>
            <a:r>
              <a:t/>
            </a:r>
            <a:endParaRPr/>
          </a:p>
        </p:txBody>
      </p:sp>
      <p:pic>
        <p:nvPicPr>
          <p:cNvPr id="254" name="Google Shape;254;p38"/>
          <p:cNvPicPr preferRelativeResize="0"/>
          <p:nvPr/>
        </p:nvPicPr>
        <p:blipFill>
          <a:blip r:embed="rId3">
            <a:alphaModFix/>
          </a:blip>
          <a:stretch>
            <a:fillRect/>
          </a:stretch>
        </p:blipFill>
        <p:spPr>
          <a:xfrm>
            <a:off x="3968879" y="1229875"/>
            <a:ext cx="3109951" cy="31812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0" name="Google Shape;260;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Common knowledge</a:t>
            </a:r>
            <a:endParaRPr b="1"/>
          </a:p>
          <a:p>
            <a:pPr indent="0" lvl="0" marL="0" rtl="0" algn="l">
              <a:spcBef>
                <a:spcPts val="1200"/>
              </a:spcBef>
              <a:spcAft>
                <a:spcPts val="0"/>
              </a:spcAft>
              <a:buNone/>
            </a:pPr>
            <a:r>
              <a:rPr lang="en" sz="1500"/>
              <a:t>A key aspect of any human language is “common knowledge.” It is the set of all facts that most humans are aware of. </a:t>
            </a:r>
            <a:endParaRPr sz="1500"/>
          </a:p>
          <a:p>
            <a:pPr indent="0" lvl="0" marL="0" rtl="0" algn="l">
              <a:spcBef>
                <a:spcPts val="1200"/>
              </a:spcBef>
              <a:spcAft>
                <a:spcPts val="0"/>
              </a:spcAft>
              <a:buNone/>
            </a:pPr>
            <a:r>
              <a:rPr b="1" lang="en" sz="1500"/>
              <a:t>Example</a:t>
            </a:r>
            <a:r>
              <a:rPr lang="en" sz="1500"/>
              <a:t>:</a:t>
            </a:r>
            <a:endParaRPr sz="1500"/>
          </a:p>
          <a:p>
            <a:pPr indent="0" lvl="0" marL="0" rtl="0" algn="l">
              <a:spcBef>
                <a:spcPts val="1200"/>
              </a:spcBef>
              <a:spcAft>
                <a:spcPts val="1200"/>
              </a:spcAft>
              <a:buNone/>
            </a:pPr>
            <a:r>
              <a:rPr lang="en" sz="1500"/>
              <a:t>consider two sentences: </a:t>
            </a:r>
            <a:r>
              <a:rPr b="1" lang="en" sz="1500"/>
              <a:t>“man bit dog” and “dog bit man.”</a:t>
            </a:r>
            <a:endParaRPr b="1"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6" name="Google Shape;266;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Creativity</a:t>
            </a:r>
            <a:endParaRPr b="1"/>
          </a:p>
          <a:p>
            <a:pPr indent="0" lvl="0" marL="0" rtl="0" algn="l">
              <a:spcBef>
                <a:spcPts val="1200"/>
              </a:spcBef>
              <a:spcAft>
                <a:spcPts val="0"/>
              </a:spcAft>
              <a:buNone/>
            </a:pPr>
            <a:r>
              <a:rPr lang="en" sz="1700"/>
              <a:t>Language is not just rule driven; there is also a creative aspect to it. Various </a:t>
            </a:r>
            <a:r>
              <a:rPr b="1" lang="en" sz="1700"/>
              <a:t>styles, dialects, genres, and variations</a:t>
            </a:r>
            <a:r>
              <a:rPr lang="en" sz="1700"/>
              <a:t> are used in any language. </a:t>
            </a:r>
            <a:r>
              <a:rPr b="1" lang="en" sz="1700"/>
              <a:t>Poems</a:t>
            </a:r>
            <a:r>
              <a:rPr lang="en" sz="1700"/>
              <a:t> are a great example of creativity in language. Making machines understand creativity is a hard problem not just in NLP, but in AI in general.</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b="1" lang="en" sz="1700">
                <a:solidFill>
                  <a:srgbClr val="FF0000"/>
                </a:solidFill>
              </a:rPr>
              <a:t>&amp; Diversity: There are many languages</a:t>
            </a:r>
            <a:endParaRPr b="1" sz="1700">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Wrapping Up</a:t>
            </a:r>
            <a:endParaRPr/>
          </a:p>
        </p:txBody>
      </p:sp>
      <p:sp>
        <p:nvSpPr>
          <p:cNvPr id="272" name="Google Shape;272;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36867" lvl="0" marL="457200" rtl="0" algn="l">
              <a:spcBef>
                <a:spcPts val="0"/>
              </a:spcBef>
              <a:spcAft>
                <a:spcPts val="0"/>
              </a:spcAft>
              <a:buClr>
                <a:schemeClr val="dk1"/>
              </a:buClr>
              <a:buSzPct val="100000"/>
              <a:buChar char="●"/>
            </a:pPr>
            <a:r>
              <a:rPr lang="en" sz="2200">
                <a:solidFill>
                  <a:schemeClr val="dk1"/>
                </a:solidFill>
              </a:rPr>
              <a:t>Introduction To NLP</a:t>
            </a:r>
            <a:endParaRPr sz="2200">
              <a:solidFill>
                <a:schemeClr val="dk1"/>
              </a:solidFill>
            </a:endParaRPr>
          </a:p>
          <a:p>
            <a:pPr indent="-336867" lvl="0" marL="457200" rtl="0" algn="l">
              <a:spcBef>
                <a:spcPts val="0"/>
              </a:spcBef>
              <a:spcAft>
                <a:spcPts val="0"/>
              </a:spcAft>
              <a:buClr>
                <a:schemeClr val="dk1"/>
              </a:buClr>
              <a:buSzPct val="100000"/>
              <a:buChar char="●"/>
            </a:pPr>
            <a:r>
              <a:rPr lang="en" sz="2200">
                <a:solidFill>
                  <a:schemeClr val="dk1"/>
                </a:solidFill>
              </a:rPr>
              <a:t>Why NLP Useful?</a:t>
            </a:r>
            <a:endParaRPr sz="2200">
              <a:solidFill>
                <a:schemeClr val="dk1"/>
              </a:solidFill>
            </a:endParaRPr>
          </a:p>
          <a:p>
            <a:pPr indent="-336867" lvl="0" marL="457200" rtl="0" algn="l">
              <a:spcBef>
                <a:spcPts val="0"/>
              </a:spcBef>
              <a:spcAft>
                <a:spcPts val="0"/>
              </a:spcAft>
              <a:buClr>
                <a:schemeClr val="dk1"/>
              </a:buClr>
              <a:buSzPct val="100000"/>
              <a:buChar char="●"/>
            </a:pPr>
            <a:r>
              <a:rPr lang="en" sz="2200">
                <a:solidFill>
                  <a:schemeClr val="dk1"/>
                </a:solidFill>
              </a:rPr>
              <a:t>NLP in the Real World/Core applications:</a:t>
            </a:r>
            <a:endParaRPr sz="2200">
              <a:solidFill>
                <a:schemeClr val="dk1"/>
              </a:solidFill>
            </a:endParaRPr>
          </a:p>
          <a:p>
            <a:pPr indent="-336867" lvl="0" marL="457200" rtl="0" algn="l">
              <a:spcBef>
                <a:spcPts val="0"/>
              </a:spcBef>
              <a:spcAft>
                <a:spcPts val="0"/>
              </a:spcAft>
              <a:buClr>
                <a:schemeClr val="dk1"/>
              </a:buClr>
              <a:buSzPct val="100000"/>
              <a:buChar char="●"/>
            </a:pPr>
            <a:r>
              <a:rPr lang="en" sz="2200">
                <a:solidFill>
                  <a:schemeClr val="dk1"/>
                </a:solidFill>
              </a:rPr>
              <a:t>Various NLP Tasks</a:t>
            </a:r>
            <a:endParaRPr sz="2200">
              <a:solidFill>
                <a:schemeClr val="dk1"/>
              </a:solidFill>
            </a:endParaRPr>
          </a:p>
          <a:p>
            <a:pPr indent="-336867" lvl="0" marL="457200" rtl="0" algn="l">
              <a:spcBef>
                <a:spcPts val="0"/>
              </a:spcBef>
              <a:spcAft>
                <a:spcPts val="0"/>
              </a:spcAft>
              <a:buClr>
                <a:schemeClr val="dk1"/>
              </a:buClr>
              <a:buSzPct val="100000"/>
              <a:buChar char="●"/>
            </a:pPr>
            <a:r>
              <a:rPr lang="en" sz="2200">
                <a:solidFill>
                  <a:schemeClr val="dk1"/>
                </a:solidFill>
              </a:rPr>
              <a:t>Difficulty in terms of developing comprehensive solutions.</a:t>
            </a:r>
            <a:endParaRPr sz="2200">
              <a:solidFill>
                <a:schemeClr val="dk1"/>
              </a:solidFill>
            </a:endParaRPr>
          </a:p>
          <a:p>
            <a:pPr indent="-336867" lvl="0" marL="457200" rtl="0" algn="l">
              <a:spcBef>
                <a:spcPts val="0"/>
              </a:spcBef>
              <a:spcAft>
                <a:spcPts val="0"/>
              </a:spcAft>
              <a:buClr>
                <a:schemeClr val="dk1"/>
              </a:buClr>
              <a:buSzPct val="100000"/>
              <a:buChar char="●"/>
            </a:pPr>
            <a:r>
              <a:rPr lang="en" sz="2200">
                <a:solidFill>
                  <a:schemeClr val="dk1"/>
                </a:solidFill>
              </a:rPr>
              <a:t>What Is Language?</a:t>
            </a:r>
            <a:endParaRPr sz="2200">
              <a:solidFill>
                <a:schemeClr val="dk1"/>
              </a:solidFill>
            </a:endParaRPr>
          </a:p>
          <a:p>
            <a:pPr indent="-336867" lvl="0" marL="457200" rtl="0" algn="l">
              <a:spcBef>
                <a:spcPts val="0"/>
              </a:spcBef>
              <a:spcAft>
                <a:spcPts val="0"/>
              </a:spcAft>
              <a:buClr>
                <a:schemeClr val="dk1"/>
              </a:buClr>
              <a:buSzPct val="100000"/>
              <a:buChar char="●"/>
            </a:pPr>
            <a:r>
              <a:rPr lang="en" sz="2200">
                <a:solidFill>
                  <a:schemeClr val="dk1"/>
                </a:solidFill>
              </a:rPr>
              <a:t>Building Blocks of Language</a:t>
            </a:r>
            <a:endParaRPr sz="2200">
              <a:solidFill>
                <a:schemeClr val="dk1"/>
              </a:solidFill>
            </a:endParaRPr>
          </a:p>
          <a:p>
            <a:pPr indent="-336867" lvl="0" marL="457200" rtl="0" algn="l">
              <a:spcBef>
                <a:spcPts val="0"/>
              </a:spcBef>
              <a:spcAft>
                <a:spcPts val="0"/>
              </a:spcAft>
              <a:buClr>
                <a:schemeClr val="dk1"/>
              </a:buClr>
              <a:buSzPct val="100000"/>
              <a:buChar char="●"/>
            </a:pPr>
            <a:r>
              <a:rPr lang="en" sz="2200">
                <a:solidFill>
                  <a:schemeClr val="dk1"/>
                </a:solidFill>
              </a:rPr>
              <a:t>Approaches to NLP</a:t>
            </a:r>
            <a:endParaRPr sz="2200">
              <a:solidFill>
                <a:schemeClr val="dk1"/>
              </a:solidFill>
            </a:endParaRPr>
          </a:p>
          <a:p>
            <a:pPr indent="-336867" lvl="0" marL="457200" rtl="0" algn="l">
              <a:spcBef>
                <a:spcPts val="0"/>
              </a:spcBef>
              <a:spcAft>
                <a:spcPts val="0"/>
              </a:spcAft>
              <a:buClr>
                <a:schemeClr val="dk1"/>
              </a:buClr>
              <a:buSzPct val="100000"/>
              <a:buChar char="●"/>
            </a:pPr>
            <a:r>
              <a:rPr lang="en" sz="2200">
                <a:solidFill>
                  <a:schemeClr val="dk1"/>
                </a:solidFill>
              </a:rPr>
              <a:t>Why Is NLP Challenging?</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NLP </a:t>
            </a:r>
            <a:r>
              <a:rPr lang="en"/>
              <a:t>Useful</a:t>
            </a:r>
            <a:r>
              <a:rPr lang="en"/>
              <a: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02124"/>
                </a:solidFill>
                <a:highlight>
                  <a:srgbClr val="FFFFFF"/>
                </a:highlight>
                <a:latin typeface="Arial"/>
                <a:ea typeface="Arial"/>
                <a:cs typeface="Arial"/>
                <a:sym typeface="Arial"/>
              </a:rPr>
              <a:t>NLP </a:t>
            </a:r>
            <a:r>
              <a:rPr b="1" lang="en" sz="1600">
                <a:solidFill>
                  <a:srgbClr val="202124"/>
                </a:solidFill>
                <a:highlight>
                  <a:srgbClr val="FFFFFF"/>
                </a:highlight>
                <a:latin typeface="Arial"/>
                <a:ea typeface="Arial"/>
                <a:cs typeface="Arial"/>
                <a:sym typeface="Arial"/>
              </a:rPr>
              <a:t>enables computers to understand natural language as humans do</a:t>
            </a:r>
            <a:r>
              <a:rPr lang="en" sz="1600">
                <a:solidFill>
                  <a:srgbClr val="202124"/>
                </a:solidFill>
                <a:highlight>
                  <a:srgbClr val="FFFFFF"/>
                </a:highlight>
                <a:latin typeface="Arial"/>
                <a:ea typeface="Arial"/>
                <a:cs typeface="Arial"/>
                <a:sym typeface="Arial"/>
              </a:rPr>
              <a:t>. Whether the language is spoken or written, natural language processing uses artificial intelligence to take real-world input, process it, and make sense of it in a way a computer can understand.</a:t>
            </a:r>
            <a:endParaRPr sz="2200"/>
          </a:p>
        </p:txBody>
      </p:sp>
      <p:pic>
        <p:nvPicPr>
          <p:cNvPr id="99" name="Google Shape;99;p15"/>
          <p:cNvPicPr preferRelativeResize="0"/>
          <p:nvPr/>
        </p:nvPicPr>
        <p:blipFill>
          <a:blip r:embed="rId3">
            <a:alphaModFix/>
          </a:blip>
          <a:stretch>
            <a:fillRect/>
          </a:stretch>
        </p:blipFill>
        <p:spPr>
          <a:xfrm>
            <a:off x="1857975" y="2366775"/>
            <a:ext cx="4404201" cy="2202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8" name="Google Shape;278;p42"/>
          <p:cNvPicPr preferRelativeResize="0"/>
          <p:nvPr/>
        </p:nvPicPr>
        <p:blipFill>
          <a:blip r:embed="rId3">
            <a:alphaModFix/>
          </a:blip>
          <a:stretch>
            <a:fillRect/>
          </a:stretch>
        </p:blipFill>
        <p:spPr>
          <a:xfrm>
            <a:off x="2035500" y="865100"/>
            <a:ext cx="4788249" cy="31921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ctrTitle"/>
          </p:nvPr>
        </p:nvSpPr>
        <p:spPr>
          <a:xfrm>
            <a:off x="590800" y="203057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End-to-end NLP Pipeline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NLP Pipeline?</a:t>
            </a:r>
            <a:endParaRPr/>
          </a:p>
        </p:txBody>
      </p:sp>
      <p:sp>
        <p:nvSpPr>
          <p:cNvPr id="289" name="Google Shape;289;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B</a:t>
            </a:r>
            <a:r>
              <a:rPr lang="en" sz="1200"/>
              <a:t>reak the problem down into several sub-problems, then try to develop a step-by-step procedure to solve them. Since language processing is involved, we would also list all the forms of text processing needed at each step. This step-by-step processing of text is known as a pipeline.</a:t>
            </a:r>
            <a:endParaRPr sz="1200"/>
          </a:p>
          <a:p>
            <a:pPr indent="-317500" lvl="0" marL="457200" rtl="0" algn="l">
              <a:spcBef>
                <a:spcPts val="1200"/>
              </a:spcBef>
              <a:spcAft>
                <a:spcPts val="0"/>
              </a:spcAft>
              <a:buSzPts val="1400"/>
              <a:buChar char="●"/>
            </a:pPr>
            <a:r>
              <a:rPr b="1" lang="en" sz="1400"/>
              <a:t>Data acquisition</a:t>
            </a:r>
            <a:endParaRPr b="1" sz="1400"/>
          </a:p>
          <a:p>
            <a:pPr indent="-317500" lvl="0" marL="457200" rtl="0" algn="l">
              <a:spcBef>
                <a:spcPts val="0"/>
              </a:spcBef>
              <a:spcAft>
                <a:spcPts val="0"/>
              </a:spcAft>
              <a:buSzPts val="1400"/>
              <a:buChar char="●"/>
            </a:pPr>
            <a:r>
              <a:rPr b="1" lang="en" sz="1400"/>
              <a:t>Text Preparation</a:t>
            </a:r>
            <a:endParaRPr b="1" sz="1400"/>
          </a:p>
          <a:p>
            <a:pPr indent="-317500" lvl="0" marL="914400" rtl="0" algn="l">
              <a:spcBef>
                <a:spcPts val="0"/>
              </a:spcBef>
              <a:spcAft>
                <a:spcPts val="0"/>
              </a:spcAft>
              <a:buSzPts val="1400"/>
              <a:buChar char="●"/>
            </a:pPr>
            <a:r>
              <a:rPr lang="en" sz="1400"/>
              <a:t>Text Cleanup</a:t>
            </a:r>
            <a:endParaRPr sz="1400"/>
          </a:p>
          <a:p>
            <a:pPr indent="-317500" lvl="0" marL="914400" rtl="0" algn="l">
              <a:spcBef>
                <a:spcPts val="0"/>
              </a:spcBef>
              <a:spcAft>
                <a:spcPts val="0"/>
              </a:spcAft>
              <a:buSzPts val="1400"/>
              <a:buChar char="●"/>
            </a:pPr>
            <a:r>
              <a:rPr lang="en" sz="1400"/>
              <a:t>Basic Preprocessing</a:t>
            </a:r>
            <a:endParaRPr sz="1400"/>
          </a:p>
          <a:p>
            <a:pPr indent="-317500" lvl="0" marL="914400" rtl="0" algn="l">
              <a:spcBef>
                <a:spcPts val="0"/>
              </a:spcBef>
              <a:spcAft>
                <a:spcPts val="0"/>
              </a:spcAft>
              <a:buSzPts val="1400"/>
              <a:buChar char="●"/>
            </a:pPr>
            <a:r>
              <a:rPr lang="en" sz="1400"/>
              <a:t>Advance </a:t>
            </a:r>
            <a:r>
              <a:rPr lang="en" sz="1400"/>
              <a:t>Preprocessing</a:t>
            </a:r>
            <a:endParaRPr b="1" sz="1400"/>
          </a:p>
          <a:p>
            <a:pPr indent="-317500" lvl="0" marL="457200" rtl="0" algn="l">
              <a:spcBef>
                <a:spcPts val="0"/>
              </a:spcBef>
              <a:spcAft>
                <a:spcPts val="0"/>
              </a:spcAft>
              <a:buSzPts val="1400"/>
              <a:buChar char="●"/>
            </a:pPr>
            <a:r>
              <a:rPr b="1" lang="en" sz="1400"/>
              <a:t>Feature engineering</a:t>
            </a:r>
            <a:endParaRPr b="1" sz="1400"/>
          </a:p>
          <a:p>
            <a:pPr indent="-317500" lvl="0" marL="457200" rtl="0" algn="l">
              <a:spcBef>
                <a:spcPts val="0"/>
              </a:spcBef>
              <a:spcAft>
                <a:spcPts val="0"/>
              </a:spcAft>
              <a:buSzPts val="1400"/>
              <a:buChar char="●"/>
            </a:pPr>
            <a:r>
              <a:rPr b="1" lang="en" sz="1400"/>
              <a:t>Modeling</a:t>
            </a:r>
            <a:endParaRPr b="1" sz="1400"/>
          </a:p>
          <a:p>
            <a:pPr indent="-317500" lvl="0" marL="457200" rtl="0" algn="l">
              <a:spcBef>
                <a:spcPts val="0"/>
              </a:spcBef>
              <a:spcAft>
                <a:spcPts val="0"/>
              </a:spcAft>
              <a:buSzPts val="1400"/>
              <a:buChar char="●"/>
            </a:pPr>
            <a:r>
              <a:rPr b="1" lang="en" sz="1400"/>
              <a:t>Evaluation</a:t>
            </a:r>
            <a:endParaRPr b="1" sz="1400"/>
          </a:p>
          <a:p>
            <a:pPr indent="-317500" lvl="0" marL="457200" rtl="0" algn="l">
              <a:spcBef>
                <a:spcPts val="0"/>
              </a:spcBef>
              <a:spcAft>
                <a:spcPts val="0"/>
              </a:spcAft>
              <a:buSzPts val="1400"/>
              <a:buChar char="●"/>
            </a:pPr>
            <a:r>
              <a:rPr b="1" lang="en" sz="1400"/>
              <a:t>Deployment</a:t>
            </a:r>
            <a:endParaRPr b="1" sz="1400"/>
          </a:p>
          <a:p>
            <a:pPr indent="-317500" lvl="0" marL="457200" rtl="0" algn="l">
              <a:spcBef>
                <a:spcPts val="0"/>
              </a:spcBef>
              <a:spcAft>
                <a:spcPts val="0"/>
              </a:spcAft>
              <a:buSzPts val="1400"/>
              <a:buChar char="●"/>
            </a:pPr>
            <a:r>
              <a:rPr b="1" lang="en" sz="1400"/>
              <a:t>Monitoring and model updating</a:t>
            </a:r>
            <a:endParaRPr b="1" sz="1400"/>
          </a:p>
          <a:p>
            <a:pPr indent="0" lvl="0" marL="914400" rtl="0" algn="l">
              <a:spcBef>
                <a:spcPts val="1200"/>
              </a:spcBef>
              <a:spcAft>
                <a:spcPts val="1200"/>
              </a:spcAft>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Points to Remember</a:t>
            </a:r>
            <a:endParaRPr/>
          </a:p>
        </p:txBody>
      </p:sp>
      <p:sp>
        <p:nvSpPr>
          <p:cNvPr id="295" name="Google Shape;295;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It's</a:t>
            </a:r>
            <a:r>
              <a:rPr lang="en"/>
              <a:t> not universal</a:t>
            </a:r>
            <a:endParaRPr/>
          </a:p>
          <a:p>
            <a:pPr indent="-342900" lvl="0" marL="457200" rtl="0" algn="l">
              <a:spcBef>
                <a:spcPts val="0"/>
              </a:spcBef>
              <a:spcAft>
                <a:spcPts val="0"/>
              </a:spcAft>
              <a:buSzPts val="1800"/>
              <a:buChar char="●"/>
            </a:pPr>
            <a:r>
              <a:rPr lang="en"/>
              <a:t>Deep Learning </a:t>
            </a:r>
            <a:r>
              <a:rPr lang="en"/>
              <a:t>pipelines</a:t>
            </a:r>
            <a:r>
              <a:rPr lang="en"/>
              <a:t> are slightly different</a:t>
            </a:r>
            <a:endParaRPr/>
          </a:p>
          <a:p>
            <a:pPr indent="-342900" lvl="0" marL="457200" rtl="0" algn="l">
              <a:spcBef>
                <a:spcPts val="0"/>
              </a:spcBef>
              <a:spcAft>
                <a:spcPts val="0"/>
              </a:spcAft>
              <a:buSzPts val="1800"/>
              <a:buChar char="●"/>
            </a:pPr>
            <a:r>
              <a:rPr lang="en"/>
              <a:t>Pipeline is non-linear</a:t>
            </a:r>
            <a:endParaRPr/>
          </a:p>
        </p:txBody>
      </p:sp>
      <p:pic>
        <p:nvPicPr>
          <p:cNvPr id="296" name="Google Shape;296;p45"/>
          <p:cNvPicPr preferRelativeResize="0"/>
          <p:nvPr/>
        </p:nvPicPr>
        <p:blipFill>
          <a:blip r:embed="rId3">
            <a:alphaModFix/>
          </a:blip>
          <a:stretch>
            <a:fillRect/>
          </a:stretch>
        </p:blipFill>
        <p:spPr>
          <a:xfrm>
            <a:off x="4572000" y="124028"/>
            <a:ext cx="4354350" cy="2278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6"/>
          <p:cNvPicPr preferRelativeResize="0"/>
          <p:nvPr/>
        </p:nvPicPr>
        <p:blipFill>
          <a:blip r:embed="rId3">
            <a:alphaModFix/>
          </a:blip>
          <a:stretch>
            <a:fillRect/>
          </a:stretch>
        </p:blipFill>
        <p:spPr>
          <a:xfrm>
            <a:off x="2489425" y="239950"/>
            <a:ext cx="3573352" cy="4451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get Hands on</a:t>
            </a:r>
            <a:endParaRPr/>
          </a:p>
        </p:txBody>
      </p:sp>
      <p:sp>
        <p:nvSpPr>
          <p:cNvPr id="307" name="Google Shape;307;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8" name="Google Shape;308;p47"/>
          <p:cNvPicPr preferRelativeResize="0"/>
          <p:nvPr/>
        </p:nvPicPr>
        <p:blipFill>
          <a:blip r:embed="rId3">
            <a:alphaModFix/>
          </a:blip>
          <a:stretch>
            <a:fillRect/>
          </a:stretch>
        </p:blipFill>
        <p:spPr>
          <a:xfrm>
            <a:off x="1990325" y="1485500"/>
            <a:ext cx="4286250" cy="2667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8"/>
          <p:cNvPicPr preferRelativeResize="0"/>
          <p:nvPr/>
        </p:nvPicPr>
        <p:blipFill>
          <a:blip r:embed="rId3">
            <a:alphaModFix/>
          </a:blip>
          <a:stretch>
            <a:fillRect/>
          </a:stretch>
        </p:blipFill>
        <p:spPr>
          <a:xfrm>
            <a:off x="1699875" y="550725"/>
            <a:ext cx="5017050" cy="37628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Resources to Follow</a:t>
            </a:r>
            <a:endParaRPr/>
          </a:p>
        </p:txBody>
      </p:sp>
      <p:sp>
        <p:nvSpPr>
          <p:cNvPr id="319" name="Google Shape;319;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a:t>Books:</a:t>
            </a:r>
            <a:endParaRPr b="1"/>
          </a:p>
          <a:p>
            <a:pPr indent="-342900" lvl="0" marL="457200" rtl="0" algn="l">
              <a:spcBef>
                <a:spcPts val="1200"/>
              </a:spcBef>
              <a:spcAft>
                <a:spcPts val="0"/>
              </a:spcAft>
              <a:buSzPts val="1800"/>
              <a:buChar char="●"/>
            </a:pPr>
            <a:r>
              <a:rPr lang="en"/>
              <a:t>Practical natural language processing</a:t>
            </a:r>
            <a:endParaRPr/>
          </a:p>
          <a:p>
            <a:pPr indent="-342900" lvl="0" marL="457200" rtl="0" algn="l">
              <a:spcBef>
                <a:spcPts val="0"/>
              </a:spcBef>
              <a:spcAft>
                <a:spcPts val="0"/>
              </a:spcAft>
              <a:buSzPts val="1800"/>
              <a:buChar char="●"/>
            </a:pPr>
            <a:r>
              <a:rPr lang="en"/>
              <a:t>Natural language processing with transformers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NLP in the Real World/Core applications: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Email platforms, such as Gmail, Outlook, etc., use NLP extensively to provide a range of product features, such as spam classification, priority inbox, calendar event extraction, auto-complete, etc.</a:t>
            </a:r>
            <a:endParaRPr sz="1300"/>
          </a:p>
          <a:p>
            <a:pPr indent="-311150" lvl="0" marL="457200" rtl="0" algn="l">
              <a:spcBef>
                <a:spcPts val="0"/>
              </a:spcBef>
              <a:spcAft>
                <a:spcPts val="0"/>
              </a:spcAft>
              <a:buClr>
                <a:schemeClr val="dk1"/>
              </a:buClr>
              <a:buSzPts val="1300"/>
              <a:buChar char="●"/>
            </a:pPr>
            <a:r>
              <a:rPr lang="en" sz="1300">
                <a:solidFill>
                  <a:schemeClr val="dk1"/>
                </a:solidFill>
              </a:rPr>
              <a:t>Voice-based assistants, such as Apple Siri, Google Assistant, Microsoft Cortana, and Amazon Alexa rely on a range of NLP techniques to interact with the user, understand user commands, and respond accordingly.</a:t>
            </a:r>
            <a:endParaRPr sz="1300">
              <a:solidFill>
                <a:schemeClr val="dk1"/>
              </a:solidFill>
            </a:endParaRPr>
          </a:p>
          <a:p>
            <a:pPr indent="-311150" lvl="0" marL="457200" rtl="0" algn="l">
              <a:spcBef>
                <a:spcPts val="0"/>
              </a:spcBef>
              <a:spcAft>
                <a:spcPts val="0"/>
              </a:spcAft>
              <a:buClr>
                <a:schemeClr val="accent3"/>
              </a:buClr>
              <a:buSzPts val="1300"/>
              <a:buChar char="●"/>
            </a:pPr>
            <a:r>
              <a:rPr lang="en" sz="1300">
                <a:solidFill>
                  <a:schemeClr val="accent3"/>
                </a:solidFill>
              </a:rPr>
              <a:t>Modern search engines, such as Google and Bing, which are the cornerstone of today’s internet, use NLP heavily for various subtasks, such as query understanding, query expansion, question answering, information retrieval, and ranking and grouping of the results so on.</a:t>
            </a:r>
            <a:endParaRPr sz="1300">
              <a:solidFill>
                <a:schemeClr val="accent3"/>
              </a:solidFill>
            </a:endParaRPr>
          </a:p>
          <a:p>
            <a:pPr indent="-311150" lvl="0" marL="457200" rtl="0" algn="l">
              <a:spcBef>
                <a:spcPts val="0"/>
              </a:spcBef>
              <a:spcAft>
                <a:spcPts val="0"/>
              </a:spcAft>
              <a:buClr>
                <a:srgbClr val="9900FF"/>
              </a:buClr>
              <a:buSzPts val="1300"/>
              <a:buChar char="●"/>
            </a:pPr>
            <a:r>
              <a:rPr lang="en" sz="1300">
                <a:solidFill>
                  <a:srgbClr val="9900FF"/>
                </a:solidFill>
              </a:rPr>
              <a:t>Machine translation services, such as Google Translate, Bing Microsoft Translator, and Amazon Translate are increasingly used in today’s world to solve a wide range of scenarios and business use cases.</a:t>
            </a:r>
            <a:endParaRPr sz="1300">
              <a:solidFill>
                <a:srgbClr val="9900FF"/>
              </a:solidFill>
            </a:endParaRPr>
          </a:p>
          <a:p>
            <a:pPr indent="-311150" lvl="0" marL="457200" rtl="0" algn="l">
              <a:spcBef>
                <a:spcPts val="0"/>
              </a:spcBef>
              <a:spcAft>
                <a:spcPts val="0"/>
              </a:spcAft>
              <a:buClr>
                <a:srgbClr val="FF0000"/>
              </a:buClr>
              <a:buSzPts val="1300"/>
              <a:buChar char="●"/>
            </a:pPr>
            <a:r>
              <a:rPr lang="en" sz="1300">
                <a:solidFill>
                  <a:srgbClr val="FF0000"/>
                </a:solidFill>
              </a:rPr>
              <a:t>Chatbots</a:t>
            </a:r>
            <a:endParaRPr sz="13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a:t>
            </a:r>
            <a:r>
              <a:rPr lang="en"/>
              <a:t>NLP Tasks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Language modeling</a:t>
            </a:r>
            <a:endParaRPr b="1"/>
          </a:p>
          <a:p>
            <a:pPr indent="0" lvl="0" marL="0" rtl="0" algn="l">
              <a:spcBef>
                <a:spcPts val="1200"/>
              </a:spcBef>
              <a:spcAft>
                <a:spcPts val="0"/>
              </a:spcAft>
              <a:buNone/>
            </a:pPr>
            <a:r>
              <a:rPr lang="en" sz="1100"/>
              <a:t>This is the task of predicting what the next word in a sentence will be based on the history of previous words. The goal of this task is to learn the probability of a sequence of words appearing in a given language. Language modeling is useful for building solutions for a wide variety of problems, such as speech recognition, optical character recognition, handwriting recognition, machine translation, and spelling correction.</a:t>
            </a:r>
            <a:endParaRPr sz="1100"/>
          </a:p>
          <a:p>
            <a:pPr indent="0" lvl="0" marL="0" rtl="0" algn="l">
              <a:spcBef>
                <a:spcPts val="12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1845820" y="2571745"/>
            <a:ext cx="5016750" cy="142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Text classification</a:t>
            </a:r>
            <a:endParaRPr b="1"/>
          </a:p>
          <a:p>
            <a:pPr indent="0" lvl="0" marL="0" rtl="0" algn="l">
              <a:spcBef>
                <a:spcPts val="1200"/>
              </a:spcBef>
              <a:spcAft>
                <a:spcPts val="0"/>
              </a:spcAft>
              <a:buNone/>
            </a:pPr>
            <a:r>
              <a:rPr lang="en" sz="1300"/>
              <a:t>This is the task of bucketing the text into a known set of categories based on its content. Text classification is by far the most popular task in NLP and is used in a variety of tools, from email spam identification to sentiment analysis.</a:t>
            </a:r>
            <a:endParaRPr sz="1300"/>
          </a:p>
          <a:p>
            <a:pPr indent="0" lvl="0" marL="0" rtl="0" algn="l">
              <a:spcBef>
                <a:spcPts val="120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2077363" y="2392600"/>
            <a:ext cx="4391025"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Information extraction</a:t>
            </a:r>
            <a:endParaRPr b="1"/>
          </a:p>
          <a:p>
            <a:pPr indent="0" lvl="0" marL="0" rtl="0" algn="l">
              <a:spcBef>
                <a:spcPts val="1200"/>
              </a:spcBef>
              <a:spcAft>
                <a:spcPts val="0"/>
              </a:spcAft>
              <a:buNone/>
            </a:pPr>
            <a:r>
              <a:rPr lang="en" sz="1300"/>
              <a:t>As the name indicates, this is the task of extracting relevant information from text, such as calendar events from emails or the names of people mentioned in a social media post.</a:t>
            </a:r>
            <a:endParaRPr sz="1300"/>
          </a:p>
          <a:p>
            <a:pPr indent="0" lvl="0" marL="0" rtl="0" algn="l">
              <a:spcBef>
                <a:spcPts val="120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1473750" y="2462250"/>
            <a:ext cx="5088374" cy="176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Information retrieval</a:t>
            </a:r>
            <a:endParaRPr b="1"/>
          </a:p>
          <a:p>
            <a:pPr indent="0" lvl="0" marL="0" rtl="0" algn="l">
              <a:spcBef>
                <a:spcPts val="1200"/>
              </a:spcBef>
              <a:spcAft>
                <a:spcPts val="0"/>
              </a:spcAft>
              <a:buNone/>
            </a:pPr>
            <a:r>
              <a:rPr lang="en" sz="1400"/>
              <a:t>This is the task of finding documents relevant to a user query from a large collection. Applications like Google Search are well-known use cases of information retrieval.</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3" name="Google Shape;133;p20"/>
          <p:cNvPicPr preferRelativeResize="0"/>
          <p:nvPr/>
        </p:nvPicPr>
        <p:blipFill>
          <a:blip r:embed="rId3">
            <a:alphaModFix/>
          </a:blip>
          <a:stretch>
            <a:fillRect/>
          </a:stretch>
        </p:blipFill>
        <p:spPr>
          <a:xfrm>
            <a:off x="2356550" y="2397049"/>
            <a:ext cx="3745525" cy="21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Conversational agent</a:t>
            </a:r>
            <a:endParaRPr b="1"/>
          </a:p>
          <a:p>
            <a:pPr indent="0" lvl="0" marL="0" rtl="0" algn="l">
              <a:spcBef>
                <a:spcPts val="1200"/>
              </a:spcBef>
              <a:spcAft>
                <a:spcPts val="0"/>
              </a:spcAft>
              <a:buNone/>
            </a:pPr>
            <a:r>
              <a:rPr lang="en" sz="1400"/>
              <a:t>This is the task of building dialogue systems that can converse in human languages. Alexa, Siri, etc., are some common applications of this task.</a:t>
            </a:r>
            <a:endParaRPr sz="1400"/>
          </a:p>
          <a:p>
            <a:pPr indent="0" lvl="0" marL="0" rtl="0" algn="l">
              <a:spcBef>
                <a:spcPts val="120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1940675" y="2475278"/>
            <a:ext cx="4000500" cy="20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