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3" d="100"/>
          <a:sy n="53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3290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 w="7620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6500072" y="333256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Text Processing For NLP: Text Processing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5763126" y="3426493"/>
            <a:ext cx="8650706" cy="25532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Discover everything you need to know about text processing for natural language processing. From data cleaning to feature extraction, we've got you covered.</a:t>
            </a:r>
            <a:endParaRPr lang="en-US" sz="240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 w="7620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833199" y="1782128"/>
            <a:ext cx="54254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Text Summarization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833199" y="2983349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3D3D42"/>
          </a:solidFill>
          <a:ln w="7620">
            <a:solidFill>
              <a:srgbClr val="49495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4"/>
          <p:cNvSpPr/>
          <p:nvPr/>
        </p:nvSpPr>
        <p:spPr>
          <a:xfrm>
            <a:off x="1033582" y="3025021"/>
            <a:ext cx="990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1555313" y="3059668"/>
            <a:ext cx="34823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Extractive Summarization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1555313" y="3629025"/>
            <a:ext cx="67554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Explore how extractive summarization uses algorithms to extract the most important sentences in a text to create a summary.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833199" y="4735592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3D3D42"/>
          </a:solidFill>
          <a:ln w="7620">
            <a:solidFill>
              <a:srgbClr val="49495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0" name="Text 8"/>
          <p:cNvSpPr/>
          <p:nvPr/>
        </p:nvSpPr>
        <p:spPr>
          <a:xfrm>
            <a:off x="987862" y="4777264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1555313" y="4811911"/>
            <a:ext cx="37185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Abstractive Summarization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1555313" y="5381268"/>
            <a:ext cx="675548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Discover how abstractive summarization uses natural language processing to generate new sentences that capture the essence of a document.</a:t>
            </a:r>
            <a:endParaRPr lang="en-US" sz="1750" dirty="0"/>
          </a:p>
        </p:txBody>
      </p:sp>
      <p:pic>
        <p:nvPicPr>
          <p:cNvPr id="1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 w="7620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244566" y="587812"/>
            <a:ext cx="10141268" cy="13342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253"/>
              </a:lnSpc>
              <a:buNone/>
            </a:pPr>
            <a:r>
              <a:rPr lang="en-US" sz="4203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Machine Translation and Language Generation </a:t>
            </a:r>
            <a:endParaRPr lang="en-US" sz="4203" dirty="0"/>
          </a:p>
        </p:txBody>
      </p:sp>
      <p:sp>
        <p:nvSpPr>
          <p:cNvPr id="5" name="Text 3"/>
          <p:cNvSpPr/>
          <p:nvPr/>
        </p:nvSpPr>
        <p:spPr>
          <a:xfrm>
            <a:off x="2586038" y="2348984"/>
            <a:ext cx="9799796" cy="6829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690"/>
              </a:lnSpc>
              <a:buSzPct val="100000"/>
              <a:buChar char="•"/>
            </a:pPr>
            <a:r>
              <a:rPr lang="en-US" sz="1681" b="1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Machine Translation (MT):</a:t>
            </a:r>
            <a:r>
              <a:rPr lang="en-US" sz="1681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Utilizes NLP to automatically translate text from one language to another, enabling global communication and collaboration.</a:t>
            </a:r>
            <a:endParaRPr lang="en-US" sz="1681" dirty="0"/>
          </a:p>
        </p:txBody>
      </p:sp>
      <p:sp>
        <p:nvSpPr>
          <p:cNvPr id="6" name="Text 4"/>
          <p:cNvSpPr/>
          <p:nvPr/>
        </p:nvSpPr>
        <p:spPr>
          <a:xfrm>
            <a:off x="2586038" y="3117294"/>
            <a:ext cx="9799796" cy="6829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690"/>
              </a:lnSpc>
              <a:buSzPct val="100000"/>
              <a:buChar char="•"/>
            </a:pPr>
            <a:r>
              <a:rPr lang="en-US" sz="1681" b="1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Challenges:</a:t>
            </a:r>
            <a:r>
              <a:rPr lang="en-US" sz="1681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Context, idiomatic expressions, and nuances pose translation difficulties. Neural machine translation (NMT) models improve accuracy.</a:t>
            </a:r>
            <a:endParaRPr lang="en-US" sz="1681" dirty="0"/>
          </a:p>
        </p:txBody>
      </p:sp>
      <p:sp>
        <p:nvSpPr>
          <p:cNvPr id="7" name="Text 5"/>
          <p:cNvSpPr/>
          <p:nvPr/>
        </p:nvSpPr>
        <p:spPr>
          <a:xfrm>
            <a:off x="2586038" y="3885605"/>
            <a:ext cx="9799796" cy="6829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690"/>
              </a:lnSpc>
              <a:buSzPct val="100000"/>
              <a:buChar char="•"/>
            </a:pPr>
            <a:r>
              <a:rPr lang="en-US" sz="1681" b="1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Applications:</a:t>
            </a:r>
            <a:r>
              <a:rPr lang="en-US" sz="1681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Facilitates cross-border communication, content localization, and accessibility for non-native speakers.</a:t>
            </a:r>
            <a:endParaRPr lang="en-US" sz="1681" dirty="0"/>
          </a:p>
        </p:txBody>
      </p:sp>
      <p:sp>
        <p:nvSpPr>
          <p:cNvPr id="8" name="Text 6"/>
          <p:cNvSpPr/>
          <p:nvPr/>
        </p:nvSpPr>
        <p:spPr>
          <a:xfrm>
            <a:off x="2586038" y="4653915"/>
            <a:ext cx="9799796" cy="6829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690"/>
              </a:lnSpc>
              <a:buSzPct val="100000"/>
              <a:buChar char="•"/>
            </a:pPr>
            <a:r>
              <a:rPr lang="en-US" sz="1681" b="1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Language Generation:</a:t>
            </a:r>
            <a:r>
              <a:rPr lang="en-US" sz="1681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AI generates human-like text, aiding in content creation, chatbots, and personalized messaging.</a:t>
            </a:r>
            <a:endParaRPr lang="en-US" sz="1681" dirty="0"/>
          </a:p>
        </p:txBody>
      </p:sp>
      <p:sp>
        <p:nvSpPr>
          <p:cNvPr id="9" name="Text 7"/>
          <p:cNvSpPr/>
          <p:nvPr/>
        </p:nvSpPr>
        <p:spPr>
          <a:xfrm>
            <a:off x="2586038" y="5422225"/>
            <a:ext cx="9799796" cy="6829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690"/>
              </a:lnSpc>
              <a:buSzPct val="100000"/>
              <a:buChar char="•"/>
            </a:pPr>
            <a:r>
              <a:rPr lang="en-US" sz="1681" b="1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GPT-3 and Beyond:</a:t>
            </a:r>
            <a:r>
              <a:rPr lang="en-US" sz="1681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Models like GPT-3 produce coherent and contextually relevant text, revolutionizing language generation.</a:t>
            </a:r>
            <a:endParaRPr lang="en-US" sz="1681" dirty="0"/>
          </a:p>
        </p:txBody>
      </p:sp>
      <p:sp>
        <p:nvSpPr>
          <p:cNvPr id="10" name="Text 8"/>
          <p:cNvSpPr/>
          <p:nvPr/>
        </p:nvSpPr>
        <p:spPr>
          <a:xfrm>
            <a:off x="2586038" y="6190536"/>
            <a:ext cx="9799796" cy="6829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690"/>
              </a:lnSpc>
              <a:buSzPct val="100000"/>
              <a:buChar char="•"/>
            </a:pPr>
            <a:r>
              <a:rPr lang="en-US" sz="1681" b="1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Creative Writing:</a:t>
            </a:r>
            <a:r>
              <a:rPr lang="en-US" sz="1681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NLP-powered systems assist writers by suggesting content, ideas, and generating unique narratives.</a:t>
            </a:r>
            <a:endParaRPr lang="en-US" sz="1681" dirty="0"/>
          </a:p>
        </p:txBody>
      </p:sp>
      <p:sp>
        <p:nvSpPr>
          <p:cNvPr id="11" name="Text 9"/>
          <p:cNvSpPr/>
          <p:nvPr/>
        </p:nvSpPr>
        <p:spPr>
          <a:xfrm>
            <a:off x="2586038" y="6958846"/>
            <a:ext cx="9799796" cy="6829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690"/>
              </a:lnSpc>
              <a:buSzPct val="100000"/>
              <a:buChar char="•"/>
            </a:pPr>
            <a:r>
              <a:rPr lang="en-US" sz="1681" b="1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Ethical Implications:</a:t>
            </a:r>
            <a:r>
              <a:rPr lang="en-US" sz="1681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Ensure AI-generated content is not misleading, and maintain transparency when using automated writing tools.</a:t>
            </a:r>
            <a:endParaRPr lang="en-US" sz="168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 w="7620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1643420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Human-Machine Collaboration in Content Creation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93394" y="3476506"/>
            <a:ext cx="1019901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Human-in-the-Loop:</a:t>
            </a: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Combine AI-generated content with human creativity and expertise for well-rounded output.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393394" y="4276130"/>
            <a:ext cx="1019901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Editing and Refinement:</a:t>
            </a: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Humans review and edit AI-generated content to ensure accuracy, coherence, and relevance.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393394" y="5075753"/>
            <a:ext cx="1019901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Ethical Alignment:</a:t>
            </a: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Humans guide AI to align with brand values, avoiding content that might compromise ethics or reputation.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393394" y="5875377"/>
            <a:ext cx="1019901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Balancing Act:</a:t>
            </a: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Striking the right balance between automation and human touch results in high-quality, authentic content.</a:t>
            </a:r>
            <a:endParaRPr lang="en-US" sz="175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 w="7620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1768435"/>
            <a:ext cx="75438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Role of Neural Networks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93394" y="2907149"/>
            <a:ext cx="1019901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Neural Machine Translation (NMT):</a:t>
            </a: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Utilizes deep learning techniques for improved translation quality and fluency.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393394" y="3706773"/>
            <a:ext cx="1019901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Encoder-Decoder Architecture:</a:t>
            </a: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NMT models consist of encoder (source language) and decoder (target language) components.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393394" y="4506397"/>
            <a:ext cx="1019901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Attention Mechanisms:</a:t>
            </a: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Enhance translation by focusing on relevant parts of the source text during decoding.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393394" y="5306020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Training Data:</a:t>
            </a: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Quality and diversity of training data impact translation accuracy and domain adaptation.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2393394" y="5750243"/>
            <a:ext cx="1019901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Continual Advancements:</a:t>
            </a: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Ongoing research and development refine NMT models, improving translation accuracy over time.</a:t>
            </a:r>
            <a:endParaRPr lang="en-US" sz="175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 w="7620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1270397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Challenges and Considerations in Text Processing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103483"/>
            <a:ext cx="3370064" cy="3855720"/>
          </a:xfrm>
          <a:prstGeom prst="roundRect">
            <a:avLst>
              <a:gd name="adj" fmla="val 1628"/>
            </a:avLst>
          </a:prstGeom>
          <a:solidFill>
            <a:srgbClr val="3D3D42"/>
          </a:solidFill>
          <a:ln w="7620">
            <a:solidFill>
              <a:srgbClr val="49495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4"/>
          <p:cNvSpPr/>
          <p:nvPr/>
        </p:nvSpPr>
        <p:spPr>
          <a:xfrm>
            <a:off x="2267783" y="3333274"/>
            <a:ext cx="291048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Language and Cultural Variation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7783" y="4249817"/>
            <a:ext cx="2910483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Understand how language and cultural variation can impact the results of natural language processing models and how to carefully consider these variables.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630228" y="3103483"/>
            <a:ext cx="3370064" cy="3855720"/>
          </a:xfrm>
          <a:prstGeom prst="roundRect">
            <a:avLst>
              <a:gd name="adj" fmla="val 1628"/>
            </a:avLst>
          </a:prstGeom>
          <a:solidFill>
            <a:srgbClr val="3D3D42"/>
          </a:solidFill>
          <a:ln w="7620">
            <a:solidFill>
              <a:srgbClr val="49495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 7"/>
          <p:cNvSpPr/>
          <p:nvPr/>
        </p:nvSpPr>
        <p:spPr>
          <a:xfrm>
            <a:off x="5860018" y="3333274"/>
            <a:ext cx="25984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Accuracy and Bias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860018" y="3902631"/>
            <a:ext cx="2910483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Explore how accuracy and bias are important considerations in text processing, and how to optimize these parameters in machine learning models.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222462" y="3103483"/>
            <a:ext cx="3370064" cy="3855720"/>
          </a:xfrm>
          <a:prstGeom prst="roundRect">
            <a:avLst>
              <a:gd name="adj" fmla="val 1628"/>
            </a:avLst>
          </a:prstGeom>
          <a:solidFill>
            <a:srgbClr val="3D3D42"/>
          </a:solidFill>
          <a:ln w="7620">
            <a:solidFill>
              <a:srgbClr val="49495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2" name="Text 10"/>
          <p:cNvSpPr/>
          <p:nvPr/>
        </p:nvSpPr>
        <p:spPr>
          <a:xfrm>
            <a:off x="9452253" y="3333274"/>
            <a:ext cx="2910483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Computational Power and Scalability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452253" y="4597003"/>
            <a:ext cx="2910483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Learn about the computational power and scalability required for text processing at scale and how to optimize your models for your computing resources.</a:t>
            </a:r>
            <a:endParaRPr lang="en-US" sz="175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 w="7620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121491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Conclusion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353628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66820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Take Action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237559"/>
            <a:ext cx="329588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Put your newfound knowledge of text processing into action with your own machine learning and AI projects.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353628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66832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Collaboration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237678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Join the community of natural language processing enthusiasts and experts to continue learning and improving your models.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353628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668322"/>
            <a:ext cx="23317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Future of NLP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237678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Explore the endless possibilities of text processing and the exciting frontiers of natural language processing in the years ahead.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 w="7620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1968817"/>
            <a:ext cx="84201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Introduction to Text Processing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107531"/>
            <a:ext cx="3370064" cy="3894848"/>
          </a:xfrm>
          <a:prstGeom prst="roundRect">
            <a:avLst>
              <a:gd name="adj" fmla="val 1740"/>
            </a:avLst>
          </a:prstGeom>
          <a:solidFill>
            <a:srgbClr val="3D3D42"/>
          </a:solidFill>
          <a:ln w="7620">
            <a:solidFill>
              <a:srgbClr val="49495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4"/>
          <p:cNvSpPr/>
          <p:nvPr/>
        </p:nvSpPr>
        <p:spPr>
          <a:xfrm>
            <a:off x="2267783" y="3337322"/>
            <a:ext cx="291048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Why Text Processing Matters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7783" y="4253865"/>
            <a:ext cx="291048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Understand how text processing is critical to making sense of unstructured data for machine learning and AI applications.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630228" y="3107531"/>
            <a:ext cx="3370064" cy="3894848"/>
          </a:xfrm>
          <a:prstGeom prst="roundRect">
            <a:avLst>
              <a:gd name="adj" fmla="val 1740"/>
            </a:avLst>
          </a:prstGeom>
          <a:solidFill>
            <a:srgbClr val="3D3D42"/>
          </a:solidFill>
          <a:ln w="7620">
            <a:solidFill>
              <a:srgbClr val="494950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9" name="Text 7"/>
          <p:cNvSpPr/>
          <p:nvPr/>
        </p:nvSpPr>
        <p:spPr>
          <a:xfrm>
            <a:off x="5860018" y="3337322"/>
            <a:ext cx="291048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Components of Text Processing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860018" y="4253865"/>
            <a:ext cx="291048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Learn about the different components of text processing and how they all work together to extract meaning from text.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222462" y="3107531"/>
            <a:ext cx="3370064" cy="3894848"/>
          </a:xfrm>
          <a:prstGeom prst="roundRect">
            <a:avLst>
              <a:gd name="adj" fmla="val 1740"/>
            </a:avLst>
          </a:prstGeom>
          <a:solidFill>
            <a:srgbClr val="3D3D42"/>
          </a:solidFill>
          <a:ln w="7620">
            <a:solidFill>
              <a:srgbClr val="49495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2" name="Text 10"/>
          <p:cNvSpPr/>
          <p:nvPr/>
        </p:nvSpPr>
        <p:spPr>
          <a:xfrm>
            <a:off x="9452253" y="3337322"/>
            <a:ext cx="291048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Modern Applications of Text Processing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452253" y="4253865"/>
            <a:ext cx="291048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See how text processing is revolutionizing industries from finance and healthcare to marketing and communications.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 w="7620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909995"/>
            <a:ext cx="90068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Text Cleaning and Preprocessing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4684157"/>
            <a:ext cx="10554414" cy="44410"/>
          </a:xfrm>
          <a:prstGeom prst="rect">
            <a:avLst/>
          </a:prstGeom>
          <a:solidFill>
            <a:srgbClr val="49495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4"/>
          <p:cNvSpPr/>
          <p:nvPr/>
        </p:nvSpPr>
        <p:spPr>
          <a:xfrm>
            <a:off x="4598849" y="4684157"/>
            <a:ext cx="44410" cy="777597"/>
          </a:xfrm>
          <a:prstGeom prst="rect">
            <a:avLst/>
          </a:prstGeom>
          <a:solidFill>
            <a:srgbClr val="49495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hape 5"/>
          <p:cNvSpPr/>
          <p:nvPr/>
        </p:nvSpPr>
        <p:spPr>
          <a:xfrm>
            <a:off x="4371142" y="4434245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3D3D42"/>
          </a:solidFill>
          <a:ln w="7620">
            <a:solidFill>
              <a:srgbClr val="49495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6"/>
          <p:cNvSpPr/>
          <p:nvPr/>
        </p:nvSpPr>
        <p:spPr>
          <a:xfrm>
            <a:off x="4571524" y="4475917"/>
            <a:ext cx="990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3510082" y="568404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Normalization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2260163" y="6253401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Clean data by converting it to lowercase, removing special characters and punctuation, and correcting common spelling errors.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292995" y="3906560"/>
            <a:ext cx="44410" cy="777597"/>
          </a:xfrm>
          <a:prstGeom prst="rect">
            <a:avLst/>
          </a:prstGeom>
          <a:solidFill>
            <a:srgbClr val="49495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Shape 10"/>
          <p:cNvSpPr/>
          <p:nvPr/>
        </p:nvSpPr>
        <p:spPr>
          <a:xfrm>
            <a:off x="7065288" y="4434245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3D3D42"/>
          </a:solidFill>
          <a:ln w="7620">
            <a:solidFill>
              <a:srgbClr val="49495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3" name="Text 11"/>
          <p:cNvSpPr/>
          <p:nvPr/>
        </p:nvSpPr>
        <p:spPr>
          <a:xfrm>
            <a:off x="7219950" y="4475917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6008370" y="2048708"/>
            <a:ext cx="26136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Stopword Removal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4954310" y="2618065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Filter out common words like "the" and "and" that carry little meaning and add noise to your analysis.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9987141" y="4684157"/>
            <a:ext cx="44410" cy="777597"/>
          </a:xfrm>
          <a:prstGeom prst="rect">
            <a:avLst/>
          </a:prstGeom>
          <a:solidFill>
            <a:srgbClr val="49495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Shape 15"/>
          <p:cNvSpPr/>
          <p:nvPr/>
        </p:nvSpPr>
        <p:spPr>
          <a:xfrm>
            <a:off x="9759434" y="4434245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3D3D42"/>
          </a:solidFill>
          <a:ln w="7620">
            <a:solidFill>
              <a:srgbClr val="49495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8" name="Text 16"/>
          <p:cNvSpPr/>
          <p:nvPr/>
        </p:nvSpPr>
        <p:spPr>
          <a:xfrm>
            <a:off x="9910286" y="4475917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477726" y="5684044"/>
            <a:ext cx="30632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Handling Missing Data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7648456" y="6253401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Learn how to deal with missing values in text data and make sure your analysis is robust and meaningful.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 w="7620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121491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Tokenization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353628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66820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Definition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237559"/>
            <a:ext cx="329588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Learn what tokenization is and how it breaks up text into smaller, more manageable chunks for analysis.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353628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66832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Challenges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237678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Understand the difficulties inherent in tokenizing cursive handwriting and how natural language processing can still make sense of these texts.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353628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66832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Best Practices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237678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Explore best practices for tokenizing text data and how to avoid common pitfalls that can cause errors and inconsistencies in your analysis.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 w="7620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833199" y="1434941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Stemming and Lemmatization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833199" y="3330535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3D3D42"/>
          </a:solidFill>
          <a:ln w="7620">
            <a:solidFill>
              <a:srgbClr val="49495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4"/>
          <p:cNvSpPr/>
          <p:nvPr/>
        </p:nvSpPr>
        <p:spPr>
          <a:xfrm>
            <a:off x="1033582" y="3372207"/>
            <a:ext cx="990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1555313" y="340685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Stemming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1555313" y="3976211"/>
            <a:ext cx="67554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Learn how stemming reduces a word to its root form for more accurate analysis and easier comparisons between words.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833199" y="5082778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3D3D42"/>
          </a:solidFill>
          <a:ln w="7620">
            <a:solidFill>
              <a:srgbClr val="49495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0" name="Text 8"/>
          <p:cNvSpPr/>
          <p:nvPr/>
        </p:nvSpPr>
        <p:spPr>
          <a:xfrm>
            <a:off x="987862" y="5124450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1555313" y="515909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Lemmatization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1555313" y="5728454"/>
            <a:ext cx="675548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Explore how lemmatization is more advanced than stemming, looking at inflections in a word to convert it to a dictionary form for more accurate analysis.</a:t>
            </a:r>
            <a:endParaRPr lang="en-US" sz="1750" dirty="0"/>
          </a:p>
        </p:txBody>
      </p:sp>
      <p:pic>
        <p:nvPicPr>
          <p:cNvPr id="1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 w="7620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1037153"/>
            <a:ext cx="66751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Part-of-Speech Tagging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175867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49044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is it?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059799"/>
            <a:ext cx="329588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Find out how part-of-speech tagging labels each word in a text as a noun, verb, adjective, or other part of speech to better understand sentence structure.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175867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49056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Applications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059918"/>
            <a:ext cx="329600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Discover how part-of-speech tagging is used in text analytics and machine learning to improve topic modeling, named entity recognition, and other natural language processing tasks.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175867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49056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Limitations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059918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Understand the limitations of part-of-speech tagging and how it can break down with complex sentence structures and ambiguous words.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 w="7620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999053"/>
            <a:ext cx="87020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Named Entity Recognition (NER)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293054" y="2137767"/>
            <a:ext cx="44410" cy="5092779"/>
          </a:xfrm>
          <a:prstGeom prst="rect">
            <a:avLst/>
          </a:prstGeom>
          <a:solidFill>
            <a:srgbClr val="49495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4"/>
          <p:cNvSpPr/>
          <p:nvPr/>
        </p:nvSpPr>
        <p:spPr>
          <a:xfrm>
            <a:off x="7565172" y="2539067"/>
            <a:ext cx="777597" cy="44410"/>
          </a:xfrm>
          <a:prstGeom prst="rect">
            <a:avLst/>
          </a:prstGeom>
          <a:solidFill>
            <a:srgbClr val="49495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hape 5"/>
          <p:cNvSpPr/>
          <p:nvPr/>
        </p:nvSpPr>
        <p:spPr>
          <a:xfrm>
            <a:off x="7065228" y="2311360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3D3D42"/>
          </a:solidFill>
          <a:ln w="7620">
            <a:solidFill>
              <a:srgbClr val="49495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6"/>
          <p:cNvSpPr/>
          <p:nvPr/>
        </p:nvSpPr>
        <p:spPr>
          <a:xfrm>
            <a:off x="7265610" y="2353032"/>
            <a:ext cx="990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258" y="235993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is NER?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537258" y="2929295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Learn how named entity recognition extracts proper nouns like people, places, and organizations to better understand the context of a text.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287631" y="3649920"/>
            <a:ext cx="777597" cy="44410"/>
          </a:xfrm>
          <a:prstGeom prst="rect">
            <a:avLst/>
          </a:prstGeom>
          <a:solidFill>
            <a:srgbClr val="49495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Shape 10"/>
          <p:cNvSpPr/>
          <p:nvPr/>
        </p:nvSpPr>
        <p:spPr>
          <a:xfrm>
            <a:off x="7065228" y="3422213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3D3D42"/>
          </a:solidFill>
          <a:ln w="7620">
            <a:solidFill>
              <a:srgbClr val="49495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3" name="Text 11"/>
          <p:cNvSpPr/>
          <p:nvPr/>
        </p:nvSpPr>
        <p:spPr>
          <a:xfrm>
            <a:off x="7219890" y="3463885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3464243" y="3470791"/>
            <a:ext cx="26289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Applications of NER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2037993" y="4040148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Find out how NER is used in fields like business, finance, and healthcare to extract valuable data from unstructured text.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565172" y="5196542"/>
            <a:ext cx="777597" cy="44410"/>
          </a:xfrm>
          <a:prstGeom prst="rect">
            <a:avLst/>
          </a:prstGeom>
          <a:solidFill>
            <a:srgbClr val="49495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Shape 15"/>
          <p:cNvSpPr/>
          <p:nvPr/>
        </p:nvSpPr>
        <p:spPr>
          <a:xfrm>
            <a:off x="7065228" y="4968835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3D3D42"/>
          </a:solidFill>
          <a:ln w="7620">
            <a:solidFill>
              <a:srgbClr val="49495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8" name="Text 16"/>
          <p:cNvSpPr/>
          <p:nvPr/>
        </p:nvSpPr>
        <p:spPr>
          <a:xfrm>
            <a:off x="7216080" y="5010507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537258" y="501741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How NER Works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537258" y="5586770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Discover the algorithmic methods behind NER and how natural language processing models identify named entities in a text.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 w="7620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2151578"/>
            <a:ext cx="69113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Feature Extraction for NLP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401378"/>
            <a:ext cx="5006221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TF-IDF (Term Frequency-Inverse Document Frequency)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037993" y="4456509"/>
            <a:ext cx="500622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Explore how TF-IDF weights each term in a document based on how commonly it appears throughout the corpus to better understand its relevance.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3806" y="3401378"/>
            <a:ext cx="30403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Word Embeddings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7593806" y="4040029"/>
            <a:ext cx="500622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Discover how word embeddings transform each word into a high-dimensional vector to better understand its relationship with other words in a text.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 w="7620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689967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Text Classification and Sentiment Analysis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523053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837628"/>
            <a:ext cx="24612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Text Classification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406985"/>
            <a:ext cx="329588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Learn how text classification assigns categories to text, like spam or not spam, to help automate processing and analysis.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523053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837748"/>
            <a:ext cx="25755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Sentiment Analysis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407104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Explore how sentiment analysis uses machine learning to identify the positive, negative, or neutral sentiment in a text to uncover opinions and attitudes.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523053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837748"/>
            <a:ext cx="29565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Real-Life Applications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407104"/>
            <a:ext cx="329600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Understand how text classification and sentiment analysis are used in news media, brand management, and more to better understand customer feedback and trends.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1144</Words>
  <Application>Microsoft Office PowerPoint</Application>
  <PresentationFormat>Custom</PresentationFormat>
  <Paragraphs>117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Poppins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Nitin</cp:lastModifiedBy>
  <cp:revision>3</cp:revision>
  <dcterms:created xsi:type="dcterms:W3CDTF">2023-08-13T18:09:08Z</dcterms:created>
  <dcterms:modified xsi:type="dcterms:W3CDTF">2023-08-26T20:09:38Z</dcterms:modified>
</cp:coreProperties>
</file>