
<file path=[Content_Types].xml><?xml version="1.0" encoding="utf-8"?>
<Types xmlns="http://schemas.openxmlformats.org/package/2006/content-types">
  <Default Extension="png" ContentType="image/png"/>
  <Default Extension="svg" ContentType="image/svg+xml"/>
  <Default Extension="webp"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1"/>
  </p:notesMasterIdLst>
  <p:handoutMasterIdLst>
    <p:handoutMasterId r:id="rId22"/>
  </p:handoutMasterIdLst>
  <p:sldIdLst>
    <p:sldId id="257" r:id="rId5"/>
    <p:sldId id="258" r:id="rId6"/>
    <p:sldId id="268" r:id="rId7"/>
    <p:sldId id="269" r:id="rId8"/>
    <p:sldId id="277" r:id="rId9"/>
    <p:sldId id="274" r:id="rId10"/>
    <p:sldId id="284" r:id="rId11"/>
    <p:sldId id="273" r:id="rId12"/>
    <p:sldId id="256" r:id="rId13"/>
    <p:sldId id="271" r:id="rId14"/>
    <p:sldId id="279" r:id="rId15"/>
    <p:sldId id="280" r:id="rId16"/>
    <p:sldId id="281" r:id="rId17"/>
    <p:sldId id="282" r:id="rId18"/>
    <p:sldId id="283"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87949" autoAdjust="0"/>
  </p:normalViewPr>
  <p:slideViewPr>
    <p:cSldViewPr snapToGrid="0" showGuides="1">
      <p:cViewPr varScale="1">
        <p:scale>
          <a:sx n="105" d="100"/>
          <a:sy n="105" d="100"/>
        </p:scale>
        <p:origin x="78" y="51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4.webp"/></Relationships>
</file>

<file path=ppt/drawings/drawing1.xml><?xml version="1.0" encoding="utf-8"?>
<c:userShapes xmlns:c="http://schemas.openxmlformats.org/drawingml/2006/chart">
  <cdr:relSizeAnchor xmlns:cdr="http://schemas.openxmlformats.org/drawingml/2006/chartDrawing">
    <cdr:from>
      <cdr:x>0.00274</cdr:x>
      <cdr:y>0</cdr:y>
    </cdr:from>
    <cdr:to>
      <cdr:x>1</cdr:x>
      <cdr:y>1</cdr:y>
    </cdr:to>
    <cdr:pic>
      <cdr:nvPicPr>
        <cdr:cNvPr id="2" name="Picture 1"/>
        <cdr:cNvPicPr>
          <a:picLocks xmlns:a="http://schemas.openxmlformats.org/drawingml/2006/main" noChangeAspect="1"/>
        </cdr:cNvPicPr>
      </cdr:nvPicPr>
      <cdr:blipFill rotWithShape="1">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l="274" t="9192"/>
        <a:stretch xmlns:a="http://schemas.openxmlformats.org/drawingml/2006/main"/>
      </cdr:blipFill>
      <cdr:spPr>
        <a:xfrm xmlns:a="http://schemas.openxmlformats.org/drawingml/2006/main">
          <a:off x="18075" y="-1756372"/>
          <a:ext cx="6578883" cy="3918277"/>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2/20/2023</a:t>
            </a:fld>
            <a:endParaRPr lang="en-US" dirty="0"/>
          </a:p>
        </p:txBody>
      </p:sp>
      <p:sp>
        <p:nvSpPr>
          <p:cNvPr id="4" name="Footer Placeholder 3">
            <a:extLst>
              <a:ext uri="{FF2B5EF4-FFF2-40B4-BE49-F238E27FC236}">
                <a16:creationId xmlns:a16="http://schemas.microsoft.com/office/drawing/2014/main" xmlns=""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2/20/2023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2532475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16</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1098320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179059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4092240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9</a:t>
            </a:fld>
            <a:endParaRPr lang="en-US" noProof="0" dirty="0"/>
          </a:p>
        </p:txBody>
      </p:sp>
    </p:spTree>
    <p:extLst>
      <p:ext uri="{BB962C8B-B14F-4D97-AF65-F5344CB8AC3E}">
        <p14:creationId xmlns:p14="http://schemas.microsoft.com/office/powerpoint/2010/main" val="2825639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3880404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xmlns=""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xmlns=""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xmlns=""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xmlns=""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xmlns=""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xmlns=""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xmlns=""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xmlns=""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xmlns=""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xmlns=""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xmlns=""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dirty="0"/>
          </a:p>
        </p:txBody>
      </p:sp>
      <p:pic>
        <p:nvPicPr>
          <p:cNvPr id="8" name="Picture 7">
            <a:extLst>
              <a:ext uri="{FF2B5EF4-FFF2-40B4-BE49-F238E27FC236}">
                <a16:creationId xmlns:a16="http://schemas.microsoft.com/office/drawing/2014/main" xmlns=""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xmlns=""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xmlns=""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xmlns=""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xmlns=""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xmlns=""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xmlns=""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xmlns=""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xmlns=""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xmlns=""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xmlns=""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xmlns=""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xmlns="" id="{1A1F33A2-66F7-4D85-99DD-7B00F265AC6D}"/>
              </a:ext>
            </a:extLst>
          </p:cNvPr>
          <p:cNvSpPr>
            <a:spLocks noGrp="1"/>
          </p:cNvSpPr>
          <p:nvPr>
            <p:ph idx="1"/>
          </p:nvPr>
        </p:nvSpPr>
        <p:spPr>
          <a:xfrm>
            <a:off x="515938" y="1825625"/>
            <a:ext cx="10837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2" name="Picture 11">
            <a:extLst>
              <a:ext uri="{FF2B5EF4-FFF2-40B4-BE49-F238E27FC236}">
                <a16:creationId xmlns:a16="http://schemas.microsoft.com/office/drawing/2014/main" xmlns=""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xmlns=""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xmlns=""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xmlns=""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xmlns=""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xmlns="" id="{079DA8F4-EDD3-4D62-A90B-8C3C1AFB0083}"/>
              </a:ext>
            </a:extLst>
          </p:cNvPr>
          <p:cNvSpPr>
            <a:spLocks noGrp="1"/>
          </p:cNvSpPr>
          <p:nvPr>
            <p:ph sz="half" idx="1"/>
          </p:nvPr>
        </p:nvSpPr>
        <p:spPr>
          <a:xfrm>
            <a:off x="515938" y="1825625"/>
            <a:ext cx="5503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Content Placeholder 3">
            <a:extLst>
              <a:ext uri="{FF2B5EF4-FFF2-40B4-BE49-F238E27FC236}">
                <a16:creationId xmlns:a16="http://schemas.microsoft.com/office/drawing/2014/main" xmlns="" id="{DA0DA994-B4A9-447A-BEBF-3EA31D3755A2}"/>
              </a:ext>
            </a:extLst>
          </p:cNvPr>
          <p:cNvSpPr>
            <a:spLocks noGrp="1"/>
          </p:cNvSpPr>
          <p:nvPr>
            <p:ph sz="half" idx="2"/>
          </p:nvPr>
        </p:nvSpPr>
        <p:spPr>
          <a:xfrm>
            <a:off x="6172200" y="1825625"/>
            <a:ext cx="5181600"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a16="http://schemas.microsoft.com/office/drawing/2014/main" xmlns=""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xmlns=""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xmlns=""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xmlns=""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xmlns=""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xmlns=""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7" name="Content Placeholder 3">
            <a:extLst>
              <a:ext uri="{FF2B5EF4-FFF2-40B4-BE49-F238E27FC236}">
                <a16:creationId xmlns:a16="http://schemas.microsoft.com/office/drawing/2014/main" xmlns="" id="{67BA8B6E-A28D-4658-8C91-6CA7BD539B85}"/>
              </a:ext>
            </a:extLst>
          </p:cNvPr>
          <p:cNvSpPr>
            <a:spLocks noGrp="1"/>
          </p:cNvSpPr>
          <p:nvPr>
            <p:ph sz="half" idx="2"/>
          </p:nvPr>
        </p:nvSpPr>
        <p:spPr>
          <a:xfrm>
            <a:off x="515938" y="2505075"/>
            <a:ext cx="5157787"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Text Placeholder 4">
            <a:extLst>
              <a:ext uri="{FF2B5EF4-FFF2-40B4-BE49-F238E27FC236}">
                <a16:creationId xmlns:a16="http://schemas.microsoft.com/office/drawing/2014/main" xmlns=""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9" name="Content Placeholder 5">
            <a:extLst>
              <a:ext uri="{FF2B5EF4-FFF2-40B4-BE49-F238E27FC236}">
                <a16:creationId xmlns:a16="http://schemas.microsoft.com/office/drawing/2014/main" xmlns="" id="{8DFD34E8-36CC-4FFE-926B-C170208FEDB8}"/>
              </a:ext>
            </a:extLst>
          </p:cNvPr>
          <p:cNvSpPr>
            <a:spLocks noGrp="1"/>
          </p:cNvSpPr>
          <p:nvPr>
            <p:ph sz="quarter" idx="4"/>
          </p:nvPr>
        </p:nvSpPr>
        <p:spPr>
          <a:xfrm>
            <a:off x="6172200" y="2505075"/>
            <a:ext cx="5183188"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21" name="Picture 20">
            <a:extLst>
              <a:ext uri="{FF2B5EF4-FFF2-40B4-BE49-F238E27FC236}">
                <a16:creationId xmlns:a16="http://schemas.microsoft.com/office/drawing/2014/main" xmlns=""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xmlns=""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xmlns=""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20" name="Text Placeholder 3">
            <a:extLst>
              <a:ext uri="{FF2B5EF4-FFF2-40B4-BE49-F238E27FC236}">
                <a16:creationId xmlns:a16="http://schemas.microsoft.com/office/drawing/2014/main" xmlns=""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pic>
        <p:nvPicPr>
          <p:cNvPr id="8" name="Picture 7">
            <a:extLst>
              <a:ext uri="{FF2B5EF4-FFF2-40B4-BE49-F238E27FC236}">
                <a16:creationId xmlns:a16="http://schemas.microsoft.com/office/drawing/2014/main" xmlns=""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xmlns=""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xmlns=""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xmlns=""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xmlns=""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17" name="Text Placeholder 3">
            <a:extLst>
              <a:ext uri="{FF2B5EF4-FFF2-40B4-BE49-F238E27FC236}">
                <a16:creationId xmlns:a16="http://schemas.microsoft.com/office/drawing/2014/main" xmlns=""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8" name="Content Placeholder 2">
            <a:extLst>
              <a:ext uri="{FF2B5EF4-FFF2-40B4-BE49-F238E27FC236}">
                <a16:creationId xmlns:a16="http://schemas.microsoft.com/office/drawing/2014/main" xmlns=""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a16="http://schemas.microsoft.com/office/drawing/2014/main" xmlns=""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xmlns=""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xmlns=""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xmlns=""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smtClean="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xmlns=""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xmlns=""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xmlns=""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xmlns=""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xmlns=""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smtClean="0"/>
              <a:t>Click icon to add picture</a:t>
            </a:r>
            <a:endParaRPr lang="en-US" noProof="0" dirty="0"/>
          </a:p>
        </p:txBody>
      </p:sp>
      <p:sp>
        <p:nvSpPr>
          <p:cNvPr id="14" name="Title 1">
            <a:extLst>
              <a:ext uri="{FF2B5EF4-FFF2-40B4-BE49-F238E27FC236}">
                <a16:creationId xmlns:a16="http://schemas.microsoft.com/office/drawing/2014/main" xmlns=""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xmlns=""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xmlns=""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xmlns=""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xmlns=""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xmlns=""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xmlns=""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7" name="Content Placeholder 2">
            <a:extLst>
              <a:ext uri="{FF2B5EF4-FFF2-40B4-BE49-F238E27FC236}">
                <a16:creationId xmlns:a16="http://schemas.microsoft.com/office/drawing/2014/main" xmlns=""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xmlns=""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xmlns=""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xmlns=""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xmlns=""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xmlns=""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xmlns=""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xmlns=""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xmlns=""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xmlns=""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xmlns=""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xmlns=""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xmlns=""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xmlns=""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xmlns=""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xmlns=""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xmlns=""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xmlns=""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xmlns=""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xmlns=""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xmlns=""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xmlns=""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xmlns=""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xmlns=""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xmlns=""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xmlns=""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xmlns=""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xmlns=""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xmlns=""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xmlns=""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xmlns=""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1" name="Picture Placeholder 2">
            <a:extLst>
              <a:ext uri="{FF2B5EF4-FFF2-40B4-BE49-F238E27FC236}">
                <a16:creationId xmlns:a16="http://schemas.microsoft.com/office/drawing/2014/main" xmlns=""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2" name="Picture Placeholder 2">
            <a:extLst>
              <a:ext uri="{FF2B5EF4-FFF2-40B4-BE49-F238E27FC236}">
                <a16:creationId xmlns:a16="http://schemas.microsoft.com/office/drawing/2014/main" xmlns=""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3" name="Picture Placeholder 2">
            <a:extLst>
              <a:ext uri="{FF2B5EF4-FFF2-40B4-BE49-F238E27FC236}">
                <a16:creationId xmlns:a16="http://schemas.microsoft.com/office/drawing/2014/main" xmlns=""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27" name="Content Placeholder 2">
            <a:extLst>
              <a:ext uri="{FF2B5EF4-FFF2-40B4-BE49-F238E27FC236}">
                <a16:creationId xmlns:a16="http://schemas.microsoft.com/office/drawing/2014/main" xmlns=""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28" name="Content Placeholder 2">
            <a:extLst>
              <a:ext uri="{FF2B5EF4-FFF2-40B4-BE49-F238E27FC236}">
                <a16:creationId xmlns:a16="http://schemas.microsoft.com/office/drawing/2014/main" xmlns=""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xmlns=""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0" name="Content Placeholder 2">
            <a:extLst>
              <a:ext uri="{FF2B5EF4-FFF2-40B4-BE49-F238E27FC236}">
                <a16:creationId xmlns:a16="http://schemas.microsoft.com/office/drawing/2014/main" xmlns=""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xmlns=""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2" name="Content Placeholder 2">
            <a:extLst>
              <a:ext uri="{FF2B5EF4-FFF2-40B4-BE49-F238E27FC236}">
                <a16:creationId xmlns:a16="http://schemas.microsoft.com/office/drawing/2014/main" xmlns=""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xmlns=""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4" name="Content Placeholder 2">
            <a:extLst>
              <a:ext uri="{FF2B5EF4-FFF2-40B4-BE49-F238E27FC236}">
                <a16:creationId xmlns:a16="http://schemas.microsoft.com/office/drawing/2014/main" xmlns=""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xmlns=""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2/20/2023</a:t>
            </a:fld>
            <a:endParaRPr lang="en-US" noProof="0" dirty="0"/>
          </a:p>
        </p:txBody>
      </p:sp>
      <p:sp>
        <p:nvSpPr>
          <p:cNvPr id="5" name="Footer Placeholder 4">
            <a:extLst>
              <a:ext uri="{FF2B5EF4-FFF2-40B4-BE49-F238E27FC236}">
                <a16:creationId xmlns:a16="http://schemas.microsoft.com/office/drawing/2014/main" xmlns=""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xmlns=""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6.png"/><Relationship Id="rId7" Type="http://schemas.openxmlformats.org/officeDocument/2006/relationships/image" Target="../media/image18.sv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webp"/><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3.jpg"/><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8EF7BD-FE81-4B20-8DC5-0B3EB736F9F8}"/>
              </a:ext>
            </a:extLst>
          </p:cNvPr>
          <p:cNvSpPr>
            <a:spLocks noGrp="1"/>
          </p:cNvSpPr>
          <p:nvPr>
            <p:ph type="ctrTitle"/>
          </p:nvPr>
        </p:nvSpPr>
        <p:spPr>
          <a:xfrm>
            <a:off x="6343650" y="1295103"/>
            <a:ext cx="5143500" cy="2090808"/>
          </a:xfrm>
        </p:spPr>
        <p:txBody>
          <a:bodyPr/>
          <a:lstStyle/>
          <a:p>
            <a:r>
              <a:rPr lang="en-US" dirty="0" smtClean="0"/>
              <a:t>Afghanistan</a:t>
            </a:r>
            <a:endParaRPr lang="en-US" dirty="0"/>
          </a:p>
        </p:txBody>
      </p:sp>
      <p:sp>
        <p:nvSpPr>
          <p:cNvPr id="4" name="Rectangle 3"/>
          <p:cNvSpPr/>
          <p:nvPr/>
        </p:nvSpPr>
        <p:spPr>
          <a:xfrm>
            <a:off x="6343650" y="1249378"/>
            <a:ext cx="1819746" cy="9239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6343650" y="3268301"/>
            <a:ext cx="4746845" cy="18107"/>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343650" y="3874883"/>
            <a:ext cx="3280184" cy="7695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737989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B985D-7833-4E74-AA1C-E9A4BC3CC6D1}"/>
              </a:ext>
            </a:extLst>
          </p:cNvPr>
          <p:cNvSpPr>
            <a:spLocks noGrp="1"/>
          </p:cNvSpPr>
          <p:nvPr>
            <p:ph type="title"/>
          </p:nvPr>
        </p:nvSpPr>
        <p:spPr/>
        <p:txBody>
          <a:bodyPr/>
          <a:lstStyle/>
          <a:p>
            <a:r>
              <a:rPr lang="en-US" u="sng" dirty="0"/>
              <a:t>Job Opportunities  Business in Afghanistan</a:t>
            </a:r>
            <a:endParaRPr lang="en-US" dirty="0"/>
          </a:p>
        </p:txBody>
      </p:sp>
      <p:pic>
        <p:nvPicPr>
          <p:cNvPr id="83" name="Picture Placeholder 82" descr="Bar chart">
            <a:extLst>
              <a:ext uri="{FF2B5EF4-FFF2-40B4-BE49-F238E27FC236}">
                <a16:creationId xmlns:a16="http://schemas.microsoft.com/office/drawing/2014/main" xmlns="" id="{C881BE4E-5D69-E447-A036-5172F6570748}"/>
              </a:ext>
            </a:extLst>
          </p:cNvPr>
          <p:cNvPicPr>
            <a:picLocks noGrp="1" noChangeAspect="1"/>
          </p:cNvPicPr>
          <p:nvPr>
            <p:ph type="pic" sz="quarter" idx="17"/>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rcRect/>
          <a:stretch>
            <a:fillRect/>
          </a:stretch>
        </p:blipFill>
        <p:spPr/>
      </p:pic>
      <p:sp>
        <p:nvSpPr>
          <p:cNvPr id="3" name="Content Placeholder 2">
            <a:extLst>
              <a:ext uri="{FF2B5EF4-FFF2-40B4-BE49-F238E27FC236}">
                <a16:creationId xmlns:a16="http://schemas.microsoft.com/office/drawing/2014/main" xmlns="" id="{09548D1D-2547-44FC-BACD-2BCD769E2662}"/>
              </a:ext>
            </a:extLst>
          </p:cNvPr>
          <p:cNvSpPr>
            <a:spLocks noGrp="1"/>
          </p:cNvSpPr>
          <p:nvPr>
            <p:ph idx="1"/>
          </p:nvPr>
        </p:nvSpPr>
        <p:spPr>
          <a:xfrm>
            <a:off x="-362681" y="3080276"/>
            <a:ext cx="4026795" cy="1935343"/>
          </a:xfrm>
        </p:spPr>
        <p:txBody>
          <a:bodyPr>
            <a:noAutofit/>
          </a:bodyPr>
          <a:lstStyle/>
          <a:p>
            <a:pPr marL="734695" marR="5080" algn="l">
              <a:lnSpc>
                <a:spcPct val="132500"/>
              </a:lnSpc>
              <a:spcBef>
                <a:spcPts val="100"/>
              </a:spcBef>
            </a:pPr>
            <a:r>
              <a:rPr lang="en-US" sz="1400" spc="-15" dirty="0">
                <a:latin typeface="Calibri" panose="020F0502020204030204" pitchFamily="34" charset="0"/>
                <a:ea typeface="Calibri" panose="020F0502020204030204" pitchFamily="34" charset="0"/>
                <a:cs typeface="Calibri" panose="020F0502020204030204" pitchFamily="34" charset="0"/>
              </a:rPr>
              <a:t>As </a:t>
            </a:r>
            <a:r>
              <a:rPr lang="en-US" sz="1400" spc="-60" dirty="0">
                <a:latin typeface="Calibri" panose="020F0502020204030204" pitchFamily="34" charset="0"/>
                <a:ea typeface="Calibri" panose="020F0502020204030204" pitchFamily="34" charset="0"/>
                <a:cs typeface="Calibri" panose="020F0502020204030204" pitchFamily="34" charset="0"/>
              </a:rPr>
              <a:t>for </a:t>
            </a:r>
            <a:r>
              <a:rPr lang="en-US" sz="1400" spc="15" dirty="0">
                <a:latin typeface="Calibri" panose="020F0502020204030204" pitchFamily="34" charset="0"/>
                <a:ea typeface="Calibri" panose="020F0502020204030204" pitchFamily="34" charset="0"/>
                <a:cs typeface="Calibri" panose="020F0502020204030204" pitchFamily="34" charset="0"/>
              </a:rPr>
              <a:t>jobs </a:t>
            </a:r>
            <a:r>
              <a:rPr lang="en-US" sz="1400" spc="204" dirty="0">
                <a:latin typeface="Calibri" panose="020F0502020204030204" pitchFamily="34" charset="0"/>
                <a:ea typeface="Calibri" panose="020F0502020204030204" pitchFamily="34" charset="0"/>
                <a:cs typeface="Calibri" panose="020F0502020204030204" pitchFamily="34" charset="0"/>
              </a:rPr>
              <a:t>and </a:t>
            </a:r>
            <a:r>
              <a:rPr lang="en-US" sz="1400" spc="50" dirty="0">
                <a:latin typeface="Calibri" panose="020F0502020204030204" pitchFamily="34" charset="0"/>
                <a:ea typeface="Calibri" panose="020F0502020204030204" pitchFamily="34" charset="0"/>
                <a:cs typeface="Calibri" panose="020F0502020204030204" pitchFamily="34" charset="0"/>
              </a:rPr>
              <a:t>business </a:t>
            </a:r>
            <a:r>
              <a:rPr lang="en-US" sz="1400" spc="55" dirty="0">
                <a:latin typeface="Calibri" panose="020F0502020204030204" pitchFamily="34" charset="0"/>
                <a:ea typeface="Calibri" panose="020F0502020204030204" pitchFamily="34" charset="0"/>
                <a:cs typeface="Calibri" panose="020F0502020204030204" pitchFamily="34" charset="0"/>
              </a:rPr>
              <a:t> </a:t>
            </a:r>
            <a:r>
              <a:rPr lang="en-US" sz="1400" spc="-10" dirty="0">
                <a:latin typeface="Calibri" panose="020F0502020204030204" pitchFamily="34" charset="0"/>
                <a:ea typeface="Calibri" panose="020F0502020204030204" pitchFamily="34" charset="0"/>
                <a:cs typeface="Calibri" panose="020F0502020204030204" pitchFamily="34" charset="0"/>
              </a:rPr>
              <a:t>opportunities, </a:t>
            </a:r>
            <a:r>
              <a:rPr lang="en-US" sz="1400" spc="70" dirty="0">
                <a:latin typeface="Calibri" panose="020F0502020204030204" pitchFamily="34" charset="0"/>
                <a:ea typeface="Calibri" panose="020F0502020204030204" pitchFamily="34" charset="0"/>
                <a:cs typeface="Calibri" panose="020F0502020204030204" pitchFamily="34" charset="0"/>
              </a:rPr>
              <a:t>Afghanistan </a:t>
            </a:r>
            <a:r>
              <a:rPr lang="en-US" sz="1400" spc="-1045" dirty="0">
                <a:latin typeface="Calibri" panose="020F0502020204030204" pitchFamily="34" charset="0"/>
                <a:ea typeface="Calibri" panose="020F0502020204030204" pitchFamily="34" charset="0"/>
                <a:cs typeface="Calibri" panose="020F0502020204030204" pitchFamily="34" charset="0"/>
              </a:rPr>
              <a:t> </a:t>
            </a:r>
            <a:r>
              <a:rPr lang="en-US" sz="1400" spc="165" dirty="0">
                <a:latin typeface="Calibri" panose="020F0502020204030204" pitchFamily="34" charset="0"/>
                <a:ea typeface="Calibri" panose="020F0502020204030204" pitchFamily="34" charset="0"/>
                <a:cs typeface="Calibri" panose="020F0502020204030204" pitchFamily="34" charset="0"/>
              </a:rPr>
              <a:t>has </a:t>
            </a:r>
            <a:r>
              <a:rPr lang="en-US" sz="1400" spc="150" dirty="0">
                <a:latin typeface="Calibri" panose="020F0502020204030204" pitchFamily="34" charset="0"/>
                <a:ea typeface="Calibri" panose="020F0502020204030204" pitchFamily="34" charset="0"/>
                <a:cs typeface="Calibri" panose="020F0502020204030204" pitchFamily="34" charset="0"/>
              </a:rPr>
              <a:t>been </a:t>
            </a:r>
            <a:r>
              <a:rPr lang="en-US" sz="1400" spc="65" dirty="0">
                <a:latin typeface="Calibri" panose="020F0502020204030204" pitchFamily="34" charset="0"/>
                <a:ea typeface="Calibri" panose="020F0502020204030204" pitchFamily="34" charset="0"/>
                <a:cs typeface="Calibri" panose="020F0502020204030204" pitchFamily="34" charset="0"/>
              </a:rPr>
              <a:t>undergoing </a:t>
            </a:r>
            <a:r>
              <a:rPr lang="en-US" sz="1400" spc="409" dirty="0">
                <a:latin typeface="Calibri" panose="020F0502020204030204" pitchFamily="34" charset="0"/>
                <a:ea typeface="Calibri" panose="020F0502020204030204" pitchFamily="34" charset="0"/>
                <a:cs typeface="Calibri" panose="020F0502020204030204" pitchFamily="34" charset="0"/>
              </a:rPr>
              <a:t>a </a:t>
            </a:r>
            <a:r>
              <a:rPr lang="en-US" sz="1400" spc="415" dirty="0">
                <a:latin typeface="Calibri" panose="020F0502020204030204" pitchFamily="34" charset="0"/>
                <a:ea typeface="Calibri" panose="020F0502020204030204" pitchFamily="34" charset="0"/>
                <a:cs typeface="Calibri" panose="020F0502020204030204" pitchFamily="34" charset="0"/>
              </a:rPr>
              <a:t> </a:t>
            </a:r>
            <a:r>
              <a:rPr lang="en-US" sz="1400" spc="95" dirty="0">
                <a:latin typeface="Calibri" panose="020F0502020204030204" pitchFamily="34" charset="0"/>
                <a:ea typeface="Calibri" panose="020F0502020204030204" pitchFamily="34" charset="0"/>
                <a:cs typeface="Calibri" panose="020F0502020204030204" pitchFamily="34" charset="0"/>
              </a:rPr>
              <a:t>process </a:t>
            </a:r>
            <a:r>
              <a:rPr lang="en-US" sz="1400" spc="-30" dirty="0">
                <a:latin typeface="Calibri" panose="020F0502020204030204" pitchFamily="34" charset="0"/>
                <a:ea typeface="Calibri" panose="020F0502020204030204" pitchFamily="34" charset="0"/>
                <a:cs typeface="Calibri" panose="020F0502020204030204" pitchFamily="34" charset="0"/>
              </a:rPr>
              <a:t>of </a:t>
            </a:r>
            <a:r>
              <a:rPr lang="en-US" sz="1400" spc="150" dirty="0">
                <a:latin typeface="Calibri" panose="020F0502020204030204" pitchFamily="34" charset="0"/>
                <a:ea typeface="Calibri" panose="020F0502020204030204" pitchFamily="34" charset="0"/>
                <a:cs typeface="Calibri" panose="020F0502020204030204" pitchFamily="34" charset="0"/>
              </a:rPr>
              <a:t>economic </a:t>
            </a:r>
            <a:r>
              <a:rPr lang="en-US" sz="1400" spc="155" dirty="0">
                <a:latin typeface="Calibri" panose="020F0502020204030204" pitchFamily="34" charset="0"/>
                <a:ea typeface="Calibri" panose="020F0502020204030204" pitchFamily="34" charset="0"/>
                <a:cs typeface="Calibri" panose="020F0502020204030204" pitchFamily="34" charset="0"/>
              </a:rPr>
              <a:t> </a:t>
            </a:r>
            <a:r>
              <a:rPr lang="en-US" sz="1400" spc="114" dirty="0">
                <a:latin typeface="Calibri" panose="020F0502020204030204" pitchFamily="34" charset="0"/>
                <a:ea typeface="Calibri" panose="020F0502020204030204" pitchFamily="34" charset="0"/>
                <a:cs typeface="Calibri" panose="020F0502020204030204" pitchFamily="34" charset="0"/>
              </a:rPr>
              <a:t>development</a:t>
            </a:r>
            <a:r>
              <a:rPr lang="en-US" sz="1400" spc="-180" dirty="0">
                <a:latin typeface="Calibri" panose="020F0502020204030204" pitchFamily="34" charset="0"/>
                <a:ea typeface="Calibri" panose="020F0502020204030204" pitchFamily="34" charset="0"/>
                <a:cs typeface="Calibri" panose="020F0502020204030204" pitchFamily="34" charset="0"/>
              </a:rPr>
              <a:t> </a:t>
            </a:r>
            <a:r>
              <a:rPr lang="en-US" sz="1400" spc="90" dirty="0">
                <a:latin typeface="Calibri" panose="020F0502020204030204" pitchFamily="34" charset="0"/>
                <a:ea typeface="Calibri" panose="020F0502020204030204" pitchFamily="34" charset="0"/>
                <a:cs typeface="Calibri" panose="020F0502020204030204" pitchFamily="34" charset="0"/>
              </a:rPr>
              <a:t>since</a:t>
            </a:r>
            <a:r>
              <a:rPr lang="en-US" sz="1400" spc="-180" dirty="0">
                <a:latin typeface="Calibri" panose="020F0502020204030204" pitchFamily="34" charset="0"/>
                <a:ea typeface="Calibri" panose="020F0502020204030204" pitchFamily="34" charset="0"/>
                <a:cs typeface="Calibri" panose="020F0502020204030204" pitchFamily="34" charset="0"/>
              </a:rPr>
              <a:t> </a:t>
            </a:r>
            <a:r>
              <a:rPr lang="en-US" sz="1400" spc="75" dirty="0">
                <a:latin typeface="Calibri" panose="020F0502020204030204" pitchFamily="34" charset="0"/>
                <a:ea typeface="Calibri" panose="020F0502020204030204" pitchFamily="34" charset="0"/>
                <a:cs typeface="Calibri" panose="020F0502020204030204" pitchFamily="34" charset="0"/>
              </a:rPr>
              <a:t>the</a:t>
            </a:r>
            <a:r>
              <a:rPr lang="en-US" sz="1400" spc="-175" dirty="0">
                <a:latin typeface="Calibri" panose="020F0502020204030204" pitchFamily="34" charset="0"/>
                <a:ea typeface="Calibri" panose="020F0502020204030204" pitchFamily="34" charset="0"/>
                <a:cs typeface="Calibri" panose="020F0502020204030204" pitchFamily="34" charset="0"/>
              </a:rPr>
              <a:t> </a:t>
            </a:r>
            <a:r>
              <a:rPr lang="en-US" sz="1400" spc="-10" dirty="0">
                <a:latin typeface="Calibri" panose="020F0502020204030204" pitchFamily="34" charset="0"/>
                <a:ea typeface="Calibri" panose="020F0502020204030204" pitchFamily="34" charset="0"/>
                <a:cs typeface="Calibri" panose="020F0502020204030204" pitchFamily="34" charset="0"/>
              </a:rPr>
              <a:t>fall </a:t>
            </a:r>
            <a:r>
              <a:rPr lang="en-US" sz="1400" spc="-1045" dirty="0">
                <a:latin typeface="Calibri" panose="020F0502020204030204" pitchFamily="34" charset="0"/>
                <a:ea typeface="Calibri" panose="020F0502020204030204" pitchFamily="34" charset="0"/>
                <a:cs typeface="Calibri" panose="020F0502020204030204" pitchFamily="34" charset="0"/>
              </a:rPr>
              <a:t> </a:t>
            </a:r>
            <a:r>
              <a:rPr lang="en-US" sz="1400" spc="-30" dirty="0">
                <a:latin typeface="Calibri" panose="020F0502020204030204" pitchFamily="34" charset="0"/>
                <a:ea typeface="Calibri" panose="020F0502020204030204" pitchFamily="34" charset="0"/>
                <a:cs typeface="Calibri" panose="020F0502020204030204" pitchFamily="34" charset="0"/>
              </a:rPr>
              <a:t>of </a:t>
            </a:r>
            <a:r>
              <a:rPr lang="en-US" sz="1400" spc="75" dirty="0">
                <a:latin typeface="Calibri" panose="020F0502020204030204" pitchFamily="34" charset="0"/>
                <a:ea typeface="Calibri" panose="020F0502020204030204" pitchFamily="34" charset="0"/>
                <a:cs typeface="Calibri" panose="020F0502020204030204" pitchFamily="34" charset="0"/>
              </a:rPr>
              <a:t>the </a:t>
            </a:r>
            <a:r>
              <a:rPr lang="en-US" sz="1400" spc="55" dirty="0">
                <a:latin typeface="Calibri" panose="020F0502020204030204" pitchFamily="34" charset="0"/>
                <a:ea typeface="Calibri" panose="020F0502020204030204" pitchFamily="34" charset="0"/>
                <a:cs typeface="Calibri" panose="020F0502020204030204" pitchFamily="34" charset="0"/>
              </a:rPr>
              <a:t>Taliban </a:t>
            </a:r>
            <a:r>
              <a:rPr lang="en-US" sz="1400" spc="100" dirty="0">
                <a:latin typeface="Calibri" panose="020F0502020204030204" pitchFamily="34" charset="0"/>
                <a:ea typeface="Calibri" panose="020F0502020204030204" pitchFamily="34" charset="0"/>
                <a:cs typeface="Calibri" panose="020F0502020204030204" pitchFamily="34" charset="0"/>
              </a:rPr>
              <a:t>regime </a:t>
            </a:r>
            <a:r>
              <a:rPr lang="en-US" sz="1400" spc="-45" dirty="0">
                <a:latin typeface="Calibri" panose="020F0502020204030204" pitchFamily="34" charset="0"/>
                <a:ea typeface="Calibri" panose="020F0502020204030204" pitchFamily="34" charset="0"/>
                <a:cs typeface="Calibri" panose="020F0502020204030204" pitchFamily="34" charset="0"/>
              </a:rPr>
              <a:t>in </a:t>
            </a:r>
            <a:r>
              <a:rPr lang="en-US" sz="1400" spc="-40" dirty="0">
                <a:latin typeface="Calibri" panose="020F0502020204030204" pitchFamily="34" charset="0"/>
                <a:ea typeface="Calibri" panose="020F0502020204030204" pitchFamily="34" charset="0"/>
                <a:cs typeface="Calibri" panose="020F0502020204030204" pitchFamily="34" charset="0"/>
              </a:rPr>
              <a:t> </a:t>
            </a:r>
            <a:r>
              <a:rPr lang="en-US" sz="1400" spc="-40" dirty="0" smtClean="0">
                <a:latin typeface="Calibri" panose="020F0502020204030204" pitchFamily="34" charset="0"/>
                <a:ea typeface="Calibri" panose="020F0502020204030204" pitchFamily="34" charset="0"/>
                <a:cs typeface="Calibri" panose="020F0502020204030204" pitchFamily="34" charset="0"/>
              </a:rPr>
              <a:t>2001</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pic>
        <p:nvPicPr>
          <p:cNvPr id="85" name="Picture Placeholder 84" descr="Single gear">
            <a:extLst>
              <a:ext uri="{FF2B5EF4-FFF2-40B4-BE49-F238E27FC236}">
                <a16:creationId xmlns:a16="http://schemas.microsoft.com/office/drawing/2014/main" xmlns="" id="{65FBD7DF-30E8-9042-8A0D-0F64C33E0B41}"/>
              </a:ext>
            </a:extLst>
          </p:cNvPr>
          <p:cNvPicPr>
            <a:picLocks noGrp="1" noChangeAspect="1"/>
          </p:cNvPicPr>
          <p:nvPr>
            <p:ph type="pic" sz="quarter" idx="19"/>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xmlns="" r:embed="rId7"/>
              </a:ext>
            </a:extLst>
          </a:blip>
          <a:srcRect/>
          <a:stretch>
            <a:fillRect/>
          </a:stretch>
        </p:blipFill>
        <p:spPr/>
      </p:pic>
      <p:sp>
        <p:nvSpPr>
          <p:cNvPr id="6" name="Content Placeholder 5">
            <a:extLst>
              <a:ext uri="{FF2B5EF4-FFF2-40B4-BE49-F238E27FC236}">
                <a16:creationId xmlns:a16="http://schemas.microsoft.com/office/drawing/2014/main" xmlns="" id="{5CD639B0-7991-4B2B-9E50-32064EB91255}"/>
              </a:ext>
            </a:extLst>
          </p:cNvPr>
          <p:cNvSpPr>
            <a:spLocks noGrp="1"/>
          </p:cNvSpPr>
          <p:nvPr>
            <p:ph idx="14"/>
          </p:nvPr>
        </p:nvSpPr>
        <p:spPr>
          <a:xfrm>
            <a:off x="8663291" y="3080276"/>
            <a:ext cx="3445200" cy="2504663"/>
          </a:xfrm>
        </p:spPr>
        <p:txBody>
          <a:bodyPr>
            <a:normAutofit/>
          </a:bodyPr>
          <a:lstStyle/>
          <a:p>
            <a:pPr marL="12700" marR="5080" algn="l">
              <a:lnSpc>
                <a:spcPct val="131100"/>
              </a:lnSpc>
              <a:spcBef>
                <a:spcPts val="100"/>
              </a:spcBef>
            </a:pPr>
            <a:r>
              <a:rPr lang="en-US" sz="1400" spc="30" dirty="0">
                <a:latin typeface="Calibri" panose="020F0502020204030204" pitchFamily="34" charset="0"/>
                <a:ea typeface="Calibri" panose="020F0502020204030204" pitchFamily="34" charset="0"/>
                <a:cs typeface="Calibri" panose="020F0502020204030204" pitchFamily="34" charset="0"/>
              </a:rPr>
              <a:t>Despite </a:t>
            </a:r>
            <a:r>
              <a:rPr lang="en-US" sz="1400" spc="55" dirty="0">
                <a:latin typeface="Calibri" panose="020F0502020204030204" pitchFamily="34" charset="0"/>
                <a:ea typeface="Calibri" panose="020F0502020204030204" pitchFamily="34" charset="0"/>
                <a:cs typeface="Calibri" panose="020F0502020204030204" pitchFamily="34" charset="0"/>
              </a:rPr>
              <a:t>ongoing </a:t>
            </a:r>
            <a:r>
              <a:rPr lang="en-US" sz="1400" spc="45" dirty="0">
                <a:latin typeface="Calibri" panose="020F0502020204030204" pitchFamily="34" charset="0"/>
                <a:ea typeface="Calibri" panose="020F0502020204030204" pitchFamily="34" charset="0"/>
                <a:cs typeface="Calibri" panose="020F0502020204030204" pitchFamily="34" charset="0"/>
              </a:rPr>
              <a:t>security </a:t>
            </a:r>
            <a:r>
              <a:rPr lang="en-US" sz="1400" spc="50" dirty="0">
                <a:latin typeface="Calibri" panose="020F0502020204030204" pitchFamily="34" charset="0"/>
                <a:ea typeface="Calibri" panose="020F0502020204030204" pitchFamily="34" charset="0"/>
                <a:cs typeface="Calibri" panose="020F0502020204030204" pitchFamily="34" charset="0"/>
              </a:rPr>
              <a:t> </a:t>
            </a:r>
            <a:r>
              <a:rPr lang="en-US" sz="1400" spc="60" dirty="0">
                <a:latin typeface="Calibri" panose="020F0502020204030204" pitchFamily="34" charset="0"/>
                <a:ea typeface="Calibri" panose="020F0502020204030204" pitchFamily="34" charset="0"/>
                <a:cs typeface="Calibri" panose="020F0502020204030204" pitchFamily="34" charset="0"/>
              </a:rPr>
              <a:t>challenges,</a:t>
            </a:r>
            <a:r>
              <a:rPr lang="en-US" sz="1400" spc="-180" dirty="0">
                <a:latin typeface="Calibri" panose="020F0502020204030204" pitchFamily="34" charset="0"/>
                <a:ea typeface="Calibri" panose="020F0502020204030204" pitchFamily="34" charset="0"/>
                <a:cs typeface="Calibri" panose="020F0502020204030204" pitchFamily="34" charset="0"/>
              </a:rPr>
              <a:t> </a:t>
            </a:r>
            <a:r>
              <a:rPr lang="en-US" sz="1400" spc="65" dirty="0">
                <a:latin typeface="Calibri" panose="020F0502020204030204" pitchFamily="34" charset="0"/>
                <a:ea typeface="Calibri" panose="020F0502020204030204" pitchFamily="34" charset="0"/>
                <a:cs typeface="Calibri" panose="020F0502020204030204" pitchFamily="34" charset="0"/>
              </a:rPr>
              <a:t>the</a:t>
            </a:r>
            <a:r>
              <a:rPr lang="en-US" sz="1400" spc="-175" dirty="0">
                <a:latin typeface="Calibri" panose="020F0502020204030204" pitchFamily="34" charset="0"/>
                <a:ea typeface="Calibri" panose="020F0502020204030204" pitchFamily="34" charset="0"/>
                <a:cs typeface="Calibri" panose="020F0502020204030204" pitchFamily="34" charset="0"/>
              </a:rPr>
              <a:t> </a:t>
            </a:r>
            <a:r>
              <a:rPr lang="en-US" sz="1400" spc="60" dirty="0">
                <a:latin typeface="Calibri" panose="020F0502020204030204" pitchFamily="34" charset="0"/>
                <a:ea typeface="Calibri" panose="020F0502020204030204" pitchFamily="34" charset="0"/>
                <a:cs typeface="Calibri" panose="020F0502020204030204" pitchFamily="34" charset="0"/>
              </a:rPr>
              <a:t>country</a:t>
            </a:r>
            <a:r>
              <a:rPr lang="en-US" sz="1400" spc="-175" dirty="0">
                <a:latin typeface="Calibri" panose="020F0502020204030204" pitchFamily="34" charset="0"/>
                <a:ea typeface="Calibri" panose="020F0502020204030204" pitchFamily="34" charset="0"/>
                <a:cs typeface="Calibri" panose="020F0502020204030204" pitchFamily="34" charset="0"/>
              </a:rPr>
              <a:t> </a:t>
            </a:r>
            <a:r>
              <a:rPr lang="en-US" sz="1400" spc="150" dirty="0">
                <a:latin typeface="Calibri" panose="020F0502020204030204" pitchFamily="34" charset="0"/>
                <a:ea typeface="Calibri" panose="020F0502020204030204" pitchFamily="34" charset="0"/>
                <a:cs typeface="Calibri" panose="020F0502020204030204" pitchFamily="34" charset="0"/>
              </a:rPr>
              <a:t>has </a:t>
            </a:r>
            <a:r>
              <a:rPr lang="en-US" sz="1400" spc="-950" dirty="0">
                <a:latin typeface="Calibri" panose="020F0502020204030204" pitchFamily="34" charset="0"/>
                <a:ea typeface="Calibri" panose="020F0502020204030204" pitchFamily="34" charset="0"/>
                <a:cs typeface="Calibri" panose="020F0502020204030204" pitchFamily="34" charset="0"/>
              </a:rPr>
              <a:t> </a:t>
            </a:r>
            <a:r>
              <a:rPr lang="en-US" sz="1400" spc="110" dirty="0">
                <a:latin typeface="Calibri" panose="020F0502020204030204" pitchFamily="34" charset="0"/>
                <a:ea typeface="Calibri" panose="020F0502020204030204" pitchFamily="34" charset="0"/>
                <a:cs typeface="Calibri" panose="020F0502020204030204" pitchFamily="34" charset="0"/>
              </a:rPr>
              <a:t>seen </a:t>
            </a:r>
            <a:r>
              <a:rPr lang="en-US" sz="1400" spc="30" dirty="0">
                <a:latin typeface="Calibri" panose="020F0502020204030204" pitchFamily="34" charset="0"/>
                <a:ea typeface="Calibri" panose="020F0502020204030204" pitchFamily="34" charset="0"/>
                <a:cs typeface="Calibri" panose="020F0502020204030204" pitchFamily="34" charset="0"/>
              </a:rPr>
              <a:t>significant </a:t>
            </a:r>
            <a:r>
              <a:rPr lang="en-US" sz="1400" spc="45" dirty="0">
                <a:latin typeface="Calibri" panose="020F0502020204030204" pitchFamily="34" charset="0"/>
                <a:ea typeface="Calibri" panose="020F0502020204030204" pitchFamily="34" charset="0"/>
                <a:cs typeface="Calibri" panose="020F0502020204030204" pitchFamily="34" charset="0"/>
              </a:rPr>
              <a:t>growth </a:t>
            </a:r>
            <a:r>
              <a:rPr lang="en-US" sz="1400" spc="-45" dirty="0">
                <a:latin typeface="Calibri" panose="020F0502020204030204" pitchFamily="34" charset="0"/>
                <a:ea typeface="Calibri" panose="020F0502020204030204" pitchFamily="34" charset="0"/>
                <a:cs typeface="Calibri" panose="020F0502020204030204" pitchFamily="34" charset="0"/>
              </a:rPr>
              <a:t>in </a:t>
            </a:r>
            <a:r>
              <a:rPr lang="en-US" sz="1400" spc="-40" dirty="0">
                <a:latin typeface="Calibri" panose="020F0502020204030204" pitchFamily="34" charset="0"/>
                <a:ea typeface="Calibri" panose="020F0502020204030204" pitchFamily="34" charset="0"/>
                <a:cs typeface="Calibri" panose="020F0502020204030204" pitchFamily="34" charset="0"/>
              </a:rPr>
              <a:t> </a:t>
            </a:r>
            <a:r>
              <a:rPr lang="en-US" sz="1400" spc="60" dirty="0">
                <a:latin typeface="Calibri" panose="020F0502020204030204" pitchFamily="34" charset="0"/>
                <a:ea typeface="Calibri" panose="020F0502020204030204" pitchFamily="34" charset="0"/>
                <a:cs typeface="Calibri" panose="020F0502020204030204" pitchFamily="34" charset="0"/>
              </a:rPr>
              <a:t>sectors </a:t>
            </a:r>
            <a:r>
              <a:rPr lang="en-US" sz="1400" spc="-80" dirty="0">
                <a:latin typeface="Calibri" panose="020F0502020204030204" pitchFamily="34" charset="0"/>
                <a:ea typeface="Calibri" panose="020F0502020204030204" pitchFamily="34" charset="0"/>
                <a:cs typeface="Calibri" panose="020F0502020204030204" pitchFamily="34" charset="0"/>
              </a:rPr>
              <a:t>like </a:t>
            </a:r>
            <a:r>
              <a:rPr lang="en-US" sz="1400" spc="15" dirty="0">
                <a:latin typeface="Calibri" panose="020F0502020204030204" pitchFamily="34" charset="0"/>
                <a:ea typeface="Calibri" panose="020F0502020204030204" pitchFamily="34" charset="0"/>
                <a:cs typeface="Calibri" panose="020F0502020204030204" pitchFamily="34" charset="0"/>
              </a:rPr>
              <a:t>agriculture, </a:t>
            </a:r>
            <a:r>
              <a:rPr lang="en-US" sz="1400" spc="20" dirty="0">
                <a:latin typeface="Calibri" panose="020F0502020204030204" pitchFamily="34" charset="0"/>
                <a:ea typeface="Calibri" panose="020F0502020204030204" pitchFamily="34" charset="0"/>
                <a:cs typeface="Calibri" panose="020F0502020204030204" pitchFamily="34" charset="0"/>
              </a:rPr>
              <a:t> </a:t>
            </a:r>
            <a:r>
              <a:rPr lang="en-US" sz="1400" spc="15" dirty="0">
                <a:latin typeface="Calibri" panose="020F0502020204030204" pitchFamily="34" charset="0"/>
                <a:ea typeface="Calibri" panose="020F0502020204030204" pitchFamily="34" charset="0"/>
                <a:cs typeface="Calibri" panose="020F0502020204030204" pitchFamily="34" charset="0"/>
              </a:rPr>
              <a:t>construction, </a:t>
            </a:r>
            <a:r>
              <a:rPr lang="en-US" sz="1400" spc="20" dirty="0">
                <a:latin typeface="Calibri" panose="020F0502020204030204" pitchFamily="34" charset="0"/>
                <a:ea typeface="Calibri" panose="020F0502020204030204" pitchFamily="34" charset="0"/>
                <a:cs typeface="Calibri" panose="020F0502020204030204" pitchFamily="34" charset="0"/>
              </a:rPr>
              <a:t> </a:t>
            </a:r>
            <a:r>
              <a:rPr lang="en-US" sz="1400" spc="70" dirty="0">
                <a:latin typeface="Calibri" panose="020F0502020204030204" pitchFamily="34" charset="0"/>
                <a:ea typeface="Calibri" panose="020F0502020204030204" pitchFamily="34" charset="0"/>
                <a:cs typeface="Calibri" panose="020F0502020204030204" pitchFamily="34" charset="0"/>
              </a:rPr>
              <a:t>telecommunications, </a:t>
            </a:r>
            <a:r>
              <a:rPr lang="en-US" sz="1400" spc="185" dirty="0">
                <a:latin typeface="Calibri" panose="020F0502020204030204" pitchFamily="34" charset="0"/>
                <a:ea typeface="Calibri" panose="020F0502020204030204" pitchFamily="34" charset="0"/>
                <a:cs typeface="Calibri" panose="020F0502020204030204" pitchFamily="34" charset="0"/>
              </a:rPr>
              <a:t>and </a:t>
            </a:r>
            <a:r>
              <a:rPr lang="en-US" sz="1400" spc="190" dirty="0">
                <a:latin typeface="Calibri" panose="020F0502020204030204" pitchFamily="34" charset="0"/>
                <a:ea typeface="Calibri" panose="020F0502020204030204" pitchFamily="34" charset="0"/>
                <a:cs typeface="Calibri" panose="020F0502020204030204" pitchFamily="34" charset="0"/>
              </a:rPr>
              <a:t> </a:t>
            </a:r>
            <a:r>
              <a:rPr lang="en-US" sz="1400" spc="-10" dirty="0">
                <a:latin typeface="Calibri" panose="020F0502020204030204" pitchFamily="34" charset="0"/>
                <a:ea typeface="Calibri" panose="020F0502020204030204" pitchFamily="34" charset="0"/>
                <a:cs typeface="Calibri" panose="020F0502020204030204" pitchFamily="34" charset="0"/>
              </a:rPr>
              <a:t>mining. </a:t>
            </a:r>
            <a:r>
              <a:rPr lang="en-US" sz="1400" dirty="0">
                <a:latin typeface="Calibri" panose="020F0502020204030204" pitchFamily="34" charset="0"/>
                <a:ea typeface="Calibri" panose="020F0502020204030204" pitchFamily="34" charset="0"/>
                <a:cs typeface="Calibri" panose="020F0502020204030204" pitchFamily="34" charset="0"/>
              </a:rPr>
              <a:t>There </a:t>
            </a:r>
            <a:r>
              <a:rPr lang="en-US" sz="1400" spc="145" dirty="0">
                <a:latin typeface="Calibri" panose="020F0502020204030204" pitchFamily="34" charset="0"/>
                <a:ea typeface="Calibri" panose="020F0502020204030204" pitchFamily="34" charset="0"/>
                <a:cs typeface="Calibri" panose="020F0502020204030204" pitchFamily="34" charset="0"/>
              </a:rPr>
              <a:t>are </a:t>
            </a:r>
            <a:r>
              <a:rPr lang="en-US" sz="1400" spc="80" dirty="0">
                <a:latin typeface="Calibri" panose="020F0502020204030204" pitchFamily="34" charset="0"/>
                <a:ea typeface="Calibri" panose="020F0502020204030204" pitchFamily="34" charset="0"/>
                <a:cs typeface="Calibri" panose="020F0502020204030204" pitchFamily="34" charset="0"/>
              </a:rPr>
              <a:t>also </a:t>
            </a:r>
            <a:r>
              <a:rPr lang="en-US" sz="1400" spc="85" dirty="0">
                <a:latin typeface="Calibri" panose="020F0502020204030204" pitchFamily="34" charset="0"/>
                <a:ea typeface="Calibri" panose="020F0502020204030204" pitchFamily="34" charset="0"/>
                <a:cs typeface="Calibri" panose="020F0502020204030204" pitchFamily="34" charset="0"/>
              </a:rPr>
              <a:t> </a:t>
            </a:r>
            <a:r>
              <a:rPr lang="en-US" sz="1400" spc="20" dirty="0">
                <a:latin typeface="Calibri" panose="020F0502020204030204" pitchFamily="34" charset="0"/>
                <a:ea typeface="Calibri" panose="020F0502020204030204" pitchFamily="34" charset="0"/>
                <a:cs typeface="Calibri" panose="020F0502020204030204" pitchFamily="34" charset="0"/>
              </a:rPr>
              <a:t>opportunities </a:t>
            </a:r>
            <a:r>
              <a:rPr lang="en-US" sz="1400" spc="-45" dirty="0">
                <a:latin typeface="Calibri" panose="020F0502020204030204" pitchFamily="34" charset="0"/>
                <a:ea typeface="Calibri" panose="020F0502020204030204" pitchFamily="34" charset="0"/>
                <a:cs typeface="Calibri" panose="020F0502020204030204" pitchFamily="34" charset="0"/>
              </a:rPr>
              <a:t>in </a:t>
            </a:r>
            <a:r>
              <a:rPr lang="en-US" sz="1400" spc="65" dirty="0">
                <a:latin typeface="Calibri" panose="020F0502020204030204" pitchFamily="34" charset="0"/>
                <a:ea typeface="Calibri" panose="020F0502020204030204" pitchFamily="34" charset="0"/>
                <a:cs typeface="Calibri" panose="020F0502020204030204" pitchFamily="34" charset="0"/>
              </a:rPr>
              <a:t>the </a:t>
            </a:r>
            <a:r>
              <a:rPr lang="en-US" sz="1400" spc="75" dirty="0">
                <a:latin typeface="Calibri" panose="020F0502020204030204" pitchFamily="34" charset="0"/>
                <a:ea typeface="Calibri" panose="020F0502020204030204" pitchFamily="34" charset="0"/>
                <a:cs typeface="Calibri" panose="020F0502020204030204" pitchFamily="34" charset="0"/>
              </a:rPr>
              <a:t>service </a:t>
            </a:r>
            <a:r>
              <a:rPr lang="en-US" sz="1400" spc="-950" dirty="0">
                <a:latin typeface="Calibri" panose="020F0502020204030204" pitchFamily="34" charset="0"/>
                <a:ea typeface="Calibri" panose="020F0502020204030204" pitchFamily="34" charset="0"/>
                <a:cs typeface="Calibri" panose="020F0502020204030204" pitchFamily="34" charset="0"/>
              </a:rPr>
              <a:t> </a:t>
            </a:r>
            <a:r>
              <a:rPr lang="en-US" sz="1400" spc="5" dirty="0">
                <a:latin typeface="Calibri" panose="020F0502020204030204" pitchFamily="34" charset="0"/>
                <a:ea typeface="Calibri" panose="020F0502020204030204" pitchFamily="34" charset="0"/>
                <a:cs typeface="Calibri" panose="020F0502020204030204" pitchFamily="34" charset="0"/>
              </a:rPr>
              <a:t>sector, </a:t>
            </a:r>
            <a:r>
              <a:rPr lang="en-US" sz="1400" spc="35" dirty="0">
                <a:latin typeface="Calibri" panose="020F0502020204030204" pitchFamily="34" charset="0"/>
                <a:ea typeface="Calibri" panose="020F0502020204030204" pitchFamily="34" charset="0"/>
                <a:cs typeface="Calibri" panose="020F0502020204030204" pitchFamily="34" charset="0"/>
              </a:rPr>
              <a:t>including finance, </a:t>
            </a:r>
            <a:r>
              <a:rPr lang="en-US" sz="1400" spc="40" dirty="0">
                <a:latin typeface="Calibri" panose="020F0502020204030204" pitchFamily="34" charset="0"/>
                <a:ea typeface="Calibri" panose="020F0502020204030204" pitchFamily="34" charset="0"/>
                <a:cs typeface="Calibri" panose="020F0502020204030204" pitchFamily="34" charset="0"/>
              </a:rPr>
              <a:t> </a:t>
            </a:r>
            <a:r>
              <a:rPr lang="en-US" sz="1400" spc="75" dirty="0">
                <a:latin typeface="Calibri" panose="020F0502020204030204" pitchFamily="34" charset="0"/>
                <a:ea typeface="Calibri" panose="020F0502020204030204" pitchFamily="34" charset="0"/>
                <a:cs typeface="Calibri" panose="020F0502020204030204" pitchFamily="34" charset="0"/>
              </a:rPr>
              <a:t>healthcare,</a:t>
            </a:r>
            <a:r>
              <a:rPr lang="en-US" sz="1400" spc="-165" dirty="0">
                <a:latin typeface="Calibri" panose="020F0502020204030204" pitchFamily="34" charset="0"/>
                <a:ea typeface="Calibri" panose="020F0502020204030204" pitchFamily="34" charset="0"/>
                <a:cs typeface="Calibri" panose="020F0502020204030204" pitchFamily="34" charset="0"/>
              </a:rPr>
              <a:t> </a:t>
            </a:r>
            <a:r>
              <a:rPr lang="en-US" sz="1400" spc="185" dirty="0">
                <a:latin typeface="Calibri" panose="020F0502020204030204" pitchFamily="34" charset="0"/>
                <a:ea typeface="Calibri" panose="020F0502020204030204" pitchFamily="34" charset="0"/>
                <a:cs typeface="Calibri" panose="020F0502020204030204" pitchFamily="34" charset="0"/>
              </a:rPr>
              <a:t>and</a:t>
            </a:r>
            <a:r>
              <a:rPr lang="en-US" sz="1400" spc="-165" dirty="0">
                <a:latin typeface="Calibri" panose="020F0502020204030204" pitchFamily="34" charset="0"/>
                <a:ea typeface="Calibri" panose="020F0502020204030204" pitchFamily="34" charset="0"/>
                <a:cs typeface="Calibri" panose="020F0502020204030204" pitchFamily="34" charset="0"/>
              </a:rPr>
              <a:t> </a:t>
            </a:r>
            <a:r>
              <a:rPr lang="en-US" sz="1400" spc="60" dirty="0">
                <a:latin typeface="Calibri" panose="020F0502020204030204" pitchFamily="34" charset="0"/>
                <a:ea typeface="Calibri" panose="020F0502020204030204" pitchFamily="34" charset="0"/>
                <a:cs typeface="Calibri" panose="020F0502020204030204" pitchFamily="34" charset="0"/>
              </a:rPr>
              <a:t>education.</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xmlns="" id="{1B5E3677-5FC4-4712-BA70-5DBE574539E2}"/>
              </a:ext>
            </a:extLst>
          </p:cNvPr>
          <p:cNvSpPr>
            <a:spLocks noGrp="1"/>
          </p:cNvSpPr>
          <p:nvPr>
            <p:ph type="sldNum" sz="quarter" idx="12"/>
          </p:nvPr>
        </p:nvSpPr>
        <p:spPr/>
        <p:txBody>
          <a:bodyPr/>
          <a:lstStyle/>
          <a:p>
            <a:fld id="{9EC71654-96A5-4280-94F3-931C61A9F92C}" type="slidenum">
              <a:rPr lang="en-US" smtClean="0"/>
              <a:pPr/>
              <a:t>10</a:t>
            </a:fld>
            <a:endParaRPr lang="en-US" dirty="0"/>
          </a:p>
        </p:txBody>
      </p:sp>
      <p:pic>
        <p:nvPicPr>
          <p:cNvPr id="15" name="Picture Placeholder 14"/>
          <p:cNvPicPr>
            <a:picLocks noGrp="1" noChangeAspect="1"/>
          </p:cNvPicPr>
          <p:nvPr>
            <p:ph type="pic" sz="quarter" idx="13"/>
          </p:nvPr>
        </p:nvPicPr>
        <p:blipFill>
          <a:blip r:embed="rId8">
            <a:extLst>
              <a:ext uri="{28A0092B-C50C-407E-A947-70E740481C1C}">
                <a14:useLocalDpi xmlns:a14="http://schemas.microsoft.com/office/drawing/2010/main" val="0"/>
              </a:ext>
            </a:extLst>
          </a:blip>
          <a:srcRect l="20961" r="20961"/>
          <a:stretch>
            <a:fillRect/>
          </a:stretch>
        </p:blipFill>
        <p:spPr/>
      </p:pic>
      <p:sp>
        <p:nvSpPr>
          <p:cNvPr id="9" name="Rectangle 8"/>
          <p:cNvSpPr/>
          <p:nvPr/>
        </p:nvSpPr>
        <p:spPr>
          <a:xfrm>
            <a:off x="434566" y="6170555"/>
            <a:ext cx="1204111" cy="5703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0269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2B532-EB3E-428B-9224-EFA237D16A73}"/>
              </a:ext>
            </a:extLst>
          </p:cNvPr>
          <p:cNvSpPr>
            <a:spLocks noGrp="1"/>
          </p:cNvSpPr>
          <p:nvPr>
            <p:ph type="title"/>
          </p:nvPr>
        </p:nvSpPr>
        <p:spPr>
          <a:xfrm>
            <a:off x="434566" y="724277"/>
            <a:ext cx="11223590" cy="451734"/>
          </a:xfrm>
        </p:spPr>
        <p:txBody>
          <a:bodyPr/>
          <a:lstStyle/>
          <a:p>
            <a:r>
              <a:rPr lang="en-US" u="sng" dirty="0"/>
              <a:t>International Political Importance:</a:t>
            </a:r>
            <a:endParaRPr lang="en-US" dirty="0"/>
          </a:p>
        </p:txBody>
      </p:sp>
      <p:sp>
        <p:nvSpPr>
          <p:cNvPr id="3" name="Slide Number Placeholder 2">
            <a:extLst>
              <a:ext uri="{FF2B5EF4-FFF2-40B4-BE49-F238E27FC236}">
                <a16:creationId xmlns:a16="http://schemas.microsoft.com/office/drawing/2014/main" xmlns="" id="{EB5F9B50-CED9-4961-91E8-058BE256771F}"/>
              </a:ext>
            </a:extLst>
          </p:cNvPr>
          <p:cNvSpPr>
            <a:spLocks noGrp="1"/>
          </p:cNvSpPr>
          <p:nvPr>
            <p:ph type="sldNum" sz="quarter" idx="12"/>
          </p:nvPr>
        </p:nvSpPr>
        <p:spPr/>
        <p:txBody>
          <a:bodyPr/>
          <a:lstStyle/>
          <a:p>
            <a:fld id="{9EC71654-96A5-4280-94F3-931C61A9F92C}" type="slidenum">
              <a:rPr lang="en-US" smtClean="0"/>
              <a:pPr/>
              <a:t>11</a:t>
            </a:fld>
            <a:endParaRPr lang="en-US" dirty="0"/>
          </a:p>
        </p:txBody>
      </p:sp>
      <p:sp>
        <p:nvSpPr>
          <p:cNvPr id="5" name="TextBox 4"/>
          <p:cNvSpPr txBox="1"/>
          <p:nvPr/>
        </p:nvSpPr>
        <p:spPr>
          <a:xfrm>
            <a:off x="950613" y="1749581"/>
            <a:ext cx="4463359" cy="31700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smtClean="0"/>
              <a:t>Geopolitical Location</a:t>
            </a:r>
          </a:p>
          <a:p>
            <a:pPr marL="285750" indent="-285750">
              <a:lnSpc>
                <a:spcPct val="200000"/>
              </a:lnSpc>
              <a:buFont typeface="Arial" panose="020B0604020202020204" pitchFamily="34" charset="0"/>
              <a:buChar char="•"/>
            </a:pPr>
            <a:r>
              <a:rPr lang="en-US" sz="2000" dirty="0" smtClean="0"/>
              <a:t>Terrorism &amp; Extremism</a:t>
            </a:r>
          </a:p>
          <a:p>
            <a:pPr marL="285750" indent="-285750">
              <a:lnSpc>
                <a:spcPct val="200000"/>
              </a:lnSpc>
              <a:buFont typeface="Arial" panose="020B0604020202020204" pitchFamily="34" charset="0"/>
              <a:buChar char="•"/>
            </a:pPr>
            <a:r>
              <a:rPr lang="en-US" sz="2000" dirty="0" smtClean="0"/>
              <a:t>Regional Stability</a:t>
            </a:r>
          </a:p>
          <a:p>
            <a:pPr marL="285750" indent="-285750">
              <a:lnSpc>
                <a:spcPct val="200000"/>
              </a:lnSpc>
              <a:buFont typeface="Arial" panose="020B0604020202020204" pitchFamily="34" charset="0"/>
              <a:buChar char="•"/>
            </a:pPr>
            <a:r>
              <a:rPr lang="en-US" sz="2000" dirty="0" smtClean="0"/>
              <a:t>Democracy &amp; Human</a:t>
            </a:r>
            <a:endParaRPr lang="en-US" sz="2000" dirty="0"/>
          </a:p>
          <a:p>
            <a:endParaRPr lang="en-US" sz="2000" dirty="0"/>
          </a:p>
          <a:p>
            <a:endParaRPr lang="en-US" sz="20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6742" y="1952330"/>
            <a:ext cx="6146549" cy="3687929"/>
          </a:xfrm>
          <a:prstGeom prst="rect">
            <a:avLst/>
          </a:prstGeom>
        </p:spPr>
      </p:pic>
      <p:sp>
        <p:nvSpPr>
          <p:cNvPr id="6" name="Rectangle 5"/>
          <p:cNvSpPr/>
          <p:nvPr/>
        </p:nvSpPr>
        <p:spPr>
          <a:xfrm>
            <a:off x="434566" y="6170555"/>
            <a:ext cx="1204111" cy="5703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884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Geopolitical Location</a:t>
            </a:r>
            <a:br>
              <a:rPr lang="en-US" dirty="0"/>
            </a:br>
            <a:endParaRPr lang="en-US" b="0"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12</a:t>
            </a:fld>
            <a:endParaRPr lang="en-US" noProof="0" dirty="0"/>
          </a:p>
        </p:txBody>
      </p:sp>
      <p:sp>
        <p:nvSpPr>
          <p:cNvPr id="5" name="Slide Number Placeholder 2">
            <a:extLst>
              <a:ext uri="{FF2B5EF4-FFF2-40B4-BE49-F238E27FC236}">
                <a16:creationId xmlns:a16="http://schemas.microsoft.com/office/drawing/2014/main" xmlns="" id="{EB5F9B50-CED9-4961-91E8-058BE256771F}"/>
              </a:ext>
            </a:extLst>
          </p:cNvPr>
          <p:cNvSpPr txBox="1">
            <a:spLocks/>
          </p:cNvSpPr>
          <p:nvPr/>
        </p:nvSpPr>
        <p:spPr>
          <a:xfrm>
            <a:off x="11363696" y="6455739"/>
            <a:ext cx="294460" cy="187367"/>
          </a:xfrm>
          <a:prstGeom prst="rect">
            <a:avLst/>
          </a:prstGeom>
        </p:spPr>
        <p:txBody>
          <a:bodyPr vert="horz" lIns="0" tIns="0" rIns="0" bIns="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US" smtClean="0"/>
              <a:pPr/>
              <a:t>12</a:t>
            </a:fld>
            <a:endParaRPr lang="en-US" dirty="0"/>
          </a:p>
        </p:txBody>
      </p:sp>
      <p:sp>
        <p:nvSpPr>
          <p:cNvPr id="6" name="TextBox 5"/>
          <p:cNvSpPr txBox="1"/>
          <p:nvPr/>
        </p:nvSpPr>
        <p:spPr>
          <a:xfrm>
            <a:off x="950613" y="1749581"/>
            <a:ext cx="4463359" cy="1938992"/>
          </a:xfrm>
          <a:prstGeom prst="rect">
            <a:avLst/>
          </a:prstGeom>
          <a:noFill/>
        </p:spPr>
        <p:txBody>
          <a:bodyPr wrap="square" rtlCol="0">
            <a:spAutoFit/>
          </a:bodyPr>
          <a:lstStyle/>
          <a:p>
            <a:r>
              <a:rPr lang="en-US" sz="2000" dirty="0"/>
              <a:t>Afghanistan is a country located at the crossroads of Central and South Asia, with a strategic location that has attracted great interest from various world powers.</a:t>
            </a:r>
          </a:p>
          <a:p>
            <a:endParaRPr lang="en-US" sz="2000" dirty="0" smtClean="0"/>
          </a:p>
        </p:txBody>
      </p:sp>
      <p:sp>
        <p:nvSpPr>
          <p:cNvPr id="8" name="Rectangle 7"/>
          <p:cNvSpPr/>
          <p:nvPr/>
        </p:nvSpPr>
        <p:spPr>
          <a:xfrm>
            <a:off x="434566" y="6170555"/>
            <a:ext cx="1204111" cy="5703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utoShape 4" descr="Islamic Republic of Afghanistan: Geopolitical profile | Geopolitica.R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6" descr="Islamic Republic of Afghanistan: Geopolitical profile | Geopolitica.RU"/>
          <p:cNvSpPr>
            <a:spLocks noChangeAspect="1" noChangeArrowheads="1"/>
          </p:cNvSpPr>
          <p:nvPr/>
        </p:nvSpPr>
        <p:spPr bwMode="auto">
          <a:xfrm>
            <a:off x="469586" y="12727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8" descr="Islamic Republic of Afghanistan: Geopolitical profile | Geopolitica.RU"/>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2" descr="Afghanistan Pays the Price of its Strategic Geographical Location - The  Daily Outlook Afghanista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6" descr="Afghanistan Pays the Price of its Strategic Geographical Location - The  Daily Outlook Afghanistan"/>
          <p:cNvSpPr>
            <a:spLocks noChangeAspect="1" noChangeArrowheads="1"/>
          </p:cNvSpPr>
          <p:nvPr/>
        </p:nvSpPr>
        <p:spPr bwMode="auto">
          <a:xfrm>
            <a:off x="6091238" y="2321097"/>
            <a:ext cx="1893918" cy="18939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8" descr="The Great Game Reinvigorated: Geopolitics, Afghanistan, and the importance  of Pakista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30" descr="Islamic Republic of Afghanistan: Geopolitical profile | Geopolitica.RU"/>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32" descr="Islamic Republic of Afghanistan: Geopolitical profile | Geopolitica.RU"/>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8460" y="1814202"/>
            <a:ext cx="4391544" cy="3148654"/>
          </a:xfrm>
          <a:prstGeom prst="rect">
            <a:avLst/>
          </a:prstGeom>
        </p:spPr>
      </p:pic>
    </p:spTree>
    <p:extLst>
      <p:ext uri="{BB962C8B-B14F-4D97-AF65-F5344CB8AC3E}">
        <p14:creationId xmlns:p14="http://schemas.microsoft.com/office/powerpoint/2010/main" val="3135923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pPr>
            <a:r>
              <a:rPr lang="en-US" dirty="0"/>
              <a:t>Terrorism &amp; Extremism</a:t>
            </a: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13</a:t>
            </a:fld>
            <a:endParaRPr lang="en-US" noProof="0" dirty="0"/>
          </a:p>
        </p:txBody>
      </p:sp>
      <p:sp>
        <p:nvSpPr>
          <p:cNvPr id="4" name="TextBox 3"/>
          <p:cNvSpPr txBox="1"/>
          <p:nvPr/>
        </p:nvSpPr>
        <p:spPr>
          <a:xfrm>
            <a:off x="950613" y="1749581"/>
            <a:ext cx="4463359" cy="3477875"/>
          </a:xfrm>
          <a:prstGeom prst="rect">
            <a:avLst/>
          </a:prstGeom>
          <a:noFill/>
        </p:spPr>
        <p:txBody>
          <a:bodyPr wrap="square" rtlCol="0">
            <a:spAutoFit/>
          </a:bodyPr>
          <a:lstStyle/>
          <a:p>
            <a:r>
              <a:rPr lang="en-US" sz="2000" dirty="0"/>
              <a:t> Afghanistan has been a hotbed of terrorist activity, particularly since the rise of the Taliban in the 1990s. The country has been a safe haven for groups like Al Qaeda, who have used it as a base to plan and launch attacks against the West. The United States' intervention in Afghanistan in 2001 was driven by a desire to root out these extremist groups and prevent them from using the country as a launching pad for further attacks.</a:t>
            </a:r>
            <a:endParaRPr lang="en-US" sz="20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5979" y="1749581"/>
            <a:ext cx="5063859" cy="3369768"/>
          </a:xfrm>
          <a:prstGeom prst="rect">
            <a:avLst/>
          </a:prstGeom>
        </p:spPr>
      </p:pic>
    </p:spTree>
    <p:extLst>
      <p:ext uri="{BB962C8B-B14F-4D97-AF65-F5344CB8AC3E}">
        <p14:creationId xmlns:p14="http://schemas.microsoft.com/office/powerpoint/2010/main" val="2481294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nSpc>
                <a:spcPct val="200000"/>
              </a:lnSpc>
            </a:pPr>
            <a:r>
              <a:rPr lang="en-US" dirty="0"/>
              <a:t>Regional Stability</a:t>
            </a: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14</a:t>
            </a:fld>
            <a:endParaRPr lang="en-US" noProof="0" dirty="0"/>
          </a:p>
        </p:txBody>
      </p:sp>
      <p:sp>
        <p:nvSpPr>
          <p:cNvPr id="4" name="Rectangle 3"/>
          <p:cNvSpPr/>
          <p:nvPr/>
        </p:nvSpPr>
        <p:spPr>
          <a:xfrm>
            <a:off x="295747" y="1923489"/>
            <a:ext cx="4928103" cy="2031325"/>
          </a:xfrm>
          <a:prstGeom prst="rect">
            <a:avLst/>
          </a:prstGeom>
        </p:spPr>
        <p:txBody>
          <a:bodyPr wrap="square">
            <a:spAutoFit/>
          </a:bodyPr>
          <a:lstStyle/>
          <a:p>
            <a:r>
              <a:rPr lang="en-US" dirty="0"/>
              <a:t>Afghanistan's stability is crucial for the stability of the wider region. The country shares borders with Pakistan, Iran, Turkmenistan, Uzbekistan, and Tajikistan. Any instability in Afghanistan could have spillover effects in these neighboring countries, potentially leading to conflict, refugee crises, and other destabilizing factors.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6935" y="1987094"/>
            <a:ext cx="4807390" cy="3199100"/>
          </a:xfrm>
          <a:prstGeom prst="rect">
            <a:avLst/>
          </a:prstGeom>
        </p:spPr>
      </p:pic>
    </p:spTree>
    <p:extLst>
      <p:ext uri="{BB962C8B-B14F-4D97-AF65-F5344CB8AC3E}">
        <p14:creationId xmlns:p14="http://schemas.microsoft.com/office/powerpoint/2010/main" val="1042770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nSpc>
                <a:spcPct val="200000"/>
              </a:lnSpc>
            </a:pPr>
            <a:r>
              <a:rPr lang="en-US" dirty="0"/>
              <a:t>Democracy &amp; Human</a:t>
            </a: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15</a:t>
            </a:fld>
            <a:endParaRPr lang="en-US" noProof="0" dirty="0"/>
          </a:p>
        </p:txBody>
      </p:sp>
      <p:sp>
        <p:nvSpPr>
          <p:cNvPr id="4" name="TextBox 3"/>
          <p:cNvSpPr txBox="1"/>
          <p:nvPr/>
        </p:nvSpPr>
        <p:spPr>
          <a:xfrm>
            <a:off x="950613" y="1749581"/>
            <a:ext cx="4463359" cy="2862322"/>
          </a:xfrm>
          <a:prstGeom prst="rect">
            <a:avLst/>
          </a:prstGeom>
          <a:noFill/>
        </p:spPr>
        <p:txBody>
          <a:bodyPr wrap="square" rtlCol="0">
            <a:spAutoFit/>
          </a:bodyPr>
          <a:lstStyle/>
          <a:p>
            <a:r>
              <a:rPr lang="en-US" sz="2000" dirty="0"/>
              <a:t>Since the fall of the Taliban, Afghanistan has made significant progress in establishing a democratic government and promoting human rights. The international community has a stake in ensuring that this progress is not reversed and that Afghanistan continues on a path towards greater democracy, stability, and respect for human rights.</a:t>
            </a:r>
            <a:endParaRPr lang="en-US" sz="20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637" y="1878877"/>
            <a:ext cx="5246735" cy="2733026"/>
          </a:xfrm>
          <a:prstGeom prst="rect">
            <a:avLst/>
          </a:prstGeom>
        </p:spPr>
      </p:pic>
    </p:spTree>
    <p:extLst>
      <p:ext uri="{BB962C8B-B14F-4D97-AF65-F5344CB8AC3E}">
        <p14:creationId xmlns:p14="http://schemas.microsoft.com/office/powerpoint/2010/main" val="2827483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sp>
        <p:nvSpPr>
          <p:cNvPr id="4" name="Rectangle 3"/>
          <p:cNvSpPr/>
          <p:nvPr/>
        </p:nvSpPr>
        <p:spPr>
          <a:xfrm>
            <a:off x="6469777" y="4436199"/>
            <a:ext cx="1126080" cy="1113576"/>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958812" y="262550"/>
            <a:ext cx="1846907" cy="1249379"/>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0077" y="2430714"/>
            <a:ext cx="2628900" cy="1743075"/>
          </a:xfrm>
          <a:prstGeom prst="rect">
            <a:avLst/>
          </a:prstGeom>
        </p:spPr>
      </p:pic>
      <p:pic>
        <p:nvPicPr>
          <p:cNvPr id="13" name="Picture Placeholder 1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6848" r="16848"/>
          <a:stretch>
            <a:fillRect/>
          </a:stretch>
        </p:blipFill>
        <p:spPr/>
      </p:pic>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B08B8-3DB3-4637-AE23-B8DB96D9FCEC}"/>
              </a:ext>
            </a:extLst>
          </p:cNvPr>
          <p:cNvSpPr>
            <a:spLocks noGrp="1"/>
          </p:cNvSpPr>
          <p:nvPr>
            <p:ph type="ctrTitle"/>
          </p:nvPr>
        </p:nvSpPr>
        <p:spPr>
          <a:xfrm>
            <a:off x="1421394" y="1023042"/>
            <a:ext cx="10092917" cy="5011164"/>
          </a:xfrm>
        </p:spPr>
        <p:txBody>
          <a:bodyPr/>
          <a:lstStyle/>
          <a:p>
            <a:r>
              <a:rPr lang="en-US" sz="2800" dirty="0" smtClean="0"/>
              <a:t>Group Members:</a:t>
            </a:r>
            <a:br>
              <a:rPr lang="en-US" sz="2800" dirty="0" smtClean="0"/>
            </a:br>
            <a:r>
              <a:rPr lang="en-US" sz="2800" dirty="0"/>
              <a:t/>
            </a:r>
            <a:br>
              <a:rPr lang="en-US" sz="2800" dirty="0"/>
            </a:br>
            <a:r>
              <a:rPr lang="en-US" sz="2000" dirty="0" smtClean="0"/>
              <a:t>Asad Ali (191370095)</a:t>
            </a:r>
            <a:br>
              <a:rPr lang="en-US" sz="2000" dirty="0" smtClean="0"/>
            </a:br>
            <a:r>
              <a:rPr lang="en-US" sz="2000" dirty="0" smtClean="0"/>
              <a:t>Zainab (191370105)</a:t>
            </a:r>
            <a:br>
              <a:rPr lang="en-US" sz="2000" dirty="0" smtClean="0"/>
            </a:br>
            <a:r>
              <a:rPr lang="en-US" sz="2000" dirty="0" smtClean="0"/>
              <a:t>Sajjad Khalid (191370071)</a:t>
            </a:r>
            <a:br>
              <a:rPr lang="en-US" sz="2000" dirty="0" smtClean="0"/>
            </a:br>
            <a:r>
              <a:rPr lang="en-US" sz="2000" dirty="0" smtClean="0"/>
              <a:t>Muzammil (191370118</a:t>
            </a:r>
            <a:r>
              <a:rPr lang="en-US" sz="2000" dirty="0" smtClean="0"/>
              <a:t>)</a:t>
            </a:r>
            <a:br>
              <a:rPr lang="en-US" sz="2000" dirty="0" smtClean="0"/>
            </a:br>
            <a:r>
              <a:rPr lang="en-US" sz="2000" dirty="0" err="1" smtClean="0"/>
              <a:t>Sufyan</a:t>
            </a:r>
            <a:r>
              <a:rPr lang="en-US" sz="2000" dirty="0" smtClean="0"/>
              <a:t> Ahmed (201890013)</a:t>
            </a:r>
            <a:br>
              <a:rPr lang="en-US" sz="2000" dirty="0" smtClean="0"/>
            </a:br>
            <a:r>
              <a:rPr lang="en-US" sz="2000" dirty="0" smtClean="0"/>
              <a:t>Syed </a:t>
            </a:r>
            <a:r>
              <a:rPr lang="en-US" sz="2000" dirty="0" err="1" smtClean="0"/>
              <a:t>Nabeel</a:t>
            </a:r>
            <a:r>
              <a:rPr lang="en-US" sz="2000" dirty="0" smtClean="0"/>
              <a:t> </a:t>
            </a:r>
            <a:r>
              <a:rPr lang="en-US" sz="2000" dirty="0" err="1" smtClean="0"/>
              <a:t>Sharazi</a:t>
            </a:r>
            <a:r>
              <a:rPr lang="en-US" sz="2000" dirty="0"/>
              <a:t> </a:t>
            </a:r>
            <a:r>
              <a:rPr lang="en-US" sz="2000" dirty="0" smtClean="0"/>
              <a:t>(191400002)</a:t>
            </a:r>
            <a:r>
              <a:rPr lang="en-US" sz="2000" dirty="0" smtClean="0"/>
              <a:t/>
            </a:r>
            <a:br>
              <a:rPr lang="en-US" sz="2000" dirty="0" smtClean="0"/>
            </a:br>
            <a:r>
              <a:rPr lang="en-US" sz="2800" dirty="0" smtClean="0"/>
              <a:t/>
            </a:r>
            <a:br>
              <a:rPr lang="en-US" sz="2800" dirty="0" smtClean="0"/>
            </a:br>
            <a:endParaRPr lang="en-US" sz="2800" dirty="0"/>
          </a:p>
        </p:txBody>
      </p:sp>
      <p:sp>
        <p:nvSpPr>
          <p:cNvPr id="5" name="Rectangle 4"/>
          <p:cNvSpPr/>
          <p:nvPr/>
        </p:nvSpPr>
        <p:spPr>
          <a:xfrm>
            <a:off x="9886384" y="217283"/>
            <a:ext cx="2199992" cy="1276539"/>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7172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64C2A7-EC84-4D8C-9CA2-F6AE46F51FB6}"/>
              </a:ext>
            </a:extLst>
          </p:cNvPr>
          <p:cNvSpPr>
            <a:spLocks noGrp="1"/>
          </p:cNvSpPr>
          <p:nvPr>
            <p:ph type="title"/>
          </p:nvPr>
        </p:nvSpPr>
        <p:spPr/>
        <p:txBody>
          <a:bodyPr/>
          <a:lstStyle/>
          <a:p>
            <a:r>
              <a:rPr lang="en-US" dirty="0" smtClean="0"/>
              <a:t>Geography</a:t>
            </a:r>
            <a:endParaRPr lang="en-US" dirty="0"/>
          </a:p>
        </p:txBody>
      </p:sp>
      <p:sp>
        <p:nvSpPr>
          <p:cNvPr id="3" name="Text Placeholder 2">
            <a:extLst>
              <a:ext uri="{FF2B5EF4-FFF2-40B4-BE49-F238E27FC236}">
                <a16:creationId xmlns:a16="http://schemas.microsoft.com/office/drawing/2014/main" xmlns="" id="{56960426-AAA6-4126-93AF-30F7DEE010A4}"/>
              </a:ext>
            </a:extLst>
          </p:cNvPr>
          <p:cNvSpPr>
            <a:spLocks noGrp="1"/>
          </p:cNvSpPr>
          <p:nvPr>
            <p:ph type="body" idx="1"/>
          </p:nvPr>
        </p:nvSpPr>
        <p:spPr/>
        <p:txBody>
          <a:bodyPr/>
          <a:lstStyle/>
          <a:p>
            <a:r>
              <a:rPr lang="en-US" sz="1600" dirty="0"/>
              <a:t>Afghanistan is located in South Asia and Central Asia, bordered by Pakistan to the east and south, Iran to the west, Turkmenistan, Uzbekistan, and Tajikistan to the north, and China to the northeast. It is a landlocked country with a varied geography, including high mountain ranges (including the Hindu Kush and the Pamir Mountains), deserts, fertile plains, and valleys. The Amu Darya and the Helmand River are two of the most significant rivers in the country. The climate is primarily arid to semi-arid, with cold winters and hot summers in the high mountain areas and hot, dry summers and mild winters in the low-lying </a:t>
            </a:r>
            <a:r>
              <a:rPr lang="en-US" sz="1600" dirty="0" smtClean="0"/>
              <a:t>areas. The </a:t>
            </a:r>
            <a:r>
              <a:rPr lang="en-US" sz="1600" dirty="0"/>
              <a:t>jagged mountain peaks are treacherous, and are snow covered for most of the year. The country is the 40th largest in the world in size.</a:t>
            </a:r>
          </a:p>
          <a:p>
            <a:endParaRPr lang="en-US" sz="1600" dirty="0">
              <a:latin typeface="Arial Rounded MT Bold" panose="020F0704030504030204" pitchFamily="34" charset="0"/>
            </a:endParaRPr>
          </a:p>
        </p:txBody>
      </p:sp>
      <p:sp>
        <p:nvSpPr>
          <p:cNvPr id="4" name="Slide Number Placeholder 3">
            <a:extLst>
              <a:ext uri="{FF2B5EF4-FFF2-40B4-BE49-F238E27FC236}">
                <a16:creationId xmlns:a16="http://schemas.microsoft.com/office/drawing/2014/main" xmlns="" id="{D66E959E-B23F-467A-9B6E-30F9EE969EC2}"/>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
        <p:nvSpPr>
          <p:cNvPr id="5" name="Rectangle 4"/>
          <p:cNvSpPr/>
          <p:nvPr/>
        </p:nvSpPr>
        <p:spPr>
          <a:xfrm>
            <a:off x="470780" y="6138250"/>
            <a:ext cx="1231271" cy="71975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8"/>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10" r="110"/>
          <a:stretch>
            <a:fillRect/>
          </a:stretch>
        </p:blipFill>
        <p:spPr>
          <a:xfrm>
            <a:off x="1197131" y="3315815"/>
            <a:ext cx="4189682" cy="3182310"/>
          </a:xfrm>
        </p:spPr>
      </p:pic>
    </p:spTree>
    <p:extLst>
      <p:ext uri="{BB962C8B-B14F-4D97-AF65-F5344CB8AC3E}">
        <p14:creationId xmlns:p14="http://schemas.microsoft.com/office/powerpoint/2010/main" val="3187533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52A9C73-06ED-419B-81B5-491CBFC22330}"/>
              </a:ext>
            </a:extLst>
          </p:cNvPr>
          <p:cNvSpPr>
            <a:spLocks noGrp="1"/>
          </p:cNvSpPr>
          <p:nvPr>
            <p:ph idx="1"/>
          </p:nvPr>
        </p:nvSpPr>
        <p:spPr>
          <a:xfrm>
            <a:off x="656656" y="1637969"/>
            <a:ext cx="3991476" cy="4351338"/>
          </a:xfrm>
        </p:spPr>
        <p:txBody>
          <a:bodyPr/>
          <a:lstStyle/>
          <a:p>
            <a:r>
              <a:rPr lang="en-US" sz="1800" b="1" u="sng" dirty="0"/>
              <a:t>Area of Afghanistan:</a:t>
            </a:r>
            <a:endParaRPr lang="en-US" sz="1800" dirty="0"/>
          </a:p>
          <a:p>
            <a:pPr marL="0" indent="0">
              <a:buNone/>
            </a:pPr>
            <a:r>
              <a:rPr lang="en-US" sz="1800" dirty="0" smtClean="0"/>
              <a:t>The </a:t>
            </a:r>
            <a:r>
              <a:rPr lang="en-US" sz="1800" dirty="0"/>
              <a:t>area of Afghanistan is approximately 652,860 km² (249,935</a:t>
            </a:r>
            <a:r>
              <a:rPr lang="en-US" sz="1800" b="1" dirty="0"/>
              <a:t> </a:t>
            </a:r>
            <a:r>
              <a:rPr lang="en-US" sz="1800" dirty="0"/>
              <a:t>square miles).</a:t>
            </a:r>
          </a:p>
          <a:p>
            <a:pPr marL="0" indent="0">
              <a:buNone/>
            </a:pPr>
            <a:endParaRPr lang="en-US" sz="1800" dirty="0"/>
          </a:p>
          <a:p>
            <a:endParaRPr lang="en-US" sz="1800" dirty="0"/>
          </a:p>
          <a:p>
            <a:r>
              <a:rPr lang="en-US" sz="1800" b="1" u="sng" dirty="0"/>
              <a:t> Population of Afghanistan:</a:t>
            </a:r>
            <a:endParaRPr lang="en-US" sz="1800" dirty="0"/>
          </a:p>
          <a:p>
            <a:pPr marL="0" indent="0">
              <a:buNone/>
            </a:pPr>
            <a:r>
              <a:rPr lang="en-US" sz="1800" dirty="0" smtClean="0"/>
              <a:t>As </a:t>
            </a:r>
            <a:r>
              <a:rPr lang="en-US" sz="1800" dirty="0"/>
              <a:t>of 2021, the estimated </a:t>
            </a:r>
            <a:r>
              <a:rPr lang="en-US" sz="1800" dirty="0" smtClean="0"/>
              <a:t>population </a:t>
            </a:r>
            <a:r>
              <a:rPr lang="en-US" sz="1800" dirty="0"/>
              <a:t>of Afghanistan is 40.1 </a:t>
            </a:r>
            <a:r>
              <a:rPr lang="en-US" sz="1800" dirty="0" smtClean="0"/>
              <a:t>million </a:t>
            </a:r>
            <a:r>
              <a:rPr lang="en-US" sz="1800" dirty="0"/>
              <a:t>people.</a:t>
            </a:r>
          </a:p>
          <a:p>
            <a:pPr marL="0" indent="0">
              <a:buNone/>
            </a:pPr>
            <a:endParaRPr lang="en-US" sz="1800" dirty="0"/>
          </a:p>
        </p:txBody>
      </p:sp>
      <p:sp>
        <p:nvSpPr>
          <p:cNvPr id="4" name="Slide Number Placeholder 3">
            <a:extLst>
              <a:ext uri="{FF2B5EF4-FFF2-40B4-BE49-F238E27FC236}">
                <a16:creationId xmlns:a16="http://schemas.microsoft.com/office/drawing/2014/main" xmlns=""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
        <p:nvSpPr>
          <p:cNvPr id="5" name="Rectangle 4"/>
          <p:cNvSpPr/>
          <p:nvPr/>
        </p:nvSpPr>
        <p:spPr>
          <a:xfrm>
            <a:off x="434566" y="6170555"/>
            <a:ext cx="1204111" cy="5703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9310" r="19310"/>
          <a:stretch>
            <a:fillRect/>
          </a:stretch>
        </p:blipFill>
        <p:spPr/>
      </p:pic>
    </p:spTree>
    <p:extLst>
      <p:ext uri="{BB962C8B-B14F-4D97-AF65-F5344CB8AC3E}">
        <p14:creationId xmlns:p14="http://schemas.microsoft.com/office/powerpoint/2010/main" val="433561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57465" y="1475715"/>
            <a:ext cx="11667546" cy="20879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FBFCA16-8D78-4A87-9023-708458E3A4F3}"/>
              </a:ext>
            </a:extLst>
          </p:cNvPr>
          <p:cNvSpPr>
            <a:spLocks noGrp="1"/>
          </p:cNvSpPr>
          <p:nvPr>
            <p:ph type="title"/>
          </p:nvPr>
        </p:nvSpPr>
        <p:spPr/>
        <p:txBody>
          <a:bodyPr/>
          <a:lstStyle/>
          <a:p>
            <a:r>
              <a:rPr lang="en-US" u="sng" dirty="0" smtClean="0"/>
              <a:t>Source of </a:t>
            </a:r>
            <a:r>
              <a:rPr lang="en-US" u="sng" dirty="0"/>
              <a:t>Trade</a:t>
            </a:r>
            <a:r>
              <a:rPr lang="en-US" u="sng" dirty="0" smtClean="0"/>
              <a:t> of </a:t>
            </a:r>
            <a:r>
              <a:rPr lang="en-US" u="sng" dirty="0"/>
              <a:t>Afghanistan</a:t>
            </a:r>
            <a:endParaRPr lang="en-US" dirty="0"/>
          </a:p>
        </p:txBody>
      </p:sp>
      <p:sp>
        <p:nvSpPr>
          <p:cNvPr id="12" name="Content Placeholder 11">
            <a:extLst>
              <a:ext uri="{FF2B5EF4-FFF2-40B4-BE49-F238E27FC236}">
                <a16:creationId xmlns:a16="http://schemas.microsoft.com/office/drawing/2014/main" xmlns="" id="{780C3E07-3509-4911-AFF9-20EA8F12D0A4}"/>
              </a:ext>
            </a:extLst>
          </p:cNvPr>
          <p:cNvSpPr>
            <a:spLocks noGrp="1"/>
          </p:cNvSpPr>
          <p:nvPr>
            <p:ph idx="20"/>
          </p:nvPr>
        </p:nvSpPr>
        <p:spPr>
          <a:xfrm>
            <a:off x="6224109" y="2234713"/>
            <a:ext cx="2588705" cy="1923906"/>
          </a:xfrm>
        </p:spPr>
        <p:txBody>
          <a:bodyPr/>
          <a:lstStyle/>
          <a:p>
            <a:r>
              <a:rPr lang="en-US" dirty="0"/>
              <a:t>Afghanistan has signed a number of bilateral trade agreements with other countries, including the United States, India, and China, which aim to increase trade and investment between the countries.</a:t>
            </a:r>
          </a:p>
        </p:txBody>
      </p:sp>
      <p:sp>
        <p:nvSpPr>
          <p:cNvPr id="15" name="Content Placeholder 14">
            <a:extLst>
              <a:ext uri="{FF2B5EF4-FFF2-40B4-BE49-F238E27FC236}">
                <a16:creationId xmlns:a16="http://schemas.microsoft.com/office/drawing/2014/main" xmlns="" id="{471C9CF1-70B0-46DB-869F-6DC53668898D}"/>
              </a:ext>
            </a:extLst>
          </p:cNvPr>
          <p:cNvSpPr>
            <a:spLocks noGrp="1"/>
          </p:cNvSpPr>
          <p:nvPr>
            <p:ph idx="23"/>
          </p:nvPr>
        </p:nvSpPr>
        <p:spPr>
          <a:xfrm>
            <a:off x="9226922" y="1714894"/>
            <a:ext cx="2588705" cy="495389"/>
          </a:xfrm>
        </p:spPr>
        <p:txBody>
          <a:bodyPr/>
          <a:lstStyle/>
          <a:p>
            <a:r>
              <a:rPr lang="en-US" dirty="0"/>
              <a:t>Informal Trade</a:t>
            </a:r>
          </a:p>
        </p:txBody>
      </p:sp>
      <p:sp>
        <p:nvSpPr>
          <p:cNvPr id="14" name="Content Placeholder 13">
            <a:extLst>
              <a:ext uri="{FF2B5EF4-FFF2-40B4-BE49-F238E27FC236}">
                <a16:creationId xmlns:a16="http://schemas.microsoft.com/office/drawing/2014/main" xmlns="" id="{4EAA9254-229F-4C3E-B078-B8912E5BBE98}"/>
              </a:ext>
            </a:extLst>
          </p:cNvPr>
          <p:cNvSpPr>
            <a:spLocks noGrp="1"/>
          </p:cNvSpPr>
          <p:nvPr>
            <p:ph idx="22"/>
          </p:nvPr>
        </p:nvSpPr>
        <p:spPr>
          <a:xfrm>
            <a:off x="9226922" y="2210283"/>
            <a:ext cx="2588705" cy="1749005"/>
          </a:xfrm>
        </p:spPr>
        <p:txBody>
          <a:bodyPr/>
          <a:lstStyle/>
          <a:p>
            <a:r>
              <a:rPr lang="en-US" dirty="0"/>
              <a:t>Informal trade, such as smuggling and the illegal trade of goods and commodities, is a significant aspect of trade in Afghanistan and often operates outside the formal legal and regulatory framework.</a:t>
            </a:r>
          </a:p>
        </p:txBody>
      </p:sp>
      <p:sp>
        <p:nvSpPr>
          <p:cNvPr id="3" name="Slide Number Placeholder 2">
            <a:extLst>
              <a:ext uri="{FF2B5EF4-FFF2-40B4-BE49-F238E27FC236}">
                <a16:creationId xmlns:a16="http://schemas.microsoft.com/office/drawing/2014/main" xmlns="" id="{C10F7B49-6C9D-4DBF-AD20-9D4CFAB1CBFD}"/>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
        <p:nvSpPr>
          <p:cNvPr id="9" name="Content Placeholder 8">
            <a:extLst>
              <a:ext uri="{FF2B5EF4-FFF2-40B4-BE49-F238E27FC236}">
                <a16:creationId xmlns:a16="http://schemas.microsoft.com/office/drawing/2014/main" xmlns="" id="{D66C6D21-6780-4D8A-9B6F-582E0BD2DC2E}"/>
              </a:ext>
            </a:extLst>
          </p:cNvPr>
          <p:cNvSpPr>
            <a:spLocks noGrp="1"/>
          </p:cNvSpPr>
          <p:nvPr>
            <p:ph idx="17"/>
          </p:nvPr>
        </p:nvSpPr>
        <p:spPr>
          <a:xfrm>
            <a:off x="604219" y="1709696"/>
            <a:ext cx="2588705" cy="495389"/>
          </a:xfrm>
        </p:spPr>
        <p:txBody>
          <a:bodyPr/>
          <a:lstStyle/>
          <a:p>
            <a:r>
              <a:rPr lang="en-US" dirty="0"/>
              <a:t>Exports</a:t>
            </a:r>
          </a:p>
        </p:txBody>
      </p:sp>
      <p:sp>
        <p:nvSpPr>
          <p:cNvPr id="8" name="Content Placeholder 7">
            <a:extLst>
              <a:ext uri="{FF2B5EF4-FFF2-40B4-BE49-F238E27FC236}">
                <a16:creationId xmlns:a16="http://schemas.microsoft.com/office/drawing/2014/main" xmlns="" id="{5935AC4D-C17D-4827-B693-43A34920A5FD}"/>
              </a:ext>
            </a:extLst>
          </p:cNvPr>
          <p:cNvSpPr>
            <a:spLocks noGrp="1"/>
          </p:cNvSpPr>
          <p:nvPr>
            <p:ph idx="1"/>
          </p:nvPr>
        </p:nvSpPr>
        <p:spPr>
          <a:xfrm>
            <a:off x="604219" y="2205085"/>
            <a:ext cx="2588705" cy="1749005"/>
          </a:xfrm>
        </p:spPr>
        <p:txBody>
          <a:bodyPr/>
          <a:lstStyle/>
          <a:p>
            <a:r>
              <a:rPr lang="en-US" dirty="0"/>
              <a:t>Afghanistan's main exports include fruits and nuts, precious stones, wool, and hand-woven carpets.</a:t>
            </a:r>
          </a:p>
        </p:txBody>
      </p:sp>
      <p:sp>
        <p:nvSpPr>
          <p:cNvPr id="11" name="Content Placeholder 10">
            <a:extLst>
              <a:ext uri="{FF2B5EF4-FFF2-40B4-BE49-F238E27FC236}">
                <a16:creationId xmlns:a16="http://schemas.microsoft.com/office/drawing/2014/main" xmlns="" id="{90DE57B2-448D-4C8D-8B9C-FFDDFB0A9208}"/>
              </a:ext>
            </a:extLst>
          </p:cNvPr>
          <p:cNvSpPr>
            <a:spLocks noGrp="1"/>
          </p:cNvSpPr>
          <p:nvPr>
            <p:ph idx="19"/>
          </p:nvPr>
        </p:nvSpPr>
        <p:spPr>
          <a:xfrm>
            <a:off x="3449778" y="1705965"/>
            <a:ext cx="2588705" cy="495389"/>
          </a:xfrm>
        </p:spPr>
        <p:txBody>
          <a:bodyPr/>
          <a:lstStyle/>
          <a:p>
            <a:r>
              <a:rPr lang="en-US" dirty="0"/>
              <a:t>Imports</a:t>
            </a:r>
          </a:p>
        </p:txBody>
      </p:sp>
      <p:sp>
        <p:nvSpPr>
          <p:cNvPr id="10" name="Content Placeholder 9">
            <a:extLst>
              <a:ext uri="{FF2B5EF4-FFF2-40B4-BE49-F238E27FC236}">
                <a16:creationId xmlns:a16="http://schemas.microsoft.com/office/drawing/2014/main" xmlns="" id="{CCF1405A-05DA-4553-A7B3-B9592963C6B1}"/>
              </a:ext>
            </a:extLst>
          </p:cNvPr>
          <p:cNvSpPr>
            <a:spLocks noGrp="1"/>
          </p:cNvSpPr>
          <p:nvPr>
            <p:ph idx="18"/>
          </p:nvPr>
        </p:nvSpPr>
        <p:spPr>
          <a:xfrm>
            <a:off x="3428350" y="2234713"/>
            <a:ext cx="2588705" cy="1923906"/>
          </a:xfrm>
        </p:spPr>
        <p:txBody>
          <a:bodyPr/>
          <a:lstStyle/>
          <a:p>
            <a:r>
              <a:rPr lang="en-US" dirty="0"/>
              <a:t>Afghanistan imports a wide range of goods, including fuel, machinery, chemicals, and food products.</a:t>
            </a:r>
          </a:p>
        </p:txBody>
      </p:sp>
      <p:sp>
        <p:nvSpPr>
          <p:cNvPr id="13" name="Content Placeholder 12">
            <a:extLst>
              <a:ext uri="{FF2B5EF4-FFF2-40B4-BE49-F238E27FC236}">
                <a16:creationId xmlns:a16="http://schemas.microsoft.com/office/drawing/2014/main" xmlns="" id="{FB9E2175-1C3C-4B3E-A872-A1B7E6D64D52}"/>
              </a:ext>
            </a:extLst>
          </p:cNvPr>
          <p:cNvSpPr>
            <a:spLocks noGrp="1"/>
          </p:cNvSpPr>
          <p:nvPr>
            <p:ph idx="21"/>
          </p:nvPr>
        </p:nvSpPr>
        <p:spPr>
          <a:xfrm>
            <a:off x="6018307" y="1714895"/>
            <a:ext cx="3081320" cy="495389"/>
          </a:xfrm>
        </p:spPr>
        <p:txBody>
          <a:bodyPr/>
          <a:lstStyle/>
          <a:p>
            <a:r>
              <a:rPr lang="en-US" dirty="0"/>
              <a:t>Bilateral Trade </a:t>
            </a:r>
            <a:r>
              <a:rPr lang="en-US" dirty="0" smtClean="0"/>
              <a:t>agreements</a:t>
            </a:r>
            <a:endParaRPr lang="en-US" dirty="0"/>
          </a:p>
        </p:txBody>
      </p:sp>
      <p:sp>
        <p:nvSpPr>
          <p:cNvPr id="16" name="Rectangle 15"/>
          <p:cNvSpPr/>
          <p:nvPr/>
        </p:nvSpPr>
        <p:spPr>
          <a:xfrm>
            <a:off x="434566" y="6170555"/>
            <a:ext cx="1204111" cy="5703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5125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BFCA16-8D78-4A87-9023-708458E3A4F3}"/>
              </a:ext>
            </a:extLst>
          </p:cNvPr>
          <p:cNvSpPr>
            <a:spLocks noGrp="1"/>
          </p:cNvSpPr>
          <p:nvPr>
            <p:ph type="title"/>
          </p:nvPr>
        </p:nvSpPr>
        <p:spPr/>
        <p:txBody>
          <a:bodyPr/>
          <a:lstStyle/>
          <a:p>
            <a:r>
              <a:rPr lang="en-US" u="sng" dirty="0" smtClean="0"/>
              <a:t>Source of Income of </a:t>
            </a:r>
            <a:r>
              <a:rPr lang="en-US" u="sng" dirty="0"/>
              <a:t>Afghanistan</a:t>
            </a:r>
            <a:endParaRPr lang="en-US" dirty="0"/>
          </a:p>
        </p:txBody>
      </p:sp>
      <p:sp>
        <p:nvSpPr>
          <p:cNvPr id="9" name="Content Placeholder 8">
            <a:extLst>
              <a:ext uri="{FF2B5EF4-FFF2-40B4-BE49-F238E27FC236}">
                <a16:creationId xmlns:a16="http://schemas.microsoft.com/office/drawing/2014/main" xmlns="" id="{D66C6D21-6780-4D8A-9B6F-582E0BD2DC2E}"/>
              </a:ext>
            </a:extLst>
          </p:cNvPr>
          <p:cNvSpPr>
            <a:spLocks noGrp="1"/>
          </p:cNvSpPr>
          <p:nvPr>
            <p:ph idx="17"/>
          </p:nvPr>
        </p:nvSpPr>
        <p:spPr/>
        <p:txBody>
          <a:bodyPr/>
          <a:lstStyle/>
          <a:p>
            <a:r>
              <a:rPr lang="en-US" dirty="0"/>
              <a:t>International aid</a:t>
            </a:r>
          </a:p>
        </p:txBody>
      </p:sp>
      <p:sp>
        <p:nvSpPr>
          <p:cNvPr id="8" name="Content Placeholder 7">
            <a:extLst>
              <a:ext uri="{FF2B5EF4-FFF2-40B4-BE49-F238E27FC236}">
                <a16:creationId xmlns:a16="http://schemas.microsoft.com/office/drawing/2014/main" xmlns="" id="{5935AC4D-C17D-4827-B693-43A34920A5FD}"/>
              </a:ext>
            </a:extLst>
          </p:cNvPr>
          <p:cNvSpPr>
            <a:spLocks noGrp="1"/>
          </p:cNvSpPr>
          <p:nvPr>
            <p:ph idx="1"/>
          </p:nvPr>
        </p:nvSpPr>
        <p:spPr/>
        <p:txBody>
          <a:bodyPr/>
          <a:lstStyle/>
          <a:p>
            <a:r>
              <a:rPr lang="en-US" dirty="0"/>
              <a:t>Afghanistan has received significant international aid since the fall of the Taliban regime in 2001. This aid has been used to support reconstruction and development efforts in the country, as well as to fund security and governance initiatives</a:t>
            </a:r>
          </a:p>
        </p:txBody>
      </p:sp>
      <p:sp>
        <p:nvSpPr>
          <p:cNvPr id="11" name="Content Placeholder 10">
            <a:extLst>
              <a:ext uri="{FF2B5EF4-FFF2-40B4-BE49-F238E27FC236}">
                <a16:creationId xmlns:a16="http://schemas.microsoft.com/office/drawing/2014/main" xmlns="" id="{90DE57B2-448D-4C8D-8B9C-FFDDFB0A9208}"/>
              </a:ext>
            </a:extLst>
          </p:cNvPr>
          <p:cNvSpPr>
            <a:spLocks noGrp="1"/>
          </p:cNvSpPr>
          <p:nvPr>
            <p:ph idx="19"/>
          </p:nvPr>
        </p:nvSpPr>
        <p:spPr/>
        <p:txBody>
          <a:bodyPr/>
          <a:lstStyle/>
          <a:p>
            <a:r>
              <a:rPr lang="en-US" dirty="0" smtClean="0"/>
              <a:t>Agriculture</a:t>
            </a:r>
            <a:endParaRPr lang="en-US" dirty="0"/>
          </a:p>
        </p:txBody>
      </p:sp>
      <p:sp>
        <p:nvSpPr>
          <p:cNvPr id="10" name="Content Placeholder 9">
            <a:extLst>
              <a:ext uri="{FF2B5EF4-FFF2-40B4-BE49-F238E27FC236}">
                <a16:creationId xmlns:a16="http://schemas.microsoft.com/office/drawing/2014/main" xmlns="" id="{CCF1405A-05DA-4553-A7B3-B9592963C6B1}"/>
              </a:ext>
            </a:extLst>
          </p:cNvPr>
          <p:cNvSpPr>
            <a:spLocks noGrp="1"/>
          </p:cNvSpPr>
          <p:nvPr>
            <p:ph idx="18"/>
          </p:nvPr>
        </p:nvSpPr>
        <p:spPr/>
        <p:txBody>
          <a:bodyPr/>
          <a:lstStyle/>
          <a:p>
            <a:r>
              <a:rPr lang="en-US" dirty="0"/>
              <a:t>Agriculture is a major source of income for many Afghan families and a significant contributor to the country's economy. Afghanistan is well-known for its high-quality fruits and nuts, and also produces wheat, cotton, and other crops.</a:t>
            </a:r>
          </a:p>
        </p:txBody>
      </p:sp>
      <p:sp>
        <p:nvSpPr>
          <p:cNvPr id="13" name="Content Placeholder 12">
            <a:extLst>
              <a:ext uri="{FF2B5EF4-FFF2-40B4-BE49-F238E27FC236}">
                <a16:creationId xmlns:a16="http://schemas.microsoft.com/office/drawing/2014/main" xmlns="" id="{FB9E2175-1C3C-4B3E-A872-A1B7E6D64D52}"/>
              </a:ext>
            </a:extLst>
          </p:cNvPr>
          <p:cNvSpPr>
            <a:spLocks noGrp="1"/>
          </p:cNvSpPr>
          <p:nvPr>
            <p:ph idx="21"/>
          </p:nvPr>
        </p:nvSpPr>
        <p:spPr/>
        <p:txBody>
          <a:bodyPr/>
          <a:lstStyle/>
          <a:p>
            <a:r>
              <a:rPr lang="en-US" dirty="0"/>
              <a:t>Minerals and natural </a:t>
            </a:r>
            <a:r>
              <a:rPr lang="en-US" dirty="0" smtClean="0"/>
              <a:t>resources</a:t>
            </a:r>
            <a:endParaRPr lang="en-US" dirty="0"/>
          </a:p>
        </p:txBody>
      </p:sp>
      <p:sp>
        <p:nvSpPr>
          <p:cNvPr id="12" name="Content Placeholder 11">
            <a:extLst>
              <a:ext uri="{FF2B5EF4-FFF2-40B4-BE49-F238E27FC236}">
                <a16:creationId xmlns:a16="http://schemas.microsoft.com/office/drawing/2014/main" xmlns="" id="{780C3E07-3509-4911-AFF9-20EA8F12D0A4}"/>
              </a:ext>
            </a:extLst>
          </p:cNvPr>
          <p:cNvSpPr>
            <a:spLocks noGrp="1"/>
          </p:cNvSpPr>
          <p:nvPr>
            <p:ph idx="20"/>
          </p:nvPr>
        </p:nvSpPr>
        <p:spPr/>
        <p:txBody>
          <a:bodyPr/>
          <a:lstStyle/>
          <a:p>
            <a:r>
              <a:rPr lang="en-US" dirty="0"/>
              <a:t>Afghanistan has significant reserves of minerals, including copper, iron, gold, and oil. The development of these resources has the potential to provide a significant boost to the country's economy.</a:t>
            </a:r>
          </a:p>
        </p:txBody>
      </p:sp>
      <p:sp>
        <p:nvSpPr>
          <p:cNvPr id="15" name="Content Placeholder 14">
            <a:extLst>
              <a:ext uri="{FF2B5EF4-FFF2-40B4-BE49-F238E27FC236}">
                <a16:creationId xmlns:a16="http://schemas.microsoft.com/office/drawing/2014/main" xmlns="" id="{471C9CF1-70B0-46DB-869F-6DC53668898D}"/>
              </a:ext>
            </a:extLst>
          </p:cNvPr>
          <p:cNvSpPr>
            <a:spLocks noGrp="1"/>
          </p:cNvSpPr>
          <p:nvPr>
            <p:ph idx="23"/>
          </p:nvPr>
        </p:nvSpPr>
        <p:spPr/>
        <p:txBody>
          <a:bodyPr/>
          <a:lstStyle/>
          <a:p>
            <a:r>
              <a:rPr lang="en-US" dirty="0" smtClean="0"/>
              <a:t>Remittances</a:t>
            </a:r>
            <a:endParaRPr lang="en-US" dirty="0"/>
          </a:p>
        </p:txBody>
      </p:sp>
      <p:sp>
        <p:nvSpPr>
          <p:cNvPr id="14" name="Content Placeholder 13">
            <a:extLst>
              <a:ext uri="{FF2B5EF4-FFF2-40B4-BE49-F238E27FC236}">
                <a16:creationId xmlns:a16="http://schemas.microsoft.com/office/drawing/2014/main" xmlns="" id="{4EAA9254-229F-4C3E-B078-B8912E5BBE98}"/>
              </a:ext>
            </a:extLst>
          </p:cNvPr>
          <p:cNvSpPr>
            <a:spLocks noGrp="1"/>
          </p:cNvSpPr>
          <p:nvPr>
            <p:ph idx="22"/>
          </p:nvPr>
        </p:nvSpPr>
        <p:spPr/>
        <p:txBody>
          <a:bodyPr/>
          <a:lstStyle/>
          <a:p>
            <a:r>
              <a:rPr lang="en-US" dirty="0"/>
              <a:t>Many Afghan citizens work abroad and send money back to their families in the country. This remittance income is an important source of revenue for the Afghan economy.</a:t>
            </a:r>
          </a:p>
        </p:txBody>
      </p:sp>
      <p:sp>
        <p:nvSpPr>
          <p:cNvPr id="3" name="Slide Number Placeholder 2">
            <a:extLst>
              <a:ext uri="{FF2B5EF4-FFF2-40B4-BE49-F238E27FC236}">
                <a16:creationId xmlns:a16="http://schemas.microsoft.com/office/drawing/2014/main" xmlns="" id="{C10F7B49-6C9D-4DBF-AD20-9D4CFAB1CBFD}"/>
              </a:ext>
            </a:extLst>
          </p:cNvPr>
          <p:cNvSpPr>
            <a:spLocks noGrp="1"/>
          </p:cNvSpPr>
          <p:nvPr>
            <p:ph type="sldNum" sz="quarter" idx="12"/>
          </p:nvPr>
        </p:nvSpPr>
        <p:spPr/>
        <p:txBody>
          <a:bodyPr/>
          <a:lstStyle/>
          <a:p>
            <a:fld id="{9EC71654-96A5-4280-94F3-931C61A9F92C}" type="slidenum">
              <a:rPr lang="en-US" smtClean="0"/>
              <a:pPr/>
              <a:t>6</a:t>
            </a:fld>
            <a:endParaRPr lang="en-US" dirty="0"/>
          </a:p>
        </p:txBody>
      </p:sp>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727" r="16727"/>
          <a:stretch>
            <a:fillRect/>
          </a:stretch>
        </p:blipFill>
        <p:spPr/>
      </p:pic>
      <p:pic>
        <p:nvPicPr>
          <p:cNvPr id="7" name="Picture Placeholder 6"/>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l="16727" r="16727"/>
          <a:stretch>
            <a:fillRect/>
          </a:stretch>
        </p:blipFill>
        <p:spPr/>
      </p:pic>
      <p:pic>
        <p:nvPicPr>
          <p:cNvPr id="22" name="Picture Placeholder 21"/>
          <p:cNvPicPr>
            <a:picLocks noGrp="1" noChangeAspect="1"/>
          </p:cNvPicPr>
          <p:nvPr>
            <p:ph type="pic" sz="quarter" idx="15"/>
          </p:nvPr>
        </p:nvPicPr>
        <p:blipFill>
          <a:blip r:embed="rId5">
            <a:extLst>
              <a:ext uri="{28A0092B-C50C-407E-A947-70E740481C1C}">
                <a14:useLocalDpi xmlns:a14="http://schemas.microsoft.com/office/drawing/2010/main" val="0"/>
              </a:ext>
            </a:extLst>
          </a:blip>
          <a:srcRect l="16727" r="16727"/>
          <a:stretch>
            <a:fillRect/>
          </a:stretch>
        </p:blipFill>
        <p:spPr/>
      </p:pic>
      <p:pic>
        <p:nvPicPr>
          <p:cNvPr id="25" name="Picture Placeholder 24"/>
          <p:cNvPicPr>
            <a:picLocks noGrp="1" noChangeAspect="1"/>
          </p:cNvPicPr>
          <p:nvPr>
            <p:ph type="pic" sz="quarter" idx="16"/>
          </p:nvPr>
        </p:nvPicPr>
        <p:blipFill>
          <a:blip r:embed="rId6">
            <a:extLst>
              <a:ext uri="{28A0092B-C50C-407E-A947-70E740481C1C}">
                <a14:useLocalDpi xmlns:a14="http://schemas.microsoft.com/office/drawing/2010/main" val="0"/>
              </a:ext>
            </a:extLst>
          </a:blip>
          <a:srcRect l="21879" r="21879"/>
          <a:stretch>
            <a:fillRect/>
          </a:stretch>
        </p:blipFill>
        <p:spPr/>
      </p:pic>
      <p:sp>
        <p:nvSpPr>
          <p:cNvPr id="16" name="Rectangle 15"/>
          <p:cNvSpPr/>
          <p:nvPr/>
        </p:nvSpPr>
        <p:spPr>
          <a:xfrm>
            <a:off x="434566" y="6170555"/>
            <a:ext cx="1204111" cy="5703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5634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25" y="211764"/>
            <a:ext cx="11150600" cy="920336"/>
          </a:xfrm>
        </p:spPr>
        <p:txBody>
          <a:bodyPr/>
          <a:lstStyle/>
          <a:p>
            <a:r>
              <a:rPr lang="en-US" sz="1800" u="sng" dirty="0" smtClean="0"/>
              <a:t>Current President</a:t>
            </a:r>
            <a:r>
              <a:rPr lang="en-US" sz="1800" dirty="0" smtClean="0"/>
              <a:t>:</a:t>
            </a:r>
            <a:br>
              <a:rPr lang="en-US" sz="1800" dirty="0" smtClean="0"/>
            </a:br>
            <a:endParaRPr lang="en-US" sz="1800"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7</a:t>
            </a:fld>
            <a:endParaRPr lang="en-US" noProof="0" dirty="0"/>
          </a:p>
        </p:txBody>
      </p:sp>
      <p:sp>
        <p:nvSpPr>
          <p:cNvPr id="6" name="TextBox 5"/>
          <p:cNvSpPr txBox="1"/>
          <p:nvPr/>
        </p:nvSpPr>
        <p:spPr>
          <a:xfrm>
            <a:off x="817615" y="1013988"/>
            <a:ext cx="5375510" cy="646331"/>
          </a:xfrm>
          <a:prstGeom prst="rect">
            <a:avLst/>
          </a:prstGeom>
          <a:noFill/>
        </p:spPr>
        <p:txBody>
          <a:bodyPr wrap="square" rtlCol="0">
            <a:spAutoFit/>
          </a:bodyPr>
          <a:lstStyle/>
          <a:p>
            <a:r>
              <a:rPr lang="en-US" dirty="0" smtClean="0"/>
              <a:t>The current of Afghanistan was Ashraf </a:t>
            </a:r>
            <a:r>
              <a:rPr lang="en-US" dirty="0" err="1"/>
              <a:t>G</a:t>
            </a:r>
            <a:r>
              <a:rPr lang="en-US" dirty="0" err="1" smtClean="0"/>
              <a:t>hani</a:t>
            </a:r>
            <a:endParaRPr lang="en-US" dirty="0" smtClean="0"/>
          </a:p>
          <a:p>
            <a:endParaRPr lang="en-US" dirty="0"/>
          </a:p>
        </p:txBody>
      </p:sp>
      <p:sp>
        <p:nvSpPr>
          <p:cNvPr id="7" name="TextBox 6"/>
          <p:cNvSpPr txBox="1"/>
          <p:nvPr/>
        </p:nvSpPr>
        <p:spPr>
          <a:xfrm>
            <a:off x="817615" y="2462543"/>
            <a:ext cx="5273623" cy="1200329"/>
          </a:xfrm>
          <a:prstGeom prst="rect">
            <a:avLst/>
          </a:prstGeom>
          <a:noFill/>
        </p:spPr>
        <p:txBody>
          <a:bodyPr wrap="none" rtlCol="0">
            <a:spAutoFit/>
          </a:bodyPr>
          <a:lstStyle/>
          <a:p>
            <a:r>
              <a:rPr lang="en-US" b="1" u="sng" dirty="0"/>
              <a:t>Vice President:</a:t>
            </a:r>
            <a:endParaRPr lang="en-US" dirty="0"/>
          </a:p>
          <a:p>
            <a:r>
              <a:rPr lang="en-US" dirty="0"/>
              <a:t>The Vice President of Afghanistan was </a:t>
            </a:r>
            <a:r>
              <a:rPr lang="en-US" dirty="0" err="1"/>
              <a:t>Amrullah</a:t>
            </a:r>
            <a:r>
              <a:rPr lang="en-US" dirty="0"/>
              <a:t> Saleh.</a:t>
            </a:r>
          </a:p>
          <a:p>
            <a:r>
              <a:rPr lang="en-US" dirty="0"/>
              <a:t> </a:t>
            </a:r>
          </a:p>
          <a:p>
            <a:endParaRPr lang="en-US" dirty="0"/>
          </a:p>
        </p:txBody>
      </p:sp>
    </p:spTree>
    <p:extLst>
      <p:ext uri="{BB962C8B-B14F-4D97-AF65-F5344CB8AC3E}">
        <p14:creationId xmlns:p14="http://schemas.microsoft.com/office/powerpoint/2010/main" val="4220894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2B532-EB3E-428B-9224-EFA237D16A73}"/>
              </a:ext>
            </a:extLst>
          </p:cNvPr>
          <p:cNvSpPr>
            <a:spLocks noGrp="1"/>
          </p:cNvSpPr>
          <p:nvPr>
            <p:ph type="title"/>
          </p:nvPr>
        </p:nvSpPr>
        <p:spPr>
          <a:xfrm>
            <a:off x="434566" y="724277"/>
            <a:ext cx="11223590" cy="451734"/>
          </a:xfrm>
        </p:spPr>
        <p:txBody>
          <a:bodyPr/>
          <a:lstStyle/>
          <a:p>
            <a:r>
              <a:rPr lang="en-US" u="sng" dirty="0" smtClean="0"/>
              <a:t>Important Political Parties of Afghanistan:</a:t>
            </a:r>
            <a:r>
              <a:rPr lang="en-US" dirty="0" smtClean="0"/>
              <a:t/>
            </a:r>
            <a:br>
              <a:rPr lang="en-US" dirty="0" smtClean="0"/>
            </a:br>
            <a:endParaRPr lang="en-US" dirty="0"/>
          </a:p>
        </p:txBody>
      </p:sp>
      <p:graphicFrame>
        <p:nvGraphicFramePr>
          <p:cNvPr id="9" name="Chart 8" descr="pie chart">
            <a:extLst>
              <a:ext uri="{FF2B5EF4-FFF2-40B4-BE49-F238E27FC236}">
                <a16:creationId xmlns:a16="http://schemas.microsoft.com/office/drawing/2014/main" xmlns="" id="{DCCB6637-D8E6-4BF1-9EF6-E5654DE57B60}"/>
              </a:ext>
            </a:extLst>
          </p:cNvPr>
          <p:cNvGraphicFramePr/>
          <p:nvPr>
            <p:extLst>
              <p:ext uri="{D42A27DB-BD31-4B8C-83A1-F6EECF244321}">
                <p14:modId xmlns:p14="http://schemas.microsoft.com/office/powerpoint/2010/main" val="3901755346"/>
              </p:ext>
            </p:extLst>
          </p:nvPr>
        </p:nvGraphicFramePr>
        <p:xfrm>
          <a:off x="5595042" y="1756372"/>
          <a:ext cx="6596958" cy="3918277"/>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xmlns="" id="{EB5F9B50-CED9-4961-91E8-058BE256771F}"/>
              </a:ext>
            </a:extLst>
          </p:cNvPr>
          <p:cNvSpPr>
            <a:spLocks noGrp="1"/>
          </p:cNvSpPr>
          <p:nvPr>
            <p:ph type="sldNum" sz="quarter" idx="12"/>
          </p:nvPr>
        </p:nvSpPr>
        <p:spPr/>
        <p:txBody>
          <a:bodyPr/>
          <a:lstStyle/>
          <a:p>
            <a:fld id="{9EC71654-96A5-4280-94F3-931C61A9F92C}" type="slidenum">
              <a:rPr lang="en-US" smtClean="0"/>
              <a:pPr/>
              <a:t>8</a:t>
            </a:fld>
            <a:endParaRPr lang="en-US" dirty="0"/>
          </a:p>
        </p:txBody>
      </p:sp>
      <p:sp>
        <p:nvSpPr>
          <p:cNvPr id="5" name="TextBox 4"/>
          <p:cNvSpPr txBox="1"/>
          <p:nvPr/>
        </p:nvSpPr>
        <p:spPr>
          <a:xfrm>
            <a:off x="586966" y="1176011"/>
            <a:ext cx="4459362" cy="4031873"/>
          </a:xfrm>
          <a:prstGeom prst="rect">
            <a:avLst/>
          </a:prstGeom>
          <a:noFill/>
        </p:spPr>
        <p:txBody>
          <a:bodyPr wrap="none" rtlCol="0">
            <a:spAutoFit/>
          </a:bodyPr>
          <a:lstStyle/>
          <a:p>
            <a:r>
              <a:rPr lang="en-US" sz="1600" dirty="0"/>
              <a:t> </a:t>
            </a:r>
          </a:p>
          <a:p>
            <a:pPr marL="342900" indent="-342900">
              <a:lnSpc>
                <a:spcPct val="150000"/>
              </a:lnSpc>
              <a:buFont typeface="+mj-lt"/>
              <a:buAutoNum type="arabicPeriod"/>
            </a:pPr>
            <a:r>
              <a:rPr lang="en-US" sz="1600" dirty="0"/>
              <a:t>National Unity Government (NUG</a:t>
            </a:r>
            <a:r>
              <a:rPr lang="en-US" sz="1600" dirty="0" smtClean="0"/>
              <a:t>)</a:t>
            </a:r>
            <a:endParaRPr lang="en-US" sz="1600" dirty="0"/>
          </a:p>
          <a:p>
            <a:pPr marL="342900" indent="-342900">
              <a:lnSpc>
                <a:spcPct val="150000"/>
              </a:lnSpc>
              <a:buFont typeface="+mj-lt"/>
              <a:buAutoNum type="arabicPeriod"/>
            </a:pPr>
            <a:r>
              <a:rPr lang="en-US" sz="1600" dirty="0"/>
              <a:t>Jamiat-e </a:t>
            </a:r>
            <a:r>
              <a:rPr lang="en-US" sz="1600" dirty="0" smtClean="0"/>
              <a:t>Islami</a:t>
            </a:r>
          </a:p>
          <a:p>
            <a:pPr marL="342900" indent="-342900">
              <a:lnSpc>
                <a:spcPct val="150000"/>
              </a:lnSpc>
              <a:buFont typeface="+mj-lt"/>
              <a:buAutoNum type="arabicPeriod"/>
            </a:pPr>
            <a:r>
              <a:rPr lang="en-US" sz="1600" dirty="0"/>
              <a:t>Hezb-e </a:t>
            </a:r>
            <a:r>
              <a:rPr lang="en-US" sz="1600" dirty="0" smtClean="0"/>
              <a:t>Islami</a:t>
            </a:r>
          </a:p>
          <a:p>
            <a:pPr marL="342900" indent="-342900">
              <a:lnSpc>
                <a:spcPct val="150000"/>
              </a:lnSpc>
              <a:buFont typeface="+mj-lt"/>
              <a:buAutoNum type="arabicPeriod"/>
            </a:pPr>
            <a:r>
              <a:rPr lang="en-US" sz="1600" dirty="0"/>
              <a:t>Hezb-e </a:t>
            </a:r>
            <a:r>
              <a:rPr lang="en-US" sz="1600" dirty="0" smtClean="0"/>
              <a:t>Wahdat</a:t>
            </a:r>
          </a:p>
          <a:p>
            <a:pPr marL="342900" indent="-342900">
              <a:lnSpc>
                <a:spcPct val="150000"/>
              </a:lnSpc>
              <a:buFont typeface="+mj-lt"/>
              <a:buAutoNum type="arabicPeriod"/>
            </a:pPr>
            <a:r>
              <a:rPr lang="en-US" sz="1600" dirty="0" smtClean="0"/>
              <a:t>Afghan </a:t>
            </a:r>
            <a:r>
              <a:rPr lang="en-US" sz="1600" dirty="0"/>
              <a:t>Millat </a:t>
            </a:r>
            <a:r>
              <a:rPr lang="en-US" sz="1600" dirty="0" smtClean="0"/>
              <a:t>Party</a:t>
            </a:r>
          </a:p>
          <a:p>
            <a:pPr marL="342900" lvl="0" indent="-342900">
              <a:lnSpc>
                <a:spcPct val="150000"/>
              </a:lnSpc>
              <a:buFont typeface="+mj-lt"/>
              <a:buAutoNum type="arabicPeriod"/>
            </a:pPr>
            <a:r>
              <a:rPr lang="en-US" sz="1600" dirty="0"/>
              <a:t>Hezb-e-Afghan </a:t>
            </a:r>
            <a:r>
              <a:rPr lang="en-US" sz="1600" dirty="0" smtClean="0"/>
              <a:t>Mellat</a:t>
            </a:r>
            <a:endParaRPr lang="en-US" sz="1600" dirty="0"/>
          </a:p>
          <a:p>
            <a:pPr marL="342900" lvl="0" indent="-342900">
              <a:lnSpc>
                <a:spcPct val="150000"/>
              </a:lnSpc>
              <a:buFont typeface="+mj-lt"/>
              <a:buAutoNum type="arabicPeriod"/>
            </a:pPr>
            <a:r>
              <a:rPr lang="en-US" sz="1600" dirty="0" smtClean="0"/>
              <a:t>Jumbesh-e Milli</a:t>
            </a:r>
          </a:p>
          <a:p>
            <a:pPr marL="342900" lvl="0" indent="-342900">
              <a:lnSpc>
                <a:spcPct val="150000"/>
              </a:lnSpc>
              <a:buFont typeface="+mj-lt"/>
              <a:buAutoNum type="arabicPeriod"/>
            </a:pPr>
            <a:r>
              <a:rPr lang="en-US" sz="1600" dirty="0" smtClean="0"/>
              <a:t>Hezb-e-Afghanistan.</a:t>
            </a:r>
            <a:endParaRPr lang="en-US" sz="1600" dirty="0"/>
          </a:p>
          <a:p>
            <a:pPr marL="342900" lvl="0" indent="-342900">
              <a:lnSpc>
                <a:spcPct val="150000"/>
              </a:lnSpc>
              <a:buFont typeface="+mj-lt"/>
              <a:buAutoNum type="arabicPeriod"/>
            </a:pPr>
            <a:r>
              <a:rPr lang="en-US" sz="1600" dirty="0" smtClean="0"/>
              <a:t>Afghan </a:t>
            </a:r>
            <a:r>
              <a:rPr lang="en-US" sz="1600" dirty="0"/>
              <a:t>Social Democratic Party (Afghan </a:t>
            </a:r>
            <a:r>
              <a:rPr lang="en-US" sz="1600" dirty="0" smtClean="0"/>
              <a:t>Mellat)</a:t>
            </a:r>
          </a:p>
          <a:p>
            <a:pPr marL="342900" lvl="0" indent="-342900">
              <a:lnSpc>
                <a:spcPct val="150000"/>
              </a:lnSpc>
              <a:buFont typeface="+mj-lt"/>
              <a:buAutoNum type="arabicPeriod"/>
            </a:pPr>
            <a:r>
              <a:rPr lang="en-US" sz="1600" dirty="0" smtClean="0"/>
              <a:t>Democratic </a:t>
            </a:r>
            <a:r>
              <a:rPr lang="en-US" sz="1600" dirty="0"/>
              <a:t>Party of Afghanistan (DPA</a:t>
            </a:r>
            <a:r>
              <a:rPr lang="en-US" sz="1600" dirty="0" smtClean="0"/>
              <a:t>)</a:t>
            </a:r>
            <a:endParaRPr lang="en-US" sz="1600" dirty="0"/>
          </a:p>
        </p:txBody>
      </p:sp>
      <p:sp>
        <p:nvSpPr>
          <p:cNvPr id="6" name="Rectangle 5"/>
          <p:cNvSpPr/>
          <p:nvPr/>
        </p:nvSpPr>
        <p:spPr>
          <a:xfrm>
            <a:off x="434566" y="6170555"/>
            <a:ext cx="1204111" cy="5703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86966" y="6322955"/>
            <a:ext cx="1204111" cy="5703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9930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u="sng" dirty="0"/>
              <a:t>Scope of Education in Afghanistan</a:t>
            </a:r>
            <a:endParaRPr lang="en-US" dirty="0"/>
          </a:p>
        </p:txBody>
      </p:sp>
      <p:sp>
        <p:nvSpPr>
          <p:cNvPr id="2" name="Slide Number Placeholder 1">
            <a:extLst>
              <a:ext uri="{FF2B5EF4-FFF2-40B4-BE49-F238E27FC236}">
                <a16:creationId xmlns:a16="http://schemas.microsoft.com/office/drawing/2014/main" xmlns="" id="{E668D7CE-0756-4C36-B665-7BEB4733EF8A}"/>
              </a:ext>
            </a:extLst>
          </p:cNvPr>
          <p:cNvSpPr>
            <a:spLocks noGrp="1"/>
          </p:cNvSpPr>
          <p:nvPr>
            <p:ph type="sldNum" sz="quarter" idx="12"/>
          </p:nvPr>
        </p:nvSpPr>
        <p:spPr/>
        <p:txBody>
          <a:bodyPr/>
          <a:lstStyle/>
          <a:p>
            <a:fld id="{9EC71654-96A5-4280-94F3-931C61A9F92C}" type="slidenum">
              <a:rPr lang="en-US" smtClean="0"/>
              <a:pPr/>
              <a:t>9</a:t>
            </a:fld>
            <a:endParaRPr lang="en-US" dirty="0"/>
          </a:p>
        </p:txBody>
      </p:sp>
      <p:pic>
        <p:nvPicPr>
          <p:cNvPr id="7" name="Picture Placeholder 9"/>
          <p:cNvPicPr>
            <a:picLocks noChangeAspect="1"/>
          </p:cNvPicPr>
          <p:nvPr/>
        </p:nvPicPr>
        <p:blipFill>
          <a:blip r:embed="rId3">
            <a:extLst>
              <a:ext uri="{28A0092B-C50C-407E-A947-70E740481C1C}">
                <a14:useLocalDpi xmlns:a14="http://schemas.microsoft.com/office/drawing/2010/main" val="0"/>
              </a:ext>
            </a:extLst>
          </a:blip>
          <a:srcRect l="21497" r="21497"/>
          <a:stretch>
            <a:fillRect/>
          </a:stretch>
        </p:blipFill>
        <p:spPr>
          <a:xfrm>
            <a:off x="760566" y="1552311"/>
            <a:ext cx="4424362" cy="4373217"/>
          </a:xfrm>
          <a:prstGeom prst="rect">
            <a:avLst/>
          </a:prstGeom>
        </p:spPr>
      </p:pic>
      <p:sp>
        <p:nvSpPr>
          <p:cNvPr id="3" name="Rectangle 2"/>
          <p:cNvSpPr/>
          <p:nvPr/>
        </p:nvSpPr>
        <p:spPr>
          <a:xfrm>
            <a:off x="5414926" y="2124476"/>
            <a:ext cx="6096000" cy="2999796"/>
          </a:xfrm>
          <a:prstGeom prst="rect">
            <a:avLst/>
          </a:prstGeom>
        </p:spPr>
        <p:txBody>
          <a:bodyPr>
            <a:spAutoFit/>
          </a:bodyPr>
          <a:lstStyle/>
          <a:p>
            <a:pPr marL="298450" marR="433070" indent="-285750">
              <a:lnSpc>
                <a:spcPct val="135100"/>
              </a:lnSpc>
              <a:spcBef>
                <a:spcPts val="90"/>
              </a:spcBef>
              <a:buFont typeface="Arial" panose="020B0604020202020204" pitchFamily="34" charset="0"/>
              <a:buChar char="•"/>
            </a:pPr>
            <a:r>
              <a:rPr lang="en-US" spc="80" dirty="0">
                <a:latin typeface="Calibri" panose="020F0502020204030204" pitchFamily="34" charset="0"/>
                <a:ea typeface="Calibri" panose="020F0502020204030204" pitchFamily="34" charset="0"/>
                <a:cs typeface="Calibri" panose="020F0502020204030204" pitchFamily="34" charset="0"/>
              </a:rPr>
              <a:t>Education</a:t>
            </a:r>
            <a:r>
              <a:rPr lang="en-US" spc="-114" dirty="0">
                <a:latin typeface="Calibri" panose="020F0502020204030204" pitchFamily="34" charset="0"/>
                <a:ea typeface="Calibri" panose="020F0502020204030204" pitchFamily="34" charset="0"/>
                <a:cs typeface="Calibri" panose="020F0502020204030204" pitchFamily="34" charset="0"/>
              </a:rPr>
              <a:t> </a:t>
            </a:r>
            <a:r>
              <a:rPr lang="en-US" spc="-15" dirty="0">
                <a:latin typeface="Calibri" panose="020F0502020204030204" pitchFamily="34" charset="0"/>
                <a:ea typeface="Calibri" panose="020F0502020204030204" pitchFamily="34" charset="0"/>
                <a:cs typeface="Calibri" panose="020F0502020204030204" pitchFamily="34" charset="0"/>
              </a:rPr>
              <a:t>in</a:t>
            </a:r>
            <a:r>
              <a:rPr lang="en-US" spc="-110" dirty="0">
                <a:latin typeface="Calibri" panose="020F0502020204030204" pitchFamily="34" charset="0"/>
                <a:ea typeface="Calibri" panose="020F0502020204030204" pitchFamily="34" charset="0"/>
                <a:cs typeface="Calibri" panose="020F0502020204030204" pitchFamily="34" charset="0"/>
              </a:rPr>
              <a:t> </a:t>
            </a:r>
            <a:r>
              <a:rPr lang="en-US" spc="70" dirty="0">
                <a:latin typeface="Calibri" panose="020F0502020204030204" pitchFamily="34" charset="0"/>
                <a:ea typeface="Calibri" panose="020F0502020204030204" pitchFamily="34" charset="0"/>
                <a:cs typeface="Calibri" panose="020F0502020204030204" pitchFamily="34" charset="0"/>
              </a:rPr>
              <a:t>Afghanistan</a:t>
            </a:r>
            <a:r>
              <a:rPr lang="en-US" spc="-110" dirty="0">
                <a:latin typeface="Calibri" panose="020F0502020204030204" pitchFamily="34" charset="0"/>
                <a:ea typeface="Calibri" panose="020F0502020204030204" pitchFamily="34" charset="0"/>
                <a:cs typeface="Calibri" panose="020F0502020204030204" pitchFamily="34" charset="0"/>
              </a:rPr>
              <a:t> </a:t>
            </a:r>
            <a:r>
              <a:rPr lang="en-US" spc="145" dirty="0">
                <a:latin typeface="Calibri" panose="020F0502020204030204" pitchFamily="34" charset="0"/>
                <a:ea typeface="Calibri" panose="020F0502020204030204" pitchFamily="34" charset="0"/>
                <a:cs typeface="Calibri" panose="020F0502020204030204" pitchFamily="34" charset="0"/>
              </a:rPr>
              <a:t>has</a:t>
            </a:r>
            <a:r>
              <a:rPr lang="en-US" spc="-110" dirty="0">
                <a:latin typeface="Calibri" panose="020F0502020204030204" pitchFamily="34" charset="0"/>
                <a:ea typeface="Calibri" panose="020F0502020204030204" pitchFamily="34" charset="0"/>
                <a:cs typeface="Calibri" panose="020F0502020204030204" pitchFamily="34" charset="0"/>
              </a:rPr>
              <a:t> </a:t>
            </a:r>
            <a:r>
              <a:rPr lang="en-US" spc="135" dirty="0">
                <a:latin typeface="Calibri" panose="020F0502020204030204" pitchFamily="34" charset="0"/>
                <a:ea typeface="Calibri" panose="020F0502020204030204" pitchFamily="34" charset="0"/>
                <a:cs typeface="Calibri" panose="020F0502020204030204" pitchFamily="34" charset="0"/>
              </a:rPr>
              <a:t>been</a:t>
            </a:r>
            <a:r>
              <a:rPr lang="en-US" spc="-110" dirty="0">
                <a:latin typeface="Calibri" panose="020F0502020204030204" pitchFamily="34" charset="0"/>
                <a:ea typeface="Calibri" panose="020F0502020204030204" pitchFamily="34" charset="0"/>
                <a:cs typeface="Calibri" panose="020F0502020204030204" pitchFamily="34" charset="0"/>
              </a:rPr>
              <a:t> </a:t>
            </a:r>
            <a:r>
              <a:rPr lang="en-US" spc="55" dirty="0">
                <a:latin typeface="Calibri" panose="020F0502020204030204" pitchFamily="34" charset="0"/>
                <a:ea typeface="Calibri" panose="020F0502020204030204" pitchFamily="34" charset="0"/>
                <a:cs typeface="Calibri" panose="020F0502020204030204" pitchFamily="34" charset="0"/>
              </a:rPr>
              <a:t>growing</a:t>
            </a:r>
            <a:r>
              <a:rPr lang="en-US" spc="-110" dirty="0">
                <a:latin typeface="Calibri" panose="020F0502020204030204" pitchFamily="34" charset="0"/>
                <a:ea typeface="Calibri" panose="020F0502020204030204" pitchFamily="34" charset="0"/>
                <a:cs typeface="Calibri" panose="020F0502020204030204" pitchFamily="34" charset="0"/>
              </a:rPr>
              <a:t> </a:t>
            </a:r>
            <a:r>
              <a:rPr lang="en-US" spc="-15" dirty="0">
                <a:latin typeface="Calibri" panose="020F0502020204030204" pitchFamily="34" charset="0"/>
                <a:ea typeface="Calibri" panose="020F0502020204030204" pitchFamily="34" charset="0"/>
                <a:cs typeface="Calibri" panose="020F0502020204030204" pitchFamily="34" charset="0"/>
              </a:rPr>
              <a:t>in</a:t>
            </a:r>
            <a:r>
              <a:rPr lang="en-US" spc="-110" dirty="0">
                <a:latin typeface="Calibri" panose="020F0502020204030204" pitchFamily="34" charset="0"/>
                <a:ea typeface="Calibri" panose="020F0502020204030204" pitchFamily="34" charset="0"/>
                <a:cs typeface="Calibri" panose="020F0502020204030204" pitchFamily="34" charset="0"/>
              </a:rPr>
              <a:t> </a:t>
            </a:r>
            <a:r>
              <a:rPr lang="en-US" spc="95" dirty="0">
                <a:latin typeface="Calibri" panose="020F0502020204030204" pitchFamily="34" charset="0"/>
                <a:ea typeface="Calibri" panose="020F0502020204030204" pitchFamily="34" charset="0"/>
                <a:cs typeface="Calibri" panose="020F0502020204030204" pitchFamily="34" charset="0"/>
              </a:rPr>
              <a:t>recent </a:t>
            </a:r>
            <a:r>
              <a:rPr lang="en-US" spc="-760" dirty="0">
                <a:latin typeface="Calibri" panose="020F0502020204030204" pitchFamily="34" charset="0"/>
                <a:ea typeface="Calibri" panose="020F0502020204030204" pitchFamily="34" charset="0"/>
                <a:cs typeface="Calibri" panose="020F0502020204030204" pitchFamily="34" charset="0"/>
              </a:rPr>
              <a:t> </a:t>
            </a:r>
            <a:r>
              <a:rPr lang="en-US" spc="45" dirty="0">
                <a:latin typeface="Calibri" panose="020F0502020204030204" pitchFamily="34" charset="0"/>
                <a:ea typeface="Calibri" panose="020F0502020204030204" pitchFamily="34" charset="0"/>
                <a:cs typeface="Calibri" panose="020F0502020204030204" pitchFamily="34" charset="0"/>
              </a:rPr>
              <a:t>years, </a:t>
            </a:r>
            <a:r>
              <a:rPr lang="en-US" spc="25" dirty="0">
                <a:latin typeface="Calibri" panose="020F0502020204030204" pitchFamily="34" charset="0"/>
                <a:ea typeface="Calibri" panose="020F0502020204030204" pitchFamily="34" charset="0"/>
                <a:cs typeface="Calibri" panose="020F0502020204030204" pitchFamily="34" charset="0"/>
              </a:rPr>
              <a:t>with </a:t>
            </a:r>
            <a:r>
              <a:rPr lang="en-US" spc="195" dirty="0">
                <a:latin typeface="Calibri" panose="020F0502020204030204" pitchFamily="34" charset="0"/>
                <a:ea typeface="Calibri" panose="020F0502020204030204" pitchFamily="34" charset="0"/>
                <a:cs typeface="Calibri" panose="020F0502020204030204" pitchFamily="34" charset="0"/>
              </a:rPr>
              <a:t>an </a:t>
            </a:r>
            <a:r>
              <a:rPr lang="en-US" spc="114" dirty="0">
                <a:latin typeface="Calibri" panose="020F0502020204030204" pitchFamily="34" charset="0"/>
                <a:ea typeface="Calibri" panose="020F0502020204030204" pitchFamily="34" charset="0"/>
                <a:cs typeface="Calibri" panose="020F0502020204030204" pitchFamily="34" charset="0"/>
              </a:rPr>
              <a:t>emphasis </a:t>
            </a:r>
            <a:r>
              <a:rPr lang="en-US" spc="75" dirty="0">
                <a:latin typeface="Calibri" panose="020F0502020204030204" pitchFamily="34" charset="0"/>
                <a:ea typeface="Calibri" panose="020F0502020204030204" pitchFamily="34" charset="0"/>
                <a:cs typeface="Calibri" panose="020F0502020204030204" pitchFamily="34" charset="0"/>
              </a:rPr>
              <a:t>on increasing </a:t>
            </a:r>
            <a:r>
              <a:rPr lang="en-US" spc="180" dirty="0">
                <a:latin typeface="Calibri" panose="020F0502020204030204" pitchFamily="34" charset="0"/>
                <a:ea typeface="Calibri" panose="020F0502020204030204" pitchFamily="34" charset="0"/>
                <a:cs typeface="Calibri" panose="020F0502020204030204" pitchFamily="34" charset="0"/>
              </a:rPr>
              <a:t>access </a:t>
            </a:r>
            <a:r>
              <a:rPr lang="en-US" spc="35" dirty="0">
                <a:latin typeface="Calibri" panose="020F0502020204030204" pitchFamily="34" charset="0"/>
                <a:ea typeface="Calibri" panose="020F0502020204030204" pitchFamily="34" charset="0"/>
                <a:cs typeface="Calibri" panose="020F0502020204030204" pitchFamily="34" charset="0"/>
              </a:rPr>
              <a:t>to </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spc="105" dirty="0">
                <a:latin typeface="Calibri" panose="020F0502020204030204" pitchFamily="34" charset="0"/>
                <a:ea typeface="Calibri" panose="020F0502020204030204" pitchFamily="34" charset="0"/>
                <a:cs typeface="Calibri" panose="020F0502020204030204" pitchFamily="34" charset="0"/>
              </a:rPr>
              <a:t>education</a:t>
            </a:r>
            <a:r>
              <a:rPr lang="en-US" spc="-114" dirty="0">
                <a:latin typeface="Calibri" panose="020F0502020204030204" pitchFamily="34" charset="0"/>
                <a:ea typeface="Calibri" panose="020F0502020204030204" pitchFamily="34" charset="0"/>
                <a:cs typeface="Calibri" panose="020F0502020204030204" pitchFamily="34" charset="0"/>
              </a:rPr>
              <a:t> </a:t>
            </a:r>
            <a:r>
              <a:rPr lang="en-US" spc="-30" dirty="0">
                <a:latin typeface="Calibri" panose="020F0502020204030204" pitchFamily="34" charset="0"/>
                <a:ea typeface="Calibri" panose="020F0502020204030204" pitchFamily="34" charset="0"/>
                <a:cs typeface="Calibri" panose="020F0502020204030204" pitchFamily="34" charset="0"/>
              </a:rPr>
              <a:t>for</a:t>
            </a:r>
            <a:r>
              <a:rPr lang="en-US" spc="-110" dirty="0">
                <a:latin typeface="Calibri" panose="020F0502020204030204" pitchFamily="34" charset="0"/>
                <a:ea typeface="Calibri" panose="020F0502020204030204" pitchFamily="34" charset="0"/>
                <a:cs typeface="Calibri" panose="020F0502020204030204" pitchFamily="34" charset="0"/>
              </a:rPr>
              <a:t> </a:t>
            </a:r>
            <a:r>
              <a:rPr lang="en-US" spc="40" dirty="0">
                <a:latin typeface="Calibri" panose="020F0502020204030204" pitchFamily="34" charset="0"/>
                <a:ea typeface="Calibri" panose="020F0502020204030204" pitchFamily="34" charset="0"/>
                <a:cs typeface="Calibri" panose="020F0502020204030204" pitchFamily="34" charset="0"/>
              </a:rPr>
              <a:t>all</a:t>
            </a:r>
            <a:r>
              <a:rPr lang="en-US" spc="-110" dirty="0">
                <a:latin typeface="Calibri" panose="020F0502020204030204" pitchFamily="34" charset="0"/>
                <a:ea typeface="Calibri" panose="020F0502020204030204" pitchFamily="34" charset="0"/>
                <a:cs typeface="Calibri" panose="020F0502020204030204" pitchFamily="34" charset="0"/>
              </a:rPr>
              <a:t> </a:t>
            </a:r>
            <a:r>
              <a:rPr lang="en-US" spc="-30" dirty="0">
                <a:latin typeface="Calibri" panose="020F0502020204030204" pitchFamily="34" charset="0"/>
                <a:ea typeface="Calibri" panose="020F0502020204030204" pitchFamily="34" charset="0"/>
                <a:cs typeface="Calibri" panose="020F0502020204030204" pitchFamily="34" charset="0"/>
              </a:rPr>
              <a:t>citizens,</a:t>
            </a:r>
            <a:r>
              <a:rPr lang="en-US" spc="-110" dirty="0">
                <a:latin typeface="Calibri" panose="020F0502020204030204" pitchFamily="34" charset="0"/>
                <a:ea typeface="Calibri" panose="020F0502020204030204" pitchFamily="34" charset="0"/>
                <a:cs typeface="Calibri" panose="020F0502020204030204" pitchFamily="34" charset="0"/>
              </a:rPr>
              <a:t> </a:t>
            </a:r>
            <a:r>
              <a:rPr lang="en-US" spc="90" dirty="0">
                <a:latin typeface="Calibri" panose="020F0502020204030204" pitchFamily="34" charset="0"/>
                <a:ea typeface="Calibri" panose="020F0502020204030204" pitchFamily="34" charset="0"/>
                <a:cs typeface="Calibri" panose="020F0502020204030204" pitchFamily="34" charset="0"/>
              </a:rPr>
              <a:t>especially</a:t>
            </a:r>
            <a:r>
              <a:rPr lang="en-US" spc="-110" dirty="0">
                <a:latin typeface="Calibri" panose="020F0502020204030204" pitchFamily="34" charset="0"/>
                <a:ea typeface="Calibri" panose="020F0502020204030204" pitchFamily="34" charset="0"/>
                <a:cs typeface="Calibri" panose="020F0502020204030204" pitchFamily="34" charset="0"/>
              </a:rPr>
              <a:t> </a:t>
            </a:r>
            <a:r>
              <a:rPr lang="en-US" spc="145" dirty="0">
                <a:latin typeface="Calibri" panose="020F0502020204030204" pitchFamily="34" charset="0"/>
                <a:ea typeface="Calibri" panose="020F0502020204030204" pitchFamily="34" charset="0"/>
                <a:cs typeface="Calibri" panose="020F0502020204030204" pitchFamily="34" charset="0"/>
              </a:rPr>
              <a:t>women</a:t>
            </a:r>
            <a:r>
              <a:rPr lang="en-US" spc="-110" dirty="0">
                <a:latin typeface="Calibri" panose="020F0502020204030204" pitchFamily="34" charset="0"/>
                <a:ea typeface="Calibri" panose="020F0502020204030204" pitchFamily="34" charset="0"/>
                <a:cs typeface="Calibri" panose="020F0502020204030204" pitchFamily="34" charset="0"/>
              </a:rPr>
              <a:t> </a:t>
            </a:r>
            <a:r>
              <a:rPr lang="en-US" spc="175" dirty="0">
                <a:latin typeface="Calibri" panose="020F0502020204030204" pitchFamily="34" charset="0"/>
                <a:ea typeface="Calibri" panose="020F0502020204030204" pitchFamily="34" charset="0"/>
                <a:cs typeface="Calibri" panose="020F0502020204030204" pitchFamily="34" charset="0"/>
              </a:rPr>
              <a:t>and</a:t>
            </a:r>
            <a:r>
              <a:rPr lang="en-US" spc="-114" dirty="0">
                <a:latin typeface="Calibri" panose="020F0502020204030204" pitchFamily="34" charset="0"/>
                <a:ea typeface="Calibri" panose="020F0502020204030204" pitchFamily="34" charset="0"/>
                <a:cs typeface="Calibri" panose="020F0502020204030204" pitchFamily="34" charset="0"/>
              </a:rPr>
              <a:t> </a:t>
            </a:r>
            <a:r>
              <a:rPr lang="en-US" spc="-60" dirty="0">
                <a:latin typeface="Calibri" panose="020F0502020204030204" pitchFamily="34" charset="0"/>
                <a:ea typeface="Calibri" panose="020F0502020204030204" pitchFamily="34" charset="0"/>
                <a:cs typeface="Calibri" panose="020F0502020204030204" pitchFamily="34" charset="0"/>
              </a:rPr>
              <a:t>girls.</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0000"/>
              </a:lnSpc>
              <a:spcBef>
                <a:spcPts val="55"/>
              </a:spcBef>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98450" marR="5080" indent="-285750">
              <a:lnSpc>
                <a:spcPct val="135100"/>
              </a:lnSpc>
              <a:buFont typeface="Arial" panose="020B0604020202020204" pitchFamily="34" charset="0"/>
              <a:buChar char="•"/>
            </a:pPr>
            <a:r>
              <a:rPr lang="en-US" spc="165" dirty="0">
                <a:latin typeface="Calibri" panose="020F0502020204030204" pitchFamily="34" charset="0"/>
                <a:ea typeface="Calibri" panose="020F0502020204030204" pitchFamily="34" charset="0"/>
                <a:cs typeface="Calibri" panose="020F0502020204030204" pitchFamily="34" charset="0"/>
              </a:rPr>
              <a:t>Some</a:t>
            </a:r>
            <a:r>
              <a:rPr lang="en-US" spc="-120" dirty="0">
                <a:latin typeface="Calibri" panose="020F0502020204030204" pitchFamily="34" charset="0"/>
                <a:ea typeface="Calibri" panose="020F0502020204030204" pitchFamily="34" charset="0"/>
                <a:cs typeface="Calibri" panose="020F0502020204030204" pitchFamily="34" charset="0"/>
              </a:rPr>
              <a:t> </a:t>
            </a:r>
            <a:r>
              <a:rPr lang="en-US" spc="-5" dirty="0">
                <a:latin typeface="Calibri" panose="020F0502020204030204" pitchFamily="34" charset="0"/>
                <a:ea typeface="Calibri" panose="020F0502020204030204" pitchFamily="34" charset="0"/>
                <a:cs typeface="Calibri" panose="020F0502020204030204" pitchFamily="34" charset="0"/>
              </a:rPr>
              <a:t>of</a:t>
            </a:r>
            <a:r>
              <a:rPr lang="en-US" spc="-120" dirty="0">
                <a:latin typeface="Calibri" panose="020F0502020204030204" pitchFamily="34" charset="0"/>
                <a:ea typeface="Calibri" panose="020F0502020204030204" pitchFamily="34" charset="0"/>
                <a:cs typeface="Calibri" panose="020F0502020204030204" pitchFamily="34" charset="0"/>
              </a:rPr>
              <a:t> </a:t>
            </a:r>
            <a:r>
              <a:rPr lang="en-US" spc="75" dirty="0">
                <a:latin typeface="Calibri" panose="020F0502020204030204" pitchFamily="34" charset="0"/>
                <a:ea typeface="Calibri" panose="020F0502020204030204" pitchFamily="34" charset="0"/>
                <a:cs typeface="Calibri" panose="020F0502020204030204" pitchFamily="34" charset="0"/>
              </a:rPr>
              <a:t>the</a:t>
            </a:r>
            <a:r>
              <a:rPr lang="en-US" spc="-114" dirty="0">
                <a:latin typeface="Calibri" panose="020F0502020204030204" pitchFamily="34" charset="0"/>
                <a:ea typeface="Calibri" panose="020F0502020204030204" pitchFamily="34" charset="0"/>
                <a:cs typeface="Calibri" panose="020F0502020204030204" pitchFamily="34" charset="0"/>
              </a:rPr>
              <a:t> </a:t>
            </a:r>
            <a:r>
              <a:rPr lang="en-US" spc="140" dirty="0">
                <a:latin typeface="Calibri" panose="020F0502020204030204" pitchFamily="34" charset="0"/>
                <a:ea typeface="Calibri" panose="020F0502020204030204" pitchFamily="34" charset="0"/>
                <a:cs typeface="Calibri" panose="020F0502020204030204" pitchFamily="34" charset="0"/>
              </a:rPr>
              <a:t>main</a:t>
            </a:r>
            <a:r>
              <a:rPr lang="en-US" spc="-120" dirty="0">
                <a:latin typeface="Calibri" panose="020F0502020204030204" pitchFamily="34" charset="0"/>
                <a:ea typeface="Calibri" panose="020F0502020204030204" pitchFamily="34" charset="0"/>
                <a:cs typeface="Calibri" panose="020F0502020204030204" pitchFamily="34" charset="0"/>
              </a:rPr>
              <a:t> </a:t>
            </a:r>
            <a:r>
              <a:rPr lang="en-US" spc="155" dirty="0">
                <a:latin typeface="Calibri" panose="020F0502020204030204" pitchFamily="34" charset="0"/>
                <a:ea typeface="Calibri" panose="020F0502020204030204" pitchFamily="34" charset="0"/>
                <a:cs typeface="Calibri" panose="020F0502020204030204" pitchFamily="34" charset="0"/>
              </a:rPr>
              <a:t>areas</a:t>
            </a:r>
            <a:r>
              <a:rPr lang="en-US" spc="-114" dirty="0">
                <a:latin typeface="Calibri" panose="020F0502020204030204" pitchFamily="34" charset="0"/>
                <a:ea typeface="Calibri" panose="020F0502020204030204" pitchFamily="34" charset="0"/>
                <a:cs typeface="Calibri" panose="020F0502020204030204" pitchFamily="34" charset="0"/>
              </a:rPr>
              <a:t> </a:t>
            </a:r>
            <a:r>
              <a:rPr lang="en-US" spc="-5" dirty="0">
                <a:latin typeface="Calibri" panose="020F0502020204030204" pitchFamily="34" charset="0"/>
                <a:ea typeface="Calibri" panose="020F0502020204030204" pitchFamily="34" charset="0"/>
                <a:cs typeface="Calibri" panose="020F0502020204030204" pitchFamily="34" charset="0"/>
              </a:rPr>
              <a:t>of</a:t>
            </a:r>
            <a:r>
              <a:rPr lang="en-US" spc="-120" dirty="0">
                <a:latin typeface="Calibri" panose="020F0502020204030204" pitchFamily="34" charset="0"/>
                <a:ea typeface="Calibri" panose="020F0502020204030204" pitchFamily="34" charset="0"/>
                <a:cs typeface="Calibri" panose="020F0502020204030204" pitchFamily="34" charset="0"/>
              </a:rPr>
              <a:t> </a:t>
            </a:r>
            <a:r>
              <a:rPr lang="en-US" spc="70" dirty="0">
                <a:latin typeface="Calibri" panose="020F0502020204030204" pitchFamily="34" charset="0"/>
                <a:ea typeface="Calibri" panose="020F0502020204030204" pitchFamily="34" charset="0"/>
                <a:cs typeface="Calibri" panose="020F0502020204030204" pitchFamily="34" charset="0"/>
              </a:rPr>
              <a:t>study</a:t>
            </a:r>
            <a:r>
              <a:rPr lang="en-US" spc="-120" dirty="0">
                <a:latin typeface="Calibri" panose="020F0502020204030204" pitchFamily="34" charset="0"/>
                <a:ea typeface="Calibri" panose="020F0502020204030204" pitchFamily="34" charset="0"/>
                <a:cs typeface="Calibri" panose="020F0502020204030204" pitchFamily="34" charset="0"/>
              </a:rPr>
              <a:t> </a:t>
            </a:r>
            <a:r>
              <a:rPr lang="en-US" spc="70" dirty="0">
                <a:latin typeface="Calibri" panose="020F0502020204030204" pitchFamily="34" charset="0"/>
                <a:ea typeface="Calibri" panose="020F0502020204030204" pitchFamily="34" charset="0"/>
                <a:cs typeface="Calibri" panose="020F0502020204030204" pitchFamily="34" charset="0"/>
              </a:rPr>
              <a:t>include</a:t>
            </a:r>
            <a:r>
              <a:rPr lang="en-US" spc="-114" dirty="0">
                <a:latin typeface="Calibri" panose="020F0502020204030204" pitchFamily="34" charset="0"/>
                <a:ea typeface="Calibri" panose="020F0502020204030204" pitchFamily="34" charset="0"/>
                <a:cs typeface="Calibri" panose="020F0502020204030204" pitchFamily="34" charset="0"/>
              </a:rPr>
              <a:t> </a:t>
            </a:r>
            <a:r>
              <a:rPr lang="en-US" spc="75" dirty="0">
                <a:latin typeface="Calibri" panose="020F0502020204030204" pitchFamily="34" charset="0"/>
                <a:ea typeface="Calibri" panose="020F0502020204030204" pitchFamily="34" charset="0"/>
                <a:cs typeface="Calibri" panose="020F0502020204030204" pitchFamily="34" charset="0"/>
              </a:rPr>
              <a:t>the</a:t>
            </a:r>
            <a:r>
              <a:rPr lang="en-US" spc="-120" dirty="0">
                <a:latin typeface="Calibri" panose="020F0502020204030204" pitchFamily="34" charset="0"/>
                <a:ea typeface="Calibri" panose="020F0502020204030204" pitchFamily="34" charset="0"/>
                <a:cs typeface="Calibri" panose="020F0502020204030204" pitchFamily="34" charset="0"/>
              </a:rPr>
              <a:t> </a:t>
            </a:r>
            <a:r>
              <a:rPr lang="en-US" spc="45" dirty="0">
                <a:latin typeface="Calibri" panose="020F0502020204030204" pitchFamily="34" charset="0"/>
                <a:ea typeface="Calibri" panose="020F0502020204030204" pitchFamily="34" charset="0"/>
                <a:cs typeface="Calibri" panose="020F0502020204030204" pitchFamily="34" charset="0"/>
              </a:rPr>
              <a:t>traditional </a:t>
            </a:r>
            <a:r>
              <a:rPr lang="en-US" spc="-760" dirty="0">
                <a:latin typeface="Calibri" panose="020F0502020204030204" pitchFamily="34" charset="0"/>
                <a:ea typeface="Calibri" panose="020F0502020204030204" pitchFamily="34" charset="0"/>
                <a:cs typeface="Calibri" panose="020F0502020204030204" pitchFamily="34" charset="0"/>
              </a:rPr>
              <a:t> </a:t>
            </a:r>
            <a:r>
              <a:rPr lang="en-US" spc="70" dirty="0">
                <a:latin typeface="Calibri" panose="020F0502020204030204" pitchFamily="34" charset="0"/>
                <a:ea typeface="Calibri" panose="020F0502020204030204" pitchFamily="34" charset="0"/>
                <a:cs typeface="Calibri" panose="020F0502020204030204" pitchFamily="34" charset="0"/>
              </a:rPr>
              <a:t>subjects </a:t>
            </a:r>
            <a:r>
              <a:rPr lang="en-US" spc="-50" dirty="0">
                <a:latin typeface="Calibri" panose="020F0502020204030204" pitchFamily="34" charset="0"/>
                <a:ea typeface="Calibri" panose="020F0502020204030204" pitchFamily="34" charset="0"/>
                <a:cs typeface="Calibri" panose="020F0502020204030204" pitchFamily="34" charset="0"/>
              </a:rPr>
              <a:t>like </a:t>
            </a:r>
            <a:r>
              <a:rPr lang="en-US" spc="5" dirty="0">
                <a:latin typeface="Calibri" panose="020F0502020204030204" pitchFamily="34" charset="0"/>
                <a:ea typeface="Calibri" panose="020F0502020204030204" pitchFamily="34" charset="0"/>
                <a:cs typeface="Calibri" panose="020F0502020204030204" pitchFamily="34" charset="0"/>
              </a:rPr>
              <a:t>literature, </a:t>
            </a:r>
            <a:r>
              <a:rPr lang="en-US" spc="105" dirty="0">
                <a:latin typeface="Calibri" panose="020F0502020204030204" pitchFamily="34" charset="0"/>
                <a:ea typeface="Calibri" panose="020F0502020204030204" pitchFamily="34" charset="0"/>
                <a:cs typeface="Calibri" panose="020F0502020204030204" pitchFamily="34" charset="0"/>
              </a:rPr>
              <a:t>mathematics, </a:t>
            </a:r>
            <a:r>
              <a:rPr lang="en-US" spc="175" dirty="0">
                <a:latin typeface="Calibri" panose="020F0502020204030204" pitchFamily="34" charset="0"/>
                <a:ea typeface="Calibri" panose="020F0502020204030204" pitchFamily="34" charset="0"/>
                <a:cs typeface="Calibri" panose="020F0502020204030204" pitchFamily="34" charset="0"/>
              </a:rPr>
              <a:t>and </a:t>
            </a:r>
            <a:r>
              <a:rPr lang="en-US" spc="70" dirty="0">
                <a:latin typeface="Calibri" panose="020F0502020204030204" pitchFamily="34" charset="0"/>
                <a:ea typeface="Calibri" panose="020F0502020204030204" pitchFamily="34" charset="0"/>
                <a:cs typeface="Calibri" panose="020F0502020204030204" pitchFamily="34" charset="0"/>
              </a:rPr>
              <a:t>science, </a:t>
            </a:r>
            <a:r>
              <a:rPr lang="en-US" spc="185" dirty="0">
                <a:latin typeface="Calibri" panose="020F0502020204030204" pitchFamily="34" charset="0"/>
                <a:ea typeface="Calibri" panose="020F0502020204030204" pitchFamily="34" charset="0"/>
                <a:cs typeface="Calibri" panose="020F0502020204030204" pitchFamily="34" charset="0"/>
              </a:rPr>
              <a:t>as </a:t>
            </a:r>
            <a:r>
              <a:rPr lang="en-US" spc="190" dirty="0">
                <a:latin typeface="Calibri" panose="020F0502020204030204" pitchFamily="34" charset="0"/>
                <a:ea typeface="Calibri" panose="020F0502020204030204" pitchFamily="34" charset="0"/>
                <a:cs typeface="Calibri" panose="020F0502020204030204" pitchFamily="34" charset="0"/>
              </a:rPr>
              <a:t> </a:t>
            </a:r>
            <a:r>
              <a:rPr lang="en-US" spc="30" dirty="0">
                <a:latin typeface="Calibri" panose="020F0502020204030204" pitchFamily="34" charset="0"/>
                <a:ea typeface="Calibri" panose="020F0502020204030204" pitchFamily="34" charset="0"/>
                <a:cs typeface="Calibri" panose="020F0502020204030204" pitchFamily="34" charset="0"/>
              </a:rPr>
              <a:t>well</a:t>
            </a:r>
            <a:r>
              <a:rPr lang="en-US" spc="-114" dirty="0">
                <a:latin typeface="Calibri" panose="020F0502020204030204" pitchFamily="34" charset="0"/>
                <a:ea typeface="Calibri" panose="020F0502020204030204" pitchFamily="34" charset="0"/>
                <a:cs typeface="Calibri" panose="020F0502020204030204" pitchFamily="34" charset="0"/>
              </a:rPr>
              <a:t> </a:t>
            </a:r>
            <a:r>
              <a:rPr lang="en-US" spc="185" dirty="0">
                <a:latin typeface="Calibri" panose="020F0502020204030204" pitchFamily="34" charset="0"/>
                <a:ea typeface="Calibri" panose="020F0502020204030204" pitchFamily="34" charset="0"/>
                <a:cs typeface="Calibri" panose="020F0502020204030204" pitchFamily="34" charset="0"/>
              </a:rPr>
              <a:t>as</a:t>
            </a:r>
            <a:r>
              <a:rPr lang="en-US" spc="-114" dirty="0">
                <a:latin typeface="Calibri" panose="020F0502020204030204" pitchFamily="34" charset="0"/>
                <a:ea typeface="Calibri" panose="020F0502020204030204" pitchFamily="34" charset="0"/>
                <a:cs typeface="Calibri" panose="020F0502020204030204" pitchFamily="34" charset="0"/>
              </a:rPr>
              <a:t> </a:t>
            </a:r>
            <a:r>
              <a:rPr lang="en-US" spc="100" dirty="0">
                <a:latin typeface="Calibri" panose="020F0502020204030204" pitchFamily="34" charset="0"/>
                <a:ea typeface="Calibri" panose="020F0502020204030204" pitchFamily="34" charset="0"/>
                <a:cs typeface="Calibri" panose="020F0502020204030204" pitchFamily="34" charset="0"/>
              </a:rPr>
              <a:t>vocational</a:t>
            </a:r>
            <a:r>
              <a:rPr lang="en-US" spc="-110" dirty="0">
                <a:latin typeface="Calibri" panose="020F0502020204030204" pitchFamily="34" charset="0"/>
                <a:ea typeface="Calibri" panose="020F0502020204030204" pitchFamily="34" charset="0"/>
                <a:cs typeface="Calibri" panose="020F0502020204030204" pitchFamily="34" charset="0"/>
              </a:rPr>
              <a:t> </a:t>
            </a:r>
            <a:r>
              <a:rPr lang="en-US" spc="35" dirty="0">
                <a:latin typeface="Calibri" panose="020F0502020204030204" pitchFamily="34" charset="0"/>
                <a:ea typeface="Calibri" panose="020F0502020204030204" pitchFamily="34" charset="0"/>
                <a:cs typeface="Calibri" panose="020F0502020204030204" pitchFamily="34" charset="0"/>
              </a:rPr>
              <a:t>training</a:t>
            </a:r>
            <a:r>
              <a:rPr lang="en-US" spc="-114" dirty="0">
                <a:latin typeface="Calibri" panose="020F0502020204030204" pitchFamily="34" charset="0"/>
                <a:ea typeface="Calibri" panose="020F0502020204030204" pitchFamily="34" charset="0"/>
                <a:cs typeface="Calibri" panose="020F0502020204030204" pitchFamily="34" charset="0"/>
              </a:rPr>
              <a:t> </a:t>
            </a:r>
            <a:r>
              <a:rPr lang="en-US" spc="175" dirty="0">
                <a:latin typeface="Calibri" panose="020F0502020204030204" pitchFamily="34" charset="0"/>
                <a:ea typeface="Calibri" panose="020F0502020204030204" pitchFamily="34" charset="0"/>
                <a:cs typeface="Calibri" panose="020F0502020204030204" pitchFamily="34" charset="0"/>
              </a:rPr>
              <a:t>and</a:t>
            </a:r>
            <a:r>
              <a:rPr lang="en-US" spc="-110" dirty="0">
                <a:latin typeface="Calibri" panose="020F0502020204030204" pitchFamily="34" charset="0"/>
                <a:ea typeface="Calibri" panose="020F0502020204030204" pitchFamily="34" charset="0"/>
                <a:cs typeface="Calibri" panose="020F0502020204030204" pitchFamily="34" charset="0"/>
              </a:rPr>
              <a:t> </a:t>
            </a:r>
            <a:r>
              <a:rPr lang="en-US" spc="100" dirty="0">
                <a:latin typeface="Calibri" panose="020F0502020204030204" pitchFamily="34" charset="0"/>
                <a:ea typeface="Calibri" panose="020F0502020204030204" pitchFamily="34" charset="0"/>
                <a:cs typeface="Calibri" panose="020F0502020204030204" pitchFamily="34" charset="0"/>
              </a:rPr>
              <a:t>technical</a:t>
            </a:r>
            <a:r>
              <a:rPr lang="en-US" spc="-114" dirty="0">
                <a:latin typeface="Calibri" panose="020F0502020204030204" pitchFamily="34" charset="0"/>
                <a:ea typeface="Calibri" panose="020F0502020204030204" pitchFamily="34" charset="0"/>
                <a:cs typeface="Calibri" panose="020F0502020204030204" pitchFamily="34" charset="0"/>
              </a:rPr>
              <a:t> </a:t>
            </a:r>
            <a:r>
              <a:rPr lang="en-US" spc="105" dirty="0">
                <a:latin typeface="Calibri" panose="020F0502020204030204" pitchFamily="34" charset="0"/>
                <a:ea typeface="Calibri" panose="020F0502020204030204" pitchFamily="34" charset="0"/>
                <a:cs typeface="Calibri" panose="020F0502020204030204" pitchFamily="34" charset="0"/>
              </a:rPr>
              <a:t>education</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Rectangle 5"/>
          <p:cNvSpPr/>
          <p:nvPr/>
        </p:nvSpPr>
        <p:spPr>
          <a:xfrm>
            <a:off x="434566" y="6170555"/>
            <a:ext cx="1204111" cy="5703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582380"/>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801</Words>
  <Application>Microsoft Office PowerPoint</Application>
  <PresentationFormat>Widescreen</PresentationFormat>
  <Paragraphs>91</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Rounded MT Bold</vt:lpstr>
      <vt:lpstr>Calibri</vt:lpstr>
      <vt:lpstr>Corbel</vt:lpstr>
      <vt:lpstr>Office Theme</vt:lpstr>
      <vt:lpstr>Afghanistan</vt:lpstr>
      <vt:lpstr>Group Members:  Asad Ali (191370095) Zainab (191370105) Sajjad Khalid (191370071) Muzammil (191370118) Sufyan Ahmed (201890013) Syed Nabeel Sharazi (191400002)  </vt:lpstr>
      <vt:lpstr>Geography</vt:lpstr>
      <vt:lpstr>PowerPoint Presentation</vt:lpstr>
      <vt:lpstr>Source of Trade of Afghanistan</vt:lpstr>
      <vt:lpstr>Source of Income of Afghanistan</vt:lpstr>
      <vt:lpstr>Current President: </vt:lpstr>
      <vt:lpstr>Important Political Parties of Afghanistan: </vt:lpstr>
      <vt:lpstr>Scope of Education in Afghanistan</vt:lpstr>
      <vt:lpstr>Job Opportunities  Business in Afghanistan</vt:lpstr>
      <vt:lpstr>International Political Importance:</vt:lpstr>
      <vt:lpstr>Geopolitical Location </vt:lpstr>
      <vt:lpstr>Terrorism &amp; Extremism</vt:lpstr>
      <vt:lpstr>Regional Stability</vt:lpstr>
      <vt:lpstr>Democracy &amp; Human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2023-02-20T04:47:51Z</dcterms:created>
  <dcterms:modified xsi:type="dcterms:W3CDTF">2023-02-20T07:24:58Z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