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0"/>
  </p:notesMasterIdLst>
  <p:handoutMasterIdLst>
    <p:handoutMasterId r:id="rId21"/>
  </p:handoutMasterIdLst>
  <p:sldIdLst>
    <p:sldId id="256" r:id="rId4"/>
    <p:sldId id="273" r:id="rId5"/>
    <p:sldId id="262" r:id="rId6"/>
    <p:sldId id="263" r:id="rId7"/>
    <p:sldId id="291" r:id="rId8"/>
    <p:sldId id="292" r:id="rId9"/>
    <p:sldId id="270" r:id="rId10"/>
    <p:sldId id="286" r:id="rId11"/>
    <p:sldId id="265" r:id="rId12"/>
    <p:sldId id="287" r:id="rId13"/>
    <p:sldId id="290" r:id="rId14"/>
    <p:sldId id="288" r:id="rId15"/>
    <p:sldId id="289" r:id="rId16"/>
    <p:sldId id="271" r:id="rId17"/>
    <p:sldId id="285" r:id="rId18"/>
    <p:sldId id="268" r:id="rId19"/>
  </p:sldIdLst>
  <p:sldSz cx="9144000" cy="51435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1800" kern="1200" baseline="0">
        <a:solidFill>
          <a:schemeClr val="tx1"/>
        </a:solidFill>
        <a:latin typeface="Arial" panose="020B060402020202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1587"/>
        <p:guide pos="2884"/>
      </p:guideLst>
    </p:cSldViewPr>
  </p:slide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Arial" panose="020B0604020202020204" pitchFamily="34" charset="0"/>
                <a:ea typeface="Arial" panose="020B0604020202020204" pitchFamily="34" charset="0"/>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Arial" panose="020B0604020202020204" pitchFamily="34" charset="0"/>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version">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52930" cy="43878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pPr fontAlgn="auto"/>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2504" cy="33940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150"/>
            <a:ext cx="4032504" cy="33940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6" name="Footer Placeholder 5"/>
          <p:cNvSpPr>
            <a:spLocks noGrp="1"/>
          </p:cNvSpPr>
          <p:nvPr>
            <p:ph type="ftr" sz="quarter" idx="11"/>
          </p:nvPr>
        </p:nvSpPr>
        <p:spPr/>
        <p:txBody>
          <a:bodyPr/>
          <a:p>
            <a:pPr lvl="0" fontAlgn="base"/>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034"/>
            <a:ext cx="3655181" cy="2643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034"/>
            <a:ext cx="3673182" cy="2643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8" name="Footer Placeholder 7"/>
          <p:cNvSpPr>
            <a:spLocks noGrp="1"/>
          </p:cNvSpPr>
          <p:nvPr>
            <p:ph type="ftr" sz="quarter" idx="11"/>
          </p:nvPr>
        </p:nvSpPr>
        <p:spPr/>
        <p:txBody>
          <a:bodyPr/>
          <a:p>
            <a:pPr lvl="0" fontAlgn="base"/>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4" name="Footer Placeholder 3"/>
          <p:cNvSpPr>
            <a:spLocks noGrp="1"/>
          </p:cNvSpPr>
          <p:nvPr>
            <p:ph type="ftr" sz="quarter" idx="11"/>
          </p:nvPr>
        </p:nvSpPr>
        <p:spPr/>
        <p:txBody>
          <a:bodyPr/>
          <a:p>
            <a:pPr lvl="0" fontAlgn="base"/>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3" name="Footer Placeholder 2"/>
          <p:cNvSpPr>
            <a:spLocks noGrp="1"/>
          </p:cNvSpPr>
          <p:nvPr>
            <p:ph type="ftr" sz="quarter" idx="11"/>
          </p:nvPr>
        </p:nvSpPr>
        <p:spPr/>
        <p:txBody>
          <a:bodyPr/>
          <a:p>
            <a:pPr lvl="0" fontAlgn="base"/>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6" name="Footer Placeholder 5"/>
          <p:cNvSpPr>
            <a:spLocks noGrp="1"/>
          </p:cNvSpPr>
          <p:nvPr>
            <p:ph type="ftr" sz="quarter" idx="11"/>
          </p:nvPr>
        </p:nvSpPr>
        <p:spPr/>
        <p:txBody>
          <a:bodyPr/>
          <a:p>
            <a:pPr lvl="0" fontAlgn="base"/>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6" name="Footer Placeholder 5"/>
          <p:cNvSpPr>
            <a:spLocks noGrp="1"/>
          </p:cNvSpPr>
          <p:nvPr>
            <p:ph type="ftr" sz="quarter" idx="11"/>
          </p:nvPr>
        </p:nvSpPr>
        <p:spPr/>
        <p:txBody>
          <a:bodyPr/>
          <a:p>
            <a:pPr lvl="0" fontAlgn="base"/>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version">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pPr fontAlgn="auto"/>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52930" cy="43878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5" name="Footer Placeholder 4"/>
          <p:cNvSpPr>
            <a:spLocks noGrp="1"/>
          </p:cNvSpPr>
          <p:nvPr>
            <p:ph type="ftr" sz="quarter" idx="11"/>
          </p:nvPr>
        </p:nvSpPr>
        <p:spPr/>
        <p:txBody>
          <a:bodyPr/>
          <a:p>
            <a:pPr lvl="0" fontAlgn="base"/>
          </a:p>
        </p:txBody>
      </p:sp>
      <p:sp>
        <p:nvSpPr>
          <p:cNvPr id="6" name="Slide Number Placeholder 5"/>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2504" cy="33940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200150"/>
            <a:ext cx="4032504" cy="33940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6" name="Footer Placeholder 5"/>
          <p:cNvSpPr>
            <a:spLocks noGrp="1"/>
          </p:cNvSpPr>
          <p:nvPr>
            <p:ph type="ftr" sz="quarter" idx="11"/>
          </p:nvPr>
        </p:nvSpPr>
        <p:spPr/>
        <p:txBody>
          <a:bodyPr/>
          <a:p>
            <a:pPr lvl="0" fontAlgn="base"/>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pPr fontAlgn="auto"/>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1999034"/>
            <a:ext cx="3655181" cy="2643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1999034"/>
            <a:ext cx="3673182" cy="264321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8" name="Footer Placeholder 7"/>
          <p:cNvSpPr>
            <a:spLocks noGrp="1"/>
          </p:cNvSpPr>
          <p:nvPr>
            <p:ph type="ftr" sz="quarter" idx="11"/>
          </p:nvPr>
        </p:nvSpPr>
        <p:spPr/>
        <p:txBody>
          <a:bodyPr/>
          <a:p>
            <a:pPr lvl="0" fontAlgn="base"/>
          </a:p>
        </p:txBody>
      </p:sp>
      <p:sp>
        <p:nvSpPr>
          <p:cNvPr id="9" name="Slide Number Placeholder 8"/>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4" name="Footer Placeholder 3"/>
          <p:cNvSpPr>
            <a:spLocks noGrp="1"/>
          </p:cNvSpPr>
          <p:nvPr>
            <p:ph type="ftr" sz="quarter" idx="11"/>
          </p:nvPr>
        </p:nvSpPr>
        <p:spPr/>
        <p:txBody>
          <a:bodyPr/>
          <a:p>
            <a:pPr lvl="0" fontAlgn="base"/>
          </a:p>
        </p:txBody>
      </p:sp>
      <p:sp>
        <p:nvSpPr>
          <p:cNvPr id="5" name="Slide Number Placeholder 4"/>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3" name="Footer Placeholder 2"/>
          <p:cNvSpPr>
            <a:spLocks noGrp="1"/>
          </p:cNvSpPr>
          <p:nvPr>
            <p:ph type="ftr" sz="quarter" idx="11"/>
          </p:nvPr>
        </p:nvSpPr>
        <p:spPr/>
        <p:txBody>
          <a:bodyPr/>
          <a:p>
            <a:pPr lvl="0" fontAlgn="base"/>
          </a:p>
        </p:txBody>
      </p:sp>
      <p:sp>
        <p:nvSpPr>
          <p:cNvPr id="4" name="Slide Number Placeholder 3"/>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pPr fontAlgn="auto"/>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6" name="Footer Placeholder 5"/>
          <p:cNvSpPr>
            <a:spLocks noGrp="1"/>
          </p:cNvSpPr>
          <p:nvPr>
            <p:ph type="ftr" sz="quarter" idx="11"/>
          </p:nvPr>
        </p:nvSpPr>
        <p:spPr/>
        <p:txBody>
          <a:bodyPr/>
          <a:p>
            <a:pPr lvl="0" fontAlgn="base"/>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pPr fontAlgn="auto"/>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6" name="Footer Placeholder 5"/>
          <p:cNvSpPr>
            <a:spLocks noGrp="1"/>
          </p:cNvSpPr>
          <p:nvPr>
            <p:ph type="ftr" sz="quarter" idx="11"/>
          </p:nvPr>
        </p:nvSpPr>
        <p:spPr/>
        <p:txBody>
          <a:bodyPr/>
          <a:p>
            <a:pPr lvl="0" fontAlgn="base"/>
          </a:p>
        </p:txBody>
      </p:sp>
      <p:sp>
        <p:nvSpPr>
          <p:cNvPr id="7" name="Slide Number Placeholder 6"/>
          <p:cNvSpPr>
            <a:spLocks noGrp="1"/>
          </p:cNvSpPr>
          <p:nvPr>
            <p:ph type="sldNum" sz="quarter" idx="12"/>
          </p:nvPr>
        </p:nvSpPr>
        <p:spPr/>
        <p:txBody>
          <a:bodyPr/>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8"/>
          </a:xfrm>
          <a:prstGeom prst="rect">
            <a:avLst/>
          </a:prstGeom>
          <a:noFill/>
          <a:ln w="9525">
            <a:noFill/>
          </a:ln>
        </p:spPr>
        <p:txBody>
          <a:bodyPr vert="horz" anchor="ctr"/>
          <a:lstStyle>
            <a:lvl1pPr algn="l">
              <a:defRPr sz="1200">
                <a:solidFill>
                  <a:srgbClr val="898989"/>
                </a:solidFill>
                <a:ea typeface="SimSun" panose="02010600030101010101" pitchFamily="2" charset="-122"/>
              </a:defRPr>
            </a:lvl1pPr>
          </a:lstStyle>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1029" name="页脚占位符 4"/>
          <p:cNvSpPr>
            <a:spLocks noGrp="1"/>
          </p:cNvSpPr>
          <p:nvPr>
            <p:ph type="ftr" sz="quarter" idx="3"/>
          </p:nvPr>
        </p:nvSpPr>
        <p:spPr>
          <a:xfrm>
            <a:off x="3124200" y="4767263"/>
            <a:ext cx="2895600" cy="274638"/>
          </a:xfrm>
          <a:prstGeom prst="rect">
            <a:avLst/>
          </a:prstGeom>
          <a:noFill/>
          <a:ln w="9525">
            <a:noFill/>
          </a:ln>
        </p:spPr>
        <p:txBody>
          <a:bodyPr vert="horz" anchor="ctr"/>
          <a:lstStyle>
            <a:lvl1pPr algn="ctr">
              <a:defRPr sz="1200">
                <a:solidFill>
                  <a:srgbClr val="898989"/>
                </a:solidFill>
                <a:ea typeface="Arial" panose="020B0604020202020204" pitchFamily="34" charset="0"/>
              </a:defRPr>
            </a:lvl1pPr>
          </a:lstStyle>
          <a:p>
            <a:pPr lvl="0" fontAlgn="base"/>
          </a:p>
        </p:txBody>
      </p:sp>
      <p:sp>
        <p:nvSpPr>
          <p:cNvPr id="1030" name="灯片编号占位符 5"/>
          <p:cNvSpPr>
            <a:spLocks noGrp="1"/>
          </p:cNvSpPr>
          <p:nvPr>
            <p:ph type="sldNum" sz="quarter" idx="4"/>
          </p:nvPr>
        </p:nvSpPr>
        <p:spPr>
          <a:xfrm>
            <a:off x="6553200" y="4767263"/>
            <a:ext cx="2133600" cy="274638"/>
          </a:xfrm>
          <a:prstGeom prst="rect">
            <a:avLst/>
          </a:prstGeom>
          <a:noFill/>
          <a:ln w="9525">
            <a:noFill/>
          </a:ln>
        </p:spPr>
        <p:txBody>
          <a:bodyPr vert="horz" anchor="ctr"/>
          <a:lstStyle>
            <a:lvl1pPr algn="r">
              <a:defRPr sz="1200">
                <a:solidFill>
                  <a:srgbClr val="898989"/>
                </a:solidFill>
                <a:ea typeface="SimSun" panose="02010600030101010101" pitchFamily="2" charset="-122"/>
              </a:defRPr>
            </a:lvl1pPr>
          </a:lstStyle>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Arial" panose="020B0604020202020204" pitchFamily="34" charset="0"/>
          <a:ea typeface="Arial" panose="020B0604020202020204" pitchFamily="34" charset="0"/>
          <a:cs typeface="+mj-cs"/>
          <a:sym typeface="Arial" panose="020B0604020202020204" pitchFamily="3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2"/>
          <p:cNvSpPr>
            <a:spLocks noGrp="1"/>
          </p:cNvSpPr>
          <p:nvPr>
            <p:ph type="body"/>
          </p:nvPr>
        </p:nvSpPr>
        <p:spPr>
          <a:xfrm>
            <a:off x="457200" y="1200150"/>
            <a:ext cx="8229600" cy="3394075"/>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8"/>
          </a:xfrm>
          <a:prstGeom prst="rect">
            <a:avLst/>
          </a:prstGeom>
          <a:noFill/>
          <a:ln w="9525">
            <a:noFill/>
          </a:ln>
        </p:spPr>
        <p:txBody>
          <a:bodyPr vert="horz" anchor="ctr"/>
          <a:lstStyle>
            <a:lvl1pPr algn="l">
              <a:defRPr sz="1200">
                <a:solidFill>
                  <a:srgbClr val="898989"/>
                </a:solidFill>
                <a:ea typeface="SimSun" panose="02010600030101010101" pitchFamily="2" charset="-122"/>
              </a:defRPr>
            </a:lvl1pPr>
          </a:lstStyle>
          <a:p>
            <a:pPr lvl="0" fontAlgn="base"/>
            <a:fld id="{BB962C8B-B14F-4D97-AF65-F5344CB8AC3E}" type="datetime1">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
        <p:nvSpPr>
          <p:cNvPr id="1029" name="页脚占位符 4"/>
          <p:cNvSpPr>
            <a:spLocks noGrp="1"/>
          </p:cNvSpPr>
          <p:nvPr>
            <p:ph type="ftr" sz="quarter" idx="3"/>
          </p:nvPr>
        </p:nvSpPr>
        <p:spPr>
          <a:xfrm>
            <a:off x="3124200" y="4767263"/>
            <a:ext cx="2895600" cy="274638"/>
          </a:xfrm>
          <a:prstGeom prst="rect">
            <a:avLst/>
          </a:prstGeom>
          <a:noFill/>
          <a:ln w="9525">
            <a:noFill/>
          </a:ln>
        </p:spPr>
        <p:txBody>
          <a:bodyPr vert="horz" anchor="ctr"/>
          <a:lstStyle>
            <a:lvl1pPr algn="ctr">
              <a:defRPr sz="1200">
                <a:solidFill>
                  <a:srgbClr val="898989"/>
                </a:solidFill>
                <a:ea typeface="Arial" panose="020B0604020202020204" pitchFamily="34" charset="0"/>
              </a:defRPr>
            </a:lvl1pPr>
          </a:lstStyle>
          <a:p>
            <a:pPr lvl="0" fontAlgn="base"/>
          </a:p>
        </p:txBody>
      </p:sp>
      <p:sp>
        <p:nvSpPr>
          <p:cNvPr id="1030" name="灯片编号占位符 5"/>
          <p:cNvSpPr>
            <a:spLocks noGrp="1"/>
          </p:cNvSpPr>
          <p:nvPr>
            <p:ph type="sldNum" sz="quarter" idx="4"/>
          </p:nvPr>
        </p:nvSpPr>
        <p:spPr>
          <a:xfrm>
            <a:off x="6553200" y="4767263"/>
            <a:ext cx="2133600" cy="274638"/>
          </a:xfrm>
          <a:prstGeom prst="rect">
            <a:avLst/>
          </a:prstGeom>
          <a:noFill/>
          <a:ln w="9525">
            <a:noFill/>
          </a:ln>
        </p:spPr>
        <p:txBody>
          <a:bodyPr vert="horz" anchor="ctr"/>
          <a:lstStyle>
            <a:lvl1pPr algn="r">
              <a:defRPr sz="1200">
                <a:solidFill>
                  <a:srgbClr val="898989"/>
                </a:solidFill>
                <a:ea typeface="SimSun" panose="02010600030101010101" pitchFamily="2" charset="-122"/>
              </a:defRPr>
            </a:lvl1pPr>
          </a:lstStyle>
          <a:p>
            <a:pPr lvl="0" fontAlgn="base"/>
            <a:fld id="{9A0DB2DC-4C9A-4742-B13C-FB6460FD3503}" type="slidenum">
              <a:rPr lang="zh-CN" altLang="en-US" strike="noStrike" noProof="1" dirty="0">
                <a:latin typeface="Arial" panose="020B0604020202020204" pitchFamily="34" charset="0"/>
                <a:ea typeface="Arial" panose="020B0604020202020204" pitchFamily="34" charset="0"/>
                <a:cs typeface="+mn-cs"/>
              </a:rPr>
            </a:fld>
            <a:endParaRPr lang="zh-CN" altLang="en-US" strike="noStrike" noProof="1" dirty="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Arial" panose="020B0604020202020204" pitchFamily="34" charset="0"/>
          <a:ea typeface="Arial" panose="020B0604020202020204" pitchFamily="34" charset="0"/>
          <a:cs typeface="+mj-cs"/>
          <a:sym typeface="Arial" panose="020B0604020202020204" pitchFamily="3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sym typeface="Arial" panose="020B0604020202020204" pitchFamily="3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3"/>
          <p:cNvSpPr/>
          <p:nvPr/>
        </p:nvSpPr>
        <p:spPr>
          <a:xfrm>
            <a:off x="0"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098" name="椭圆 3"/>
          <p:cNvSpPr/>
          <p:nvPr/>
        </p:nvSpPr>
        <p:spPr>
          <a:xfrm>
            <a:off x="3046413" y="865188"/>
            <a:ext cx="3313112" cy="3313112"/>
          </a:xfrm>
          <a:prstGeom prst="ellipse">
            <a:avLst/>
          </a:prstGeom>
          <a:solidFill>
            <a:schemeClr val="bg1"/>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099" name="矩形 4"/>
          <p:cNvSpPr/>
          <p:nvPr/>
        </p:nvSpPr>
        <p:spPr>
          <a:xfrm>
            <a:off x="3370263" y="2249488"/>
            <a:ext cx="2524760" cy="460375"/>
          </a:xfrm>
          <a:prstGeom prst="rect">
            <a:avLst/>
          </a:prstGeom>
          <a:noFill/>
          <a:ln w="9525">
            <a:noFill/>
          </a:ln>
        </p:spPr>
        <p:txBody>
          <a:bodyPr wrap="none" anchor="t" anchorCtr="0">
            <a:spAutoFit/>
          </a:bodyPr>
          <a:p>
            <a:r>
              <a:rPr lang="en-US" altLang="x-none" sz="2400" b="1" dirty="0">
                <a:solidFill>
                  <a:srgbClr val="126D9B"/>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rPr>
              <a:t>PRESENTATION</a:t>
            </a:r>
            <a:endParaRPr lang="en-US" altLang="x-none" sz="2400" b="1" dirty="0">
              <a:solidFill>
                <a:srgbClr val="126D9B"/>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endParaRPr>
          </a:p>
        </p:txBody>
      </p:sp>
      <p:pic>
        <p:nvPicPr>
          <p:cNvPr id="4100" name="Picture 4" descr="G:\稻壳儿\8\babekuhl\shop_loading.gif"/>
          <p:cNvPicPr>
            <a:picLocks noChangeAspect="1"/>
          </p:cNvPicPr>
          <p:nvPr/>
        </p:nvPicPr>
        <p:blipFill>
          <a:blip r:embed="rId1"/>
          <a:stretch>
            <a:fillRect/>
          </a:stretch>
        </p:blipFill>
        <p:spPr>
          <a:xfrm>
            <a:off x="4186238" y="3116263"/>
            <a:ext cx="838200" cy="230187"/>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3"/>
          <p:cNvSpPr/>
          <p:nvPr/>
        </p:nvSpPr>
        <p:spPr>
          <a:xfrm>
            <a:off x="-635"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 name="Text Box 1"/>
          <p:cNvSpPr txBox="1"/>
          <p:nvPr/>
        </p:nvSpPr>
        <p:spPr>
          <a:xfrm>
            <a:off x="179705" y="1275715"/>
            <a:ext cx="4496435" cy="3046095"/>
          </a:xfrm>
          <a:prstGeom prst="rect">
            <a:avLst/>
          </a:prstGeom>
          <a:noFill/>
        </p:spPr>
        <p:txBody>
          <a:bodyPr wrap="square" rtlCol="0">
            <a:spAutoFit/>
          </a:bodyPr>
          <a:p>
            <a:pPr algn="l"/>
            <a:r>
              <a:rPr lang="en-US" sz="1600">
                <a:solidFill>
                  <a:schemeClr val="bg1"/>
                </a:solidFill>
                <a:latin typeface="Times New Roman" panose="02020603050405020304" charset="0"/>
                <a:cs typeface="Times New Roman" panose="02020603050405020304" charset="0"/>
              </a:rPr>
              <a:t>Feature extraction is an important step in the construction of any pattern classification and aims at the extraction of the relevant information that characterizes each class.</a:t>
            </a:r>
            <a:endParaRPr lang="en-US" sz="1600">
              <a:solidFill>
                <a:schemeClr val="bg1"/>
              </a:solidFill>
              <a:latin typeface="Times New Roman" panose="02020603050405020304" charset="0"/>
              <a:cs typeface="Times New Roman" panose="02020603050405020304" charset="0"/>
            </a:endParaRPr>
          </a:p>
          <a:p>
            <a:pPr algn="l"/>
            <a:r>
              <a:rPr lang="en-US" sz="1600">
                <a:solidFill>
                  <a:schemeClr val="bg1"/>
                </a:solidFill>
                <a:latin typeface="Times New Roman" panose="02020603050405020304" charset="0"/>
                <a:cs typeface="Times New Roman" panose="02020603050405020304" charset="0"/>
              </a:rPr>
              <a:t> In this process relevant features are extracted from objects/ alphabets to form feature vectors. It becomes easier for the classifier to classify between different classes by looking at these features as it allows fairly easy to distinguish. Feature extraction is the process to </a:t>
            </a:r>
            <a:endParaRPr lang="en-US" sz="1600">
              <a:solidFill>
                <a:schemeClr val="bg1"/>
              </a:solidFill>
              <a:latin typeface="Times New Roman" panose="02020603050405020304" charset="0"/>
              <a:cs typeface="Times New Roman" panose="02020603050405020304" charset="0"/>
            </a:endParaRPr>
          </a:p>
          <a:p>
            <a:pPr algn="l"/>
            <a:r>
              <a:rPr lang="en-US" sz="1600">
                <a:solidFill>
                  <a:schemeClr val="bg1"/>
                </a:solidFill>
                <a:latin typeface="Times New Roman" panose="02020603050405020304" charset="0"/>
                <a:cs typeface="Times New Roman" panose="02020603050405020304" charset="0"/>
              </a:rPr>
              <a:t>retrieve the most important data from the raw data.</a:t>
            </a:r>
            <a:endParaRPr lang="en-US" sz="1600">
              <a:solidFill>
                <a:schemeClr val="bg1"/>
              </a:solidFill>
              <a:latin typeface="Times New Roman" panose="02020603050405020304" charset="0"/>
              <a:cs typeface="Times New Roman" panose="02020603050405020304" charset="0"/>
            </a:endParaRPr>
          </a:p>
        </p:txBody>
      </p:sp>
      <p:grpSp>
        <p:nvGrpSpPr>
          <p:cNvPr id="8212" name="组合 8212"/>
          <p:cNvGrpSpPr/>
          <p:nvPr/>
        </p:nvGrpSpPr>
        <p:grpSpPr>
          <a:xfrm>
            <a:off x="1612900" y="411480"/>
            <a:ext cx="5937250" cy="580708"/>
            <a:chOff x="0" y="-1273"/>
            <a:chExt cx="5937991" cy="581947"/>
          </a:xfrm>
        </p:grpSpPr>
        <p:grpSp>
          <p:nvGrpSpPr>
            <p:cNvPr id="8213" name="组合 8213"/>
            <p:cNvGrpSpPr/>
            <p:nvPr/>
          </p:nvGrpSpPr>
          <p:grpSpPr>
            <a:xfrm>
              <a:off x="0" y="98504"/>
              <a:ext cx="5937991" cy="482170"/>
              <a:chOff x="0" y="0"/>
              <a:chExt cx="6013946" cy="488338"/>
            </a:xfrm>
          </p:grpSpPr>
          <p:pic>
            <p:nvPicPr>
              <p:cNvPr id="8214" name="Picture 2" descr="G:\稻壳儿\6\siminki\header-11.png"/>
              <p:cNvPicPr>
                <a:picLocks noChangeAspect="1"/>
              </p:cNvPicPr>
              <p:nvPr/>
            </p:nvPicPr>
            <p:blipFill>
              <a:blip r:embed="rId1"/>
              <a:srcRect b="64241"/>
              <a:stretch>
                <a:fillRect/>
              </a:stretch>
            </p:blipFill>
            <p:spPr>
              <a:xfrm>
                <a:off x="0" y="0"/>
                <a:ext cx="6013946" cy="488338"/>
              </a:xfrm>
              <a:prstGeom prst="rect">
                <a:avLst/>
              </a:prstGeom>
              <a:noFill/>
              <a:ln w="9525">
                <a:noFill/>
              </a:ln>
            </p:spPr>
          </p:pic>
          <p:sp>
            <p:nvSpPr>
              <p:cNvPr id="8215" name="矩形 51"/>
              <p:cNvSpPr/>
              <p:nvPr/>
            </p:nvSpPr>
            <p:spPr>
              <a:xfrm>
                <a:off x="2214885" y="59344"/>
                <a:ext cx="1428011" cy="216024"/>
              </a:xfrm>
              <a:prstGeom prst="rect">
                <a:avLst/>
              </a:prstGeom>
              <a:solidFill>
                <a:srgbClr val="F5F8FA"/>
              </a:solidFill>
              <a:ln w="25400">
                <a:noFill/>
              </a:ln>
            </p:spPr>
            <p:txBody>
              <a:bodyPr anchor="ctr" anchorCtr="0"/>
              <a:p>
                <a:pPr algn="ctr"/>
                <a:endParaRPr lang="zh-CN" altLang="en-US" sz="1400">
                  <a:solidFill>
                    <a:srgbClr val="126E9D"/>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8216" name="矩形 49"/>
            <p:cNvSpPr/>
            <p:nvPr/>
          </p:nvSpPr>
          <p:spPr>
            <a:xfrm>
              <a:off x="1854515" y="-1273"/>
              <a:ext cx="2209124" cy="425721"/>
            </a:xfrm>
            <a:prstGeom prst="rect">
              <a:avLst/>
            </a:prstGeom>
            <a:noFill/>
            <a:ln w="9525">
              <a:noFill/>
            </a:ln>
          </p:spPr>
          <p:txBody>
            <a:bodyPr wrap="square" anchor="t" anchorCtr="0">
              <a:spAutoFit/>
            </a:bodyPr>
            <a:p>
              <a:pPr algn="ctr">
                <a:lnSpc>
                  <a:spcPts val="2600"/>
                </a:lnSpc>
              </a:pPr>
              <a:r>
                <a:rPr lang="en-US" altLang="zh-CN" sz="1000" b="1" dirty="0">
                  <a:solidFill>
                    <a:schemeClr val="tx2">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Feature Extraction</a:t>
              </a:r>
              <a:endParaRPr lang="en-US" altLang="zh-CN" sz="1000" b="1" dirty="0">
                <a:solidFill>
                  <a:schemeClr val="tx2">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pic>
        <p:nvPicPr>
          <p:cNvPr id="5" name="Picture 4" descr="3-Figure6-1"/>
          <p:cNvPicPr>
            <a:picLocks noChangeAspect="1"/>
          </p:cNvPicPr>
          <p:nvPr/>
        </p:nvPicPr>
        <p:blipFill>
          <a:blip r:embed="rId2"/>
          <a:srcRect l="6910" t="9948" r="25617" b="9668"/>
          <a:stretch>
            <a:fillRect/>
          </a:stretch>
        </p:blipFill>
        <p:spPr>
          <a:xfrm>
            <a:off x="5219700" y="1347470"/>
            <a:ext cx="3326765" cy="27584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3"/>
          <p:cNvSpPr/>
          <p:nvPr/>
        </p:nvSpPr>
        <p:spPr>
          <a:xfrm>
            <a:off x="-635"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Arial" panose="020B0604020202020204" pitchFamily="34" charset="0"/>
              <a:ea typeface="Arial" panose="020B0604020202020204" pitchFamily="34" charset="0"/>
              <a:sym typeface="Arial" panose="020B0604020202020204" pitchFamily="34" charset="0"/>
            </a:endParaRPr>
          </a:p>
        </p:txBody>
      </p:sp>
      <p:sp>
        <p:nvSpPr>
          <p:cNvPr id="2" name="Text Box 1"/>
          <p:cNvSpPr txBox="1"/>
          <p:nvPr/>
        </p:nvSpPr>
        <p:spPr>
          <a:xfrm>
            <a:off x="179705" y="1275715"/>
            <a:ext cx="4496435" cy="3291840"/>
          </a:xfrm>
          <a:prstGeom prst="rect">
            <a:avLst/>
          </a:prstGeom>
          <a:noFill/>
        </p:spPr>
        <p:txBody>
          <a:bodyPr wrap="square" rtlCol="0">
            <a:spAutoFit/>
          </a:bodyPr>
          <a:p>
            <a:pPr algn="l"/>
            <a:r>
              <a:rPr lang="en-US" sz="1600">
                <a:solidFill>
                  <a:schemeClr val="bg1"/>
                </a:solidFill>
              </a:rPr>
              <a:t>Classification is used to classify each item in a</a:t>
            </a:r>
            <a:endParaRPr lang="en-US" sz="1600">
              <a:solidFill>
                <a:schemeClr val="bg1"/>
              </a:solidFill>
            </a:endParaRPr>
          </a:p>
          <a:p>
            <a:pPr algn="l"/>
            <a:r>
              <a:rPr lang="en-US" sz="1600">
                <a:solidFill>
                  <a:schemeClr val="bg1"/>
                </a:solidFill>
              </a:rPr>
              <a:t> set of data into one of predefined set of classesor groups. In other words, classification is an important technique used widely to differentiatenormal and tumor brain images. The data analysis task classification is where a model or classifier is constructed to predict categorical labels (the class label attributes). Classification is a data mining function that assigns items in a collection to target categories or classes. The goal of classification is to accurately predict the target class for each case in the data</a:t>
            </a:r>
            <a:endParaRPr lang="en-US" sz="1600">
              <a:solidFill>
                <a:schemeClr val="bg1"/>
              </a:solidFill>
            </a:endParaRPr>
          </a:p>
        </p:txBody>
      </p:sp>
      <p:grpSp>
        <p:nvGrpSpPr>
          <p:cNvPr id="8212" name="组合 8212"/>
          <p:cNvGrpSpPr/>
          <p:nvPr/>
        </p:nvGrpSpPr>
        <p:grpSpPr>
          <a:xfrm>
            <a:off x="1612900" y="411480"/>
            <a:ext cx="5937250" cy="580708"/>
            <a:chOff x="0" y="-1273"/>
            <a:chExt cx="5937991" cy="581947"/>
          </a:xfrm>
        </p:grpSpPr>
        <p:grpSp>
          <p:nvGrpSpPr>
            <p:cNvPr id="8213" name="组合 8213"/>
            <p:cNvGrpSpPr/>
            <p:nvPr/>
          </p:nvGrpSpPr>
          <p:grpSpPr>
            <a:xfrm>
              <a:off x="0" y="98504"/>
              <a:ext cx="5937991" cy="482170"/>
              <a:chOff x="0" y="0"/>
              <a:chExt cx="6013946" cy="488338"/>
            </a:xfrm>
          </p:grpSpPr>
          <p:pic>
            <p:nvPicPr>
              <p:cNvPr id="8214" name="Picture 2" descr="G:\稻壳儿\6\siminki\header-11.png"/>
              <p:cNvPicPr>
                <a:picLocks noChangeAspect="1"/>
              </p:cNvPicPr>
              <p:nvPr/>
            </p:nvPicPr>
            <p:blipFill>
              <a:blip r:embed="rId1"/>
              <a:srcRect b="64241"/>
              <a:stretch>
                <a:fillRect/>
              </a:stretch>
            </p:blipFill>
            <p:spPr>
              <a:xfrm>
                <a:off x="0" y="0"/>
                <a:ext cx="6013946" cy="488338"/>
              </a:xfrm>
              <a:prstGeom prst="rect">
                <a:avLst/>
              </a:prstGeom>
              <a:noFill/>
              <a:ln w="9525">
                <a:noFill/>
              </a:ln>
            </p:spPr>
          </p:pic>
          <p:sp>
            <p:nvSpPr>
              <p:cNvPr id="8215" name="矩形 51"/>
              <p:cNvSpPr/>
              <p:nvPr/>
            </p:nvSpPr>
            <p:spPr>
              <a:xfrm>
                <a:off x="2214885" y="59344"/>
                <a:ext cx="1428011" cy="216024"/>
              </a:xfrm>
              <a:prstGeom prst="rect">
                <a:avLst/>
              </a:prstGeom>
              <a:solidFill>
                <a:srgbClr val="F5F8FA"/>
              </a:solidFill>
              <a:ln w="25400">
                <a:noFill/>
              </a:ln>
            </p:spPr>
            <p:txBody>
              <a:bodyPr anchor="ctr" anchorCtr="0"/>
              <a:p>
                <a:pPr algn="ctr"/>
                <a:endParaRPr lang="zh-CN" altLang="en-US" sz="1400">
                  <a:solidFill>
                    <a:srgbClr val="126E9D"/>
                  </a:solidFill>
                  <a:latin typeface="Arial" panose="020B0604020202020204" pitchFamily="34" charset="0"/>
                  <a:ea typeface="Arial" panose="020B0604020202020204" pitchFamily="34" charset="0"/>
                  <a:sym typeface="Arial" panose="020B0604020202020204" pitchFamily="34" charset="0"/>
                </a:endParaRPr>
              </a:p>
            </p:txBody>
          </p:sp>
        </p:grpSp>
        <p:sp>
          <p:nvSpPr>
            <p:cNvPr id="8216" name="矩形 49"/>
            <p:cNvSpPr/>
            <p:nvPr/>
          </p:nvSpPr>
          <p:spPr>
            <a:xfrm>
              <a:off x="1854515" y="-1273"/>
              <a:ext cx="2209124" cy="425721"/>
            </a:xfrm>
            <a:prstGeom prst="rect">
              <a:avLst/>
            </a:prstGeom>
            <a:noFill/>
            <a:ln w="9525">
              <a:noFill/>
            </a:ln>
          </p:spPr>
          <p:txBody>
            <a:bodyPr wrap="square" anchor="t" anchorCtr="0">
              <a:spAutoFit/>
            </a:bodyPr>
            <a:p>
              <a:pPr algn="ctr">
                <a:lnSpc>
                  <a:spcPts val="2600"/>
                </a:lnSpc>
              </a:pPr>
              <a:r>
                <a:rPr lang="en-US" altLang="zh-CN" sz="1000" b="1" dirty="0">
                  <a:solidFill>
                    <a:schemeClr val="tx2">
                      <a:lumMod val="75000"/>
                    </a:schemeClr>
                  </a:solidFill>
                  <a:latin typeface="Arial" panose="020B0604020202020204" pitchFamily="34" charset="0"/>
                  <a:ea typeface="Arial" panose="020B0604020202020204" pitchFamily="34" charset="0"/>
                  <a:sym typeface="Arial" panose="020B0604020202020204" pitchFamily="34" charset="0"/>
                </a:rPr>
                <a:t>Classification</a:t>
              </a:r>
              <a:endParaRPr lang="en-US" altLang="zh-CN" sz="1000" b="1" dirty="0">
                <a:solidFill>
                  <a:schemeClr val="tx2">
                    <a:lumMod val="75000"/>
                  </a:schemeClr>
                </a:solidFill>
                <a:latin typeface="Arial" panose="020B0604020202020204" pitchFamily="34" charset="0"/>
                <a:ea typeface="Arial" panose="020B0604020202020204" pitchFamily="34" charset="0"/>
                <a:sym typeface="Arial" panose="020B0604020202020204" pitchFamily="34" charset="0"/>
              </a:endParaRPr>
            </a:p>
          </p:txBody>
        </p:sp>
      </p:grpSp>
      <p:pic>
        <p:nvPicPr>
          <p:cNvPr id="5" name="Picture 4" descr="C:\Users\92310\OneDrive\Desktop\applsci-10-01999-g004.pngapplsci-10-01999-g004"/>
          <p:cNvPicPr>
            <a:picLocks noChangeAspect="1"/>
          </p:cNvPicPr>
          <p:nvPr/>
        </p:nvPicPr>
        <p:blipFill>
          <a:blip r:embed="rId2"/>
          <a:srcRect l="8666" t="10271" r="2596" b="3192"/>
          <a:stretch>
            <a:fillRect/>
          </a:stretch>
        </p:blipFill>
        <p:spPr>
          <a:xfrm>
            <a:off x="5507990" y="1636395"/>
            <a:ext cx="2952115" cy="23755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3"/>
          <p:cNvSpPr/>
          <p:nvPr/>
        </p:nvSpPr>
        <p:spPr>
          <a:xfrm>
            <a:off x="0"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 name="Text Box 1"/>
          <p:cNvSpPr txBox="1"/>
          <p:nvPr/>
        </p:nvSpPr>
        <p:spPr>
          <a:xfrm>
            <a:off x="971550" y="915670"/>
            <a:ext cx="6297295" cy="2245360"/>
          </a:xfrm>
          <a:prstGeom prst="rect">
            <a:avLst/>
          </a:prstGeom>
          <a:noFill/>
        </p:spPr>
        <p:txBody>
          <a:bodyPr wrap="square" rtlCol="0">
            <a:spAutoFit/>
          </a:bodyPr>
          <a:p>
            <a:r>
              <a:rPr lang="en-US" sz="2800" b="1">
                <a:solidFill>
                  <a:schemeClr val="bg1"/>
                </a:solidFill>
                <a:latin typeface="Times New Roman" panose="02020603050405020304" charset="0"/>
                <a:cs typeface="Times New Roman" panose="02020603050405020304" charset="0"/>
              </a:rPr>
              <a:t>WE HAVE TRIED ALL THIS IN PYTHON USING GUI.......</a:t>
            </a:r>
            <a:endParaRPr lang="en-US" sz="2800" b="1">
              <a:solidFill>
                <a:schemeClr val="bg1"/>
              </a:solidFill>
              <a:latin typeface="Times New Roman" panose="02020603050405020304" charset="0"/>
              <a:cs typeface="Times New Roman" panose="02020603050405020304" charset="0"/>
            </a:endParaRPr>
          </a:p>
          <a:p>
            <a:endParaRPr lang="en-US" sz="2800" b="1">
              <a:solidFill>
                <a:schemeClr val="bg1"/>
              </a:solidFill>
              <a:latin typeface="Times New Roman" panose="02020603050405020304" charset="0"/>
              <a:cs typeface="Times New Roman" panose="02020603050405020304" charset="0"/>
            </a:endParaRPr>
          </a:p>
          <a:p>
            <a:r>
              <a:rPr lang="en-US" sz="2800" b="1">
                <a:solidFill>
                  <a:schemeClr val="bg1"/>
                </a:solidFill>
                <a:latin typeface="Times New Roman" panose="02020603050405020304" charset="0"/>
                <a:cs typeface="Times New Roman" panose="02020603050405020304" charset="0"/>
              </a:rPr>
              <a:t>LETS HAVE A LOOK AT OUR RESULTS........</a:t>
            </a:r>
            <a:endParaRPr lang="en-US" sz="28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3"/>
          <p:cNvSpPr/>
          <p:nvPr/>
        </p:nvSpPr>
        <p:spPr>
          <a:xfrm>
            <a:off x="0"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Arial" panose="020B0604020202020204" pitchFamily="34" charset="0"/>
              <a:ea typeface="Arial" panose="020B0604020202020204" pitchFamily="34" charset="0"/>
              <a:sym typeface="Arial" panose="020B0604020202020204" pitchFamily="34" charset="0"/>
            </a:endParaRPr>
          </a:p>
        </p:txBody>
      </p:sp>
      <p:pic>
        <p:nvPicPr>
          <p:cNvPr id="2" name="Picture 1" descr="tumor"/>
          <p:cNvPicPr>
            <a:picLocks noChangeAspect="1"/>
          </p:cNvPicPr>
          <p:nvPr/>
        </p:nvPicPr>
        <p:blipFill>
          <a:blip r:embed="rId1"/>
          <a:stretch>
            <a:fillRect/>
          </a:stretch>
        </p:blipFill>
        <p:spPr>
          <a:xfrm>
            <a:off x="2627630" y="411480"/>
            <a:ext cx="3459480" cy="4189730"/>
          </a:xfrm>
          <a:prstGeom prst="rect">
            <a:avLst/>
          </a:prstGeom>
        </p:spPr>
      </p:pic>
      <p:sp>
        <p:nvSpPr>
          <p:cNvPr id="3" name="Text Box 2"/>
          <p:cNvSpPr txBox="1"/>
          <p:nvPr/>
        </p:nvSpPr>
        <p:spPr>
          <a:xfrm>
            <a:off x="6299835" y="843280"/>
            <a:ext cx="1910715" cy="2306955"/>
          </a:xfrm>
          <a:prstGeom prst="rect">
            <a:avLst/>
          </a:prstGeom>
          <a:noFill/>
        </p:spPr>
        <p:txBody>
          <a:bodyPr wrap="square" rtlCol="0">
            <a:spAutoFit/>
          </a:bodyPr>
          <a:p>
            <a:r>
              <a:rPr lang="en-US" sz="3600" b="1">
                <a:solidFill>
                  <a:schemeClr val="bg1"/>
                </a:solidFill>
                <a:latin typeface="Times New Roman" panose="02020603050405020304" charset="0"/>
                <a:cs typeface="Times New Roman" panose="02020603050405020304" charset="0"/>
              </a:rPr>
              <a:t>Picture having brain tumor</a:t>
            </a:r>
            <a:endParaRPr lang="en-US" sz="3600" b="1">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sp>
        <p:nvSpPr>
          <p:cNvPr id="10241" name="矩形 3"/>
          <p:cNvSpPr/>
          <p:nvPr/>
        </p:nvSpPr>
        <p:spPr>
          <a:xfrm>
            <a:off x="0"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Arial" panose="020B0604020202020204" pitchFamily="34" charset="0"/>
              <a:ea typeface="Arial" panose="020B0604020202020204" pitchFamily="34" charset="0"/>
              <a:sym typeface="Arial" panose="020B0604020202020204" pitchFamily="34" charset="0"/>
            </a:endParaRPr>
          </a:p>
        </p:txBody>
      </p:sp>
      <p:pic>
        <p:nvPicPr>
          <p:cNvPr id="5" name="Content Placeholder 4" descr="tumordetection"/>
          <p:cNvPicPr>
            <a:picLocks noChangeAspect="1"/>
          </p:cNvPicPr>
          <p:nvPr>
            <p:ph sz="half" idx="2"/>
          </p:nvPr>
        </p:nvPicPr>
        <p:blipFill>
          <a:blip r:embed="rId1"/>
          <a:stretch>
            <a:fillRect/>
          </a:stretch>
        </p:blipFill>
        <p:spPr>
          <a:xfrm>
            <a:off x="539750" y="123190"/>
            <a:ext cx="7860030" cy="48933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10241" name="矩形 3"/>
          <p:cNvSpPr/>
          <p:nvPr/>
        </p:nvSpPr>
        <p:spPr>
          <a:xfrm>
            <a:off x="0"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Arial" panose="020B0604020202020204" pitchFamily="34" charset="0"/>
              <a:ea typeface="Arial" panose="020B0604020202020204" pitchFamily="34" charset="0"/>
              <a:sym typeface="Arial" panose="020B0604020202020204" pitchFamily="34" charset="0"/>
            </a:endParaRPr>
          </a:p>
        </p:txBody>
      </p:sp>
      <p:pic>
        <p:nvPicPr>
          <p:cNvPr id="4" name="Content Placeholder 3" descr="viewtumor"/>
          <p:cNvPicPr>
            <a:picLocks noChangeAspect="1"/>
          </p:cNvPicPr>
          <p:nvPr>
            <p:ph idx="1"/>
          </p:nvPr>
        </p:nvPicPr>
        <p:blipFill>
          <a:blip r:embed="rId1"/>
          <a:stretch>
            <a:fillRect/>
          </a:stretch>
        </p:blipFill>
        <p:spPr>
          <a:xfrm>
            <a:off x="673100" y="146685"/>
            <a:ext cx="7797800" cy="48494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矩形 3"/>
          <p:cNvSpPr/>
          <p:nvPr/>
        </p:nvSpPr>
        <p:spPr>
          <a:xfrm>
            <a:off x="0" y="8255"/>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Blackadder ITC" panose="04020505051007020D02" charset="0"/>
              <a:ea typeface="Arial" panose="020B0604020202020204" pitchFamily="34" charset="0"/>
              <a:cs typeface="Blackadder ITC" panose="04020505051007020D02" charset="0"/>
              <a:sym typeface="Arial" panose="020B0604020202020204" pitchFamily="34" charset="0"/>
            </a:endParaRPr>
          </a:p>
        </p:txBody>
      </p:sp>
      <p:sp>
        <p:nvSpPr>
          <p:cNvPr id="13314" name="矩形 4"/>
          <p:cNvSpPr/>
          <p:nvPr/>
        </p:nvSpPr>
        <p:spPr>
          <a:xfrm>
            <a:off x="4500880" y="1548130"/>
            <a:ext cx="4649470" cy="1944370"/>
          </a:xfrm>
          <a:prstGeom prst="rect">
            <a:avLst/>
          </a:prstGeom>
          <a:solidFill>
            <a:srgbClr val="262626"/>
          </a:solidFill>
          <a:ln w="25400">
            <a:noFill/>
          </a:ln>
        </p:spPr>
        <p:txBody>
          <a:bodyPr anchor="ctr" anchorCtr="0"/>
          <a:p>
            <a:pPr algn="ctr"/>
            <a:endParaRPr lang="zh-CN" altLang="en-US">
              <a:solidFill>
                <a:srgbClr val="FDF005"/>
              </a:solidFill>
              <a:latin typeface="Blackadder ITC" panose="04020505051007020D02" charset="0"/>
              <a:ea typeface="Arial" panose="020B0604020202020204" pitchFamily="34" charset="0"/>
              <a:cs typeface="Blackadder ITC" panose="04020505051007020D02" charset="0"/>
              <a:sym typeface="Arial" panose="020B0604020202020204" pitchFamily="34" charset="0"/>
            </a:endParaRPr>
          </a:p>
        </p:txBody>
      </p:sp>
      <p:sp>
        <p:nvSpPr>
          <p:cNvPr id="13315" name="矩形 5"/>
          <p:cNvSpPr/>
          <p:nvPr/>
        </p:nvSpPr>
        <p:spPr>
          <a:xfrm>
            <a:off x="0" y="1548130"/>
            <a:ext cx="4500245" cy="1944370"/>
          </a:xfrm>
          <a:prstGeom prst="rect">
            <a:avLst/>
          </a:prstGeom>
          <a:solidFill>
            <a:schemeClr val="bg1"/>
          </a:solidFill>
          <a:ln w="25400">
            <a:noFill/>
          </a:ln>
        </p:spPr>
        <p:txBody>
          <a:bodyPr anchor="ctr" anchorCtr="0"/>
          <a:p>
            <a:pPr algn="ctr"/>
            <a:endParaRPr lang="zh-CN" altLang="en-US">
              <a:solidFill>
                <a:srgbClr val="1F497B"/>
              </a:solidFill>
              <a:latin typeface="Blackadder ITC" panose="04020505051007020D02" charset="0"/>
              <a:ea typeface="Arial" panose="020B0604020202020204" pitchFamily="34" charset="0"/>
              <a:cs typeface="Blackadder ITC" panose="04020505051007020D02" charset="0"/>
              <a:sym typeface="Arial" panose="020B0604020202020204" pitchFamily="34" charset="0"/>
            </a:endParaRPr>
          </a:p>
        </p:txBody>
      </p:sp>
      <p:grpSp>
        <p:nvGrpSpPr>
          <p:cNvPr id="13316" name="组合 13316"/>
          <p:cNvGrpSpPr/>
          <p:nvPr/>
        </p:nvGrpSpPr>
        <p:grpSpPr>
          <a:xfrm>
            <a:off x="503238" y="1778000"/>
            <a:ext cx="8515350" cy="1586382"/>
            <a:chOff x="0" y="0"/>
            <a:chExt cx="7713083" cy="1586890"/>
          </a:xfrm>
        </p:grpSpPr>
        <p:sp>
          <p:nvSpPr>
            <p:cNvPr id="13317" name="TextBox 7"/>
            <p:cNvSpPr/>
            <p:nvPr/>
          </p:nvSpPr>
          <p:spPr>
            <a:xfrm>
              <a:off x="0" y="17937"/>
              <a:ext cx="3970356" cy="1568953"/>
            </a:xfrm>
            <a:prstGeom prst="rect">
              <a:avLst/>
            </a:prstGeom>
            <a:noFill/>
            <a:ln w="9525">
              <a:noFill/>
            </a:ln>
          </p:spPr>
          <p:txBody>
            <a:bodyPr wrap="square" anchor="t" anchorCtr="0">
              <a:spAutoFit/>
            </a:bodyPr>
            <a:p>
              <a:r>
                <a:rPr lang="en-US" altLang="x-none" sz="9600" dirty="0">
                  <a:solidFill>
                    <a:schemeClr val="tx2">
                      <a:lumMod val="75000"/>
                    </a:schemeClr>
                  </a:solidFill>
                  <a:latin typeface="Curlz MT" panose="04040404050702020202" charset="0"/>
                  <a:ea typeface="SimSun" panose="02010600030101010101" pitchFamily="2" charset="-122"/>
                  <a:cs typeface="Curlz MT" panose="04040404050702020202" charset="0"/>
                  <a:sym typeface="Arial" panose="020B0604020202020204" pitchFamily="34" charset="0"/>
                </a:rPr>
                <a:t>JAZAK</a:t>
              </a:r>
              <a:endParaRPr lang="en-US" altLang="x-none" sz="9600" dirty="0">
                <a:solidFill>
                  <a:schemeClr val="tx2">
                    <a:lumMod val="75000"/>
                  </a:schemeClr>
                </a:solidFill>
                <a:latin typeface="Curlz MT" panose="04040404050702020202" charset="0"/>
                <a:ea typeface="SimSun" panose="02010600030101010101" pitchFamily="2" charset="-122"/>
                <a:cs typeface="Curlz MT" panose="04040404050702020202" charset="0"/>
                <a:sym typeface="Arial" panose="020B0604020202020204" pitchFamily="34" charset="0"/>
              </a:endParaRPr>
            </a:p>
          </p:txBody>
        </p:sp>
        <p:sp>
          <p:nvSpPr>
            <p:cNvPr id="13318" name="矩形 8"/>
            <p:cNvSpPr/>
            <p:nvPr/>
          </p:nvSpPr>
          <p:spPr>
            <a:xfrm>
              <a:off x="3987067" y="0"/>
              <a:ext cx="3726016" cy="1568953"/>
            </a:xfrm>
            <a:prstGeom prst="rect">
              <a:avLst/>
            </a:prstGeom>
            <a:noFill/>
            <a:ln w="9525">
              <a:noFill/>
            </a:ln>
          </p:spPr>
          <p:txBody>
            <a:bodyPr wrap="square" anchor="t" anchorCtr="0">
              <a:spAutoFit/>
            </a:bodyPr>
            <a:p>
              <a:r>
                <a:rPr lang="en-US" altLang="zh-CN" sz="9600" dirty="0">
                  <a:solidFill>
                    <a:schemeClr val="tx2">
                      <a:lumMod val="75000"/>
                    </a:schemeClr>
                  </a:solidFill>
                  <a:latin typeface="Curlz MT" panose="04040404050702020202" charset="0"/>
                  <a:ea typeface="Arial" panose="020B0604020202020204" pitchFamily="34" charset="0"/>
                  <a:cs typeface="Curlz MT" panose="04040404050702020202" charset="0"/>
                  <a:sym typeface="Arial" panose="020B0604020202020204" pitchFamily="34" charset="0"/>
                </a:rPr>
                <a:t>ALLAH</a:t>
              </a:r>
              <a:endParaRPr lang="en-US" altLang="zh-CN" sz="9600" dirty="0">
                <a:solidFill>
                  <a:schemeClr val="tx2">
                    <a:lumMod val="75000"/>
                  </a:schemeClr>
                </a:solidFill>
                <a:latin typeface="Curlz MT" panose="04040404050702020202" charset="0"/>
                <a:ea typeface="Arial" panose="020B0604020202020204" pitchFamily="34" charset="0"/>
                <a:cs typeface="Curlz MT" panose="04040404050702020202" charset="0"/>
                <a:sym typeface="Arial" panose="020B0604020202020204" pitchFamily="34" charset="0"/>
              </a:endParaRPr>
            </a:p>
          </p:txBody>
        </p:sp>
      </p:grpSp>
      <p:sp>
        <p:nvSpPr>
          <p:cNvPr id="13319" name="菱形 9"/>
          <p:cNvSpPr/>
          <p:nvPr/>
        </p:nvSpPr>
        <p:spPr>
          <a:xfrm>
            <a:off x="4355148" y="1419225"/>
            <a:ext cx="300037" cy="300038"/>
          </a:xfrm>
          <a:prstGeom prst="diamond">
            <a:avLst/>
          </a:prstGeom>
          <a:solidFill>
            <a:schemeClr val="tx2">
              <a:lumMod val="75000"/>
            </a:schemeClr>
          </a:solidFill>
          <a:ln w="25400">
            <a:noFill/>
          </a:ln>
        </p:spPr>
        <p:txBody>
          <a:bodyPr anchor="ctr" anchorCtr="0"/>
          <a:p>
            <a:pPr algn="ctr"/>
            <a:endParaRPr lang="zh-CN" altLang="en-US">
              <a:solidFill>
                <a:srgbClr val="FFFFFF"/>
              </a:solidFill>
              <a:latin typeface="Blackadder ITC" panose="04020505051007020D02" charset="0"/>
              <a:ea typeface="Arial" panose="020B0604020202020204" pitchFamily="34" charset="0"/>
              <a:cs typeface="Blackadder ITC" panose="04020505051007020D02" charset="0"/>
              <a:sym typeface="Arial" panose="020B0604020202020204" pitchFamily="34" charset="0"/>
            </a:endParaRPr>
          </a:p>
        </p:txBody>
      </p:sp>
      <p:sp>
        <p:nvSpPr>
          <p:cNvPr id="13320" name="菱形 10"/>
          <p:cNvSpPr/>
          <p:nvPr/>
        </p:nvSpPr>
        <p:spPr>
          <a:xfrm>
            <a:off x="4355148" y="3363913"/>
            <a:ext cx="300037" cy="300037"/>
          </a:xfrm>
          <a:prstGeom prst="diamond">
            <a:avLst/>
          </a:prstGeom>
          <a:solidFill>
            <a:schemeClr val="tx2">
              <a:lumMod val="75000"/>
            </a:schemeClr>
          </a:solidFill>
          <a:ln w="25400">
            <a:noFill/>
          </a:ln>
        </p:spPr>
        <p:txBody>
          <a:bodyPr anchor="ctr" anchorCtr="0"/>
          <a:p>
            <a:pPr algn="ctr"/>
            <a:endParaRPr lang="zh-CN" altLang="en-US">
              <a:solidFill>
                <a:schemeClr val="bg1"/>
              </a:solidFill>
              <a:latin typeface="Blackadder ITC" panose="04020505051007020D02" charset="0"/>
              <a:ea typeface="Arial" panose="020B0604020202020204" pitchFamily="34" charset="0"/>
              <a:cs typeface="Blackadder ITC" panose="04020505051007020D02" charset="0"/>
              <a:sym typeface="Arial" panose="020B0604020202020204" pitchFamily="34" charset="0"/>
            </a:endParaRPr>
          </a:p>
        </p:txBody>
      </p:sp>
      <p:sp>
        <p:nvSpPr>
          <p:cNvPr id="2" name="Text Box 1"/>
          <p:cNvSpPr txBox="1"/>
          <p:nvPr/>
        </p:nvSpPr>
        <p:spPr>
          <a:xfrm>
            <a:off x="6875780" y="4660265"/>
            <a:ext cx="2233930" cy="275590"/>
          </a:xfrm>
          <a:prstGeom prst="rect">
            <a:avLst/>
          </a:prstGeom>
          <a:noFill/>
        </p:spPr>
        <p:txBody>
          <a:bodyPr wrap="square" rtlCol="0">
            <a:spAutoFit/>
          </a:bodyPr>
          <a:p>
            <a:r>
              <a:rPr lang="en-US" sz="1200">
                <a:solidFill>
                  <a:schemeClr val="bg1"/>
                </a:solidFill>
                <a:latin typeface="Times New Roman" panose="02020603050405020304" charset="0"/>
                <a:cs typeface="Times New Roman" panose="02020603050405020304" charset="0"/>
              </a:rPr>
              <a:t>HOPE WE EXPLAINED WELL</a:t>
            </a:r>
            <a:endParaRPr lang="en-US" sz="12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endParaRPr lang="en-US">
              <a:latin typeface="Times New Roman" panose="02020603050405020304" charset="0"/>
              <a:cs typeface="Times New Roman" panose="02020603050405020304" charset="0"/>
            </a:endParaRPr>
          </a:p>
        </p:txBody>
      </p:sp>
      <p:sp>
        <p:nvSpPr>
          <p:cNvPr id="10241" name="矩形 3"/>
          <p:cNvSpPr/>
          <p:nvPr/>
        </p:nvSpPr>
        <p:spPr>
          <a:xfrm>
            <a:off x="0"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098" name="椭圆 3"/>
          <p:cNvSpPr/>
          <p:nvPr/>
        </p:nvSpPr>
        <p:spPr>
          <a:xfrm>
            <a:off x="3046413" y="865188"/>
            <a:ext cx="3313112" cy="3313112"/>
          </a:xfrm>
          <a:prstGeom prst="ellipse">
            <a:avLst/>
          </a:prstGeom>
          <a:solidFill>
            <a:schemeClr val="bg1"/>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099" name="矩形 4"/>
          <p:cNvSpPr/>
          <p:nvPr/>
        </p:nvSpPr>
        <p:spPr>
          <a:xfrm>
            <a:off x="3347403" y="2014538"/>
            <a:ext cx="2780030" cy="1014730"/>
          </a:xfrm>
          <a:prstGeom prst="rect">
            <a:avLst/>
          </a:prstGeom>
          <a:noFill/>
          <a:ln w="9525">
            <a:noFill/>
          </a:ln>
        </p:spPr>
        <p:txBody>
          <a:bodyPr wrap="none" anchor="t" anchorCtr="0">
            <a:spAutoFit/>
          </a:bodyPr>
          <a:p>
            <a:pPr algn="ctr"/>
            <a:r>
              <a:rPr lang="en-US" altLang="zh-CN" sz="2000" b="1" dirty="0">
                <a:solidFill>
                  <a:srgbClr val="126D9B"/>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TUMOR DETECTION</a:t>
            </a:r>
            <a:endParaRPr lang="en-US" altLang="zh-CN" sz="2000" b="1" dirty="0">
              <a:solidFill>
                <a:srgbClr val="126D9B"/>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ctr"/>
            <a:r>
              <a:rPr lang="en-US" altLang="zh-CN" sz="2000" b="1" dirty="0">
                <a:solidFill>
                  <a:srgbClr val="126D9B"/>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USING</a:t>
            </a:r>
            <a:endParaRPr lang="en-US" altLang="zh-CN" sz="2000" b="1" dirty="0">
              <a:solidFill>
                <a:srgbClr val="126D9B"/>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a:p>
            <a:pPr algn="ctr"/>
            <a:r>
              <a:rPr lang="en-US" altLang="zh-CN" sz="2000" b="1" dirty="0">
                <a:solidFill>
                  <a:srgbClr val="126D9B"/>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IMAGE PROCESSING</a:t>
            </a:r>
            <a:endParaRPr lang="en-US" altLang="zh-CN" sz="2000" b="1" dirty="0">
              <a:solidFill>
                <a:srgbClr val="126D9B"/>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矩形 3"/>
          <p:cNvSpPr/>
          <p:nvPr/>
        </p:nvSpPr>
        <p:spPr>
          <a:xfrm>
            <a:off x="0" y="-2032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nvGrpSpPr>
          <p:cNvPr id="7170" name="组合 7170"/>
          <p:cNvGrpSpPr/>
          <p:nvPr/>
        </p:nvGrpSpPr>
        <p:grpSpPr>
          <a:xfrm>
            <a:off x="1612900" y="391160"/>
            <a:ext cx="5937250" cy="580708"/>
            <a:chOff x="0" y="-1273"/>
            <a:chExt cx="5937991" cy="581947"/>
          </a:xfrm>
        </p:grpSpPr>
        <p:grpSp>
          <p:nvGrpSpPr>
            <p:cNvPr id="7171" name="组合 7171"/>
            <p:cNvGrpSpPr/>
            <p:nvPr/>
          </p:nvGrpSpPr>
          <p:grpSpPr>
            <a:xfrm>
              <a:off x="0" y="98504"/>
              <a:ext cx="5937991" cy="482170"/>
              <a:chOff x="0" y="0"/>
              <a:chExt cx="6013946" cy="488338"/>
            </a:xfrm>
          </p:grpSpPr>
          <p:pic>
            <p:nvPicPr>
              <p:cNvPr id="7172" name="Picture 2" descr="G:\稻壳儿\6\siminki\header-11.png"/>
              <p:cNvPicPr>
                <a:picLocks noChangeAspect="1"/>
              </p:cNvPicPr>
              <p:nvPr/>
            </p:nvPicPr>
            <p:blipFill>
              <a:blip r:embed="rId1"/>
              <a:srcRect b="64241"/>
              <a:stretch>
                <a:fillRect/>
              </a:stretch>
            </p:blipFill>
            <p:spPr>
              <a:xfrm>
                <a:off x="0" y="0"/>
                <a:ext cx="6013946" cy="488338"/>
              </a:xfrm>
              <a:prstGeom prst="rect">
                <a:avLst/>
              </a:prstGeom>
              <a:noFill/>
              <a:ln w="9525">
                <a:noFill/>
              </a:ln>
            </p:spPr>
          </p:pic>
          <p:sp>
            <p:nvSpPr>
              <p:cNvPr id="7173" name="矩形 44"/>
              <p:cNvSpPr/>
              <p:nvPr/>
            </p:nvSpPr>
            <p:spPr>
              <a:xfrm>
                <a:off x="2214885" y="59344"/>
                <a:ext cx="1428011" cy="216024"/>
              </a:xfrm>
              <a:prstGeom prst="rect">
                <a:avLst/>
              </a:prstGeom>
              <a:solidFill>
                <a:srgbClr val="F5F8FA"/>
              </a:solidFill>
              <a:ln w="25400">
                <a:noFill/>
              </a:ln>
            </p:spPr>
            <p:txBody>
              <a:bodyPr anchor="ctr" anchorCtr="0"/>
              <a:p>
                <a:pPr algn="ctr"/>
                <a:endParaRPr lang="zh-CN" altLang="en-US" sz="1400">
                  <a:solidFill>
                    <a:srgbClr val="126E9D"/>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7174" name="矩形 42"/>
            <p:cNvSpPr/>
            <p:nvPr/>
          </p:nvSpPr>
          <p:spPr>
            <a:xfrm>
              <a:off x="1843717" y="-1273"/>
              <a:ext cx="2209124" cy="425721"/>
            </a:xfrm>
            <a:prstGeom prst="rect">
              <a:avLst/>
            </a:prstGeom>
            <a:noFill/>
            <a:ln w="9525">
              <a:noFill/>
            </a:ln>
          </p:spPr>
          <p:txBody>
            <a:bodyPr wrap="square" anchor="t" anchorCtr="0">
              <a:spAutoFit/>
            </a:bodyPr>
            <a:p>
              <a:pPr algn="ctr">
                <a:lnSpc>
                  <a:spcPts val="2600"/>
                </a:lnSpc>
              </a:pPr>
              <a:r>
                <a:rPr lang="en-US" altLang="zh-CN" sz="1000" b="1" dirty="0">
                  <a:solidFill>
                    <a:srgbClr val="126E9D"/>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OUR TEAM</a:t>
              </a:r>
              <a:endParaRPr lang="en-US" altLang="zh-CN" sz="1000" b="1" dirty="0">
                <a:solidFill>
                  <a:srgbClr val="126E9D"/>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pic>
        <p:nvPicPr>
          <p:cNvPr id="7176" name="Picture 3"/>
          <p:cNvPicPr>
            <a:picLocks noChangeAspect="1"/>
          </p:cNvPicPr>
          <p:nvPr/>
        </p:nvPicPr>
        <p:blipFill>
          <a:blip r:embed="rId2"/>
          <a:stretch>
            <a:fillRect/>
          </a:stretch>
        </p:blipFill>
        <p:spPr>
          <a:xfrm>
            <a:off x="3835083" y="1636713"/>
            <a:ext cx="1223962" cy="1236662"/>
          </a:xfrm>
          <a:prstGeom prst="rect">
            <a:avLst/>
          </a:prstGeom>
          <a:noFill/>
          <a:ln w="9525">
            <a:noFill/>
          </a:ln>
        </p:spPr>
      </p:pic>
      <p:sp>
        <p:nvSpPr>
          <p:cNvPr id="7179" name="椭圆 51"/>
          <p:cNvSpPr/>
          <p:nvPr/>
        </p:nvSpPr>
        <p:spPr>
          <a:xfrm>
            <a:off x="511175" y="1542733"/>
            <a:ext cx="1423988" cy="1423987"/>
          </a:xfrm>
          <a:prstGeom prst="ellipse">
            <a:avLst/>
          </a:prstGeom>
          <a:noFill/>
          <a:ln w="25400" cap="flat" cmpd="sng">
            <a:solidFill>
              <a:schemeClr val="bg1"/>
            </a:solidFill>
            <a:prstDash val="sysDot"/>
            <a:bevel/>
            <a:headEnd type="none" w="med" len="med"/>
            <a:tailEnd type="none" w="med" len="med"/>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pic>
        <p:nvPicPr>
          <p:cNvPr id="7180" name="Picture 3" descr="F:\LINK\link+\网页收集1\amazeelabs\Alex.png"/>
          <p:cNvPicPr>
            <a:picLocks noChangeAspect="1"/>
          </p:cNvPicPr>
          <p:nvPr/>
        </p:nvPicPr>
        <p:blipFill>
          <a:blip r:embed="rId3"/>
          <a:stretch>
            <a:fillRect/>
          </a:stretch>
        </p:blipFill>
        <p:spPr>
          <a:xfrm>
            <a:off x="611505" y="1636713"/>
            <a:ext cx="1223963" cy="1236662"/>
          </a:xfrm>
          <a:prstGeom prst="rect">
            <a:avLst/>
          </a:prstGeom>
          <a:noFill/>
          <a:ln w="9525">
            <a:noFill/>
          </a:ln>
        </p:spPr>
      </p:pic>
      <p:sp>
        <p:nvSpPr>
          <p:cNvPr id="7181" name="椭圆 53"/>
          <p:cNvSpPr/>
          <p:nvPr/>
        </p:nvSpPr>
        <p:spPr>
          <a:xfrm>
            <a:off x="6908483" y="1542098"/>
            <a:ext cx="1423987" cy="1423987"/>
          </a:xfrm>
          <a:prstGeom prst="ellipse">
            <a:avLst/>
          </a:prstGeom>
          <a:noFill/>
          <a:ln w="25400" cap="flat" cmpd="sng">
            <a:solidFill>
              <a:schemeClr val="bg1"/>
            </a:solidFill>
            <a:prstDash val="sysDot"/>
            <a:bevel/>
            <a:headEnd type="none" w="med" len="med"/>
            <a:tailEnd type="none" w="med" len="med"/>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7182" name="椭圆 54"/>
          <p:cNvSpPr/>
          <p:nvPr/>
        </p:nvSpPr>
        <p:spPr>
          <a:xfrm>
            <a:off x="3707448" y="1543368"/>
            <a:ext cx="1423987" cy="1423987"/>
          </a:xfrm>
          <a:prstGeom prst="ellipse">
            <a:avLst/>
          </a:prstGeom>
          <a:noFill/>
          <a:ln w="25400" cap="flat" cmpd="sng">
            <a:solidFill>
              <a:schemeClr val="bg1"/>
            </a:solidFill>
            <a:prstDash val="sysDot"/>
            <a:bevel/>
            <a:headEnd type="none" w="med" len="med"/>
            <a:tailEnd type="none" w="med" len="med"/>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7183" name="椭圆 55"/>
          <p:cNvSpPr/>
          <p:nvPr/>
        </p:nvSpPr>
        <p:spPr>
          <a:xfrm>
            <a:off x="5307965" y="1542733"/>
            <a:ext cx="1423988" cy="1423987"/>
          </a:xfrm>
          <a:prstGeom prst="ellipse">
            <a:avLst/>
          </a:prstGeom>
          <a:noFill/>
          <a:ln w="25400" cap="flat" cmpd="sng">
            <a:solidFill>
              <a:schemeClr val="bg1"/>
            </a:solidFill>
            <a:prstDash val="sysDot"/>
            <a:bevel/>
            <a:headEnd type="none" w="med" len="med"/>
            <a:tailEnd type="none" w="med" len="med"/>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7184" name="矩形 56"/>
          <p:cNvSpPr/>
          <p:nvPr/>
        </p:nvSpPr>
        <p:spPr>
          <a:xfrm>
            <a:off x="323215" y="3118168"/>
            <a:ext cx="1768475" cy="337185"/>
          </a:xfrm>
          <a:prstGeom prst="rect">
            <a:avLst/>
          </a:prstGeom>
          <a:noFill/>
          <a:ln w="9525">
            <a:noFill/>
          </a:ln>
        </p:spPr>
        <p:txBody>
          <a:bodyPr wrap="square" anchor="t" anchorCtr="0">
            <a:spAutoFit/>
          </a:bodyPr>
          <a:p>
            <a:pPr algn="ctr"/>
            <a:r>
              <a:rPr lang="en-US"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rPr>
              <a:t>SAAD</a:t>
            </a:r>
            <a:endParaRPr lang="en-US"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endParaRPr>
          </a:p>
        </p:txBody>
      </p:sp>
      <p:sp>
        <p:nvSpPr>
          <p:cNvPr id="7185" name="矩形 57"/>
          <p:cNvSpPr/>
          <p:nvPr/>
        </p:nvSpPr>
        <p:spPr>
          <a:xfrm>
            <a:off x="2011045" y="3127058"/>
            <a:ext cx="1768475" cy="337185"/>
          </a:xfrm>
          <a:prstGeom prst="rect">
            <a:avLst/>
          </a:prstGeom>
          <a:noFill/>
          <a:ln w="9525">
            <a:noFill/>
          </a:ln>
        </p:spPr>
        <p:txBody>
          <a:bodyPr wrap="square" anchor="t" anchorCtr="0">
            <a:spAutoFit/>
          </a:bodyPr>
          <a:p>
            <a:pPr algn="ctr"/>
            <a:r>
              <a:rPr lang="en-US"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rPr>
              <a:t>SUFYAN</a:t>
            </a:r>
            <a:endParaRPr lang="en-US"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endParaRPr>
          </a:p>
        </p:txBody>
      </p:sp>
      <p:sp>
        <p:nvSpPr>
          <p:cNvPr id="7186" name="矩形 58"/>
          <p:cNvSpPr/>
          <p:nvPr/>
        </p:nvSpPr>
        <p:spPr>
          <a:xfrm>
            <a:off x="3563620" y="3127058"/>
            <a:ext cx="1766888" cy="337185"/>
          </a:xfrm>
          <a:prstGeom prst="rect">
            <a:avLst/>
          </a:prstGeom>
          <a:noFill/>
          <a:ln w="9525">
            <a:noFill/>
          </a:ln>
        </p:spPr>
        <p:txBody>
          <a:bodyPr wrap="square" anchor="t" anchorCtr="0">
            <a:spAutoFit/>
          </a:bodyPr>
          <a:p>
            <a:pPr algn="ctr"/>
            <a:r>
              <a:rPr lang="en-US"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rPr>
              <a:t>ESHA</a:t>
            </a:r>
            <a:endParaRPr lang="en-US"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endParaRPr>
          </a:p>
        </p:txBody>
      </p:sp>
      <p:sp>
        <p:nvSpPr>
          <p:cNvPr id="7187" name="矩形 59"/>
          <p:cNvSpPr/>
          <p:nvPr/>
        </p:nvSpPr>
        <p:spPr>
          <a:xfrm>
            <a:off x="5059045" y="3127058"/>
            <a:ext cx="1768475" cy="475615"/>
          </a:xfrm>
          <a:prstGeom prst="rect">
            <a:avLst/>
          </a:prstGeom>
          <a:noFill/>
          <a:ln w="9525">
            <a:noFill/>
          </a:ln>
        </p:spPr>
        <p:txBody>
          <a:bodyPr wrap="square" anchor="t" anchorCtr="0">
            <a:spAutoFit/>
          </a:bodyPr>
          <a:p>
            <a:pPr algn="ctr"/>
            <a:r>
              <a:rPr lang="en-US" altLang="x-none"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rPr>
              <a:t>SARFARAZ</a:t>
            </a:r>
            <a:endParaRPr lang="zh-CN" altLang="en-US"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endParaRPr>
          </a:p>
          <a:p>
            <a:pPr algn="ctr"/>
            <a:endParaRPr lang="zh-CN" altLang="en-US" sz="9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2" name="椭圆 54"/>
          <p:cNvSpPr/>
          <p:nvPr/>
        </p:nvSpPr>
        <p:spPr>
          <a:xfrm>
            <a:off x="2084388" y="1561783"/>
            <a:ext cx="1423987" cy="1423987"/>
          </a:xfrm>
          <a:prstGeom prst="ellipse">
            <a:avLst/>
          </a:prstGeom>
          <a:noFill/>
          <a:ln w="25400" cap="flat" cmpd="sng">
            <a:solidFill>
              <a:schemeClr val="bg1"/>
            </a:solidFill>
            <a:prstDash val="sysDot"/>
            <a:bevel/>
            <a:headEnd type="none" w="med" len="med"/>
            <a:tailEnd type="none" w="med" len="med"/>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pic>
        <p:nvPicPr>
          <p:cNvPr id="3" name="Picture 3" descr="F:\LINK\link+\网页收集1\amazeelabs\Alex.png"/>
          <p:cNvPicPr>
            <a:picLocks noChangeAspect="1"/>
          </p:cNvPicPr>
          <p:nvPr/>
        </p:nvPicPr>
        <p:blipFill>
          <a:blip r:embed="rId3"/>
          <a:stretch>
            <a:fillRect/>
          </a:stretch>
        </p:blipFill>
        <p:spPr>
          <a:xfrm>
            <a:off x="2195830" y="1636078"/>
            <a:ext cx="1223963" cy="1236662"/>
          </a:xfrm>
          <a:prstGeom prst="rect">
            <a:avLst/>
          </a:prstGeom>
          <a:noFill/>
          <a:ln w="9525">
            <a:noFill/>
          </a:ln>
        </p:spPr>
      </p:pic>
      <p:pic>
        <p:nvPicPr>
          <p:cNvPr id="4" name="Picture 3" descr="F:\LINK\link+\网页收集1\amazeelabs\Alex.png"/>
          <p:cNvPicPr>
            <a:picLocks noChangeAspect="1"/>
          </p:cNvPicPr>
          <p:nvPr/>
        </p:nvPicPr>
        <p:blipFill>
          <a:blip r:embed="rId3"/>
          <a:stretch>
            <a:fillRect/>
          </a:stretch>
        </p:blipFill>
        <p:spPr>
          <a:xfrm>
            <a:off x="5407660" y="1636713"/>
            <a:ext cx="1223963" cy="1236662"/>
          </a:xfrm>
          <a:prstGeom prst="rect">
            <a:avLst/>
          </a:prstGeom>
          <a:noFill/>
          <a:ln w="9525">
            <a:noFill/>
          </a:ln>
        </p:spPr>
      </p:pic>
      <p:pic>
        <p:nvPicPr>
          <p:cNvPr id="5" name="Picture 3" descr="F:\LINK\link+\网页收集1\amazeelabs\Alex.png"/>
          <p:cNvPicPr>
            <a:picLocks noChangeAspect="1"/>
          </p:cNvPicPr>
          <p:nvPr/>
        </p:nvPicPr>
        <p:blipFill>
          <a:blip r:embed="rId3"/>
          <a:stretch>
            <a:fillRect/>
          </a:stretch>
        </p:blipFill>
        <p:spPr>
          <a:xfrm>
            <a:off x="7003415" y="1636078"/>
            <a:ext cx="1223963" cy="1236662"/>
          </a:xfrm>
          <a:prstGeom prst="rect">
            <a:avLst/>
          </a:prstGeom>
          <a:noFill/>
          <a:ln w="9525">
            <a:noFill/>
          </a:ln>
        </p:spPr>
      </p:pic>
      <p:sp>
        <p:nvSpPr>
          <p:cNvPr id="7" name="矩形 59"/>
          <p:cNvSpPr/>
          <p:nvPr/>
        </p:nvSpPr>
        <p:spPr>
          <a:xfrm>
            <a:off x="6838950" y="3127058"/>
            <a:ext cx="1768475" cy="475615"/>
          </a:xfrm>
          <a:prstGeom prst="rect">
            <a:avLst/>
          </a:prstGeom>
          <a:noFill/>
          <a:ln w="9525">
            <a:noFill/>
          </a:ln>
        </p:spPr>
        <p:txBody>
          <a:bodyPr wrap="square" anchor="t" anchorCtr="0">
            <a:spAutoFit/>
          </a:bodyPr>
          <a:p>
            <a:pPr algn="ctr"/>
            <a:r>
              <a:rPr lang="en-US" altLang="zh-CN"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rPr>
              <a:t>BILAL</a:t>
            </a:r>
            <a:endParaRPr lang="zh-CN" altLang="en-US" sz="1600" b="1"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endParaRPr>
          </a:p>
          <a:p>
            <a:pPr algn="ctr"/>
            <a:endParaRPr lang="zh-CN" altLang="en-US" sz="900" dirty="0">
              <a:solidFill>
                <a:schemeClr val="bg1"/>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3"/>
          <p:cNvSpPr/>
          <p:nvPr/>
        </p:nvSpPr>
        <p:spPr>
          <a:xfrm>
            <a:off x="0"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8200" name="矩形 27"/>
          <p:cNvSpPr/>
          <p:nvPr/>
        </p:nvSpPr>
        <p:spPr>
          <a:xfrm>
            <a:off x="774700" y="2776538"/>
            <a:ext cx="1874838" cy="229870"/>
          </a:xfrm>
          <a:prstGeom prst="rect">
            <a:avLst/>
          </a:prstGeom>
          <a:noFill/>
          <a:ln w="9525">
            <a:noFill/>
          </a:ln>
        </p:spPr>
        <p:txBody>
          <a:bodyPr wrap="square" anchor="t" anchorCtr="0">
            <a:spAutoFit/>
          </a:bodyPr>
          <a:p>
            <a:r>
              <a:rPr lang="en-US" altLang="x-none" sz="900"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rPr>
              <a:t> </a:t>
            </a:r>
            <a:endParaRPr lang="en-US" altLang="x-none" sz="900"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endParaRPr>
          </a:p>
        </p:txBody>
      </p:sp>
      <p:grpSp>
        <p:nvGrpSpPr>
          <p:cNvPr id="8212" name="组合 8212"/>
          <p:cNvGrpSpPr/>
          <p:nvPr/>
        </p:nvGrpSpPr>
        <p:grpSpPr>
          <a:xfrm>
            <a:off x="1612900" y="411480"/>
            <a:ext cx="5937250" cy="580708"/>
            <a:chOff x="0" y="-1273"/>
            <a:chExt cx="5937991" cy="581947"/>
          </a:xfrm>
        </p:grpSpPr>
        <p:grpSp>
          <p:nvGrpSpPr>
            <p:cNvPr id="8213" name="组合 8213"/>
            <p:cNvGrpSpPr/>
            <p:nvPr/>
          </p:nvGrpSpPr>
          <p:grpSpPr>
            <a:xfrm>
              <a:off x="0" y="98504"/>
              <a:ext cx="5937991" cy="482170"/>
              <a:chOff x="0" y="0"/>
              <a:chExt cx="6013946" cy="488338"/>
            </a:xfrm>
          </p:grpSpPr>
          <p:pic>
            <p:nvPicPr>
              <p:cNvPr id="8214" name="Picture 2" descr="G:\稻壳儿\6\siminki\header-11.png"/>
              <p:cNvPicPr>
                <a:picLocks noChangeAspect="1"/>
              </p:cNvPicPr>
              <p:nvPr/>
            </p:nvPicPr>
            <p:blipFill>
              <a:blip r:embed="rId1"/>
              <a:srcRect b="64241"/>
              <a:stretch>
                <a:fillRect/>
              </a:stretch>
            </p:blipFill>
            <p:spPr>
              <a:xfrm>
                <a:off x="0" y="0"/>
                <a:ext cx="6013946" cy="488338"/>
              </a:xfrm>
              <a:prstGeom prst="rect">
                <a:avLst/>
              </a:prstGeom>
              <a:noFill/>
              <a:ln w="9525">
                <a:noFill/>
              </a:ln>
            </p:spPr>
          </p:pic>
          <p:sp>
            <p:nvSpPr>
              <p:cNvPr id="8215" name="矩形 51"/>
              <p:cNvSpPr/>
              <p:nvPr/>
            </p:nvSpPr>
            <p:spPr>
              <a:xfrm>
                <a:off x="2214885" y="59344"/>
                <a:ext cx="1428011" cy="216024"/>
              </a:xfrm>
              <a:prstGeom prst="rect">
                <a:avLst/>
              </a:prstGeom>
              <a:solidFill>
                <a:srgbClr val="F5F8FA"/>
              </a:solidFill>
              <a:ln w="25400">
                <a:noFill/>
              </a:ln>
            </p:spPr>
            <p:txBody>
              <a:bodyPr anchor="ctr" anchorCtr="0"/>
              <a:p>
                <a:pPr algn="ctr"/>
                <a:endParaRPr lang="zh-CN" altLang="en-US" sz="1400">
                  <a:solidFill>
                    <a:srgbClr val="126E9D"/>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8216" name="矩形 49"/>
            <p:cNvSpPr/>
            <p:nvPr/>
          </p:nvSpPr>
          <p:spPr>
            <a:xfrm>
              <a:off x="1879283" y="-1273"/>
              <a:ext cx="2209124" cy="425721"/>
            </a:xfrm>
            <a:prstGeom prst="rect">
              <a:avLst/>
            </a:prstGeom>
            <a:noFill/>
            <a:ln w="9525">
              <a:noFill/>
            </a:ln>
          </p:spPr>
          <p:txBody>
            <a:bodyPr wrap="square" anchor="t" anchorCtr="0">
              <a:spAutoFit/>
            </a:bodyPr>
            <a:p>
              <a:pPr algn="ctr">
                <a:lnSpc>
                  <a:spcPts val="2600"/>
                </a:lnSpc>
              </a:pPr>
              <a:r>
                <a:rPr lang="en-US" altLang="zh-CN" sz="1000" b="1" dirty="0">
                  <a:solidFill>
                    <a:schemeClr val="accent1">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Image processing</a:t>
              </a:r>
              <a:endParaRPr lang="en-US" altLang="zh-CN" sz="1000" b="1" dirty="0">
                <a:solidFill>
                  <a:schemeClr val="accent1">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2" name="Text Box 1"/>
          <p:cNvSpPr txBox="1"/>
          <p:nvPr/>
        </p:nvSpPr>
        <p:spPr>
          <a:xfrm>
            <a:off x="972185" y="1644650"/>
            <a:ext cx="7040880" cy="1906905"/>
          </a:xfrm>
          <a:prstGeom prst="rect">
            <a:avLst/>
          </a:prstGeom>
          <a:noFill/>
        </p:spPr>
        <p:txBody>
          <a:bodyPr wrap="none" rtlCol="0">
            <a:spAutoFit/>
          </a:bodyPr>
          <a:p>
            <a:pPr algn="ctr"/>
            <a:r>
              <a:rPr lang="en-US" sz="2800" b="1" u="sng">
                <a:solidFill>
                  <a:schemeClr val="bg1"/>
                </a:solidFill>
                <a:latin typeface="Times New Roman" panose="02020603050405020304" charset="0"/>
                <a:cs typeface="Times New Roman" panose="02020603050405020304" charset="0"/>
              </a:rPr>
              <a:t>What Is Image Processing?</a:t>
            </a:r>
            <a:endParaRPr lang="en-US" b="1" u="sng">
              <a:latin typeface="Times New Roman" panose="02020603050405020304" charset="0"/>
              <a:cs typeface="Times New Roman" panose="02020603050405020304" charset="0"/>
            </a:endParaRPr>
          </a:p>
          <a:p>
            <a:pPr algn="ctr"/>
            <a:endParaRPr lang="en-US">
              <a:latin typeface="Times New Roman" panose="02020603050405020304" charset="0"/>
              <a:cs typeface="Times New Roman" panose="02020603050405020304" charset="0"/>
            </a:endParaRPr>
          </a:p>
          <a:p>
            <a:pPr algn="ctr"/>
            <a:r>
              <a:rPr lang="en-US">
                <a:solidFill>
                  <a:schemeClr val="bg1"/>
                </a:solidFill>
                <a:latin typeface="Times New Roman" panose="02020603050405020304" charset="0"/>
                <a:cs typeface="Times New Roman" panose="02020603050405020304" charset="0"/>
              </a:rPr>
              <a:t>Image processing is a method to perform some operations on an image</a:t>
            </a:r>
            <a:endParaRPr lang="en-US">
              <a:solidFill>
                <a:schemeClr val="bg1"/>
              </a:solidFill>
              <a:latin typeface="Times New Roman" panose="02020603050405020304" charset="0"/>
              <a:cs typeface="Times New Roman" panose="02020603050405020304" charset="0"/>
            </a:endParaRPr>
          </a:p>
          <a:p>
            <a:pPr algn="ctr"/>
            <a:r>
              <a:rPr lang="en-US">
                <a:solidFill>
                  <a:schemeClr val="bg1"/>
                </a:solidFill>
                <a:latin typeface="Times New Roman" panose="02020603050405020304" charset="0"/>
                <a:cs typeface="Times New Roman" panose="02020603050405020304" charset="0"/>
              </a:rPr>
              <a:t>in order to get an enhanced image or to extract some useful information </a:t>
            </a:r>
            <a:endParaRPr lang="en-US">
              <a:solidFill>
                <a:schemeClr val="bg1"/>
              </a:solidFill>
              <a:latin typeface="Times New Roman" panose="02020603050405020304" charset="0"/>
              <a:cs typeface="Times New Roman" panose="02020603050405020304" charset="0"/>
            </a:endParaRPr>
          </a:p>
          <a:p>
            <a:pPr algn="ctr"/>
            <a:r>
              <a:rPr lang="en-US">
                <a:solidFill>
                  <a:schemeClr val="bg1"/>
                </a:solidFill>
                <a:latin typeface="Times New Roman" panose="02020603050405020304" charset="0"/>
                <a:cs typeface="Times New Roman" panose="02020603050405020304" charset="0"/>
              </a:rPr>
              <a:t>from it. It is a type of signal processing in which input is an image and </a:t>
            </a:r>
            <a:endParaRPr lang="en-US">
              <a:solidFill>
                <a:schemeClr val="bg1"/>
              </a:solidFill>
              <a:latin typeface="Times New Roman" panose="02020603050405020304" charset="0"/>
              <a:cs typeface="Times New Roman" panose="02020603050405020304" charset="0"/>
            </a:endParaRPr>
          </a:p>
          <a:p>
            <a:pPr algn="ctr"/>
            <a:r>
              <a:rPr lang="en-US">
                <a:solidFill>
                  <a:schemeClr val="bg1"/>
                </a:solidFill>
                <a:latin typeface="Times New Roman" panose="02020603050405020304" charset="0"/>
                <a:cs typeface="Times New Roman" panose="02020603050405020304" charset="0"/>
              </a:rPr>
              <a:t>output may be image or characteristics/features associated with that image</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3"/>
          <p:cNvSpPr/>
          <p:nvPr/>
        </p:nvSpPr>
        <p:spPr>
          <a:xfrm>
            <a:off x="0" y="-92075"/>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8200" name="矩形 27"/>
          <p:cNvSpPr/>
          <p:nvPr/>
        </p:nvSpPr>
        <p:spPr>
          <a:xfrm>
            <a:off x="774700" y="2776538"/>
            <a:ext cx="1874838" cy="229870"/>
          </a:xfrm>
          <a:prstGeom prst="rect">
            <a:avLst/>
          </a:prstGeom>
          <a:noFill/>
          <a:ln w="9525">
            <a:noFill/>
          </a:ln>
        </p:spPr>
        <p:txBody>
          <a:bodyPr wrap="square" anchor="t" anchorCtr="0">
            <a:spAutoFit/>
          </a:bodyPr>
          <a:p>
            <a:r>
              <a:rPr lang="en-US" altLang="x-none" sz="900"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rPr>
              <a:t> </a:t>
            </a:r>
            <a:endParaRPr lang="en-US" altLang="x-none" sz="900" dirty="0">
              <a:solidFill>
                <a:schemeClr val="bg1"/>
              </a:solidFill>
              <a:latin typeface="Times New Roman" panose="02020603050405020304" charset="0"/>
              <a:ea typeface="SimSun" panose="02010600030101010101" pitchFamily="2" charset="-122"/>
              <a:cs typeface="Times New Roman" panose="02020603050405020304" charset="0"/>
              <a:sym typeface="Arial" panose="020B0604020202020204" pitchFamily="34" charset="0"/>
            </a:endParaRPr>
          </a:p>
        </p:txBody>
      </p:sp>
      <p:grpSp>
        <p:nvGrpSpPr>
          <p:cNvPr id="8212" name="组合 8212"/>
          <p:cNvGrpSpPr/>
          <p:nvPr/>
        </p:nvGrpSpPr>
        <p:grpSpPr>
          <a:xfrm>
            <a:off x="1612900" y="411480"/>
            <a:ext cx="5937250" cy="580708"/>
            <a:chOff x="0" y="-1273"/>
            <a:chExt cx="5937991" cy="581947"/>
          </a:xfrm>
        </p:grpSpPr>
        <p:grpSp>
          <p:nvGrpSpPr>
            <p:cNvPr id="8213" name="组合 8213"/>
            <p:cNvGrpSpPr/>
            <p:nvPr/>
          </p:nvGrpSpPr>
          <p:grpSpPr>
            <a:xfrm>
              <a:off x="0" y="98504"/>
              <a:ext cx="5937991" cy="482170"/>
              <a:chOff x="0" y="0"/>
              <a:chExt cx="6013946" cy="488338"/>
            </a:xfrm>
          </p:grpSpPr>
          <p:pic>
            <p:nvPicPr>
              <p:cNvPr id="8214" name="Picture 2" descr="G:\稻壳儿\6\siminki\header-11.png"/>
              <p:cNvPicPr>
                <a:picLocks noChangeAspect="1"/>
              </p:cNvPicPr>
              <p:nvPr/>
            </p:nvPicPr>
            <p:blipFill>
              <a:blip r:embed="rId1"/>
              <a:srcRect b="64241"/>
              <a:stretch>
                <a:fillRect/>
              </a:stretch>
            </p:blipFill>
            <p:spPr>
              <a:xfrm>
                <a:off x="0" y="0"/>
                <a:ext cx="6013946" cy="488338"/>
              </a:xfrm>
              <a:prstGeom prst="rect">
                <a:avLst/>
              </a:prstGeom>
              <a:noFill/>
              <a:ln w="9525">
                <a:noFill/>
              </a:ln>
            </p:spPr>
          </p:pic>
          <p:sp>
            <p:nvSpPr>
              <p:cNvPr id="8215" name="矩形 51"/>
              <p:cNvSpPr/>
              <p:nvPr/>
            </p:nvSpPr>
            <p:spPr>
              <a:xfrm>
                <a:off x="2214885" y="59344"/>
                <a:ext cx="1428011" cy="216024"/>
              </a:xfrm>
              <a:prstGeom prst="rect">
                <a:avLst/>
              </a:prstGeom>
              <a:solidFill>
                <a:srgbClr val="F5F8FA"/>
              </a:solidFill>
              <a:ln w="25400">
                <a:noFill/>
              </a:ln>
            </p:spPr>
            <p:txBody>
              <a:bodyPr anchor="ctr" anchorCtr="0"/>
              <a:p>
                <a:pPr algn="ctr"/>
                <a:endParaRPr lang="zh-CN" altLang="en-US" sz="1400">
                  <a:solidFill>
                    <a:srgbClr val="126E9D"/>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8216" name="矩形 49"/>
            <p:cNvSpPr/>
            <p:nvPr/>
          </p:nvSpPr>
          <p:spPr>
            <a:xfrm>
              <a:off x="1879283" y="-1273"/>
              <a:ext cx="2209124" cy="425721"/>
            </a:xfrm>
            <a:prstGeom prst="rect">
              <a:avLst/>
            </a:prstGeom>
            <a:noFill/>
            <a:ln w="9525">
              <a:noFill/>
            </a:ln>
          </p:spPr>
          <p:txBody>
            <a:bodyPr wrap="square" anchor="t" anchorCtr="0">
              <a:spAutoFit/>
            </a:bodyPr>
            <a:p>
              <a:pPr algn="ctr">
                <a:lnSpc>
                  <a:spcPts val="2600"/>
                </a:lnSpc>
              </a:pPr>
              <a:r>
                <a:rPr lang="en-US" altLang="zh-CN" sz="1000" b="1" dirty="0">
                  <a:solidFill>
                    <a:schemeClr val="accent1">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Image processing</a:t>
              </a:r>
              <a:endParaRPr lang="en-US" altLang="zh-CN" sz="1000" b="1" dirty="0">
                <a:solidFill>
                  <a:schemeClr val="accent1">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2" name="Text Box 1"/>
          <p:cNvSpPr txBox="1"/>
          <p:nvPr/>
        </p:nvSpPr>
        <p:spPr>
          <a:xfrm>
            <a:off x="608330" y="1203325"/>
            <a:ext cx="7669530" cy="3230245"/>
          </a:xfrm>
          <a:prstGeom prst="rect">
            <a:avLst/>
          </a:prstGeom>
          <a:noFill/>
        </p:spPr>
        <p:txBody>
          <a:bodyPr wrap="none" rtlCol="0">
            <a:spAutoFit/>
          </a:bodyPr>
          <a:p>
            <a:pPr algn="ctr"/>
            <a:r>
              <a:rPr lang="en-US" sz="2400" b="1" u="sng">
                <a:solidFill>
                  <a:schemeClr val="bg1"/>
                </a:solidFill>
                <a:latin typeface="Times New Roman" panose="02020603050405020304" charset="0"/>
                <a:cs typeface="Times New Roman" panose="02020603050405020304" charset="0"/>
              </a:rPr>
              <a:t>Use Of Image Processing In Tumor Detection?</a:t>
            </a:r>
            <a:endParaRPr lang="en-US" sz="2400" b="1" u="sng">
              <a:latin typeface="Times New Roman" panose="02020603050405020304" charset="0"/>
              <a:cs typeface="Times New Roman" panose="02020603050405020304" charset="0"/>
            </a:endParaRPr>
          </a:p>
          <a:p>
            <a:pPr algn="ctr"/>
            <a:endParaRPr lang="en-US">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Computed Tomography scans (CT scans), X-rays and</a:t>
            </a:r>
            <a:endParaRPr lang="en-US" sz="1600">
              <a:solidFill>
                <a:schemeClr val="bg1"/>
              </a:solidFill>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 Magnetic Resonance Imaging (MRI) technologies allow us to detect even the </a:t>
            </a:r>
            <a:endParaRPr lang="en-US" sz="1600">
              <a:solidFill>
                <a:schemeClr val="bg1"/>
              </a:solidFill>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smallest defects in the human body.Abnormal growth of tissues in the brain which </a:t>
            </a:r>
            <a:endParaRPr lang="en-US" sz="1600">
              <a:solidFill>
                <a:schemeClr val="bg1"/>
              </a:solidFill>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affect proper brain functions is considered as a brain tumor.The main goal of medical</a:t>
            </a:r>
            <a:endParaRPr lang="en-US" sz="1600">
              <a:solidFill>
                <a:schemeClr val="bg1"/>
              </a:solidFill>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 image processing is to identify accurate and meaningful information using images with the </a:t>
            </a:r>
            <a:endParaRPr lang="en-US" sz="1600">
              <a:solidFill>
                <a:schemeClr val="bg1"/>
              </a:solidFill>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minimum error possible. MRI is mainly used to get imagesof the human body </a:t>
            </a:r>
            <a:endParaRPr lang="en-US" sz="1600">
              <a:solidFill>
                <a:schemeClr val="bg1"/>
              </a:solidFill>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and cancerous tissues because of its high resolution and better quality</a:t>
            </a:r>
            <a:endParaRPr lang="en-US" sz="1600">
              <a:solidFill>
                <a:schemeClr val="bg1"/>
              </a:solidFill>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 images compared with other imaging technologies.</a:t>
            </a:r>
            <a:endParaRPr lang="en-US" sz="1600">
              <a:solidFill>
                <a:schemeClr val="bg1"/>
              </a:solidFill>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MRI images can be processed and </a:t>
            </a:r>
            <a:endParaRPr lang="en-US" sz="1600">
              <a:solidFill>
                <a:schemeClr val="bg1"/>
              </a:solidFill>
              <a:latin typeface="Times New Roman" panose="02020603050405020304" charset="0"/>
              <a:cs typeface="Times New Roman" panose="02020603050405020304" charset="0"/>
            </a:endParaRPr>
          </a:p>
          <a:p>
            <a:pPr algn="ctr"/>
            <a:r>
              <a:rPr lang="en-US" sz="1600">
                <a:solidFill>
                  <a:schemeClr val="bg1"/>
                </a:solidFill>
                <a:latin typeface="Times New Roman" panose="02020603050405020304" charset="0"/>
                <a:cs typeface="Times New Roman" panose="02020603050405020304" charset="0"/>
              </a:rPr>
              <a:t>the brain tumor can be segmented.</a:t>
            </a: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endParaRPr lang="en-US">
              <a:latin typeface="Times New Roman" panose="02020603050405020304" charset="0"/>
              <a:cs typeface="Times New Roman" panose="02020603050405020304" charset="0"/>
            </a:endParaRPr>
          </a:p>
        </p:txBody>
      </p:sp>
      <p:sp>
        <p:nvSpPr>
          <p:cNvPr id="10241" name="矩形 3"/>
          <p:cNvSpPr/>
          <p:nvPr/>
        </p:nvSpPr>
        <p:spPr>
          <a:xfrm>
            <a:off x="0" y="-635"/>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 name="Text Box 3"/>
          <p:cNvSpPr txBox="1"/>
          <p:nvPr/>
        </p:nvSpPr>
        <p:spPr>
          <a:xfrm>
            <a:off x="1105853" y="1879600"/>
            <a:ext cx="6917690" cy="1383665"/>
          </a:xfrm>
          <a:prstGeom prst="rect">
            <a:avLst/>
          </a:prstGeom>
          <a:noFill/>
        </p:spPr>
        <p:txBody>
          <a:bodyPr wrap="none" rtlCol="0">
            <a:spAutoFit/>
          </a:bodyPr>
          <a:p>
            <a:pPr algn="ctr"/>
            <a:r>
              <a:rPr lang="en-US" sz="2800" b="1" u="sng">
                <a:solidFill>
                  <a:schemeClr val="bg1"/>
                </a:solidFill>
                <a:latin typeface="Times New Roman" panose="02020603050405020304" charset="0"/>
                <a:cs typeface="Times New Roman" panose="02020603050405020304" charset="0"/>
              </a:rPr>
              <a:t>LET’S DISCUSS THE WHOLE PROCESS </a:t>
            </a:r>
            <a:endParaRPr lang="en-US" sz="2800" b="1" u="sng">
              <a:solidFill>
                <a:schemeClr val="bg1"/>
              </a:solidFill>
              <a:latin typeface="Times New Roman" panose="02020603050405020304" charset="0"/>
              <a:cs typeface="Times New Roman" panose="02020603050405020304" charset="0"/>
            </a:endParaRPr>
          </a:p>
          <a:p>
            <a:pPr algn="ctr"/>
            <a:r>
              <a:rPr lang="en-US" sz="2800" b="1" u="sng">
                <a:solidFill>
                  <a:schemeClr val="bg1"/>
                </a:solidFill>
                <a:latin typeface="Times New Roman" panose="02020603050405020304" charset="0"/>
                <a:cs typeface="Times New Roman" panose="02020603050405020304" charset="0"/>
              </a:rPr>
              <a:t>HOW WE USE IMAGE PROCESSING</a:t>
            </a:r>
            <a:endParaRPr lang="en-US" sz="2800" b="1" u="sng">
              <a:solidFill>
                <a:schemeClr val="bg1"/>
              </a:solidFill>
              <a:latin typeface="Times New Roman" panose="02020603050405020304" charset="0"/>
              <a:cs typeface="Times New Roman" panose="02020603050405020304" charset="0"/>
            </a:endParaRPr>
          </a:p>
          <a:p>
            <a:pPr algn="ctr"/>
            <a:r>
              <a:rPr lang="en-US" sz="2800" b="1" u="sng">
                <a:solidFill>
                  <a:schemeClr val="bg1"/>
                </a:solidFill>
                <a:latin typeface="Times New Roman" panose="02020603050405020304" charset="0"/>
                <a:cs typeface="Times New Roman" panose="02020603050405020304" charset="0"/>
              </a:rPr>
              <a:t> TO IDENTIFY TUMOR IN BRAIN</a:t>
            </a:r>
            <a:endParaRPr lang="en-US" sz="2800" b="1" u="sng">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endParaRPr lang="en-US">
              <a:latin typeface="Times New Roman" panose="02020603050405020304" charset="0"/>
              <a:cs typeface="Times New Roman" panose="02020603050405020304" charset="0"/>
            </a:endParaRPr>
          </a:p>
        </p:txBody>
      </p:sp>
      <p:sp>
        <p:nvSpPr>
          <p:cNvPr id="10241" name="矩形 3"/>
          <p:cNvSpPr/>
          <p:nvPr/>
        </p:nvSpPr>
        <p:spPr>
          <a:xfrm>
            <a:off x="0"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sp>
        <p:nvSpPr>
          <p:cNvPr id="4" name="Rounded Rectangle 3"/>
          <p:cNvSpPr/>
          <p:nvPr/>
        </p:nvSpPr>
        <p:spPr>
          <a:xfrm>
            <a:off x="215265" y="1779270"/>
            <a:ext cx="1943735" cy="15119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Times New Roman" panose="02020603050405020304" charset="0"/>
              <a:cs typeface="Times New Roman" panose="02020603050405020304" charset="0"/>
            </a:endParaRPr>
          </a:p>
        </p:txBody>
      </p:sp>
      <p:sp>
        <p:nvSpPr>
          <p:cNvPr id="5" name="Rounded Rectangle 4"/>
          <p:cNvSpPr/>
          <p:nvPr/>
        </p:nvSpPr>
        <p:spPr>
          <a:xfrm>
            <a:off x="2385060" y="1779270"/>
            <a:ext cx="1943735" cy="15119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Times New Roman" panose="02020603050405020304" charset="0"/>
              <a:cs typeface="Times New Roman" panose="02020603050405020304" charset="0"/>
            </a:endParaRPr>
          </a:p>
        </p:txBody>
      </p:sp>
      <p:sp>
        <p:nvSpPr>
          <p:cNvPr id="6" name="Rounded Rectangle 5"/>
          <p:cNvSpPr/>
          <p:nvPr/>
        </p:nvSpPr>
        <p:spPr>
          <a:xfrm>
            <a:off x="6831330" y="1707515"/>
            <a:ext cx="1943735" cy="15119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Times New Roman" panose="02020603050405020304" charset="0"/>
              <a:cs typeface="Times New Roman" panose="02020603050405020304" charset="0"/>
            </a:endParaRPr>
          </a:p>
        </p:txBody>
      </p:sp>
      <p:sp>
        <p:nvSpPr>
          <p:cNvPr id="7" name="Rounded Rectangle 6"/>
          <p:cNvSpPr/>
          <p:nvPr/>
        </p:nvSpPr>
        <p:spPr>
          <a:xfrm>
            <a:off x="4608195" y="1707515"/>
            <a:ext cx="1943735" cy="151193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Times New Roman" panose="02020603050405020304" charset="0"/>
              <a:cs typeface="Times New Roman" panose="02020603050405020304" charset="0"/>
            </a:endParaRPr>
          </a:p>
        </p:txBody>
      </p:sp>
      <p:sp>
        <p:nvSpPr>
          <p:cNvPr id="8" name="Text Box 7"/>
          <p:cNvSpPr txBox="1"/>
          <p:nvPr/>
        </p:nvSpPr>
        <p:spPr>
          <a:xfrm>
            <a:off x="269875" y="2277745"/>
            <a:ext cx="1783080" cy="368300"/>
          </a:xfrm>
          <a:prstGeom prst="rect">
            <a:avLst/>
          </a:prstGeom>
          <a:noFill/>
        </p:spPr>
        <p:txBody>
          <a:bodyPr wrap="none" rtlCol="0">
            <a:spAutoFit/>
          </a:bodyPr>
          <a:p>
            <a:pPr algn="ctr"/>
            <a:r>
              <a:rPr lang="en-US" b="1">
                <a:solidFill>
                  <a:schemeClr val="tx2">
                    <a:lumMod val="75000"/>
                  </a:schemeClr>
                </a:solidFill>
                <a:latin typeface="Times New Roman" panose="02020603050405020304" charset="0"/>
                <a:cs typeface="Times New Roman" panose="02020603050405020304" charset="0"/>
              </a:rPr>
              <a:t>PreProcessing</a:t>
            </a:r>
            <a:endParaRPr lang="en-US" b="1">
              <a:solidFill>
                <a:schemeClr val="tx2">
                  <a:lumMod val="75000"/>
                </a:schemeClr>
              </a:solidFill>
              <a:latin typeface="Times New Roman" panose="02020603050405020304" charset="0"/>
              <a:cs typeface="Times New Roman" panose="02020603050405020304" charset="0"/>
            </a:endParaRPr>
          </a:p>
        </p:txBody>
      </p:sp>
      <p:sp>
        <p:nvSpPr>
          <p:cNvPr id="10" name="Text Box 9"/>
          <p:cNvSpPr txBox="1"/>
          <p:nvPr/>
        </p:nvSpPr>
        <p:spPr>
          <a:xfrm>
            <a:off x="2483485" y="2141220"/>
            <a:ext cx="1694180" cy="645160"/>
          </a:xfrm>
          <a:prstGeom prst="rect">
            <a:avLst/>
          </a:prstGeom>
          <a:noFill/>
        </p:spPr>
        <p:txBody>
          <a:bodyPr wrap="none" rtlCol="0">
            <a:spAutoFit/>
          </a:bodyPr>
          <a:p>
            <a:pPr algn="ctr"/>
            <a:r>
              <a:rPr lang="en-US" b="1">
                <a:solidFill>
                  <a:schemeClr val="tx2">
                    <a:lumMod val="75000"/>
                  </a:schemeClr>
                </a:solidFill>
                <a:latin typeface="Times New Roman" panose="02020603050405020304" charset="0"/>
                <a:cs typeface="Times New Roman" panose="02020603050405020304" charset="0"/>
              </a:rPr>
              <a:t>Image </a:t>
            </a:r>
            <a:endParaRPr lang="en-US" b="1">
              <a:solidFill>
                <a:schemeClr val="tx2">
                  <a:lumMod val="75000"/>
                </a:schemeClr>
              </a:solidFill>
              <a:latin typeface="Times New Roman" panose="02020603050405020304" charset="0"/>
              <a:cs typeface="Times New Roman" panose="02020603050405020304" charset="0"/>
            </a:endParaRPr>
          </a:p>
          <a:p>
            <a:pPr algn="ctr"/>
            <a:r>
              <a:rPr lang="en-US" b="1">
                <a:solidFill>
                  <a:schemeClr val="tx2">
                    <a:lumMod val="75000"/>
                  </a:schemeClr>
                </a:solidFill>
                <a:latin typeface="Times New Roman" panose="02020603050405020304" charset="0"/>
                <a:cs typeface="Times New Roman" panose="02020603050405020304" charset="0"/>
              </a:rPr>
              <a:t>Segmentation</a:t>
            </a:r>
            <a:endParaRPr lang="en-US" b="1">
              <a:solidFill>
                <a:schemeClr val="tx2">
                  <a:lumMod val="75000"/>
                </a:schemeClr>
              </a:solidFill>
              <a:latin typeface="Times New Roman" panose="02020603050405020304" charset="0"/>
              <a:cs typeface="Times New Roman" panose="02020603050405020304" charset="0"/>
            </a:endParaRPr>
          </a:p>
        </p:txBody>
      </p:sp>
      <p:sp>
        <p:nvSpPr>
          <p:cNvPr id="11" name="Text Box 10"/>
          <p:cNvSpPr txBox="1"/>
          <p:nvPr/>
        </p:nvSpPr>
        <p:spPr>
          <a:xfrm>
            <a:off x="4929505" y="2139315"/>
            <a:ext cx="1300480" cy="645160"/>
          </a:xfrm>
          <a:prstGeom prst="rect">
            <a:avLst/>
          </a:prstGeom>
          <a:noFill/>
        </p:spPr>
        <p:txBody>
          <a:bodyPr wrap="none" rtlCol="0">
            <a:spAutoFit/>
          </a:bodyPr>
          <a:p>
            <a:pPr algn="ctr"/>
            <a:r>
              <a:rPr lang="en-US" b="1">
                <a:solidFill>
                  <a:schemeClr val="tx2">
                    <a:lumMod val="75000"/>
                  </a:schemeClr>
                </a:solidFill>
                <a:latin typeface="Times New Roman" panose="02020603050405020304" charset="0"/>
                <a:cs typeface="Times New Roman" panose="02020603050405020304" charset="0"/>
              </a:rPr>
              <a:t>Feature </a:t>
            </a:r>
            <a:endParaRPr lang="en-US" b="1">
              <a:solidFill>
                <a:schemeClr val="tx2">
                  <a:lumMod val="75000"/>
                </a:schemeClr>
              </a:solidFill>
              <a:latin typeface="Times New Roman" panose="02020603050405020304" charset="0"/>
              <a:cs typeface="Times New Roman" panose="02020603050405020304" charset="0"/>
            </a:endParaRPr>
          </a:p>
          <a:p>
            <a:pPr algn="ctr"/>
            <a:r>
              <a:rPr lang="en-US" b="1">
                <a:solidFill>
                  <a:schemeClr val="tx2">
                    <a:lumMod val="75000"/>
                  </a:schemeClr>
                </a:solidFill>
                <a:latin typeface="Times New Roman" panose="02020603050405020304" charset="0"/>
                <a:cs typeface="Times New Roman" panose="02020603050405020304" charset="0"/>
              </a:rPr>
              <a:t>Extraction</a:t>
            </a:r>
            <a:endParaRPr lang="en-US" b="1">
              <a:solidFill>
                <a:schemeClr val="tx2">
                  <a:lumMod val="75000"/>
                </a:schemeClr>
              </a:solidFill>
              <a:latin typeface="Times New Roman" panose="02020603050405020304" charset="0"/>
              <a:cs typeface="Times New Roman" panose="02020603050405020304" charset="0"/>
            </a:endParaRPr>
          </a:p>
        </p:txBody>
      </p:sp>
      <p:sp>
        <p:nvSpPr>
          <p:cNvPr id="12" name="Text Box 11"/>
          <p:cNvSpPr txBox="1"/>
          <p:nvPr/>
        </p:nvSpPr>
        <p:spPr>
          <a:xfrm>
            <a:off x="6982460" y="2277745"/>
            <a:ext cx="1668780" cy="368300"/>
          </a:xfrm>
          <a:prstGeom prst="rect">
            <a:avLst/>
          </a:prstGeom>
          <a:noFill/>
        </p:spPr>
        <p:txBody>
          <a:bodyPr wrap="none" rtlCol="0">
            <a:spAutoFit/>
          </a:bodyPr>
          <a:p>
            <a:r>
              <a:rPr lang="en-US" b="1">
                <a:solidFill>
                  <a:schemeClr val="tx2">
                    <a:lumMod val="75000"/>
                  </a:schemeClr>
                </a:solidFill>
                <a:latin typeface="Times New Roman" panose="02020603050405020304" charset="0"/>
                <a:cs typeface="Times New Roman" panose="02020603050405020304" charset="0"/>
              </a:rPr>
              <a:t>Classification</a:t>
            </a:r>
            <a:endParaRPr lang="en-US" b="1">
              <a:solidFill>
                <a:schemeClr val="tx2">
                  <a:lumMod val="75000"/>
                </a:schemeClr>
              </a:solidFill>
              <a:latin typeface="Times New Roman" panose="02020603050405020304" charset="0"/>
              <a:cs typeface="Times New Roman" panose="02020603050405020304" charset="0"/>
            </a:endParaRPr>
          </a:p>
        </p:txBody>
      </p:sp>
      <p:pic>
        <p:nvPicPr>
          <p:cNvPr id="14" name="Picture 2" descr="G:\稻壳儿\6\siminki\header-11.png"/>
          <p:cNvPicPr>
            <a:picLocks noChangeAspect="1"/>
          </p:cNvPicPr>
          <p:nvPr/>
        </p:nvPicPr>
        <p:blipFill>
          <a:blip r:embed="rId1"/>
          <a:srcRect b="64241"/>
          <a:stretch>
            <a:fillRect/>
          </a:stretch>
        </p:blipFill>
        <p:spPr>
          <a:xfrm>
            <a:off x="1612900" y="511044"/>
            <a:ext cx="5937250" cy="481144"/>
          </a:xfrm>
          <a:prstGeom prst="rect">
            <a:avLst/>
          </a:prstGeom>
          <a:noFill/>
          <a:ln w="9525">
            <a:noFill/>
          </a:ln>
        </p:spPr>
      </p:pic>
      <p:sp>
        <p:nvSpPr>
          <p:cNvPr id="16" name="Rectangles 15"/>
          <p:cNvSpPr/>
          <p:nvPr/>
        </p:nvSpPr>
        <p:spPr>
          <a:xfrm>
            <a:off x="3851910" y="529590"/>
            <a:ext cx="1296035" cy="2419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atin typeface="Times New Roman" panose="02020603050405020304" charset="0"/>
              <a:cs typeface="Times New Roman" panose="02020603050405020304" charset="0"/>
            </a:endParaRPr>
          </a:p>
        </p:txBody>
      </p:sp>
      <p:grpSp>
        <p:nvGrpSpPr>
          <p:cNvPr id="11303" name="组合 11303"/>
          <p:cNvGrpSpPr/>
          <p:nvPr/>
        </p:nvGrpSpPr>
        <p:grpSpPr>
          <a:xfrm>
            <a:off x="1612900" y="422275"/>
            <a:ext cx="5937250" cy="569913"/>
            <a:chOff x="0" y="9545"/>
            <a:chExt cx="5937991" cy="571129"/>
          </a:xfrm>
        </p:grpSpPr>
        <p:grpSp>
          <p:nvGrpSpPr>
            <p:cNvPr id="11304" name="组合 11304"/>
            <p:cNvGrpSpPr/>
            <p:nvPr/>
          </p:nvGrpSpPr>
          <p:grpSpPr>
            <a:xfrm>
              <a:off x="0" y="98504"/>
              <a:ext cx="5937991" cy="482170"/>
              <a:chOff x="0" y="0"/>
              <a:chExt cx="6013946" cy="488338"/>
            </a:xfrm>
          </p:grpSpPr>
          <p:pic>
            <p:nvPicPr>
              <p:cNvPr id="11305" name="Picture 2" descr="G:\稻壳儿\6\siminki\header-11.png"/>
              <p:cNvPicPr>
                <a:picLocks noChangeAspect="1"/>
              </p:cNvPicPr>
              <p:nvPr/>
            </p:nvPicPr>
            <p:blipFill>
              <a:blip r:embed="rId1"/>
              <a:srcRect b="64241"/>
              <a:stretch>
                <a:fillRect/>
              </a:stretch>
            </p:blipFill>
            <p:spPr>
              <a:xfrm>
                <a:off x="0" y="0"/>
                <a:ext cx="6013946" cy="488338"/>
              </a:xfrm>
              <a:prstGeom prst="rect">
                <a:avLst/>
              </a:prstGeom>
              <a:noFill/>
              <a:ln w="9525">
                <a:noFill/>
              </a:ln>
            </p:spPr>
          </p:pic>
          <p:sp>
            <p:nvSpPr>
              <p:cNvPr id="11306" name="矩形 63"/>
              <p:cNvSpPr/>
              <p:nvPr/>
            </p:nvSpPr>
            <p:spPr>
              <a:xfrm>
                <a:off x="2214885" y="59344"/>
                <a:ext cx="1428011" cy="216024"/>
              </a:xfrm>
              <a:prstGeom prst="rect">
                <a:avLst/>
              </a:prstGeom>
              <a:solidFill>
                <a:srgbClr val="F5F8FA"/>
              </a:solidFill>
              <a:ln w="25400">
                <a:noFill/>
              </a:ln>
            </p:spPr>
            <p:txBody>
              <a:bodyPr anchor="ctr" anchorCtr="0"/>
              <a:p>
                <a:pPr algn="ctr"/>
                <a:endParaRPr lang="zh-CN" altLang="en-US" sz="1400">
                  <a:solidFill>
                    <a:srgbClr val="126E9D"/>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11307" name="矩形 61"/>
            <p:cNvSpPr/>
            <p:nvPr/>
          </p:nvSpPr>
          <p:spPr>
            <a:xfrm>
              <a:off x="1864675" y="9545"/>
              <a:ext cx="2209124" cy="425721"/>
            </a:xfrm>
            <a:prstGeom prst="rect">
              <a:avLst/>
            </a:prstGeom>
            <a:noFill/>
            <a:ln w="9525">
              <a:noFill/>
            </a:ln>
          </p:spPr>
          <p:txBody>
            <a:bodyPr wrap="square" anchor="t" anchorCtr="0">
              <a:spAutoFit/>
            </a:bodyPr>
            <a:p>
              <a:pPr algn="ctr">
                <a:lnSpc>
                  <a:spcPts val="2600"/>
                </a:lnSpc>
              </a:pPr>
              <a:r>
                <a:rPr lang="en-US" altLang="zh-CN" sz="1000" b="1" dirty="0">
                  <a:solidFill>
                    <a:schemeClr val="tx2">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STEPS NEEDED</a:t>
              </a:r>
              <a:endParaRPr lang="en-US" altLang="zh-CN" sz="1000" b="1" dirty="0">
                <a:solidFill>
                  <a:schemeClr val="tx2">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3"/>
          <p:cNvSpPr/>
          <p:nvPr/>
        </p:nvSpPr>
        <p:spPr>
          <a:xfrm>
            <a:off x="-635"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nvGrpSpPr>
          <p:cNvPr id="8212" name="组合 8212"/>
          <p:cNvGrpSpPr/>
          <p:nvPr/>
        </p:nvGrpSpPr>
        <p:grpSpPr>
          <a:xfrm>
            <a:off x="1612900" y="411480"/>
            <a:ext cx="5937250" cy="580708"/>
            <a:chOff x="0" y="-1273"/>
            <a:chExt cx="5937991" cy="581947"/>
          </a:xfrm>
        </p:grpSpPr>
        <p:grpSp>
          <p:nvGrpSpPr>
            <p:cNvPr id="8213" name="组合 8213"/>
            <p:cNvGrpSpPr/>
            <p:nvPr/>
          </p:nvGrpSpPr>
          <p:grpSpPr>
            <a:xfrm>
              <a:off x="0" y="98504"/>
              <a:ext cx="5937991" cy="482170"/>
              <a:chOff x="0" y="0"/>
              <a:chExt cx="6013946" cy="488338"/>
            </a:xfrm>
          </p:grpSpPr>
          <p:pic>
            <p:nvPicPr>
              <p:cNvPr id="8214" name="Picture 2" descr="G:\稻壳儿\6\siminki\header-11.png"/>
              <p:cNvPicPr>
                <a:picLocks noChangeAspect="1"/>
              </p:cNvPicPr>
              <p:nvPr/>
            </p:nvPicPr>
            <p:blipFill>
              <a:blip r:embed="rId1"/>
              <a:srcRect b="64241"/>
              <a:stretch>
                <a:fillRect/>
              </a:stretch>
            </p:blipFill>
            <p:spPr>
              <a:xfrm>
                <a:off x="0" y="0"/>
                <a:ext cx="6013946" cy="488338"/>
              </a:xfrm>
              <a:prstGeom prst="rect">
                <a:avLst/>
              </a:prstGeom>
              <a:noFill/>
              <a:ln w="9525">
                <a:noFill/>
              </a:ln>
            </p:spPr>
          </p:pic>
          <p:sp>
            <p:nvSpPr>
              <p:cNvPr id="8215" name="矩形 51"/>
              <p:cNvSpPr/>
              <p:nvPr/>
            </p:nvSpPr>
            <p:spPr>
              <a:xfrm>
                <a:off x="2214885" y="59344"/>
                <a:ext cx="1428011" cy="216024"/>
              </a:xfrm>
              <a:prstGeom prst="rect">
                <a:avLst/>
              </a:prstGeom>
              <a:solidFill>
                <a:srgbClr val="F5F8FA"/>
              </a:solidFill>
              <a:ln w="25400">
                <a:noFill/>
              </a:ln>
            </p:spPr>
            <p:txBody>
              <a:bodyPr anchor="ctr" anchorCtr="0"/>
              <a:p>
                <a:pPr algn="ctr"/>
                <a:endParaRPr lang="zh-CN" altLang="en-US" sz="1400">
                  <a:solidFill>
                    <a:srgbClr val="126E9D"/>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8216" name="矩形 49"/>
            <p:cNvSpPr/>
            <p:nvPr/>
          </p:nvSpPr>
          <p:spPr>
            <a:xfrm>
              <a:off x="1854515" y="-1273"/>
              <a:ext cx="2209124" cy="425721"/>
            </a:xfrm>
            <a:prstGeom prst="rect">
              <a:avLst/>
            </a:prstGeom>
            <a:noFill/>
            <a:ln w="9525">
              <a:noFill/>
            </a:ln>
          </p:spPr>
          <p:txBody>
            <a:bodyPr wrap="square" anchor="t" anchorCtr="0">
              <a:spAutoFit/>
            </a:bodyPr>
            <a:p>
              <a:pPr algn="ctr">
                <a:lnSpc>
                  <a:spcPts val="2600"/>
                </a:lnSpc>
              </a:pPr>
              <a:r>
                <a:rPr lang="en-US" altLang="zh-CN" sz="1000" b="1" dirty="0">
                  <a:solidFill>
                    <a:schemeClr val="tx2">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Pre-Processing</a:t>
              </a:r>
              <a:endParaRPr lang="en-US" altLang="zh-CN" sz="1000" b="1" dirty="0">
                <a:solidFill>
                  <a:schemeClr val="tx2">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2" name="Text Box 1"/>
          <p:cNvSpPr txBox="1"/>
          <p:nvPr/>
        </p:nvSpPr>
        <p:spPr>
          <a:xfrm>
            <a:off x="179705" y="1347470"/>
            <a:ext cx="4617720" cy="3046095"/>
          </a:xfrm>
          <a:prstGeom prst="rect">
            <a:avLst/>
          </a:prstGeom>
          <a:noFill/>
        </p:spPr>
        <p:txBody>
          <a:bodyPr wrap="square" rtlCol="0">
            <a:spAutoFit/>
          </a:bodyPr>
          <a:p>
            <a:pPr algn="l"/>
            <a:r>
              <a:rPr lang="en-US" sz="1600">
                <a:solidFill>
                  <a:schemeClr val="bg1"/>
                </a:solidFill>
                <a:latin typeface="Times New Roman" panose="02020603050405020304" charset="0"/>
                <a:cs typeface="Times New Roman" panose="02020603050405020304" charset="0"/>
              </a:rPr>
              <a:t>It is very significant to remove unnecessary items from an image.</a:t>
            </a:r>
            <a:endParaRPr lang="en-US" sz="1600">
              <a:solidFill>
                <a:schemeClr val="bg1"/>
              </a:solidFill>
              <a:latin typeface="Times New Roman" panose="02020603050405020304" charset="0"/>
              <a:cs typeface="Times New Roman" panose="02020603050405020304" charset="0"/>
            </a:endParaRPr>
          </a:p>
          <a:p>
            <a:pPr algn="l"/>
            <a:r>
              <a:rPr lang="en-US" sz="1600">
                <a:solidFill>
                  <a:schemeClr val="bg1"/>
                </a:solidFill>
                <a:latin typeface="Times New Roman" panose="02020603050405020304" charset="0"/>
                <a:cs typeface="Times New Roman" panose="02020603050405020304" charset="0"/>
              </a:rPr>
              <a:t>After removing unnecessary artifacts, the image can be processed successfully. The initial step of image processing is Image Pre-Processing, Pre-processing involves-processes like conversion to grayscale image,  noise removal and image reconstruction.Conversion to grey scale image is the most common pre-processing practice.After the image is converted to grayscale, then remove excess noise using different filtering methods.</a:t>
            </a:r>
            <a:endParaRPr lang="en-US" sz="1600">
              <a:solidFill>
                <a:schemeClr val="bg1"/>
              </a:solidFill>
              <a:latin typeface="Times New Roman" panose="02020603050405020304" charset="0"/>
              <a:cs typeface="Times New Roman" panose="02020603050405020304" charset="0"/>
            </a:endParaRPr>
          </a:p>
        </p:txBody>
      </p:sp>
      <p:pic>
        <p:nvPicPr>
          <p:cNvPr id="3" name="Picture 2" descr="C:\Users\92310\OneDrive\Desktop\10916_2019_1368_Fig7_HTML.jpg10916_2019_1368_Fig7_HTML"/>
          <p:cNvPicPr>
            <a:picLocks noChangeAspect="1"/>
          </p:cNvPicPr>
          <p:nvPr/>
        </p:nvPicPr>
        <p:blipFill>
          <a:blip r:embed="rId2">
            <a:grayscl/>
            <a:lum bright="28000" contrast="-6000"/>
          </a:blip>
          <a:srcRect/>
          <a:stretch>
            <a:fillRect/>
          </a:stretch>
        </p:blipFill>
        <p:spPr>
          <a:xfrm>
            <a:off x="5508308" y="1461770"/>
            <a:ext cx="2816860" cy="28174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矩形 3"/>
          <p:cNvSpPr/>
          <p:nvPr/>
        </p:nvSpPr>
        <p:spPr>
          <a:xfrm>
            <a:off x="0" y="0"/>
            <a:ext cx="9144000" cy="5143500"/>
          </a:xfrm>
          <a:prstGeom prst="rect">
            <a:avLst/>
          </a:prstGeom>
          <a:solidFill>
            <a:schemeClr val="tx2">
              <a:lumMod val="75000"/>
            </a:schemeClr>
          </a:solidFill>
          <a:ln w="25400">
            <a:noFill/>
          </a:ln>
        </p:spPr>
        <p:txBody>
          <a:bodyPr anchor="ctr" anchorCtr="0"/>
          <a:p>
            <a:pPr algn="ctr"/>
            <a:endParaRPr lang="zh-CN" altLang="en-US">
              <a:solidFill>
                <a:srgbClr val="FFFFFF"/>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nvGrpSpPr>
          <p:cNvPr id="8212" name="组合 8212"/>
          <p:cNvGrpSpPr/>
          <p:nvPr/>
        </p:nvGrpSpPr>
        <p:grpSpPr>
          <a:xfrm>
            <a:off x="1612900" y="411480"/>
            <a:ext cx="5937250" cy="580708"/>
            <a:chOff x="0" y="-1273"/>
            <a:chExt cx="5937991" cy="581947"/>
          </a:xfrm>
        </p:grpSpPr>
        <p:grpSp>
          <p:nvGrpSpPr>
            <p:cNvPr id="8213" name="组合 8213"/>
            <p:cNvGrpSpPr/>
            <p:nvPr/>
          </p:nvGrpSpPr>
          <p:grpSpPr>
            <a:xfrm>
              <a:off x="0" y="98504"/>
              <a:ext cx="5937991" cy="482170"/>
              <a:chOff x="0" y="0"/>
              <a:chExt cx="6013946" cy="488338"/>
            </a:xfrm>
          </p:grpSpPr>
          <p:pic>
            <p:nvPicPr>
              <p:cNvPr id="8214" name="Picture 2" descr="G:\稻壳儿\6\siminki\header-11.png"/>
              <p:cNvPicPr>
                <a:picLocks noChangeAspect="1"/>
              </p:cNvPicPr>
              <p:nvPr/>
            </p:nvPicPr>
            <p:blipFill>
              <a:blip r:embed="rId1"/>
              <a:srcRect b="64241"/>
              <a:stretch>
                <a:fillRect/>
              </a:stretch>
            </p:blipFill>
            <p:spPr>
              <a:xfrm>
                <a:off x="0" y="0"/>
                <a:ext cx="6013946" cy="488338"/>
              </a:xfrm>
              <a:prstGeom prst="rect">
                <a:avLst/>
              </a:prstGeom>
              <a:noFill/>
              <a:ln w="9525">
                <a:noFill/>
              </a:ln>
            </p:spPr>
          </p:pic>
          <p:sp>
            <p:nvSpPr>
              <p:cNvPr id="8215" name="矩形 51"/>
              <p:cNvSpPr/>
              <p:nvPr/>
            </p:nvSpPr>
            <p:spPr>
              <a:xfrm>
                <a:off x="2214885" y="59344"/>
                <a:ext cx="1428011" cy="216024"/>
              </a:xfrm>
              <a:prstGeom prst="rect">
                <a:avLst/>
              </a:prstGeom>
              <a:solidFill>
                <a:srgbClr val="F5F8FA"/>
              </a:solidFill>
              <a:ln w="25400">
                <a:noFill/>
              </a:ln>
            </p:spPr>
            <p:txBody>
              <a:bodyPr anchor="ctr" anchorCtr="0"/>
              <a:p>
                <a:pPr algn="ctr"/>
                <a:endParaRPr lang="zh-CN" altLang="en-US" sz="1400">
                  <a:solidFill>
                    <a:srgbClr val="126E9D"/>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8216" name="矩形 49"/>
            <p:cNvSpPr/>
            <p:nvPr/>
          </p:nvSpPr>
          <p:spPr>
            <a:xfrm>
              <a:off x="1864676" y="-1273"/>
              <a:ext cx="2209124" cy="425721"/>
            </a:xfrm>
            <a:prstGeom prst="rect">
              <a:avLst/>
            </a:prstGeom>
            <a:noFill/>
            <a:ln w="9525">
              <a:noFill/>
            </a:ln>
          </p:spPr>
          <p:txBody>
            <a:bodyPr wrap="square" anchor="t" anchorCtr="0">
              <a:spAutoFit/>
            </a:bodyPr>
            <a:p>
              <a:pPr algn="ctr">
                <a:lnSpc>
                  <a:spcPts val="2600"/>
                </a:lnSpc>
              </a:pPr>
              <a:r>
                <a:rPr lang="en-US" altLang="zh-CN" sz="1000" b="1" dirty="0">
                  <a:solidFill>
                    <a:schemeClr val="tx2">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rPr>
                <a:t>Segementation</a:t>
              </a:r>
              <a:endParaRPr lang="en-US" altLang="zh-CN" sz="1000" b="1" dirty="0">
                <a:solidFill>
                  <a:schemeClr val="tx2">
                    <a:lumMod val="75000"/>
                  </a:schemeClr>
                </a:solidFill>
                <a:latin typeface="Times New Roman" panose="02020603050405020304" charset="0"/>
                <a:ea typeface="Arial" panose="020B0604020202020204" pitchFamily="34" charset="0"/>
                <a:cs typeface="Times New Roman" panose="02020603050405020304" charset="0"/>
                <a:sym typeface="Arial" panose="020B0604020202020204" pitchFamily="34" charset="0"/>
              </a:endParaRPr>
            </a:p>
          </p:txBody>
        </p:sp>
      </p:grpSp>
      <p:sp>
        <p:nvSpPr>
          <p:cNvPr id="2" name="Text Box 1"/>
          <p:cNvSpPr txBox="1"/>
          <p:nvPr/>
        </p:nvSpPr>
        <p:spPr>
          <a:xfrm>
            <a:off x="179705" y="1275715"/>
            <a:ext cx="4496435" cy="3291840"/>
          </a:xfrm>
          <a:prstGeom prst="rect">
            <a:avLst/>
          </a:prstGeom>
          <a:noFill/>
        </p:spPr>
        <p:txBody>
          <a:bodyPr wrap="square" rtlCol="0">
            <a:spAutoFit/>
          </a:bodyPr>
          <a:p>
            <a:pPr algn="l"/>
            <a:r>
              <a:rPr lang="en-US" sz="1600" b="1">
                <a:solidFill>
                  <a:schemeClr val="bg1"/>
                </a:solidFill>
                <a:latin typeface="Times New Roman" panose="02020603050405020304" charset="0"/>
                <a:cs typeface="Times New Roman" panose="02020603050405020304" charset="0"/>
              </a:rPr>
              <a:t>Segmentation</a:t>
            </a:r>
            <a:r>
              <a:rPr lang="en-US" sz="1600">
                <a:solidFill>
                  <a:schemeClr val="bg1"/>
                </a:solidFill>
                <a:latin typeface="Times New Roman" panose="02020603050405020304" charset="0"/>
                <a:cs typeface="Times New Roman" panose="02020603050405020304" charset="0"/>
              </a:rPr>
              <a:t> of images is important as large numbers of images are generated during the scan and it is unlikely for clinical experts to manually divide these images in a reasonable time. Image segmentation refers to segregation of given image into multiple non-overlapping regions. Segmentation represents the </a:t>
            </a:r>
            <a:endParaRPr lang="en-US" sz="1600">
              <a:solidFill>
                <a:schemeClr val="bg1"/>
              </a:solidFill>
              <a:latin typeface="Times New Roman" panose="02020603050405020304" charset="0"/>
              <a:cs typeface="Times New Roman" panose="02020603050405020304" charset="0"/>
            </a:endParaRPr>
          </a:p>
          <a:p>
            <a:pPr algn="l"/>
            <a:r>
              <a:rPr lang="en-US" sz="1600">
                <a:solidFill>
                  <a:schemeClr val="bg1"/>
                </a:solidFill>
                <a:latin typeface="Times New Roman" panose="02020603050405020304" charset="0"/>
                <a:cs typeface="Times New Roman" panose="02020603050405020304" charset="0"/>
              </a:rPr>
              <a:t>image into sets of pixels that are more significant and easier for analysis. It is applied to approximately locate the boundaries or objects in an image and the resulting segments collectively cover </a:t>
            </a:r>
            <a:endParaRPr lang="en-US" sz="1600">
              <a:solidFill>
                <a:schemeClr val="bg1"/>
              </a:solidFill>
              <a:latin typeface="Times New Roman" panose="02020603050405020304" charset="0"/>
              <a:cs typeface="Times New Roman" panose="02020603050405020304" charset="0"/>
            </a:endParaRPr>
          </a:p>
          <a:p>
            <a:pPr algn="l"/>
            <a:r>
              <a:rPr lang="en-US" sz="1600">
                <a:solidFill>
                  <a:schemeClr val="bg1"/>
                </a:solidFill>
                <a:latin typeface="Times New Roman" panose="02020603050405020304" charset="0"/>
                <a:cs typeface="Times New Roman" panose="02020603050405020304" charset="0"/>
              </a:rPr>
              <a:t>the complete image.</a:t>
            </a:r>
            <a:endParaRPr lang="en-US" sz="1600">
              <a:solidFill>
                <a:schemeClr val="bg1"/>
              </a:solidFill>
              <a:latin typeface="Times New Roman" panose="02020603050405020304" charset="0"/>
              <a:cs typeface="Times New Roman" panose="02020603050405020304" charset="0"/>
            </a:endParaRPr>
          </a:p>
        </p:txBody>
      </p:sp>
      <p:pic>
        <p:nvPicPr>
          <p:cNvPr id="3" name="Picture 2" descr="download"/>
          <p:cNvPicPr>
            <a:picLocks noChangeAspect="1"/>
          </p:cNvPicPr>
          <p:nvPr/>
        </p:nvPicPr>
        <p:blipFill>
          <a:blip r:embed="rId2"/>
          <a:srcRect t="7265" b="-3027"/>
          <a:stretch>
            <a:fillRect/>
          </a:stretch>
        </p:blipFill>
        <p:spPr>
          <a:xfrm>
            <a:off x="4932045" y="1419225"/>
            <a:ext cx="3895090" cy="2484120"/>
          </a:xfrm>
          <a:prstGeom prst="rect">
            <a:avLst/>
          </a:prstGeom>
        </p:spPr>
      </p:pic>
    </p:spTree>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3578</Words>
  <Application>WPS Presentation</Application>
  <PresentationFormat>全屏显示(16:9)</PresentationFormat>
  <Paragraphs>98</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Arial</vt:lpstr>
      <vt:lpstr>SimSun</vt:lpstr>
      <vt:lpstr>Wingdings</vt:lpstr>
      <vt:lpstr>Calibri</vt:lpstr>
      <vt:lpstr>Microsoft YaHei</vt:lpstr>
      <vt:lpstr>Arial Unicode MS</vt:lpstr>
      <vt:lpstr>Times New Roman</vt:lpstr>
      <vt:lpstr>Blackadder ITC</vt:lpstr>
      <vt:lpstr>Courier New</vt:lpstr>
      <vt:lpstr>Curlz MT</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01</dc:creator>
  <cp:lastModifiedBy>92310</cp:lastModifiedBy>
  <cp:revision>52</cp:revision>
  <dcterms:created xsi:type="dcterms:W3CDTF">2014-05-23T05:36:00Z</dcterms:created>
  <dcterms:modified xsi:type="dcterms:W3CDTF">2022-08-11T18:02:01Z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88C018E3A05C46CBA41407C13B36E91F</vt:lpwstr>
  </property>
</Properties>
</file>