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Nunito"/>
      <p:regular r:id="rId13"/>
      <p:bold r:id="rId14"/>
      <p:italic r:id="rId15"/>
      <p:boldItalic r:id="rId16"/>
    </p:embeddedFont>
    <p:embeddedFont>
      <p:font typeface="Montserrat"/>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font" Target="fonts/Nuni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Montserrat-regular.fntdata"/><Relationship Id="rId16" Type="http://schemas.openxmlformats.org/officeDocument/2006/relationships/font" Target="fonts/Nuni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5e08b19311e0ba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5e08b19311e0ba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e08b19311e0ba5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e08b19311e0ba5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e08b19311e0ba5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e08b19311e0ba5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e08b19311e0ba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5e08b19311e0ba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5e08b19311e0ba5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5e08b19311e0ba5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e08b19311e0ba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e08b19311e0ba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lnSpcReduction="10000"/>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65568" y="1202350"/>
            <a:ext cx="8731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n">
                <a:latin typeface="Montserrat"/>
                <a:ea typeface="Montserrat"/>
                <a:cs typeface="Montserrat"/>
                <a:sym typeface="Montserrat"/>
              </a:rPr>
              <a:t>Advanced Frontend Development</a:t>
            </a:r>
            <a:endParaRPr b="0">
              <a:latin typeface="Montserrat"/>
              <a:ea typeface="Montserrat"/>
              <a:cs typeface="Montserrat"/>
              <a:sym typeface="Montserrat"/>
            </a:endParaRPr>
          </a:p>
          <a:p>
            <a:pPr indent="0" lvl="0" marL="0" rtl="0" algn="l">
              <a:spcBef>
                <a:spcPts val="0"/>
              </a:spcBef>
              <a:spcAft>
                <a:spcPts val="0"/>
              </a:spcAft>
              <a:buNone/>
            </a:pPr>
            <a:r>
              <a:rPr b="0" lang="en">
                <a:latin typeface="Montserrat"/>
                <a:ea typeface="Montserrat"/>
                <a:cs typeface="Montserrat"/>
                <a:sym typeface="Montserrat"/>
              </a:rPr>
              <a:t>ES6 Features</a:t>
            </a:r>
            <a:endParaRPr b="0">
              <a:latin typeface="Montserrat"/>
              <a:ea typeface="Montserrat"/>
              <a:cs typeface="Montserrat"/>
              <a:sym typeface="Montserrat"/>
            </a:endParaRPr>
          </a:p>
          <a:p>
            <a:pPr indent="0" lvl="0" marL="0" rtl="0" algn="l">
              <a:spcBef>
                <a:spcPts val="0"/>
              </a:spcBef>
              <a:spcAft>
                <a:spcPts val="0"/>
              </a:spcAft>
              <a:buNone/>
            </a:pPr>
            <a:r>
              <a:rPr b="0" lang="en">
                <a:latin typeface="Montserrat"/>
                <a:ea typeface="Montserrat"/>
                <a:cs typeface="Montserrat"/>
                <a:sym typeface="Montserrat"/>
              </a:rPr>
              <a:t>Task 1</a:t>
            </a:r>
            <a:endParaRPr b="0">
              <a:latin typeface="Montserrat"/>
              <a:ea typeface="Montserrat"/>
              <a:cs typeface="Montserrat"/>
              <a:sym typeface="Montserrat"/>
            </a:endParaRPr>
          </a:p>
        </p:txBody>
      </p:sp>
      <p:sp>
        <p:nvSpPr>
          <p:cNvPr id="278" name="Google Shape;278;p13"/>
          <p:cNvSpPr txBox="1"/>
          <p:nvPr>
            <p:ph idx="1" type="subTitle"/>
          </p:nvPr>
        </p:nvSpPr>
        <p:spPr>
          <a:xfrm>
            <a:off x="427200" y="3075250"/>
            <a:ext cx="4255500" cy="141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Compiled by Yusuf Abu-safyan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https://github.com/Sufyan-codes/FlexiSaf-Internship.git</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2" name="Shape 282"/>
        <p:cNvGrpSpPr/>
        <p:nvPr/>
      </p:nvGrpSpPr>
      <p:grpSpPr>
        <a:xfrm>
          <a:off x="0" y="0"/>
          <a:ext cx="0" cy="0"/>
          <a:chOff x="0" y="0"/>
          <a:chExt cx="0" cy="0"/>
        </a:xfrm>
      </p:grpSpPr>
      <p:sp>
        <p:nvSpPr>
          <p:cNvPr id="283" name="Google Shape;283;p14"/>
          <p:cNvSpPr txBox="1"/>
          <p:nvPr>
            <p:ph type="ctrTitle"/>
          </p:nvPr>
        </p:nvSpPr>
        <p:spPr>
          <a:xfrm>
            <a:off x="471300" y="323300"/>
            <a:ext cx="1689000" cy="80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284" name="Google Shape;284;p14"/>
          <p:cNvSpPr txBox="1"/>
          <p:nvPr/>
        </p:nvSpPr>
        <p:spPr>
          <a:xfrm>
            <a:off x="558450" y="1131500"/>
            <a:ext cx="8009100" cy="3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a:ea typeface="Montserrat"/>
                <a:cs typeface="Montserrat"/>
                <a:sym typeface="Montserrat"/>
              </a:rPr>
              <a:t>The scope of a variable is the region of your program source code in which it is defined. A global variable has global scope; it is defined everywhere in your JavaScript code. On the other hand, variables declared within a function are defined only within the body of the function. They are local variables and have local scope. Function parameters also count as local variables and are defined only within the body of the function</a:t>
            </a:r>
            <a:endParaRPr sz="1600">
              <a:solidFill>
                <a:schemeClr val="lt1"/>
              </a:solidFill>
              <a:latin typeface="Montserrat"/>
              <a:ea typeface="Montserrat"/>
              <a:cs typeface="Montserrat"/>
              <a:sym typeface="Montserrat"/>
            </a:endParaRPr>
          </a:p>
          <a:p>
            <a:pPr indent="0" lvl="0" marL="0" rtl="0" algn="l">
              <a:spcBef>
                <a:spcPts val="0"/>
              </a:spcBef>
              <a:spcAft>
                <a:spcPts val="0"/>
              </a:spcAft>
              <a:buNone/>
            </a:pPr>
            <a:r>
              <a:t/>
            </a:r>
            <a:endParaRPr sz="1600">
              <a:solidFill>
                <a:schemeClr val="lt1"/>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453954"/>
            <a:ext cx="4255500" cy="6954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Let, const</a:t>
            </a:r>
            <a:endParaRPr/>
          </a:p>
        </p:txBody>
      </p:sp>
      <p:sp>
        <p:nvSpPr>
          <p:cNvPr id="290" name="Google Shape;290;p15"/>
          <p:cNvSpPr txBox="1"/>
          <p:nvPr>
            <p:ph idx="1" type="subTitle"/>
          </p:nvPr>
        </p:nvSpPr>
        <p:spPr>
          <a:xfrm>
            <a:off x="570450" y="1547725"/>
            <a:ext cx="7601100" cy="359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Montserrat"/>
                <a:ea typeface="Montserrat"/>
                <a:cs typeface="Montserrat"/>
                <a:sym typeface="Montserrat"/>
              </a:rPr>
              <a:t>Let and const are both key words </a:t>
            </a:r>
            <a:r>
              <a:rPr lang="en">
                <a:latin typeface="Montserrat"/>
                <a:ea typeface="Montserrat"/>
                <a:cs typeface="Montserrat"/>
                <a:sym typeface="Montserrat"/>
              </a:rPr>
              <a:t>allowing</a:t>
            </a:r>
            <a:r>
              <a:rPr lang="en">
                <a:latin typeface="Montserrat"/>
                <a:ea typeface="Montserrat"/>
                <a:cs typeface="Montserrat"/>
                <a:sym typeface="Montserrat"/>
              </a:rPr>
              <a:t> us to define the scope and type of varible to use.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Let allows reassignment while const means the variable does not change</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294" name="Shape 294"/>
        <p:cNvGrpSpPr/>
        <p:nvPr/>
      </p:nvGrpSpPr>
      <p:grpSpPr>
        <a:xfrm>
          <a:off x="0" y="0"/>
          <a:ext cx="0" cy="0"/>
          <a:chOff x="0" y="0"/>
          <a:chExt cx="0" cy="0"/>
        </a:xfrm>
      </p:grpSpPr>
      <p:sp>
        <p:nvSpPr>
          <p:cNvPr id="295" name="Google Shape;295;p16"/>
          <p:cNvSpPr txBox="1"/>
          <p:nvPr>
            <p:ph type="ctrTitle"/>
          </p:nvPr>
        </p:nvSpPr>
        <p:spPr>
          <a:xfrm>
            <a:off x="824000" y="352700"/>
            <a:ext cx="3747900" cy="1043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Arrow Function</a:t>
            </a:r>
            <a:endParaRPr/>
          </a:p>
        </p:txBody>
      </p:sp>
      <p:sp>
        <p:nvSpPr>
          <p:cNvPr id="296" name="Google Shape;296;p16"/>
          <p:cNvSpPr txBox="1"/>
          <p:nvPr>
            <p:ph idx="1" type="subTitle"/>
          </p:nvPr>
        </p:nvSpPr>
        <p:spPr>
          <a:xfrm>
            <a:off x="824000" y="1637375"/>
            <a:ext cx="7508400" cy="258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ES6 Arrow functions provides alternative way to write a shorter function syntax.</a:t>
            </a:r>
            <a:endParaRPr/>
          </a:p>
          <a:p>
            <a:pPr indent="0" lvl="0" marL="0" rtl="0" algn="l">
              <a:spcBef>
                <a:spcPts val="0"/>
              </a:spcBef>
              <a:spcAft>
                <a:spcPts val="0"/>
              </a:spcAft>
              <a:buNone/>
            </a:pPr>
            <a:r>
              <a:rPr lang="en"/>
              <a:t>Although shorter it has differences from the original function such as the not having bindings to this or super.</a:t>
            </a:r>
            <a:endParaRPr/>
          </a:p>
          <a:p>
            <a:pPr indent="0" lvl="0" marL="0" rtl="0" algn="l">
              <a:spcBef>
                <a:spcPts val="0"/>
              </a:spcBef>
              <a:spcAft>
                <a:spcPts val="0"/>
              </a:spcAft>
              <a:buNone/>
            </a:pPr>
            <a:r>
              <a:t/>
            </a:r>
            <a:endParaRPr/>
          </a:p>
        </p:txBody>
      </p:sp>
      <p:pic>
        <p:nvPicPr>
          <p:cNvPr id="297" name="Google Shape;297;p16" title="arrow function.PNG"/>
          <p:cNvPicPr preferRelativeResize="0"/>
          <p:nvPr/>
        </p:nvPicPr>
        <p:blipFill>
          <a:blip r:embed="rId3">
            <a:alphaModFix/>
          </a:blip>
          <a:stretch>
            <a:fillRect/>
          </a:stretch>
        </p:blipFill>
        <p:spPr>
          <a:xfrm>
            <a:off x="939375" y="2571750"/>
            <a:ext cx="7277651" cy="2285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01" name="Shape 301"/>
        <p:cNvGrpSpPr/>
        <p:nvPr/>
      </p:nvGrpSpPr>
      <p:grpSpPr>
        <a:xfrm>
          <a:off x="0" y="0"/>
          <a:ext cx="0" cy="0"/>
          <a:chOff x="0" y="0"/>
          <a:chExt cx="0" cy="0"/>
        </a:xfrm>
      </p:grpSpPr>
      <p:sp>
        <p:nvSpPr>
          <p:cNvPr id="302" name="Google Shape;302;p17"/>
          <p:cNvSpPr txBox="1"/>
          <p:nvPr>
            <p:ph type="ctrTitle"/>
          </p:nvPr>
        </p:nvSpPr>
        <p:spPr>
          <a:xfrm>
            <a:off x="824000" y="-12"/>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Arrays</a:t>
            </a:r>
            <a:endParaRPr/>
          </a:p>
        </p:txBody>
      </p:sp>
      <p:sp>
        <p:nvSpPr>
          <p:cNvPr id="303" name="Google Shape;303;p17"/>
          <p:cNvSpPr txBox="1"/>
          <p:nvPr>
            <p:ph idx="1" type="subTitle"/>
          </p:nvPr>
        </p:nvSpPr>
        <p:spPr>
          <a:xfrm>
            <a:off x="824000" y="1513650"/>
            <a:ext cx="7728900" cy="277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 Array is an ordered list of values. Each value is called an element which is specified by an index.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Arrays has multiple methods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Filter</a:t>
            </a:r>
            <a:endParaRPr/>
          </a:p>
          <a:p>
            <a:pPr indent="0" lvl="0" marL="0" rtl="0" algn="l">
              <a:spcBef>
                <a:spcPts val="0"/>
              </a:spcBef>
              <a:spcAft>
                <a:spcPts val="0"/>
              </a:spcAft>
              <a:buNone/>
            </a:pPr>
            <a:r>
              <a:rPr lang="en"/>
              <a:t>forEach</a:t>
            </a:r>
            <a:endParaRPr/>
          </a:p>
          <a:p>
            <a:pPr indent="0" lvl="0" marL="0" rtl="0" algn="l">
              <a:spcBef>
                <a:spcPts val="0"/>
              </a:spcBef>
              <a:spcAft>
                <a:spcPts val="0"/>
              </a:spcAft>
              <a:buNone/>
            </a:pPr>
            <a:r>
              <a:rPr lang="en"/>
              <a:t>Map</a:t>
            </a:r>
            <a:endParaRPr/>
          </a:p>
          <a:p>
            <a:pPr indent="0" lvl="0" marL="0" rtl="0" algn="l">
              <a:spcBef>
                <a:spcPts val="0"/>
              </a:spcBef>
              <a:spcAft>
                <a:spcPts val="0"/>
              </a:spcAft>
              <a:buNone/>
            </a:pPr>
            <a:r>
              <a:rPr lang="en"/>
              <a:t>reduce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307" name="Shape 307"/>
        <p:cNvGrpSpPr/>
        <p:nvPr/>
      </p:nvGrpSpPr>
      <p:grpSpPr>
        <a:xfrm>
          <a:off x="0" y="0"/>
          <a:ext cx="0" cy="0"/>
          <a:chOff x="0" y="0"/>
          <a:chExt cx="0" cy="0"/>
        </a:xfrm>
      </p:grpSpPr>
      <p:sp>
        <p:nvSpPr>
          <p:cNvPr id="308" name="Google Shape;308;p18"/>
          <p:cNvSpPr txBox="1"/>
          <p:nvPr>
            <p:ph type="ctrTitle"/>
          </p:nvPr>
        </p:nvSpPr>
        <p:spPr>
          <a:xfrm>
            <a:off x="824000" y="370879"/>
            <a:ext cx="4255500" cy="161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Objects</a:t>
            </a:r>
            <a:endParaRPr/>
          </a:p>
        </p:txBody>
      </p:sp>
      <p:sp>
        <p:nvSpPr>
          <p:cNvPr id="309" name="Google Shape;309;p18"/>
          <p:cNvSpPr txBox="1"/>
          <p:nvPr>
            <p:ph idx="1" type="subTitle"/>
          </p:nvPr>
        </p:nvSpPr>
        <p:spPr>
          <a:xfrm>
            <a:off x="824000" y="1748725"/>
            <a:ext cx="4255500" cy="2543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Cloudinary</a:t>
            </a:r>
            <a:endParaRPr/>
          </a:p>
          <a:p>
            <a:pPr indent="-330200" lvl="0" marL="457200" rtl="0" algn="l">
              <a:spcBef>
                <a:spcPts val="0"/>
              </a:spcBef>
              <a:spcAft>
                <a:spcPts val="0"/>
              </a:spcAft>
              <a:buSzPts val="1600"/>
              <a:buChar char="●"/>
            </a:pPr>
            <a:r>
              <a:rPr lang="en"/>
              <a:t>Stripe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C4587"/>
        </a:solidFill>
      </p:bgPr>
    </p:bg>
    <p:spTree>
      <p:nvGrpSpPr>
        <p:cNvPr id="313" name="Shape 313"/>
        <p:cNvGrpSpPr/>
        <p:nvPr/>
      </p:nvGrpSpPr>
      <p:grpSpPr>
        <a:xfrm>
          <a:off x="0" y="0"/>
          <a:ext cx="0" cy="0"/>
          <a:chOff x="0" y="0"/>
          <a:chExt cx="0" cy="0"/>
        </a:xfrm>
      </p:grpSpPr>
      <p:sp>
        <p:nvSpPr>
          <p:cNvPr id="314" name="Google Shape;314;p19"/>
          <p:cNvSpPr txBox="1"/>
          <p:nvPr>
            <p:ph type="ctrTitle"/>
          </p:nvPr>
        </p:nvSpPr>
        <p:spPr>
          <a:xfrm>
            <a:off x="2558100" y="1865580"/>
            <a:ext cx="4255500" cy="10662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Thanks for reading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