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Montserrat" charset="0"/>
      <p:regular r:id="rId10"/>
      <p:bold r:id="rId11"/>
      <p:italic r:id="rId12"/>
      <p:boldItalic r:id="rId13"/>
    </p:embeddedFont>
    <p:embeddedFont>
      <p:font typeface="Nunito" charset="0"/>
      <p:regular r:id="rId14"/>
      <p:bold r:id="rId15"/>
      <p:italic r:id="rId16"/>
      <p:boldItalic r:id="rId17"/>
    </p:embeddedFont>
    <p:embeddedFont>
      <p:font typeface="Maven Pro"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2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38788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5e08b19311e0ba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5e08b19311e0ba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5e08b19311e0ba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5e08b19311e0ba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5e08b19311e0ba5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5e08b19311e0ba5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5e08b19311e0ba5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5e08b19311e0ba5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5e08b19311e0ba5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5e08b19311e0ba5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5e08b19311e0ba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5e08b19311e0ba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lnSpcReduction="10000"/>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265568" y="1202350"/>
            <a:ext cx="8731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b="0">
                <a:latin typeface="Montserrat"/>
                <a:ea typeface="Montserrat"/>
                <a:cs typeface="Montserrat"/>
                <a:sym typeface="Montserrat"/>
              </a:rPr>
              <a:t>Advanced Frontend Development</a:t>
            </a:r>
            <a:endParaRPr b="0">
              <a:latin typeface="Montserrat"/>
              <a:ea typeface="Montserrat"/>
              <a:cs typeface="Montserrat"/>
              <a:sym typeface="Montserrat"/>
            </a:endParaRPr>
          </a:p>
          <a:p>
            <a:pPr marL="0" lvl="0" indent="0" algn="l" rtl="0">
              <a:spcBef>
                <a:spcPts val="0"/>
              </a:spcBef>
              <a:spcAft>
                <a:spcPts val="0"/>
              </a:spcAft>
              <a:buNone/>
            </a:pPr>
            <a:r>
              <a:rPr lang="en" b="0">
                <a:latin typeface="Montserrat"/>
                <a:ea typeface="Montserrat"/>
                <a:cs typeface="Montserrat"/>
                <a:sym typeface="Montserrat"/>
              </a:rPr>
              <a:t>ES6 Features</a:t>
            </a:r>
            <a:endParaRPr b="0">
              <a:latin typeface="Montserrat"/>
              <a:ea typeface="Montserrat"/>
              <a:cs typeface="Montserrat"/>
              <a:sym typeface="Montserrat"/>
            </a:endParaRPr>
          </a:p>
          <a:p>
            <a:pPr marL="0" lvl="0" indent="0" algn="l" rtl="0">
              <a:spcBef>
                <a:spcPts val="0"/>
              </a:spcBef>
              <a:spcAft>
                <a:spcPts val="0"/>
              </a:spcAft>
              <a:buNone/>
            </a:pPr>
            <a:r>
              <a:rPr lang="en" b="0">
                <a:latin typeface="Montserrat"/>
                <a:ea typeface="Montserrat"/>
                <a:cs typeface="Montserrat"/>
                <a:sym typeface="Montserrat"/>
              </a:rPr>
              <a:t>Task 1</a:t>
            </a:r>
            <a:endParaRPr b="0">
              <a:latin typeface="Montserrat"/>
              <a:ea typeface="Montserrat"/>
              <a:cs typeface="Montserrat"/>
              <a:sym typeface="Montserrat"/>
            </a:endParaRPr>
          </a:p>
        </p:txBody>
      </p:sp>
      <p:sp>
        <p:nvSpPr>
          <p:cNvPr id="278" name="Google Shape;278;p13"/>
          <p:cNvSpPr txBox="1">
            <a:spLocks noGrp="1"/>
          </p:cNvSpPr>
          <p:nvPr>
            <p:ph type="subTitle" idx="1"/>
          </p:nvPr>
        </p:nvSpPr>
        <p:spPr>
          <a:xfrm>
            <a:off x="427200" y="3075250"/>
            <a:ext cx="4255500" cy="141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Montserrat"/>
                <a:ea typeface="Montserrat"/>
                <a:cs typeface="Montserrat"/>
                <a:sym typeface="Montserrat"/>
              </a:rPr>
              <a:t>Compiled by Yusuf Abu-safyan</a:t>
            </a:r>
            <a:endParaRPr>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https://github.com/Sufyan-codes/FlexiSaf-Internship.git</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82"/>
        <p:cNvGrpSpPr/>
        <p:nvPr/>
      </p:nvGrpSpPr>
      <p:grpSpPr>
        <a:xfrm>
          <a:off x="0" y="0"/>
          <a:ext cx="0" cy="0"/>
          <a:chOff x="0" y="0"/>
          <a:chExt cx="0" cy="0"/>
        </a:xfrm>
      </p:grpSpPr>
      <p:sp>
        <p:nvSpPr>
          <p:cNvPr id="283" name="Google Shape;283;p14"/>
          <p:cNvSpPr txBox="1">
            <a:spLocks noGrp="1"/>
          </p:cNvSpPr>
          <p:nvPr>
            <p:ph type="ctrTitle"/>
          </p:nvPr>
        </p:nvSpPr>
        <p:spPr>
          <a:xfrm>
            <a:off x="471300" y="323300"/>
            <a:ext cx="1689000" cy="808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scope</a:t>
            </a:r>
            <a:endParaRPr/>
          </a:p>
        </p:txBody>
      </p:sp>
      <p:sp>
        <p:nvSpPr>
          <p:cNvPr id="284" name="Google Shape;284;p14"/>
          <p:cNvSpPr txBox="1"/>
          <p:nvPr/>
        </p:nvSpPr>
        <p:spPr>
          <a:xfrm>
            <a:off x="558450" y="1131500"/>
            <a:ext cx="8009100" cy="346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1"/>
                </a:solidFill>
                <a:latin typeface="Montserrat"/>
                <a:ea typeface="Montserrat"/>
                <a:cs typeface="Montserrat"/>
                <a:sym typeface="Montserrat"/>
              </a:rPr>
              <a:t>The scope of a variable is the region of your program source code in which it is defined. A global variable has global scope; it is defined everywhere in your JavaScript code. On the other hand, variables declared within a function are defined only within the body of the function. They are local variables and have local scope. Function parameters also count as local variables and are defined only within the body of the function</a:t>
            </a:r>
            <a:endParaRPr sz="1600">
              <a:solidFill>
                <a:schemeClr val="lt1"/>
              </a:solidFill>
              <a:latin typeface="Montserrat"/>
              <a:ea typeface="Montserrat"/>
              <a:cs typeface="Montserrat"/>
              <a:sym typeface="Montserrat"/>
            </a:endParaRPr>
          </a:p>
          <a:p>
            <a:pPr marL="0" lvl="0" indent="0" algn="l" rtl="0">
              <a:spcBef>
                <a:spcPts val="0"/>
              </a:spcBef>
              <a:spcAft>
                <a:spcPts val="0"/>
              </a:spcAft>
              <a:buNone/>
            </a:pPr>
            <a:endParaRPr sz="16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ctrTitle"/>
          </p:nvPr>
        </p:nvSpPr>
        <p:spPr>
          <a:xfrm>
            <a:off x="824000" y="453954"/>
            <a:ext cx="4255500" cy="6954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Let, const</a:t>
            </a:r>
            <a:endParaRPr/>
          </a:p>
        </p:txBody>
      </p:sp>
      <p:sp>
        <p:nvSpPr>
          <p:cNvPr id="290" name="Google Shape;290;p15"/>
          <p:cNvSpPr txBox="1">
            <a:spLocks noGrp="1"/>
          </p:cNvSpPr>
          <p:nvPr>
            <p:ph type="subTitle" idx="1"/>
          </p:nvPr>
        </p:nvSpPr>
        <p:spPr>
          <a:xfrm>
            <a:off x="570450" y="1547725"/>
            <a:ext cx="7601100" cy="359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latin typeface="Montserrat"/>
                <a:ea typeface="Montserrat"/>
                <a:cs typeface="Montserrat"/>
                <a:sym typeface="Montserrat"/>
              </a:rPr>
              <a:t>Let and const are both key words allowing us to define the scope and type of varible to use.</a:t>
            </a:r>
            <a:endParaRPr dirty="0">
              <a:latin typeface="Montserrat"/>
              <a:ea typeface="Montserrat"/>
              <a:cs typeface="Montserrat"/>
              <a:sym typeface="Montserrat"/>
            </a:endParaRPr>
          </a:p>
          <a:p>
            <a:pPr marL="0" lvl="0" indent="0" algn="l" rtl="0">
              <a:spcBef>
                <a:spcPts val="0"/>
              </a:spcBef>
              <a:spcAft>
                <a:spcPts val="0"/>
              </a:spcAft>
              <a:buNone/>
            </a:pPr>
            <a:r>
              <a:rPr lang="en" dirty="0">
                <a:latin typeface="Montserrat"/>
                <a:ea typeface="Montserrat"/>
                <a:cs typeface="Montserrat"/>
                <a:sym typeface="Montserrat"/>
              </a:rPr>
              <a:t>Let allows reassignment while const means the variable does not </a:t>
            </a:r>
            <a:r>
              <a:rPr lang="en" dirty="0" smtClean="0">
                <a:latin typeface="Montserrat"/>
                <a:ea typeface="Montserrat"/>
                <a:cs typeface="Montserrat"/>
                <a:sym typeface="Montserrat"/>
              </a:rPr>
              <a:t>change</a:t>
            </a:r>
          </a:p>
          <a:p>
            <a:pPr marL="0" lvl="0" indent="0" algn="l" rtl="0">
              <a:spcBef>
                <a:spcPts val="0"/>
              </a:spcBef>
              <a:spcAft>
                <a:spcPts val="0"/>
              </a:spcAft>
              <a:buNone/>
            </a:pPr>
            <a:endParaRPr lang="en" dirty="0">
              <a:latin typeface="Montserrat"/>
              <a:ea typeface="Montserrat"/>
              <a:cs typeface="Montserrat"/>
              <a:sym typeface="Montserrat"/>
            </a:endParaRPr>
          </a:p>
          <a:p>
            <a:pPr marL="0" lvl="0" indent="0" algn="l" rtl="0">
              <a:spcBef>
                <a:spcPts val="0"/>
              </a:spcBef>
              <a:spcAft>
                <a:spcPts val="0"/>
              </a:spcAft>
              <a:buNone/>
            </a:pPr>
            <a:r>
              <a:rPr lang="en-US" dirty="0" smtClean="0">
                <a:latin typeface="Montserrat"/>
                <a:ea typeface="Montserrat"/>
                <a:cs typeface="Montserrat"/>
                <a:sym typeface="Montserrat"/>
              </a:rPr>
              <a:t>L</a:t>
            </a:r>
            <a:r>
              <a:rPr lang="en" dirty="0" smtClean="0">
                <a:latin typeface="Montserrat"/>
                <a:ea typeface="Montserrat"/>
                <a:cs typeface="Montserrat"/>
                <a:sym typeface="Montserrat"/>
              </a:rPr>
              <a:t>et name = ‘name’ //name can be reassigned</a:t>
            </a:r>
          </a:p>
          <a:p>
            <a:pPr marL="0" lvl="0" indent="0" algn="l" rtl="0">
              <a:spcBef>
                <a:spcPts val="0"/>
              </a:spcBef>
              <a:spcAft>
                <a:spcPts val="0"/>
              </a:spcAft>
              <a:buNone/>
            </a:pPr>
            <a:r>
              <a:rPr lang="en-US" dirty="0" smtClean="0">
                <a:latin typeface="Montserrat"/>
                <a:ea typeface="Montserrat"/>
                <a:cs typeface="Montserrat"/>
                <a:sym typeface="Montserrat"/>
              </a:rPr>
              <a:t>C</a:t>
            </a:r>
            <a:r>
              <a:rPr lang="en" dirty="0" smtClean="0">
                <a:latin typeface="Montserrat"/>
                <a:ea typeface="Montserrat"/>
                <a:cs typeface="Montserrat"/>
                <a:sym typeface="Montserrat"/>
              </a:rPr>
              <a:t>onst name = ‘name’ /name can not be reassigned</a:t>
            </a:r>
            <a:endParaRPr dirty="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294"/>
        <p:cNvGrpSpPr/>
        <p:nvPr/>
      </p:nvGrpSpPr>
      <p:grpSpPr>
        <a:xfrm>
          <a:off x="0" y="0"/>
          <a:ext cx="0" cy="0"/>
          <a:chOff x="0" y="0"/>
          <a:chExt cx="0" cy="0"/>
        </a:xfrm>
      </p:grpSpPr>
      <p:sp>
        <p:nvSpPr>
          <p:cNvPr id="295" name="Google Shape;295;p16"/>
          <p:cNvSpPr txBox="1">
            <a:spLocks noGrp="1"/>
          </p:cNvSpPr>
          <p:nvPr>
            <p:ph type="ctrTitle"/>
          </p:nvPr>
        </p:nvSpPr>
        <p:spPr>
          <a:xfrm>
            <a:off x="824000" y="352700"/>
            <a:ext cx="3747900" cy="1043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Arrow Function</a:t>
            </a:r>
            <a:endParaRPr/>
          </a:p>
        </p:txBody>
      </p:sp>
      <p:sp>
        <p:nvSpPr>
          <p:cNvPr id="296" name="Google Shape;296;p16"/>
          <p:cNvSpPr txBox="1">
            <a:spLocks noGrp="1"/>
          </p:cNvSpPr>
          <p:nvPr>
            <p:ph type="subTitle" idx="1"/>
          </p:nvPr>
        </p:nvSpPr>
        <p:spPr>
          <a:xfrm>
            <a:off x="824000" y="1637375"/>
            <a:ext cx="7508400" cy="2580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ES6 Arrow functions provides alternative way to write a shorter function syntax.</a:t>
            </a:r>
            <a:endParaRPr/>
          </a:p>
          <a:p>
            <a:pPr marL="0" lvl="0" indent="0" algn="l" rtl="0">
              <a:spcBef>
                <a:spcPts val="0"/>
              </a:spcBef>
              <a:spcAft>
                <a:spcPts val="0"/>
              </a:spcAft>
              <a:buNone/>
            </a:pPr>
            <a:r>
              <a:rPr lang="en"/>
              <a:t>Although shorter it has differences from the original function such as the not having bindings to this or super.</a:t>
            </a:r>
            <a:endParaRPr/>
          </a:p>
          <a:p>
            <a:pPr marL="0" lvl="0" indent="0" algn="l" rtl="0">
              <a:spcBef>
                <a:spcPts val="0"/>
              </a:spcBef>
              <a:spcAft>
                <a:spcPts val="0"/>
              </a:spcAft>
              <a:buNone/>
            </a:pPr>
            <a:endParaRPr/>
          </a:p>
        </p:txBody>
      </p:sp>
      <p:pic>
        <p:nvPicPr>
          <p:cNvPr id="297" name="Google Shape;297;p16" title="arrow function.PNG"/>
          <p:cNvPicPr preferRelativeResize="0"/>
          <p:nvPr/>
        </p:nvPicPr>
        <p:blipFill>
          <a:blip r:embed="rId3">
            <a:alphaModFix/>
          </a:blip>
          <a:stretch>
            <a:fillRect/>
          </a:stretch>
        </p:blipFill>
        <p:spPr>
          <a:xfrm>
            <a:off x="939375" y="2571750"/>
            <a:ext cx="7277651" cy="2285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301"/>
        <p:cNvGrpSpPr/>
        <p:nvPr/>
      </p:nvGrpSpPr>
      <p:grpSpPr>
        <a:xfrm>
          <a:off x="0" y="0"/>
          <a:ext cx="0" cy="0"/>
          <a:chOff x="0" y="0"/>
          <a:chExt cx="0" cy="0"/>
        </a:xfrm>
      </p:grpSpPr>
      <p:sp>
        <p:nvSpPr>
          <p:cNvPr id="302" name="Google Shape;302;p17"/>
          <p:cNvSpPr txBox="1">
            <a:spLocks noGrp="1"/>
          </p:cNvSpPr>
          <p:nvPr>
            <p:ph type="ctrTitle"/>
          </p:nvPr>
        </p:nvSpPr>
        <p:spPr>
          <a:xfrm>
            <a:off x="824000" y="-12"/>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Arrays</a:t>
            </a:r>
            <a:endParaRPr/>
          </a:p>
        </p:txBody>
      </p:sp>
      <p:sp>
        <p:nvSpPr>
          <p:cNvPr id="303" name="Google Shape;303;p17"/>
          <p:cNvSpPr txBox="1">
            <a:spLocks noGrp="1"/>
          </p:cNvSpPr>
          <p:nvPr>
            <p:ph type="subTitle" idx="1"/>
          </p:nvPr>
        </p:nvSpPr>
        <p:spPr>
          <a:xfrm>
            <a:off x="824000" y="1513650"/>
            <a:ext cx="7728900" cy="2778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An Array is an ordered list of values. Each value is called an element which is specified by an </a:t>
            </a:r>
            <a:r>
              <a:rPr lang="en" dirty="0" smtClean="0"/>
              <a:t>index.yntax</a:t>
            </a:r>
          </a:p>
          <a:p>
            <a:pPr marL="0" lvl="0" indent="0" algn="l" rtl="0">
              <a:spcBef>
                <a:spcPts val="0"/>
              </a:spcBef>
              <a:spcAft>
                <a:spcPts val="0"/>
              </a:spcAft>
              <a:buNone/>
            </a:pPr>
            <a:endParaRPr lang="en" dirty="0"/>
          </a:p>
          <a:p>
            <a:pPr marL="0" lvl="0" indent="0" algn="l" rtl="0">
              <a:spcBef>
                <a:spcPts val="0"/>
              </a:spcBef>
              <a:spcAft>
                <a:spcPts val="0"/>
              </a:spcAft>
              <a:buNone/>
            </a:pPr>
            <a:r>
              <a:rPr lang="en-US" dirty="0" smtClean="0"/>
              <a:t>C</a:t>
            </a:r>
            <a:r>
              <a:rPr lang="en" dirty="0" smtClean="0"/>
              <a:t>onst list = [item1,item2,item3,…]</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Arrays has multiple methods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Filter</a:t>
            </a:r>
            <a:endParaRPr dirty="0"/>
          </a:p>
          <a:p>
            <a:pPr marL="0" lvl="0" indent="0" algn="l" rtl="0">
              <a:spcBef>
                <a:spcPts val="0"/>
              </a:spcBef>
              <a:spcAft>
                <a:spcPts val="0"/>
              </a:spcAft>
              <a:buNone/>
            </a:pPr>
            <a:r>
              <a:rPr lang="en" dirty="0"/>
              <a:t>forEach</a:t>
            </a:r>
            <a:endParaRPr dirty="0"/>
          </a:p>
          <a:p>
            <a:pPr marL="0" lvl="0" indent="0" algn="l" rtl="0">
              <a:spcBef>
                <a:spcPts val="0"/>
              </a:spcBef>
              <a:spcAft>
                <a:spcPts val="0"/>
              </a:spcAft>
              <a:buNone/>
            </a:pPr>
            <a:r>
              <a:rPr lang="en" dirty="0"/>
              <a:t>Map</a:t>
            </a:r>
            <a:endParaRPr dirty="0"/>
          </a:p>
          <a:p>
            <a:pPr marL="0" lvl="0" indent="0" algn="l" rtl="0">
              <a:spcBef>
                <a:spcPts val="0"/>
              </a:spcBef>
              <a:spcAft>
                <a:spcPts val="0"/>
              </a:spcAft>
              <a:buNone/>
            </a:pPr>
            <a:r>
              <a:rPr lang="en" dirty="0"/>
              <a:t>reduce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73763"/>
        </a:solidFill>
        <a:effectLst/>
      </p:bgPr>
    </p:bg>
    <p:spTree>
      <p:nvGrpSpPr>
        <p:cNvPr id="1" name="Shape 307"/>
        <p:cNvGrpSpPr/>
        <p:nvPr/>
      </p:nvGrpSpPr>
      <p:grpSpPr>
        <a:xfrm>
          <a:off x="0" y="0"/>
          <a:ext cx="0" cy="0"/>
          <a:chOff x="0" y="0"/>
          <a:chExt cx="0" cy="0"/>
        </a:xfrm>
      </p:grpSpPr>
      <p:sp>
        <p:nvSpPr>
          <p:cNvPr id="308" name="Google Shape;308;p18"/>
          <p:cNvSpPr txBox="1">
            <a:spLocks noGrp="1"/>
          </p:cNvSpPr>
          <p:nvPr>
            <p:ph type="ctrTitle"/>
          </p:nvPr>
        </p:nvSpPr>
        <p:spPr>
          <a:xfrm>
            <a:off x="824000" y="370879"/>
            <a:ext cx="4255500" cy="1613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Objects</a:t>
            </a:r>
            <a:endParaRPr/>
          </a:p>
        </p:txBody>
      </p:sp>
      <p:sp>
        <p:nvSpPr>
          <p:cNvPr id="309" name="Google Shape;309;p18"/>
          <p:cNvSpPr txBox="1">
            <a:spLocks noGrp="1"/>
          </p:cNvSpPr>
          <p:nvPr>
            <p:ph type="subTitle" idx="1"/>
          </p:nvPr>
        </p:nvSpPr>
        <p:spPr>
          <a:xfrm>
            <a:off x="823999" y="1748725"/>
            <a:ext cx="7274971" cy="2543100"/>
          </a:xfrm>
          <a:prstGeom prst="rect">
            <a:avLst/>
          </a:prstGeom>
        </p:spPr>
        <p:txBody>
          <a:bodyPr spcFirstLastPara="1" wrap="square" lIns="91425" tIns="91425" rIns="91425" bIns="91425" anchor="t" anchorCtr="0">
            <a:normAutofit/>
          </a:bodyPr>
          <a:lstStyle/>
          <a:p>
            <a:pPr marL="127000" lvl="0" indent="0" algn="l" rtl="0">
              <a:spcBef>
                <a:spcPts val="0"/>
              </a:spcBef>
              <a:spcAft>
                <a:spcPts val="0"/>
              </a:spcAft>
              <a:buSzPts val="1600"/>
            </a:pPr>
            <a:r>
              <a:rPr lang="en-US" dirty="0" smtClean="0"/>
              <a:t>An object is a collection of key value pairs. Each key-value pair is called a property.</a:t>
            </a:r>
          </a:p>
          <a:p>
            <a:pPr marL="127000" lvl="0" indent="0" algn="l" rtl="0">
              <a:spcBef>
                <a:spcPts val="0"/>
              </a:spcBef>
              <a:spcAft>
                <a:spcPts val="0"/>
              </a:spcAft>
              <a:buSzPts val="1600"/>
            </a:pPr>
            <a:endParaRPr lang="en-US" dirty="0" smtClean="0"/>
          </a:p>
          <a:p>
            <a:pPr marL="127000" lvl="0" indent="0" algn="l" rtl="0">
              <a:spcBef>
                <a:spcPts val="0"/>
              </a:spcBef>
              <a:spcAft>
                <a:spcPts val="0"/>
              </a:spcAft>
              <a:buSzPts val="1600"/>
            </a:pPr>
            <a:endParaRPr lang="en-US" dirty="0"/>
          </a:p>
          <a:p>
            <a:pPr marL="127000" lvl="0" indent="0" algn="l" rtl="0">
              <a:spcBef>
                <a:spcPts val="0"/>
              </a:spcBef>
              <a:spcAft>
                <a:spcPts val="0"/>
              </a:spcAft>
              <a:buSzPts val="1600"/>
            </a:pPr>
            <a:r>
              <a:rPr lang="en-US" dirty="0" smtClean="0"/>
              <a:t>Syntax</a:t>
            </a:r>
          </a:p>
          <a:p>
            <a:pPr marL="127000" lvl="0" indent="0" algn="l" rtl="0">
              <a:spcBef>
                <a:spcPts val="0"/>
              </a:spcBef>
              <a:spcAft>
                <a:spcPts val="0"/>
              </a:spcAft>
              <a:buSzPts val="1600"/>
            </a:pPr>
            <a:endParaRPr lang="en-US" dirty="0"/>
          </a:p>
          <a:p>
            <a:pPr marL="127000" lvl="0" indent="0" algn="l" rtl="0">
              <a:spcBef>
                <a:spcPts val="0"/>
              </a:spcBef>
              <a:spcAft>
                <a:spcPts val="0"/>
              </a:spcAft>
              <a:buSzPts val="1600"/>
            </a:pPr>
            <a:r>
              <a:rPr lang="en-US" dirty="0" smtClean="0"/>
              <a:t>Let object = {</a:t>
            </a:r>
          </a:p>
          <a:p>
            <a:pPr marL="127000" lvl="0" indent="0" algn="l" rtl="0">
              <a:spcBef>
                <a:spcPts val="0"/>
              </a:spcBef>
              <a:spcAft>
                <a:spcPts val="0"/>
              </a:spcAft>
              <a:buSzPts val="1600"/>
            </a:pPr>
            <a:r>
              <a:rPr lang="en-US" dirty="0" smtClean="0"/>
              <a:t>	key: value,</a:t>
            </a:r>
            <a:endParaRPr lang="en-US" dirty="0"/>
          </a:p>
          <a:p>
            <a:pPr marL="127000" lvl="0" indent="0" algn="l" rtl="0">
              <a:spcBef>
                <a:spcPts val="0"/>
              </a:spcBef>
              <a:spcAft>
                <a:spcPts val="0"/>
              </a:spcAft>
              <a:buSzPts val="1600"/>
            </a:pPr>
            <a:r>
              <a:rPr lang="en-US" dirty="0" smtClean="0"/>
              <a: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4587"/>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ctrTitle"/>
          </p:nvPr>
        </p:nvSpPr>
        <p:spPr>
          <a:xfrm>
            <a:off x="803945" y="708584"/>
            <a:ext cx="2256496" cy="1066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dirty="0" smtClean="0"/>
              <a:t>Project</a:t>
            </a:r>
            <a:endParaRPr dirty="0"/>
          </a:p>
        </p:txBody>
      </p:sp>
      <p:sp>
        <p:nvSpPr>
          <p:cNvPr id="3" name="Google Shape;309;p18"/>
          <p:cNvSpPr txBox="1">
            <a:spLocks noGrp="1"/>
          </p:cNvSpPr>
          <p:nvPr>
            <p:ph type="subTitle" idx="1"/>
          </p:nvPr>
        </p:nvSpPr>
        <p:spPr>
          <a:xfrm>
            <a:off x="823999" y="1748725"/>
            <a:ext cx="7274971" cy="2543100"/>
          </a:xfrm>
          <a:prstGeom prst="rect">
            <a:avLst/>
          </a:prstGeom>
        </p:spPr>
        <p:txBody>
          <a:bodyPr spcFirstLastPara="1" wrap="square" lIns="91425" tIns="91425" rIns="91425" bIns="91425" anchor="t" anchorCtr="0">
            <a:normAutofit fontScale="92500" lnSpcReduction="10000"/>
          </a:bodyPr>
          <a:lstStyle/>
          <a:p>
            <a:pPr marL="127000" lvl="0" indent="0" algn="l" rtl="0">
              <a:spcBef>
                <a:spcPts val="0"/>
              </a:spcBef>
              <a:spcAft>
                <a:spcPts val="0"/>
              </a:spcAft>
              <a:buSzPts val="1600"/>
            </a:pPr>
            <a:r>
              <a:rPr lang="en-US" dirty="0" smtClean="0"/>
              <a:t>1.   I built a mini restaurant ordering app that applies the concepts I learned from the studies.</a:t>
            </a:r>
          </a:p>
          <a:p>
            <a:pPr marL="127000" lvl="0" indent="0" algn="l" rtl="0">
              <a:spcBef>
                <a:spcPts val="0"/>
              </a:spcBef>
              <a:spcAft>
                <a:spcPts val="0"/>
              </a:spcAft>
              <a:buSzPts val="1600"/>
            </a:pPr>
            <a:endParaRPr lang="en-US" dirty="0"/>
          </a:p>
          <a:p>
            <a:pPr marL="127000" lvl="0" indent="0" algn="l" rtl="0">
              <a:spcBef>
                <a:spcPts val="0"/>
              </a:spcBef>
              <a:spcAft>
                <a:spcPts val="0"/>
              </a:spcAft>
              <a:buSzPts val="1600"/>
            </a:pPr>
            <a:r>
              <a:rPr lang="en-US" dirty="0" smtClean="0"/>
              <a:t>2.   I used an array of objects to store the data of the menu in order to apply  the     </a:t>
            </a:r>
            <a:r>
              <a:rPr lang="en-US" dirty="0" err="1" smtClean="0"/>
              <a:t>forEach</a:t>
            </a:r>
            <a:r>
              <a:rPr lang="en-US" dirty="0" smtClean="0"/>
              <a:t> array method.</a:t>
            </a:r>
          </a:p>
          <a:p>
            <a:pPr marL="127000" lvl="0" indent="0" algn="l" rtl="0">
              <a:spcBef>
                <a:spcPts val="0"/>
              </a:spcBef>
              <a:spcAft>
                <a:spcPts val="0"/>
              </a:spcAft>
              <a:buSzPts val="1600"/>
            </a:pPr>
            <a:endParaRPr lang="en-US" dirty="0" smtClean="0"/>
          </a:p>
          <a:p>
            <a:pPr marL="469900" lvl="0" indent="-342900" algn="l" rtl="0">
              <a:spcBef>
                <a:spcPts val="0"/>
              </a:spcBef>
              <a:spcAft>
                <a:spcPts val="0"/>
              </a:spcAft>
              <a:buSzPts val="1600"/>
              <a:buAutoNum type="arabicPeriod" startAt="3"/>
            </a:pPr>
            <a:r>
              <a:rPr lang="en-US" dirty="0" smtClean="0"/>
              <a:t>I used  an array (cart) is to push the selected item from the menu</a:t>
            </a:r>
          </a:p>
          <a:p>
            <a:pPr marL="469900" lvl="0" indent="-342900" algn="l" rtl="0">
              <a:spcBef>
                <a:spcPts val="0"/>
              </a:spcBef>
              <a:spcAft>
                <a:spcPts val="0"/>
              </a:spcAft>
              <a:buSzPts val="1600"/>
              <a:buAutoNum type="arabicPeriod" startAt="3"/>
            </a:pPr>
            <a:r>
              <a:rPr lang="en-US" dirty="0" smtClean="0"/>
              <a:t>I able to apply the knowledge from the deliverable to a single application that mirrors real life applications.</a:t>
            </a:r>
          </a:p>
          <a:p>
            <a:pPr marL="127000" lvl="0" indent="0" algn="l" rtl="0">
              <a:spcBef>
                <a:spcPts val="0"/>
              </a:spcBef>
              <a:spcAft>
                <a:spcPts val="0"/>
              </a:spcAft>
              <a:buSzPts val="1600"/>
            </a:pPr>
            <a:endParaRPr lang="en-US" dirty="0" smtClean="0"/>
          </a:p>
          <a:p>
            <a:pPr marL="127000" lvl="0" indent="0" algn="l" rtl="0">
              <a:spcBef>
                <a:spcPts val="0"/>
              </a:spcBef>
              <a:spcAft>
                <a:spcPts val="0"/>
              </a:spcAft>
              <a:buSzPts val="1600"/>
            </a:pPr>
            <a:r>
              <a:rPr lang="en-US" dirty="0" smtClean="0"/>
              <a:t>  </a:t>
            </a:r>
            <a:r>
              <a:rPr lang="en-US" dirty="0" smtClean="0"/>
              <a:t> </a:t>
            </a:r>
            <a:endParaRPr dirty="0"/>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331</Words>
  <Application>Microsoft Office PowerPoint</Application>
  <PresentationFormat>On-screen Show (16:9)</PresentationFormat>
  <Paragraphs>46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Montserrat</vt:lpstr>
      <vt:lpstr>Nunito</vt:lpstr>
      <vt:lpstr>Maven Pro</vt:lpstr>
      <vt:lpstr>Momentum</vt:lpstr>
      <vt:lpstr>Advanced Frontend Development ES6 Features Task 1</vt:lpstr>
      <vt:lpstr>scope</vt:lpstr>
      <vt:lpstr>Let, const</vt:lpstr>
      <vt:lpstr>Arrow Function</vt:lpstr>
      <vt:lpstr>Arrays</vt:lpstr>
      <vt:lpstr>Objects</vt:lpstr>
      <vt:lpstr>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Frontend Development ES6 Features Task 1</dc:title>
  <cp:lastModifiedBy>Abu-sufyan</cp:lastModifiedBy>
  <cp:revision>3</cp:revision>
  <dcterms:modified xsi:type="dcterms:W3CDTF">2025-09-15T02:35:53Z</dcterms:modified>
</cp:coreProperties>
</file>