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3" r:id="rId3"/>
    <p:sldId id="257" r:id="rId4"/>
    <p:sldId id="284" r:id="rId5"/>
    <p:sldId id="285" r:id="rId6"/>
    <p:sldId id="258" r:id="rId7"/>
    <p:sldId id="259" r:id="rId8"/>
    <p:sldId id="260" r:id="rId9"/>
    <p:sldId id="261" r:id="rId10"/>
    <p:sldId id="262" r:id="rId11"/>
    <p:sldId id="263" r:id="rId12"/>
    <p:sldId id="288" r:id="rId13"/>
    <p:sldId id="289" r:id="rId14"/>
    <p:sldId id="290" r:id="rId15"/>
    <p:sldId id="264" r:id="rId16"/>
    <p:sldId id="265" r:id="rId17"/>
    <p:sldId id="277" r:id="rId18"/>
    <p:sldId id="278" r:id="rId19"/>
    <p:sldId id="266" r:id="rId20"/>
    <p:sldId id="270" r:id="rId21"/>
    <p:sldId id="271" r:id="rId22"/>
    <p:sldId id="272" r:id="rId23"/>
    <p:sldId id="273" r:id="rId24"/>
    <p:sldId id="275" r:id="rId25"/>
    <p:sldId id="279" r:id="rId26"/>
    <p:sldId id="286" r:id="rId27"/>
    <p:sldId id="280" r:id="rId28"/>
    <p:sldId id="287" r:id="rId29"/>
    <p:sldId id="281"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34"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10/23/2020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08</a:t>
            </a:r>
            <a:endParaRPr lang="en-US" dirty="0"/>
          </a:p>
          <a:p>
            <a:r>
              <a:rPr lang="en-US" dirty="0"/>
              <a:t>PL SQL (Continue)</a:t>
            </a:r>
          </a:p>
        </p:txBody>
      </p:sp>
    </p:spTree>
    <p:extLst>
      <p:ext uri="{BB962C8B-B14F-4D97-AF65-F5344CB8AC3E}">
        <p14:creationId xmlns=""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Fetch the rows from the cursor</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Syntax:</a:t>
            </a:r>
          </a:p>
          <a:p>
            <a:pPr marL="0" indent="0">
              <a:buNone/>
            </a:pPr>
            <a:r>
              <a:rPr lang="en-US" b="1" dirty="0"/>
              <a:t>FETCH  </a:t>
            </a:r>
            <a:r>
              <a:rPr lang="en-US" b="1" dirty="0" err="1"/>
              <a:t>cursor_name</a:t>
            </a:r>
            <a:endParaRPr lang="en-US" b="1" dirty="0"/>
          </a:p>
          <a:p>
            <a:pPr marL="0" indent="0">
              <a:buNone/>
            </a:pPr>
            <a:r>
              <a:rPr lang="en-US" b="1" dirty="0"/>
              <a:t>INTO      variable[,  variable. . . . ];</a:t>
            </a:r>
          </a:p>
          <a:p>
            <a:pPr marL="0" indent="0">
              <a:buNone/>
            </a:pPr>
            <a:endParaRPr lang="en-US" b="1" dirty="0"/>
          </a:p>
          <a:p>
            <a:pPr marL="0" indent="0">
              <a:buNone/>
            </a:pPr>
            <a:r>
              <a:rPr lang="en-US" b="1" dirty="0"/>
              <a:t>Example:</a:t>
            </a:r>
          </a:p>
          <a:p>
            <a:pPr marL="0" indent="0">
              <a:buNone/>
            </a:pPr>
            <a:r>
              <a:rPr lang="en-US" b="1" dirty="0"/>
              <a:t>FETCH </a:t>
            </a:r>
            <a:r>
              <a:rPr lang="en-US" b="1" dirty="0" err="1"/>
              <a:t>cv_emp_cursor</a:t>
            </a:r>
            <a:endParaRPr lang="en-US" b="1" dirty="0"/>
          </a:p>
          <a:p>
            <a:pPr marL="0" indent="0">
              <a:buNone/>
            </a:pPr>
            <a:r>
              <a:rPr lang="en-US" b="1" dirty="0"/>
              <a:t>INTO     </a:t>
            </a:r>
            <a:r>
              <a:rPr lang="en-US" b="1" dirty="0" err="1"/>
              <a:t>v_Empno</a:t>
            </a:r>
            <a:r>
              <a:rPr lang="en-US" b="1" dirty="0"/>
              <a:t>    ,</a:t>
            </a:r>
            <a:r>
              <a:rPr lang="en-US" b="1" dirty="0" err="1"/>
              <a:t>v_Ename</a:t>
            </a:r>
            <a:r>
              <a:rPr lang="en-US" b="1" dirty="0"/>
              <a:t>   ,  </a:t>
            </a:r>
            <a:r>
              <a:rPr lang="en-US" b="1" dirty="0" err="1"/>
              <a:t>v_Job</a:t>
            </a:r>
            <a:r>
              <a:rPr lang="en-US" b="1" dirty="0"/>
              <a:t>     ,      </a:t>
            </a:r>
            <a:r>
              <a:rPr lang="en-US" b="1" dirty="0" err="1"/>
              <a:t>v_Deptno</a:t>
            </a:r>
            <a:r>
              <a:rPr lang="en-US" b="1" dirty="0"/>
              <a:t>    ,</a:t>
            </a:r>
            <a:r>
              <a:rPr lang="en-US" b="1" dirty="0" err="1"/>
              <a:t>v_Sal</a:t>
            </a:r>
            <a:r>
              <a:rPr lang="en-US" b="1" dirty="0"/>
              <a:t>;</a:t>
            </a:r>
          </a:p>
          <a:p>
            <a:pPr marL="0" indent="0">
              <a:buNone/>
            </a:pPr>
            <a:endParaRPr lang="en-US" b="1" dirty="0"/>
          </a:p>
          <a:p>
            <a:pPr marL="0" indent="0">
              <a:buNone/>
            </a:pPr>
            <a:r>
              <a:rPr lang="en-US" b="1" dirty="0"/>
              <a:t>A cursor may have many rows; therefore, a loop is required to read each row in turn.</a:t>
            </a:r>
          </a:p>
          <a:p>
            <a:pPr marL="0" indent="0">
              <a:buNone/>
            </a:pPr>
            <a:r>
              <a:rPr lang="en-US" b="1" dirty="0"/>
              <a:t>LOOP</a:t>
            </a:r>
          </a:p>
          <a:p>
            <a:pPr marL="0" indent="0">
              <a:buNone/>
            </a:pPr>
            <a:r>
              <a:rPr lang="en-US" b="1" dirty="0"/>
              <a:t>FETCH CV_EMP_CURSOR </a:t>
            </a:r>
          </a:p>
          <a:p>
            <a:pPr marL="0" indent="0">
              <a:buNone/>
            </a:pPr>
            <a:r>
              <a:rPr lang="en-US" b="1" dirty="0"/>
              <a:t>INTO  V_EMPNO    ,V_ENAME   ,  V_JOB     ,      V_DEPTNO    ,V_SAL;</a:t>
            </a:r>
          </a:p>
          <a:p>
            <a:pPr marL="0" indent="0">
              <a:buNone/>
            </a:pPr>
            <a:r>
              <a:rPr lang="en-US" b="1" dirty="0"/>
              <a:t>--</a:t>
            </a:r>
            <a:r>
              <a:rPr lang="en-US" b="1" i="1" dirty="0"/>
              <a:t>exit the loop when there are no more rows, as indicated by</a:t>
            </a:r>
            <a:endParaRPr lang="en-US" b="1" dirty="0"/>
          </a:p>
          <a:p>
            <a:pPr marL="0" indent="0">
              <a:buNone/>
            </a:pPr>
            <a:r>
              <a:rPr lang="en-US" b="1" i="1" dirty="0"/>
              <a:t>--the Boolean variable </a:t>
            </a:r>
            <a:r>
              <a:rPr lang="en-US" b="1" i="1" dirty="0" err="1"/>
              <a:t>cv_emp_cursor%NOTFOUND</a:t>
            </a:r>
            <a:r>
              <a:rPr lang="en-US" b="1" i="1" dirty="0"/>
              <a:t> (=true when </a:t>
            </a:r>
            <a:endParaRPr lang="en-US" b="1" dirty="0"/>
          </a:p>
          <a:p>
            <a:pPr marL="0" indent="0">
              <a:buNone/>
            </a:pPr>
            <a:r>
              <a:rPr lang="en-US" b="1" i="1" dirty="0"/>
              <a:t>--there are no more rows)</a:t>
            </a:r>
            <a:endParaRPr lang="en-US" b="1" dirty="0"/>
          </a:p>
          <a:p>
            <a:pPr marL="0" indent="0">
              <a:buNone/>
            </a:pPr>
            <a:r>
              <a:rPr lang="en-US" b="1" dirty="0"/>
              <a:t>EXIT WHEN </a:t>
            </a:r>
            <a:r>
              <a:rPr lang="en-US" b="1" dirty="0" err="1"/>
              <a:t>cv_emp_cursor%NOTFOUND</a:t>
            </a:r>
            <a:r>
              <a:rPr lang="en-US" b="1" dirty="0"/>
              <a:t>;</a:t>
            </a:r>
          </a:p>
          <a:p>
            <a:pPr marL="0" indent="0">
              <a:buNone/>
            </a:pPr>
            <a:r>
              <a:rPr lang="en-US" b="1" dirty="0"/>
              <a:t>--</a:t>
            </a:r>
            <a:r>
              <a:rPr lang="en-US" b="1" i="1" dirty="0"/>
              <a:t>use DBMS_OUTPUT.PUT_LINE () to display the variable</a:t>
            </a:r>
            <a:endParaRPr lang="en-US" b="1" dirty="0"/>
          </a:p>
          <a:p>
            <a:pPr marL="0" indent="0">
              <a:buNone/>
            </a:pPr>
            <a:r>
              <a:rPr lang="en-US" b="1" dirty="0"/>
              <a:t>DBMS_OUTPUT.PUT_LINE(</a:t>
            </a:r>
          </a:p>
          <a:p>
            <a:pPr marL="0" indent="0">
              <a:buNone/>
            </a:pPr>
            <a:r>
              <a:rPr lang="en-US" b="1" dirty="0"/>
              <a:t>‘</a:t>
            </a:r>
            <a:r>
              <a:rPr lang="en-US" b="1" dirty="0" err="1"/>
              <a:t>v_Empno</a:t>
            </a:r>
            <a:r>
              <a:rPr lang="en-US" b="1" dirty="0"/>
              <a:t>= ‘ || </a:t>
            </a:r>
            <a:r>
              <a:rPr lang="en-US" b="1" dirty="0" err="1"/>
              <a:t>v_Empno</a:t>
            </a:r>
            <a:r>
              <a:rPr lang="en-US" b="1" dirty="0"/>
              <a:t>   ,’</a:t>
            </a:r>
            <a:r>
              <a:rPr lang="en-US" b="1" dirty="0" err="1"/>
              <a:t>v_Ename</a:t>
            </a:r>
            <a:r>
              <a:rPr lang="en-US" b="1" dirty="0"/>
              <a:t>=’ || </a:t>
            </a:r>
            <a:r>
              <a:rPr lang="en-US" b="1" dirty="0" err="1"/>
              <a:t>v_ename</a:t>
            </a:r>
            <a:r>
              <a:rPr lang="en-US" b="1" dirty="0"/>
              <a:t>   ,’  </a:t>
            </a:r>
            <a:r>
              <a:rPr lang="en-US" b="1" dirty="0" err="1"/>
              <a:t>v_Job</a:t>
            </a:r>
            <a:r>
              <a:rPr lang="en-US" b="1" dirty="0"/>
              <a:t>= ‘ || </a:t>
            </a:r>
            <a:r>
              <a:rPr lang="en-US" b="1" dirty="0" err="1"/>
              <a:t>v_job</a:t>
            </a:r>
            <a:r>
              <a:rPr lang="en-US" b="1" dirty="0"/>
              <a:t>     ,    ‘ </a:t>
            </a:r>
            <a:r>
              <a:rPr lang="en-US" b="1" dirty="0" err="1"/>
              <a:t>v_Deptno</a:t>
            </a:r>
            <a:r>
              <a:rPr lang="en-US" b="1" dirty="0"/>
              <a:t>= ‘ ||  </a:t>
            </a:r>
            <a:r>
              <a:rPr lang="en-US" b="1" dirty="0" err="1"/>
              <a:t>v_Deptno</a:t>
            </a:r>
            <a:r>
              <a:rPr lang="en-US" b="1" dirty="0"/>
              <a:t>   ,’</a:t>
            </a:r>
            <a:r>
              <a:rPr lang="en-US" b="1" dirty="0" err="1"/>
              <a:t>v_Sal</a:t>
            </a:r>
            <a:r>
              <a:rPr lang="en-US" b="1" dirty="0"/>
              <a:t> = ‘|| </a:t>
            </a:r>
            <a:r>
              <a:rPr lang="en-US" b="1" dirty="0" err="1"/>
              <a:t>v_sal</a:t>
            </a:r>
            <a:r>
              <a:rPr lang="en-US" b="1" dirty="0"/>
              <a:t>;</a:t>
            </a:r>
          </a:p>
          <a:p>
            <a:endParaRPr lang="en-US" dirty="0"/>
          </a:p>
        </p:txBody>
      </p:sp>
    </p:spTree>
    <p:extLst>
      <p:ext uri="{BB962C8B-B14F-4D97-AF65-F5344CB8AC3E}">
        <p14:creationId xmlns="" xmlns:p14="http://schemas.microsoft.com/office/powerpoint/2010/main" val="253865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Close the Cursor</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Closing your cursors frees up system resources.</a:t>
            </a:r>
          </a:p>
          <a:p>
            <a:pPr lvl="1"/>
            <a:r>
              <a:rPr lang="en-US" dirty="0"/>
              <a:t>CLOSE   </a:t>
            </a:r>
            <a:r>
              <a:rPr lang="en-US" dirty="0" err="1"/>
              <a:t>cv_emp_cursor</a:t>
            </a:r>
            <a:r>
              <a:rPr lang="en-US" dirty="0"/>
              <a:t>;</a:t>
            </a:r>
          </a:p>
          <a:p>
            <a:pPr marL="0" indent="0">
              <a:buNone/>
            </a:pPr>
            <a:endParaRPr lang="en-US" dirty="0"/>
          </a:p>
          <a:p>
            <a:endParaRPr lang="en-US" dirty="0"/>
          </a:p>
        </p:txBody>
      </p:sp>
    </p:spTree>
    <p:extLst>
      <p:ext uri="{BB962C8B-B14F-4D97-AF65-F5344CB8AC3E}">
        <p14:creationId xmlns="" xmlns:p14="http://schemas.microsoft.com/office/powerpoint/2010/main" val="25816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endParaRPr lang="en-US" dirty="0" smtClean="0"/>
          </a:p>
          <a:p>
            <a:r>
              <a:rPr lang="en-US" dirty="0" smtClean="0"/>
              <a:t>SET SERVEROUTPUT ON;</a:t>
            </a:r>
          </a:p>
          <a:p>
            <a:r>
              <a:rPr lang="en-US" dirty="0" smtClean="0"/>
              <a:t>DECLARE</a:t>
            </a:r>
          </a:p>
          <a:p>
            <a:r>
              <a:rPr lang="en-US" dirty="0" smtClean="0"/>
              <a:t>c1 </a:t>
            </a:r>
            <a:r>
              <a:rPr lang="en-US" dirty="0" err="1" smtClean="0"/>
              <a:t>emp%rowtype</a:t>
            </a:r>
            <a:r>
              <a:rPr lang="en-US" dirty="0" smtClean="0"/>
              <a:t>;</a:t>
            </a:r>
          </a:p>
          <a:p>
            <a:r>
              <a:rPr lang="en-US" dirty="0" smtClean="0"/>
              <a:t>BEGIN</a:t>
            </a:r>
          </a:p>
          <a:p>
            <a:r>
              <a:rPr lang="en-US" dirty="0" smtClean="0"/>
              <a:t>SELECT * into c1 from </a:t>
            </a:r>
            <a:r>
              <a:rPr lang="en-US" dirty="0" err="1" smtClean="0"/>
              <a:t>emp</a:t>
            </a:r>
            <a:r>
              <a:rPr lang="en-US" dirty="0" smtClean="0"/>
              <a:t> where </a:t>
            </a:r>
            <a:r>
              <a:rPr lang="en-US" dirty="0" err="1" smtClean="0"/>
              <a:t>empno</a:t>
            </a:r>
            <a:r>
              <a:rPr lang="en-US" dirty="0" smtClean="0"/>
              <a:t>=7902;</a:t>
            </a:r>
          </a:p>
          <a:p>
            <a:r>
              <a:rPr lang="en-US" dirty="0" smtClean="0"/>
              <a:t>DBMS_OUTPUT.PUT_LINE(c1.empno || '  ' || c1.ename || ' ' || c1.job);</a:t>
            </a:r>
          </a:p>
          <a:p>
            <a:r>
              <a:rPr lang="en-US" dirty="0" smtClean="0"/>
              <a:t>END;</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 SERVEROUTPUT ON;</a:t>
            </a:r>
          </a:p>
          <a:p>
            <a:r>
              <a:rPr lang="en-US" dirty="0" smtClean="0"/>
              <a:t>DECLARE</a:t>
            </a:r>
          </a:p>
          <a:p>
            <a:r>
              <a:rPr lang="en-US" dirty="0" smtClean="0"/>
              <a:t>CURSOR c1 IS</a:t>
            </a:r>
          </a:p>
          <a:p>
            <a:r>
              <a:rPr lang="en-US" dirty="0" smtClean="0"/>
              <a:t>SELECT * from </a:t>
            </a:r>
            <a:r>
              <a:rPr lang="en-US" dirty="0" err="1" smtClean="0"/>
              <a:t>emp</a:t>
            </a:r>
            <a:r>
              <a:rPr lang="en-US" dirty="0" smtClean="0"/>
              <a:t>;</a:t>
            </a:r>
          </a:p>
          <a:p>
            <a:r>
              <a:rPr lang="en-US" dirty="0" smtClean="0"/>
              <a:t>cc1 c1%rowtype;</a:t>
            </a:r>
          </a:p>
          <a:p>
            <a:r>
              <a:rPr lang="en-US" dirty="0" smtClean="0"/>
              <a:t>BEGIN</a:t>
            </a:r>
          </a:p>
          <a:p>
            <a:r>
              <a:rPr lang="en-US" dirty="0" smtClean="0"/>
              <a:t>OPEN c1;</a:t>
            </a:r>
          </a:p>
          <a:p>
            <a:r>
              <a:rPr lang="en-US" dirty="0" smtClean="0"/>
              <a:t>LOOP</a:t>
            </a:r>
          </a:p>
          <a:p>
            <a:r>
              <a:rPr lang="en-US" dirty="0" smtClean="0"/>
              <a:t>FETCH c1 into cc1;</a:t>
            </a:r>
          </a:p>
          <a:p>
            <a:r>
              <a:rPr lang="en-US" dirty="0" smtClean="0"/>
              <a:t>exit when c1%NOTFOUND;</a:t>
            </a:r>
          </a:p>
          <a:p>
            <a:r>
              <a:rPr lang="en-US" dirty="0" smtClean="0"/>
              <a:t>DBMS_OUTPUT.PUT_LINE(cc1.empno || '  ' || cc1.ename || ' ' || cc1.job);</a:t>
            </a:r>
          </a:p>
          <a:p>
            <a:r>
              <a:rPr lang="en-US" dirty="0" smtClean="0"/>
              <a:t>END LOOP;</a:t>
            </a:r>
          </a:p>
          <a:p>
            <a:r>
              <a:rPr lang="en-US" dirty="0" smtClean="0"/>
              <a:t>CLOSE c1;</a:t>
            </a:r>
          </a:p>
          <a:p>
            <a:r>
              <a:rPr lang="en-US" dirty="0" smtClean="0"/>
              <a:t>END;</a:t>
            </a:r>
          </a:p>
          <a:p>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SET SERVEROUTPUT ON;</a:t>
            </a:r>
          </a:p>
          <a:p>
            <a:r>
              <a:rPr lang="en-US" dirty="0" smtClean="0"/>
              <a:t>DECLARE</a:t>
            </a:r>
          </a:p>
          <a:p>
            <a:r>
              <a:rPr lang="en-US" dirty="0" smtClean="0"/>
              <a:t>CURSOR c1 IS</a:t>
            </a:r>
          </a:p>
          <a:p>
            <a:r>
              <a:rPr lang="en-US" dirty="0" smtClean="0"/>
              <a:t>SELECT * from </a:t>
            </a:r>
            <a:r>
              <a:rPr lang="en-US" dirty="0" err="1" smtClean="0"/>
              <a:t>emp</a:t>
            </a:r>
            <a:r>
              <a:rPr lang="en-US" dirty="0" smtClean="0"/>
              <a:t> ORDER BY SAL DESC;</a:t>
            </a:r>
          </a:p>
          <a:p>
            <a:r>
              <a:rPr lang="en-US" dirty="0" smtClean="0"/>
              <a:t>cc1 c1%rowtype;</a:t>
            </a:r>
          </a:p>
          <a:p>
            <a:r>
              <a:rPr lang="en-US" dirty="0" smtClean="0"/>
              <a:t>BEGIN</a:t>
            </a:r>
          </a:p>
          <a:p>
            <a:r>
              <a:rPr lang="en-US" dirty="0" smtClean="0"/>
              <a:t>OPEN c1;</a:t>
            </a:r>
          </a:p>
          <a:p>
            <a:r>
              <a:rPr lang="en-US" dirty="0" smtClean="0"/>
              <a:t>FOR </a:t>
            </a:r>
            <a:r>
              <a:rPr lang="en-US" dirty="0" err="1" smtClean="0"/>
              <a:t>i</a:t>
            </a:r>
            <a:r>
              <a:rPr lang="en-US" dirty="0" smtClean="0"/>
              <a:t> in 1 .. 5 LOOP</a:t>
            </a:r>
          </a:p>
          <a:p>
            <a:r>
              <a:rPr lang="en-US" dirty="0" smtClean="0"/>
              <a:t>FETCH c1 into cc1;</a:t>
            </a:r>
          </a:p>
          <a:p>
            <a:r>
              <a:rPr lang="en-US" dirty="0" smtClean="0"/>
              <a:t>exit when c1%NOTFOUND;</a:t>
            </a:r>
          </a:p>
          <a:p>
            <a:r>
              <a:rPr lang="en-US" dirty="0" smtClean="0"/>
              <a:t>DBMS_OUTPUT.PUT_LINE(cc1.empno || '  ' || cc1.ename || ' ' || cc1.job || '  '|| cc1.SAL );</a:t>
            </a:r>
          </a:p>
          <a:p>
            <a:r>
              <a:rPr lang="en-US" dirty="0" smtClean="0"/>
              <a:t>END LOOP;</a:t>
            </a:r>
          </a:p>
          <a:p>
            <a:r>
              <a:rPr lang="en-US" dirty="0" smtClean="0"/>
              <a:t>CLOSE c1;</a:t>
            </a:r>
          </a:p>
          <a:p>
            <a:r>
              <a:rPr lang="en-US" dirty="0" smtClean="0"/>
              <a:t>END;</a:t>
            </a:r>
          </a:p>
          <a:p>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Cursors and FOR Loops</a:t>
            </a:r>
          </a:p>
        </p:txBody>
      </p:sp>
      <p:sp>
        <p:nvSpPr>
          <p:cNvPr id="3" name="Content Placeholder 2"/>
          <p:cNvSpPr>
            <a:spLocks noGrp="1"/>
          </p:cNvSpPr>
          <p:nvPr>
            <p:ph idx="1"/>
          </p:nvPr>
        </p:nvSpPr>
        <p:spPr/>
        <p:txBody>
          <a:bodyPr/>
          <a:lstStyle/>
          <a:p>
            <a:endParaRPr lang="en-US" dirty="0"/>
          </a:p>
          <a:p>
            <a:r>
              <a:rPr lang="en-US" dirty="0"/>
              <a:t>You can use the power of FOR loop to access the rows in a cursor</a:t>
            </a:r>
          </a:p>
          <a:p>
            <a:endParaRPr lang="en-US" dirty="0"/>
          </a:p>
          <a:p>
            <a:endParaRPr lang="en-US" dirty="0"/>
          </a:p>
          <a:p>
            <a:endParaRPr lang="en-US" dirty="0"/>
          </a:p>
          <a:p>
            <a:r>
              <a:rPr lang="en-US" dirty="0"/>
              <a:t>When you use a FOR loop, you don’t have to explicitly open and close the cursor------ the FOR loop does this automatically.</a:t>
            </a:r>
          </a:p>
          <a:p>
            <a:endParaRPr lang="en-US" dirty="0"/>
          </a:p>
        </p:txBody>
      </p:sp>
    </p:spTree>
    <p:extLst>
      <p:ext uri="{BB962C8B-B14F-4D97-AF65-F5344CB8AC3E}">
        <p14:creationId xmlns="" xmlns:p14="http://schemas.microsoft.com/office/powerpoint/2010/main" val="350326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a:t>DECLARE</a:t>
            </a:r>
          </a:p>
          <a:p>
            <a:pPr marL="0" indent="0">
              <a:buNone/>
            </a:pPr>
            <a:r>
              <a:rPr lang="en-US" dirty="0"/>
              <a:t>   CURSOR cv_emp_cursor2 IS</a:t>
            </a:r>
          </a:p>
          <a:p>
            <a:pPr marL="0" indent="0">
              <a:buNone/>
            </a:pPr>
            <a:r>
              <a:rPr lang="en-US" dirty="0"/>
              <a:t>      SELECT </a:t>
            </a:r>
            <a:r>
              <a:rPr lang="en-US" dirty="0" err="1"/>
              <a:t>empno</a:t>
            </a:r>
            <a:r>
              <a:rPr lang="en-US" dirty="0"/>
              <a:t>, </a:t>
            </a:r>
            <a:r>
              <a:rPr lang="en-US" dirty="0" err="1"/>
              <a:t>ename,job</a:t>
            </a:r>
            <a:endParaRPr lang="en-US" dirty="0"/>
          </a:p>
          <a:p>
            <a:pPr marL="0" indent="0">
              <a:buNone/>
            </a:pPr>
            <a:r>
              <a:rPr lang="en-US" dirty="0"/>
              <a:t>        FROM </a:t>
            </a:r>
            <a:r>
              <a:rPr lang="en-US" dirty="0" err="1"/>
              <a:t>emp</a:t>
            </a:r>
            <a:r>
              <a:rPr lang="en-US" dirty="0"/>
              <a:t> WHERE </a:t>
            </a:r>
            <a:r>
              <a:rPr lang="en-US" dirty="0" err="1"/>
              <a:t>deptno</a:t>
            </a:r>
            <a:r>
              <a:rPr lang="en-US" dirty="0"/>
              <a:t> = 30;</a:t>
            </a:r>
          </a:p>
          <a:p>
            <a:pPr marL="0" indent="0">
              <a:buNone/>
            </a:pPr>
            <a:r>
              <a:rPr lang="en-US" dirty="0"/>
              <a:t>BEGIN</a:t>
            </a:r>
          </a:p>
          <a:p>
            <a:pPr marL="0" indent="0">
              <a:buNone/>
            </a:pPr>
            <a:r>
              <a:rPr lang="en-US" dirty="0"/>
              <a:t>   FOR </a:t>
            </a:r>
            <a:r>
              <a:rPr lang="en-US" dirty="0" err="1"/>
              <a:t>v_emp</a:t>
            </a:r>
            <a:r>
              <a:rPr lang="en-US" dirty="0"/>
              <a:t> IN cv_emp_cursor2 LOOP</a:t>
            </a:r>
          </a:p>
          <a:p>
            <a:pPr marL="0" indent="0">
              <a:buNone/>
            </a:pPr>
            <a:r>
              <a:rPr lang="en-US" dirty="0"/>
              <a:t>      DBMS_OUTPUT.PUT_LINE(</a:t>
            </a:r>
          </a:p>
          <a:p>
            <a:pPr marL="0" indent="0">
              <a:buNone/>
            </a:pPr>
            <a:r>
              <a:rPr lang="en-US" dirty="0"/>
              <a:t>	‘EMPNO =’ || </a:t>
            </a:r>
            <a:r>
              <a:rPr lang="en-US" dirty="0" err="1"/>
              <a:t>v_emp.empno</a:t>
            </a:r>
            <a:r>
              <a:rPr lang="en-US" dirty="0"/>
              <a:t> || ‘,</a:t>
            </a:r>
            <a:r>
              <a:rPr lang="en-US" dirty="0" err="1"/>
              <a:t>ename</a:t>
            </a:r>
            <a:r>
              <a:rPr lang="en-US" dirty="0"/>
              <a:t> = ‘|| 	</a:t>
            </a:r>
            <a:r>
              <a:rPr lang="en-US" dirty="0" err="1"/>
              <a:t>v_emp.ename</a:t>
            </a:r>
            <a:r>
              <a:rPr lang="en-US" dirty="0"/>
              <a:t> || ‘,job = ‘|| </a:t>
            </a:r>
            <a:r>
              <a:rPr lang="en-US" dirty="0" err="1"/>
              <a:t>v_emp.job</a:t>
            </a:r>
            <a:r>
              <a:rPr lang="en-US" dirty="0"/>
              <a:t> ); </a:t>
            </a:r>
          </a:p>
          <a:p>
            <a:pPr marL="0" indent="0">
              <a:buNone/>
            </a:pPr>
            <a:r>
              <a:rPr lang="en-US" dirty="0"/>
              <a:t>END LOOP;</a:t>
            </a:r>
          </a:p>
          <a:p>
            <a:pPr marL="0" indent="0">
              <a:buNone/>
            </a:pPr>
            <a:r>
              <a:rPr lang="en-US" dirty="0"/>
              <a:t>END;</a:t>
            </a:r>
          </a:p>
          <a:p>
            <a:pPr marL="0" indent="0">
              <a:buNone/>
            </a:pPr>
            <a:endParaRPr lang="en-US" dirty="0"/>
          </a:p>
          <a:p>
            <a:endParaRPr lang="en-US" dirty="0"/>
          </a:p>
        </p:txBody>
      </p:sp>
    </p:spTree>
    <p:extLst>
      <p:ext uri="{BB962C8B-B14F-4D97-AF65-F5344CB8AC3E}">
        <p14:creationId xmlns="" xmlns:p14="http://schemas.microsoft.com/office/powerpoint/2010/main" val="245387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1524000"/>
            <a:ext cx="7301734" cy="4038600"/>
          </a:xfrm>
          <a:prstGeom prst="rect">
            <a:avLst/>
          </a:prstGeom>
        </p:spPr>
      </p:pic>
    </p:spTree>
    <p:extLst>
      <p:ext uri="{BB962C8B-B14F-4D97-AF65-F5344CB8AC3E}">
        <p14:creationId xmlns="" xmlns:p14="http://schemas.microsoft.com/office/powerpoint/2010/main" val="387838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normAutofit fontScale="92500" lnSpcReduction="20000"/>
          </a:bodyPr>
          <a:lstStyle/>
          <a:p>
            <a:r>
              <a:rPr lang="en-US" dirty="0"/>
              <a:t>DECLARE</a:t>
            </a:r>
          </a:p>
          <a:p>
            <a:r>
              <a:rPr lang="en-US" dirty="0"/>
              <a:t>CURSOR EMP_CURSOR IS </a:t>
            </a:r>
          </a:p>
          <a:p>
            <a:r>
              <a:rPr lang="en-US" dirty="0"/>
              <a:t>SELECT FIRST_NAME, LAST_NAME FROM EMPLOYEES WHERE DEPARTMENT_ID = 30;</a:t>
            </a:r>
          </a:p>
          <a:p>
            <a:r>
              <a:rPr lang="en-US" dirty="0"/>
              <a:t>EMP_RECORD EMP_CURSOR%ROWTYPE;</a:t>
            </a:r>
          </a:p>
          <a:p>
            <a:r>
              <a:rPr lang="en-US" dirty="0"/>
              <a:t>BEGIN</a:t>
            </a:r>
          </a:p>
          <a:p>
            <a:r>
              <a:rPr lang="en-US" dirty="0"/>
              <a:t>OPEN EMP_CURSOR;</a:t>
            </a:r>
          </a:p>
          <a:p>
            <a:r>
              <a:rPr lang="en-US" dirty="0"/>
              <a:t>IF EMP_CURSOR%ISOPEN THEN </a:t>
            </a:r>
          </a:p>
          <a:p>
            <a:r>
              <a:rPr lang="en-US" dirty="0"/>
              <a:t>LOOP</a:t>
            </a:r>
          </a:p>
          <a:p>
            <a:r>
              <a:rPr lang="en-US" dirty="0"/>
              <a:t>FETCH EMP_CURSOR INTO EMP_RECORD;</a:t>
            </a:r>
          </a:p>
          <a:p>
            <a:r>
              <a:rPr lang="en-US" dirty="0"/>
              <a:t>EXIT WHEN EMP_CURSOR%NOTFOUND; DBMS_OUTPUT.PUT_LINE(EMP_CURSOR%ROWCOUNT); DBMS_OUTPUT.PUT_LINE(EMP_RECORD.FIRST_NAME || ' ' || EMP_RECORD.LAST_NAME); END LOOP; END IF; CLOSE EMP_CURSOR;</a:t>
            </a:r>
          </a:p>
          <a:p>
            <a:r>
              <a:rPr lang="en-US" dirty="0"/>
              <a:t>END; </a:t>
            </a:r>
          </a:p>
        </p:txBody>
      </p:sp>
    </p:spTree>
    <p:extLst>
      <p:ext uri="{BB962C8B-B14F-4D97-AF65-F5344CB8AC3E}">
        <p14:creationId xmlns="" xmlns:p14="http://schemas.microsoft.com/office/powerpoint/2010/main" val="222127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pPr marL="114300" indent="0">
              <a:buNone/>
            </a:pPr>
            <a:endParaRPr lang="en-US" dirty="0"/>
          </a:p>
          <a:p>
            <a:r>
              <a:rPr lang="en-US" dirty="0"/>
              <a:t>A view is a virtual table.</a:t>
            </a:r>
          </a:p>
          <a:p>
            <a:pPr marL="114300" indent="0">
              <a:buNone/>
            </a:pPr>
            <a:endParaRPr lang="en-US" dirty="0"/>
          </a:p>
          <a:p>
            <a:r>
              <a:rPr lang="en-US" dirty="0"/>
              <a:t>A view contains rows and columns, just like a real table. The fields in a view are fields from one or more real tables in the database.</a:t>
            </a:r>
          </a:p>
          <a:p>
            <a:endParaRPr lang="en-US" dirty="0"/>
          </a:p>
          <a:p>
            <a:r>
              <a:rPr lang="en-US" dirty="0"/>
              <a:t>You can add SQL functions, WHERE, and JOIN statements to a view and present the data as if the data were coming from one single table.</a:t>
            </a:r>
          </a:p>
          <a:p>
            <a:endParaRPr lang="en-US" dirty="0"/>
          </a:p>
        </p:txBody>
      </p:sp>
    </p:spTree>
    <p:extLst>
      <p:ext uri="{BB962C8B-B14F-4D97-AF65-F5344CB8AC3E}">
        <p14:creationId xmlns="" xmlns:p14="http://schemas.microsoft.com/office/powerpoint/2010/main" val="3696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Cursor are memory areas that allow you to allocate an area of memory and access the information retrieved from SQL statement. </a:t>
            </a:r>
          </a:p>
          <a:p>
            <a:r>
              <a:rPr lang="en-US" b="1" dirty="0" smtClean="0"/>
              <a:t>Example:</a:t>
            </a:r>
          </a:p>
          <a:p>
            <a:r>
              <a:rPr lang="en-US" dirty="0" smtClean="0"/>
              <a:t>You use a cursor to operate on all the rows of STUDENT table for those students taking a particular course.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CREATE VIEW Syntax</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CREATE VIEW </a:t>
            </a:r>
            <a:r>
              <a:rPr lang="en-US" dirty="0" err="1"/>
              <a:t>view_name</a:t>
            </a:r>
            <a:r>
              <a:rPr lang="en-US" dirty="0"/>
              <a:t> AS</a:t>
            </a:r>
            <a:br>
              <a:rPr lang="en-US" dirty="0"/>
            </a:br>
            <a:r>
              <a:rPr lang="en-US" dirty="0"/>
              <a:t>SELECT </a:t>
            </a:r>
            <a:r>
              <a:rPr lang="en-US" dirty="0" err="1"/>
              <a:t>column_name</a:t>
            </a:r>
            <a:r>
              <a:rPr lang="en-US" dirty="0"/>
              <a:t>(s)</a:t>
            </a:r>
            <a:br>
              <a:rPr lang="en-US" dirty="0"/>
            </a:br>
            <a:r>
              <a:rPr lang="en-US" dirty="0"/>
              <a:t>FROM </a:t>
            </a:r>
            <a:r>
              <a:rPr lang="en-US" dirty="0" err="1"/>
              <a:t>table_name</a:t>
            </a:r>
            <a:r>
              <a:rPr lang="en-US" dirty="0"/>
              <a:t/>
            </a:r>
            <a:br>
              <a:rPr lang="en-US" dirty="0"/>
            </a:br>
            <a:r>
              <a:rPr lang="en-US" dirty="0"/>
              <a:t>WHERE condition</a:t>
            </a:r>
          </a:p>
        </p:txBody>
      </p:sp>
    </p:spTree>
    <p:extLst>
      <p:ext uri="{BB962C8B-B14F-4D97-AF65-F5344CB8AC3E}">
        <p14:creationId xmlns="" xmlns:p14="http://schemas.microsoft.com/office/powerpoint/2010/main" val="966450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CREATE VIEW Examples</a:t>
            </a:r>
            <a:br>
              <a:rPr lang="en-US" dirty="0"/>
            </a:br>
            <a:endParaRPr lang="en-US" dirty="0"/>
          </a:p>
        </p:txBody>
      </p:sp>
      <p:sp>
        <p:nvSpPr>
          <p:cNvPr id="3" name="Content Placeholder 2"/>
          <p:cNvSpPr>
            <a:spLocks noGrp="1"/>
          </p:cNvSpPr>
          <p:nvPr>
            <p:ph idx="1"/>
          </p:nvPr>
        </p:nvSpPr>
        <p:spPr/>
        <p:txBody>
          <a:bodyPr/>
          <a:lstStyle/>
          <a:p>
            <a:r>
              <a:rPr lang="en-US" dirty="0"/>
              <a:t>The view </a:t>
            </a:r>
            <a:r>
              <a:rPr lang="en-US" dirty="0" smtClean="0"/>
              <a:t>“</a:t>
            </a:r>
            <a:r>
              <a:rPr lang="en-US" dirty="0" err="1" smtClean="0"/>
              <a:t>emp_records</a:t>
            </a:r>
            <a:r>
              <a:rPr lang="en-US" dirty="0" smtClean="0"/>
              <a:t>" </a:t>
            </a:r>
            <a:r>
              <a:rPr lang="en-US" dirty="0"/>
              <a:t>lists all active </a:t>
            </a:r>
            <a:r>
              <a:rPr lang="en-US" dirty="0" err="1" smtClean="0"/>
              <a:t>emp</a:t>
            </a:r>
            <a:r>
              <a:rPr lang="en-US" dirty="0" smtClean="0"/>
              <a:t> from </a:t>
            </a:r>
            <a:r>
              <a:rPr lang="en-US" dirty="0"/>
              <a:t>the </a:t>
            </a:r>
            <a:r>
              <a:rPr lang="en-US" dirty="0" smtClean="0"/>
              <a:t>“</a:t>
            </a:r>
            <a:r>
              <a:rPr lang="en-US" dirty="0" err="1" smtClean="0"/>
              <a:t>emp</a:t>
            </a:r>
            <a:r>
              <a:rPr lang="en-US" dirty="0" smtClean="0"/>
              <a:t>" </a:t>
            </a:r>
            <a:r>
              <a:rPr lang="en-US" dirty="0"/>
              <a:t>table.</a:t>
            </a:r>
          </a:p>
          <a:p>
            <a:r>
              <a:rPr lang="en-US" dirty="0"/>
              <a:t>The view is created with the following SQL:</a:t>
            </a:r>
          </a:p>
          <a:p>
            <a:endParaRPr lang="en-US" dirty="0"/>
          </a:p>
          <a:p>
            <a:r>
              <a:rPr lang="en-US" dirty="0" smtClean="0"/>
              <a:t>CREATE VIEW [</a:t>
            </a:r>
            <a:r>
              <a:rPr lang="en-US" dirty="0" err="1" smtClean="0"/>
              <a:t>emp_records</a:t>
            </a:r>
            <a:r>
              <a:rPr lang="en-US" smtClean="0"/>
              <a:t>] </a:t>
            </a:r>
            <a:r>
              <a:rPr lang="en-US" dirty="0" smtClean="0"/>
              <a:t>AS</a:t>
            </a:r>
            <a:br>
              <a:rPr lang="en-US" dirty="0" smtClean="0"/>
            </a:br>
            <a:r>
              <a:rPr lang="en-US" dirty="0" smtClean="0"/>
              <a:t>SELECT *</a:t>
            </a:r>
            <a:br>
              <a:rPr lang="en-US" dirty="0" smtClean="0"/>
            </a:br>
            <a:r>
              <a:rPr lang="en-US" dirty="0" smtClean="0"/>
              <a:t>FROM </a:t>
            </a:r>
            <a:r>
              <a:rPr lang="en-US" dirty="0" err="1" smtClean="0"/>
              <a:t>emp</a:t>
            </a:r>
            <a:r>
              <a:rPr lang="en-US" dirty="0" smtClean="0"/>
              <a:t/>
            </a:r>
            <a:br>
              <a:rPr lang="en-US" dirty="0" smtClean="0"/>
            </a:br>
            <a:r>
              <a:rPr lang="en-US" dirty="0" smtClean="0"/>
              <a:t>WHERE  </a:t>
            </a:r>
            <a:r>
              <a:rPr lang="en-US" dirty="0" err="1" smtClean="0"/>
              <a:t>deptno</a:t>
            </a:r>
            <a:r>
              <a:rPr lang="en-US" dirty="0" smtClean="0"/>
              <a:t>=30;</a:t>
            </a:r>
            <a:endParaRPr lang="en-US" dirty="0"/>
          </a:p>
          <a:p>
            <a:endParaRPr lang="en-US" dirty="0"/>
          </a:p>
          <a:p>
            <a:r>
              <a:rPr lang="en-US" dirty="0"/>
              <a:t>SELECT * FROM </a:t>
            </a:r>
            <a:r>
              <a:rPr lang="en-US" dirty="0" smtClean="0"/>
              <a:t>[</a:t>
            </a:r>
            <a:r>
              <a:rPr lang="en-US" dirty="0" err="1" smtClean="0"/>
              <a:t>emp_records</a:t>
            </a:r>
            <a:r>
              <a:rPr lang="en-US" dirty="0" smtClean="0"/>
              <a:t>];</a:t>
            </a:r>
            <a:endParaRPr lang="en-US" dirty="0"/>
          </a:p>
        </p:txBody>
      </p:sp>
    </p:spTree>
    <p:extLst>
      <p:ext uri="{BB962C8B-B14F-4D97-AF65-F5344CB8AC3E}">
        <p14:creationId xmlns="" xmlns:p14="http://schemas.microsoft.com/office/powerpoint/2010/main" val="138548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p>
        </p:txBody>
      </p:sp>
      <p:sp>
        <p:nvSpPr>
          <p:cNvPr id="3" name="Content Placeholder 2"/>
          <p:cNvSpPr>
            <a:spLocks noGrp="1"/>
          </p:cNvSpPr>
          <p:nvPr>
            <p:ph idx="1"/>
          </p:nvPr>
        </p:nvSpPr>
        <p:spPr/>
        <p:txBody>
          <a:bodyPr>
            <a:normAutofit/>
          </a:bodyPr>
          <a:lstStyle/>
          <a:p>
            <a:pPr>
              <a:buNone/>
            </a:pPr>
            <a:r>
              <a:rPr lang="en-US" dirty="0" smtClean="0"/>
              <a:t>create view </a:t>
            </a:r>
            <a:r>
              <a:rPr lang="en-US" dirty="0" err="1" smtClean="0"/>
              <a:t>abc</a:t>
            </a:r>
            <a:r>
              <a:rPr lang="en-US" dirty="0" smtClean="0"/>
              <a:t> AS </a:t>
            </a:r>
          </a:p>
          <a:p>
            <a:pPr>
              <a:buNone/>
            </a:pPr>
            <a:r>
              <a:rPr lang="en-US" dirty="0" smtClean="0"/>
              <a:t>select * from </a:t>
            </a:r>
            <a:r>
              <a:rPr lang="en-US" dirty="0" err="1" smtClean="0"/>
              <a:t>emp</a:t>
            </a:r>
            <a:r>
              <a:rPr lang="en-US" dirty="0" smtClean="0"/>
              <a:t> where SAL &gt; (select AVG(SAL) from </a:t>
            </a:r>
            <a:r>
              <a:rPr lang="en-US" dirty="0" err="1" smtClean="0"/>
              <a:t>emp</a:t>
            </a:r>
            <a:r>
              <a:rPr lang="en-US" dirty="0" smtClean="0"/>
              <a:t>);</a:t>
            </a:r>
          </a:p>
          <a:p>
            <a:pPr>
              <a:buNone/>
            </a:pPr>
            <a:r>
              <a:rPr lang="en-US" dirty="0" smtClean="0"/>
              <a:t>Select * from </a:t>
            </a:r>
            <a:r>
              <a:rPr lang="en-US" dirty="0" err="1" smtClean="0"/>
              <a:t>abc</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create view abc1 AS</a:t>
            </a:r>
          </a:p>
          <a:p>
            <a:pPr>
              <a:buNone/>
            </a:pPr>
            <a:r>
              <a:rPr lang="en-US" dirty="0" smtClean="0"/>
              <a:t>select DISTINCT JOB,SUM(SAL) AS  </a:t>
            </a:r>
            <a:r>
              <a:rPr lang="en-US" dirty="0" err="1" smtClean="0"/>
              <a:t>total_sal</a:t>
            </a:r>
            <a:r>
              <a:rPr lang="en-US" dirty="0" smtClean="0"/>
              <a:t> FROM EMP </a:t>
            </a:r>
          </a:p>
          <a:p>
            <a:pPr>
              <a:buNone/>
            </a:pPr>
            <a:r>
              <a:rPr lang="en-US" dirty="0" smtClean="0"/>
              <a:t>GROUP BY JOB;</a:t>
            </a:r>
          </a:p>
          <a:p>
            <a:pPr>
              <a:buNone/>
            </a:pPr>
            <a:r>
              <a:rPr lang="en-US" dirty="0" smtClean="0"/>
              <a:t>Select * from abc1; </a:t>
            </a:r>
            <a:endParaRPr lang="en-US" dirty="0"/>
          </a:p>
        </p:txBody>
      </p:sp>
    </p:spTree>
    <p:extLst>
      <p:ext uri="{BB962C8B-B14F-4D97-AF65-F5344CB8AC3E}">
        <p14:creationId xmlns="" xmlns:p14="http://schemas.microsoft.com/office/powerpoint/2010/main" val="301151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from View</a:t>
            </a:r>
          </a:p>
        </p:txBody>
      </p:sp>
      <p:sp>
        <p:nvSpPr>
          <p:cNvPr id="3" name="Content Placeholder 2"/>
          <p:cNvSpPr>
            <a:spLocks noGrp="1"/>
          </p:cNvSpPr>
          <p:nvPr>
            <p:ph idx="1"/>
          </p:nvPr>
        </p:nvSpPr>
        <p:spPr/>
        <p:txBody>
          <a:bodyPr/>
          <a:lstStyle/>
          <a:p>
            <a:endParaRPr lang="en-US" dirty="0"/>
          </a:p>
          <a:p>
            <a:endParaRPr lang="en-US" dirty="0"/>
          </a:p>
          <a:p>
            <a:r>
              <a:rPr lang="en-US" dirty="0" smtClean="0"/>
              <a:t>CREATE VIEW abc2 AS</a:t>
            </a:r>
          </a:p>
          <a:p>
            <a:pPr>
              <a:buNone/>
            </a:pPr>
            <a:r>
              <a:rPr lang="en-US" dirty="0" smtClean="0"/>
              <a:t>    SELECT DISTINCT JOB , SUM(SAL) AS </a:t>
            </a:r>
            <a:r>
              <a:rPr lang="en-US" dirty="0" err="1" smtClean="0"/>
              <a:t>total_sal</a:t>
            </a:r>
            <a:r>
              <a:rPr lang="en-US" dirty="0" smtClean="0"/>
              <a:t> FROM </a:t>
            </a:r>
            <a:r>
              <a:rPr lang="en-US" dirty="0" err="1" smtClean="0"/>
              <a:t>abc</a:t>
            </a:r>
            <a:r>
              <a:rPr lang="en-US" dirty="0" smtClean="0"/>
              <a:t> GROUP BY JOB; </a:t>
            </a:r>
          </a:p>
          <a:p>
            <a:pPr>
              <a:buNone/>
            </a:pPr>
            <a:endParaRPr lang="en-US" dirty="0" smtClean="0"/>
          </a:p>
          <a:p>
            <a:pPr>
              <a:buNone/>
            </a:pPr>
            <a:r>
              <a:rPr lang="en-US" dirty="0" smtClean="0"/>
              <a:t>SELECT * FROM abc2;</a:t>
            </a:r>
            <a:endParaRPr lang="en-US" dirty="0"/>
          </a:p>
        </p:txBody>
      </p:sp>
    </p:spTree>
    <p:extLst>
      <p:ext uri="{BB962C8B-B14F-4D97-AF65-F5344CB8AC3E}">
        <p14:creationId xmlns="" xmlns:p14="http://schemas.microsoft.com/office/powerpoint/2010/main" val="80792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A </a:t>
            </a:r>
            <a:r>
              <a:rPr lang="en-US" b="1" dirty="0"/>
              <a:t>procedure</a:t>
            </a:r>
            <a:r>
              <a:rPr lang="en-US" dirty="0"/>
              <a:t> is a group of PL/SQL statements that you can call by name.</a:t>
            </a:r>
          </a:p>
          <a:p>
            <a:endParaRPr lang="en-US" dirty="0"/>
          </a:p>
          <a:p>
            <a:endParaRPr lang="en-US" dirty="0"/>
          </a:p>
        </p:txBody>
      </p:sp>
    </p:spTree>
    <p:extLst>
      <p:ext uri="{BB962C8B-B14F-4D97-AF65-F5344CB8AC3E}">
        <p14:creationId xmlns="" xmlns:p14="http://schemas.microsoft.com/office/powerpoint/2010/main" val="211848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 Syntax</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altLang="en-US" dirty="0">
                <a:solidFill>
                  <a:srgbClr val="000000"/>
                </a:solidFill>
                <a:latin typeface="Courier New" panose="02070309020205020404" pitchFamily="49" charset="0"/>
              </a:rPr>
              <a:t>CREATE [OR REPLACE] PROCEDURE </a:t>
            </a:r>
            <a:r>
              <a:rPr lang="en-US" altLang="en-US" i="1" dirty="0" err="1">
                <a:solidFill>
                  <a:srgbClr val="000000"/>
                </a:solidFill>
                <a:latin typeface="Courier New" panose="02070309020205020404" pitchFamily="49" charset="0"/>
              </a:rPr>
              <a:t>procedure_name</a:t>
            </a:r>
            <a:endParaRPr lang="en-US" altLang="en-US" dirty="0">
              <a:solidFill>
                <a:srgbClr val="000000"/>
              </a:solidFill>
              <a:latin typeface="Courier New" panose="02070309020205020404" pitchFamily="49" charset="0"/>
            </a:endParaRPr>
          </a:p>
          <a:p>
            <a:r>
              <a:rPr lang="en-US" altLang="en-US" i="1" dirty="0">
                <a:solidFill>
                  <a:srgbClr val="000000"/>
                </a:solidFill>
                <a:latin typeface="Courier New" panose="02070309020205020404" pitchFamily="49" charset="0"/>
              </a:rPr>
              <a:t> </a:t>
            </a:r>
            <a:r>
              <a:rPr lang="en-US" altLang="en-US" dirty="0">
                <a:solidFill>
                  <a:srgbClr val="000000"/>
                </a:solidFill>
                <a:latin typeface="Courier New" panose="02070309020205020404" pitchFamily="49" charset="0"/>
              </a:rPr>
              <a:t>[(</a:t>
            </a:r>
            <a:r>
              <a:rPr lang="en-US" altLang="en-US" i="1" dirty="0">
                <a:solidFill>
                  <a:srgbClr val="000000"/>
                </a:solidFill>
                <a:latin typeface="Courier New" panose="02070309020205020404" pitchFamily="49" charset="0"/>
              </a:rPr>
              <a:t>argument1 </a:t>
            </a:r>
            <a:r>
              <a:rPr lang="en-US" altLang="en-US" dirty="0">
                <a:solidFill>
                  <a:srgbClr val="000000"/>
                </a:solidFill>
                <a:latin typeface="Courier New" panose="02070309020205020404" pitchFamily="49" charset="0"/>
              </a:rPr>
              <a:t>[</a:t>
            </a:r>
            <a:r>
              <a:rPr lang="en-US" altLang="en-US" i="1" dirty="0">
                <a:solidFill>
                  <a:srgbClr val="000000"/>
                </a:solidFill>
                <a:latin typeface="Courier New" panose="02070309020205020404" pitchFamily="49" charset="0"/>
              </a:rPr>
              <a:t>mode1</a:t>
            </a:r>
            <a:r>
              <a:rPr lang="en-US" altLang="en-US" dirty="0">
                <a:solidFill>
                  <a:srgbClr val="000000"/>
                </a:solidFill>
                <a:latin typeface="Courier New" panose="02070309020205020404" pitchFamily="49" charset="0"/>
              </a:rPr>
              <a:t>]</a:t>
            </a:r>
            <a:r>
              <a:rPr lang="en-US" altLang="en-US" i="1" dirty="0">
                <a:solidFill>
                  <a:srgbClr val="000000"/>
                </a:solidFill>
                <a:latin typeface="Courier New" panose="02070309020205020404" pitchFamily="49" charset="0"/>
              </a:rPr>
              <a:t> datatype1,</a:t>
            </a:r>
          </a:p>
          <a:p>
            <a:r>
              <a:rPr lang="en-US" altLang="en-US" i="1" dirty="0">
                <a:solidFill>
                  <a:srgbClr val="000000"/>
                </a:solidFill>
                <a:latin typeface="Courier New" panose="02070309020205020404" pitchFamily="49" charset="0"/>
              </a:rPr>
              <a:t>  argument2 </a:t>
            </a:r>
            <a:r>
              <a:rPr lang="en-US" altLang="en-US" dirty="0">
                <a:solidFill>
                  <a:srgbClr val="000000"/>
                </a:solidFill>
                <a:latin typeface="Courier New" panose="02070309020205020404" pitchFamily="49" charset="0"/>
              </a:rPr>
              <a:t>[</a:t>
            </a:r>
            <a:r>
              <a:rPr lang="en-US" altLang="en-US" i="1" dirty="0">
                <a:solidFill>
                  <a:srgbClr val="000000"/>
                </a:solidFill>
                <a:latin typeface="Courier New" panose="02070309020205020404" pitchFamily="49" charset="0"/>
              </a:rPr>
              <a:t>mode2</a:t>
            </a:r>
            <a:r>
              <a:rPr lang="en-US" altLang="en-US" dirty="0">
                <a:solidFill>
                  <a:srgbClr val="000000"/>
                </a:solidFill>
                <a:latin typeface="Courier New" panose="02070309020205020404" pitchFamily="49" charset="0"/>
              </a:rPr>
              <a:t>]</a:t>
            </a:r>
            <a:r>
              <a:rPr lang="en-US" altLang="en-US" i="1" dirty="0">
                <a:solidFill>
                  <a:srgbClr val="000000"/>
                </a:solidFill>
                <a:latin typeface="Courier New" panose="02070309020205020404" pitchFamily="49" charset="0"/>
              </a:rPr>
              <a:t> datatype2,</a:t>
            </a:r>
          </a:p>
          <a:p>
            <a:r>
              <a:rPr lang="en-US" altLang="en-US" i="1" dirty="0">
                <a:solidFill>
                  <a:srgbClr val="000000"/>
                </a:solidFill>
                <a:latin typeface="Courier New" panose="02070309020205020404" pitchFamily="49" charset="0"/>
              </a:rPr>
              <a:t>  . . .</a:t>
            </a:r>
            <a:r>
              <a:rPr lang="en-US" altLang="en-US" dirty="0">
                <a:solidFill>
                  <a:srgbClr val="000000"/>
                </a:solidFill>
                <a:latin typeface="Courier New" panose="02070309020205020404" pitchFamily="49" charset="0"/>
              </a:rPr>
              <a:t>)]</a:t>
            </a:r>
            <a:endParaRPr lang="en-US" altLang="en-US" i="1"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IS|AS</a:t>
            </a:r>
          </a:p>
          <a:p>
            <a:r>
              <a:rPr lang="en-US" altLang="en-US" dirty="0" err="1">
                <a:solidFill>
                  <a:srgbClr val="000000"/>
                </a:solidFill>
                <a:latin typeface="Courier New" panose="02070309020205020404" pitchFamily="49" charset="0"/>
              </a:rPr>
              <a:t>procedure_body</a:t>
            </a:r>
            <a:r>
              <a:rPr lang="en-US" altLang="en-US" dirty="0">
                <a:solidFill>
                  <a:srgbClr val="000000"/>
                </a:solidFill>
                <a:latin typeface="Courier New" panose="02070309020205020404" pitchFamily="49" charset="0"/>
              </a:rPr>
              <a:t>;</a:t>
            </a:r>
            <a:endParaRPr lang="en-US" altLang="en-US" sz="2800" dirty="0">
              <a:latin typeface="Courier New" panose="02070309020205020404" pitchFamily="49" charset="0"/>
            </a:endParaRPr>
          </a:p>
          <a:p>
            <a:endParaRPr lang="en-US" dirty="0"/>
          </a:p>
        </p:txBody>
      </p:sp>
    </p:spTree>
    <p:extLst>
      <p:ext uri="{BB962C8B-B14F-4D97-AF65-F5344CB8AC3E}">
        <p14:creationId xmlns="" xmlns:p14="http://schemas.microsoft.com/office/powerpoint/2010/main" val="2841710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 OR REPLACE PROCEDURE greetings </a:t>
            </a:r>
          </a:p>
          <a:p>
            <a:r>
              <a:rPr lang="en-US" dirty="0" smtClean="0"/>
              <a:t>AS </a:t>
            </a:r>
          </a:p>
          <a:p>
            <a:r>
              <a:rPr lang="en-US" dirty="0" smtClean="0"/>
              <a:t>BEGIN </a:t>
            </a:r>
          </a:p>
          <a:p>
            <a:r>
              <a:rPr lang="en-US" dirty="0" smtClean="0"/>
              <a:t>   </a:t>
            </a:r>
            <a:r>
              <a:rPr lang="en-US" dirty="0" err="1" smtClean="0"/>
              <a:t>dbms_output.put_line</a:t>
            </a:r>
            <a:r>
              <a:rPr lang="en-US" dirty="0" smtClean="0"/>
              <a:t>('Hello World!'); </a:t>
            </a:r>
          </a:p>
          <a:p>
            <a:r>
              <a:rPr lang="en-US" dirty="0" smtClean="0"/>
              <a:t>END; </a:t>
            </a:r>
          </a:p>
          <a:p>
            <a:r>
              <a:rPr lang="en-US" dirty="0" smtClean="0"/>
              <a:t>/</a:t>
            </a:r>
          </a:p>
          <a:p>
            <a:endParaRPr lang="en-US" dirty="0" smtClean="0"/>
          </a:p>
          <a:p>
            <a:endParaRPr lang="en-US" dirty="0" smtClean="0"/>
          </a:p>
          <a:p>
            <a:r>
              <a:rPr lang="en-US" dirty="0" smtClean="0"/>
              <a:t>EXECUTE greetings;</a:t>
            </a:r>
          </a:p>
          <a:p>
            <a:endParaRPr lang="en-US" dirty="0" smtClean="0"/>
          </a:p>
          <a:p>
            <a:endParaRPr lang="en-US" dirty="0" smtClean="0"/>
          </a:p>
          <a:p>
            <a:r>
              <a:rPr lang="en-US" dirty="0" smtClean="0"/>
              <a:t>SET SERVEROUTPUT ON;</a:t>
            </a:r>
          </a:p>
          <a:p>
            <a:r>
              <a:rPr lang="en-US" dirty="0" smtClean="0"/>
              <a:t>BEGIN </a:t>
            </a:r>
          </a:p>
          <a:p>
            <a:r>
              <a:rPr lang="en-US" smtClean="0"/>
              <a:t>greetings;</a:t>
            </a:r>
            <a:endParaRPr lang="en-US" dirty="0" smtClean="0"/>
          </a:p>
          <a:p>
            <a:r>
              <a:rPr lang="en-US" dirty="0" smtClean="0"/>
              <a:t>END;</a:t>
            </a:r>
          </a:p>
          <a:p>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create  or replace procedure </a:t>
            </a:r>
            <a:r>
              <a:rPr lang="en-US" dirty="0" err="1"/>
              <a:t>find_info</a:t>
            </a:r>
            <a:r>
              <a:rPr lang="en-US" dirty="0"/>
              <a:t>(</a:t>
            </a:r>
          </a:p>
          <a:p>
            <a:r>
              <a:rPr lang="en-US" dirty="0" err="1"/>
              <a:t>my_id</a:t>
            </a:r>
            <a:r>
              <a:rPr lang="en-US" dirty="0"/>
              <a:t> IN </a:t>
            </a:r>
            <a:r>
              <a:rPr lang="en-US" dirty="0" err="1"/>
              <a:t>emp.empno%type</a:t>
            </a:r>
            <a:r>
              <a:rPr lang="en-US" dirty="0"/>
              <a:t>,</a:t>
            </a:r>
          </a:p>
          <a:p>
            <a:r>
              <a:rPr lang="en-US" dirty="0" err="1"/>
              <a:t>my_name</a:t>
            </a:r>
            <a:r>
              <a:rPr lang="en-US" dirty="0"/>
              <a:t> OUT </a:t>
            </a:r>
            <a:r>
              <a:rPr lang="en-US" dirty="0" err="1"/>
              <a:t>emp.ename%type</a:t>
            </a:r>
            <a:r>
              <a:rPr lang="en-US" dirty="0"/>
              <a:t>,</a:t>
            </a:r>
          </a:p>
          <a:p>
            <a:r>
              <a:rPr lang="en-US" dirty="0" err="1"/>
              <a:t>my_job</a:t>
            </a:r>
            <a:r>
              <a:rPr lang="en-US" dirty="0"/>
              <a:t> OUT </a:t>
            </a:r>
            <a:r>
              <a:rPr lang="en-US" dirty="0" err="1"/>
              <a:t>emp.job%type</a:t>
            </a:r>
            <a:r>
              <a:rPr lang="en-US" dirty="0"/>
              <a:t> ,</a:t>
            </a:r>
          </a:p>
          <a:p>
            <a:r>
              <a:rPr lang="en-US" dirty="0" err="1"/>
              <a:t>my_sal</a:t>
            </a:r>
            <a:r>
              <a:rPr lang="en-US" dirty="0"/>
              <a:t> OUT </a:t>
            </a:r>
            <a:r>
              <a:rPr lang="en-US" dirty="0" err="1"/>
              <a:t>emp.sal%type</a:t>
            </a:r>
            <a:endParaRPr lang="en-US" dirty="0"/>
          </a:p>
          <a:p>
            <a:r>
              <a:rPr lang="en-US" dirty="0"/>
              <a:t>)</a:t>
            </a:r>
          </a:p>
          <a:p>
            <a:r>
              <a:rPr lang="en-US" dirty="0"/>
              <a:t>AS</a:t>
            </a:r>
          </a:p>
          <a:p>
            <a:r>
              <a:rPr lang="en-US" dirty="0"/>
              <a:t>BEGIN</a:t>
            </a:r>
          </a:p>
          <a:p>
            <a:r>
              <a:rPr lang="en-US" dirty="0"/>
              <a:t>select </a:t>
            </a:r>
            <a:r>
              <a:rPr lang="en-US" dirty="0" err="1"/>
              <a:t>ename,job,sal</a:t>
            </a:r>
            <a:r>
              <a:rPr lang="en-US" dirty="0"/>
              <a:t> into </a:t>
            </a:r>
            <a:r>
              <a:rPr lang="en-US" dirty="0" err="1"/>
              <a:t>my_name,my_job,my_sal</a:t>
            </a:r>
            <a:r>
              <a:rPr lang="en-US" dirty="0"/>
              <a:t> from </a:t>
            </a:r>
            <a:r>
              <a:rPr lang="en-US" dirty="0" err="1"/>
              <a:t>emp</a:t>
            </a:r>
            <a:r>
              <a:rPr lang="en-US" dirty="0"/>
              <a:t> where </a:t>
            </a:r>
            <a:r>
              <a:rPr lang="en-US" dirty="0" err="1"/>
              <a:t>empno</a:t>
            </a:r>
            <a:r>
              <a:rPr lang="en-US" dirty="0"/>
              <a:t>=</a:t>
            </a:r>
            <a:r>
              <a:rPr lang="en-US" dirty="0" err="1"/>
              <a:t>my_id</a:t>
            </a:r>
            <a:r>
              <a:rPr lang="en-US" dirty="0"/>
              <a:t>;</a:t>
            </a:r>
          </a:p>
          <a:p>
            <a:r>
              <a:rPr lang="en-US" dirty="0"/>
              <a:t>EXCEPTION</a:t>
            </a:r>
          </a:p>
          <a:p>
            <a:r>
              <a:rPr lang="en-US" dirty="0"/>
              <a:t>WHEN OTHERS THEN</a:t>
            </a:r>
          </a:p>
          <a:p>
            <a:r>
              <a:rPr lang="en-US" dirty="0" err="1"/>
              <a:t>dbms_output.put_line</a:t>
            </a:r>
            <a:r>
              <a:rPr lang="en-US" dirty="0"/>
              <a:t>('Error ha </a:t>
            </a:r>
            <a:r>
              <a:rPr lang="en-US" dirty="0" err="1"/>
              <a:t>yahan</a:t>
            </a:r>
            <a:r>
              <a:rPr lang="en-US" dirty="0"/>
              <a:t>................');</a:t>
            </a:r>
          </a:p>
          <a:p>
            <a:r>
              <a:rPr lang="en-US" dirty="0"/>
              <a:t>END </a:t>
            </a:r>
            <a:r>
              <a:rPr lang="en-US" dirty="0" err="1"/>
              <a:t>find_info</a:t>
            </a:r>
            <a:r>
              <a:rPr lang="en-US" dirty="0"/>
              <a:t>;</a:t>
            </a:r>
          </a:p>
          <a:p>
            <a:r>
              <a:rPr lang="en-US" dirty="0"/>
              <a:t>/</a:t>
            </a:r>
          </a:p>
          <a:p>
            <a:endParaRPr lang="en-US" dirty="0"/>
          </a:p>
          <a:p>
            <a:endParaRPr lang="en-US" dirty="0"/>
          </a:p>
        </p:txBody>
      </p:sp>
    </p:spTree>
    <p:extLst>
      <p:ext uri="{BB962C8B-B14F-4D97-AF65-F5344CB8AC3E}">
        <p14:creationId xmlns="" xmlns:p14="http://schemas.microsoft.com/office/powerpoint/2010/main" val="227834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compilation error.</a:t>
            </a:r>
            <a:endParaRPr lang="en-US" dirty="0"/>
          </a:p>
        </p:txBody>
      </p:sp>
      <p:sp>
        <p:nvSpPr>
          <p:cNvPr id="3" name="Content Placeholder 2"/>
          <p:cNvSpPr>
            <a:spLocks noGrp="1"/>
          </p:cNvSpPr>
          <p:nvPr>
            <p:ph idx="1"/>
          </p:nvPr>
        </p:nvSpPr>
        <p:spPr/>
        <p:txBody>
          <a:bodyPr/>
          <a:lstStyle/>
          <a:p>
            <a:r>
              <a:rPr lang="en-US" dirty="0" smtClean="0"/>
              <a:t>Show errors procedure [</a:t>
            </a:r>
            <a:r>
              <a:rPr lang="en-US" dirty="0" err="1" smtClean="0"/>
              <a:t>procedure_name</a:t>
            </a:r>
            <a:r>
              <a:rPr lang="en-US" dirty="0" smtClean="0"/>
              <a:t>];</a:t>
            </a:r>
            <a:endParaRPr lang="en-US" dirty="0"/>
          </a:p>
        </p:txBody>
      </p:sp>
    </p:spTree>
    <p:extLst>
      <p:ext uri="{BB962C8B-B14F-4D97-AF65-F5344CB8AC3E}">
        <p14:creationId xmlns="" xmlns:p14="http://schemas.microsoft.com/office/powerpoint/2010/main" val="412059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Invoking the Procedure</a:t>
            </a:r>
            <a:endParaRPr lang="en-US" dirty="0"/>
          </a:p>
        </p:txBody>
      </p:sp>
      <p:sp>
        <p:nvSpPr>
          <p:cNvPr id="3" name="Content Placeholder 2"/>
          <p:cNvSpPr>
            <a:spLocks noGrp="1"/>
          </p:cNvSpPr>
          <p:nvPr>
            <p:ph idx="1"/>
          </p:nvPr>
        </p:nvSpPr>
        <p:spPr/>
        <p:txBody>
          <a:bodyPr/>
          <a:lstStyle/>
          <a:p>
            <a:r>
              <a:rPr lang="en-US" dirty="0"/>
              <a:t>SET SERVEROUTPUT ON;</a:t>
            </a:r>
          </a:p>
          <a:p>
            <a:r>
              <a:rPr lang="en-US" dirty="0"/>
              <a:t>DECLARE </a:t>
            </a:r>
          </a:p>
          <a:p>
            <a:r>
              <a:rPr lang="en-US" dirty="0" err="1"/>
              <a:t>f_name</a:t>
            </a:r>
            <a:r>
              <a:rPr lang="en-US" dirty="0"/>
              <a:t> </a:t>
            </a:r>
            <a:r>
              <a:rPr lang="en-US" dirty="0" err="1"/>
              <a:t>emp.ename%type</a:t>
            </a:r>
            <a:r>
              <a:rPr lang="en-US" dirty="0"/>
              <a:t>;</a:t>
            </a:r>
          </a:p>
          <a:p>
            <a:r>
              <a:rPr lang="en-US" dirty="0" err="1"/>
              <a:t>f_job</a:t>
            </a:r>
            <a:r>
              <a:rPr lang="en-US" dirty="0"/>
              <a:t> </a:t>
            </a:r>
            <a:r>
              <a:rPr lang="en-US" dirty="0" err="1"/>
              <a:t>emp.job%type</a:t>
            </a:r>
            <a:r>
              <a:rPr lang="en-US" dirty="0"/>
              <a:t> ;</a:t>
            </a:r>
          </a:p>
          <a:p>
            <a:r>
              <a:rPr lang="en-US" dirty="0" err="1"/>
              <a:t>f_sal</a:t>
            </a:r>
            <a:r>
              <a:rPr lang="en-US" dirty="0"/>
              <a:t> </a:t>
            </a:r>
            <a:r>
              <a:rPr lang="en-US" dirty="0" err="1"/>
              <a:t>emp.sal%type</a:t>
            </a:r>
            <a:r>
              <a:rPr lang="en-US" dirty="0"/>
              <a:t>;</a:t>
            </a:r>
          </a:p>
          <a:p>
            <a:r>
              <a:rPr lang="en-US" dirty="0"/>
              <a:t>BEGIN</a:t>
            </a:r>
          </a:p>
          <a:p>
            <a:r>
              <a:rPr lang="en-US" dirty="0" err="1"/>
              <a:t>find_info</a:t>
            </a:r>
            <a:r>
              <a:rPr lang="en-US" dirty="0"/>
              <a:t>(7902,f_name,f_job,f_sal);</a:t>
            </a:r>
          </a:p>
          <a:p>
            <a:r>
              <a:rPr lang="en-US" dirty="0" err="1"/>
              <a:t>dbms_output.put_line</a:t>
            </a:r>
            <a:r>
              <a:rPr lang="en-US" dirty="0"/>
              <a:t>('student name is ' || </a:t>
            </a:r>
            <a:r>
              <a:rPr lang="en-US" dirty="0" err="1"/>
              <a:t>f_name</a:t>
            </a:r>
            <a:r>
              <a:rPr lang="en-US" dirty="0"/>
              <a:t> || ' job is ' || </a:t>
            </a:r>
            <a:r>
              <a:rPr lang="en-US" dirty="0" err="1"/>
              <a:t>f_job</a:t>
            </a:r>
            <a:r>
              <a:rPr lang="en-US" dirty="0"/>
              <a:t> || ' </a:t>
            </a:r>
            <a:r>
              <a:rPr lang="en-US" dirty="0" err="1"/>
              <a:t>sal</a:t>
            </a:r>
            <a:r>
              <a:rPr lang="en-US" dirty="0"/>
              <a:t> is ' || </a:t>
            </a:r>
            <a:r>
              <a:rPr lang="en-US" dirty="0" err="1"/>
              <a:t>f_sal</a:t>
            </a:r>
            <a:r>
              <a:rPr lang="en-US" dirty="0"/>
              <a:t>);</a:t>
            </a:r>
          </a:p>
          <a:p>
            <a:r>
              <a:rPr lang="en-US" dirty="0"/>
              <a:t>END;</a:t>
            </a:r>
          </a:p>
          <a:p>
            <a:r>
              <a:rPr lang="en-US" dirty="0"/>
              <a:t>/</a:t>
            </a:r>
          </a:p>
        </p:txBody>
      </p:sp>
    </p:spTree>
    <p:extLst>
      <p:ext uri="{BB962C8B-B14F-4D97-AF65-F5344CB8AC3E}">
        <p14:creationId xmlns="" xmlns:p14="http://schemas.microsoft.com/office/powerpoint/2010/main" val="41127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Cursors:</a:t>
            </a:r>
            <a:endParaRPr lang="en-US" dirty="0"/>
          </a:p>
        </p:txBody>
      </p:sp>
      <p:sp>
        <p:nvSpPr>
          <p:cNvPr id="3" name="Content Placeholder 2"/>
          <p:cNvSpPr>
            <a:spLocks noGrp="1"/>
          </p:cNvSpPr>
          <p:nvPr>
            <p:ph idx="1"/>
          </p:nvPr>
        </p:nvSpPr>
        <p:spPr/>
        <p:txBody>
          <a:bodyPr/>
          <a:lstStyle/>
          <a:p>
            <a:endParaRPr lang="en-US" dirty="0"/>
          </a:p>
          <a:p>
            <a:r>
              <a:rPr lang="en-US" dirty="0" smtClean="0"/>
              <a:t>There are 2 types of cursors</a:t>
            </a:r>
          </a:p>
          <a:p>
            <a:pPr marL="571500" indent="-457200">
              <a:buFont typeface="+mj-lt"/>
              <a:buAutoNum type="arabicPeriod"/>
            </a:pPr>
            <a:r>
              <a:rPr lang="en-US" dirty="0" smtClean="0"/>
              <a:t>Implicit Cursor</a:t>
            </a:r>
          </a:p>
          <a:p>
            <a:pPr marL="571500" indent="-457200">
              <a:buFont typeface="+mj-lt"/>
              <a:buAutoNum type="arabicPeriod"/>
            </a:pPr>
            <a:r>
              <a:rPr lang="en-US" dirty="0" smtClean="0"/>
              <a:t>Explicit Cursor</a:t>
            </a:r>
          </a:p>
          <a:p>
            <a:pPr marL="571500" indent="-457200">
              <a:buFont typeface="+mj-lt"/>
              <a:buAutoNum type="arabicPeriod"/>
            </a:pPr>
            <a:endParaRPr lang="en-US" dirty="0"/>
          </a:p>
          <a:p>
            <a:endParaRPr lang="en-US" dirty="0"/>
          </a:p>
          <a:p>
            <a:pPr>
              <a:buNone/>
            </a:pPr>
            <a:endParaRPr lang="en-US" dirty="0"/>
          </a:p>
        </p:txBody>
      </p:sp>
    </p:spTree>
    <p:extLst>
      <p:ext uri="{BB962C8B-B14F-4D97-AF65-F5344CB8AC3E}">
        <p14:creationId xmlns="" xmlns:p14="http://schemas.microsoft.com/office/powerpoint/2010/main" val="2628454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114300" indent="0">
              <a:buNone/>
            </a:pPr>
            <a:r>
              <a:rPr lang="en-US" b="1" dirty="0">
                <a:solidFill>
                  <a:srgbClr val="FF0000"/>
                </a:solidFill>
              </a:rPr>
              <a:t>Views:</a:t>
            </a:r>
          </a:p>
          <a:p>
            <a:r>
              <a:rPr lang="en-US" dirty="0">
                <a:solidFill>
                  <a:srgbClr val="FF0000"/>
                </a:solidFill>
              </a:rPr>
              <a:t>Create a view, that stores information of only those employees who belongs to Accounts department.</a:t>
            </a:r>
            <a:endParaRPr lang="en-US" b="1" dirty="0">
              <a:solidFill>
                <a:srgbClr val="FF0000"/>
              </a:solidFill>
            </a:endParaRPr>
          </a:p>
          <a:p>
            <a:pPr marL="114300" indent="0">
              <a:buNone/>
            </a:pPr>
            <a:r>
              <a:rPr lang="en-US" b="1" dirty="0"/>
              <a:t>Cursors:</a:t>
            </a:r>
          </a:p>
          <a:p>
            <a:r>
              <a:rPr lang="en-US" dirty="0"/>
              <a:t>Write a PL/SQL code to print out the employee information who earns more than 2000 salary.</a:t>
            </a:r>
          </a:p>
          <a:p>
            <a:r>
              <a:rPr lang="en-US" dirty="0"/>
              <a:t>Write a PL/SQL program displaying </a:t>
            </a:r>
            <a:r>
              <a:rPr lang="en-US" dirty="0" smtClean="0"/>
              <a:t>starting </a:t>
            </a:r>
            <a:r>
              <a:rPr lang="en-US" dirty="0"/>
              <a:t>10 employee details</a:t>
            </a:r>
          </a:p>
          <a:p>
            <a:endParaRPr lang="en-US" b="1" dirty="0"/>
          </a:p>
          <a:p>
            <a:pPr marL="114300" indent="0">
              <a:buNone/>
            </a:pPr>
            <a:r>
              <a:rPr lang="en-US" b="1" dirty="0">
                <a:solidFill>
                  <a:srgbClr val="FF0000"/>
                </a:solidFill>
              </a:rPr>
              <a:t>Procedures:</a:t>
            </a:r>
          </a:p>
          <a:p>
            <a:r>
              <a:rPr lang="en-US" dirty="0">
                <a:solidFill>
                  <a:srgbClr val="FF0000"/>
                </a:solidFill>
              </a:rPr>
              <a:t> To Write a </a:t>
            </a:r>
            <a:r>
              <a:rPr lang="en-US" dirty="0" smtClean="0">
                <a:solidFill>
                  <a:srgbClr val="FF0000"/>
                </a:solidFill>
              </a:rPr>
              <a:t>PL </a:t>
            </a:r>
            <a:r>
              <a:rPr lang="en-US" smtClean="0">
                <a:solidFill>
                  <a:srgbClr val="FF0000"/>
                </a:solidFill>
              </a:rPr>
              <a:t>/ SQL program </a:t>
            </a:r>
            <a:r>
              <a:rPr lang="en-US" dirty="0">
                <a:solidFill>
                  <a:srgbClr val="FF0000"/>
                </a:solidFill>
              </a:rPr>
              <a:t>for creating a procedure for calculating sum of two numbers. Execute it as well. </a:t>
            </a:r>
          </a:p>
          <a:p>
            <a:pPr marL="114300" indent="0">
              <a:buNone/>
            </a:pPr>
            <a:endParaRPr lang="en-US" b="1" dirty="0"/>
          </a:p>
          <a:p>
            <a:pPr marL="114300" indent="0">
              <a:buNone/>
            </a:pPr>
            <a:endParaRPr lang="en-US" b="1" dirty="0"/>
          </a:p>
        </p:txBody>
      </p:sp>
    </p:spTree>
    <p:extLst>
      <p:ext uri="{BB962C8B-B14F-4D97-AF65-F5344CB8AC3E}">
        <p14:creationId xmlns="" xmlns:p14="http://schemas.microsoft.com/office/powerpoint/2010/main" val="149007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Cursor: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implicit cursor is automatically declared by Oracle every time an SQL statement is executed. The user will not be aware of this happening and will not be able  to control the process the information in an implicit cursor. </a:t>
            </a:r>
          </a:p>
          <a:p>
            <a:endParaRPr lang="en-US" dirty="0" smtClean="0"/>
          </a:p>
          <a:p>
            <a:r>
              <a:rPr lang="en-US" b="1" dirty="0" smtClean="0"/>
              <a:t>Example:</a:t>
            </a:r>
          </a:p>
          <a:p>
            <a:endParaRPr lang="en-US" dirty="0" smtClean="0"/>
          </a:p>
          <a:p>
            <a:endParaRPr lang="en-US" dirty="0" smtClean="0"/>
          </a:p>
          <a:p>
            <a:r>
              <a:rPr lang="en-US" dirty="0" smtClean="0"/>
              <a:t>SET SERVEROUTPUT ON;</a:t>
            </a:r>
          </a:p>
          <a:p>
            <a:r>
              <a:rPr lang="en-US" dirty="0" smtClean="0"/>
              <a:t>BEGIN</a:t>
            </a:r>
          </a:p>
          <a:p>
            <a:r>
              <a:rPr lang="en-US" dirty="0" smtClean="0"/>
              <a:t>UPDATE EMP SET JOB='Dr.' WHERE ENAME LIKE 'f%';</a:t>
            </a:r>
          </a:p>
          <a:p>
            <a:r>
              <a:rPr lang="en-US" dirty="0" smtClean="0"/>
              <a:t>DBMS_OUTPUT.PUT_LINE(</a:t>
            </a:r>
            <a:r>
              <a:rPr lang="en-US" dirty="0" err="1" smtClean="0"/>
              <a:t>SQL%rowcount</a:t>
            </a:r>
            <a:r>
              <a:rPr lang="en-US" dirty="0" smtClean="0"/>
              <a:t>);</a:t>
            </a:r>
          </a:p>
          <a:p>
            <a:r>
              <a:rPr lang="en-US" dirty="0" smtClean="0"/>
              <a:t>END;</a:t>
            </a:r>
          </a:p>
          <a:p>
            <a:r>
              <a:rPr lang="en-US" dirty="0" smtClean="0"/>
              <a:t>/</a:t>
            </a:r>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Cursor: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You use cursor when you have a SELECT statement that returns more than one row from the database. A cursor is basically a set of rows that you can access one at a time.</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Cursor</a:t>
            </a:r>
          </a:p>
        </p:txBody>
      </p:sp>
      <p:sp>
        <p:nvSpPr>
          <p:cNvPr id="3" name="Content Placeholder 2"/>
          <p:cNvSpPr>
            <a:spLocks noGrp="1"/>
          </p:cNvSpPr>
          <p:nvPr>
            <p:ph idx="1"/>
          </p:nvPr>
        </p:nvSpPr>
        <p:spPr/>
        <p:txBody>
          <a:bodyPr/>
          <a:lstStyle/>
          <a:p>
            <a:pPr marL="514350" lvl="0" indent="-514350">
              <a:buFont typeface="+mj-lt"/>
              <a:buAutoNum type="arabicPeriod"/>
            </a:pPr>
            <a:r>
              <a:rPr lang="en-US" dirty="0"/>
              <a:t>Declare variables to store column values from the SELECT statement.</a:t>
            </a:r>
          </a:p>
          <a:p>
            <a:pPr marL="514350" lvl="0" indent="-514350">
              <a:buFont typeface="+mj-lt"/>
              <a:buAutoNum type="arabicPeriod"/>
            </a:pPr>
            <a:endParaRPr lang="en-US" dirty="0"/>
          </a:p>
          <a:p>
            <a:pPr marL="514350" lvl="0" indent="-514350">
              <a:buFont typeface="+mj-lt"/>
              <a:buAutoNum type="arabicPeriod"/>
            </a:pPr>
            <a:r>
              <a:rPr lang="en-US" dirty="0"/>
              <a:t>Declare the cursor, specifying your SELECT statement.</a:t>
            </a:r>
          </a:p>
          <a:p>
            <a:pPr marL="514350" lvl="0" indent="-514350">
              <a:buFont typeface="+mj-lt"/>
              <a:buAutoNum type="arabicPeriod"/>
            </a:pPr>
            <a:endParaRPr lang="en-US" dirty="0"/>
          </a:p>
          <a:p>
            <a:pPr marL="514350" lvl="0" indent="-514350">
              <a:buFont typeface="+mj-lt"/>
              <a:buAutoNum type="arabicPeriod"/>
            </a:pPr>
            <a:r>
              <a:rPr lang="en-US" dirty="0"/>
              <a:t>Open the Cursor.</a:t>
            </a:r>
          </a:p>
          <a:p>
            <a:pPr marL="514350" lvl="0" indent="-514350">
              <a:buFont typeface="+mj-lt"/>
              <a:buAutoNum type="arabicPeriod"/>
            </a:pPr>
            <a:endParaRPr lang="en-US" dirty="0"/>
          </a:p>
          <a:p>
            <a:pPr marL="514350" lvl="0" indent="-514350">
              <a:buFont typeface="+mj-lt"/>
              <a:buAutoNum type="arabicPeriod"/>
            </a:pPr>
            <a:r>
              <a:rPr lang="en-US" dirty="0"/>
              <a:t>Fetch the rows from the cursor.</a:t>
            </a:r>
          </a:p>
          <a:p>
            <a:pPr marL="514350" lvl="0" indent="-514350">
              <a:buFont typeface="+mj-lt"/>
              <a:buAutoNum type="arabicPeriod"/>
            </a:pPr>
            <a:endParaRPr lang="en-US" dirty="0"/>
          </a:p>
          <a:p>
            <a:pPr marL="514350" lvl="0" indent="-514350">
              <a:buFont typeface="+mj-lt"/>
              <a:buAutoNum type="arabicPeriod"/>
            </a:pPr>
            <a:r>
              <a:rPr lang="en-US" dirty="0"/>
              <a:t>Close the cursor.</a:t>
            </a:r>
          </a:p>
          <a:p>
            <a:endParaRPr lang="en-US" dirty="0"/>
          </a:p>
        </p:txBody>
      </p:sp>
    </p:spTree>
    <p:extLst>
      <p:ext uri="{BB962C8B-B14F-4D97-AF65-F5344CB8AC3E}">
        <p14:creationId xmlns="" xmlns:p14="http://schemas.microsoft.com/office/powerpoint/2010/main" val="305426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Declare variables to store column values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These variables must be compatible with the column types.</a:t>
            </a:r>
          </a:p>
          <a:p>
            <a:pPr marL="0" indent="0">
              <a:buNone/>
            </a:pPr>
            <a:endParaRPr lang="en-US" dirty="0"/>
          </a:p>
          <a:p>
            <a:pPr marL="0" indent="0">
              <a:buNone/>
            </a:pPr>
            <a:r>
              <a:rPr lang="en-US" b="1" dirty="0"/>
              <a:t>DECLARE </a:t>
            </a:r>
          </a:p>
          <a:p>
            <a:pPr marL="0" indent="0">
              <a:buNone/>
            </a:pPr>
            <a:r>
              <a:rPr lang="en-US" dirty="0" err="1"/>
              <a:t>v_Empno</a:t>
            </a:r>
            <a:r>
              <a:rPr lang="en-US" dirty="0"/>
              <a:t>     </a:t>
            </a:r>
            <a:r>
              <a:rPr lang="en-US" dirty="0" err="1"/>
              <a:t>emp.empno%TYPE</a:t>
            </a:r>
            <a:r>
              <a:rPr lang="en-US" dirty="0"/>
              <a:t>;</a:t>
            </a:r>
          </a:p>
          <a:p>
            <a:pPr marL="0" indent="0">
              <a:buNone/>
            </a:pPr>
            <a:r>
              <a:rPr lang="en-US" dirty="0" err="1"/>
              <a:t>v_Ename</a:t>
            </a:r>
            <a:r>
              <a:rPr lang="en-US" dirty="0"/>
              <a:t>      </a:t>
            </a:r>
            <a:r>
              <a:rPr lang="en-US" dirty="0" err="1"/>
              <a:t>emp.ename%TYPE</a:t>
            </a:r>
            <a:r>
              <a:rPr lang="en-US" dirty="0"/>
              <a:t>;</a:t>
            </a:r>
          </a:p>
          <a:p>
            <a:pPr marL="0" indent="0">
              <a:buNone/>
            </a:pPr>
            <a:r>
              <a:rPr lang="en-US" dirty="0" err="1"/>
              <a:t>v_Job</a:t>
            </a:r>
            <a:r>
              <a:rPr lang="en-US" dirty="0"/>
              <a:t>            </a:t>
            </a:r>
            <a:r>
              <a:rPr lang="en-US" dirty="0" err="1"/>
              <a:t>emp.job%TYPE</a:t>
            </a:r>
            <a:r>
              <a:rPr lang="en-US" dirty="0"/>
              <a:t>;</a:t>
            </a:r>
          </a:p>
          <a:p>
            <a:pPr marL="0" indent="0">
              <a:buNone/>
            </a:pPr>
            <a:r>
              <a:rPr lang="en-US" dirty="0" err="1"/>
              <a:t>v_Deptno</a:t>
            </a:r>
            <a:r>
              <a:rPr lang="en-US" dirty="0"/>
              <a:t>     </a:t>
            </a:r>
            <a:r>
              <a:rPr lang="en-US" dirty="0" err="1"/>
              <a:t>emp.deptno%TYPE</a:t>
            </a:r>
            <a:r>
              <a:rPr lang="en-US" dirty="0"/>
              <a:t>;</a:t>
            </a:r>
          </a:p>
          <a:p>
            <a:pPr marL="0" indent="0">
              <a:buNone/>
            </a:pPr>
            <a:r>
              <a:rPr lang="en-US" dirty="0" err="1"/>
              <a:t>v_Sal</a:t>
            </a:r>
            <a:r>
              <a:rPr lang="en-US" dirty="0"/>
              <a:t>	        </a:t>
            </a:r>
            <a:r>
              <a:rPr lang="en-US" dirty="0" err="1"/>
              <a:t>emp.sal%TYPE</a:t>
            </a:r>
            <a:r>
              <a:rPr lang="en-US" dirty="0"/>
              <a:t>;</a:t>
            </a:r>
          </a:p>
          <a:p>
            <a:endParaRPr lang="en-US" dirty="0"/>
          </a:p>
          <a:p>
            <a:endParaRPr lang="en-US" dirty="0"/>
          </a:p>
        </p:txBody>
      </p:sp>
    </p:spTree>
    <p:extLst>
      <p:ext uri="{BB962C8B-B14F-4D97-AF65-F5344CB8AC3E}">
        <p14:creationId xmlns="" xmlns:p14="http://schemas.microsoft.com/office/powerpoint/2010/main" val="12369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Declare the cursor</a:t>
            </a:r>
          </a:p>
        </p:txBody>
      </p:sp>
      <p:sp>
        <p:nvSpPr>
          <p:cNvPr id="3" name="Content Placeholder 2"/>
          <p:cNvSpPr>
            <a:spLocks noGrp="1"/>
          </p:cNvSpPr>
          <p:nvPr>
            <p:ph idx="1"/>
          </p:nvPr>
        </p:nvSpPr>
        <p:spPr/>
        <p:txBody>
          <a:bodyPr/>
          <a:lstStyle/>
          <a:p>
            <a:pPr marL="0" indent="0">
              <a:buNone/>
            </a:pPr>
            <a:r>
              <a:rPr lang="en-US" dirty="0"/>
              <a:t>CURSOR   </a:t>
            </a:r>
            <a:r>
              <a:rPr lang="en-US" dirty="0" err="1"/>
              <a:t>cursor_name</a:t>
            </a:r>
            <a:r>
              <a:rPr lang="en-US" dirty="0"/>
              <a:t>  IS</a:t>
            </a:r>
          </a:p>
          <a:p>
            <a:pPr marL="0" indent="0">
              <a:buNone/>
            </a:pPr>
            <a:endParaRPr lang="en-US" dirty="0"/>
          </a:p>
          <a:p>
            <a:pPr marL="0" indent="0">
              <a:buNone/>
            </a:pPr>
            <a:r>
              <a:rPr lang="en-US" dirty="0"/>
              <a:t>	</a:t>
            </a:r>
            <a:r>
              <a:rPr lang="en-US" i="1" dirty="0"/>
              <a:t>SELECT_STATEMENT; </a:t>
            </a:r>
            <a:endParaRPr lang="en-US" dirty="0"/>
          </a:p>
          <a:p>
            <a:pPr marL="0" indent="0">
              <a:buNone/>
            </a:pPr>
            <a:r>
              <a:rPr lang="en-US" dirty="0"/>
              <a:t>	---</a:t>
            </a:r>
          </a:p>
          <a:p>
            <a:pPr marL="0" indent="0">
              <a:buNone/>
            </a:pPr>
            <a:r>
              <a:rPr lang="en-US" dirty="0"/>
              <a:t>    	CURSOR    </a:t>
            </a:r>
            <a:r>
              <a:rPr lang="en-US" dirty="0" err="1"/>
              <a:t>cv_emp_cursor</a:t>
            </a:r>
            <a:r>
              <a:rPr lang="en-US" dirty="0"/>
              <a:t>      IS</a:t>
            </a:r>
          </a:p>
          <a:p>
            <a:pPr marL="0" indent="0">
              <a:buNone/>
            </a:pPr>
            <a:r>
              <a:rPr lang="en-US" dirty="0"/>
              <a:t>	SELECT </a:t>
            </a:r>
            <a:r>
              <a:rPr lang="en-US" dirty="0" err="1"/>
              <a:t>empno,ename,sal</a:t>
            </a:r>
            <a:endParaRPr lang="en-US" dirty="0"/>
          </a:p>
          <a:p>
            <a:pPr marL="0" indent="0">
              <a:buNone/>
            </a:pPr>
            <a:r>
              <a:rPr lang="en-US" dirty="0"/>
              <a:t>	FROM </a:t>
            </a:r>
            <a:r>
              <a:rPr lang="en-US" dirty="0" smtClean="0"/>
              <a:t> </a:t>
            </a:r>
            <a:r>
              <a:rPr lang="en-US" dirty="0" err="1" smtClean="0"/>
              <a:t>emp</a:t>
            </a:r>
            <a:endParaRPr lang="en-US" dirty="0"/>
          </a:p>
          <a:p>
            <a:pPr marL="0" indent="0">
              <a:buNone/>
            </a:pPr>
            <a:r>
              <a:rPr lang="en-US" dirty="0"/>
              <a:t>	Order by </a:t>
            </a:r>
            <a:r>
              <a:rPr lang="en-US" dirty="0" err="1"/>
              <a:t>empno</a:t>
            </a:r>
            <a:r>
              <a:rPr lang="en-US" dirty="0"/>
              <a:t>; </a:t>
            </a:r>
          </a:p>
          <a:p>
            <a:endParaRPr lang="en-US" dirty="0"/>
          </a:p>
        </p:txBody>
      </p:sp>
    </p:spTree>
    <p:extLst>
      <p:ext uri="{BB962C8B-B14F-4D97-AF65-F5344CB8AC3E}">
        <p14:creationId xmlns="" xmlns:p14="http://schemas.microsoft.com/office/powerpoint/2010/main" val="417256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Open the Cursor</a:t>
            </a:r>
          </a:p>
        </p:txBody>
      </p:sp>
      <p:sp>
        <p:nvSpPr>
          <p:cNvPr id="3" name="Content Placeholder 2"/>
          <p:cNvSpPr>
            <a:spLocks noGrp="1"/>
          </p:cNvSpPr>
          <p:nvPr>
            <p:ph idx="1"/>
          </p:nvPr>
        </p:nvSpPr>
        <p:spPr/>
        <p:txBody>
          <a:bodyPr/>
          <a:lstStyle/>
          <a:p>
            <a:r>
              <a:rPr lang="en-US" dirty="0"/>
              <a:t>This step runs the SELECT statement. It must be placed in the executable section of the block (BEGIN).</a:t>
            </a:r>
          </a:p>
          <a:p>
            <a:endParaRPr lang="en-US" dirty="0"/>
          </a:p>
          <a:p>
            <a:pPr lvl="1"/>
            <a:r>
              <a:rPr lang="en-US" dirty="0"/>
              <a:t>OPEN </a:t>
            </a:r>
            <a:r>
              <a:rPr lang="en-US" dirty="0" err="1"/>
              <a:t>cv_emp_cursor</a:t>
            </a:r>
            <a:r>
              <a:rPr lang="en-US" dirty="0"/>
              <a:t>;</a:t>
            </a:r>
          </a:p>
          <a:p>
            <a:endParaRPr lang="en-US" dirty="0"/>
          </a:p>
          <a:p>
            <a:endParaRPr lang="en-US" dirty="0"/>
          </a:p>
        </p:txBody>
      </p:sp>
    </p:spTree>
    <p:extLst>
      <p:ext uri="{BB962C8B-B14F-4D97-AF65-F5344CB8AC3E}">
        <p14:creationId xmlns="" xmlns:p14="http://schemas.microsoft.com/office/powerpoint/2010/main" val="150507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1247</TotalTime>
  <Words>1140</Words>
  <Application>Microsoft Office PowerPoint</Application>
  <PresentationFormat>On-screen Show (4:3)</PresentationFormat>
  <Paragraphs>273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Database Systems</vt:lpstr>
      <vt:lpstr>Cursor:</vt:lpstr>
      <vt:lpstr>Types of Cursors:</vt:lpstr>
      <vt:lpstr>Implicit Cursor:</vt:lpstr>
      <vt:lpstr>Explicit Cursor:</vt:lpstr>
      <vt:lpstr>Defining a Cursor</vt:lpstr>
      <vt:lpstr>STEP 1 : Declare variables to store column values</vt:lpstr>
      <vt:lpstr>STEP  2: Declare the cursor</vt:lpstr>
      <vt:lpstr>STEP 3: Open the Cursor</vt:lpstr>
      <vt:lpstr>STEP 4: Fetch the rows from the cursor</vt:lpstr>
      <vt:lpstr>STEP 5: Close the Cursor</vt:lpstr>
      <vt:lpstr>Example 1</vt:lpstr>
      <vt:lpstr>Example 2</vt:lpstr>
      <vt:lpstr>Example 3</vt:lpstr>
      <vt:lpstr>PL/SQL: Cursors and FOR Loops</vt:lpstr>
      <vt:lpstr>Example 2</vt:lpstr>
      <vt:lpstr>Slide 17</vt:lpstr>
      <vt:lpstr>Example 3</vt:lpstr>
      <vt:lpstr>Views</vt:lpstr>
      <vt:lpstr>SQL CREATE VIEW Syntax</vt:lpstr>
      <vt:lpstr>SQL CREATE VIEW Examples </vt:lpstr>
      <vt:lpstr>Another Example </vt:lpstr>
      <vt:lpstr>View from View</vt:lpstr>
      <vt:lpstr>Procedures</vt:lpstr>
      <vt:lpstr>Procedure: Syntax</vt:lpstr>
      <vt:lpstr>Example 1</vt:lpstr>
      <vt:lpstr>Procedure: Example</vt:lpstr>
      <vt:lpstr>Procedure compilation error.</vt:lpstr>
      <vt:lpstr>Invoking the Procedure</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muhammad.nadeem</cp:lastModifiedBy>
  <cp:revision>222</cp:revision>
  <dcterms:created xsi:type="dcterms:W3CDTF">2006-08-16T00:00:00Z</dcterms:created>
  <dcterms:modified xsi:type="dcterms:W3CDTF">2020-10-23T09:33:38Z</dcterms:modified>
</cp:coreProperties>
</file>