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9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95" r:id="rId21"/>
    <p:sldId id="275" r:id="rId22"/>
    <p:sldId id="276" r:id="rId23"/>
    <p:sldId id="299" r:id="rId24"/>
    <p:sldId id="300" r:id="rId25"/>
    <p:sldId id="301" r:id="rId26"/>
    <p:sldId id="281" r:id="rId27"/>
    <p:sldId id="303" r:id="rId28"/>
    <p:sldId id="304" r:id="rId29"/>
    <p:sldId id="305" r:id="rId30"/>
    <p:sldId id="306" r:id="rId31"/>
    <p:sldId id="284" r:id="rId32"/>
    <p:sldId id="285" r:id="rId33"/>
    <p:sldId id="283" r:id="rId34"/>
    <p:sldId id="282" r:id="rId35"/>
    <p:sldId id="307" r:id="rId36"/>
    <p:sldId id="286" r:id="rId37"/>
    <p:sldId id="287" r:id="rId38"/>
    <p:sldId id="308" r:id="rId39"/>
    <p:sldId id="30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xmlns=""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D994B-5217-401E-9FF2-4ED3D773568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11/11/2020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11/11/2020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a:t>Lab </a:t>
            </a:r>
            <a:r>
              <a:rPr lang="en-US" smtClean="0"/>
              <a:t>09</a:t>
            </a:r>
            <a:endParaRPr lang="en-US" dirty="0"/>
          </a:p>
          <a:p>
            <a:r>
              <a:rPr lang="en-US" dirty="0" smtClean="0"/>
              <a:t>Triggers &amp; Transactions</a:t>
            </a:r>
            <a:endParaRPr lang="en-US" dirty="0"/>
          </a:p>
        </p:txBody>
      </p:sp>
    </p:spTree>
    <p:extLst>
      <p:ext uri="{BB962C8B-B14F-4D97-AF65-F5344CB8AC3E}">
        <p14:creationId xmlns:p14="http://schemas.microsoft.com/office/powerpoint/2010/main" xmlns=""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620000" cy="731838"/>
          </a:xfrm>
        </p:spPr>
        <p:txBody>
          <a:bodyPr/>
          <a:lstStyle/>
          <a:p>
            <a:r>
              <a:rPr lang="en-US" b="1" dirty="0"/>
              <a:t>PL/SQL Triggers Execution Hierarchy</a:t>
            </a:r>
            <a:r>
              <a:rPr lang="en-US" dirty="0"/>
              <a:t> </a:t>
            </a:r>
            <a:br>
              <a:rPr lang="en-US" dirty="0"/>
            </a:br>
            <a:endParaRPr lang="en-US" dirty="0"/>
          </a:p>
        </p:txBody>
      </p:sp>
      <p:sp>
        <p:nvSpPr>
          <p:cNvPr id="3" name="Content Placeholder 2"/>
          <p:cNvSpPr>
            <a:spLocks noGrp="1"/>
          </p:cNvSpPr>
          <p:nvPr>
            <p:ph idx="1"/>
          </p:nvPr>
        </p:nvSpPr>
        <p:spPr/>
        <p:txBody>
          <a:bodyPr/>
          <a:lstStyle/>
          <a:p>
            <a:pPr marL="114300" indent="0">
              <a:buNone/>
            </a:pPr>
            <a:r>
              <a:rPr lang="en-US" dirty="0"/>
              <a:t>The following hierarchy is followed when a trigger is fired.</a:t>
            </a:r>
          </a:p>
          <a:p>
            <a:pPr marL="114300" indent="0">
              <a:buNone/>
            </a:pPr>
            <a:r>
              <a:rPr lang="en-US" dirty="0"/>
              <a:t/>
            </a:r>
            <a:br>
              <a:rPr lang="en-US" dirty="0"/>
            </a:br>
            <a:r>
              <a:rPr lang="en-US" b="1" dirty="0"/>
              <a:t>1) </a:t>
            </a:r>
            <a:r>
              <a:rPr lang="en-US" dirty="0"/>
              <a:t>BEFORE statement trigger fires first.</a:t>
            </a:r>
          </a:p>
          <a:p>
            <a:pPr marL="114300" indent="0">
              <a:buNone/>
            </a:pPr>
            <a:r>
              <a:rPr lang="en-US" dirty="0"/>
              <a:t/>
            </a:r>
            <a:br>
              <a:rPr lang="en-US" dirty="0"/>
            </a:br>
            <a:r>
              <a:rPr lang="en-US" b="1" dirty="0"/>
              <a:t>2) </a:t>
            </a:r>
            <a:r>
              <a:rPr lang="en-US" dirty="0"/>
              <a:t>Next BEFORE row level triggers fires, once for each row affected.</a:t>
            </a:r>
          </a:p>
          <a:p>
            <a:pPr marL="114300" indent="0">
              <a:buNone/>
            </a:pPr>
            <a:r>
              <a:rPr lang="en-US" dirty="0"/>
              <a:t/>
            </a:r>
            <a:br>
              <a:rPr lang="en-US" dirty="0"/>
            </a:br>
            <a:r>
              <a:rPr lang="en-US" b="1" dirty="0"/>
              <a:t>3) </a:t>
            </a:r>
            <a:r>
              <a:rPr lang="en-US" dirty="0"/>
              <a:t>Then AFTER row level trigger fires once for each affected row. This events will alternates between BEFORE and AFTER row level triggers.</a:t>
            </a:r>
          </a:p>
          <a:p>
            <a:pPr marL="114300" indent="0">
              <a:buNone/>
            </a:pPr>
            <a:r>
              <a:rPr lang="en-US" dirty="0"/>
              <a:t/>
            </a:r>
            <a:br>
              <a:rPr lang="en-US" dirty="0"/>
            </a:br>
            <a:r>
              <a:rPr lang="en-US" b="1" dirty="0"/>
              <a:t>4) </a:t>
            </a:r>
            <a:r>
              <a:rPr lang="en-US" dirty="0"/>
              <a:t>Finally the AFTER statement level trigger fires. </a:t>
            </a:r>
            <a:br>
              <a:rPr lang="en-US" dirty="0"/>
            </a:br>
            <a:endParaRPr lang="en-US" dirty="0"/>
          </a:p>
        </p:txBody>
      </p:sp>
    </p:spTree>
    <p:extLst>
      <p:ext uri="{BB962C8B-B14F-4D97-AF65-F5344CB8AC3E}">
        <p14:creationId xmlns:p14="http://schemas.microsoft.com/office/powerpoint/2010/main" xmlns="" val="3554383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Example:</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Let's create a table '</a:t>
            </a:r>
            <a:r>
              <a:rPr lang="en-US" dirty="0" err="1"/>
              <a:t>product_check</a:t>
            </a:r>
            <a:r>
              <a:rPr lang="en-US" dirty="0"/>
              <a:t>' which we can use to store messages when triggers are fired. </a:t>
            </a:r>
          </a:p>
          <a:p>
            <a:endParaRPr lang="en-US" dirty="0"/>
          </a:p>
          <a:p>
            <a:pPr marL="114300" indent="0">
              <a:buNone/>
            </a:pPr>
            <a:r>
              <a:rPr lang="en-US" dirty="0"/>
              <a:t>CREATE TABLE </a:t>
            </a:r>
            <a:r>
              <a:rPr lang="en-US" dirty="0" err="1"/>
              <a:t>product_check</a:t>
            </a:r>
            <a:r>
              <a:rPr lang="en-US" dirty="0"/>
              <a:t/>
            </a:r>
            <a:br>
              <a:rPr lang="en-US" dirty="0"/>
            </a:br>
            <a:r>
              <a:rPr lang="en-US" dirty="0"/>
              <a:t>(Message VARCHAR(50),</a:t>
            </a:r>
            <a:br>
              <a:rPr lang="en-US" dirty="0"/>
            </a:br>
            <a:r>
              <a:rPr lang="en-US" dirty="0" err="1"/>
              <a:t>Current_Date</a:t>
            </a:r>
            <a:r>
              <a:rPr lang="en-US" dirty="0"/>
              <a:t> Date</a:t>
            </a:r>
            <a:br>
              <a:rPr lang="en-US" dirty="0"/>
            </a:br>
            <a:r>
              <a:rPr lang="en-US" dirty="0"/>
              <a:t>); </a:t>
            </a:r>
            <a:br>
              <a:rPr lang="en-US" dirty="0"/>
            </a:br>
            <a:endParaRPr lang="en-US" dirty="0"/>
          </a:p>
          <a:p>
            <a:r>
              <a:rPr lang="en-US" dirty="0"/>
              <a:t>Let's create a BEFORE and AFTER </a:t>
            </a:r>
            <a:r>
              <a:rPr lang="en-US" dirty="0" smtClean="0"/>
              <a:t>triggers for STATEMENT / TABLE </a:t>
            </a:r>
            <a:r>
              <a:rPr lang="en-US" dirty="0"/>
              <a:t>and </a:t>
            </a:r>
            <a:r>
              <a:rPr lang="en-US" dirty="0" smtClean="0"/>
              <a:t>ROW / RECORD level </a:t>
            </a:r>
            <a:r>
              <a:rPr lang="en-US" dirty="0"/>
              <a:t>triggers for the product table</a:t>
            </a:r>
            <a:r>
              <a:rPr lang="en-US" dirty="0" smtClean="0"/>
              <a:t>.</a:t>
            </a:r>
            <a:endParaRPr lang="en-US" dirty="0"/>
          </a:p>
        </p:txBody>
      </p:sp>
    </p:spTree>
    <p:extLst>
      <p:ext uri="{BB962C8B-B14F-4D97-AF65-F5344CB8AC3E}">
        <p14:creationId xmlns:p14="http://schemas.microsoft.com/office/powerpoint/2010/main" xmlns="" val="188889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620000" cy="731838"/>
          </a:xfrm>
        </p:spPr>
        <p:txBody>
          <a:bodyPr/>
          <a:lstStyle/>
          <a:p>
            <a:r>
              <a:rPr lang="en-US" b="1" dirty="0" smtClean="0"/>
              <a:t>1) BEFORE </a:t>
            </a:r>
            <a:r>
              <a:rPr lang="en-US" b="1" dirty="0"/>
              <a:t>UPDATE, </a:t>
            </a:r>
            <a:r>
              <a:rPr lang="en-US" b="1" dirty="0" smtClean="0"/>
              <a:t>Statement Level:</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trigger will insert a record into the </a:t>
            </a:r>
            <a:r>
              <a:rPr lang="en-US" dirty="0" smtClean="0"/>
              <a:t>table</a:t>
            </a:r>
            <a:br>
              <a:rPr lang="en-US" dirty="0" smtClean="0"/>
            </a:br>
            <a:r>
              <a:rPr lang="en-US" dirty="0" smtClean="0"/>
              <a:t>'</a:t>
            </a:r>
            <a:r>
              <a:rPr lang="en-US" dirty="0" err="1" smtClean="0"/>
              <a:t>product_check</a:t>
            </a:r>
            <a:r>
              <a:rPr lang="en-US" dirty="0"/>
              <a:t>' before a </a:t>
            </a:r>
            <a:r>
              <a:rPr lang="en-US" dirty="0" err="1"/>
              <a:t>sql</a:t>
            </a:r>
            <a:r>
              <a:rPr lang="en-US" dirty="0"/>
              <a:t> update statement is executed, at the statement level </a:t>
            </a:r>
            <a:br>
              <a:rPr lang="en-US" dirty="0"/>
            </a:br>
            <a:endParaRPr lang="en-US" dirty="0"/>
          </a:p>
          <a:p>
            <a:pPr marL="114300" indent="0">
              <a:buNone/>
            </a:pPr>
            <a:r>
              <a:rPr lang="en-US" dirty="0"/>
              <a:t>CREATE OR REPLACE TRIGGER </a:t>
            </a:r>
            <a:r>
              <a:rPr lang="en-US" dirty="0" smtClean="0"/>
              <a:t>BEFORE_UPDATE_STATEMENT</a:t>
            </a:r>
            <a:endParaRPr lang="en-US" dirty="0"/>
          </a:p>
          <a:p>
            <a:pPr marL="114300" indent="0">
              <a:buNone/>
            </a:pPr>
            <a:r>
              <a:rPr lang="en-US" dirty="0"/>
              <a:t>BEFORE </a:t>
            </a:r>
            <a:r>
              <a:rPr lang="en-US" dirty="0" smtClean="0"/>
              <a:t>UPDATE</a:t>
            </a:r>
          </a:p>
          <a:p>
            <a:pPr marL="114300" indent="0">
              <a:buNone/>
            </a:pPr>
            <a:r>
              <a:rPr lang="en-US" dirty="0" smtClean="0"/>
              <a:t>ON </a:t>
            </a:r>
            <a:r>
              <a:rPr lang="en-US" dirty="0"/>
              <a:t>PRODUCT</a:t>
            </a:r>
          </a:p>
          <a:p>
            <a:pPr marL="114300" indent="0">
              <a:buNone/>
            </a:pPr>
            <a:r>
              <a:rPr lang="en-US" dirty="0"/>
              <a:t>BEGIN</a:t>
            </a:r>
          </a:p>
          <a:p>
            <a:pPr marL="114300" indent="0">
              <a:buNone/>
            </a:pPr>
            <a:r>
              <a:rPr lang="en-US" dirty="0"/>
              <a:t>INSERT INTO PRODUCT_CHECK VALUES('BEFORE UPDATE</a:t>
            </a:r>
            <a:r>
              <a:rPr lang="en-US" dirty="0" smtClean="0"/>
              <a:t>, STATEMENT </a:t>
            </a:r>
            <a:r>
              <a:rPr lang="en-US" dirty="0"/>
              <a:t>LEVEL</a:t>
            </a:r>
            <a:r>
              <a:rPr lang="en-US" dirty="0" smtClean="0"/>
              <a:t>', SYSDATE</a:t>
            </a:r>
            <a:r>
              <a:rPr lang="en-US" dirty="0"/>
              <a:t>);</a:t>
            </a:r>
          </a:p>
          <a:p>
            <a:pPr marL="114300" indent="0">
              <a:buNone/>
            </a:pPr>
            <a:r>
              <a:rPr lang="en-US" dirty="0"/>
              <a:t>END;</a:t>
            </a:r>
          </a:p>
          <a:p>
            <a:pPr marL="114300" indent="0">
              <a:buNone/>
            </a:pPr>
            <a:r>
              <a:rPr lang="en-US" dirty="0"/>
              <a:t>/</a:t>
            </a:r>
          </a:p>
        </p:txBody>
      </p:sp>
    </p:spTree>
    <p:extLst>
      <p:ext uri="{BB962C8B-B14F-4D97-AF65-F5344CB8AC3E}">
        <p14:creationId xmlns:p14="http://schemas.microsoft.com/office/powerpoint/2010/main" xmlns="" val="178658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35" y="609600"/>
            <a:ext cx="7620000" cy="1143000"/>
          </a:xfrm>
        </p:spPr>
        <p:txBody>
          <a:bodyPr/>
          <a:lstStyle/>
          <a:p>
            <a:r>
              <a:rPr lang="en-US" b="1" dirty="0"/>
              <a:t>2) BEFORE UPDATE, Row Level:</a:t>
            </a:r>
            <a:r>
              <a:rPr lang="en-US" dirty="0"/>
              <a:t> </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This trigger will insert a record into the </a:t>
            </a:r>
            <a:r>
              <a:rPr lang="en-US" dirty="0" smtClean="0"/>
              <a:t>table '</a:t>
            </a:r>
            <a:r>
              <a:rPr lang="en-US" dirty="0" err="1" smtClean="0"/>
              <a:t>product_check</a:t>
            </a:r>
            <a:r>
              <a:rPr lang="en-US" dirty="0"/>
              <a:t>' before each row is update. </a:t>
            </a:r>
          </a:p>
          <a:p>
            <a:endParaRPr lang="en-US" dirty="0"/>
          </a:p>
          <a:p>
            <a:pPr marL="114300" indent="0">
              <a:buNone/>
            </a:pPr>
            <a:r>
              <a:rPr lang="en-US" dirty="0"/>
              <a:t>CREATE OR REPLACE TRIGGER </a:t>
            </a:r>
            <a:r>
              <a:rPr lang="en-US" dirty="0" smtClean="0"/>
              <a:t>BEFORE_UPDATE_ROW</a:t>
            </a:r>
            <a:endParaRPr lang="en-US" dirty="0"/>
          </a:p>
          <a:p>
            <a:pPr marL="114300" indent="0">
              <a:buNone/>
            </a:pPr>
            <a:r>
              <a:rPr lang="en-US" dirty="0"/>
              <a:t>BEFORE </a:t>
            </a:r>
            <a:r>
              <a:rPr lang="en-US" dirty="0" smtClean="0"/>
              <a:t>UPDATE</a:t>
            </a:r>
          </a:p>
          <a:p>
            <a:pPr marL="114300" indent="0">
              <a:buNone/>
            </a:pPr>
            <a:r>
              <a:rPr lang="en-US" dirty="0" smtClean="0"/>
              <a:t>ON </a:t>
            </a:r>
            <a:r>
              <a:rPr lang="en-US" dirty="0"/>
              <a:t>PRODUCT</a:t>
            </a:r>
          </a:p>
          <a:p>
            <a:pPr marL="114300" indent="0">
              <a:buNone/>
            </a:pPr>
            <a:r>
              <a:rPr lang="en-US" dirty="0"/>
              <a:t>FOR EACH ROW</a:t>
            </a:r>
          </a:p>
          <a:p>
            <a:pPr marL="114300" indent="0">
              <a:buNone/>
            </a:pPr>
            <a:r>
              <a:rPr lang="en-US" dirty="0"/>
              <a:t>BEGIN</a:t>
            </a:r>
          </a:p>
          <a:p>
            <a:pPr marL="114300" indent="0">
              <a:buNone/>
            </a:pPr>
            <a:r>
              <a:rPr lang="en-US" dirty="0"/>
              <a:t>INSERT INTO PRODUCT_CHECK VALUES('BEFORE UPDATE ROW LEVEL',SYSDATE);</a:t>
            </a:r>
          </a:p>
          <a:p>
            <a:pPr marL="114300" indent="0">
              <a:buNone/>
            </a:pPr>
            <a:r>
              <a:rPr lang="en-US" dirty="0"/>
              <a:t>END;</a:t>
            </a:r>
          </a:p>
          <a:p>
            <a:pPr marL="114300" indent="0">
              <a:buNone/>
            </a:pPr>
            <a:r>
              <a:rPr lang="en-US" dirty="0"/>
              <a:t>/</a:t>
            </a:r>
          </a:p>
        </p:txBody>
      </p:sp>
    </p:spTree>
    <p:extLst>
      <p:ext uri="{BB962C8B-B14F-4D97-AF65-F5344CB8AC3E}">
        <p14:creationId xmlns:p14="http://schemas.microsoft.com/office/powerpoint/2010/main" xmlns="" val="227698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620000" cy="1143000"/>
          </a:xfrm>
        </p:spPr>
        <p:txBody>
          <a:bodyPr/>
          <a:lstStyle/>
          <a:p>
            <a:r>
              <a:rPr lang="en-US" b="1" dirty="0"/>
              <a:t>3) AFTER UPDATE, Statement Level:</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dirty="0"/>
              <a:t>This trigger will insert a record into the </a:t>
            </a:r>
            <a:r>
              <a:rPr lang="en-US" dirty="0" smtClean="0"/>
              <a:t>table '</a:t>
            </a:r>
            <a:r>
              <a:rPr lang="en-US" dirty="0" err="1" smtClean="0"/>
              <a:t>product_check</a:t>
            </a:r>
            <a:r>
              <a:rPr lang="en-US" dirty="0"/>
              <a:t>' </a:t>
            </a:r>
            <a:r>
              <a:rPr lang="en-US" dirty="0" smtClean="0"/>
              <a:t>after update </a:t>
            </a:r>
            <a:r>
              <a:rPr lang="en-US" dirty="0"/>
              <a:t>statement is </a:t>
            </a:r>
            <a:r>
              <a:rPr lang="en-US" dirty="0" smtClean="0"/>
              <a:t>executed at </a:t>
            </a:r>
            <a:r>
              <a:rPr lang="en-US" dirty="0"/>
              <a:t>the statement level. </a:t>
            </a:r>
            <a:br>
              <a:rPr lang="en-US" dirty="0"/>
            </a:br>
            <a:endParaRPr lang="en-US" dirty="0"/>
          </a:p>
          <a:p>
            <a:pPr marL="114300" indent="0">
              <a:buNone/>
            </a:pPr>
            <a:r>
              <a:rPr lang="en-US" dirty="0"/>
              <a:t>CREATE OR REPLACE TRIGGER </a:t>
            </a:r>
            <a:r>
              <a:rPr lang="en-US" dirty="0" smtClean="0"/>
              <a:t>AFTER_UPDATE_STATEMENT</a:t>
            </a:r>
            <a:endParaRPr lang="en-US" dirty="0"/>
          </a:p>
          <a:p>
            <a:pPr marL="114300" indent="0">
              <a:buNone/>
            </a:pPr>
            <a:r>
              <a:rPr lang="en-US" dirty="0"/>
              <a:t>AFTER </a:t>
            </a:r>
            <a:r>
              <a:rPr lang="en-US" dirty="0" smtClean="0"/>
              <a:t>UPDATE</a:t>
            </a:r>
          </a:p>
          <a:p>
            <a:pPr marL="114300" indent="0">
              <a:buNone/>
            </a:pPr>
            <a:r>
              <a:rPr lang="en-US" dirty="0" smtClean="0"/>
              <a:t>ON </a:t>
            </a:r>
            <a:r>
              <a:rPr lang="en-US" dirty="0"/>
              <a:t>PRODUCT</a:t>
            </a:r>
          </a:p>
          <a:p>
            <a:pPr marL="114300" indent="0">
              <a:buNone/>
            </a:pPr>
            <a:r>
              <a:rPr lang="en-US" dirty="0"/>
              <a:t>BEGIN</a:t>
            </a:r>
          </a:p>
          <a:p>
            <a:pPr marL="114300" indent="0">
              <a:buNone/>
            </a:pPr>
            <a:r>
              <a:rPr lang="en-US" dirty="0"/>
              <a:t>INSERT INTO PRODUCT_CHECK VALUES ('AFTER UPDATE,STATEMENT LEVEL',SYSDATE);</a:t>
            </a:r>
          </a:p>
          <a:p>
            <a:pPr marL="114300" indent="0">
              <a:buNone/>
            </a:pPr>
            <a:r>
              <a:rPr lang="en-US" dirty="0"/>
              <a:t>END;</a:t>
            </a:r>
          </a:p>
          <a:p>
            <a:pPr marL="114300" indent="0">
              <a:buNone/>
            </a:pPr>
            <a:r>
              <a:rPr lang="en-US" dirty="0"/>
              <a:t>/</a:t>
            </a:r>
          </a:p>
        </p:txBody>
      </p:sp>
    </p:spTree>
    <p:extLst>
      <p:ext uri="{BB962C8B-B14F-4D97-AF65-F5344CB8AC3E}">
        <p14:creationId xmlns:p14="http://schemas.microsoft.com/office/powerpoint/2010/main" xmlns="" val="319346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74" y="762000"/>
            <a:ext cx="7620000" cy="1143000"/>
          </a:xfrm>
        </p:spPr>
        <p:txBody>
          <a:bodyPr/>
          <a:lstStyle/>
          <a:p>
            <a:r>
              <a:rPr lang="en-US" b="1" dirty="0"/>
              <a:t>4) AFTER UPDATE, Row Level: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This trigger will insert a record into the table 'product-check'</a:t>
            </a:r>
            <a:br>
              <a:rPr lang="en-US" dirty="0"/>
            </a:br>
            <a:r>
              <a:rPr lang="en-US" dirty="0"/>
              <a:t>after each row is updated. </a:t>
            </a:r>
            <a:br>
              <a:rPr lang="en-US" dirty="0"/>
            </a:br>
            <a:endParaRPr lang="en-US" dirty="0"/>
          </a:p>
          <a:p>
            <a:pPr marL="114300" indent="0">
              <a:buNone/>
            </a:pPr>
            <a:r>
              <a:rPr lang="en-US" dirty="0"/>
              <a:t>CREATE OR REPLACE TRIGGER AFTER_UPDATE_ROW</a:t>
            </a:r>
          </a:p>
          <a:p>
            <a:pPr marL="114300" indent="0">
              <a:buNone/>
            </a:pPr>
            <a:r>
              <a:rPr lang="en-US" dirty="0"/>
              <a:t>AFTER UPDATE</a:t>
            </a:r>
          </a:p>
          <a:p>
            <a:pPr marL="114300" indent="0">
              <a:buNone/>
            </a:pPr>
            <a:r>
              <a:rPr lang="en-US" dirty="0"/>
              <a:t>ON PRODUCT</a:t>
            </a:r>
          </a:p>
          <a:p>
            <a:pPr marL="114300" indent="0">
              <a:buNone/>
            </a:pPr>
            <a:r>
              <a:rPr lang="en-US" dirty="0"/>
              <a:t>FOR EACH ROW</a:t>
            </a:r>
          </a:p>
          <a:p>
            <a:pPr marL="114300" indent="0">
              <a:buNone/>
            </a:pPr>
            <a:r>
              <a:rPr lang="en-US" dirty="0"/>
              <a:t>BEGIN</a:t>
            </a:r>
          </a:p>
          <a:p>
            <a:pPr marL="114300" indent="0">
              <a:buNone/>
            </a:pPr>
            <a:r>
              <a:rPr lang="en-US" dirty="0"/>
              <a:t>INSERT INTO PRODUCT_CHECK VALUES ('AFTER UPDATE, ROW LEVEL', </a:t>
            </a:r>
            <a:r>
              <a:rPr lang="en-US" dirty="0" err="1"/>
              <a:t>sysdate</a:t>
            </a:r>
            <a:r>
              <a:rPr lang="en-US" dirty="0"/>
              <a:t>);</a:t>
            </a:r>
          </a:p>
          <a:p>
            <a:pPr marL="114300" indent="0">
              <a:buNone/>
            </a:pPr>
            <a:r>
              <a:rPr lang="en-US" dirty="0"/>
              <a:t>END;</a:t>
            </a:r>
          </a:p>
          <a:p>
            <a:pPr marL="114300" indent="0">
              <a:buNone/>
            </a:pPr>
            <a:r>
              <a:rPr lang="en-US" dirty="0"/>
              <a:t>/</a:t>
            </a:r>
          </a:p>
        </p:txBody>
      </p:sp>
    </p:spTree>
    <p:extLst>
      <p:ext uri="{BB962C8B-B14F-4D97-AF65-F5344CB8AC3E}">
        <p14:creationId xmlns:p14="http://schemas.microsoft.com/office/powerpoint/2010/main" xmlns="" val="298411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143000"/>
          </a:xfrm>
        </p:spPr>
        <p:txBody>
          <a:bodyPr/>
          <a:lstStyle/>
          <a:p>
            <a:r>
              <a:rPr lang="en-US" dirty="0" smtClean="0"/>
              <a:t>Update Table</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UPDATE PRODUCT SET unit_price = 800</a:t>
            </a:r>
            <a:br>
              <a:rPr lang="en-US" dirty="0"/>
            </a:br>
            <a:r>
              <a:rPr lang="en-US" dirty="0"/>
              <a:t>WHERE product_id in (100,101); </a:t>
            </a:r>
            <a:br>
              <a:rPr lang="en-US" dirty="0"/>
            </a:br>
            <a:endParaRPr lang="en-US" dirty="0"/>
          </a:p>
        </p:txBody>
      </p:sp>
    </p:spTree>
    <p:extLst>
      <p:ext uri="{BB962C8B-B14F-4D97-AF65-F5344CB8AC3E}">
        <p14:creationId xmlns:p14="http://schemas.microsoft.com/office/powerpoint/2010/main" xmlns="" val="6040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620000" cy="1143000"/>
          </a:xfrm>
        </p:spPr>
        <p:txBody>
          <a:bodyPr/>
          <a:lstStyle/>
          <a:p>
            <a:r>
              <a:rPr lang="en-US" dirty="0" smtClean="0"/>
              <a:t>Check </a:t>
            </a:r>
            <a:r>
              <a:rPr lang="en-US" dirty="0" err="1" smtClean="0"/>
              <a:t>Product_Check</a:t>
            </a:r>
            <a:r>
              <a:rPr lang="en-US" dirty="0" smtClean="0"/>
              <a:t> Table</a:t>
            </a:r>
            <a:endParaRPr lang="en-US" dirty="0"/>
          </a:p>
        </p:txBody>
      </p:sp>
      <p:sp>
        <p:nvSpPr>
          <p:cNvPr id="3" name="Content Placeholder 2"/>
          <p:cNvSpPr>
            <a:spLocks noGrp="1"/>
          </p:cNvSpPr>
          <p:nvPr>
            <p:ph idx="1"/>
          </p:nvPr>
        </p:nvSpPr>
        <p:spPr/>
        <p:txBody>
          <a:bodyPr/>
          <a:lstStyle/>
          <a:p>
            <a:pPr marL="114300" indent="0">
              <a:buNone/>
            </a:pPr>
            <a:endParaRPr lang="en-US" dirty="0"/>
          </a:p>
          <a:p>
            <a:pPr marL="114300" indent="0">
              <a:buNone/>
            </a:pPr>
            <a:endParaRPr lang="en-US" dirty="0"/>
          </a:p>
          <a:p>
            <a:pPr marL="114300" indent="0">
              <a:buNone/>
            </a:pPr>
            <a:r>
              <a:rPr lang="en-US" dirty="0" smtClean="0"/>
              <a:t>SELECT </a:t>
            </a:r>
            <a:r>
              <a:rPr lang="en-US" dirty="0"/>
              <a:t>* FROM </a:t>
            </a:r>
            <a:r>
              <a:rPr lang="en-US" dirty="0" err="1"/>
              <a:t>product_check</a:t>
            </a:r>
            <a:r>
              <a:rPr lang="en-US" dirty="0"/>
              <a:t>; </a:t>
            </a:r>
            <a:br>
              <a:rPr lang="en-US" dirty="0"/>
            </a:br>
            <a:endParaRPr lang="en-US" dirty="0"/>
          </a:p>
        </p:txBody>
      </p:sp>
    </p:spTree>
    <p:extLst>
      <p:ext uri="{BB962C8B-B14F-4D97-AF65-F5344CB8AC3E}">
        <p14:creationId xmlns:p14="http://schemas.microsoft.com/office/powerpoint/2010/main" xmlns="" val="406612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r>
              <a:rPr lang="en-US" dirty="0"/>
              <a:t> </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42999" y="2362200"/>
            <a:ext cx="5881347" cy="194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6228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143000"/>
          </a:xfrm>
        </p:spPr>
        <p:txBody>
          <a:bodyPr/>
          <a:lstStyle/>
          <a:p>
            <a:r>
              <a:rPr lang="en-US" b="1" dirty="0"/>
              <a:t/>
            </a:r>
            <a:br>
              <a:rPr lang="en-US" b="1" dirty="0"/>
            </a:br>
            <a:r>
              <a:rPr lang="en-US" dirty="0"/>
              <a:t>Transactions</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smtClean="0"/>
              <a:t>A </a:t>
            </a:r>
            <a:r>
              <a:rPr lang="en-US" b="1" dirty="0" smtClean="0"/>
              <a:t>transaction</a:t>
            </a:r>
            <a:r>
              <a:rPr lang="en-US" dirty="0" smtClean="0"/>
              <a:t> is a sequence of one or more SQL statements that </a:t>
            </a:r>
            <a:r>
              <a:rPr lang="en-US" b="1" dirty="0" smtClean="0"/>
              <a:t>Oracle</a:t>
            </a:r>
            <a:r>
              <a:rPr lang="en-US" dirty="0" smtClean="0"/>
              <a:t> Database treats as a </a:t>
            </a:r>
            <a:r>
              <a:rPr lang="en-US" dirty="0" smtClean="0"/>
              <a:t>unit</a:t>
            </a:r>
          </a:p>
          <a:p>
            <a:pPr>
              <a:buNone/>
            </a:pPr>
            <a:endParaRPr lang="en-US" dirty="0" smtClean="0"/>
          </a:p>
          <a:p>
            <a:r>
              <a:rPr lang="en-US" dirty="0" smtClean="0"/>
              <a:t>When </a:t>
            </a:r>
            <a:r>
              <a:rPr lang="en-US" dirty="0"/>
              <a:t>the application logic needs to execute a sequence of SQL commands in an atomic </a:t>
            </a:r>
            <a:r>
              <a:rPr lang="en-US" dirty="0" smtClean="0"/>
              <a:t>fashion, then </a:t>
            </a:r>
            <a:r>
              <a:rPr lang="en-US" dirty="0"/>
              <a:t>the commands need to be grouped as a logical unit of work (LUW) called SQL </a:t>
            </a:r>
            <a:r>
              <a:rPr lang="en-US" dirty="0" smtClean="0"/>
              <a:t>transaction.</a:t>
            </a:r>
            <a:r>
              <a:rPr lang="en-US" dirty="0"/>
              <a:t/>
            </a:r>
            <a:br>
              <a:rPr lang="en-US" dirty="0"/>
            </a:br>
            <a:endParaRPr lang="en-US" dirty="0"/>
          </a:p>
          <a:p>
            <a:r>
              <a:rPr lang="en-US" dirty="0"/>
              <a:t>In everyday life, people conduct different kind of business transactions buying products, ordering travels, changing or canceling orders, buying </a:t>
            </a:r>
            <a:r>
              <a:rPr lang="en-US" dirty="0" smtClean="0"/>
              <a:t>tickets, paying </a:t>
            </a:r>
            <a:r>
              <a:rPr lang="en-US" dirty="0"/>
              <a:t>rents, electricity bills, insurance invoices, etc</a:t>
            </a:r>
            <a:r>
              <a:rPr lang="en-US" dirty="0" smtClean="0"/>
              <a:t>.</a:t>
            </a:r>
            <a:r>
              <a:rPr lang="en-US" dirty="0"/>
              <a:t/>
            </a:r>
            <a:br>
              <a:rPr lang="en-US" dirty="0"/>
            </a:b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xmlns="" val="419986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Triggers</a:t>
            </a:r>
            <a:r>
              <a:rPr lang="en-US" dirty="0"/>
              <a:t> </a:t>
            </a:r>
            <a:br>
              <a:rPr lang="en-US" dirty="0"/>
            </a:br>
            <a:endParaRPr lang="en-US" dirty="0"/>
          </a:p>
        </p:txBody>
      </p:sp>
      <p:sp>
        <p:nvSpPr>
          <p:cNvPr id="3" name="Content Placeholder 2"/>
          <p:cNvSpPr>
            <a:spLocks noGrp="1"/>
          </p:cNvSpPr>
          <p:nvPr>
            <p:ph idx="1"/>
          </p:nvPr>
        </p:nvSpPr>
        <p:spPr/>
        <p:txBody>
          <a:bodyPr/>
          <a:lstStyle/>
          <a:p>
            <a:pPr marL="114300" indent="0">
              <a:buNone/>
            </a:pPr>
            <a:endParaRPr lang="en-US" dirty="0"/>
          </a:p>
          <a:p>
            <a:pPr marL="114300" indent="0">
              <a:buNone/>
            </a:pPr>
            <a:r>
              <a:rPr lang="en-US" dirty="0" smtClean="0"/>
              <a:t>A </a:t>
            </a:r>
            <a:r>
              <a:rPr lang="en-US" dirty="0"/>
              <a:t>trigger is an event within the DBMS that can cause some code to execute automatically </a:t>
            </a:r>
            <a:br>
              <a:rPr lang="en-US" dirty="0"/>
            </a:br>
            <a:endParaRPr lang="en-US" dirty="0" smtClean="0"/>
          </a:p>
          <a:p>
            <a:pPr marL="114300" indent="0">
              <a:buNone/>
            </a:pPr>
            <a:r>
              <a:rPr lang="en-US" dirty="0"/>
              <a:t>Triggers are stored programs, which are automatically executed or fired when some events </a:t>
            </a:r>
            <a:r>
              <a:rPr lang="en-US" dirty="0" smtClean="0"/>
              <a:t>occur</a:t>
            </a:r>
            <a:r>
              <a:rPr lang="en-US" dirty="0"/>
              <a:t>. </a:t>
            </a:r>
          </a:p>
        </p:txBody>
      </p:sp>
    </p:spTree>
    <p:extLst>
      <p:ext uri="{BB962C8B-B14F-4D97-AF65-F5344CB8AC3E}">
        <p14:creationId xmlns:p14="http://schemas.microsoft.com/office/powerpoint/2010/main" xmlns="" val="211809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b="1" dirty="0" smtClean="0"/>
              <a:t>COMMIT</a:t>
            </a:r>
            <a:r>
              <a:rPr lang="en-US" dirty="0" smtClean="0"/>
              <a:t> Saves database transactions (save changes)</a:t>
            </a:r>
          </a:p>
          <a:p>
            <a:endParaRPr lang="en-US" dirty="0" smtClean="0"/>
          </a:p>
          <a:p>
            <a:r>
              <a:rPr lang="en-US" b="1" dirty="0" smtClean="0"/>
              <a:t>ROLLBACK</a:t>
            </a:r>
            <a:r>
              <a:rPr lang="en-US" dirty="0" smtClean="0"/>
              <a:t> </a:t>
            </a:r>
            <a:r>
              <a:rPr lang="en-US" dirty="0"/>
              <a:t>Undoes database </a:t>
            </a:r>
            <a:r>
              <a:rPr lang="en-US" dirty="0" smtClean="0"/>
              <a:t>transactions (undoes changes)</a:t>
            </a:r>
          </a:p>
          <a:p>
            <a:endParaRPr lang="en-US" dirty="0" smtClean="0"/>
          </a:p>
          <a:p>
            <a:r>
              <a:rPr lang="en-US" b="1" dirty="0" smtClean="0"/>
              <a:t>SAVEPOINT</a:t>
            </a:r>
            <a:r>
              <a:rPr lang="en-US" dirty="0" smtClean="0"/>
              <a:t> Create save points (check points) </a:t>
            </a:r>
            <a:r>
              <a:rPr lang="en-US" dirty="0"/>
              <a:t>within groups of transactions in which to </a:t>
            </a:r>
            <a:r>
              <a:rPr lang="en-US" dirty="0" smtClean="0"/>
              <a:t>ROLLBACK.</a:t>
            </a:r>
          </a:p>
          <a:p>
            <a:endParaRPr lang="en-US" dirty="0"/>
          </a:p>
          <a:p>
            <a:r>
              <a:rPr lang="en-US" dirty="0" smtClean="0"/>
              <a:t>Transaction Commands are only used with DML commands, i.e., Insert, Update and Delete commands</a:t>
            </a:r>
            <a:endParaRPr lang="en-US" dirty="0"/>
          </a:p>
        </p:txBody>
      </p:sp>
    </p:spTree>
    <p:extLst>
      <p:ext uri="{BB962C8B-B14F-4D97-AF65-F5344CB8AC3E}">
        <p14:creationId xmlns:p14="http://schemas.microsoft.com/office/powerpoint/2010/main" xmlns="" val="2815185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a:t>
            </a:r>
          </a:p>
        </p:txBody>
      </p:sp>
      <p:sp>
        <p:nvSpPr>
          <p:cNvPr id="3" name="Content Placeholder 2"/>
          <p:cNvSpPr>
            <a:spLocks noGrp="1"/>
          </p:cNvSpPr>
          <p:nvPr>
            <p:ph idx="1"/>
          </p:nvPr>
        </p:nvSpPr>
        <p:spPr/>
        <p:txBody>
          <a:bodyPr/>
          <a:lstStyle/>
          <a:p>
            <a:pPr marL="114300" indent="0">
              <a:buNone/>
            </a:pPr>
            <a:endParaRPr lang="en-US" dirty="0"/>
          </a:p>
          <a:p>
            <a:r>
              <a:rPr lang="en-US" dirty="0"/>
              <a:t>S</a:t>
            </a:r>
            <a:r>
              <a:rPr lang="en-US" dirty="0" smtClean="0"/>
              <a:t>uccessful </a:t>
            </a:r>
            <a:r>
              <a:rPr lang="en-US" dirty="0"/>
              <a:t>execution of </a:t>
            </a:r>
            <a:r>
              <a:rPr lang="en-US" dirty="0" smtClean="0"/>
              <a:t>the transaction </a:t>
            </a:r>
            <a:r>
              <a:rPr lang="en-US" dirty="0"/>
              <a:t>is ended by a </a:t>
            </a:r>
            <a:r>
              <a:rPr lang="en-US" b="1" dirty="0"/>
              <a:t>COMMIT </a:t>
            </a:r>
            <a:r>
              <a:rPr lang="en-US" dirty="0"/>
              <a:t>command </a:t>
            </a:r>
            <a:endParaRPr lang="en-US" dirty="0" smtClean="0"/>
          </a:p>
          <a:p>
            <a:endParaRPr lang="en-US" dirty="0"/>
          </a:p>
          <a:p>
            <a:r>
              <a:rPr lang="en-US" dirty="0" smtClean="0"/>
              <a:t>Syntax:</a:t>
            </a:r>
          </a:p>
          <a:p>
            <a:pPr marL="114300" indent="0">
              <a:buNone/>
            </a:pPr>
            <a:r>
              <a:rPr lang="en-US" dirty="0" smtClean="0"/>
              <a:t>	COMMIT;</a:t>
            </a:r>
            <a:r>
              <a:rPr lang="en-US" dirty="0"/>
              <a:t/>
            </a:r>
            <a:br>
              <a:rPr lang="en-US" dirty="0"/>
            </a:br>
            <a:endParaRPr lang="en-US" dirty="0"/>
          </a:p>
        </p:txBody>
      </p:sp>
    </p:spTree>
    <p:extLst>
      <p:ext uri="{BB962C8B-B14F-4D97-AF65-F5344CB8AC3E}">
        <p14:creationId xmlns:p14="http://schemas.microsoft.com/office/powerpoint/2010/main" xmlns="" val="3022168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ROLLBACK </a:t>
            </a:r>
            <a:br>
              <a:rPr lang="en-US" dirty="0"/>
            </a:b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a:t>The ROLLBACK command is the transactional command used to undo transactions that have not already been saved to the </a:t>
            </a:r>
            <a:r>
              <a:rPr lang="en-US" dirty="0" smtClean="0"/>
              <a:t>database.</a:t>
            </a:r>
          </a:p>
          <a:p>
            <a:endParaRPr lang="en-US" dirty="0" smtClean="0"/>
          </a:p>
          <a:p>
            <a:r>
              <a:rPr lang="en-US" dirty="0" smtClean="0"/>
              <a:t>Syntax:</a:t>
            </a:r>
            <a:endParaRPr lang="en-US" dirty="0"/>
          </a:p>
          <a:p>
            <a:pPr marL="114300" indent="0">
              <a:buNone/>
            </a:pPr>
            <a:r>
              <a:rPr lang="en-US" dirty="0" smtClean="0"/>
              <a:t>	ROLLBACK</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xmlns="" val="127080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4300" indent="0">
              <a:buNone/>
            </a:pPr>
            <a:r>
              <a:rPr lang="en-US" dirty="0"/>
              <a:t>Select * from products</a:t>
            </a:r>
            <a:r>
              <a:rPr lang="en-US" dirty="0" smtClean="0"/>
              <a:t>;</a:t>
            </a:r>
          </a:p>
          <a:p>
            <a:pPr marL="114300" indent="0">
              <a:buNone/>
            </a:pPr>
            <a:r>
              <a:rPr lang="en-US" dirty="0" smtClean="0"/>
              <a:t>DELETE </a:t>
            </a:r>
            <a:r>
              <a:rPr lang="en-US" dirty="0"/>
              <a:t>from products where </a:t>
            </a:r>
            <a:r>
              <a:rPr lang="en-US" dirty="0" err="1"/>
              <a:t>product_id</a:t>
            </a:r>
            <a:r>
              <a:rPr lang="en-US" dirty="0"/>
              <a:t> = 100</a:t>
            </a:r>
            <a:r>
              <a:rPr lang="en-US" dirty="0" smtClean="0"/>
              <a:t>;</a:t>
            </a:r>
          </a:p>
          <a:p>
            <a:pPr marL="114300" indent="0">
              <a:buNone/>
            </a:pPr>
            <a:endParaRPr lang="en-US" dirty="0"/>
          </a:p>
          <a:p>
            <a:pPr marL="114300" indent="0">
              <a:buNone/>
            </a:pPr>
            <a:r>
              <a:rPr lang="en-US" dirty="0" smtClean="0"/>
              <a:t>RECORDS Deleted successfully</a:t>
            </a:r>
          </a:p>
          <a:p>
            <a:pPr marL="114300" indent="0">
              <a:buNone/>
            </a:pPr>
            <a:endParaRPr lang="en-US" dirty="0"/>
          </a:p>
          <a:p>
            <a:pPr marL="114300" indent="0">
              <a:buNone/>
            </a:pPr>
            <a:r>
              <a:rPr lang="en-US" dirty="0" smtClean="0"/>
              <a:t>DELETE </a:t>
            </a:r>
            <a:r>
              <a:rPr lang="en-US" dirty="0"/>
              <a:t>from products where </a:t>
            </a:r>
            <a:r>
              <a:rPr lang="en-US" dirty="0" err="1"/>
              <a:t>product_id</a:t>
            </a:r>
            <a:r>
              <a:rPr lang="en-US" dirty="0"/>
              <a:t> = 100; rollback</a:t>
            </a:r>
            <a:r>
              <a:rPr lang="en-US" dirty="0" smtClean="0"/>
              <a:t>;</a:t>
            </a:r>
          </a:p>
          <a:p>
            <a:pPr marL="114300" indent="0">
              <a:buNone/>
            </a:pPr>
            <a:endParaRPr lang="en-US" dirty="0" smtClean="0"/>
          </a:p>
          <a:p>
            <a:pPr marL="114300" indent="0">
              <a:buNone/>
            </a:pPr>
            <a:r>
              <a:rPr lang="en-US" dirty="0" smtClean="0"/>
              <a:t>DELETE </a:t>
            </a:r>
            <a:r>
              <a:rPr lang="en-US" dirty="0"/>
              <a:t>from products where </a:t>
            </a:r>
            <a:r>
              <a:rPr lang="en-US" dirty="0" err="1"/>
              <a:t>product_id</a:t>
            </a:r>
            <a:r>
              <a:rPr lang="en-US" dirty="0"/>
              <a:t> = 100</a:t>
            </a:r>
            <a:r>
              <a:rPr lang="en-US" dirty="0" smtClean="0"/>
              <a:t>;</a:t>
            </a:r>
          </a:p>
          <a:p>
            <a:pPr marL="114300" indent="0">
              <a:buNone/>
            </a:pPr>
            <a:r>
              <a:rPr lang="en-US" dirty="0" smtClean="0"/>
              <a:t>Commit;</a:t>
            </a:r>
          </a:p>
          <a:p>
            <a:pPr marL="114300" indent="0">
              <a:buNone/>
            </a:pPr>
            <a:endParaRPr lang="en-US" dirty="0"/>
          </a:p>
          <a:p>
            <a:pPr marL="114300" indent="0">
              <a:buNone/>
            </a:pPr>
            <a:r>
              <a:rPr lang="en-US" dirty="0" smtClean="0"/>
              <a:t>DELETE </a:t>
            </a:r>
            <a:r>
              <a:rPr lang="en-US" dirty="0"/>
              <a:t>from products where </a:t>
            </a:r>
            <a:r>
              <a:rPr lang="en-US" dirty="0" err="1"/>
              <a:t>product_id</a:t>
            </a:r>
            <a:r>
              <a:rPr lang="en-US" dirty="0"/>
              <a:t> = 100; rollback;</a:t>
            </a:r>
          </a:p>
        </p:txBody>
      </p:sp>
    </p:spTree>
    <p:extLst>
      <p:ext uri="{BB962C8B-B14F-4D97-AF65-F5344CB8AC3E}">
        <p14:creationId xmlns:p14="http://schemas.microsoft.com/office/powerpoint/2010/main" xmlns="" val="693437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SAVEPOINT</a:t>
            </a:r>
            <a:endParaRPr lang="en-US" dirty="0"/>
          </a:p>
        </p:txBody>
      </p:sp>
      <p:sp>
        <p:nvSpPr>
          <p:cNvPr id="3" name="Content Placeholder 2"/>
          <p:cNvSpPr>
            <a:spLocks noGrp="1"/>
          </p:cNvSpPr>
          <p:nvPr>
            <p:ph idx="1"/>
          </p:nvPr>
        </p:nvSpPr>
        <p:spPr/>
        <p:txBody>
          <a:bodyPr/>
          <a:lstStyle/>
          <a:p>
            <a:r>
              <a:rPr lang="en-US" dirty="0"/>
              <a:t>A SAVEPOINT is a point in a transaction when you can roll the transaction back to a certain point without rolling back the entire transaction</a:t>
            </a:r>
            <a:r>
              <a:rPr lang="en-US" dirty="0" smtClean="0"/>
              <a:t>.</a:t>
            </a:r>
          </a:p>
          <a:p>
            <a:endParaRPr lang="en-US" dirty="0"/>
          </a:p>
          <a:p>
            <a:r>
              <a:rPr lang="en-US" dirty="0" smtClean="0"/>
              <a:t>Syntax:</a:t>
            </a:r>
          </a:p>
          <a:p>
            <a:pPr marL="114300" indent="0">
              <a:buNone/>
            </a:pPr>
            <a:r>
              <a:rPr lang="en-US" dirty="0" smtClean="0"/>
              <a:t>	SAVEPOINT </a:t>
            </a:r>
            <a:r>
              <a:rPr lang="en-US" dirty="0"/>
              <a:t>SAVEPOINT_NAME</a:t>
            </a:r>
            <a:r>
              <a:rPr lang="en-US" dirty="0" smtClean="0"/>
              <a:t>;</a:t>
            </a:r>
          </a:p>
          <a:p>
            <a:pPr marL="114300" indent="0">
              <a:buNone/>
            </a:pPr>
            <a:endParaRPr lang="en-US" dirty="0"/>
          </a:p>
          <a:p>
            <a:r>
              <a:rPr lang="en-US" dirty="0"/>
              <a:t>ROLLBACK TO SAVEPOINT_NAME</a:t>
            </a:r>
            <a:r>
              <a:rPr lang="en-US" dirty="0" smtClean="0"/>
              <a:t>;</a:t>
            </a:r>
          </a:p>
        </p:txBody>
      </p:sp>
    </p:spTree>
    <p:extLst>
      <p:ext uri="{BB962C8B-B14F-4D97-AF65-F5344CB8AC3E}">
        <p14:creationId xmlns:p14="http://schemas.microsoft.com/office/powerpoint/2010/main" xmlns="" val="3689128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a:t>Select * from product;</a:t>
            </a:r>
          </a:p>
          <a:p>
            <a:pPr marL="114300" indent="0">
              <a:buNone/>
            </a:pPr>
            <a:endParaRPr lang="en-US" dirty="0"/>
          </a:p>
          <a:p>
            <a:pPr marL="114300" indent="0">
              <a:buNone/>
            </a:pPr>
            <a:r>
              <a:rPr lang="en-US" dirty="0"/>
              <a:t>delete from product where </a:t>
            </a:r>
            <a:r>
              <a:rPr lang="en-US" dirty="0" err="1"/>
              <a:t>product_id</a:t>
            </a:r>
            <a:r>
              <a:rPr lang="en-US" dirty="0"/>
              <a:t> = 102;</a:t>
            </a:r>
          </a:p>
          <a:p>
            <a:pPr marL="114300" indent="0">
              <a:buNone/>
            </a:pPr>
            <a:r>
              <a:rPr lang="en-US" dirty="0" err="1"/>
              <a:t>savepoint</a:t>
            </a:r>
            <a:r>
              <a:rPr lang="en-US" dirty="0"/>
              <a:t> sp1;</a:t>
            </a:r>
          </a:p>
          <a:p>
            <a:pPr marL="114300" indent="0">
              <a:buNone/>
            </a:pPr>
            <a:endParaRPr lang="en-US" dirty="0"/>
          </a:p>
          <a:p>
            <a:pPr marL="114300" indent="0">
              <a:buNone/>
            </a:pPr>
            <a:r>
              <a:rPr lang="en-US" dirty="0"/>
              <a:t>delete from product where </a:t>
            </a:r>
            <a:r>
              <a:rPr lang="en-US" dirty="0" err="1"/>
              <a:t>product_id</a:t>
            </a:r>
            <a:r>
              <a:rPr lang="en-US" dirty="0"/>
              <a:t> = 101;</a:t>
            </a:r>
          </a:p>
          <a:p>
            <a:pPr marL="114300" indent="0">
              <a:buNone/>
            </a:pPr>
            <a:r>
              <a:rPr lang="en-US" dirty="0" err="1"/>
              <a:t>savepoint</a:t>
            </a:r>
            <a:r>
              <a:rPr lang="en-US" dirty="0"/>
              <a:t> sp2;</a:t>
            </a:r>
          </a:p>
          <a:p>
            <a:pPr marL="114300" indent="0">
              <a:buNone/>
            </a:pPr>
            <a:endParaRPr lang="en-US" dirty="0"/>
          </a:p>
          <a:p>
            <a:pPr marL="114300" indent="0">
              <a:buNone/>
            </a:pPr>
            <a:r>
              <a:rPr lang="en-US" dirty="0"/>
              <a:t>delete from product where </a:t>
            </a:r>
            <a:r>
              <a:rPr lang="en-US" dirty="0" err="1"/>
              <a:t>product_id</a:t>
            </a:r>
            <a:r>
              <a:rPr lang="en-US" dirty="0"/>
              <a:t> = 103;</a:t>
            </a:r>
          </a:p>
          <a:p>
            <a:pPr marL="114300" indent="0">
              <a:buNone/>
            </a:pPr>
            <a:r>
              <a:rPr lang="en-US" dirty="0" err="1"/>
              <a:t>savepoint</a:t>
            </a:r>
            <a:r>
              <a:rPr lang="en-US" dirty="0"/>
              <a:t> sp3;</a:t>
            </a:r>
          </a:p>
          <a:p>
            <a:pPr marL="114300" indent="0">
              <a:buNone/>
            </a:pPr>
            <a:endParaRPr lang="en-US" dirty="0"/>
          </a:p>
          <a:p>
            <a:pPr marL="114300" indent="0">
              <a:buNone/>
            </a:pPr>
            <a:r>
              <a:rPr lang="en-US" dirty="0"/>
              <a:t>rollback to </a:t>
            </a:r>
            <a:r>
              <a:rPr lang="en-US" dirty="0" smtClean="0"/>
              <a:t>sp3;</a:t>
            </a:r>
            <a:endParaRPr lang="en-US" dirty="0"/>
          </a:p>
          <a:p>
            <a:pPr marL="114300" indent="0">
              <a:buNone/>
            </a:pPr>
            <a:endParaRPr lang="en-US" dirty="0" smtClean="0"/>
          </a:p>
          <a:p>
            <a:pPr marL="114300" indent="0">
              <a:buNone/>
            </a:pPr>
            <a:r>
              <a:rPr lang="en-US" dirty="0"/>
              <a:t>rollback to </a:t>
            </a:r>
            <a:r>
              <a:rPr lang="en-US" dirty="0" smtClean="0"/>
              <a:t>sp2;</a:t>
            </a:r>
            <a:endParaRPr lang="en-US" dirty="0"/>
          </a:p>
          <a:p>
            <a:pPr marL="114300" indent="0">
              <a:buNone/>
            </a:pPr>
            <a:endParaRPr lang="en-US" dirty="0" smtClean="0"/>
          </a:p>
          <a:p>
            <a:pPr marL="114300" indent="0">
              <a:buNone/>
            </a:pPr>
            <a:r>
              <a:rPr lang="en-US" dirty="0"/>
              <a:t>rollback to </a:t>
            </a:r>
            <a:r>
              <a:rPr lang="en-US" dirty="0" smtClean="0"/>
              <a:t>sp1;</a:t>
            </a:r>
            <a:endParaRPr lang="en-US" dirty="0"/>
          </a:p>
        </p:txBody>
      </p:sp>
    </p:spTree>
    <p:extLst>
      <p:ext uri="{BB962C8B-B14F-4D97-AF65-F5344CB8AC3E}">
        <p14:creationId xmlns:p14="http://schemas.microsoft.com/office/powerpoint/2010/main" xmlns="" val="122959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Isolation Levels</a:t>
            </a:r>
          </a:p>
        </p:txBody>
      </p:sp>
      <p:sp>
        <p:nvSpPr>
          <p:cNvPr id="3" name="Content Placeholder 2"/>
          <p:cNvSpPr>
            <a:spLocks noGrp="1"/>
          </p:cNvSpPr>
          <p:nvPr>
            <p:ph idx="1"/>
          </p:nvPr>
        </p:nvSpPr>
        <p:spPr/>
        <p:txBody>
          <a:bodyPr/>
          <a:lstStyle/>
          <a:p>
            <a:pPr marL="114300" indent="0">
              <a:buNone/>
            </a:pPr>
            <a:r>
              <a:rPr lang="en-US" dirty="0" smtClean="0"/>
              <a:t>Isolation determines how transaction integrity is visible to other users and systems.</a:t>
            </a:r>
            <a:endParaRPr lang="en-US" dirty="0"/>
          </a:p>
          <a:p>
            <a:pPr marL="114300" indent="0">
              <a:buNone/>
            </a:pPr>
            <a:endParaRPr lang="en-US" dirty="0" smtClean="0"/>
          </a:p>
          <a:p>
            <a:pPr marL="114300" indent="0">
              <a:buNone/>
            </a:pPr>
            <a:r>
              <a:rPr lang="en-US" dirty="0" smtClean="0"/>
              <a:t>Only one transaction is accessing the resource at a time (in a database system)</a:t>
            </a:r>
            <a:endParaRPr lang="en-US" dirty="0"/>
          </a:p>
          <a:p>
            <a:pPr marL="114300" indent="0">
              <a:buNone/>
            </a:pPr>
            <a:endParaRPr lang="en-US" dirty="0" smtClean="0"/>
          </a:p>
          <a:p>
            <a:pPr marL="114300" indent="0">
              <a:buNone/>
            </a:pPr>
            <a:r>
              <a:rPr lang="en-US" dirty="0" smtClean="0"/>
              <a:t>Defines the degree to which a transaction must be isolated from the data modification made by any other transaction.</a:t>
            </a:r>
            <a:endParaRPr lang="en-US" dirty="0"/>
          </a:p>
        </p:txBody>
      </p:sp>
    </p:spTree>
    <p:extLst>
      <p:ext uri="{BB962C8B-B14F-4D97-AF65-F5344CB8AC3E}">
        <p14:creationId xmlns:p14="http://schemas.microsoft.com/office/powerpoint/2010/main" xmlns="" val="27566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read</a:t>
            </a:r>
          </a:p>
        </p:txBody>
      </p:sp>
      <p:sp>
        <p:nvSpPr>
          <p:cNvPr id="3" name="Content Placeholder 2"/>
          <p:cNvSpPr>
            <a:spLocks noGrp="1"/>
          </p:cNvSpPr>
          <p:nvPr>
            <p:ph idx="1"/>
          </p:nvPr>
        </p:nvSpPr>
        <p:spPr/>
        <p:txBody>
          <a:bodyPr/>
          <a:lstStyle/>
          <a:p>
            <a:pPr marL="114300" indent="0">
              <a:buNone/>
            </a:pPr>
            <a:r>
              <a:rPr lang="en-US" dirty="0" smtClean="0"/>
              <a:t>Situation when a transaction reads a data that has not yet been committed.</a:t>
            </a:r>
            <a:endParaRPr lang="en-US" dirty="0"/>
          </a:p>
          <a:p>
            <a:pPr marL="114300" indent="0">
              <a:buNone/>
            </a:pPr>
            <a:endParaRPr lang="en-US" dirty="0" smtClean="0"/>
          </a:p>
          <a:p>
            <a:pPr marL="114300" indent="0">
              <a:buNone/>
            </a:pPr>
            <a:r>
              <a:rPr lang="en-US" dirty="0" smtClean="0"/>
              <a:t>You're </a:t>
            </a:r>
            <a:r>
              <a:rPr lang="en-US" dirty="0"/>
              <a:t>permitted to read uncommitted, or dirty, data</a:t>
            </a:r>
            <a:r>
              <a:rPr lang="en-US" dirty="0" smtClean="0"/>
              <a:t>.</a:t>
            </a:r>
          </a:p>
          <a:p>
            <a:pPr marL="114300" indent="0">
              <a:buNone/>
            </a:pPr>
            <a:endParaRPr lang="en-US" dirty="0"/>
          </a:p>
          <a:p>
            <a:pPr marL="114300" indent="0">
              <a:buNone/>
            </a:pPr>
            <a:r>
              <a:rPr lang="en-US" dirty="0"/>
              <a:t>The meaning of this term is as bad as it sounds. You're permitted to read uncommitted, or dirty, data. You can achieve this effect by just opening an OS file that someone else is writing and reading whatever data happens to be there. </a:t>
            </a:r>
          </a:p>
        </p:txBody>
      </p:sp>
    </p:spTree>
    <p:extLst>
      <p:ext uri="{BB962C8B-B14F-4D97-AF65-F5344CB8AC3E}">
        <p14:creationId xmlns:p14="http://schemas.microsoft.com/office/powerpoint/2010/main" xmlns="" val="3180632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Nonrepeatable read</a:t>
            </a:r>
          </a:p>
        </p:txBody>
      </p:sp>
      <p:sp>
        <p:nvSpPr>
          <p:cNvPr id="3" name="Content Placeholder 2"/>
          <p:cNvSpPr>
            <a:spLocks noGrp="1"/>
          </p:cNvSpPr>
          <p:nvPr>
            <p:ph idx="1"/>
          </p:nvPr>
        </p:nvSpPr>
        <p:spPr/>
        <p:txBody>
          <a:bodyPr/>
          <a:lstStyle/>
          <a:p>
            <a:r>
              <a:rPr lang="en-US" dirty="0" smtClean="0"/>
              <a:t>It simply means that when transaction reads same row twice and get different values each time.</a:t>
            </a:r>
          </a:p>
          <a:p>
            <a:endParaRPr lang="en-US" dirty="0" smtClean="0"/>
          </a:p>
          <a:p>
            <a:r>
              <a:rPr lang="en-US" dirty="0" smtClean="0"/>
              <a:t>Concurrency</a:t>
            </a:r>
          </a:p>
          <a:p>
            <a:endParaRPr lang="en-US" dirty="0"/>
          </a:p>
          <a:p>
            <a:r>
              <a:rPr lang="en-US" dirty="0"/>
              <a:t>This simply means that if you read a row at time T1 and try to reread that row at time T2, the row may have changed. It may have disappeared; it may have been updated, and so on. </a:t>
            </a:r>
            <a:endParaRPr lang="en-US" dirty="0" smtClean="0"/>
          </a:p>
        </p:txBody>
      </p:sp>
    </p:spTree>
    <p:extLst>
      <p:ext uri="{BB962C8B-B14F-4D97-AF65-F5344CB8AC3E}">
        <p14:creationId xmlns:p14="http://schemas.microsoft.com/office/powerpoint/2010/main" xmlns="" val="72714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Phantom read</a:t>
            </a:r>
          </a:p>
        </p:txBody>
      </p:sp>
      <p:sp>
        <p:nvSpPr>
          <p:cNvPr id="3" name="Content Placeholder 2"/>
          <p:cNvSpPr>
            <a:spLocks noGrp="1"/>
          </p:cNvSpPr>
          <p:nvPr>
            <p:ph idx="1"/>
          </p:nvPr>
        </p:nvSpPr>
        <p:spPr/>
        <p:txBody>
          <a:bodyPr/>
          <a:lstStyle/>
          <a:p>
            <a:r>
              <a:rPr lang="en-US" dirty="0"/>
              <a:t>This means that if you execute a query at time T1 and re-execute it at time T2, additional rows may have been added to the database, which may affect your results.</a:t>
            </a:r>
          </a:p>
          <a:p>
            <a:endParaRPr lang="en-US" dirty="0" smtClean="0"/>
          </a:p>
          <a:p>
            <a:r>
              <a:rPr lang="en-US" dirty="0"/>
              <a:t>This means that if you execute a query at time T1 and re-execute it at time T2, additional rows may have been added to the database, which may affect your results. </a:t>
            </a:r>
          </a:p>
          <a:p>
            <a:endParaRPr lang="en-US" dirty="0"/>
          </a:p>
          <a:p>
            <a:r>
              <a:rPr lang="en-US" dirty="0"/>
              <a:t>This differs from a nonrepeatable read in that with a phantom read, data you already read hasn't been changed, but instead, more data satisfies your query criteria than before.</a:t>
            </a:r>
          </a:p>
        </p:txBody>
      </p:sp>
    </p:spTree>
    <p:extLst>
      <p:ext uri="{BB962C8B-B14F-4D97-AF65-F5344CB8AC3E}">
        <p14:creationId xmlns:p14="http://schemas.microsoft.com/office/powerpoint/2010/main" xmlns="" val="36320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A </a:t>
            </a:r>
            <a:r>
              <a:rPr lang="en-US" b="1" dirty="0"/>
              <a:t>database manipulation (DML) </a:t>
            </a:r>
            <a:r>
              <a:rPr lang="en-US" dirty="0"/>
              <a:t>statement (DELETE, INSERT, or UPDATE) </a:t>
            </a:r>
            <a:endParaRPr lang="en-US" dirty="0" smtClean="0"/>
          </a:p>
          <a:p>
            <a:endParaRPr lang="en-US" dirty="0" smtClean="0"/>
          </a:p>
          <a:p>
            <a:r>
              <a:rPr lang="en-US" dirty="0" smtClean="0"/>
              <a:t>A </a:t>
            </a:r>
            <a:r>
              <a:rPr lang="en-US" b="1" dirty="0"/>
              <a:t>database definition (DDL) </a:t>
            </a:r>
            <a:r>
              <a:rPr lang="en-US" dirty="0"/>
              <a:t>statement (CREATE, ALTER, or DROP). </a:t>
            </a:r>
            <a:endParaRPr lang="en-US" dirty="0" smtClean="0"/>
          </a:p>
          <a:p>
            <a:endParaRPr lang="en-US" dirty="0" smtClean="0"/>
          </a:p>
          <a:p>
            <a:r>
              <a:rPr lang="en-US" dirty="0" smtClean="0"/>
              <a:t>A </a:t>
            </a:r>
            <a:r>
              <a:rPr lang="en-US" b="1" dirty="0"/>
              <a:t>database operation </a:t>
            </a:r>
            <a:r>
              <a:rPr lang="en-US" dirty="0"/>
              <a:t>(SERVERERROR, LOGON, LOGOFF, STARTUP, or SHUTDOWN). </a:t>
            </a:r>
          </a:p>
        </p:txBody>
      </p:sp>
    </p:spTree>
    <p:extLst>
      <p:ext uri="{BB962C8B-B14F-4D97-AF65-F5344CB8AC3E}">
        <p14:creationId xmlns:p14="http://schemas.microsoft.com/office/powerpoint/2010/main" xmlns="" val="447035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14300" indent="0">
              <a:buNone/>
            </a:pPr>
            <a:r>
              <a:rPr lang="en-US" dirty="0" smtClean="0"/>
              <a:t>Based on these phenomenon, the SQL standard defines four isolation levels:</a:t>
            </a:r>
          </a:p>
          <a:p>
            <a:r>
              <a:rPr lang="en-US" dirty="0" smtClean="0"/>
              <a:t>Read Committed</a:t>
            </a:r>
          </a:p>
          <a:p>
            <a:r>
              <a:rPr lang="en-US" dirty="0" smtClean="0"/>
              <a:t>Read uncommitted</a:t>
            </a:r>
          </a:p>
          <a:p>
            <a:r>
              <a:rPr lang="en-US" dirty="0" smtClean="0"/>
              <a:t>Repeatable Read</a:t>
            </a:r>
          </a:p>
          <a:p>
            <a:r>
              <a:rPr lang="en-US" dirty="0" err="1" smtClean="0"/>
              <a:t>Serializable</a:t>
            </a:r>
            <a:endParaRPr lang="en-US" dirty="0"/>
          </a:p>
        </p:txBody>
      </p:sp>
    </p:spTree>
    <p:extLst>
      <p:ext uri="{BB962C8B-B14F-4D97-AF65-F5344CB8AC3E}">
        <p14:creationId xmlns:p14="http://schemas.microsoft.com/office/powerpoint/2010/main" xmlns="" val="359104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committed </a:t>
            </a:r>
          </a:p>
        </p:txBody>
      </p:sp>
      <p:sp>
        <p:nvSpPr>
          <p:cNvPr id="3" name="Content Placeholder 2"/>
          <p:cNvSpPr>
            <a:spLocks noGrp="1"/>
          </p:cNvSpPr>
          <p:nvPr>
            <p:ph idx="1"/>
          </p:nvPr>
        </p:nvSpPr>
        <p:spPr/>
        <p:txBody>
          <a:bodyPr/>
          <a:lstStyle/>
          <a:p>
            <a:pPr marL="114300" indent="0">
              <a:buNone/>
            </a:pPr>
            <a:endParaRPr lang="en-US" dirty="0"/>
          </a:p>
          <a:p>
            <a:r>
              <a:rPr lang="en-US" dirty="0"/>
              <a:t>Read committed is an isolation level that guarantees that any data read is committed at the moment it is </a:t>
            </a:r>
            <a:r>
              <a:rPr lang="en-US" dirty="0" smtClean="0"/>
              <a:t>read.</a:t>
            </a:r>
          </a:p>
          <a:p>
            <a:endParaRPr lang="en-US" dirty="0"/>
          </a:p>
          <a:p>
            <a:r>
              <a:rPr lang="en-US" dirty="0" smtClean="0"/>
              <a:t>Does not allows dirty read.</a:t>
            </a:r>
          </a:p>
          <a:p>
            <a:endParaRPr lang="en-US" dirty="0" smtClean="0"/>
          </a:p>
          <a:p>
            <a:r>
              <a:rPr lang="en-US" dirty="0" smtClean="0"/>
              <a:t>Read or write lock on current row.</a:t>
            </a:r>
          </a:p>
          <a:p>
            <a:endParaRPr lang="en-US" dirty="0"/>
          </a:p>
          <a:p>
            <a:r>
              <a:rPr lang="en-US" dirty="0" smtClean="0"/>
              <a:t>Preventing other transactions</a:t>
            </a:r>
            <a:endParaRPr lang="en-US" dirty="0"/>
          </a:p>
        </p:txBody>
      </p:sp>
    </p:spTree>
    <p:extLst>
      <p:ext uri="{BB962C8B-B14F-4D97-AF65-F5344CB8AC3E}">
        <p14:creationId xmlns:p14="http://schemas.microsoft.com/office/powerpoint/2010/main" xmlns="" val="1710638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uncommitted</a:t>
            </a:r>
          </a:p>
        </p:txBody>
      </p:sp>
      <p:sp>
        <p:nvSpPr>
          <p:cNvPr id="3" name="Content Placeholder 2"/>
          <p:cNvSpPr>
            <a:spLocks noGrp="1"/>
          </p:cNvSpPr>
          <p:nvPr>
            <p:ph idx="1"/>
          </p:nvPr>
        </p:nvSpPr>
        <p:spPr/>
        <p:txBody>
          <a:bodyPr/>
          <a:lstStyle/>
          <a:p>
            <a:pPr marL="114300" indent="0">
              <a:buNone/>
            </a:pPr>
            <a:endParaRPr lang="en-US" dirty="0"/>
          </a:p>
          <a:p>
            <a:r>
              <a:rPr lang="en-US" dirty="0"/>
              <a:t>This is the lowest isolation </a:t>
            </a:r>
            <a:r>
              <a:rPr lang="en-US" dirty="0" smtClean="0"/>
              <a:t>level.</a:t>
            </a:r>
          </a:p>
          <a:p>
            <a:endParaRPr lang="en-US" dirty="0" smtClean="0"/>
          </a:p>
          <a:p>
            <a:r>
              <a:rPr lang="en-US" dirty="0" smtClean="0"/>
              <a:t>In </a:t>
            </a:r>
            <a:r>
              <a:rPr lang="en-US" dirty="0"/>
              <a:t>this level, dirty reads are allowed, so one transaction may see not-yet-committed changes made by other transactions</a:t>
            </a:r>
          </a:p>
        </p:txBody>
      </p:sp>
    </p:spTree>
    <p:extLst>
      <p:ext uri="{BB962C8B-B14F-4D97-AF65-F5344CB8AC3E}">
        <p14:creationId xmlns:p14="http://schemas.microsoft.com/office/powerpoint/2010/main" xmlns="" val="3626674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reads</a:t>
            </a:r>
          </a:p>
        </p:txBody>
      </p:sp>
      <p:sp>
        <p:nvSpPr>
          <p:cNvPr id="3" name="Content Placeholder 2"/>
          <p:cNvSpPr>
            <a:spLocks noGrp="1"/>
          </p:cNvSpPr>
          <p:nvPr>
            <p:ph idx="1"/>
          </p:nvPr>
        </p:nvSpPr>
        <p:spPr/>
        <p:txBody>
          <a:bodyPr/>
          <a:lstStyle/>
          <a:p>
            <a:r>
              <a:rPr lang="en-US" dirty="0" smtClean="0"/>
              <a:t>Most restrictive isolation level</a:t>
            </a:r>
            <a:endParaRPr lang="en-US" dirty="0"/>
          </a:p>
          <a:p>
            <a:endParaRPr lang="en-US" dirty="0"/>
          </a:p>
          <a:p>
            <a:r>
              <a:rPr lang="en-US" dirty="0"/>
              <a:t>In this isolation level, a lock-based concurrency control DBMS implementation keeps read and write locks (acquired on selected data) until the end of the </a:t>
            </a:r>
            <a:r>
              <a:rPr lang="en-US" dirty="0" smtClean="0"/>
              <a:t>transaction</a:t>
            </a:r>
          </a:p>
          <a:p>
            <a:endParaRPr lang="en-US" dirty="0" smtClean="0"/>
          </a:p>
          <a:p>
            <a:r>
              <a:rPr lang="en-US" dirty="0" smtClean="0"/>
              <a:t>Read locks on all rows it reference.</a:t>
            </a:r>
          </a:p>
          <a:p>
            <a:endParaRPr lang="en-US" dirty="0"/>
          </a:p>
          <a:p>
            <a:r>
              <a:rPr lang="en-US" dirty="0" smtClean="0"/>
              <a:t>Write locks on all rows it insert, update or delete.</a:t>
            </a:r>
            <a:endParaRPr lang="en-US" dirty="0"/>
          </a:p>
        </p:txBody>
      </p:sp>
    </p:spTree>
    <p:extLst>
      <p:ext uri="{BB962C8B-B14F-4D97-AF65-F5344CB8AC3E}">
        <p14:creationId xmlns:p14="http://schemas.microsoft.com/office/powerpoint/2010/main" xmlns="" val="1992992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Serializable </a:t>
            </a:r>
          </a:p>
        </p:txBody>
      </p:sp>
      <p:sp>
        <p:nvSpPr>
          <p:cNvPr id="3" name="Content Placeholder 2"/>
          <p:cNvSpPr>
            <a:spLocks noGrp="1"/>
          </p:cNvSpPr>
          <p:nvPr>
            <p:ph idx="1"/>
          </p:nvPr>
        </p:nvSpPr>
        <p:spPr/>
        <p:txBody>
          <a:bodyPr/>
          <a:lstStyle/>
          <a:p>
            <a:r>
              <a:rPr lang="en-US" dirty="0" smtClean="0"/>
              <a:t>Highest isolation level.</a:t>
            </a:r>
          </a:p>
          <a:p>
            <a:pPr marL="114300" indent="0">
              <a:buNone/>
            </a:pPr>
            <a:endParaRPr lang="en-US" dirty="0"/>
          </a:p>
          <a:p>
            <a:r>
              <a:rPr lang="en-US" dirty="0"/>
              <a:t>With a lock-based concurrency control DBMS implementation, serializability requires read and write locks (acquired on selected data) to be released at the end of the </a:t>
            </a:r>
            <a:r>
              <a:rPr lang="en-US" dirty="0" smtClean="0"/>
              <a:t>transaction.</a:t>
            </a:r>
          </a:p>
          <a:p>
            <a:endParaRPr lang="en-US" dirty="0"/>
          </a:p>
          <a:p>
            <a:r>
              <a:rPr lang="en-US" dirty="0" smtClean="0"/>
              <a:t>Serially executed</a:t>
            </a:r>
            <a:endParaRPr lang="en-US" dirty="0"/>
          </a:p>
        </p:txBody>
      </p:sp>
    </p:spTree>
    <p:extLst>
      <p:ext uri="{BB962C8B-B14F-4D97-AF65-F5344CB8AC3E}">
        <p14:creationId xmlns:p14="http://schemas.microsoft.com/office/powerpoint/2010/main" xmlns="" val="2843136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304800"/>
            <a:ext cx="6629400" cy="6248400"/>
          </a:xfrm>
          <a:prstGeom prst="rect">
            <a:avLst/>
          </a:prstGeom>
        </p:spPr>
      </p:pic>
    </p:spTree>
    <p:extLst>
      <p:ext uri="{BB962C8B-B14F-4D97-AF65-F5344CB8AC3E}">
        <p14:creationId xmlns:p14="http://schemas.microsoft.com/office/powerpoint/2010/main" xmlns="" val="720282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2057400"/>
            <a:ext cx="6629399" cy="2743200"/>
          </a:xfrm>
          <a:prstGeom prst="rect">
            <a:avLst/>
          </a:prstGeom>
        </p:spPr>
      </p:pic>
    </p:spTree>
    <p:extLst>
      <p:ext uri="{BB962C8B-B14F-4D97-AF65-F5344CB8AC3E}">
        <p14:creationId xmlns:p14="http://schemas.microsoft.com/office/powerpoint/2010/main" xmlns="" val="190720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TO SET ISOLATION LEVEL: </a:t>
            </a:r>
          </a:p>
        </p:txBody>
      </p:sp>
      <p:sp>
        <p:nvSpPr>
          <p:cNvPr id="3" name="Content Placeholder 2"/>
          <p:cNvSpPr>
            <a:spLocks noGrp="1"/>
          </p:cNvSpPr>
          <p:nvPr>
            <p:ph idx="1"/>
          </p:nvPr>
        </p:nvSpPr>
        <p:spPr/>
        <p:txBody>
          <a:bodyPr/>
          <a:lstStyle/>
          <a:p>
            <a:endParaRPr lang="en-US" dirty="0"/>
          </a:p>
          <a:p>
            <a:endParaRPr lang="en-US" dirty="0"/>
          </a:p>
          <a:p>
            <a:r>
              <a:rPr lang="en-US" dirty="0"/>
              <a:t>SET TRANSACTION ISOLATION LEVEL {SERIALIZABLE | READ COMMITTED}; </a:t>
            </a:r>
          </a:p>
          <a:p>
            <a:pPr marL="114300" indent="0">
              <a:buNone/>
            </a:pPr>
            <a:r>
              <a:rPr lang="en-US" dirty="0" smtClean="0"/>
              <a:t> </a:t>
            </a:r>
          </a:p>
          <a:p>
            <a:r>
              <a:rPr lang="en-US" dirty="0" smtClean="0"/>
              <a:t>SET </a:t>
            </a:r>
            <a:r>
              <a:rPr lang="en-US" dirty="0"/>
              <a:t>TRANSACTION READ </a:t>
            </a:r>
            <a:r>
              <a:rPr lang="en-US" dirty="0" smtClean="0"/>
              <a:t>ONLY</a:t>
            </a:r>
          </a:p>
          <a:p>
            <a:endParaRPr lang="en-US" dirty="0"/>
          </a:p>
          <a:p>
            <a:r>
              <a:rPr lang="en-US" dirty="0" smtClean="0"/>
              <a:t>Grant </a:t>
            </a:r>
            <a:r>
              <a:rPr lang="en-US" dirty="0"/>
              <a:t>select, update, insert on </a:t>
            </a:r>
            <a:r>
              <a:rPr lang="en-US" dirty="0" smtClean="0"/>
              <a:t>TABLE </a:t>
            </a:r>
            <a:r>
              <a:rPr lang="en-US" dirty="0"/>
              <a:t>to </a:t>
            </a:r>
            <a:r>
              <a:rPr lang="en-US" dirty="0" smtClean="0"/>
              <a:t>SYSTEM;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xmlns="" val="899667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Statement</a:t>
            </a:r>
            <a:r>
              <a:rPr lang="en-US" sz="4800" dirty="0" smtClean="0"/>
              <a:t>-</a:t>
            </a:r>
            <a:r>
              <a:rPr lang="en-US" sz="4800" b="1" dirty="0" smtClean="0"/>
              <a:t>level trigger</a:t>
            </a:r>
            <a:endParaRPr lang="en-US" dirty="0"/>
          </a:p>
        </p:txBody>
      </p:sp>
      <p:sp>
        <p:nvSpPr>
          <p:cNvPr id="3" name="Content Placeholder 2"/>
          <p:cNvSpPr>
            <a:spLocks noGrp="1"/>
          </p:cNvSpPr>
          <p:nvPr>
            <p:ph idx="1"/>
          </p:nvPr>
        </p:nvSpPr>
        <p:spPr/>
        <p:txBody>
          <a:bodyPr/>
          <a:lstStyle/>
          <a:p>
            <a:pPr algn="just"/>
            <a:r>
              <a:rPr lang="en-US" sz="3200" dirty="0" smtClean="0"/>
              <a:t>A </a:t>
            </a:r>
            <a:r>
              <a:rPr lang="en-US" sz="3200" b="1" dirty="0" smtClean="0"/>
              <a:t>statement</a:t>
            </a:r>
            <a:r>
              <a:rPr lang="en-US" sz="3200" dirty="0" smtClean="0"/>
              <a:t>-</a:t>
            </a:r>
            <a:r>
              <a:rPr lang="en-US" sz="3200" b="1" dirty="0" smtClean="0"/>
              <a:t>level trigger</a:t>
            </a:r>
            <a:r>
              <a:rPr lang="en-US" sz="3200" dirty="0" smtClean="0"/>
              <a:t> is fired whenever a </a:t>
            </a:r>
            <a:r>
              <a:rPr lang="en-US" sz="3200" b="1" dirty="0" smtClean="0"/>
              <a:t>trigger</a:t>
            </a:r>
            <a:r>
              <a:rPr lang="en-US" sz="3200" dirty="0" smtClean="0"/>
              <a:t> event occurs on a </a:t>
            </a:r>
            <a:r>
              <a:rPr lang="en-US" sz="3200" b="1" dirty="0" smtClean="0"/>
              <a:t>table</a:t>
            </a:r>
            <a:r>
              <a:rPr lang="en-US" sz="3200" dirty="0" smtClean="0"/>
              <a:t> regardless of how many </a:t>
            </a:r>
            <a:r>
              <a:rPr lang="en-US" sz="3200" b="1" dirty="0" smtClean="0"/>
              <a:t>rows</a:t>
            </a:r>
            <a:r>
              <a:rPr lang="en-US" sz="3200" dirty="0" smtClean="0"/>
              <a:t> are affected. </a:t>
            </a:r>
          </a:p>
          <a:p>
            <a:pPr algn="just"/>
            <a:endParaRPr lang="en-US" dirty="0" smtClean="0"/>
          </a:p>
          <a:p>
            <a:pPr algn="just"/>
            <a:r>
              <a:rPr lang="en-US" sz="2800" dirty="0" smtClean="0"/>
              <a:t>In other words, a </a:t>
            </a:r>
            <a:r>
              <a:rPr lang="en-US" sz="2800" b="1" dirty="0" smtClean="0"/>
              <a:t>statement</a:t>
            </a:r>
            <a:r>
              <a:rPr lang="en-US" sz="2800" dirty="0" smtClean="0"/>
              <a:t>-</a:t>
            </a:r>
            <a:r>
              <a:rPr lang="en-US" sz="2800" b="1" dirty="0" smtClean="0"/>
              <a:t>level trigger</a:t>
            </a:r>
            <a:r>
              <a:rPr lang="en-US" sz="2800" dirty="0" smtClean="0"/>
              <a:t> executes once for each transaction. For </a:t>
            </a:r>
            <a:r>
              <a:rPr lang="en-US" sz="2800" b="1" dirty="0" smtClean="0"/>
              <a:t>example</a:t>
            </a:r>
            <a:r>
              <a:rPr lang="en-US" sz="2800" dirty="0" smtClean="0"/>
              <a:t>, if you update 1000 </a:t>
            </a:r>
            <a:r>
              <a:rPr lang="en-US" sz="2800" b="1" dirty="0" smtClean="0"/>
              <a:t>rows</a:t>
            </a:r>
            <a:r>
              <a:rPr lang="en-US" sz="2800" dirty="0" smtClean="0"/>
              <a:t> in a </a:t>
            </a:r>
            <a:r>
              <a:rPr lang="en-US" sz="2800" b="1" dirty="0" smtClean="0"/>
              <a:t>table</a:t>
            </a:r>
            <a:r>
              <a:rPr lang="en-US" sz="2800" dirty="0" smtClean="0"/>
              <a:t>, then a </a:t>
            </a:r>
            <a:r>
              <a:rPr lang="en-US" sz="2800" b="1" dirty="0" smtClean="0"/>
              <a:t>statement</a:t>
            </a:r>
            <a:r>
              <a:rPr lang="en-US" sz="2800" dirty="0" smtClean="0"/>
              <a:t>-</a:t>
            </a:r>
            <a:r>
              <a:rPr lang="en-US" sz="2800" b="1" dirty="0" smtClean="0"/>
              <a:t>level trigger</a:t>
            </a:r>
            <a:r>
              <a:rPr lang="en-US" sz="2800" dirty="0" smtClean="0"/>
              <a:t> on that </a:t>
            </a:r>
            <a:r>
              <a:rPr lang="en-US" sz="2800" b="1" dirty="0" smtClean="0"/>
              <a:t>table</a:t>
            </a:r>
            <a:r>
              <a:rPr lang="en-US" sz="2800" dirty="0" smtClean="0"/>
              <a:t> would only be executed once.</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Row</a:t>
            </a:r>
            <a:r>
              <a:rPr lang="en-US" sz="4800" dirty="0" smtClean="0"/>
              <a:t>-</a:t>
            </a:r>
            <a:r>
              <a:rPr lang="en-US" sz="4800" b="1" dirty="0" smtClean="0"/>
              <a:t>level trigger</a:t>
            </a:r>
            <a:endParaRPr lang="en-US" dirty="0"/>
          </a:p>
        </p:txBody>
      </p:sp>
      <p:sp>
        <p:nvSpPr>
          <p:cNvPr id="3" name="Content Placeholder 2"/>
          <p:cNvSpPr>
            <a:spLocks noGrp="1"/>
          </p:cNvSpPr>
          <p:nvPr>
            <p:ph idx="1"/>
          </p:nvPr>
        </p:nvSpPr>
        <p:spPr/>
        <p:txBody>
          <a:bodyPr>
            <a:normAutofit/>
          </a:bodyPr>
          <a:lstStyle/>
          <a:p>
            <a:pPr algn="just"/>
            <a:r>
              <a:rPr lang="en-US" sz="3200" dirty="0" smtClean="0"/>
              <a:t>A </a:t>
            </a:r>
            <a:r>
              <a:rPr lang="en-US" sz="3200" b="1" dirty="0" smtClean="0"/>
              <a:t>row</a:t>
            </a:r>
            <a:r>
              <a:rPr lang="en-US" sz="3200" dirty="0" smtClean="0"/>
              <a:t>-</a:t>
            </a:r>
            <a:r>
              <a:rPr lang="en-US" sz="3200" b="1" dirty="0" smtClean="0"/>
              <a:t>level trigger</a:t>
            </a:r>
            <a:r>
              <a:rPr lang="en-US" sz="3200" dirty="0" smtClean="0"/>
              <a:t> fires each time a </a:t>
            </a:r>
            <a:r>
              <a:rPr lang="en-US" sz="3200" b="1" dirty="0" smtClean="0"/>
              <a:t>row</a:t>
            </a:r>
            <a:r>
              <a:rPr lang="en-US" sz="3200" dirty="0" smtClean="0"/>
              <a:t> is affected by a </a:t>
            </a:r>
            <a:r>
              <a:rPr lang="en-US" sz="3200" b="1" dirty="0" smtClean="0"/>
              <a:t>triggering</a:t>
            </a:r>
            <a:r>
              <a:rPr lang="en-US" sz="3200" dirty="0" smtClean="0"/>
              <a:t> event.</a:t>
            </a:r>
          </a:p>
          <a:p>
            <a:pPr algn="just"/>
            <a:r>
              <a:rPr lang="en-US" sz="3200" dirty="0" smtClean="0"/>
              <a:t> For </a:t>
            </a:r>
            <a:r>
              <a:rPr lang="en-US" sz="3200" b="1" dirty="0" smtClean="0"/>
              <a:t>example</a:t>
            </a:r>
            <a:r>
              <a:rPr lang="en-US" sz="3200" dirty="0" smtClean="0"/>
              <a:t>, if you update 1000 </a:t>
            </a:r>
            <a:r>
              <a:rPr lang="en-US" sz="3200" b="1" dirty="0" smtClean="0"/>
              <a:t>rows</a:t>
            </a:r>
            <a:r>
              <a:rPr lang="en-US" sz="3200" dirty="0" smtClean="0"/>
              <a:t> in a table, the </a:t>
            </a:r>
            <a:r>
              <a:rPr lang="en-US" sz="3200" b="1" dirty="0" smtClean="0"/>
              <a:t>trigger</a:t>
            </a:r>
            <a:r>
              <a:rPr lang="en-US" sz="3200" dirty="0" smtClean="0"/>
              <a:t> will fire 1000 times, which potentially cause a performance issue. To specify a condition of when to fire the </a:t>
            </a:r>
            <a:r>
              <a:rPr lang="en-US" sz="3200" b="1" dirty="0" smtClean="0"/>
              <a:t>trigger</a:t>
            </a:r>
            <a:r>
              <a:rPr lang="en-US" sz="3200" dirty="0" smtClean="0"/>
              <a:t>, you can use the WHEN clause.</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normAutofit fontScale="92500"/>
          </a:bodyPr>
          <a:lstStyle/>
          <a:p>
            <a:pPr marL="114300" indent="0">
              <a:buNone/>
            </a:pPr>
            <a:r>
              <a:rPr lang="en-US" dirty="0"/>
              <a:t>CREATE [OR REPLACE] TRIGGER </a:t>
            </a:r>
            <a:r>
              <a:rPr lang="en-US" dirty="0" err="1"/>
              <a:t>Trigger_name</a:t>
            </a:r>
            <a:r>
              <a:rPr lang="en-US" dirty="0"/>
              <a:t> </a:t>
            </a:r>
          </a:p>
          <a:p>
            <a:pPr marL="114300" indent="0">
              <a:buNone/>
            </a:pPr>
            <a:r>
              <a:rPr lang="en-US" dirty="0"/>
              <a:t>{BEFORE|AFTER} </a:t>
            </a:r>
            <a:r>
              <a:rPr lang="en-US" dirty="0" err="1" smtClean="0"/>
              <a:t>Triggering_event</a:t>
            </a:r>
            <a:endParaRPr lang="en-US" dirty="0"/>
          </a:p>
          <a:p>
            <a:pPr marL="114300" indent="0">
              <a:buNone/>
            </a:pPr>
            <a:r>
              <a:rPr lang="en-US" dirty="0" smtClean="0"/>
              <a:t>ON </a:t>
            </a:r>
            <a:r>
              <a:rPr lang="en-US" dirty="0" err="1"/>
              <a:t>table_name</a:t>
            </a:r>
            <a:r>
              <a:rPr lang="en-US" dirty="0"/>
              <a:t> </a:t>
            </a:r>
          </a:p>
          <a:p>
            <a:pPr marL="114300" indent="0">
              <a:buNone/>
            </a:pPr>
            <a:r>
              <a:rPr lang="en-US" dirty="0"/>
              <a:t>[FOR EACH ROW] </a:t>
            </a:r>
          </a:p>
          <a:p>
            <a:pPr marL="114300" indent="0">
              <a:buNone/>
            </a:pPr>
            <a:r>
              <a:rPr lang="en-US" dirty="0"/>
              <a:t>[ENABLE/DISABLE] </a:t>
            </a:r>
          </a:p>
          <a:p>
            <a:pPr marL="114300" indent="0">
              <a:buNone/>
            </a:pPr>
            <a:r>
              <a:rPr lang="en-US" dirty="0"/>
              <a:t>[WHEN condition] </a:t>
            </a:r>
          </a:p>
          <a:p>
            <a:pPr marL="114300" indent="0">
              <a:buNone/>
            </a:pPr>
            <a:r>
              <a:rPr lang="en-US" dirty="0"/>
              <a:t>DECLARE </a:t>
            </a:r>
          </a:p>
          <a:p>
            <a:pPr marL="114300" indent="0">
              <a:buNone/>
            </a:pPr>
            <a:r>
              <a:rPr lang="en-US" dirty="0" smtClean="0"/>
              <a:t>	declaration </a:t>
            </a:r>
            <a:r>
              <a:rPr lang="en-US" dirty="0"/>
              <a:t>statements </a:t>
            </a:r>
          </a:p>
          <a:p>
            <a:pPr marL="114300" indent="0">
              <a:buNone/>
            </a:pPr>
            <a:r>
              <a:rPr lang="en-US" dirty="0"/>
              <a:t>BEGIN </a:t>
            </a:r>
          </a:p>
          <a:p>
            <a:pPr marL="114300" indent="0">
              <a:buNone/>
            </a:pPr>
            <a:r>
              <a:rPr lang="en-US" dirty="0" smtClean="0"/>
              <a:t>	Executable </a:t>
            </a:r>
            <a:r>
              <a:rPr lang="en-US" dirty="0"/>
              <a:t>statements </a:t>
            </a:r>
          </a:p>
          <a:p>
            <a:pPr marL="114300" indent="0">
              <a:buNone/>
            </a:pPr>
            <a:r>
              <a:rPr lang="en-US" dirty="0"/>
              <a:t>EXCEPTION </a:t>
            </a:r>
          </a:p>
          <a:p>
            <a:pPr marL="114300" indent="0">
              <a:buNone/>
            </a:pPr>
            <a:r>
              <a:rPr lang="en-US" dirty="0" smtClean="0"/>
              <a:t>	Exception-handling </a:t>
            </a:r>
            <a:r>
              <a:rPr lang="en-US" dirty="0"/>
              <a:t>statements </a:t>
            </a:r>
          </a:p>
          <a:p>
            <a:pPr marL="114300" indent="0">
              <a:buNone/>
            </a:pPr>
            <a:r>
              <a:rPr lang="en-US" dirty="0"/>
              <a:t>END; </a:t>
            </a:r>
          </a:p>
        </p:txBody>
      </p:sp>
    </p:spTree>
    <p:extLst>
      <p:ext uri="{BB962C8B-B14F-4D97-AF65-F5344CB8AC3E}">
        <p14:creationId xmlns:p14="http://schemas.microsoft.com/office/powerpoint/2010/main" xmlns="" val="317961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a:t>The price of a product changes constantly. It is important to maintain the history of the prices </a:t>
            </a:r>
            <a:r>
              <a:rPr lang="en-US" dirty="0" smtClean="0"/>
              <a:t>of the </a:t>
            </a:r>
            <a:r>
              <a:rPr lang="en-US" dirty="0"/>
              <a:t>products</a:t>
            </a:r>
          </a:p>
          <a:p>
            <a:endParaRPr lang="en-US" dirty="0"/>
          </a:p>
          <a:p>
            <a:endParaRPr lang="en-US" dirty="0"/>
          </a:p>
          <a:p>
            <a:endParaRPr lang="en-US" dirty="0"/>
          </a:p>
          <a:p>
            <a:r>
              <a:rPr lang="en-US" dirty="0"/>
              <a:t>We can create a trigger to update the </a:t>
            </a:r>
            <a:r>
              <a:rPr lang="en-US" dirty="0" smtClean="0"/>
              <a:t>table (</a:t>
            </a:r>
            <a:r>
              <a:rPr lang="en-US" dirty="0" err="1" smtClean="0"/>
              <a:t>price_history</a:t>
            </a:r>
            <a:r>
              <a:rPr lang="en-US" dirty="0" smtClean="0"/>
              <a:t>) </a:t>
            </a:r>
            <a:r>
              <a:rPr lang="en-US" dirty="0"/>
              <a:t>when the price of the </a:t>
            </a:r>
            <a:r>
              <a:rPr lang="en-US" dirty="0" smtClean="0"/>
              <a:t>product is </a:t>
            </a:r>
            <a:r>
              <a:rPr lang="en-US" dirty="0"/>
              <a:t>updated in </a:t>
            </a:r>
            <a:r>
              <a:rPr lang="en-US" dirty="0" smtClean="0"/>
              <a:t>the table (PRODUCT)</a:t>
            </a:r>
            <a:endParaRPr lang="en-US" dirty="0"/>
          </a:p>
        </p:txBody>
      </p:sp>
    </p:spTree>
    <p:extLst>
      <p:ext uri="{BB962C8B-B14F-4D97-AF65-F5344CB8AC3E}">
        <p14:creationId xmlns:p14="http://schemas.microsoft.com/office/powerpoint/2010/main" xmlns="" val="359606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265238"/>
          </a:xfrm>
        </p:spPr>
        <p:txBody>
          <a:bodyPr/>
          <a:lstStyle/>
          <a:p>
            <a:r>
              <a:rPr lang="en-US" b="1" dirty="0" smtClean="0"/>
              <a:t>Create Tables</a:t>
            </a:r>
            <a:endParaRPr lang="en-US" dirty="0"/>
          </a:p>
        </p:txBody>
      </p:sp>
      <p:sp>
        <p:nvSpPr>
          <p:cNvPr id="3" name="Content Placeholder 2"/>
          <p:cNvSpPr>
            <a:spLocks noGrp="1"/>
          </p:cNvSpPr>
          <p:nvPr>
            <p:ph idx="1"/>
          </p:nvPr>
        </p:nvSpPr>
        <p:spPr/>
        <p:txBody>
          <a:bodyPr>
            <a:normAutofit/>
          </a:bodyPr>
          <a:lstStyle/>
          <a:p>
            <a:r>
              <a:rPr lang="en-US" dirty="0" smtClean="0"/>
              <a:t>CREATE TABLE PRICE_HISTORY</a:t>
            </a:r>
            <a:r>
              <a:rPr lang="en-US" dirty="0"/>
              <a:t/>
            </a:r>
            <a:br>
              <a:rPr lang="en-US" dirty="0"/>
            </a:br>
            <a:r>
              <a:rPr lang="en-US" dirty="0"/>
              <a:t>(product_id number(5),</a:t>
            </a:r>
            <a:br>
              <a:rPr lang="en-US" dirty="0"/>
            </a:br>
            <a:r>
              <a:rPr lang="en-US" dirty="0" err="1"/>
              <a:t>product_name</a:t>
            </a:r>
            <a:r>
              <a:rPr lang="en-US" dirty="0"/>
              <a:t> VARCHAR(20),</a:t>
            </a:r>
            <a:br>
              <a:rPr lang="en-US" dirty="0"/>
            </a:br>
            <a:r>
              <a:rPr lang="en-US" dirty="0" err="1"/>
              <a:t>supplier_name</a:t>
            </a:r>
            <a:r>
              <a:rPr lang="en-US" dirty="0"/>
              <a:t> VARCHAR (20),</a:t>
            </a:r>
            <a:br>
              <a:rPr lang="en-US" dirty="0"/>
            </a:br>
            <a:r>
              <a:rPr lang="en-US" dirty="0"/>
              <a:t>unit_price number(7,2) );</a:t>
            </a:r>
          </a:p>
          <a:p>
            <a:pPr marL="114300" indent="0">
              <a:buNone/>
            </a:pPr>
            <a:endParaRPr lang="en-US" dirty="0"/>
          </a:p>
          <a:p>
            <a:r>
              <a:rPr lang="en-US" dirty="0"/>
              <a:t>CREATE TABLE </a:t>
            </a:r>
            <a:r>
              <a:rPr lang="en-US" dirty="0" smtClean="0"/>
              <a:t>PRODUCT</a:t>
            </a:r>
            <a:r>
              <a:rPr lang="en-US" dirty="0"/>
              <a:t/>
            </a:r>
            <a:br>
              <a:rPr lang="en-US" dirty="0"/>
            </a:br>
            <a:r>
              <a:rPr lang="en-US" dirty="0"/>
              <a:t>(product_id number(5),</a:t>
            </a:r>
            <a:br>
              <a:rPr lang="en-US" dirty="0"/>
            </a:br>
            <a:r>
              <a:rPr lang="en-US" dirty="0" err="1"/>
              <a:t>product_name</a:t>
            </a:r>
            <a:r>
              <a:rPr lang="en-US" dirty="0"/>
              <a:t> VARCHAR(20),</a:t>
            </a:r>
            <a:br>
              <a:rPr lang="en-US" dirty="0"/>
            </a:br>
            <a:r>
              <a:rPr lang="en-US" dirty="0" err="1"/>
              <a:t>supplier_name</a:t>
            </a:r>
            <a:r>
              <a:rPr lang="en-US" dirty="0"/>
              <a:t> VARCHAR (20),</a:t>
            </a:r>
            <a:br>
              <a:rPr lang="en-US" dirty="0"/>
            </a:br>
            <a:r>
              <a:rPr lang="en-US" dirty="0"/>
              <a:t>unit_price number(7,2) ) </a:t>
            </a:r>
            <a:br>
              <a:rPr lang="en-US" dirty="0"/>
            </a:br>
            <a:endParaRPr lang="en-US" dirty="0"/>
          </a:p>
        </p:txBody>
      </p:sp>
    </p:spTree>
    <p:extLst>
      <p:ext uri="{BB962C8B-B14F-4D97-AF65-F5344CB8AC3E}">
        <p14:creationId xmlns:p14="http://schemas.microsoft.com/office/powerpoint/2010/main" xmlns="" val="416359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94" y="533400"/>
            <a:ext cx="7620000" cy="1143000"/>
          </a:xfrm>
        </p:spPr>
        <p:txBody>
          <a:bodyPr/>
          <a:lstStyle/>
          <a:p>
            <a:r>
              <a:rPr lang="en-US" b="1" dirty="0" smtClean="0"/>
              <a:t>Create Trigger</a:t>
            </a:r>
            <a:endParaRPr lang="en-US" dirty="0"/>
          </a:p>
        </p:txBody>
      </p:sp>
      <p:sp>
        <p:nvSpPr>
          <p:cNvPr id="3" name="Content Placeholder 2"/>
          <p:cNvSpPr>
            <a:spLocks noGrp="1"/>
          </p:cNvSpPr>
          <p:nvPr>
            <p:ph idx="1"/>
          </p:nvPr>
        </p:nvSpPr>
        <p:spPr>
          <a:xfrm>
            <a:off x="457200" y="1981200"/>
            <a:ext cx="7620000" cy="4419600"/>
          </a:xfrm>
        </p:spPr>
        <p:txBody>
          <a:bodyPr>
            <a:normAutofit/>
          </a:bodyPr>
          <a:lstStyle/>
          <a:p>
            <a:pPr marL="114300" indent="0">
              <a:buNone/>
            </a:pPr>
            <a:r>
              <a:rPr lang="en-US" dirty="0"/>
              <a:t>CREATE OR REPLACE TRIGGER PRICE_HISTORY_TRIGGER</a:t>
            </a:r>
          </a:p>
          <a:p>
            <a:pPr marL="114300" indent="0">
              <a:buNone/>
            </a:pPr>
            <a:r>
              <a:rPr lang="en-US" dirty="0"/>
              <a:t>BEFORE UPDATE OR DELETE</a:t>
            </a:r>
          </a:p>
          <a:p>
            <a:pPr marL="114300" indent="0">
              <a:buNone/>
            </a:pPr>
            <a:r>
              <a:rPr lang="en-US" dirty="0"/>
              <a:t>ON product</a:t>
            </a:r>
          </a:p>
          <a:p>
            <a:pPr marL="114300" indent="0">
              <a:buNone/>
            </a:pPr>
            <a:r>
              <a:rPr lang="en-US" dirty="0"/>
              <a:t>FOR EACH ROW</a:t>
            </a:r>
          </a:p>
          <a:p>
            <a:pPr marL="114300" indent="0">
              <a:buNone/>
            </a:pPr>
            <a:r>
              <a:rPr lang="en-US" dirty="0"/>
              <a:t>BEGIN</a:t>
            </a:r>
          </a:p>
          <a:p>
            <a:pPr marL="114300" indent="0">
              <a:buNone/>
            </a:pPr>
            <a:r>
              <a:rPr lang="en-US" dirty="0"/>
              <a:t>INSERT INTO PRICE_HISTORY VALUES(:OLD.PRODUCT_ID, :OLD.PRODUCT_NAME, :OLD.SUPPLIER_NAME</a:t>
            </a:r>
            <a:r>
              <a:rPr lang="en-US" dirty="0" smtClean="0"/>
              <a:t>, :</a:t>
            </a:r>
            <a:r>
              <a:rPr lang="en-US" dirty="0"/>
              <a:t>OLD.UNIT_PRICE);</a:t>
            </a:r>
          </a:p>
          <a:p>
            <a:pPr marL="114300" indent="0">
              <a:buNone/>
            </a:pPr>
            <a:r>
              <a:rPr lang="en-US" dirty="0"/>
              <a:t>END;</a:t>
            </a:r>
          </a:p>
          <a:p>
            <a:pPr marL="114300" indent="0">
              <a:buNone/>
            </a:pPr>
            <a:r>
              <a:rPr lang="en-US" dirty="0"/>
              <a:t>/</a:t>
            </a:r>
          </a:p>
        </p:txBody>
      </p:sp>
    </p:spTree>
    <p:extLst>
      <p:ext uri="{BB962C8B-B14F-4D97-AF65-F5344CB8AC3E}">
        <p14:creationId xmlns:p14="http://schemas.microsoft.com/office/powerpoint/2010/main" xmlns="" val="154841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25562"/>
          </a:xfrm>
        </p:spPr>
        <p:txBody>
          <a:bodyPr/>
          <a:lstStyle/>
          <a:p>
            <a:r>
              <a:rPr lang="en-US" b="1" dirty="0" smtClean="0"/>
              <a:t>Insert and Update Table</a:t>
            </a:r>
            <a:endParaRPr lang="en-US" dirty="0"/>
          </a:p>
        </p:txBody>
      </p:sp>
      <p:sp>
        <p:nvSpPr>
          <p:cNvPr id="3" name="Content Placeholder 2"/>
          <p:cNvSpPr>
            <a:spLocks noGrp="1"/>
          </p:cNvSpPr>
          <p:nvPr>
            <p:ph idx="1"/>
          </p:nvPr>
        </p:nvSpPr>
        <p:spPr>
          <a:xfrm>
            <a:off x="474216" y="1905000"/>
            <a:ext cx="7620000" cy="4800600"/>
          </a:xfrm>
        </p:spPr>
        <p:txBody>
          <a:bodyPr/>
          <a:lstStyle/>
          <a:p>
            <a:r>
              <a:rPr lang="en-US" dirty="0" smtClean="0"/>
              <a:t>Insert </a:t>
            </a:r>
            <a:r>
              <a:rPr lang="en-US" dirty="0"/>
              <a:t>into product values (100, ‘Laptop’, ‘Dell’, 262.22);</a:t>
            </a:r>
            <a:br>
              <a:rPr lang="en-US" dirty="0"/>
            </a:br>
            <a:r>
              <a:rPr lang="en-US" dirty="0"/>
              <a:t>Insert into product values (101, ‘Laptop’, ‘HP’, 362.22);</a:t>
            </a:r>
            <a:br>
              <a:rPr lang="en-US" dirty="0"/>
            </a:br>
            <a:endParaRPr lang="en-US" dirty="0" smtClean="0"/>
          </a:p>
          <a:p>
            <a:r>
              <a:rPr lang="en-US" dirty="0" smtClean="0"/>
              <a:t>UPDATE </a:t>
            </a:r>
            <a:r>
              <a:rPr lang="en-US" dirty="0"/>
              <a:t>PRODUCT SET unit_price=800 WHERE </a:t>
            </a:r>
            <a:r>
              <a:rPr lang="en-US" dirty="0" err="1"/>
              <a:t>product_id</a:t>
            </a:r>
            <a:r>
              <a:rPr lang="en-US" dirty="0"/>
              <a:t>=100; </a:t>
            </a:r>
          </a:p>
          <a:p>
            <a:endParaRPr lang="en-US" dirty="0"/>
          </a:p>
          <a:p>
            <a:endParaRPr lang="en-US" dirty="0"/>
          </a:p>
          <a:p>
            <a:r>
              <a:rPr lang="en-US" dirty="0"/>
              <a:t>Once the above query is executed, the trigger fires and updates the ' PRICE_HISTORY ' table. </a:t>
            </a:r>
            <a:br>
              <a:rPr lang="en-US" dirty="0"/>
            </a:br>
            <a:r>
              <a:rPr lang="en-US" dirty="0"/>
              <a:t/>
            </a:r>
            <a:br>
              <a:rPr lang="en-US" dirty="0"/>
            </a:br>
            <a:endParaRPr lang="en-US" dirty="0"/>
          </a:p>
        </p:txBody>
      </p:sp>
    </p:spTree>
    <p:extLst>
      <p:ext uri="{BB962C8B-B14F-4D97-AF65-F5344CB8AC3E}">
        <p14:creationId xmlns:p14="http://schemas.microsoft.com/office/powerpoint/2010/main" xmlns="" val="254595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PL/SQL Triggers</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There are two types of triggers based on the which level it is triggered.</a:t>
            </a:r>
          </a:p>
          <a:p>
            <a:pPr marL="114300" indent="0">
              <a:buNone/>
            </a:pPr>
            <a:r>
              <a:rPr lang="en-US" dirty="0"/>
              <a:t/>
            </a:r>
            <a:br>
              <a:rPr lang="en-US" dirty="0"/>
            </a:br>
            <a:r>
              <a:rPr lang="en-US" b="1" dirty="0"/>
              <a:t>1) Row Level Trigger- </a:t>
            </a:r>
            <a:r>
              <a:rPr lang="en-US" dirty="0"/>
              <a:t>An event is triggered for each row updated, inserted or deleted.</a:t>
            </a:r>
          </a:p>
          <a:p>
            <a:pPr marL="114300" indent="0">
              <a:buNone/>
            </a:pPr>
            <a:r>
              <a:rPr lang="en-US" dirty="0"/>
              <a:t/>
            </a:r>
            <a:br>
              <a:rPr lang="en-US" dirty="0"/>
            </a:br>
            <a:r>
              <a:rPr lang="en-US" b="1" dirty="0"/>
              <a:t>2) Statement Level Trigger- </a:t>
            </a:r>
            <a:r>
              <a:rPr lang="en-US" dirty="0"/>
              <a:t>An event is triggered for each </a:t>
            </a:r>
            <a:r>
              <a:rPr lang="en-US" dirty="0" err="1"/>
              <a:t>sql</a:t>
            </a:r>
            <a:r>
              <a:rPr lang="en-US" dirty="0"/>
              <a:t> statement executed. </a:t>
            </a:r>
            <a:br>
              <a:rPr lang="en-US" dirty="0"/>
            </a:br>
            <a:endParaRPr lang="en-US" dirty="0"/>
          </a:p>
        </p:txBody>
      </p:sp>
    </p:spTree>
    <p:extLst>
      <p:ext uri="{BB962C8B-B14F-4D97-AF65-F5344CB8AC3E}">
        <p14:creationId xmlns:p14="http://schemas.microsoft.com/office/powerpoint/2010/main" xmlns="" val="2153139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4002</TotalTime>
  <Words>1125</Words>
  <Application>Microsoft Office PowerPoint</Application>
  <PresentationFormat>On-screen Show (4:3)</PresentationFormat>
  <Paragraphs>258</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Database Systems</vt:lpstr>
      <vt:lpstr> Triggers  </vt:lpstr>
      <vt:lpstr>Events</vt:lpstr>
      <vt:lpstr>Syntax</vt:lpstr>
      <vt:lpstr>Example</vt:lpstr>
      <vt:lpstr>Create Tables</vt:lpstr>
      <vt:lpstr>Create Trigger</vt:lpstr>
      <vt:lpstr>Insert and Update Table</vt:lpstr>
      <vt:lpstr>Types of PL/SQL Triggers  </vt:lpstr>
      <vt:lpstr>PL/SQL Triggers Execution Hierarchy  </vt:lpstr>
      <vt:lpstr>For Example:  </vt:lpstr>
      <vt:lpstr>1) BEFORE UPDATE, Statement Level:  </vt:lpstr>
      <vt:lpstr>2) BEFORE UPDATE, Row Level:  </vt:lpstr>
      <vt:lpstr>3) AFTER UPDATE, Statement Level:  </vt:lpstr>
      <vt:lpstr>4) AFTER UPDATE, Row Level:  </vt:lpstr>
      <vt:lpstr>Update Table</vt:lpstr>
      <vt:lpstr>Check Product_Check Table</vt:lpstr>
      <vt:lpstr>Output:  </vt:lpstr>
      <vt:lpstr> Transactions  </vt:lpstr>
      <vt:lpstr>Transactions</vt:lpstr>
      <vt:lpstr>Commit </vt:lpstr>
      <vt:lpstr>ROLLBACK  </vt:lpstr>
      <vt:lpstr>Slide 23</vt:lpstr>
      <vt:lpstr>SAVEPOINT</vt:lpstr>
      <vt:lpstr>Slide 25</vt:lpstr>
      <vt:lpstr>Transaction Isolation Levels</vt:lpstr>
      <vt:lpstr>Dirty read</vt:lpstr>
      <vt:lpstr>Nonrepeatable read</vt:lpstr>
      <vt:lpstr>Phantom read</vt:lpstr>
      <vt:lpstr>Slide 30</vt:lpstr>
      <vt:lpstr>Read committed </vt:lpstr>
      <vt:lpstr>Read uncommitted</vt:lpstr>
      <vt:lpstr>Repeatable reads</vt:lpstr>
      <vt:lpstr>Serializable </vt:lpstr>
      <vt:lpstr>Slide 35</vt:lpstr>
      <vt:lpstr>Slide 36</vt:lpstr>
      <vt:lpstr>COMMAND TO SET ISOLATION LEVEL: </vt:lpstr>
      <vt:lpstr>Statement-level trigger</vt:lpstr>
      <vt:lpstr>Row-level trigger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muhammad.nadeem</cp:lastModifiedBy>
  <cp:revision>311</cp:revision>
  <dcterms:created xsi:type="dcterms:W3CDTF">2006-08-16T00:00:00Z</dcterms:created>
  <dcterms:modified xsi:type="dcterms:W3CDTF">2020-11-11T07:30:33Z</dcterms:modified>
</cp:coreProperties>
</file>