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75" r:id="rId2"/>
    <p:sldId id="277" r:id="rId3"/>
    <p:sldId id="283" r:id="rId4"/>
    <p:sldId id="284" r:id="rId5"/>
    <p:sldId id="285" r:id="rId6"/>
    <p:sldId id="286" r:id="rId7"/>
    <p:sldId id="287" r:id="rId8"/>
    <p:sldId id="288" r:id="rId9"/>
    <p:sldId id="305" r:id="rId10"/>
    <p:sldId id="289" r:id="rId11"/>
    <p:sldId id="303" r:id="rId12"/>
    <p:sldId id="290" r:id="rId13"/>
    <p:sldId id="291" r:id="rId14"/>
    <p:sldId id="306" r:id="rId15"/>
    <p:sldId id="292" r:id="rId16"/>
    <p:sldId id="293" r:id="rId17"/>
    <p:sldId id="294" r:id="rId18"/>
    <p:sldId id="295" r:id="rId19"/>
    <p:sldId id="296" r:id="rId20"/>
    <p:sldId id="297" r:id="rId21"/>
    <p:sldId id="298" r:id="rId22"/>
    <p:sldId id="299" r:id="rId23"/>
    <p:sldId id="300" r:id="rId24"/>
    <p:sldId id="301" r:id="rId25"/>
    <p:sldId id="302" r:id="rId26"/>
    <p:sldId id="307" r:id="rId27"/>
    <p:sldId id="309" r:id="rId28"/>
    <p:sldId id="310" r:id="rId29"/>
    <p:sldId id="311" r:id="rId30"/>
    <p:sldId id="327" r:id="rId31"/>
    <p:sldId id="312"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623C5-9C7B-404A-8369-9A2A25795A2F}"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5C4F2-466B-4818-A770-90050B49742E}" type="slidenum">
              <a:rPr lang="en-US" smtClean="0"/>
              <a:t>‹#›</a:t>
            </a:fld>
            <a:endParaRPr lang="en-US"/>
          </a:p>
        </p:txBody>
      </p:sp>
    </p:spTree>
    <p:extLst>
      <p:ext uri="{BB962C8B-B14F-4D97-AF65-F5344CB8AC3E}">
        <p14:creationId xmlns:p14="http://schemas.microsoft.com/office/powerpoint/2010/main" val="425139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42900" y="696913"/>
            <a:ext cx="61976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13997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4428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404799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918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63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81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60644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09175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44108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524000"/>
            <a:ext cx="10363200" cy="4419600"/>
          </a:xfrm>
        </p:spPr>
        <p:txBody>
          <a:bodyPr/>
          <a:lstStyle/>
          <a:p>
            <a:pPr lvl="0"/>
            <a:endParaRPr lang="en-US" noProof="0" smtClean="0"/>
          </a:p>
        </p:txBody>
      </p:sp>
    </p:spTree>
    <p:extLst>
      <p:ext uri="{BB962C8B-B14F-4D97-AF65-F5344CB8AC3E}">
        <p14:creationId xmlns:p14="http://schemas.microsoft.com/office/powerpoint/2010/main" val="284152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1413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82642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FAC913-6068-462D-8626-DCDE6C0C68F7}"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88180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FAC913-6068-462D-8626-DCDE6C0C68F7}"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2168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FAC913-6068-462D-8626-DCDE6C0C68F7}"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698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AC913-6068-462D-8626-DCDE6C0C68F7}"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30996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AC913-6068-462D-8626-DCDE6C0C68F7}"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3162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AC913-6068-462D-8626-DCDE6C0C68F7}"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57199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FAC913-6068-462D-8626-DCDE6C0C68F7}" type="datetimeFigureOut">
              <a:rPr lang="en-US" smtClean="0"/>
              <a:t>9/16/2020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605E85-81AA-41CF-B419-6D0252B4B67F}" type="slidenum">
              <a:rPr lang="en-US" smtClean="0"/>
              <a:t>‹#›</a:t>
            </a:fld>
            <a:endParaRPr lang="en-US"/>
          </a:p>
        </p:txBody>
      </p:sp>
    </p:spTree>
    <p:extLst>
      <p:ext uri="{BB962C8B-B14F-4D97-AF65-F5344CB8AC3E}">
        <p14:creationId xmlns:p14="http://schemas.microsoft.com/office/powerpoint/2010/main" val="614564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mcs.anl.gov/Projects/mpi/standard.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fr-FR" altLang="ja-JP" dirty="0" smtClean="0"/>
              <a:t>Introduction to </a:t>
            </a:r>
            <a:r>
              <a:rPr lang="fr-FR" altLang="ja-JP" dirty="0" err="1" smtClean="0"/>
              <a:t>Parallel</a:t>
            </a:r>
            <a:r>
              <a:rPr lang="fr-FR" altLang="ja-JP" dirty="0" smtClean="0"/>
              <a:t> </a:t>
            </a:r>
            <a:r>
              <a:rPr lang="fr-FR" altLang="ja-JP" dirty="0" err="1" smtClean="0"/>
              <a:t>Computing</a:t>
            </a:r>
            <a:endParaRPr lang="fr-FR" dirty="0" smtClean="0"/>
          </a:p>
        </p:txBody>
      </p:sp>
    </p:spTree>
    <p:extLst>
      <p:ext uri="{BB962C8B-B14F-4D97-AF65-F5344CB8AC3E}">
        <p14:creationId xmlns:p14="http://schemas.microsoft.com/office/powerpoint/2010/main" val="41343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normAutofit lnSpcReduction="10000"/>
          </a:bodyPr>
          <a:lstStyle/>
          <a:p>
            <a:pPr eaLnBrk="1" hangingPunct="1">
              <a:lnSpc>
                <a:spcPct val="80000"/>
              </a:lnSpc>
            </a:pPr>
            <a:r>
              <a:rPr lang="en-GB" sz="2000" b="1"/>
              <a:t>Parallel Execution </a:t>
            </a:r>
            <a:endParaRPr lang="en-GB" sz="2000"/>
          </a:p>
          <a:p>
            <a:pPr lvl="1" eaLnBrk="1" hangingPunct="1">
              <a:lnSpc>
                <a:spcPct val="80000"/>
              </a:lnSpc>
            </a:pPr>
            <a:r>
              <a:rPr lang="en-GB" sz="1800"/>
              <a:t>Execution of a program by more than one task, with each task being able to execute the same or different statement at the same moment in time. </a:t>
            </a:r>
            <a:endParaRPr lang="en-GB" sz="1800" b="1"/>
          </a:p>
          <a:p>
            <a:pPr eaLnBrk="1" hangingPunct="1">
              <a:lnSpc>
                <a:spcPct val="80000"/>
              </a:lnSpc>
            </a:pPr>
            <a:r>
              <a:rPr lang="en-GB" sz="2000" b="1"/>
              <a:t>Shared Memory </a:t>
            </a:r>
            <a:endParaRPr lang="en-GB" sz="2000"/>
          </a:p>
          <a:p>
            <a:pPr lvl="1" eaLnBrk="1" hangingPunct="1">
              <a:lnSpc>
                <a:spcPct val="80000"/>
              </a:lnSpc>
            </a:pPr>
            <a:r>
              <a:rPr lang="en-GB"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sz="1800" b="1"/>
          </a:p>
          <a:p>
            <a:pPr eaLnBrk="1" hangingPunct="1">
              <a:lnSpc>
                <a:spcPct val="80000"/>
              </a:lnSpc>
            </a:pPr>
            <a:r>
              <a:rPr lang="en-GB" sz="2000" b="1"/>
              <a:t>Distributed Memory </a:t>
            </a:r>
            <a:endParaRPr lang="en-GB" sz="2000"/>
          </a:p>
          <a:p>
            <a:pPr lvl="1" eaLnBrk="1" hangingPunct="1">
              <a:lnSpc>
                <a:spcPct val="80000"/>
              </a:lnSpc>
            </a:pPr>
            <a:r>
              <a:rPr lang="en-GB"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sz="180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305533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Memory vs. Distributed Memory</a:t>
            </a:r>
            <a:endParaRPr lang="en-US" dirty="0"/>
          </a:p>
        </p:txBody>
      </p:sp>
      <p:sp>
        <p:nvSpPr>
          <p:cNvPr id="4" name="AutoShape 2" descr="Memory Organization: (a) Shared Memory, (b) Distributed Memory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emory Organization: (a) Shared Memory, (b) Distributed Memory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684" y="1584101"/>
            <a:ext cx="9183714" cy="40954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67437" y="5679583"/>
            <a:ext cx="5163593" cy="369332"/>
          </a:xfrm>
          <a:prstGeom prst="rect">
            <a:avLst/>
          </a:prstGeom>
          <a:noFill/>
        </p:spPr>
        <p:txBody>
          <a:bodyPr wrap="none" rtlCol="0">
            <a:spAutoFit/>
          </a:bodyPr>
          <a:lstStyle/>
          <a:p>
            <a:r>
              <a:rPr lang="en-US" dirty="0" smtClean="0"/>
              <a:t>Fig a) Shared Memory Fig b) Distributed Memory</a:t>
            </a:r>
            <a:endParaRPr lang="en-US" dirty="0"/>
          </a:p>
        </p:txBody>
      </p:sp>
    </p:spTree>
    <p:extLst>
      <p:ext uri="{BB962C8B-B14F-4D97-AF65-F5344CB8AC3E}">
        <p14:creationId xmlns:p14="http://schemas.microsoft.com/office/powerpoint/2010/main" val="347669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eaLnBrk="1" hangingPunct="1">
              <a:lnSpc>
                <a:spcPct val="90000"/>
              </a:lnSpc>
            </a:pPr>
            <a:r>
              <a:rPr lang="en-GB" sz="2000" b="1"/>
              <a:t>Communications </a:t>
            </a:r>
            <a:endParaRPr lang="en-GB" sz="2000"/>
          </a:p>
          <a:p>
            <a:pPr lvl="1" eaLnBrk="1" hangingPunct="1">
              <a:lnSpc>
                <a:spcPct val="90000"/>
              </a:lnSpc>
            </a:pPr>
            <a:r>
              <a:rPr lang="en-GB"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sz="1800" b="1"/>
          </a:p>
          <a:p>
            <a:pPr eaLnBrk="1" hangingPunct="1">
              <a:lnSpc>
                <a:spcPct val="90000"/>
              </a:lnSpc>
            </a:pPr>
            <a:r>
              <a:rPr lang="en-GB" sz="2000" b="1"/>
              <a:t>Synchronization </a:t>
            </a:r>
            <a:endParaRPr lang="en-GB" sz="2000"/>
          </a:p>
          <a:p>
            <a:pPr lvl="1" eaLnBrk="1" hangingPunct="1">
              <a:lnSpc>
                <a:spcPct val="90000"/>
              </a:lnSpc>
            </a:pPr>
            <a:r>
              <a:rPr lang="en-GB"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p>
          <a:p>
            <a:pPr lvl="1" eaLnBrk="1" hangingPunct="1">
              <a:lnSpc>
                <a:spcPct val="90000"/>
              </a:lnSpc>
            </a:pPr>
            <a:r>
              <a:rPr lang="en-GB" altLang="ja-JP" sz="1800"/>
              <a:t>Synchronization usually involves waiting by at least one task, and can therefore cause a parallel application's wall clock execution time to increase.</a:t>
            </a:r>
            <a:r>
              <a:rPr lang="fr-FR" altLang="ja-JP" sz="1800"/>
              <a:t> </a:t>
            </a:r>
            <a:endParaRPr lang="fr-FR" sz="180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129331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normAutofit fontScale="92500" lnSpcReduction="10000"/>
          </a:bodyPr>
          <a:lstStyle/>
          <a:p>
            <a:pPr eaLnBrk="1" hangingPunct="1">
              <a:lnSpc>
                <a:spcPct val="90000"/>
              </a:lnSpc>
            </a:pPr>
            <a:r>
              <a:rPr lang="en-GB" sz="2000" b="1" dirty="0"/>
              <a:t>Granularity </a:t>
            </a:r>
            <a:endParaRPr lang="en-GB" sz="2000" dirty="0"/>
          </a:p>
          <a:p>
            <a:pPr lvl="1" eaLnBrk="1" hangingPunct="1">
              <a:lnSpc>
                <a:spcPct val="90000"/>
              </a:lnSpc>
            </a:pPr>
            <a:r>
              <a:rPr lang="en-GB" sz="1800" dirty="0"/>
              <a:t>In parallel computing, granularity is a qualitative measure of the ratio of computation to communication. </a:t>
            </a:r>
            <a:endParaRPr lang="en-GB" sz="1800" b="1" i="1" dirty="0"/>
          </a:p>
          <a:p>
            <a:pPr lvl="1" eaLnBrk="1" hangingPunct="1">
              <a:lnSpc>
                <a:spcPct val="90000"/>
              </a:lnSpc>
            </a:pPr>
            <a:r>
              <a:rPr lang="en-GB" sz="1800" b="1" i="1" dirty="0"/>
              <a:t>Coarse: </a:t>
            </a:r>
            <a:r>
              <a:rPr lang="en-GB" sz="1800" dirty="0"/>
              <a:t>relatively large amounts of computational work are done between communication events </a:t>
            </a:r>
            <a:endParaRPr lang="en-GB" sz="1800" b="1" i="1" dirty="0"/>
          </a:p>
          <a:p>
            <a:pPr lvl="1" eaLnBrk="1" hangingPunct="1">
              <a:lnSpc>
                <a:spcPct val="90000"/>
              </a:lnSpc>
            </a:pPr>
            <a:r>
              <a:rPr lang="en-GB" sz="1800" b="1" i="1" dirty="0"/>
              <a:t>Fine:</a:t>
            </a:r>
            <a:r>
              <a:rPr lang="en-GB" sz="1800" dirty="0"/>
              <a:t> relatively small amounts of computational work are done between communication events </a:t>
            </a:r>
            <a:endParaRPr lang="en-GB" sz="1800" b="1" dirty="0"/>
          </a:p>
          <a:p>
            <a:pPr eaLnBrk="1" hangingPunct="1">
              <a:lnSpc>
                <a:spcPct val="90000"/>
              </a:lnSpc>
            </a:pPr>
            <a:r>
              <a:rPr lang="en-GB" sz="2000" b="1" dirty="0"/>
              <a:t>Observed Speedup </a:t>
            </a:r>
            <a:endParaRPr lang="en-GB" sz="2000" dirty="0"/>
          </a:p>
          <a:p>
            <a:pPr lvl="1" eaLnBrk="1" hangingPunct="1">
              <a:lnSpc>
                <a:spcPct val="90000"/>
              </a:lnSpc>
            </a:pPr>
            <a:r>
              <a:rPr lang="en-GB" sz="1800" dirty="0"/>
              <a:t>Observed speedup of a code which has been parallelized, defined as: </a:t>
            </a:r>
          </a:p>
          <a:p>
            <a:pPr lvl="1" algn="ctr" eaLnBrk="1" hangingPunct="1">
              <a:lnSpc>
                <a:spcPct val="90000"/>
              </a:lnSpc>
              <a:buFontTx/>
              <a:buNone/>
            </a:pPr>
            <a:r>
              <a:rPr lang="en-GB" sz="1800" dirty="0"/>
              <a:t>wall-clock time of serial execution</a:t>
            </a:r>
          </a:p>
          <a:p>
            <a:pPr lvl="1" algn="ctr" eaLnBrk="1" hangingPunct="1">
              <a:lnSpc>
                <a:spcPct val="90000"/>
              </a:lnSpc>
              <a:buFontTx/>
              <a:buNone/>
            </a:pPr>
            <a:r>
              <a:rPr lang="en-GB" sz="1800" dirty="0"/>
              <a:t>wall-clock time of parallel execution</a:t>
            </a:r>
          </a:p>
          <a:p>
            <a:pPr lvl="1" eaLnBrk="1" hangingPunct="1">
              <a:lnSpc>
                <a:spcPct val="90000"/>
              </a:lnSpc>
            </a:pPr>
            <a:r>
              <a:rPr lang="en-GB" sz="1800" dirty="0"/>
              <a:t>One of the simplest and most widely used indicators for a parallel program's performance. </a:t>
            </a:r>
            <a:endParaRPr lang="fr-FR" sz="1800" dirty="0"/>
          </a:p>
        </p:txBody>
      </p:sp>
      <p:sp>
        <p:nvSpPr>
          <p:cNvPr id="30724" name="Line 4"/>
          <p:cNvSpPr>
            <a:spLocks noChangeShapeType="1"/>
          </p:cNvSpPr>
          <p:nvPr/>
        </p:nvSpPr>
        <p:spPr bwMode="auto">
          <a:xfrm>
            <a:off x="4367214" y="4724400"/>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314337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1 CS4402 – Parallel Computing Lecture 7 Parallel Graphics – More Fractals  Scheduling.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99245"/>
            <a:ext cx="9144000" cy="575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15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77334" y="1519707"/>
            <a:ext cx="8596668" cy="4521655"/>
          </a:xfrm>
        </p:spPr>
        <p:txBody>
          <a:bodyPr>
            <a:normAutofit lnSpcReduction="10000"/>
          </a:bodyPr>
          <a:lstStyle/>
          <a:p>
            <a:pPr eaLnBrk="1" hangingPunct="1"/>
            <a:r>
              <a:rPr lang="en-GB" sz="2000" b="1" dirty="0"/>
              <a:t>Parallel Overhead </a:t>
            </a:r>
            <a:endParaRPr lang="en-GB" sz="2000" dirty="0"/>
          </a:p>
          <a:p>
            <a:pPr lvl="1" eaLnBrk="1" hangingPunct="1"/>
            <a:r>
              <a:rPr lang="en-GB" sz="1800" dirty="0"/>
              <a:t>The amount of time required to coordinate parallel tasks, as opposed to doing useful work. </a:t>
            </a:r>
            <a:r>
              <a:rPr lang="fr-FR" sz="1800" dirty="0" err="1"/>
              <a:t>Parallel</a:t>
            </a:r>
            <a:r>
              <a:rPr lang="fr-FR" sz="1800" dirty="0"/>
              <a:t> </a:t>
            </a:r>
            <a:r>
              <a:rPr lang="fr-FR" sz="1800" dirty="0" err="1"/>
              <a:t>overhead</a:t>
            </a:r>
            <a:r>
              <a:rPr lang="fr-FR" sz="1800" dirty="0"/>
              <a:t> </a:t>
            </a:r>
            <a:r>
              <a:rPr lang="fr-FR" sz="1800" dirty="0" err="1"/>
              <a:t>can</a:t>
            </a:r>
            <a:r>
              <a:rPr lang="fr-FR" sz="1800" dirty="0"/>
              <a:t> </a:t>
            </a:r>
            <a:r>
              <a:rPr lang="fr-FR" sz="1800" dirty="0" err="1"/>
              <a:t>include</a:t>
            </a:r>
            <a:r>
              <a:rPr lang="fr-FR" sz="1800" dirty="0"/>
              <a:t> </a:t>
            </a:r>
            <a:r>
              <a:rPr lang="fr-FR" sz="1800" dirty="0" err="1"/>
              <a:t>factors</a:t>
            </a:r>
            <a:r>
              <a:rPr lang="fr-FR" sz="1800" dirty="0"/>
              <a:t> </a:t>
            </a:r>
            <a:r>
              <a:rPr lang="fr-FR" sz="1800" dirty="0" err="1"/>
              <a:t>such</a:t>
            </a:r>
            <a:r>
              <a:rPr lang="fr-FR" sz="1800" dirty="0"/>
              <a:t> as: </a:t>
            </a:r>
          </a:p>
          <a:p>
            <a:pPr lvl="2" eaLnBrk="1" hangingPunct="1"/>
            <a:r>
              <a:rPr lang="fr-FR" sz="1600" dirty="0" err="1"/>
              <a:t>Task</a:t>
            </a:r>
            <a:r>
              <a:rPr lang="fr-FR" sz="1600" dirty="0"/>
              <a:t> start-up time </a:t>
            </a:r>
          </a:p>
          <a:p>
            <a:pPr lvl="2" eaLnBrk="1" hangingPunct="1"/>
            <a:r>
              <a:rPr lang="fr-FR" sz="1600" dirty="0" err="1"/>
              <a:t>Synchronizations</a:t>
            </a:r>
            <a:r>
              <a:rPr lang="fr-FR" sz="1600" dirty="0"/>
              <a:t> </a:t>
            </a:r>
          </a:p>
          <a:p>
            <a:pPr lvl="2" eaLnBrk="1" hangingPunct="1"/>
            <a:r>
              <a:rPr lang="fr-FR" sz="1600" dirty="0"/>
              <a:t>Data communications </a:t>
            </a:r>
            <a:endParaRPr lang="en-GB" sz="1600" dirty="0"/>
          </a:p>
          <a:p>
            <a:pPr lvl="2" eaLnBrk="1" hangingPunct="1"/>
            <a:r>
              <a:rPr lang="en-GB" sz="1600" dirty="0"/>
              <a:t>Software overhead imposed by parallel compilers, libraries, tools, operating system, etc. </a:t>
            </a:r>
            <a:endParaRPr lang="fr-FR" sz="1600" dirty="0"/>
          </a:p>
          <a:p>
            <a:pPr lvl="2" eaLnBrk="1" hangingPunct="1"/>
            <a:r>
              <a:rPr lang="fr-FR" sz="1600" dirty="0" err="1"/>
              <a:t>Task</a:t>
            </a:r>
            <a:r>
              <a:rPr lang="fr-FR" sz="1600" dirty="0"/>
              <a:t> </a:t>
            </a:r>
            <a:r>
              <a:rPr lang="fr-FR" sz="1600" dirty="0" err="1"/>
              <a:t>termination</a:t>
            </a:r>
            <a:r>
              <a:rPr lang="fr-FR" sz="1600" dirty="0"/>
              <a:t> time </a:t>
            </a:r>
            <a:endParaRPr lang="fr-FR" sz="1600" b="1" dirty="0"/>
          </a:p>
          <a:p>
            <a:pPr eaLnBrk="1" hangingPunct="1"/>
            <a:r>
              <a:rPr lang="fr-FR" sz="2000" b="1" dirty="0" err="1"/>
              <a:t>Massively</a:t>
            </a:r>
            <a:r>
              <a:rPr lang="fr-FR" sz="2000" b="1" dirty="0"/>
              <a:t> </a:t>
            </a:r>
            <a:r>
              <a:rPr lang="fr-FR" sz="2000" b="1" dirty="0" err="1"/>
              <a:t>Parallel</a:t>
            </a:r>
            <a:r>
              <a:rPr lang="fr-FR" sz="2000" b="1" dirty="0"/>
              <a:t> </a:t>
            </a:r>
            <a:endParaRPr lang="en-GB" sz="2000" dirty="0"/>
          </a:p>
          <a:p>
            <a:pPr lvl="1" eaLnBrk="1" hangingPunct="1"/>
            <a:r>
              <a:rPr lang="en-GB" sz="1800" dirty="0"/>
              <a:t>Refers to the hardware that comprises a given parallel system - having many processors. The meaning of many keeps increasing, but currently BG/L pushes this number to 6 digits. </a:t>
            </a:r>
            <a:endParaRPr lang="fr-FR" sz="1800" dirty="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2338362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eaLnBrk="1" hangingPunct="1"/>
            <a:r>
              <a:rPr lang="en-GB" b="1" smtClean="0"/>
              <a:t>Scalability </a:t>
            </a:r>
            <a:endParaRPr lang="en-GB" smtClean="0"/>
          </a:p>
          <a:p>
            <a:pPr lvl="1" eaLnBrk="1" hangingPunct="1"/>
            <a:r>
              <a:rPr lang="en-GB" smtClean="0"/>
              <a:t>Refers to a parallel system's (hardware and/or software) ability to demonstrate a proportionate increase in parallel speedup with the addition of more processors. </a:t>
            </a:r>
            <a:r>
              <a:rPr lang="fr-FR" smtClean="0"/>
              <a:t>Factors that contribute to scalability include: </a:t>
            </a:r>
            <a:endParaRPr lang="en-GB" smtClean="0"/>
          </a:p>
          <a:p>
            <a:pPr lvl="2" eaLnBrk="1" hangingPunct="1"/>
            <a:r>
              <a:rPr lang="en-GB" smtClean="0"/>
              <a:t>Hardware - particularly memory-cpu bandwidths and network communications </a:t>
            </a:r>
            <a:endParaRPr lang="fr-FR" smtClean="0"/>
          </a:p>
          <a:p>
            <a:pPr lvl="2" eaLnBrk="1" hangingPunct="1"/>
            <a:r>
              <a:rPr lang="fr-FR" smtClean="0"/>
              <a:t>Application algorithm </a:t>
            </a:r>
          </a:p>
          <a:p>
            <a:pPr lvl="2" eaLnBrk="1" hangingPunct="1"/>
            <a:r>
              <a:rPr lang="fr-FR" smtClean="0"/>
              <a:t>Parallel overhead related </a:t>
            </a:r>
            <a:endParaRPr lang="en-GB" smtClean="0"/>
          </a:p>
          <a:p>
            <a:pPr lvl="2" eaLnBrk="1" hangingPunct="1"/>
            <a:r>
              <a:rPr lang="en-GB" smtClean="0"/>
              <a:t>Characteristics of your specific application and coding </a:t>
            </a:r>
            <a:endParaRPr lang="fr-FR" smtClean="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7341853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eaLnBrk="1" hangingPunct="1"/>
            <a:r>
              <a:rPr lang="fr-FR" altLang="ja-JP" smtClean="0"/>
              <a:t>Parallel Computer Memory Architectures</a:t>
            </a:r>
            <a:endParaRPr lang="fr-FR" smtClean="0"/>
          </a:p>
        </p:txBody>
      </p:sp>
    </p:spTree>
    <p:extLst>
      <p:ext uri="{BB962C8B-B14F-4D97-AF65-F5344CB8AC3E}">
        <p14:creationId xmlns:p14="http://schemas.microsoft.com/office/powerpoint/2010/main" val="323919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fr-FR" smtClean="0"/>
              <a:t>Memory architectures</a:t>
            </a:r>
          </a:p>
        </p:txBody>
      </p:sp>
      <p:sp>
        <p:nvSpPr>
          <p:cNvPr id="34819" name="Rectangle 3"/>
          <p:cNvSpPr>
            <a:spLocks noGrp="1" noChangeArrowheads="1"/>
          </p:cNvSpPr>
          <p:nvPr>
            <p:ph type="body" idx="1"/>
          </p:nvPr>
        </p:nvSpPr>
        <p:spPr/>
        <p:txBody>
          <a:bodyPr/>
          <a:lstStyle/>
          <a:p>
            <a:pPr eaLnBrk="1" hangingPunct="1"/>
            <a:r>
              <a:rPr lang="fr-FR" smtClean="0"/>
              <a:t>Shared Memory</a:t>
            </a:r>
          </a:p>
          <a:p>
            <a:pPr eaLnBrk="1" hangingPunct="1"/>
            <a:r>
              <a:rPr lang="fr-FR" smtClean="0"/>
              <a:t>Distributed Memory</a:t>
            </a:r>
          </a:p>
          <a:p>
            <a:pPr eaLnBrk="1" hangingPunct="1"/>
            <a:r>
              <a:rPr lang="fr-FR" smtClean="0"/>
              <a:t>Hybrid Distributed-Shared Memory</a:t>
            </a:r>
          </a:p>
          <a:p>
            <a:pPr eaLnBrk="1" hangingPunct="1"/>
            <a:endParaRPr lang="fr-FR" smtClean="0"/>
          </a:p>
        </p:txBody>
      </p:sp>
    </p:spTree>
    <p:extLst>
      <p:ext uri="{BB962C8B-B14F-4D97-AF65-F5344CB8AC3E}">
        <p14:creationId xmlns:p14="http://schemas.microsoft.com/office/powerpoint/2010/main" val="3299862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smtClean="0"/>
              <a:t>Shared Memory</a:t>
            </a:r>
          </a:p>
        </p:txBody>
      </p:sp>
      <p:sp>
        <p:nvSpPr>
          <p:cNvPr id="35843" name="Rectangle 3"/>
          <p:cNvSpPr>
            <a:spLocks noGrp="1" noChangeArrowheads="1"/>
          </p:cNvSpPr>
          <p:nvPr>
            <p:ph type="body" idx="1"/>
          </p:nvPr>
        </p:nvSpPr>
        <p:spPr>
          <a:xfrm>
            <a:off x="2209800" y="981076"/>
            <a:ext cx="7772400" cy="5688013"/>
          </a:xfrm>
        </p:spPr>
        <p:txBody>
          <a:bodyPr>
            <a:normAutofit fontScale="92500" lnSpcReduction="10000"/>
          </a:bodyPr>
          <a:lstStyle/>
          <a:p>
            <a:pPr eaLnBrk="1" hangingPunct="1"/>
            <a:r>
              <a:rPr lang="en-GB" sz="2000"/>
              <a:t>Shared memory parallel computers vary widely, but generally have in common the ability for all processors to access all memory as global address space. </a:t>
            </a:r>
            <a:endParaRPr lang="fr-FR"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r>
              <a:rPr lang="en-GB" sz="2000"/>
              <a:t>Multiple processors can operate independently but share the same memory resources. </a:t>
            </a:r>
            <a:endParaRPr lang="fr-FR" sz="2000"/>
          </a:p>
          <a:p>
            <a:pPr eaLnBrk="1" hangingPunct="1"/>
            <a:r>
              <a:rPr lang="en-GB" sz="2000"/>
              <a:t>Changes in a memory location effected by one processor are visible to all other processors. </a:t>
            </a:r>
            <a:endParaRPr lang="fr-FR" sz="2000"/>
          </a:p>
          <a:p>
            <a:pPr eaLnBrk="1" hangingPunct="1"/>
            <a:r>
              <a:rPr lang="en-GB" altLang="ja-JP" sz="2000"/>
              <a:t>Shared memory machines can be divided into two main classes based upon memory access times: </a:t>
            </a:r>
            <a:r>
              <a:rPr lang="en-GB" altLang="ja-JP" sz="2000" b="1" i="1"/>
              <a:t>UMA</a:t>
            </a:r>
            <a:r>
              <a:rPr lang="en-GB" altLang="ja-JP" sz="2000"/>
              <a:t> and </a:t>
            </a:r>
            <a:r>
              <a:rPr lang="en-GB" altLang="ja-JP" sz="2000" b="1" i="1"/>
              <a:t>NUMA</a:t>
            </a:r>
            <a:r>
              <a:rPr lang="en-GB" altLang="ja-JP" sz="2000"/>
              <a:t>. </a:t>
            </a:r>
            <a:endParaRPr lang="fr-FR" sz="2000"/>
          </a:p>
        </p:txBody>
      </p:sp>
      <p:pic>
        <p:nvPicPr>
          <p:cNvPr id="35844" name="Picture 4" descr="Shared memory architectur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9875" y="1944689"/>
            <a:ext cx="36512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19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r-FR" dirty="0" smtClean="0"/>
              <a:t>Flynn </a:t>
            </a:r>
            <a:r>
              <a:rPr lang="fr-FR" dirty="0" err="1" smtClean="0"/>
              <a:t>Taxanomy</a:t>
            </a:r>
            <a:endParaRPr lang="fr-FR" dirty="0" smtClean="0"/>
          </a:p>
        </p:txBody>
      </p:sp>
      <p:sp>
        <p:nvSpPr>
          <p:cNvPr id="22531" name="Rectangle 3"/>
          <p:cNvSpPr>
            <a:spLocks noGrp="1" noChangeArrowheads="1"/>
          </p:cNvSpPr>
          <p:nvPr>
            <p:ph idx="1"/>
          </p:nvPr>
        </p:nvSpPr>
        <p:spPr/>
        <p:txBody>
          <a:bodyPr/>
          <a:lstStyle/>
          <a:p>
            <a:pPr eaLnBrk="1" hangingPunct="1"/>
            <a:r>
              <a:rPr lang="en-GB" altLang="ja-JP" smtClean="0"/>
              <a:t>The matrix below defines the 4 possible classifications according to Flynn</a:t>
            </a:r>
            <a:r>
              <a:rPr lang="fr-FR" altLang="ja-JP" smtClean="0"/>
              <a:t> </a:t>
            </a:r>
          </a:p>
          <a:p>
            <a:pPr eaLnBrk="1" hangingPunct="1"/>
            <a:endParaRPr lang="fr-FR"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l="19882" t="46230" r="22240" b="27312"/>
          <a:stretch>
            <a:fillRect/>
          </a:stretch>
        </p:blipFill>
        <p:spPr bwMode="auto">
          <a:xfrm>
            <a:off x="2424114" y="3141664"/>
            <a:ext cx="70564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84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fr-FR" smtClean="0"/>
              <a:t>Shared Memory : UMA vs. NUMA</a:t>
            </a:r>
          </a:p>
        </p:txBody>
      </p:sp>
      <p:sp>
        <p:nvSpPr>
          <p:cNvPr id="36867" name="Rectangle 3"/>
          <p:cNvSpPr>
            <a:spLocks noGrp="1" noChangeArrowheads="1"/>
          </p:cNvSpPr>
          <p:nvPr>
            <p:ph type="body" idx="1"/>
          </p:nvPr>
        </p:nvSpPr>
        <p:spPr/>
        <p:txBody>
          <a:bodyPr>
            <a:normAutofit fontScale="85000" lnSpcReduction="10000"/>
          </a:bodyPr>
          <a:lstStyle/>
          <a:p>
            <a:pPr eaLnBrk="1" hangingPunct="1">
              <a:lnSpc>
                <a:spcPct val="80000"/>
              </a:lnSpc>
            </a:pPr>
            <a:r>
              <a:rPr lang="fr-FR" sz="2000" dirty="0"/>
              <a:t>Uniform Memory Access (UMA): </a:t>
            </a:r>
          </a:p>
          <a:p>
            <a:pPr lvl="1" eaLnBrk="1" hangingPunct="1">
              <a:lnSpc>
                <a:spcPct val="80000"/>
              </a:lnSpc>
            </a:pPr>
            <a:r>
              <a:rPr lang="en-GB" sz="1800" dirty="0"/>
              <a:t>Most commonly represented today by Symmetric Multiprocessor (SMP) machines </a:t>
            </a:r>
            <a:endParaRPr lang="fr-FR" sz="1800" dirty="0"/>
          </a:p>
          <a:p>
            <a:pPr lvl="1" eaLnBrk="1" hangingPunct="1">
              <a:lnSpc>
                <a:spcPct val="80000"/>
              </a:lnSpc>
            </a:pPr>
            <a:r>
              <a:rPr lang="fr-FR" sz="1800" dirty="0" err="1"/>
              <a:t>Identical</a:t>
            </a:r>
            <a:r>
              <a:rPr lang="fr-FR" sz="1800" dirty="0"/>
              <a:t> processors </a:t>
            </a:r>
          </a:p>
          <a:p>
            <a:pPr lvl="1" eaLnBrk="1" hangingPunct="1">
              <a:lnSpc>
                <a:spcPct val="80000"/>
              </a:lnSpc>
            </a:pPr>
            <a:r>
              <a:rPr lang="en-GB" sz="1800" dirty="0"/>
              <a:t>Equal access and access times to memory </a:t>
            </a:r>
            <a:endParaRPr lang="fr-FR" sz="1800" dirty="0"/>
          </a:p>
          <a:p>
            <a:pPr lvl="1" eaLnBrk="1" hangingPunct="1">
              <a:lnSpc>
                <a:spcPct val="80000"/>
              </a:lnSpc>
            </a:pPr>
            <a:r>
              <a:rPr lang="en-GB" sz="1800" dirty="0"/>
              <a:t>Sometimes called CC-UMA - Cache Coherent UMA. Cache coherent means if one processor updates a location in shared memory, all the other processors know about the update. </a:t>
            </a:r>
            <a:r>
              <a:rPr lang="fr-FR" sz="1800" dirty="0"/>
              <a:t>Cache </a:t>
            </a:r>
            <a:r>
              <a:rPr lang="fr-FR" sz="1800" dirty="0" err="1"/>
              <a:t>coherency</a:t>
            </a:r>
            <a:r>
              <a:rPr lang="fr-FR" sz="1800" dirty="0"/>
              <a:t> </a:t>
            </a:r>
            <a:r>
              <a:rPr lang="fr-FR" sz="1800" dirty="0" err="1"/>
              <a:t>is</a:t>
            </a:r>
            <a:r>
              <a:rPr lang="fr-FR" sz="1800" dirty="0"/>
              <a:t> </a:t>
            </a:r>
            <a:r>
              <a:rPr lang="fr-FR" sz="1800" dirty="0" err="1"/>
              <a:t>accomplished</a:t>
            </a:r>
            <a:r>
              <a:rPr lang="fr-FR" sz="1800" dirty="0"/>
              <a:t> </a:t>
            </a:r>
            <a:r>
              <a:rPr lang="fr-FR" sz="1800" dirty="0" err="1"/>
              <a:t>at</a:t>
            </a:r>
            <a:r>
              <a:rPr lang="fr-FR" sz="1800" dirty="0"/>
              <a:t> the hardware </a:t>
            </a:r>
            <a:r>
              <a:rPr lang="fr-FR" sz="1800" dirty="0" err="1"/>
              <a:t>level</a:t>
            </a:r>
            <a:r>
              <a:rPr lang="fr-FR" sz="1800" dirty="0"/>
              <a:t>. </a:t>
            </a:r>
          </a:p>
          <a:p>
            <a:pPr eaLnBrk="1" hangingPunct="1">
              <a:lnSpc>
                <a:spcPct val="80000"/>
              </a:lnSpc>
            </a:pPr>
            <a:r>
              <a:rPr lang="en-GB" sz="2000" dirty="0"/>
              <a:t>Non-Uniform Memory Access (NUMA): </a:t>
            </a:r>
            <a:endParaRPr lang="fr-FR" sz="2000" dirty="0"/>
          </a:p>
          <a:p>
            <a:pPr lvl="1" eaLnBrk="1" hangingPunct="1">
              <a:lnSpc>
                <a:spcPct val="80000"/>
              </a:lnSpc>
            </a:pPr>
            <a:r>
              <a:rPr lang="en-GB" sz="1800" dirty="0"/>
              <a:t>Often made by physically linking two or more SMPs </a:t>
            </a:r>
            <a:endParaRPr lang="fr-FR" sz="1800" dirty="0"/>
          </a:p>
          <a:p>
            <a:pPr lvl="1" eaLnBrk="1" hangingPunct="1">
              <a:lnSpc>
                <a:spcPct val="80000"/>
              </a:lnSpc>
            </a:pPr>
            <a:r>
              <a:rPr lang="en-GB" sz="1800" dirty="0"/>
              <a:t>One SMP can directly access memory of another SMP </a:t>
            </a:r>
            <a:endParaRPr lang="fr-FR" sz="1800" dirty="0"/>
          </a:p>
          <a:p>
            <a:pPr lvl="1" eaLnBrk="1" hangingPunct="1">
              <a:lnSpc>
                <a:spcPct val="80000"/>
              </a:lnSpc>
            </a:pPr>
            <a:r>
              <a:rPr lang="en-GB" sz="1800" dirty="0"/>
              <a:t>Not all processors have equal access time to all memories </a:t>
            </a:r>
            <a:endParaRPr lang="fr-FR" sz="1800" dirty="0"/>
          </a:p>
          <a:p>
            <a:pPr lvl="1" eaLnBrk="1" hangingPunct="1">
              <a:lnSpc>
                <a:spcPct val="80000"/>
              </a:lnSpc>
            </a:pPr>
            <a:r>
              <a:rPr lang="en-GB" sz="1800" dirty="0"/>
              <a:t>Memory access across link is slower </a:t>
            </a:r>
            <a:endParaRPr lang="fr-FR" sz="1800" dirty="0"/>
          </a:p>
          <a:p>
            <a:pPr lvl="1" eaLnBrk="1" hangingPunct="1">
              <a:lnSpc>
                <a:spcPct val="80000"/>
              </a:lnSpc>
            </a:pPr>
            <a:r>
              <a:rPr lang="en-GB" sz="1800" dirty="0"/>
              <a:t>If cache coherency is maintained, then may also be called CC-NUMA - Cache Coherent NUMA </a:t>
            </a:r>
            <a:endParaRPr lang="fr-FR" sz="1800" dirty="0"/>
          </a:p>
          <a:p>
            <a:pPr eaLnBrk="1" hangingPunct="1">
              <a:lnSpc>
                <a:spcPct val="80000"/>
              </a:lnSpc>
            </a:pPr>
            <a:endParaRPr lang="fr-FR" sz="2000" dirty="0"/>
          </a:p>
        </p:txBody>
      </p:sp>
    </p:spTree>
    <p:extLst>
      <p:ext uri="{BB962C8B-B14F-4D97-AF65-F5344CB8AC3E}">
        <p14:creationId xmlns:p14="http://schemas.microsoft.com/office/powerpoint/2010/main" val="3226475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mtClean="0"/>
              <a:t>Shared Memory: Pro and Con</a:t>
            </a:r>
          </a:p>
        </p:txBody>
      </p:sp>
      <p:sp>
        <p:nvSpPr>
          <p:cNvPr id="37891" name="Rectangle 3"/>
          <p:cNvSpPr>
            <a:spLocks noGrp="1" noChangeArrowheads="1"/>
          </p:cNvSpPr>
          <p:nvPr>
            <p:ph type="body" idx="1"/>
          </p:nvPr>
        </p:nvSpPr>
        <p:spPr/>
        <p:txBody>
          <a:bodyPr>
            <a:normAutofit lnSpcReduction="10000"/>
          </a:bodyPr>
          <a:lstStyle/>
          <a:p>
            <a:pPr eaLnBrk="1" hangingPunct="1">
              <a:lnSpc>
                <a:spcPct val="80000"/>
              </a:lnSpc>
            </a:pPr>
            <a:r>
              <a:rPr lang="fr-FR" sz="2000"/>
              <a:t>Advantages</a:t>
            </a:r>
          </a:p>
          <a:p>
            <a:pPr lvl="1" eaLnBrk="1" hangingPunct="1">
              <a:lnSpc>
                <a:spcPct val="80000"/>
              </a:lnSpc>
            </a:pPr>
            <a:r>
              <a:rPr lang="en-GB" sz="1800"/>
              <a:t>Global address space provides a user-friendly programming perspective to memory </a:t>
            </a:r>
            <a:endParaRPr lang="fr-FR" sz="1800"/>
          </a:p>
          <a:p>
            <a:pPr lvl="1" eaLnBrk="1" hangingPunct="1">
              <a:lnSpc>
                <a:spcPct val="80000"/>
              </a:lnSpc>
            </a:pPr>
            <a:r>
              <a:rPr lang="en-GB" sz="1800"/>
              <a:t>Data sharing between tasks is both fast and uniform due to the proximity of memory to CPUs </a:t>
            </a:r>
            <a:endParaRPr lang="fr-FR" sz="1800"/>
          </a:p>
          <a:p>
            <a:pPr eaLnBrk="1" hangingPunct="1">
              <a:lnSpc>
                <a:spcPct val="80000"/>
              </a:lnSpc>
            </a:pPr>
            <a:r>
              <a:rPr lang="fr-FR" sz="2000"/>
              <a:t>Disadvantages: </a:t>
            </a:r>
          </a:p>
          <a:p>
            <a:pPr lvl="1" eaLnBrk="1" hangingPunct="1">
              <a:lnSpc>
                <a:spcPct val="80000"/>
              </a:lnSpc>
            </a:pPr>
            <a:r>
              <a:rPr lang="en-GB" sz="1800"/>
              <a:t>Primary disadvantage is the lack of scalability between memory and CPUs. Adding more CPUs can geometrically increases traffic on the shared memory-CPU path, and for cache coherent systems, geometrically increase traffic associated with cache/memory management. </a:t>
            </a:r>
            <a:endParaRPr lang="fr-FR" sz="1800"/>
          </a:p>
          <a:p>
            <a:pPr lvl="1" eaLnBrk="1" hangingPunct="1">
              <a:lnSpc>
                <a:spcPct val="80000"/>
              </a:lnSpc>
            </a:pPr>
            <a:r>
              <a:rPr lang="en-GB" sz="1800"/>
              <a:t>Programmer responsibility for synchronization constructs that insure "correct" access of global memory. </a:t>
            </a:r>
            <a:endParaRPr lang="fr-FR" sz="1800"/>
          </a:p>
          <a:p>
            <a:pPr lvl="1" eaLnBrk="1" hangingPunct="1">
              <a:lnSpc>
                <a:spcPct val="80000"/>
              </a:lnSpc>
            </a:pPr>
            <a:r>
              <a:rPr lang="en-GB" sz="1800"/>
              <a:t>Expense: it becomes increasingly difficult and expensive to design and produce shared memory machines with ever increasing numbers of processors. </a:t>
            </a:r>
            <a:endParaRPr lang="fr-FR" sz="1800"/>
          </a:p>
          <a:p>
            <a:pPr eaLnBrk="1" hangingPunct="1">
              <a:lnSpc>
                <a:spcPct val="80000"/>
              </a:lnSpc>
            </a:pPr>
            <a:endParaRPr lang="fr-FR" sz="2000"/>
          </a:p>
        </p:txBody>
      </p:sp>
    </p:spTree>
    <p:extLst>
      <p:ext uri="{BB962C8B-B14F-4D97-AF65-F5344CB8AC3E}">
        <p14:creationId xmlns:p14="http://schemas.microsoft.com/office/powerpoint/2010/main" val="1895114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smtClean="0"/>
              <a:t>Distributed Memory</a:t>
            </a:r>
          </a:p>
        </p:txBody>
      </p:sp>
      <p:sp>
        <p:nvSpPr>
          <p:cNvPr id="38915" name="Rectangle 3"/>
          <p:cNvSpPr>
            <a:spLocks noGrp="1" noChangeArrowheads="1"/>
          </p:cNvSpPr>
          <p:nvPr>
            <p:ph type="body" idx="1"/>
          </p:nvPr>
        </p:nvSpPr>
        <p:spPr>
          <a:xfrm>
            <a:off x="2209800" y="1025525"/>
            <a:ext cx="7772400" cy="4419600"/>
          </a:xfrm>
        </p:spPr>
        <p:txBody>
          <a:bodyPr/>
          <a:lstStyle/>
          <a:p>
            <a:pPr eaLnBrk="1" hangingPunct="1">
              <a:lnSpc>
                <a:spcPct val="90000"/>
              </a:lnSpc>
            </a:pPr>
            <a:r>
              <a:rPr lang="en-GB" sz="1600"/>
              <a:t>Like shared memory systems, distributed memory systems vary widely but share a common characteristic. Distributed memory systems require a communication network to connect inter-processor memory. </a:t>
            </a:r>
            <a:endParaRPr lang="fr-FR" sz="1600"/>
          </a:p>
          <a:p>
            <a:pPr eaLnBrk="1" hangingPunct="1">
              <a:lnSpc>
                <a:spcPct val="90000"/>
              </a:lnSpc>
            </a:pPr>
            <a:r>
              <a:rPr lang="en-GB" sz="1600"/>
              <a:t>Processors have their own local memory. Memory addresses in one processor do not map to another processor, so there is no concept of global address space across all processors. </a:t>
            </a:r>
            <a:endParaRPr lang="fr-FR" sz="1600"/>
          </a:p>
          <a:p>
            <a:pPr eaLnBrk="1" hangingPunct="1">
              <a:lnSpc>
                <a:spcPct val="90000"/>
              </a:lnSpc>
            </a:pPr>
            <a:r>
              <a:rPr lang="en-GB" sz="1600"/>
              <a:t>Because each processor has its own local memory, it operates independently. Changes it makes to its local memory have no effect on the memory of other processors. </a:t>
            </a:r>
            <a:r>
              <a:rPr lang="fr-FR" sz="1600"/>
              <a:t>Hence, the concept of cache coherency does not apply. </a:t>
            </a:r>
          </a:p>
          <a:p>
            <a:pPr eaLnBrk="1" hangingPunct="1">
              <a:lnSpc>
                <a:spcPct val="90000"/>
              </a:lnSpc>
            </a:pPr>
            <a:r>
              <a:rPr lang="en-GB" sz="1600"/>
              <a:t>When a processor needs access to data in another processor, it is usually the task of the programmer to explicitly define how and when data is communicated. </a:t>
            </a:r>
            <a:r>
              <a:rPr lang="fr-FR" sz="1600"/>
              <a:t>Synchronization between tasks is likewise the programmer's responsibility. </a:t>
            </a:r>
          </a:p>
          <a:p>
            <a:pPr eaLnBrk="1" hangingPunct="1">
              <a:lnSpc>
                <a:spcPct val="90000"/>
              </a:lnSpc>
            </a:pPr>
            <a:r>
              <a:rPr lang="en-GB" sz="1600"/>
              <a:t>The network "fabric" used for data transfer varies widely, though it can can be as simple as Ethernet.</a:t>
            </a:r>
            <a:endParaRPr lang="fr-FR" sz="1600"/>
          </a:p>
        </p:txBody>
      </p:sp>
      <p:pic>
        <p:nvPicPr>
          <p:cNvPr id="38916" name="Picture 4" descr="Distributed memory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712" y="4927600"/>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239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fr-FR" smtClean="0"/>
              <a:t>Distributed Memory: Pro and Con</a:t>
            </a:r>
          </a:p>
        </p:txBody>
      </p:sp>
      <p:sp>
        <p:nvSpPr>
          <p:cNvPr id="39939" name="Rectangle 3"/>
          <p:cNvSpPr>
            <a:spLocks noGrp="1" noChangeArrowheads="1"/>
          </p:cNvSpPr>
          <p:nvPr>
            <p:ph type="body" idx="1"/>
          </p:nvPr>
        </p:nvSpPr>
        <p:spPr/>
        <p:txBody>
          <a:bodyPr>
            <a:normAutofit fontScale="92500" lnSpcReduction="10000"/>
          </a:bodyPr>
          <a:lstStyle/>
          <a:p>
            <a:pPr eaLnBrk="1" hangingPunct="1">
              <a:lnSpc>
                <a:spcPct val="90000"/>
              </a:lnSpc>
            </a:pPr>
            <a:r>
              <a:rPr lang="fr-FR" sz="2000" dirty="0" err="1"/>
              <a:t>Advantages</a:t>
            </a:r>
            <a:endParaRPr lang="fr-FR" sz="2000" dirty="0"/>
          </a:p>
          <a:p>
            <a:pPr lvl="1" eaLnBrk="1" hangingPunct="1">
              <a:lnSpc>
                <a:spcPct val="90000"/>
              </a:lnSpc>
            </a:pPr>
            <a:r>
              <a:rPr lang="en-GB" sz="1800" dirty="0"/>
              <a:t>Memory is scalable with number of processors. Increase the number of processors and the size of memory increases proportionately. </a:t>
            </a:r>
            <a:endParaRPr lang="fr-FR" sz="1800" dirty="0"/>
          </a:p>
          <a:p>
            <a:pPr lvl="1" eaLnBrk="1" hangingPunct="1">
              <a:lnSpc>
                <a:spcPct val="90000"/>
              </a:lnSpc>
            </a:pPr>
            <a:r>
              <a:rPr lang="en-GB" sz="1800" dirty="0"/>
              <a:t>Each processor can rapidly access its own memory without interference and without the overhead incurred with trying to maintain cache coherency. </a:t>
            </a:r>
            <a:endParaRPr lang="fr-FR" sz="1800" dirty="0"/>
          </a:p>
          <a:p>
            <a:pPr lvl="1" eaLnBrk="1" hangingPunct="1">
              <a:lnSpc>
                <a:spcPct val="90000"/>
              </a:lnSpc>
            </a:pPr>
            <a:r>
              <a:rPr lang="en-GB" sz="1800" dirty="0"/>
              <a:t>Cost effectiveness: can use commodity, off-the-shelf processors and networking. </a:t>
            </a:r>
            <a:endParaRPr lang="fr-FR" sz="1800" dirty="0"/>
          </a:p>
          <a:p>
            <a:pPr eaLnBrk="1" hangingPunct="1">
              <a:lnSpc>
                <a:spcPct val="90000"/>
              </a:lnSpc>
            </a:pPr>
            <a:r>
              <a:rPr lang="fr-FR" sz="2000" dirty="0" err="1"/>
              <a:t>Disadvantages</a:t>
            </a:r>
            <a:endParaRPr lang="fr-FR" sz="2000" dirty="0"/>
          </a:p>
          <a:p>
            <a:pPr lvl="1" eaLnBrk="1" hangingPunct="1">
              <a:lnSpc>
                <a:spcPct val="90000"/>
              </a:lnSpc>
            </a:pPr>
            <a:r>
              <a:rPr lang="en-GB" sz="1800" dirty="0"/>
              <a:t>The programmer is responsible for many of the details associated with data communication between processors. </a:t>
            </a:r>
            <a:endParaRPr lang="fr-FR" sz="1800" dirty="0"/>
          </a:p>
          <a:p>
            <a:pPr lvl="1" eaLnBrk="1" hangingPunct="1">
              <a:lnSpc>
                <a:spcPct val="90000"/>
              </a:lnSpc>
            </a:pPr>
            <a:r>
              <a:rPr lang="en-GB" sz="1800" dirty="0"/>
              <a:t>It may be difficult to map existing data structures, based on global memory, to this memory organization. </a:t>
            </a:r>
            <a:endParaRPr lang="fr-FR" sz="1800" dirty="0"/>
          </a:p>
          <a:p>
            <a:pPr lvl="1" eaLnBrk="1" hangingPunct="1">
              <a:lnSpc>
                <a:spcPct val="90000"/>
              </a:lnSpc>
            </a:pPr>
            <a:r>
              <a:rPr lang="en-GB" altLang="ja-JP" sz="1800" dirty="0"/>
              <a:t>Non-uniform memory access (NUMA) times</a:t>
            </a:r>
            <a:r>
              <a:rPr lang="fr-FR" altLang="ja-JP" sz="1800" dirty="0"/>
              <a:t> </a:t>
            </a:r>
            <a:endParaRPr lang="fr-FR" sz="1800" dirty="0"/>
          </a:p>
        </p:txBody>
      </p:sp>
    </p:spTree>
    <p:extLst>
      <p:ext uri="{BB962C8B-B14F-4D97-AF65-F5344CB8AC3E}">
        <p14:creationId xmlns:p14="http://schemas.microsoft.com/office/powerpoint/2010/main" val="420192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r-FR" smtClean="0"/>
              <a:t>Hybrid Distributed-Shared Memory</a:t>
            </a:r>
          </a:p>
        </p:txBody>
      </p:sp>
      <p:graphicFrame>
        <p:nvGraphicFramePr>
          <p:cNvPr id="67656" name="Group 72"/>
          <p:cNvGraphicFramePr>
            <a:graphicFrameLocks noGrp="1"/>
          </p:cNvGraphicFramePr>
          <p:nvPr>
            <p:ph type="tbl" idx="1"/>
          </p:nvPr>
        </p:nvGraphicFramePr>
        <p:xfrm>
          <a:off x="2209800" y="1673226"/>
          <a:ext cx="7772400" cy="4794429"/>
        </p:xfrm>
        <a:graphic>
          <a:graphicData uri="http://schemas.openxmlformats.org/drawingml/2006/table">
            <a:tbl>
              <a:tblPr/>
              <a:tblGrid>
                <a:gridCol w="1943100"/>
                <a:gridCol w="1943100"/>
                <a:gridCol w="1943100"/>
                <a:gridCol w="1943100"/>
              </a:tblGrid>
              <a:tr h="526935">
                <a:tc gridSpan="4">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ctr"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Comparison of Shared and Distributed Memory Architectures</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25348">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Architecture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CC-UMA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CC-NUMA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Distributed</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5193">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Examples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SMPs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Sun Vexx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DEC/Compaq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SGI Challenge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IBM POWER3</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Bull NovaScale</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SGI Origin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Sequent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HP Exemplar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DEC/Compaq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IBM POWER4 (MCM)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Cray T3E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Maspar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IBM SP2</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IBM BlueGene</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86">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Communications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shmem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shmem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93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Scalability </a:t>
                      </a:r>
                      <a:endPar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to 10s of processors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to 100s of processors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to 1000s of processors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19">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Draw Backs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Memory-CPU bandwidth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Memory-CPU bandwidth</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Non-uniform access times</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System administration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Programming is hard to develop and maintain</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693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Software Availability</a:t>
                      </a:r>
                      <a:endPar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100s ISVs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02" name="Text Box 47"/>
          <p:cNvSpPr txBox="1">
            <a:spLocks noChangeArrowheads="1"/>
          </p:cNvSpPr>
          <p:nvPr/>
        </p:nvSpPr>
        <p:spPr bwMode="auto">
          <a:xfrm>
            <a:off x="2332039" y="979489"/>
            <a:ext cx="729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E47C23"/>
              </a:buClr>
              <a:buSzPct val="80000"/>
              <a:buFont typeface="Webdings" panose="05030102010509060703" pitchFamily="18" charset="2"/>
              <a:buChar char="&lt;"/>
              <a:defRPr sz="2400">
                <a:solidFill>
                  <a:schemeClr val="tx1"/>
                </a:solidFill>
                <a:latin typeface="Arial" panose="020B0604020202020204" pitchFamily="34" charset="0"/>
                <a:ea typeface="ヒラギノ角ゴ Pro W3" charset="-128"/>
              </a:defRPr>
            </a:lvl1pPr>
            <a:lvl2pPr marL="742950" indent="-285750">
              <a:spcBef>
                <a:spcPct val="20000"/>
              </a:spcBef>
              <a:buClr>
                <a:srgbClr val="E47C23"/>
              </a:buClr>
              <a:buSzPct val="80000"/>
              <a:buChar char="–"/>
              <a:defRPr sz="2000">
                <a:solidFill>
                  <a:schemeClr val="tx1"/>
                </a:solidFill>
                <a:latin typeface="Arial" panose="020B0604020202020204" pitchFamily="34" charset="0"/>
                <a:ea typeface="ヒラギノ角ゴ Pro W3" charset="-128"/>
              </a:defRPr>
            </a:lvl2pPr>
            <a:lvl3pPr marL="1143000" indent="-228600">
              <a:spcBef>
                <a:spcPct val="20000"/>
              </a:spcBef>
              <a:buClr>
                <a:srgbClr val="E47C23"/>
              </a:buClr>
              <a:buSzPct val="80000"/>
              <a:buFont typeface="Symbol" panose="05050102010706020507" pitchFamily="18" charset="2"/>
              <a:buChar char=""/>
              <a:defRPr>
                <a:solidFill>
                  <a:schemeClr val="tx1"/>
                </a:solidFill>
                <a:latin typeface="Arial" panose="020B0604020202020204" pitchFamily="34" charset="0"/>
                <a:ea typeface="ヒラギノ角ゴ Pro W3" charset="-128"/>
              </a:defRPr>
            </a:lvl3pPr>
            <a:lvl4pPr marL="1600200" indent="-228600">
              <a:spcBef>
                <a:spcPct val="20000"/>
              </a:spcBef>
              <a:buClr>
                <a:srgbClr val="E47C23"/>
              </a:buClr>
              <a:buSzPct val="80000"/>
              <a:buChar char="–"/>
              <a:defRPr sz="1600">
                <a:solidFill>
                  <a:schemeClr val="tx1"/>
                </a:solidFill>
                <a:latin typeface="Arial" panose="020B0604020202020204" pitchFamily="34" charset="0"/>
                <a:ea typeface="ヒラギノ角ゴ Pro W3" charset="-128"/>
              </a:defRPr>
            </a:lvl4pPr>
            <a:lvl5pPr marL="2057400" indent="-228600">
              <a:spcBef>
                <a:spcPct val="20000"/>
              </a:spcBef>
              <a:buClr>
                <a:srgbClr val="E47C23"/>
              </a:buClr>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9pPr>
          </a:lstStyle>
          <a:p>
            <a:pPr>
              <a:spcBef>
                <a:spcPct val="0"/>
              </a:spcBef>
              <a:buClrTx/>
              <a:buSzTx/>
              <a:buFontTx/>
              <a:buNone/>
            </a:pPr>
            <a:r>
              <a:rPr lang="en-GB" altLang="ja-JP" sz="2000"/>
              <a:t>Summarizing a few of the key characteristics of shared and distributed memory machines</a:t>
            </a:r>
            <a:r>
              <a:rPr lang="fr-FR" altLang="ja-JP" sz="2000"/>
              <a:t> </a:t>
            </a:r>
            <a:endParaRPr lang="fr-FR" sz="2000"/>
          </a:p>
        </p:txBody>
      </p:sp>
    </p:spTree>
    <p:extLst>
      <p:ext uri="{BB962C8B-B14F-4D97-AF65-F5344CB8AC3E}">
        <p14:creationId xmlns:p14="http://schemas.microsoft.com/office/powerpoint/2010/main" val="3071279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fr-FR" smtClean="0"/>
              <a:t>Hybrid Distributed-Shared Memory</a:t>
            </a:r>
          </a:p>
        </p:txBody>
      </p:sp>
      <p:sp>
        <p:nvSpPr>
          <p:cNvPr id="41987" name="Rectangle 3"/>
          <p:cNvSpPr>
            <a:spLocks noGrp="1" noChangeArrowheads="1"/>
          </p:cNvSpPr>
          <p:nvPr>
            <p:ph type="body" idx="1"/>
          </p:nvPr>
        </p:nvSpPr>
        <p:spPr>
          <a:xfrm>
            <a:off x="1823433" y="1270000"/>
            <a:ext cx="7772400" cy="5543550"/>
          </a:xfrm>
        </p:spPr>
        <p:txBody>
          <a:bodyPr>
            <a:normAutofit lnSpcReduction="10000"/>
          </a:bodyPr>
          <a:lstStyle/>
          <a:p>
            <a:pPr eaLnBrk="1" hangingPunct="1">
              <a:lnSpc>
                <a:spcPct val="80000"/>
              </a:lnSpc>
            </a:pPr>
            <a:r>
              <a:rPr lang="en-GB" dirty="0"/>
              <a:t>The largest and fastest computers in the world today employ both shared and distributed memory architectures.</a:t>
            </a:r>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r>
              <a:rPr lang="en-GB" dirty="0"/>
              <a:t>The shared memory component is usually a cache coherent SMP machine. Processors on a given SMP can address that machine's memory as global. </a:t>
            </a:r>
            <a:endParaRPr lang="fr-FR" dirty="0"/>
          </a:p>
          <a:p>
            <a:pPr eaLnBrk="1" hangingPunct="1">
              <a:lnSpc>
                <a:spcPct val="80000"/>
              </a:lnSpc>
            </a:pPr>
            <a:r>
              <a:rPr lang="en-GB" dirty="0"/>
              <a:t>The distributed memory component is the networking of multiple SMPs. SMPs know only about their own memory - not the memory on another SMP. Therefore, network communications are required to move data from one SMP to another. </a:t>
            </a:r>
            <a:endParaRPr lang="fr-FR" dirty="0"/>
          </a:p>
          <a:p>
            <a:pPr eaLnBrk="1" hangingPunct="1">
              <a:lnSpc>
                <a:spcPct val="80000"/>
              </a:lnSpc>
            </a:pPr>
            <a:r>
              <a:rPr lang="en-GB" dirty="0"/>
              <a:t>Current trends seem to indicate that this type of memory architecture will continue to prevail and increase at the high end of computing for the foreseeable future. </a:t>
            </a:r>
            <a:endParaRPr lang="fr-FR" dirty="0"/>
          </a:p>
          <a:p>
            <a:pPr eaLnBrk="1" hangingPunct="1">
              <a:lnSpc>
                <a:spcPct val="80000"/>
              </a:lnSpc>
            </a:pPr>
            <a:r>
              <a:rPr lang="en-GB" dirty="0"/>
              <a:t>Advantages and Disadvantages: whatever is common to both shared and distributed memory architectures. </a:t>
            </a:r>
            <a:endParaRPr lang="fr-FR" dirty="0"/>
          </a:p>
        </p:txBody>
      </p:sp>
      <p:pic>
        <p:nvPicPr>
          <p:cNvPr id="41988" name="Picture 4" descr="Hybrid memory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599" y="1930400"/>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665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pPr eaLnBrk="1" hangingPunct="1"/>
            <a:r>
              <a:rPr lang="fr-FR" smtClean="0"/>
              <a:t>Parallel Programming Models</a:t>
            </a:r>
          </a:p>
        </p:txBody>
      </p:sp>
    </p:spTree>
    <p:extLst>
      <p:ext uri="{BB962C8B-B14F-4D97-AF65-F5344CB8AC3E}">
        <p14:creationId xmlns:p14="http://schemas.microsoft.com/office/powerpoint/2010/main" val="1175928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fr-FR" smtClean="0"/>
              <a:t>Overview</a:t>
            </a:r>
          </a:p>
        </p:txBody>
      </p:sp>
      <p:sp>
        <p:nvSpPr>
          <p:cNvPr id="45059" name="Rectangle 3"/>
          <p:cNvSpPr>
            <a:spLocks noGrp="1" noChangeArrowheads="1"/>
          </p:cNvSpPr>
          <p:nvPr>
            <p:ph type="body" idx="1"/>
          </p:nvPr>
        </p:nvSpPr>
        <p:spPr/>
        <p:txBody>
          <a:bodyPr/>
          <a:lstStyle/>
          <a:p>
            <a:pPr eaLnBrk="1" hangingPunct="1"/>
            <a:r>
              <a:rPr lang="en-GB" smtClean="0"/>
              <a:t>There are several parallel programming models in common use: </a:t>
            </a:r>
            <a:endParaRPr lang="fr-FR" smtClean="0"/>
          </a:p>
          <a:p>
            <a:pPr lvl="1" eaLnBrk="1" hangingPunct="1"/>
            <a:r>
              <a:rPr lang="fr-FR" smtClean="0"/>
              <a:t>Shared Memory </a:t>
            </a:r>
          </a:p>
          <a:p>
            <a:pPr lvl="1" eaLnBrk="1" hangingPunct="1"/>
            <a:r>
              <a:rPr lang="fr-FR" smtClean="0"/>
              <a:t>Threads </a:t>
            </a:r>
          </a:p>
          <a:p>
            <a:pPr lvl="1" eaLnBrk="1" hangingPunct="1"/>
            <a:r>
              <a:rPr lang="fr-FR" smtClean="0"/>
              <a:t>Message Passing </a:t>
            </a:r>
          </a:p>
          <a:p>
            <a:pPr lvl="1" eaLnBrk="1" hangingPunct="1"/>
            <a:r>
              <a:rPr lang="fr-FR" smtClean="0"/>
              <a:t>Data Parallel </a:t>
            </a:r>
          </a:p>
          <a:p>
            <a:pPr lvl="1" eaLnBrk="1" hangingPunct="1"/>
            <a:r>
              <a:rPr lang="fr-FR" smtClean="0"/>
              <a:t>Hybrid </a:t>
            </a:r>
          </a:p>
          <a:p>
            <a:pPr eaLnBrk="1" hangingPunct="1"/>
            <a:r>
              <a:rPr lang="en-GB" smtClean="0"/>
              <a:t>Parallel programming models exist as an abstraction above hardware and memory architectures. </a:t>
            </a:r>
            <a:endParaRPr lang="fr-FR" smtClean="0"/>
          </a:p>
        </p:txBody>
      </p:sp>
    </p:spTree>
    <p:extLst>
      <p:ext uri="{BB962C8B-B14F-4D97-AF65-F5344CB8AC3E}">
        <p14:creationId xmlns:p14="http://schemas.microsoft.com/office/powerpoint/2010/main" val="25654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fr-FR" smtClean="0"/>
              <a:t>Overview</a:t>
            </a:r>
          </a:p>
        </p:txBody>
      </p:sp>
      <p:sp>
        <p:nvSpPr>
          <p:cNvPr id="46083" name="Rectangle 3"/>
          <p:cNvSpPr>
            <a:spLocks noGrp="1" noChangeArrowheads="1"/>
          </p:cNvSpPr>
          <p:nvPr>
            <p:ph type="body" idx="1"/>
          </p:nvPr>
        </p:nvSpPr>
        <p:spPr/>
        <p:txBody>
          <a:bodyPr>
            <a:normAutofit lnSpcReduction="10000"/>
          </a:bodyPr>
          <a:lstStyle/>
          <a:p>
            <a:pPr eaLnBrk="1" hangingPunct="1">
              <a:lnSpc>
                <a:spcPct val="80000"/>
              </a:lnSpc>
            </a:pPr>
            <a:r>
              <a:rPr lang="en-GB"/>
              <a:t>Although it might not seem apparent, these models are NOT specific to a particular type of machine or memory architecture. In fact, any of these models can (theoretically) be implemented on any underlying hardware.</a:t>
            </a:r>
          </a:p>
          <a:p>
            <a:pPr eaLnBrk="1" hangingPunct="1">
              <a:lnSpc>
                <a:spcPct val="80000"/>
              </a:lnSpc>
            </a:pPr>
            <a:r>
              <a:rPr lang="en-GB">
                <a:solidFill>
                  <a:schemeClr val="accent2"/>
                </a:solidFill>
              </a:rPr>
              <a:t>Shared memory model</a:t>
            </a:r>
            <a:r>
              <a:rPr lang="en-GB"/>
              <a:t> on a distributed memory machine: </a:t>
            </a:r>
            <a:r>
              <a:rPr lang="en-GB">
                <a:solidFill>
                  <a:schemeClr val="accent2"/>
                </a:solidFill>
              </a:rPr>
              <a:t>Kendall Square Research (KSR)</a:t>
            </a:r>
            <a:r>
              <a:rPr lang="en-GB"/>
              <a:t> ALLCACHE approach. </a:t>
            </a:r>
          </a:p>
          <a:p>
            <a:pPr lvl="1" eaLnBrk="1" hangingPunct="1">
              <a:lnSpc>
                <a:spcPct val="80000"/>
              </a:lnSpc>
            </a:pPr>
            <a:r>
              <a:rPr lang="en-GB"/>
              <a:t>Machine memory was physically distributed, but appeared to the user as a single shared memory (global address space). Generically, this approach is referred to as "virtual shared memory".</a:t>
            </a:r>
          </a:p>
          <a:p>
            <a:pPr lvl="1" eaLnBrk="1" hangingPunct="1">
              <a:lnSpc>
                <a:spcPct val="80000"/>
              </a:lnSpc>
            </a:pPr>
            <a:r>
              <a:rPr lang="en-GB"/>
              <a:t>Note: although KSR is no longer in business, there is no reason to suggest that a similar implementation will not be made available by another vendor in the future. </a:t>
            </a:r>
          </a:p>
          <a:p>
            <a:pPr lvl="1" eaLnBrk="1" hangingPunct="1">
              <a:lnSpc>
                <a:spcPct val="80000"/>
              </a:lnSpc>
            </a:pPr>
            <a:r>
              <a:rPr lang="en-GB"/>
              <a:t>Message passing model on a shared memory machine: MPI on SGI Origin. </a:t>
            </a:r>
          </a:p>
          <a:p>
            <a:pPr eaLnBrk="1" hangingPunct="1">
              <a:lnSpc>
                <a:spcPct val="80000"/>
              </a:lnSpc>
            </a:pPr>
            <a:r>
              <a:rPr lang="en-GB"/>
              <a:t>The </a:t>
            </a:r>
            <a:r>
              <a:rPr lang="en-GB">
                <a:solidFill>
                  <a:schemeClr val="accent2"/>
                </a:solidFill>
              </a:rPr>
              <a:t>SGI Origin</a:t>
            </a:r>
            <a:r>
              <a:rPr lang="en-GB"/>
              <a:t> employed the </a:t>
            </a:r>
            <a:r>
              <a:rPr lang="en-GB">
                <a:solidFill>
                  <a:schemeClr val="accent2"/>
                </a:solidFill>
              </a:rPr>
              <a:t>CC-NUMA</a:t>
            </a:r>
            <a:r>
              <a:rPr lang="en-GB"/>
              <a:t> type of shared memory architecture, where every task has direct access to global memory. However, the ability to send and receive messages with MPI, as is commonly done over a network of distributed memory machines, is not only implemented but is very commonly used. </a:t>
            </a:r>
            <a:endParaRPr lang="fr-FR"/>
          </a:p>
        </p:txBody>
      </p:sp>
    </p:spTree>
    <p:extLst>
      <p:ext uri="{BB962C8B-B14F-4D97-AF65-F5344CB8AC3E}">
        <p14:creationId xmlns:p14="http://schemas.microsoft.com/office/powerpoint/2010/main" val="2713554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fr-FR" smtClean="0"/>
              <a:t>Overview</a:t>
            </a:r>
          </a:p>
        </p:txBody>
      </p:sp>
      <p:sp>
        <p:nvSpPr>
          <p:cNvPr id="47107" name="Rectangle 3"/>
          <p:cNvSpPr>
            <a:spLocks noGrp="1" noChangeArrowheads="1"/>
          </p:cNvSpPr>
          <p:nvPr>
            <p:ph type="body" idx="1"/>
          </p:nvPr>
        </p:nvSpPr>
        <p:spPr/>
        <p:txBody>
          <a:bodyPr/>
          <a:lstStyle/>
          <a:p>
            <a:pPr eaLnBrk="1" hangingPunct="1"/>
            <a:r>
              <a:rPr lang="en-GB" smtClean="0"/>
              <a:t>Which model to use is often a combination of what is available and personal choice. </a:t>
            </a:r>
            <a:r>
              <a:rPr lang="en-GB" smtClean="0">
                <a:solidFill>
                  <a:schemeClr val="accent2"/>
                </a:solidFill>
              </a:rPr>
              <a:t>There is no "best" model</a:t>
            </a:r>
            <a:r>
              <a:rPr lang="en-GB" smtClean="0"/>
              <a:t>, although there certainly are better implementations of some models over others. </a:t>
            </a:r>
            <a:endParaRPr lang="fr-FR" smtClean="0"/>
          </a:p>
          <a:p>
            <a:pPr eaLnBrk="1" hangingPunct="1"/>
            <a:r>
              <a:rPr lang="en-GB" smtClean="0"/>
              <a:t>The following sections describe each of the models mentioned above, and also discuss some of their actual implementations. </a:t>
            </a:r>
            <a:endParaRPr lang="fr-FR" smtClean="0"/>
          </a:p>
          <a:p>
            <a:pPr eaLnBrk="1" hangingPunct="1">
              <a:buFont typeface="Webdings" panose="05030102010509060703" pitchFamily="18" charset="2"/>
              <a:buNone/>
            </a:pPr>
            <a:endParaRPr lang="fr-FR" smtClean="0"/>
          </a:p>
        </p:txBody>
      </p:sp>
    </p:spTree>
    <p:extLst>
      <p:ext uri="{BB962C8B-B14F-4D97-AF65-F5344CB8AC3E}">
        <p14:creationId xmlns:p14="http://schemas.microsoft.com/office/powerpoint/2010/main" val="1615861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Flynn </a:t>
            </a:r>
            <a:r>
              <a:rPr lang="fr-FR" dirty="0" err="1"/>
              <a:t>Taxanomy</a:t>
            </a:r>
            <a:endParaRPr lang="en-US" dirty="0"/>
          </a:p>
        </p:txBody>
      </p:sp>
      <p:pic>
        <p:nvPicPr>
          <p:cNvPr id="2050" name="Picture 2" descr="Computer Architecture | Flynn's taxonom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61" y="2096460"/>
            <a:ext cx="7908841"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9100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1192489" y="1696949"/>
            <a:ext cx="8596668" cy="3880773"/>
          </a:xfrm>
        </p:spPr>
        <p:txBody>
          <a:bodyPr/>
          <a:lstStyle/>
          <a:p>
            <a:r>
              <a:rPr lang="en-US" dirty="0" smtClean="0"/>
              <a:t>Write a program for any one sorting algorithm in Serial, </a:t>
            </a:r>
            <a:r>
              <a:rPr lang="en-US" dirty="0" err="1" smtClean="0"/>
              <a:t>Pthreads</a:t>
            </a:r>
            <a:r>
              <a:rPr lang="en-US" dirty="0" smtClean="0"/>
              <a:t> (Parallel Programming), and </a:t>
            </a:r>
            <a:r>
              <a:rPr lang="en-US" dirty="0" err="1" smtClean="0"/>
              <a:t>OpenMP</a:t>
            </a:r>
            <a:r>
              <a:rPr lang="en-US" dirty="0" smtClean="0"/>
              <a:t> (</a:t>
            </a:r>
            <a:r>
              <a:rPr lang="en-US" dirty="0" err="1" smtClean="0"/>
              <a:t>Parllel</a:t>
            </a:r>
            <a:r>
              <a:rPr lang="en-US" dirty="0" smtClean="0"/>
              <a:t> Programming with Shared Memory) using C language. Compare the execution time of all three programs on 10000,20000, 50000,100000, and 200000 elements.</a:t>
            </a:r>
          </a:p>
          <a:p>
            <a:r>
              <a:rPr lang="en-US" dirty="0" smtClean="0"/>
              <a:t>Illustrate your comparison through graph and write your own conclusion.</a:t>
            </a:r>
          </a:p>
          <a:p>
            <a:r>
              <a:rPr lang="en-US" dirty="0" smtClean="0"/>
              <a:t>Algorithms: Quick Sort, Merge Sort, Selection Sort, Insertion Sort.</a:t>
            </a:r>
            <a:endParaRPr lang="en-US" dirty="0"/>
          </a:p>
          <a:p>
            <a:pPr marL="0" indent="0">
              <a:buNone/>
            </a:pPr>
            <a:endParaRPr lang="en-US" dirty="0" smtClean="0"/>
          </a:p>
          <a:p>
            <a:pPr marL="0" indent="0">
              <a:buNone/>
            </a:pPr>
            <a:r>
              <a:rPr lang="en-US" dirty="0" smtClean="0"/>
              <a:t>Note: Every student is supposed to Submit individual zip file which consists of code, Graph , and conclusion document. </a:t>
            </a:r>
          </a:p>
          <a:p>
            <a:pPr marL="0" indent="0">
              <a:buNone/>
            </a:pPr>
            <a:r>
              <a:rPr lang="en-US" dirty="0" smtClean="0"/>
              <a:t>Due Date: 18</a:t>
            </a:r>
            <a:r>
              <a:rPr lang="en-US" baseline="30000" dirty="0" smtClean="0"/>
              <a:t>th</a:t>
            </a:r>
            <a:r>
              <a:rPr lang="en-US" dirty="0" smtClean="0"/>
              <a:t> Sept,20 </a:t>
            </a:r>
          </a:p>
          <a:p>
            <a:pPr marL="0" indent="0">
              <a:buNone/>
            </a:pPr>
            <a:endParaRPr lang="en-US" dirty="0" smtClean="0"/>
          </a:p>
          <a:p>
            <a:endParaRPr lang="en-US" dirty="0"/>
          </a:p>
        </p:txBody>
      </p:sp>
    </p:spTree>
    <p:extLst>
      <p:ext uri="{BB962C8B-B14F-4D97-AF65-F5344CB8AC3E}">
        <p14:creationId xmlns:p14="http://schemas.microsoft.com/office/powerpoint/2010/main" val="158213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fr-FR" smtClean="0"/>
              <a:t>Shared Memory Model</a:t>
            </a:r>
          </a:p>
        </p:txBody>
      </p:sp>
      <p:sp>
        <p:nvSpPr>
          <p:cNvPr id="48131" name="Rectangle 3"/>
          <p:cNvSpPr>
            <a:spLocks noGrp="1" noChangeArrowheads="1"/>
          </p:cNvSpPr>
          <p:nvPr>
            <p:ph type="body" idx="1"/>
          </p:nvPr>
        </p:nvSpPr>
        <p:spPr/>
        <p:txBody>
          <a:bodyPr/>
          <a:lstStyle/>
          <a:p>
            <a:pPr eaLnBrk="1" hangingPunct="1"/>
            <a:r>
              <a:rPr lang="en-GB" sz="2000"/>
              <a:t>In the shared-memory programming model, tasks share a common address space, which they read and write asynchronously. </a:t>
            </a:r>
            <a:endParaRPr lang="fr-FR" sz="2000"/>
          </a:p>
          <a:p>
            <a:pPr eaLnBrk="1" hangingPunct="1"/>
            <a:r>
              <a:rPr lang="en-GB" sz="2000"/>
              <a:t>Various mechanisms such as locks / semaphores may be used to control access to the shared memory. </a:t>
            </a:r>
            <a:endParaRPr lang="fr-FR" sz="2000"/>
          </a:p>
          <a:p>
            <a:pPr eaLnBrk="1" hangingPunct="1"/>
            <a:r>
              <a:rPr lang="en-GB" sz="2000"/>
              <a:t>An advantage of this model from the programmer's point of view is that the notion of data "ownership" is lacking, so there is no need to specify explicitly the communication of data between tasks. </a:t>
            </a:r>
            <a:r>
              <a:rPr lang="fr-FR" sz="2000"/>
              <a:t>Program development can often be simplified. </a:t>
            </a:r>
          </a:p>
          <a:p>
            <a:pPr eaLnBrk="1" hangingPunct="1"/>
            <a:r>
              <a:rPr lang="en-GB" sz="2000"/>
              <a:t>An important disadvantage in terms of performance is that it becomes more difficult to understand and manage data locality.</a:t>
            </a:r>
            <a:endParaRPr lang="fr-FR" sz="2000"/>
          </a:p>
        </p:txBody>
      </p:sp>
    </p:spTree>
    <p:extLst>
      <p:ext uri="{BB962C8B-B14F-4D97-AF65-F5344CB8AC3E}">
        <p14:creationId xmlns:p14="http://schemas.microsoft.com/office/powerpoint/2010/main" val="4234375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FR" smtClean="0"/>
              <a:t>Threads Model</a:t>
            </a:r>
          </a:p>
        </p:txBody>
      </p:sp>
      <p:sp>
        <p:nvSpPr>
          <p:cNvPr id="50179" name="Rectangle 3"/>
          <p:cNvSpPr>
            <a:spLocks noGrp="1" noChangeArrowheads="1"/>
          </p:cNvSpPr>
          <p:nvPr>
            <p:ph type="body" idx="1"/>
          </p:nvPr>
        </p:nvSpPr>
        <p:spPr>
          <a:xfrm>
            <a:off x="2209800" y="2205039"/>
            <a:ext cx="7772400" cy="4319587"/>
          </a:xfrm>
        </p:spPr>
        <p:txBody>
          <a:bodyPr>
            <a:normAutofit fontScale="92500" lnSpcReduction="10000"/>
          </a:bodyPr>
          <a:lstStyle/>
          <a:p>
            <a:pPr eaLnBrk="1" hangingPunct="1">
              <a:lnSpc>
                <a:spcPct val="80000"/>
              </a:lnSpc>
            </a:pPr>
            <a:r>
              <a:rPr lang="en-GB" sz="1600"/>
              <a:t>In the threads model of parallel programming, a single process can have multiple, concurrent execution paths. </a:t>
            </a:r>
            <a:endParaRPr lang="fr-FR" sz="1600"/>
          </a:p>
          <a:p>
            <a:pPr eaLnBrk="1" hangingPunct="1">
              <a:lnSpc>
                <a:spcPct val="80000"/>
              </a:lnSpc>
            </a:pPr>
            <a:r>
              <a:rPr lang="en-GB" sz="1600"/>
              <a:t>Perhaps the most simple analogy that can be used to describe threads is the concept of a single program that includes a number of subroutines: </a:t>
            </a:r>
            <a:endParaRPr lang="fr-FR" sz="1600"/>
          </a:p>
          <a:p>
            <a:pPr lvl="1" eaLnBrk="1" hangingPunct="1">
              <a:lnSpc>
                <a:spcPct val="80000"/>
              </a:lnSpc>
            </a:pPr>
            <a:r>
              <a:rPr lang="en-GB" sz="1400"/>
              <a:t>The main program </a:t>
            </a:r>
            <a:r>
              <a:rPr lang="en-GB" sz="1400" b="1"/>
              <a:t>a.out</a:t>
            </a:r>
            <a:r>
              <a:rPr lang="en-GB" sz="1400"/>
              <a:t> is scheduled to run by the native operating system. a.out loads and acquires all of the necessary system and user resources to run. </a:t>
            </a:r>
            <a:endParaRPr lang="fr-FR" sz="1400"/>
          </a:p>
          <a:p>
            <a:pPr lvl="1" eaLnBrk="1" hangingPunct="1">
              <a:lnSpc>
                <a:spcPct val="80000"/>
              </a:lnSpc>
            </a:pPr>
            <a:r>
              <a:rPr lang="en-GB" sz="1400"/>
              <a:t>a.out performs some serial work, and then </a:t>
            </a:r>
            <a:r>
              <a:rPr lang="en-GB" sz="1400" b="1"/>
              <a:t>creates a number of tasks (threads)</a:t>
            </a:r>
            <a:r>
              <a:rPr lang="en-GB" sz="1400"/>
              <a:t> that can be scheduled and run by the operating system concurrently. </a:t>
            </a:r>
            <a:endParaRPr lang="fr-FR" sz="1400"/>
          </a:p>
          <a:p>
            <a:pPr lvl="1" eaLnBrk="1" hangingPunct="1">
              <a:lnSpc>
                <a:spcPct val="80000"/>
              </a:lnSpc>
            </a:pPr>
            <a:r>
              <a:rPr lang="en-GB" sz="1400" b="1"/>
              <a:t>Each thread has local data</a:t>
            </a:r>
            <a:r>
              <a:rPr lang="en-GB" sz="1400"/>
              <a:t>, but also, </a:t>
            </a:r>
            <a:r>
              <a:rPr lang="en-GB" sz="1400" b="1"/>
              <a:t>shares the entire resources of a.out</a:t>
            </a:r>
            <a:r>
              <a:rPr lang="en-GB" sz="1400"/>
              <a:t>. This saves the overhead associated with replicating a program's resources for each thread. Each thread also benefits from a global memory view because it shares the memory space of a.out. </a:t>
            </a:r>
            <a:endParaRPr lang="fr-FR" sz="1400"/>
          </a:p>
          <a:p>
            <a:pPr lvl="1" eaLnBrk="1" hangingPunct="1">
              <a:lnSpc>
                <a:spcPct val="80000"/>
              </a:lnSpc>
            </a:pPr>
            <a:r>
              <a:rPr lang="en-GB" sz="1400"/>
              <a:t>A thread's work may best be described as a subroutine within the main program. Any thread can execute any subroutine at the same time as other threads. </a:t>
            </a:r>
            <a:endParaRPr lang="fr-FR" sz="1400"/>
          </a:p>
          <a:p>
            <a:pPr lvl="1" eaLnBrk="1" hangingPunct="1">
              <a:lnSpc>
                <a:spcPct val="80000"/>
              </a:lnSpc>
            </a:pPr>
            <a:r>
              <a:rPr lang="en-GB" sz="1400" b="1"/>
              <a:t>Threads communicate</a:t>
            </a:r>
            <a:r>
              <a:rPr lang="en-GB" sz="1400"/>
              <a:t> with each other </a:t>
            </a:r>
            <a:r>
              <a:rPr lang="en-GB" sz="1400" b="1"/>
              <a:t>through global memory</a:t>
            </a:r>
            <a:r>
              <a:rPr lang="en-GB" sz="1400"/>
              <a:t> (updating address locations). This requires synchronization constructs to insure that more than one thread is not updating the same global address at any time. </a:t>
            </a:r>
            <a:endParaRPr lang="fr-FR" sz="1400"/>
          </a:p>
          <a:p>
            <a:pPr lvl="1" eaLnBrk="1" hangingPunct="1">
              <a:lnSpc>
                <a:spcPct val="80000"/>
              </a:lnSpc>
            </a:pPr>
            <a:r>
              <a:rPr lang="en-GB" sz="1400"/>
              <a:t>Threads can come and go, but a.out remains present to provide the necessary shared resources until the application has completed. </a:t>
            </a:r>
            <a:endParaRPr lang="fr-FR" sz="1400"/>
          </a:p>
          <a:p>
            <a:pPr eaLnBrk="1" hangingPunct="1">
              <a:lnSpc>
                <a:spcPct val="80000"/>
              </a:lnSpc>
            </a:pPr>
            <a:r>
              <a:rPr lang="en-GB" sz="1600"/>
              <a:t>Threads are commonly associated with shared memory architectures and operating systems. </a:t>
            </a:r>
            <a:endParaRPr lang="fr-FR" sz="1600"/>
          </a:p>
        </p:txBody>
      </p:sp>
      <p:pic>
        <p:nvPicPr>
          <p:cNvPr id="50180" name="Picture 4" descr="Threads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210" y="257577"/>
            <a:ext cx="3314700" cy="194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717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fr-FR" smtClean="0"/>
              <a:t>Threads Model Implementations</a:t>
            </a:r>
          </a:p>
        </p:txBody>
      </p:sp>
      <p:sp>
        <p:nvSpPr>
          <p:cNvPr id="51203" name="Rectangle 3"/>
          <p:cNvSpPr>
            <a:spLocks noGrp="1" noChangeArrowheads="1"/>
          </p:cNvSpPr>
          <p:nvPr>
            <p:ph type="body" idx="1"/>
          </p:nvPr>
        </p:nvSpPr>
        <p:spPr>
          <a:xfrm>
            <a:off x="2209800" y="1196975"/>
            <a:ext cx="7772400" cy="4419600"/>
          </a:xfrm>
        </p:spPr>
        <p:txBody>
          <a:bodyPr>
            <a:normAutofit fontScale="92500" lnSpcReduction="10000"/>
          </a:bodyPr>
          <a:lstStyle/>
          <a:p>
            <a:pPr eaLnBrk="1" hangingPunct="1">
              <a:lnSpc>
                <a:spcPct val="80000"/>
              </a:lnSpc>
            </a:pPr>
            <a:r>
              <a:rPr lang="en-GB" sz="1600"/>
              <a:t>From a programming perspective, threads implementations commonly comprise: </a:t>
            </a:r>
            <a:endParaRPr lang="fr-FR" sz="1600"/>
          </a:p>
          <a:p>
            <a:pPr lvl="1" eaLnBrk="1" hangingPunct="1">
              <a:lnSpc>
                <a:spcPct val="80000"/>
              </a:lnSpc>
            </a:pPr>
            <a:r>
              <a:rPr lang="en-GB" sz="1400"/>
              <a:t>A library of subroutines that are called from within parallel source code </a:t>
            </a:r>
            <a:endParaRPr lang="fr-FR" sz="1400"/>
          </a:p>
          <a:p>
            <a:pPr lvl="1" eaLnBrk="1" hangingPunct="1">
              <a:lnSpc>
                <a:spcPct val="80000"/>
              </a:lnSpc>
            </a:pPr>
            <a:r>
              <a:rPr lang="en-GB" sz="1400"/>
              <a:t>A set of compiler directives imbedded in either serial or parallel source code </a:t>
            </a:r>
            <a:endParaRPr lang="fr-FR" sz="1400"/>
          </a:p>
          <a:p>
            <a:pPr eaLnBrk="1" hangingPunct="1">
              <a:lnSpc>
                <a:spcPct val="80000"/>
              </a:lnSpc>
            </a:pPr>
            <a:r>
              <a:rPr lang="en-GB" sz="1600"/>
              <a:t>In both cases, the programmer is responsible for determining all parallelism. </a:t>
            </a:r>
            <a:endParaRPr lang="fr-FR" sz="1600"/>
          </a:p>
          <a:p>
            <a:pPr eaLnBrk="1" hangingPunct="1">
              <a:lnSpc>
                <a:spcPct val="80000"/>
              </a:lnSpc>
            </a:pPr>
            <a:r>
              <a:rPr lang="en-GB" sz="160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 </a:t>
            </a:r>
            <a:endParaRPr lang="fr-FR" sz="1600"/>
          </a:p>
          <a:p>
            <a:pPr eaLnBrk="1" hangingPunct="1">
              <a:lnSpc>
                <a:spcPct val="80000"/>
              </a:lnSpc>
            </a:pPr>
            <a:r>
              <a:rPr lang="en-GB" sz="1600"/>
              <a:t>Unrelated standardization efforts have resulted in two very different implementations of threads: </a:t>
            </a:r>
            <a:r>
              <a:rPr lang="en-GB" sz="1600" b="1" i="1"/>
              <a:t>POSIX Threads</a:t>
            </a:r>
            <a:r>
              <a:rPr lang="en-GB" sz="1600"/>
              <a:t> and </a:t>
            </a:r>
            <a:r>
              <a:rPr lang="en-GB" sz="1600" b="1" i="1"/>
              <a:t>OpenMP</a:t>
            </a:r>
            <a:r>
              <a:rPr lang="en-GB" sz="1600"/>
              <a:t>. </a:t>
            </a:r>
            <a:endParaRPr lang="fr-FR" sz="1600"/>
          </a:p>
          <a:p>
            <a:pPr eaLnBrk="1" hangingPunct="1">
              <a:lnSpc>
                <a:spcPct val="80000"/>
              </a:lnSpc>
            </a:pPr>
            <a:r>
              <a:rPr lang="fr-FR" sz="1600" b="1"/>
              <a:t>POSIX Threads</a:t>
            </a:r>
            <a:r>
              <a:rPr lang="fr-FR" sz="1600"/>
              <a:t> </a:t>
            </a:r>
          </a:p>
          <a:p>
            <a:pPr lvl="1" eaLnBrk="1" hangingPunct="1">
              <a:lnSpc>
                <a:spcPct val="80000"/>
              </a:lnSpc>
            </a:pPr>
            <a:r>
              <a:rPr lang="fr-FR" sz="1400"/>
              <a:t>Library based; requires parallel coding </a:t>
            </a:r>
          </a:p>
          <a:p>
            <a:pPr lvl="1" eaLnBrk="1" hangingPunct="1">
              <a:lnSpc>
                <a:spcPct val="80000"/>
              </a:lnSpc>
            </a:pPr>
            <a:r>
              <a:rPr lang="en-GB" sz="1400"/>
              <a:t>Specified by the IEEE POSIX 1003.1c standard (1995). </a:t>
            </a:r>
            <a:endParaRPr lang="fr-FR" sz="1400"/>
          </a:p>
          <a:p>
            <a:pPr lvl="1" eaLnBrk="1" hangingPunct="1">
              <a:lnSpc>
                <a:spcPct val="80000"/>
              </a:lnSpc>
            </a:pPr>
            <a:r>
              <a:rPr lang="fr-FR" sz="1400"/>
              <a:t>C Language only </a:t>
            </a:r>
          </a:p>
          <a:p>
            <a:pPr lvl="1" eaLnBrk="1" hangingPunct="1">
              <a:lnSpc>
                <a:spcPct val="80000"/>
              </a:lnSpc>
            </a:pPr>
            <a:r>
              <a:rPr lang="en-GB" sz="1400"/>
              <a:t>Commonly referred to as Pthreads. </a:t>
            </a:r>
            <a:endParaRPr lang="fr-FR" sz="1400"/>
          </a:p>
          <a:p>
            <a:pPr lvl="1" eaLnBrk="1" hangingPunct="1">
              <a:lnSpc>
                <a:spcPct val="80000"/>
              </a:lnSpc>
            </a:pPr>
            <a:r>
              <a:rPr lang="en-GB" sz="1400"/>
              <a:t>Most hardware vendors now offer Pthreads in addition to their proprietary threads implementations. </a:t>
            </a:r>
            <a:endParaRPr lang="fr-FR" sz="1400"/>
          </a:p>
          <a:p>
            <a:pPr lvl="1" eaLnBrk="1" hangingPunct="1">
              <a:lnSpc>
                <a:spcPct val="80000"/>
              </a:lnSpc>
            </a:pPr>
            <a:r>
              <a:rPr lang="en-GB" sz="1400"/>
              <a:t>Very explicit parallelism; requires significant programmer attention to detail. </a:t>
            </a:r>
            <a:endParaRPr lang="fr-FR" sz="1400"/>
          </a:p>
        </p:txBody>
      </p:sp>
      <p:pic>
        <p:nvPicPr>
          <p:cNvPr id="51204" name="Picture 4" descr="Message Passing Model"/>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35414" y="5157788"/>
            <a:ext cx="37814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939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fr-FR" smtClean="0"/>
              <a:t>Threads Model: OpenMP</a:t>
            </a:r>
          </a:p>
        </p:txBody>
      </p:sp>
      <p:sp>
        <p:nvSpPr>
          <p:cNvPr id="52227" name="Rectangle 3"/>
          <p:cNvSpPr>
            <a:spLocks noGrp="1" noChangeArrowheads="1"/>
          </p:cNvSpPr>
          <p:nvPr>
            <p:ph type="body" idx="1"/>
          </p:nvPr>
        </p:nvSpPr>
        <p:spPr/>
        <p:txBody>
          <a:bodyPr>
            <a:normAutofit lnSpcReduction="10000"/>
          </a:bodyPr>
          <a:lstStyle/>
          <a:p>
            <a:pPr eaLnBrk="1" hangingPunct="1"/>
            <a:r>
              <a:rPr lang="fr-FR" sz="2000" b="1"/>
              <a:t>OpenMP</a:t>
            </a:r>
            <a:r>
              <a:rPr lang="fr-FR" sz="2000"/>
              <a:t> </a:t>
            </a:r>
          </a:p>
          <a:p>
            <a:pPr lvl="1" eaLnBrk="1" hangingPunct="1"/>
            <a:r>
              <a:rPr lang="en-GB" sz="1800"/>
              <a:t>Compiler directive based; can use serial code </a:t>
            </a:r>
            <a:endParaRPr lang="fr-FR" sz="1800"/>
          </a:p>
          <a:p>
            <a:pPr lvl="1" eaLnBrk="1" hangingPunct="1"/>
            <a:r>
              <a:rPr lang="en-GB" sz="1800"/>
              <a:t>Jointly defined and endorsed by a group of major computer hardware and software vendors. The OpenMP Fortran API was released October 28, 1997. The C/C++ API was released in late 1998. </a:t>
            </a:r>
            <a:endParaRPr lang="fr-FR" sz="1800"/>
          </a:p>
          <a:p>
            <a:pPr lvl="1" eaLnBrk="1" hangingPunct="1"/>
            <a:r>
              <a:rPr lang="en-GB" sz="1800"/>
              <a:t>Portable / multi-platform, including Unix and Windows NT platforms </a:t>
            </a:r>
            <a:endParaRPr lang="fr-FR" sz="1800"/>
          </a:p>
          <a:p>
            <a:pPr lvl="1" eaLnBrk="1" hangingPunct="1"/>
            <a:r>
              <a:rPr lang="en-GB" sz="1800"/>
              <a:t>Available in C/C++ and Fortran implementations </a:t>
            </a:r>
            <a:endParaRPr lang="fr-FR" sz="1800"/>
          </a:p>
          <a:p>
            <a:pPr lvl="1" eaLnBrk="1" hangingPunct="1"/>
            <a:r>
              <a:rPr lang="en-GB" sz="1800"/>
              <a:t>Can be very easy and simple to use - provides for "incremental parallelism" </a:t>
            </a:r>
            <a:endParaRPr lang="fr-FR" sz="1800"/>
          </a:p>
          <a:p>
            <a:pPr eaLnBrk="1" hangingPunct="1"/>
            <a:r>
              <a:rPr lang="en-GB" sz="2000"/>
              <a:t>Microsoft has its own implementation for threads, which is not related to the UNIX POSIX standard or OpenMP. </a:t>
            </a:r>
            <a:endParaRPr lang="fr-FR" sz="2000"/>
          </a:p>
        </p:txBody>
      </p:sp>
    </p:spTree>
    <p:extLst>
      <p:ext uri="{BB962C8B-B14F-4D97-AF65-F5344CB8AC3E}">
        <p14:creationId xmlns:p14="http://schemas.microsoft.com/office/powerpoint/2010/main" val="313019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fr-FR" smtClean="0"/>
              <a:t>Message Passing Model</a:t>
            </a:r>
          </a:p>
        </p:txBody>
      </p:sp>
      <p:sp>
        <p:nvSpPr>
          <p:cNvPr id="53251" name="Rectangle 3"/>
          <p:cNvSpPr>
            <a:spLocks noGrp="1" noChangeArrowheads="1"/>
          </p:cNvSpPr>
          <p:nvPr>
            <p:ph type="body" idx="1"/>
          </p:nvPr>
        </p:nvSpPr>
        <p:spPr/>
        <p:txBody>
          <a:bodyPr/>
          <a:lstStyle/>
          <a:p>
            <a:pPr eaLnBrk="1" hangingPunct="1"/>
            <a:r>
              <a:rPr lang="en-GB" smtClean="0"/>
              <a:t>The message passing model demonstrates the following characteristics: </a:t>
            </a:r>
            <a:endParaRPr lang="fr-FR" smtClean="0"/>
          </a:p>
          <a:p>
            <a:pPr lvl="1" eaLnBrk="1" hangingPunct="1"/>
            <a:r>
              <a:rPr lang="en-GB" smtClean="0"/>
              <a:t>A set of tasks that use their own local memory during computation. Multiple tasks can reside on the same physical machine as well across an arbitrary number of machines. </a:t>
            </a:r>
            <a:endParaRPr lang="fr-FR" smtClean="0"/>
          </a:p>
          <a:p>
            <a:pPr lvl="1" eaLnBrk="1" hangingPunct="1"/>
            <a:r>
              <a:rPr lang="en-GB" smtClean="0"/>
              <a:t>Tasks exchange data through communications by sending and receiving messages. </a:t>
            </a:r>
            <a:endParaRPr lang="fr-FR" smtClean="0"/>
          </a:p>
          <a:p>
            <a:pPr lvl="1" eaLnBrk="1" hangingPunct="1"/>
            <a:r>
              <a:rPr lang="en-GB" smtClean="0"/>
              <a:t>Data transfer usually requires cooperative operations to be performed by each process. For example, a send operation must have a matching receive operation. </a:t>
            </a:r>
            <a:endParaRPr lang="fr-FR" smtClean="0"/>
          </a:p>
        </p:txBody>
      </p:sp>
    </p:spTree>
    <p:extLst>
      <p:ext uri="{BB962C8B-B14F-4D97-AF65-F5344CB8AC3E}">
        <p14:creationId xmlns:p14="http://schemas.microsoft.com/office/powerpoint/2010/main" val="26618351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fr-FR" smtClean="0"/>
              <a:t>Message Passing Model Implementations: MPI</a:t>
            </a:r>
          </a:p>
        </p:txBody>
      </p:sp>
      <p:sp>
        <p:nvSpPr>
          <p:cNvPr id="54275" name="Rectangle 3"/>
          <p:cNvSpPr>
            <a:spLocks noGrp="1" noChangeArrowheads="1"/>
          </p:cNvSpPr>
          <p:nvPr>
            <p:ph type="body" idx="1"/>
          </p:nvPr>
        </p:nvSpPr>
        <p:spPr/>
        <p:txBody>
          <a:bodyPr>
            <a:normAutofit fontScale="92500"/>
          </a:bodyPr>
          <a:lstStyle/>
          <a:p>
            <a:pPr eaLnBrk="1" hangingPunct="1">
              <a:lnSpc>
                <a:spcPct val="90000"/>
              </a:lnSpc>
            </a:pPr>
            <a:r>
              <a:rPr lang="en-GB" sz="2000"/>
              <a:t>From a programming perspective, message passing implementations commonly comprise a library of subroutines that are imbedded in source code. </a:t>
            </a:r>
            <a:r>
              <a:rPr lang="fr-FR" sz="2000"/>
              <a:t>The programmer is responsible for determining all parallelism. </a:t>
            </a:r>
          </a:p>
          <a:p>
            <a:pPr eaLnBrk="1" hangingPunct="1">
              <a:lnSpc>
                <a:spcPct val="90000"/>
              </a:lnSpc>
            </a:pPr>
            <a:r>
              <a:rPr lang="en-GB" sz="2000"/>
              <a:t>Historically, a variety of message passing libraries have been available since the 1980s. These implementations differed substantially from each other making it difficult for programmers to develop portable applications. </a:t>
            </a:r>
            <a:endParaRPr lang="fr-FR" sz="2000"/>
          </a:p>
          <a:p>
            <a:pPr eaLnBrk="1" hangingPunct="1">
              <a:lnSpc>
                <a:spcPct val="90000"/>
              </a:lnSpc>
            </a:pPr>
            <a:r>
              <a:rPr lang="en-GB" sz="2000"/>
              <a:t>In 1992, the MPI Forum was formed with the primary goal of establishing a standard interface for message passing implementations. </a:t>
            </a:r>
            <a:endParaRPr lang="fr-FR" sz="2000"/>
          </a:p>
          <a:p>
            <a:pPr eaLnBrk="1" hangingPunct="1">
              <a:lnSpc>
                <a:spcPct val="90000"/>
              </a:lnSpc>
            </a:pPr>
            <a:r>
              <a:rPr lang="en-GB" sz="2000"/>
              <a:t>Part 1 of the </a:t>
            </a:r>
            <a:r>
              <a:rPr lang="en-GB" sz="2000" b="1"/>
              <a:t>Message Passing Interface (MPI)</a:t>
            </a:r>
            <a:r>
              <a:rPr lang="en-GB" sz="2000"/>
              <a:t> was released in 1994. Part 2 (MPI-2) was released in 1996. Both MPI specifications are available on the web at </a:t>
            </a:r>
            <a:r>
              <a:rPr lang="en-GB" sz="2000">
                <a:hlinkClick r:id="rId2"/>
              </a:rPr>
              <a:t>www.mcs.anl.gov/Projects/mpi/standard.html</a:t>
            </a:r>
            <a:r>
              <a:rPr lang="en-GB" sz="2000"/>
              <a:t>. </a:t>
            </a:r>
            <a:endParaRPr lang="fr-FR" sz="2000"/>
          </a:p>
          <a:p>
            <a:pPr eaLnBrk="1" hangingPunct="1">
              <a:lnSpc>
                <a:spcPct val="90000"/>
              </a:lnSpc>
            </a:pPr>
            <a:endParaRPr lang="fr-FR" sz="2000"/>
          </a:p>
        </p:txBody>
      </p:sp>
    </p:spTree>
    <p:extLst>
      <p:ext uri="{BB962C8B-B14F-4D97-AF65-F5344CB8AC3E}">
        <p14:creationId xmlns:p14="http://schemas.microsoft.com/office/powerpoint/2010/main" val="3084090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fr-FR" smtClean="0"/>
              <a:t>Message Passing Model Implementations: MPI</a:t>
            </a:r>
          </a:p>
        </p:txBody>
      </p:sp>
      <p:sp>
        <p:nvSpPr>
          <p:cNvPr id="55299" name="Rectangle 3"/>
          <p:cNvSpPr>
            <a:spLocks noGrp="1" noChangeArrowheads="1"/>
          </p:cNvSpPr>
          <p:nvPr>
            <p:ph type="body" idx="1"/>
          </p:nvPr>
        </p:nvSpPr>
        <p:spPr>
          <a:xfrm>
            <a:off x="2209800" y="1025525"/>
            <a:ext cx="7772400" cy="4419600"/>
          </a:xfrm>
        </p:spPr>
        <p:txBody>
          <a:bodyPr/>
          <a:lstStyle/>
          <a:p>
            <a:pPr eaLnBrk="1" hangingPunct="1"/>
            <a:r>
              <a:rPr lang="en-GB"/>
              <a:t>MPI is now the "de facto" industry standard for message passing, replacing virtually all other message passing implementations used for production work. Most, if not all of the popular parallel computing platforms offer at least one implementation of MPI. </a:t>
            </a:r>
            <a:r>
              <a:rPr lang="fr-FR"/>
              <a:t>A few offer a full implementation of MPI-2. </a:t>
            </a:r>
          </a:p>
          <a:p>
            <a:pPr eaLnBrk="1" hangingPunct="1"/>
            <a:r>
              <a:rPr lang="en-GB"/>
              <a:t>For shared memory architectures, MPI implementations usually don't use a network for task communications. Instead, they use shared memory (memory copies) for performance reasons. </a:t>
            </a:r>
            <a:endParaRPr lang="fr-FR"/>
          </a:p>
          <a:p>
            <a:pPr eaLnBrk="1" hangingPunct="1">
              <a:buFont typeface="Webdings" panose="05030102010509060703" pitchFamily="18" charset="2"/>
              <a:buNone/>
            </a:pPr>
            <a:endParaRPr lang="fr-FR"/>
          </a:p>
        </p:txBody>
      </p:sp>
      <p:pic>
        <p:nvPicPr>
          <p:cNvPr id="55300" name="Picture 4" descr="Data Parallel Model"/>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63976" y="3409950"/>
            <a:ext cx="38957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299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fr-FR" smtClean="0"/>
              <a:t>Data Parallel Model</a:t>
            </a:r>
          </a:p>
        </p:txBody>
      </p:sp>
      <p:sp>
        <p:nvSpPr>
          <p:cNvPr id="56323" name="Rectangle 3"/>
          <p:cNvSpPr>
            <a:spLocks noGrp="1" noChangeArrowheads="1"/>
          </p:cNvSpPr>
          <p:nvPr>
            <p:ph type="body" idx="1"/>
          </p:nvPr>
        </p:nvSpPr>
        <p:spPr/>
        <p:txBody>
          <a:bodyPr>
            <a:normAutofit lnSpcReduction="10000"/>
          </a:bodyPr>
          <a:lstStyle/>
          <a:p>
            <a:pPr eaLnBrk="1" hangingPunct="1"/>
            <a:r>
              <a:rPr lang="en-GB" sz="2000"/>
              <a:t>The data parallel model demonstrates the following characteristics: </a:t>
            </a:r>
            <a:endParaRPr lang="fr-FR" sz="2000"/>
          </a:p>
          <a:p>
            <a:pPr lvl="1" eaLnBrk="1" hangingPunct="1"/>
            <a:r>
              <a:rPr lang="en-GB" sz="1800"/>
              <a:t>Most of the parallel work focuses on performing operations on a data set. The data set is typically organized into a common structure, such as an array or cube. </a:t>
            </a:r>
            <a:endParaRPr lang="fr-FR" sz="1800"/>
          </a:p>
          <a:p>
            <a:pPr lvl="1" eaLnBrk="1" hangingPunct="1"/>
            <a:r>
              <a:rPr lang="en-GB" sz="1800"/>
              <a:t>A set of tasks work collectively on the same data structure, however, each task works on a different partition of the same data structure. </a:t>
            </a:r>
            <a:endParaRPr lang="fr-FR" sz="1800"/>
          </a:p>
          <a:p>
            <a:pPr lvl="1" eaLnBrk="1" hangingPunct="1"/>
            <a:r>
              <a:rPr lang="en-GB" sz="1800"/>
              <a:t>Tasks perform the same operation on their partition of work, for example, "add 4 to every array element". </a:t>
            </a:r>
            <a:endParaRPr lang="fr-FR" sz="1800"/>
          </a:p>
          <a:p>
            <a:pPr eaLnBrk="1" hangingPunct="1"/>
            <a:r>
              <a:rPr lang="en-GB" sz="2000"/>
              <a:t>On shared memory architectures, all tasks may have access to the data structure through global memory. On distributed memory architectures the data structure is split up and resides as "chunks" in the local memory of each task. </a:t>
            </a:r>
            <a:endParaRPr lang="fr-FR" sz="2000"/>
          </a:p>
        </p:txBody>
      </p:sp>
    </p:spTree>
    <p:extLst>
      <p:ext uri="{BB962C8B-B14F-4D97-AF65-F5344CB8AC3E}">
        <p14:creationId xmlns:p14="http://schemas.microsoft.com/office/powerpoint/2010/main" val="3650025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fr-FR" smtClean="0"/>
              <a:t>Data Parallel Model Implementations</a:t>
            </a:r>
          </a:p>
        </p:txBody>
      </p:sp>
      <p:sp>
        <p:nvSpPr>
          <p:cNvPr id="57347" name="Rectangle 3"/>
          <p:cNvSpPr>
            <a:spLocks noGrp="1" noChangeArrowheads="1"/>
          </p:cNvSpPr>
          <p:nvPr>
            <p:ph type="body" idx="1"/>
          </p:nvPr>
        </p:nvSpPr>
        <p:spPr/>
        <p:txBody>
          <a:bodyPr>
            <a:normAutofit fontScale="92500" lnSpcReduction="20000"/>
          </a:bodyPr>
          <a:lstStyle/>
          <a:p>
            <a:pPr eaLnBrk="1" hangingPunct="1">
              <a:lnSpc>
                <a:spcPct val="80000"/>
              </a:lnSpc>
            </a:pPr>
            <a:r>
              <a:rPr lang="en-GB" sz="2000"/>
              <a:t>Programming with the data parallel model is usually accomplished by writing a program with data parallel constructs. The constructs can be calls to a data parallel subroutine library or, compiler directives recognized by a data parallel compiler. </a:t>
            </a:r>
            <a:endParaRPr lang="fr-FR" sz="2000"/>
          </a:p>
          <a:p>
            <a:pPr eaLnBrk="1" hangingPunct="1">
              <a:lnSpc>
                <a:spcPct val="80000"/>
              </a:lnSpc>
            </a:pPr>
            <a:r>
              <a:rPr lang="en-GB" sz="2000" b="1"/>
              <a:t>Fortran 90 and 95 (F90, F95):</a:t>
            </a:r>
            <a:r>
              <a:rPr lang="en-GB" sz="2000"/>
              <a:t> ISO/ANSI standard extensions to Fortran 77. </a:t>
            </a:r>
            <a:endParaRPr lang="fr-FR" sz="2000"/>
          </a:p>
          <a:p>
            <a:pPr lvl="1" eaLnBrk="1" hangingPunct="1">
              <a:lnSpc>
                <a:spcPct val="80000"/>
              </a:lnSpc>
            </a:pPr>
            <a:r>
              <a:rPr lang="en-GB" sz="1800"/>
              <a:t>Contains everything that is in Fortran 77 </a:t>
            </a:r>
            <a:endParaRPr lang="fr-FR" sz="1800"/>
          </a:p>
          <a:p>
            <a:pPr lvl="1" eaLnBrk="1" hangingPunct="1">
              <a:lnSpc>
                <a:spcPct val="80000"/>
              </a:lnSpc>
            </a:pPr>
            <a:r>
              <a:rPr lang="en-GB" sz="1800"/>
              <a:t>New source code format; additions to character set </a:t>
            </a:r>
            <a:endParaRPr lang="fr-FR" sz="1800"/>
          </a:p>
          <a:p>
            <a:pPr lvl="1" eaLnBrk="1" hangingPunct="1">
              <a:lnSpc>
                <a:spcPct val="80000"/>
              </a:lnSpc>
            </a:pPr>
            <a:r>
              <a:rPr lang="en-GB" sz="1800"/>
              <a:t>Additions to program structure and commands </a:t>
            </a:r>
            <a:endParaRPr lang="fr-FR" sz="1800"/>
          </a:p>
          <a:p>
            <a:pPr lvl="1" eaLnBrk="1" hangingPunct="1">
              <a:lnSpc>
                <a:spcPct val="80000"/>
              </a:lnSpc>
            </a:pPr>
            <a:r>
              <a:rPr lang="fr-FR" sz="1800"/>
              <a:t>Variable additions - methods and arguments </a:t>
            </a:r>
          </a:p>
          <a:p>
            <a:pPr lvl="1" eaLnBrk="1" hangingPunct="1">
              <a:lnSpc>
                <a:spcPct val="80000"/>
              </a:lnSpc>
            </a:pPr>
            <a:r>
              <a:rPr lang="en-GB" sz="1800"/>
              <a:t>Pointers and dynamic memory allocation added </a:t>
            </a:r>
            <a:endParaRPr lang="fr-FR" sz="1800"/>
          </a:p>
          <a:p>
            <a:pPr lvl="1" eaLnBrk="1" hangingPunct="1">
              <a:lnSpc>
                <a:spcPct val="80000"/>
              </a:lnSpc>
            </a:pPr>
            <a:r>
              <a:rPr lang="en-GB" sz="1800"/>
              <a:t>Array processing (arrays treated as objects) added </a:t>
            </a:r>
            <a:endParaRPr lang="fr-FR" sz="1800"/>
          </a:p>
          <a:p>
            <a:pPr lvl="1" eaLnBrk="1" hangingPunct="1">
              <a:lnSpc>
                <a:spcPct val="80000"/>
              </a:lnSpc>
            </a:pPr>
            <a:r>
              <a:rPr lang="en-GB" sz="1800"/>
              <a:t>Recursive and new intrinsic functions added </a:t>
            </a:r>
            <a:endParaRPr lang="fr-FR" sz="1800"/>
          </a:p>
          <a:p>
            <a:pPr lvl="1" eaLnBrk="1" hangingPunct="1">
              <a:lnSpc>
                <a:spcPct val="80000"/>
              </a:lnSpc>
            </a:pPr>
            <a:r>
              <a:rPr lang="fr-FR" sz="1800"/>
              <a:t>Many other new features </a:t>
            </a:r>
          </a:p>
          <a:p>
            <a:pPr eaLnBrk="1" hangingPunct="1">
              <a:lnSpc>
                <a:spcPct val="80000"/>
              </a:lnSpc>
            </a:pPr>
            <a:r>
              <a:rPr lang="en-GB" sz="2000"/>
              <a:t>Implementations are available for most common parallel platforms. </a:t>
            </a:r>
            <a:endParaRPr lang="fr-FR" sz="2000"/>
          </a:p>
        </p:txBody>
      </p:sp>
    </p:spTree>
    <p:extLst>
      <p:ext uri="{BB962C8B-B14F-4D97-AF65-F5344CB8AC3E}">
        <p14:creationId xmlns:p14="http://schemas.microsoft.com/office/powerpoint/2010/main" val="1784017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ja-JP" smtClean="0"/>
              <a:t>Single Instruction, Single Data (SISD)</a:t>
            </a:r>
            <a:endParaRPr lang="fr-FR" smtClean="0"/>
          </a:p>
        </p:txBody>
      </p:sp>
      <p:sp>
        <p:nvSpPr>
          <p:cNvPr id="23555" name="Rectangle 3"/>
          <p:cNvSpPr>
            <a:spLocks noGrp="1" noChangeArrowheads="1"/>
          </p:cNvSpPr>
          <p:nvPr>
            <p:ph type="body" idx="1"/>
          </p:nvPr>
        </p:nvSpPr>
        <p:spPr>
          <a:xfrm>
            <a:off x="2209800" y="1524000"/>
            <a:ext cx="6191250" cy="4419600"/>
          </a:xfrm>
        </p:spPr>
        <p:txBody>
          <a:bodyPr/>
          <a:lstStyle/>
          <a:p>
            <a:pPr eaLnBrk="1" hangingPunct="1">
              <a:lnSpc>
                <a:spcPct val="90000"/>
              </a:lnSpc>
            </a:pPr>
            <a:r>
              <a:rPr lang="fr-FR" smtClean="0"/>
              <a:t>A serial (non-parallel) computer </a:t>
            </a:r>
          </a:p>
          <a:p>
            <a:pPr eaLnBrk="1" hangingPunct="1">
              <a:lnSpc>
                <a:spcPct val="90000"/>
              </a:lnSpc>
            </a:pPr>
            <a:r>
              <a:rPr lang="en-GB" smtClean="0"/>
              <a:t>Single instruction: only one instruction stream is being acted on by the CPU during any one clock cycle </a:t>
            </a:r>
            <a:endParaRPr lang="fr-FR" smtClean="0"/>
          </a:p>
          <a:p>
            <a:pPr eaLnBrk="1" hangingPunct="1">
              <a:lnSpc>
                <a:spcPct val="90000"/>
              </a:lnSpc>
            </a:pPr>
            <a:r>
              <a:rPr lang="en-GB" smtClean="0"/>
              <a:t>Single data: only one data stream is being used as input during any one clock cycle </a:t>
            </a:r>
            <a:endParaRPr lang="fr-FR" smtClean="0"/>
          </a:p>
          <a:p>
            <a:pPr eaLnBrk="1" hangingPunct="1">
              <a:lnSpc>
                <a:spcPct val="90000"/>
              </a:lnSpc>
            </a:pPr>
            <a:r>
              <a:rPr lang="fr-FR" smtClean="0"/>
              <a:t>Deterministic execution </a:t>
            </a:r>
          </a:p>
          <a:p>
            <a:pPr eaLnBrk="1" hangingPunct="1">
              <a:lnSpc>
                <a:spcPct val="90000"/>
              </a:lnSpc>
            </a:pPr>
            <a:r>
              <a:rPr lang="en-GB" smtClean="0"/>
              <a:t>This is the oldest and until recently, the most prevalent form of computer </a:t>
            </a:r>
            <a:endParaRPr lang="fr-FR" smtClean="0"/>
          </a:p>
          <a:p>
            <a:pPr eaLnBrk="1" hangingPunct="1">
              <a:lnSpc>
                <a:spcPct val="90000"/>
              </a:lnSpc>
            </a:pPr>
            <a:r>
              <a:rPr lang="en-GB" altLang="ja-JP" smtClean="0"/>
              <a:t>Examples: most PCs, single CPU workstations and mainframes </a:t>
            </a:r>
            <a:endParaRPr lang="fr-FR" smtClean="0"/>
          </a:p>
        </p:txBody>
      </p:sp>
      <p:pic>
        <p:nvPicPr>
          <p:cNvPr id="23556" name="Picture 4" descr="SI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050" y="2708276"/>
            <a:ext cx="1790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852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fr-FR" smtClean="0"/>
              <a:t>Data Parallel Model Implementations</a:t>
            </a:r>
          </a:p>
        </p:txBody>
      </p:sp>
      <p:sp>
        <p:nvSpPr>
          <p:cNvPr id="58371" name="Rectangle 3"/>
          <p:cNvSpPr>
            <a:spLocks noGrp="1" noChangeArrowheads="1"/>
          </p:cNvSpPr>
          <p:nvPr>
            <p:ph type="body" idx="1"/>
          </p:nvPr>
        </p:nvSpPr>
        <p:spPr>
          <a:xfrm>
            <a:off x="566670" y="1315928"/>
            <a:ext cx="9415530" cy="4419600"/>
          </a:xfrm>
        </p:spPr>
        <p:txBody>
          <a:bodyPr>
            <a:normAutofit/>
          </a:bodyPr>
          <a:lstStyle/>
          <a:p>
            <a:pPr eaLnBrk="1" hangingPunct="1">
              <a:lnSpc>
                <a:spcPct val="80000"/>
              </a:lnSpc>
            </a:pPr>
            <a:r>
              <a:rPr lang="en-GB" sz="2000" b="1" dirty="0"/>
              <a:t>High Performance Fortran (HPF):</a:t>
            </a:r>
            <a:r>
              <a:rPr lang="en-GB" sz="2000" dirty="0"/>
              <a:t> Extensions to Fortran 90 to support data parallel programming. </a:t>
            </a:r>
            <a:endParaRPr lang="fr-FR" sz="2000" dirty="0"/>
          </a:p>
          <a:p>
            <a:pPr lvl="1" eaLnBrk="1" hangingPunct="1">
              <a:lnSpc>
                <a:spcPct val="80000"/>
              </a:lnSpc>
            </a:pPr>
            <a:r>
              <a:rPr lang="fr-FR" sz="1800" dirty="0" err="1"/>
              <a:t>Contains</a:t>
            </a:r>
            <a:r>
              <a:rPr lang="fr-FR" sz="1800" dirty="0"/>
              <a:t> </a:t>
            </a:r>
            <a:r>
              <a:rPr lang="fr-FR" sz="1800" dirty="0" err="1"/>
              <a:t>everything</a:t>
            </a:r>
            <a:r>
              <a:rPr lang="fr-FR" sz="1800" dirty="0"/>
              <a:t> in Fortran 90 </a:t>
            </a:r>
          </a:p>
          <a:p>
            <a:pPr lvl="1" eaLnBrk="1" hangingPunct="1">
              <a:lnSpc>
                <a:spcPct val="80000"/>
              </a:lnSpc>
            </a:pPr>
            <a:r>
              <a:rPr lang="en-GB" sz="1800" dirty="0"/>
              <a:t>Directives to tell compiler how to distribute data added </a:t>
            </a:r>
            <a:endParaRPr lang="fr-FR" sz="1800" dirty="0"/>
          </a:p>
          <a:p>
            <a:pPr lvl="1" eaLnBrk="1" hangingPunct="1">
              <a:lnSpc>
                <a:spcPct val="80000"/>
              </a:lnSpc>
            </a:pPr>
            <a:r>
              <a:rPr lang="en-GB" sz="1800" dirty="0"/>
              <a:t>Assertions that can improve optimization of generated code added </a:t>
            </a:r>
            <a:endParaRPr lang="fr-FR" sz="1800" dirty="0"/>
          </a:p>
          <a:p>
            <a:pPr lvl="1" eaLnBrk="1" hangingPunct="1">
              <a:lnSpc>
                <a:spcPct val="80000"/>
              </a:lnSpc>
            </a:pPr>
            <a:r>
              <a:rPr lang="en-GB" sz="1800" dirty="0"/>
              <a:t>Data parallel constructs added (now part of Fortran 95) </a:t>
            </a:r>
            <a:endParaRPr lang="fr-FR" sz="1800" dirty="0"/>
          </a:p>
          <a:p>
            <a:pPr lvl="1" eaLnBrk="1" hangingPunct="1">
              <a:lnSpc>
                <a:spcPct val="80000"/>
              </a:lnSpc>
            </a:pPr>
            <a:r>
              <a:rPr lang="en-GB" sz="1800" dirty="0"/>
              <a:t>Implementations are available for most common parallel platforms. </a:t>
            </a:r>
            <a:endParaRPr lang="fr-FR" sz="1800" dirty="0"/>
          </a:p>
          <a:p>
            <a:pPr eaLnBrk="1" hangingPunct="1">
              <a:lnSpc>
                <a:spcPct val="80000"/>
              </a:lnSpc>
            </a:pPr>
            <a:r>
              <a:rPr lang="en-GB" sz="2000" b="1" dirty="0"/>
              <a:t>Compiler Directives:</a:t>
            </a:r>
            <a:r>
              <a:rPr lang="en-GB" sz="2000" dirty="0"/>
              <a:t> Allow the programmer to specify the distribution and alignment of data. </a:t>
            </a:r>
            <a:r>
              <a:rPr lang="fr-FR" sz="2000" dirty="0"/>
              <a:t>Fortran </a:t>
            </a:r>
            <a:r>
              <a:rPr lang="fr-FR" sz="2000" dirty="0" err="1"/>
              <a:t>implementations</a:t>
            </a:r>
            <a:r>
              <a:rPr lang="fr-FR" sz="2000" dirty="0"/>
              <a:t> are </a:t>
            </a:r>
            <a:r>
              <a:rPr lang="fr-FR" sz="2000" dirty="0" err="1"/>
              <a:t>available</a:t>
            </a:r>
            <a:r>
              <a:rPr lang="fr-FR" sz="2000" dirty="0"/>
              <a:t> for </a:t>
            </a:r>
            <a:r>
              <a:rPr lang="fr-FR" sz="2000" dirty="0" err="1"/>
              <a:t>most</a:t>
            </a:r>
            <a:r>
              <a:rPr lang="fr-FR" sz="2000" dirty="0"/>
              <a:t> </a:t>
            </a:r>
            <a:r>
              <a:rPr lang="fr-FR" sz="2000" dirty="0" err="1"/>
              <a:t>common</a:t>
            </a:r>
            <a:r>
              <a:rPr lang="fr-FR" sz="2000" dirty="0"/>
              <a:t> </a:t>
            </a:r>
            <a:r>
              <a:rPr lang="fr-FR" sz="2000" dirty="0" err="1"/>
              <a:t>parallel</a:t>
            </a:r>
            <a:r>
              <a:rPr lang="fr-FR" sz="2000" dirty="0"/>
              <a:t> </a:t>
            </a:r>
            <a:r>
              <a:rPr lang="fr-FR" sz="2000" dirty="0" err="1"/>
              <a:t>platforms</a:t>
            </a:r>
            <a:r>
              <a:rPr lang="fr-FR" sz="2000" dirty="0"/>
              <a:t>. </a:t>
            </a:r>
          </a:p>
          <a:p>
            <a:pPr eaLnBrk="1" hangingPunct="1">
              <a:lnSpc>
                <a:spcPct val="80000"/>
              </a:lnSpc>
            </a:pPr>
            <a:r>
              <a:rPr lang="en-GB" sz="2000" dirty="0"/>
              <a:t>Distributed memory implementations of this model usually have the compiler convert the program into standard code with calls to a message passing library (MPI usually) to distribute the data to all the processes. </a:t>
            </a:r>
            <a:r>
              <a:rPr lang="fr-FR" sz="2000" dirty="0"/>
              <a:t>All message passing </a:t>
            </a:r>
            <a:r>
              <a:rPr lang="fr-FR" sz="2000" dirty="0" err="1"/>
              <a:t>is</a:t>
            </a:r>
            <a:r>
              <a:rPr lang="fr-FR" sz="2000" dirty="0"/>
              <a:t> </a:t>
            </a:r>
            <a:r>
              <a:rPr lang="fr-FR" sz="2000" dirty="0" err="1"/>
              <a:t>done</a:t>
            </a:r>
            <a:r>
              <a:rPr lang="fr-FR" sz="2000" dirty="0"/>
              <a:t> </a:t>
            </a:r>
            <a:r>
              <a:rPr lang="fr-FR" sz="2000" dirty="0" err="1"/>
              <a:t>invisibly</a:t>
            </a:r>
            <a:r>
              <a:rPr lang="fr-FR" sz="2000" dirty="0"/>
              <a:t> to the programmer. </a:t>
            </a:r>
          </a:p>
        </p:txBody>
      </p:sp>
      <p:pic>
        <p:nvPicPr>
          <p:cNvPr id="58372" name="Picture 4" descr="SPMD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439" y="5516563"/>
            <a:ext cx="3762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155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fr-FR" smtClean="0"/>
              <a:t>Other Models</a:t>
            </a:r>
          </a:p>
        </p:txBody>
      </p:sp>
      <p:sp>
        <p:nvSpPr>
          <p:cNvPr id="59395" name="Rectangle 3"/>
          <p:cNvSpPr>
            <a:spLocks noGrp="1" noChangeArrowheads="1"/>
          </p:cNvSpPr>
          <p:nvPr>
            <p:ph type="body" idx="1"/>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GB" sz="2000"/>
              <a:t>Other parallel programming models besides those previously mentioned certainly exist, and will continue to evolve along with the ever changing world of computer hardware and software.</a:t>
            </a:r>
          </a:p>
          <a:p>
            <a:pPr eaLnBrk="1" hangingPunct="1"/>
            <a:r>
              <a:rPr lang="en-GB" sz="2000"/>
              <a:t>Only three of the more common ones are mentioned here.</a:t>
            </a:r>
          </a:p>
          <a:p>
            <a:pPr lvl="1" eaLnBrk="1" hangingPunct="1"/>
            <a:r>
              <a:rPr lang="fr-FR" sz="1800"/>
              <a:t>Hybrid</a:t>
            </a:r>
          </a:p>
          <a:p>
            <a:pPr lvl="1" eaLnBrk="1" hangingPunct="1"/>
            <a:r>
              <a:rPr lang="fr-FR" smtClean="0"/>
              <a:t>Single Program Multiple Data</a:t>
            </a:r>
          </a:p>
          <a:p>
            <a:pPr lvl="1" eaLnBrk="1" hangingPunct="1"/>
            <a:r>
              <a:rPr lang="fr-FR" smtClean="0"/>
              <a:t>Multiple Program Multiple Data</a:t>
            </a:r>
            <a:endParaRPr lang="fr-FR" sz="1800"/>
          </a:p>
          <a:p>
            <a:pPr eaLnBrk="1" hangingPunct="1"/>
            <a:endParaRPr lang="fr-FR" sz="2000"/>
          </a:p>
        </p:txBody>
      </p:sp>
    </p:spTree>
    <p:extLst>
      <p:ext uri="{BB962C8B-B14F-4D97-AF65-F5344CB8AC3E}">
        <p14:creationId xmlns:p14="http://schemas.microsoft.com/office/powerpoint/2010/main" val="38029169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fr-FR" dirty="0" err="1" smtClean="0"/>
              <a:t>Hybrid</a:t>
            </a:r>
            <a:endParaRPr lang="fr-FR" dirty="0" smtClean="0"/>
          </a:p>
        </p:txBody>
      </p:sp>
      <p:sp>
        <p:nvSpPr>
          <p:cNvPr id="60419" name="Rectangle 3"/>
          <p:cNvSpPr>
            <a:spLocks noGrp="1" noChangeArrowheads="1"/>
          </p:cNvSpPr>
          <p:nvPr>
            <p:ph type="body" idx="1"/>
          </p:nvPr>
        </p:nvSpPr>
        <p:spPr/>
        <p:txBody>
          <a:bodyPr>
            <a:normAutofit lnSpcReduction="10000"/>
          </a:bodyPr>
          <a:lstStyle/>
          <a:p>
            <a:pPr eaLnBrk="1" hangingPunct="1"/>
            <a:r>
              <a:rPr lang="en-GB" sz="2000"/>
              <a:t>In this model, any two or more parallel programming models are combined. </a:t>
            </a:r>
            <a:endParaRPr lang="fr-FR" sz="2000"/>
          </a:p>
          <a:p>
            <a:pPr eaLnBrk="1" hangingPunct="1"/>
            <a:r>
              <a:rPr lang="en-GB" sz="2000"/>
              <a:t>Currently, a common example of a hybrid model is the combination of the message passing model (MPI) with either the threads model (POSIX threads) or the shared memory model (OpenMP). This hybrid model lends itself well to the increasingly common hardware environment of networked SMP machines. </a:t>
            </a:r>
            <a:endParaRPr lang="fr-FR" sz="2000"/>
          </a:p>
          <a:p>
            <a:pPr eaLnBrk="1" hangingPunct="1"/>
            <a:r>
              <a:rPr lang="en-GB" sz="2000"/>
              <a:t>Another common example of a hybrid model is combining data parallel with message passing. As mentioned in the data parallel model section previously, data parallel implementations (F90, HPF) on distributed memory architectures actually use message passing to transmit data between tasks, transparently to the programmer. </a:t>
            </a:r>
            <a:endParaRPr lang="fr-FR" sz="2000"/>
          </a:p>
        </p:txBody>
      </p:sp>
    </p:spTree>
    <p:extLst>
      <p:ext uri="{BB962C8B-B14F-4D97-AF65-F5344CB8AC3E}">
        <p14:creationId xmlns:p14="http://schemas.microsoft.com/office/powerpoint/2010/main" val="1042520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fr-FR" smtClean="0"/>
              <a:t>Single Program Multiple Data (SPMD)</a:t>
            </a:r>
          </a:p>
        </p:txBody>
      </p:sp>
      <p:sp>
        <p:nvSpPr>
          <p:cNvPr id="61443" name="Rectangle 3"/>
          <p:cNvSpPr>
            <a:spLocks noGrp="1" noChangeArrowheads="1"/>
          </p:cNvSpPr>
          <p:nvPr>
            <p:ph type="body" idx="1"/>
          </p:nvPr>
        </p:nvSpPr>
        <p:spPr/>
        <p:txBody>
          <a:bodyPr>
            <a:normAutofit fontScale="92500" lnSpcReduction="20000"/>
          </a:bodyPr>
          <a:lstStyle/>
          <a:p>
            <a:pPr eaLnBrk="1" hangingPunct="1"/>
            <a:r>
              <a:rPr lang="fr-FR" sz="2000"/>
              <a:t>Single Program Multiple Data (SPMD): </a:t>
            </a:r>
          </a:p>
          <a:p>
            <a:pPr eaLnBrk="1" hangingPunct="1"/>
            <a:r>
              <a:rPr lang="en-GB" sz="2000"/>
              <a:t>SPMD is actually a "high level" programming model that can be built upon any combination of the previously mentioned parallel programming models. </a:t>
            </a:r>
            <a:endParaRPr lang="fr-FR" sz="2000"/>
          </a:p>
          <a:p>
            <a:pPr eaLnBrk="1" hangingPunct="1"/>
            <a:r>
              <a:rPr lang="en-GB" sz="2000"/>
              <a:t>A single program is executed by all tasks simultaneously. </a:t>
            </a:r>
            <a:endParaRPr lang="fr-FR" sz="2000"/>
          </a:p>
          <a:p>
            <a:pPr eaLnBrk="1" hangingPunct="1"/>
            <a:r>
              <a:rPr lang="en-GB" sz="2000"/>
              <a:t>At any moment in time, tasks can be executing the same or different instructions within the same program. </a:t>
            </a:r>
            <a:endParaRPr lang="fr-FR" sz="2000"/>
          </a:p>
          <a:p>
            <a:pPr eaLnBrk="1" hangingPunct="1"/>
            <a:r>
              <a:rPr lang="en-GB" sz="200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 </a:t>
            </a:r>
            <a:endParaRPr lang="fr-FR" sz="2000"/>
          </a:p>
          <a:p>
            <a:pPr eaLnBrk="1" hangingPunct="1"/>
            <a:r>
              <a:rPr lang="en-GB" sz="2000"/>
              <a:t>All tasks may use different data </a:t>
            </a:r>
            <a:endParaRPr lang="fr-FR" sz="2000"/>
          </a:p>
          <a:p>
            <a:pPr eaLnBrk="1" hangingPunct="1"/>
            <a:endParaRPr lang="fr-FR" sz="2000"/>
          </a:p>
        </p:txBody>
      </p:sp>
    </p:spTree>
    <p:extLst>
      <p:ext uri="{BB962C8B-B14F-4D97-AF65-F5344CB8AC3E}">
        <p14:creationId xmlns:p14="http://schemas.microsoft.com/office/powerpoint/2010/main" val="38390363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fr-FR" smtClean="0"/>
              <a:t>Multiple Program Multiple Data (MPMD)</a:t>
            </a:r>
          </a:p>
        </p:txBody>
      </p:sp>
      <p:sp>
        <p:nvSpPr>
          <p:cNvPr id="62467" name="Rectangle 3"/>
          <p:cNvSpPr>
            <a:spLocks noGrp="1" noChangeArrowheads="1"/>
          </p:cNvSpPr>
          <p:nvPr>
            <p:ph type="body" idx="1"/>
          </p:nvPr>
        </p:nvSpPr>
        <p:spPr/>
        <p:txBody>
          <a:bodyPr/>
          <a:lstStyle/>
          <a:p>
            <a:pPr eaLnBrk="1" hangingPunct="1"/>
            <a:r>
              <a:rPr lang="fr-FR" smtClean="0"/>
              <a:t>Multiple Program Multiple Data (MPMD): </a:t>
            </a:r>
          </a:p>
          <a:p>
            <a:pPr eaLnBrk="1" hangingPunct="1"/>
            <a:r>
              <a:rPr lang="en-GB" smtClean="0"/>
              <a:t>Like SPMD, MPMD is actually a "high level" programming model that can be built upon any combination of the previously mentioned parallel programming models. </a:t>
            </a:r>
            <a:endParaRPr lang="fr-FR" smtClean="0"/>
          </a:p>
          <a:p>
            <a:pPr eaLnBrk="1" hangingPunct="1"/>
            <a:r>
              <a:rPr lang="en-GB" smtClean="0"/>
              <a:t>MPMD applications typically have multiple executable object files (programs). While the application is being run in parallel, each task can be executing the same or different program as other tasks. </a:t>
            </a:r>
            <a:endParaRPr lang="fr-FR" smtClean="0"/>
          </a:p>
          <a:p>
            <a:pPr eaLnBrk="1" hangingPunct="1"/>
            <a:r>
              <a:rPr lang="en-GB" smtClean="0"/>
              <a:t>All tasks may use different data </a:t>
            </a:r>
            <a:endParaRPr lang="fr-FR" smtClean="0"/>
          </a:p>
          <a:p>
            <a:pPr eaLnBrk="1" hangingPunct="1"/>
            <a:endParaRPr lang="fr-FR" smtClean="0"/>
          </a:p>
        </p:txBody>
      </p:sp>
    </p:spTree>
    <p:extLst>
      <p:ext uri="{BB962C8B-B14F-4D97-AF65-F5344CB8AC3E}">
        <p14:creationId xmlns:p14="http://schemas.microsoft.com/office/powerpoint/2010/main" val="2953702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ja-JP" smtClean="0"/>
              <a:t>Single Instruction, Multiple Data (SIMD)</a:t>
            </a:r>
            <a:endParaRPr lang="fr-FR" smtClean="0"/>
          </a:p>
        </p:txBody>
      </p:sp>
      <p:sp>
        <p:nvSpPr>
          <p:cNvPr id="24579" name="Rectangle 3"/>
          <p:cNvSpPr>
            <a:spLocks noGrp="1" noChangeArrowheads="1"/>
          </p:cNvSpPr>
          <p:nvPr>
            <p:ph type="body" idx="1"/>
          </p:nvPr>
        </p:nvSpPr>
        <p:spPr>
          <a:xfrm>
            <a:off x="2209800" y="981075"/>
            <a:ext cx="7772400" cy="4419600"/>
          </a:xfrm>
        </p:spPr>
        <p:txBody>
          <a:bodyPr/>
          <a:lstStyle/>
          <a:p>
            <a:pPr eaLnBrk="1" hangingPunct="1">
              <a:lnSpc>
                <a:spcPct val="90000"/>
              </a:lnSpc>
            </a:pPr>
            <a:r>
              <a:rPr lang="fr-FR" sz="1600"/>
              <a:t>A type of parallel computer </a:t>
            </a:r>
          </a:p>
          <a:p>
            <a:pPr eaLnBrk="1" hangingPunct="1">
              <a:lnSpc>
                <a:spcPct val="90000"/>
              </a:lnSpc>
            </a:pPr>
            <a:r>
              <a:rPr lang="en-GB" sz="1600"/>
              <a:t>Single instruction: All processing units execute the same instruction at any given clock cycle </a:t>
            </a:r>
            <a:endParaRPr lang="fr-FR" sz="1600"/>
          </a:p>
          <a:p>
            <a:pPr eaLnBrk="1" hangingPunct="1">
              <a:lnSpc>
                <a:spcPct val="90000"/>
              </a:lnSpc>
            </a:pPr>
            <a:r>
              <a:rPr lang="en-GB" sz="1600"/>
              <a:t>Multiple data: Each processing unit can operate on a different data element </a:t>
            </a:r>
            <a:endParaRPr lang="fr-FR" sz="1600"/>
          </a:p>
          <a:p>
            <a:pPr eaLnBrk="1" hangingPunct="1">
              <a:lnSpc>
                <a:spcPct val="90000"/>
              </a:lnSpc>
            </a:pPr>
            <a:r>
              <a:rPr lang="en-GB" sz="1600"/>
              <a:t>This type of machine typically has an instruction dispatcher, a very high-bandwidth internal network, and a very large array of very small-capacity instruction units. </a:t>
            </a:r>
            <a:endParaRPr lang="fr-FR" sz="1600"/>
          </a:p>
          <a:p>
            <a:pPr eaLnBrk="1" hangingPunct="1">
              <a:lnSpc>
                <a:spcPct val="90000"/>
              </a:lnSpc>
            </a:pPr>
            <a:r>
              <a:rPr lang="en-GB" sz="1600"/>
              <a:t>Best suited for specialized problems characterized by a high degree of regularity,such as image processing. </a:t>
            </a:r>
            <a:endParaRPr lang="fr-FR" sz="1600"/>
          </a:p>
          <a:p>
            <a:pPr eaLnBrk="1" hangingPunct="1">
              <a:lnSpc>
                <a:spcPct val="90000"/>
              </a:lnSpc>
            </a:pPr>
            <a:r>
              <a:rPr lang="fr-FR" sz="1600"/>
              <a:t>Synchronous (lockstep) and deterministic execution </a:t>
            </a:r>
          </a:p>
          <a:p>
            <a:pPr eaLnBrk="1" hangingPunct="1">
              <a:lnSpc>
                <a:spcPct val="90000"/>
              </a:lnSpc>
            </a:pPr>
            <a:r>
              <a:rPr lang="en-GB" sz="1600"/>
              <a:t>Two varieties: Processor Arrays and Vector Pipelines </a:t>
            </a:r>
            <a:endParaRPr lang="fr-FR" sz="1600"/>
          </a:p>
          <a:p>
            <a:pPr eaLnBrk="1" hangingPunct="1">
              <a:lnSpc>
                <a:spcPct val="90000"/>
              </a:lnSpc>
            </a:pPr>
            <a:r>
              <a:rPr lang="fr-FR" sz="1600"/>
              <a:t>Examples: </a:t>
            </a:r>
          </a:p>
          <a:p>
            <a:pPr lvl="1" eaLnBrk="1" hangingPunct="1">
              <a:lnSpc>
                <a:spcPct val="90000"/>
              </a:lnSpc>
            </a:pPr>
            <a:r>
              <a:rPr lang="fr-FR" sz="1400"/>
              <a:t>Processor Arrays: Connection Machine CM-2, Maspar MP-1, MP-2 </a:t>
            </a:r>
          </a:p>
          <a:p>
            <a:pPr lvl="1" eaLnBrk="1" hangingPunct="1">
              <a:lnSpc>
                <a:spcPct val="90000"/>
              </a:lnSpc>
            </a:pPr>
            <a:r>
              <a:rPr lang="fr-FR" altLang="ja-JP" sz="1400"/>
              <a:t>Vector Pipelines: IBM 9000, Cray C90, Fujitsu VP, NEC SX-2, Hitachi S820</a:t>
            </a:r>
            <a:endParaRPr lang="fr-FR" sz="1400"/>
          </a:p>
        </p:txBody>
      </p:sp>
      <p:pic>
        <p:nvPicPr>
          <p:cNvPr id="24580" name="Picture 4" descr="S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946" y="452755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42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ja-JP" smtClean="0"/>
              <a:t>Multiple Instruction, Single Data (MISD)</a:t>
            </a:r>
            <a:endParaRPr lang="fr-FR" smtClean="0"/>
          </a:p>
        </p:txBody>
      </p:sp>
      <p:sp>
        <p:nvSpPr>
          <p:cNvPr id="25603" name="Rectangle 3"/>
          <p:cNvSpPr>
            <a:spLocks noGrp="1" noChangeArrowheads="1"/>
          </p:cNvSpPr>
          <p:nvPr>
            <p:ph type="body" idx="1"/>
          </p:nvPr>
        </p:nvSpPr>
        <p:spPr>
          <a:xfrm>
            <a:off x="2209800" y="981075"/>
            <a:ext cx="7772400" cy="4419600"/>
          </a:xfrm>
        </p:spPr>
        <p:txBody>
          <a:bodyPr/>
          <a:lstStyle/>
          <a:p>
            <a:pPr eaLnBrk="1" hangingPunct="1"/>
            <a:r>
              <a:rPr lang="en-GB" sz="2000"/>
              <a:t>A single data stream is fed into multiple processing units. </a:t>
            </a:r>
            <a:endParaRPr lang="fr-FR" sz="2000"/>
          </a:p>
          <a:p>
            <a:pPr eaLnBrk="1" hangingPunct="1"/>
            <a:r>
              <a:rPr lang="en-GB" sz="2000"/>
              <a:t>Each processing unit operates on the data independently via independent instruction streams. </a:t>
            </a:r>
            <a:endParaRPr lang="fr-FR" sz="2000"/>
          </a:p>
          <a:p>
            <a:pPr eaLnBrk="1" hangingPunct="1"/>
            <a:r>
              <a:rPr lang="en-GB" sz="2000"/>
              <a:t>Few actual examples of this class of parallel computer have ever existed. </a:t>
            </a:r>
            <a:r>
              <a:rPr lang="fr-FR" sz="2000"/>
              <a:t>One is the experimental Carnegie-Mellon C.mmp computer (1971). </a:t>
            </a:r>
          </a:p>
          <a:p>
            <a:pPr eaLnBrk="1" hangingPunct="1"/>
            <a:r>
              <a:rPr lang="en-GB" sz="2000"/>
              <a:t>Some conceivable uses might be: </a:t>
            </a:r>
            <a:endParaRPr lang="fr-FR" sz="2000"/>
          </a:p>
          <a:p>
            <a:pPr lvl="1" eaLnBrk="1" hangingPunct="1"/>
            <a:r>
              <a:rPr lang="en-GB" sz="1800"/>
              <a:t>multiple frequency filters operating on a single signal stream </a:t>
            </a:r>
            <a:endParaRPr lang="fr-FR" sz="1800"/>
          </a:p>
          <a:p>
            <a:pPr eaLnBrk="1" hangingPunct="1"/>
            <a:r>
              <a:rPr lang="en-GB" altLang="ja-JP" sz="2000"/>
              <a:t>multiple cryptography algorithms attempting to crack a single coded message.</a:t>
            </a:r>
            <a:endParaRPr lang="fr-FR" sz="2000"/>
          </a:p>
        </p:txBody>
      </p:sp>
      <p:pic>
        <p:nvPicPr>
          <p:cNvPr id="25604" name="Picture 4" descr="MI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4724400"/>
            <a:ext cx="41719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92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altLang="ja-JP" smtClean="0"/>
              <a:t>Multiple Instruction, Multiple Data (MIMD)</a:t>
            </a:r>
            <a:endParaRPr lang="fr-FR" smtClean="0"/>
          </a:p>
        </p:txBody>
      </p:sp>
      <p:sp>
        <p:nvSpPr>
          <p:cNvPr id="26627" name="Rectangle 3"/>
          <p:cNvSpPr>
            <a:spLocks noGrp="1" noChangeArrowheads="1"/>
          </p:cNvSpPr>
          <p:nvPr>
            <p:ph type="body" idx="1"/>
          </p:nvPr>
        </p:nvSpPr>
        <p:spPr>
          <a:xfrm>
            <a:off x="2209800" y="981075"/>
            <a:ext cx="7772400" cy="4419600"/>
          </a:xfrm>
        </p:spPr>
        <p:txBody>
          <a:bodyPr/>
          <a:lstStyle/>
          <a:p>
            <a:pPr eaLnBrk="1" hangingPunct="1">
              <a:lnSpc>
                <a:spcPct val="90000"/>
              </a:lnSpc>
            </a:pPr>
            <a:r>
              <a:rPr lang="en-GB" sz="2000" dirty="0"/>
              <a:t>Currently, the most common type of parallel computer. Most modern computers fall into this category. </a:t>
            </a:r>
            <a:endParaRPr lang="fr-FR" sz="2000" dirty="0"/>
          </a:p>
          <a:p>
            <a:pPr eaLnBrk="1" hangingPunct="1">
              <a:lnSpc>
                <a:spcPct val="90000"/>
              </a:lnSpc>
            </a:pPr>
            <a:r>
              <a:rPr lang="en-GB" sz="2000" dirty="0"/>
              <a:t>Multiple Instruction: every processor may be executing a different instruction stream </a:t>
            </a:r>
            <a:endParaRPr lang="fr-FR" sz="2000" dirty="0"/>
          </a:p>
          <a:p>
            <a:pPr eaLnBrk="1" hangingPunct="1">
              <a:lnSpc>
                <a:spcPct val="90000"/>
              </a:lnSpc>
            </a:pPr>
            <a:r>
              <a:rPr lang="en-GB" sz="2000" dirty="0"/>
              <a:t>Multiple Data: every processor may be working with a different data stream </a:t>
            </a:r>
            <a:endParaRPr lang="fr-FR" sz="2000" dirty="0"/>
          </a:p>
          <a:p>
            <a:pPr eaLnBrk="1" hangingPunct="1">
              <a:lnSpc>
                <a:spcPct val="90000"/>
              </a:lnSpc>
            </a:pPr>
            <a:r>
              <a:rPr lang="en-GB" sz="2000" dirty="0"/>
              <a:t>Execution can be synchronous or asynchronous, deterministic or non-deterministic </a:t>
            </a:r>
            <a:endParaRPr lang="fr-FR" sz="2000" dirty="0"/>
          </a:p>
          <a:p>
            <a:pPr eaLnBrk="1" hangingPunct="1">
              <a:lnSpc>
                <a:spcPct val="90000"/>
              </a:lnSpc>
            </a:pPr>
            <a:r>
              <a:rPr lang="en-GB" altLang="ja-JP" sz="2000" dirty="0"/>
              <a:t>Examples: most current supercomputers, networked parallel computer "grids" and multi-processor SMP computers - including some types of PCs.</a:t>
            </a:r>
            <a:r>
              <a:rPr lang="fr-FR" altLang="ja-JP" sz="2000" dirty="0"/>
              <a:t> </a:t>
            </a:r>
            <a:endParaRPr lang="fr-FR" sz="2000" dirty="0"/>
          </a:p>
        </p:txBody>
      </p:sp>
      <p:pic>
        <p:nvPicPr>
          <p:cNvPr id="26628" name="Picture 4" descr="M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867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
        <p:nvSpPr>
          <p:cNvPr id="27651" name="Rectangle 3"/>
          <p:cNvSpPr>
            <a:spLocks noGrp="1" noChangeArrowheads="1"/>
          </p:cNvSpPr>
          <p:nvPr>
            <p:ph type="body" idx="1"/>
          </p:nvPr>
        </p:nvSpPr>
        <p:spPr>
          <a:xfrm>
            <a:off x="2209800" y="2105025"/>
            <a:ext cx="7772400" cy="4419600"/>
          </a:xfrm>
        </p:spPr>
        <p:txBody>
          <a:bodyPr/>
          <a:lstStyle/>
          <a:p>
            <a:pPr eaLnBrk="1" hangingPunct="1">
              <a:lnSpc>
                <a:spcPct val="90000"/>
              </a:lnSpc>
            </a:pPr>
            <a:r>
              <a:rPr lang="en-GB" b="1" smtClean="0"/>
              <a:t>Task </a:t>
            </a:r>
            <a:endParaRPr lang="en-GB" smtClean="0"/>
          </a:p>
          <a:p>
            <a:pPr lvl="1" eaLnBrk="1" hangingPunct="1">
              <a:lnSpc>
                <a:spcPct val="90000"/>
              </a:lnSpc>
            </a:pPr>
            <a:r>
              <a:rPr lang="en-GB" smtClean="0"/>
              <a:t>A logically discrete section of computational work. A task is typically a program or program-like set of instructions that is executed by a processor. </a:t>
            </a:r>
            <a:endParaRPr lang="en-GB" b="1" smtClean="0"/>
          </a:p>
          <a:p>
            <a:pPr eaLnBrk="1" hangingPunct="1">
              <a:lnSpc>
                <a:spcPct val="90000"/>
              </a:lnSpc>
            </a:pPr>
            <a:r>
              <a:rPr lang="en-GB" b="1" smtClean="0"/>
              <a:t>Parallel Task </a:t>
            </a:r>
            <a:endParaRPr lang="en-GB" smtClean="0"/>
          </a:p>
          <a:p>
            <a:pPr lvl="1" eaLnBrk="1" hangingPunct="1">
              <a:lnSpc>
                <a:spcPct val="90000"/>
              </a:lnSpc>
            </a:pPr>
            <a:r>
              <a:rPr lang="en-GB" smtClean="0"/>
              <a:t>A task that can be executed by multiple processors safely (yields correct results) </a:t>
            </a:r>
            <a:endParaRPr lang="en-GB" b="1" smtClean="0"/>
          </a:p>
          <a:p>
            <a:pPr eaLnBrk="1" hangingPunct="1">
              <a:lnSpc>
                <a:spcPct val="90000"/>
              </a:lnSpc>
            </a:pPr>
            <a:r>
              <a:rPr lang="en-GB" b="1" smtClean="0"/>
              <a:t>Serial Execution </a:t>
            </a:r>
            <a:endParaRPr lang="en-GB" smtClean="0"/>
          </a:p>
          <a:p>
            <a:pPr lvl="1" eaLnBrk="1" hangingPunct="1">
              <a:lnSpc>
                <a:spcPct val="90000"/>
              </a:lnSpc>
            </a:pPr>
            <a:r>
              <a:rPr lang="en-GB" smtClean="0"/>
              <a:t>Execution of a program sequentially, one statement at a time. In the simplest sense, this is what happens on a one processor machine. However, virtually all parallel tasks will have sections of a parallel program that must be executed serially. </a:t>
            </a:r>
            <a:endParaRPr lang="fr-FR" smtClean="0"/>
          </a:p>
        </p:txBody>
      </p:sp>
    </p:spTree>
    <p:extLst>
      <p:ext uri="{BB962C8B-B14F-4D97-AF65-F5344CB8AC3E}">
        <p14:creationId xmlns:p14="http://schemas.microsoft.com/office/powerpoint/2010/main" val="2175516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2188022" y="277813"/>
            <a:ext cx="8229600" cy="576262"/>
          </a:xfrm>
        </p:spPr>
        <p:txBody>
          <a:bodyPr>
            <a:normAutofit fontScale="90000"/>
          </a:bodyPr>
          <a:lstStyle/>
          <a:p>
            <a:r>
              <a:rPr lang="en-US" sz="2800" dirty="0"/>
              <a:t>Symmetric  vs. Asymmetric Multiprocessing Architecture [1/2]</a:t>
            </a:r>
          </a:p>
        </p:txBody>
      </p:sp>
      <p:pic>
        <p:nvPicPr>
          <p:cNvPr id="58370" name="Picture 2" descr="Image result for symmetric and asymmetric multiprocessing"/>
          <p:cNvPicPr>
            <a:picLocks noChangeAspect="1" noChangeArrowheads="1"/>
          </p:cNvPicPr>
          <p:nvPr/>
        </p:nvPicPr>
        <p:blipFill>
          <a:blip r:embed="rId3"/>
          <a:srcRect/>
          <a:stretch>
            <a:fillRect/>
          </a:stretch>
        </p:blipFill>
        <p:spPr bwMode="auto">
          <a:xfrm>
            <a:off x="1120462" y="1153885"/>
            <a:ext cx="8927052" cy="4821911"/>
          </a:xfrm>
          <a:prstGeom prst="rect">
            <a:avLst/>
          </a:prstGeom>
          <a:noFill/>
        </p:spPr>
      </p:pic>
    </p:spTree>
    <p:extLst>
      <p:ext uri="{BB962C8B-B14F-4D97-AF65-F5344CB8AC3E}">
        <p14:creationId xmlns:p14="http://schemas.microsoft.com/office/powerpoint/2010/main" val="3080176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1355</TotalTime>
  <Words>3891</Words>
  <Application>Microsoft Office PowerPoint</Application>
  <PresentationFormat>Widescreen</PresentationFormat>
  <Paragraphs>304</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メイリオ</vt:lpstr>
      <vt:lpstr>Times New Roman</vt:lpstr>
      <vt:lpstr>Trebuchet MS</vt:lpstr>
      <vt:lpstr>Webdings</vt:lpstr>
      <vt:lpstr>Wingdings 3</vt:lpstr>
      <vt:lpstr>ヒラギノ角ゴ Pro W3</vt:lpstr>
      <vt:lpstr>Facet</vt:lpstr>
      <vt:lpstr>Introduction to Parallel Computing</vt:lpstr>
      <vt:lpstr>Flynn Taxanomy</vt:lpstr>
      <vt:lpstr>Flynn Taxanomy</vt:lpstr>
      <vt:lpstr>Single Instruction, Single Data (SISD)</vt:lpstr>
      <vt:lpstr>Single Instruction, Multiple Data (SIMD)</vt:lpstr>
      <vt:lpstr>Multiple Instruction, Single Data (MISD)</vt:lpstr>
      <vt:lpstr>Multiple Instruction, Multiple Data (MIMD)</vt:lpstr>
      <vt:lpstr>Some General Parallel Terminology</vt:lpstr>
      <vt:lpstr>Symmetric  vs. Asymmetric Multiprocessing Architecture [1/2]</vt:lpstr>
      <vt:lpstr>Some General Parallel Terminology</vt:lpstr>
      <vt:lpstr>Shared Memory vs. Distributed Memory</vt:lpstr>
      <vt:lpstr>Some General Parallel Terminology</vt:lpstr>
      <vt:lpstr>Some General Parallel Terminology</vt:lpstr>
      <vt:lpstr>PowerPoint Presentation</vt:lpstr>
      <vt:lpstr>Some General Parallel Terminology</vt:lpstr>
      <vt:lpstr>Some General Parallel Terminology</vt:lpstr>
      <vt:lpstr>Parallel Computer Memory Architectures</vt:lpstr>
      <vt:lpstr>Memory architectures</vt:lpstr>
      <vt:lpstr>Shared Memory</vt:lpstr>
      <vt:lpstr>Shared Memory : UMA vs. NUMA</vt:lpstr>
      <vt:lpstr>Shared Memory: Pro and Con</vt:lpstr>
      <vt:lpstr>Distributed Memory</vt:lpstr>
      <vt:lpstr>Distributed Memory: Pro and Con</vt:lpstr>
      <vt:lpstr>Hybrid Distributed-Shared Memory</vt:lpstr>
      <vt:lpstr>Hybrid Distributed-Shared Memory</vt:lpstr>
      <vt:lpstr>Parallel Programming Models</vt:lpstr>
      <vt:lpstr>Overview</vt:lpstr>
      <vt:lpstr>Overview</vt:lpstr>
      <vt:lpstr>Overview</vt:lpstr>
      <vt:lpstr>Assignment</vt:lpstr>
      <vt:lpstr>Shared Memory Model</vt:lpstr>
      <vt:lpstr>Threads Model</vt:lpstr>
      <vt:lpstr>Threads Model Implementations</vt:lpstr>
      <vt:lpstr>Threads Model: OpenMP</vt:lpstr>
      <vt:lpstr>Message Passing Model</vt:lpstr>
      <vt:lpstr>Message Passing Model Implementations: MPI</vt:lpstr>
      <vt:lpstr>Message Passing Model Implementations: MPI</vt:lpstr>
      <vt:lpstr>Data Parallel Model</vt:lpstr>
      <vt:lpstr>Data Parallel Model Implementations</vt:lpstr>
      <vt:lpstr>Data Parallel Model Implementations</vt:lpstr>
      <vt:lpstr>Other Models</vt:lpstr>
      <vt:lpstr>Hybrid</vt:lpstr>
      <vt:lpstr>Single Program Multiple Data (SPMD)</vt:lpstr>
      <vt:lpstr>Multiple Program Multiple Data (MPMD)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nausheen</dc:creator>
  <cp:lastModifiedBy>nausheen</cp:lastModifiedBy>
  <cp:revision>96</cp:revision>
  <dcterms:created xsi:type="dcterms:W3CDTF">2020-08-31T07:49:57Z</dcterms:created>
  <dcterms:modified xsi:type="dcterms:W3CDTF">2020-09-16T06:09:36Z</dcterms:modified>
</cp:coreProperties>
</file>