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303" r:id="rId5"/>
    <p:sldId id="313" r:id="rId6"/>
    <p:sldId id="305" r:id="rId7"/>
    <p:sldId id="312" r:id="rId8"/>
    <p:sldId id="307" r:id="rId9"/>
    <p:sldId id="309" r:id="rId10"/>
    <p:sldId id="311" r:id="rId11"/>
    <p:sldId id="310" r:id="rId12"/>
    <p:sldId id="403" r:id="rId13"/>
    <p:sldId id="404" r:id="rId14"/>
    <p:sldId id="391" r:id="rId15"/>
    <p:sldId id="392" r:id="rId16"/>
    <p:sldId id="393" r:id="rId17"/>
    <p:sldId id="394" r:id="rId18"/>
    <p:sldId id="395" r:id="rId19"/>
    <p:sldId id="396" r:id="rId20"/>
    <p:sldId id="383" r:id="rId21"/>
    <p:sldId id="384" r:id="rId22"/>
    <p:sldId id="385" r:id="rId23"/>
    <p:sldId id="3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A8564-9121-41CD-A199-D97742C8A96D}" type="datetimeFigureOut">
              <a:rPr lang="en-US" smtClean="0"/>
              <a:t>21-Oct-20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44E7-B5BD-4361-919D-A1A18BFAF60D}" type="slidenum">
              <a:rPr lang="en-US" smtClean="0"/>
              <a:t>‹#›</a:t>
            </a:fld>
            <a:endParaRPr lang="en-US"/>
          </a:p>
        </p:txBody>
      </p:sp>
    </p:spTree>
    <p:extLst>
      <p:ext uri="{BB962C8B-B14F-4D97-AF65-F5344CB8AC3E}">
        <p14:creationId xmlns:p14="http://schemas.microsoft.com/office/powerpoint/2010/main" val="276989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4BE1D8-64A3-424A-89D2-E270CD220151}" type="slidenum">
              <a:rPr lang="en-US" altLang="en-US" smtClean="0"/>
              <a:pPr/>
              <a:t>4</a:t>
            </a:fld>
            <a:endParaRPr lang="en-US" altLang="en-US"/>
          </a:p>
        </p:txBody>
      </p:sp>
    </p:spTree>
    <p:extLst>
      <p:ext uri="{BB962C8B-B14F-4D97-AF65-F5344CB8AC3E}">
        <p14:creationId xmlns:p14="http://schemas.microsoft.com/office/powerpoint/2010/main" val="301757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4BE1D8-64A3-424A-89D2-E270CD220151}" type="slidenum">
              <a:rPr lang="en-US" altLang="en-US" smtClean="0"/>
              <a:pPr/>
              <a:t>6</a:t>
            </a:fld>
            <a:endParaRPr lang="en-US" altLang="en-US"/>
          </a:p>
        </p:txBody>
      </p:sp>
    </p:spTree>
    <p:extLst>
      <p:ext uri="{BB962C8B-B14F-4D97-AF65-F5344CB8AC3E}">
        <p14:creationId xmlns:p14="http://schemas.microsoft.com/office/powerpoint/2010/main" val="312111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7D0178-0DE8-4212-99EA-1C8819ECD4A3}" type="slidenum">
              <a:rPr lang="en-US" smtClean="0"/>
              <a:t>21</a:t>
            </a:fld>
            <a:endParaRPr lang="en-US"/>
          </a:p>
        </p:txBody>
      </p:sp>
    </p:spTree>
    <p:extLst>
      <p:ext uri="{BB962C8B-B14F-4D97-AF65-F5344CB8AC3E}">
        <p14:creationId xmlns:p14="http://schemas.microsoft.com/office/powerpoint/2010/main" val="389002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 By Adil Aslam
My Email Address : adilaslam5959@gmail.com</a:t>
            </a:r>
          </a:p>
          <a:p>
            <a:endParaRPr lang="en-US" dirty="0"/>
          </a:p>
        </p:txBody>
      </p:sp>
      <p:sp>
        <p:nvSpPr>
          <p:cNvPr id="4" name="Slide Number Placeholder 3"/>
          <p:cNvSpPr>
            <a:spLocks noGrp="1"/>
          </p:cNvSpPr>
          <p:nvPr>
            <p:ph type="sldNum" sz="quarter" idx="10"/>
          </p:nvPr>
        </p:nvSpPr>
        <p:spPr/>
        <p:txBody>
          <a:bodyPr/>
          <a:lstStyle/>
          <a:p>
            <a:fld id="{0D7D0178-0DE8-4212-99EA-1C8819ECD4A3}" type="slidenum">
              <a:rPr lang="en-US" smtClean="0"/>
              <a:t>23</a:t>
            </a:fld>
            <a:endParaRPr lang="en-US"/>
          </a:p>
        </p:txBody>
      </p:sp>
    </p:spTree>
    <p:extLst>
      <p:ext uri="{BB962C8B-B14F-4D97-AF65-F5344CB8AC3E}">
        <p14:creationId xmlns:p14="http://schemas.microsoft.com/office/powerpoint/2010/main" val="4054545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8FE5-BDEE-4E4D-A02A-163F4730A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E2E39-7F54-4463-A2F4-CC174DF56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E970C2-1A5C-4AFD-B3A1-C3636DDE0723}"/>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5" name="Footer Placeholder 4">
            <a:extLst>
              <a:ext uri="{FF2B5EF4-FFF2-40B4-BE49-F238E27FC236}">
                <a16:creationId xmlns:a16="http://schemas.microsoft.com/office/drawing/2014/main" id="{F9AD5DC4-588A-4164-B592-7DBF2D325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3B2CF-3BFD-4DF6-B495-23FD80B970D6}"/>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7904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630D-09CC-4FF7-A2B3-017B5E4BD5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F3355-437F-4496-8BED-99C568909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9280-75AB-4450-BAF5-FF28307070CF}"/>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5" name="Footer Placeholder 4">
            <a:extLst>
              <a:ext uri="{FF2B5EF4-FFF2-40B4-BE49-F238E27FC236}">
                <a16:creationId xmlns:a16="http://schemas.microsoft.com/office/drawing/2014/main" id="{6430ED44-84A7-4D29-8529-DA3B6AF7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6C3A5-6EC7-48A5-9C74-AB514EB63AD4}"/>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397150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5442E-CD35-45E1-BFBE-5A58A92576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FC2BB-C353-4C54-9EC4-0117963DD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3DB2E-CB25-4A8F-8779-1A5DABCCA84A}"/>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5" name="Footer Placeholder 4">
            <a:extLst>
              <a:ext uri="{FF2B5EF4-FFF2-40B4-BE49-F238E27FC236}">
                <a16:creationId xmlns:a16="http://schemas.microsoft.com/office/drawing/2014/main" id="{568B9EE3-5287-489F-A87D-33ACC784B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219F1-04CE-440E-BB39-C8D3E42EB08F}"/>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328429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28BE-DED8-4C35-8569-0CC627631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1D8CC-DE43-48C5-90A9-06DE3C1FD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F09A0-6206-4088-84AE-381C3D233FC6}"/>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5" name="Footer Placeholder 4">
            <a:extLst>
              <a:ext uri="{FF2B5EF4-FFF2-40B4-BE49-F238E27FC236}">
                <a16:creationId xmlns:a16="http://schemas.microsoft.com/office/drawing/2014/main" id="{1134132B-6E2E-4EF1-BB18-2789AAA44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FCD6C-EC66-4FB3-952C-3B87449E3AC8}"/>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133101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DEA0-FC14-4B78-BB2C-C13BED50B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3E672B-F4FB-4E31-93DC-F6625D839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ABA987-8247-4D09-B7E4-7EC5DA179EDA}"/>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5" name="Footer Placeholder 4">
            <a:extLst>
              <a:ext uri="{FF2B5EF4-FFF2-40B4-BE49-F238E27FC236}">
                <a16:creationId xmlns:a16="http://schemas.microsoft.com/office/drawing/2014/main" id="{19AE110D-75D9-486C-BF6E-500D1BB00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99E7E-19F2-49DB-BBD9-C1335F7B035B}"/>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275428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BD12-783D-45EB-A758-37FDF44B1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A8A6AD-AA36-488A-B7C7-0AE9D19E1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E7BABE-4CD8-4CBE-BCF4-1406860218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741D8F-8EB2-467D-BAEC-611A75444338}"/>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6" name="Footer Placeholder 5">
            <a:extLst>
              <a:ext uri="{FF2B5EF4-FFF2-40B4-BE49-F238E27FC236}">
                <a16:creationId xmlns:a16="http://schemas.microsoft.com/office/drawing/2014/main" id="{9CBB06CD-72B0-4D9C-A2A6-686941073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C765E-77F0-447C-8821-BEE2CED3EC79}"/>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190707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EE41-D5B4-4673-8068-058901AB9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F614EF-D52D-4365-97AA-6EA532602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4E1AA-ED14-4B56-8254-08B751A55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71F979-4F2C-4662-93EB-865CD9680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A1C41-D6DA-417F-BF6F-7F282A12C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F04716-B189-4B91-BE4D-0E50053C17AD}"/>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8" name="Footer Placeholder 7">
            <a:extLst>
              <a:ext uri="{FF2B5EF4-FFF2-40B4-BE49-F238E27FC236}">
                <a16:creationId xmlns:a16="http://schemas.microsoft.com/office/drawing/2014/main" id="{4911E8EA-76A9-4CA8-B8DE-8960272F07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BDAAFE-A6B7-4049-A4C2-EF33D7BF8189}"/>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58168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EA9D-2BDE-48DA-B3CF-777FDC2E5A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897F6D-261B-4428-8A80-2F2DDFD0025B}"/>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4" name="Footer Placeholder 3">
            <a:extLst>
              <a:ext uri="{FF2B5EF4-FFF2-40B4-BE49-F238E27FC236}">
                <a16:creationId xmlns:a16="http://schemas.microsoft.com/office/drawing/2014/main" id="{5AA0CE39-BCB1-4369-AA64-99218C5B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7E3C03-263B-465A-ABA3-EDA63315B262}"/>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317468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5A779-436D-4FFF-AB9B-F4AAD3E69A3F}"/>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3" name="Footer Placeholder 2">
            <a:extLst>
              <a:ext uri="{FF2B5EF4-FFF2-40B4-BE49-F238E27FC236}">
                <a16:creationId xmlns:a16="http://schemas.microsoft.com/office/drawing/2014/main" id="{6286D3CB-A51A-4AF9-BAD0-34E8E1F6A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8214D9-BCB7-4561-B91B-5304429A5915}"/>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220277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11F0-F865-496A-9EDE-694502D93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D1CA34-DC9C-4511-BCE8-535169473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D8C63-0EA3-4E58-8C08-64B617F40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BC48C-DB70-40D6-8A75-9F8BC6C7C1D2}"/>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6" name="Footer Placeholder 5">
            <a:extLst>
              <a:ext uri="{FF2B5EF4-FFF2-40B4-BE49-F238E27FC236}">
                <a16:creationId xmlns:a16="http://schemas.microsoft.com/office/drawing/2014/main" id="{3520B182-EE48-45EB-9DA4-2E769ED60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F94CD-C5D7-45B1-BB5C-02556DC97A12}"/>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111987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9BD9-3A34-44E8-8730-D18876F76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19B7B2-9C0C-4234-929A-503540BE6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74C84-0F85-47AC-945D-5FD7FEDCA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964CC-6C1C-4394-8A87-E1839CBB6115}"/>
              </a:ext>
            </a:extLst>
          </p:cNvPr>
          <p:cNvSpPr>
            <a:spLocks noGrp="1"/>
          </p:cNvSpPr>
          <p:nvPr>
            <p:ph type="dt" sz="half" idx="10"/>
          </p:nvPr>
        </p:nvSpPr>
        <p:spPr/>
        <p:txBody>
          <a:bodyPr/>
          <a:lstStyle/>
          <a:p>
            <a:fld id="{B1B27B16-A0F7-45EB-8307-3BB70573E8D1}" type="datetimeFigureOut">
              <a:rPr lang="en-US" smtClean="0"/>
              <a:t>21-Oct-20</a:t>
            </a:fld>
            <a:endParaRPr lang="en-US"/>
          </a:p>
        </p:txBody>
      </p:sp>
      <p:sp>
        <p:nvSpPr>
          <p:cNvPr id="6" name="Footer Placeholder 5">
            <a:extLst>
              <a:ext uri="{FF2B5EF4-FFF2-40B4-BE49-F238E27FC236}">
                <a16:creationId xmlns:a16="http://schemas.microsoft.com/office/drawing/2014/main" id="{9AB9A5E8-5F2A-4FA4-B05B-1C9BA0D4A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ADD34-6AAB-4D5D-A385-AD4370856491}"/>
              </a:ext>
            </a:extLst>
          </p:cNvPr>
          <p:cNvSpPr>
            <a:spLocks noGrp="1"/>
          </p:cNvSpPr>
          <p:nvPr>
            <p:ph type="sldNum" sz="quarter" idx="12"/>
          </p:nvPr>
        </p:nvSpPr>
        <p:spPr/>
        <p:txBody>
          <a:bodyPr/>
          <a:lstStyle/>
          <a:p>
            <a:fld id="{1DF9AC84-1FA4-4390-BBE9-91149C5834B1}" type="slidenum">
              <a:rPr lang="en-US" smtClean="0"/>
              <a:t>‹#›</a:t>
            </a:fld>
            <a:endParaRPr lang="en-US"/>
          </a:p>
        </p:txBody>
      </p:sp>
    </p:spTree>
    <p:extLst>
      <p:ext uri="{BB962C8B-B14F-4D97-AF65-F5344CB8AC3E}">
        <p14:creationId xmlns:p14="http://schemas.microsoft.com/office/powerpoint/2010/main" val="201788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ED771-8463-4F1A-854E-0A89CBD32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B75CBC-5266-4839-91F5-6BA1FD778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37698-3A3C-4E8C-9A9E-999EE32A8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27B16-A0F7-45EB-8307-3BB70573E8D1}" type="datetimeFigureOut">
              <a:rPr lang="en-US" smtClean="0"/>
              <a:t>21-Oct-20</a:t>
            </a:fld>
            <a:endParaRPr lang="en-US"/>
          </a:p>
        </p:txBody>
      </p:sp>
      <p:sp>
        <p:nvSpPr>
          <p:cNvPr id="5" name="Footer Placeholder 4">
            <a:extLst>
              <a:ext uri="{FF2B5EF4-FFF2-40B4-BE49-F238E27FC236}">
                <a16:creationId xmlns:a16="http://schemas.microsoft.com/office/drawing/2014/main" id="{6C19DF29-7532-4E49-AA18-15C4A5C20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689002-ECCA-412F-8066-C73CB8B3F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9AC84-1FA4-4390-BBE9-91149C5834B1}" type="slidenum">
              <a:rPr lang="en-US" smtClean="0"/>
              <a:t>‹#›</a:t>
            </a:fld>
            <a:endParaRPr lang="en-US"/>
          </a:p>
        </p:txBody>
      </p:sp>
    </p:spTree>
    <p:extLst>
      <p:ext uri="{BB962C8B-B14F-4D97-AF65-F5344CB8AC3E}">
        <p14:creationId xmlns:p14="http://schemas.microsoft.com/office/powerpoint/2010/main" val="2214117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EB0BC05-A8ED-47C8-9C0B-133EAF6B1E95}"/>
              </a:ext>
            </a:extLst>
          </p:cNvPr>
          <p:cNvSpPr>
            <a:spLocks noGrp="1"/>
          </p:cNvSpPr>
          <p:nvPr>
            <p:ph type="ctrTitle"/>
          </p:nvPr>
        </p:nvSpPr>
        <p:spPr>
          <a:xfrm>
            <a:off x="3045368" y="2043663"/>
            <a:ext cx="6105194" cy="2031055"/>
          </a:xfrm>
        </p:spPr>
        <p:txBody>
          <a:bodyPr>
            <a:normAutofit fontScale="90000"/>
          </a:bodyPr>
          <a:lstStyle/>
          <a:p>
            <a:endParaRPr lang="en-US" dirty="0">
              <a:solidFill>
                <a:srgbClr val="FFFFFF"/>
              </a:solidFill>
            </a:endParaRPr>
          </a:p>
          <a:p>
            <a:r>
              <a:rPr lang="en-US" dirty="0"/>
              <a:t>Case Study With Solution </a:t>
            </a:r>
          </a:p>
        </p:txBody>
      </p:sp>
      <p:sp>
        <p:nvSpPr>
          <p:cNvPr id="3" name="Subtitle 2">
            <a:extLst>
              <a:ext uri="{FF2B5EF4-FFF2-40B4-BE49-F238E27FC236}">
                <a16:creationId xmlns:a16="http://schemas.microsoft.com/office/drawing/2014/main" id="{2834A653-6A54-49CA-A280-EEBF34DBA8C1}"/>
              </a:ext>
            </a:extLst>
          </p:cNvPr>
          <p:cNvSpPr>
            <a:spLocks noGrp="1"/>
          </p:cNvSpPr>
          <p:nvPr>
            <p:ph type="subTitle" idx="1"/>
          </p:nvPr>
        </p:nvSpPr>
        <p:spPr>
          <a:xfrm>
            <a:off x="3045368" y="4074718"/>
            <a:ext cx="6105194" cy="682079"/>
          </a:xfrm>
        </p:spPr>
        <p:txBody>
          <a:bodyPr>
            <a:normAutofit fontScale="85000" lnSpcReduction="20000"/>
          </a:bodyPr>
          <a:lstStyle/>
          <a:p>
            <a:endParaRPr lang="en-US" dirty="0">
              <a:solidFill>
                <a:srgbClr val="FFFFFF"/>
              </a:solidFill>
            </a:endParaRPr>
          </a:p>
          <a:p>
            <a:r>
              <a:rPr lang="en-US" dirty="0" err="1"/>
              <a:t>UseCase</a:t>
            </a:r>
            <a:r>
              <a:rPr lang="en-US" dirty="0"/>
              <a:t> and Class Diagram </a:t>
            </a:r>
          </a:p>
        </p:txBody>
      </p:sp>
    </p:spTree>
    <p:extLst>
      <p:ext uri="{BB962C8B-B14F-4D97-AF65-F5344CB8AC3E}">
        <p14:creationId xmlns:p14="http://schemas.microsoft.com/office/powerpoint/2010/main" val="175333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Hospital Management System</a:t>
            </a:r>
          </a:p>
        </p:txBody>
      </p:sp>
      <p:sp>
        <p:nvSpPr>
          <p:cNvPr id="3" name="Content Placeholder 2"/>
          <p:cNvSpPr>
            <a:spLocks noGrp="1"/>
          </p:cNvSpPr>
          <p:nvPr>
            <p:ph idx="1"/>
          </p:nvPr>
        </p:nvSpPr>
        <p:spPr/>
        <p:txBody>
          <a:bodyPr/>
          <a:lstStyle/>
          <a:p>
            <a:r>
              <a:rPr lang="en-US" sz="2500" dirty="0"/>
              <a:t>Draw a use case diagram for the hospital reception system. In this system, receptionist can schedule patient appointment and patient hospital admission after the patient registration. Both types of patients i.e. outpatient and inpatient can be admitted in the hospital. Receptionist also checks the insurance and claim forms and put them in file. Patient medical report is also filed by the receptionist.</a:t>
            </a:r>
          </a:p>
        </p:txBody>
      </p:sp>
    </p:spTree>
    <p:extLst>
      <p:ext uri="{BB962C8B-B14F-4D97-AF65-F5344CB8AC3E}">
        <p14:creationId xmlns:p14="http://schemas.microsoft.com/office/powerpoint/2010/main" val="404974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762250" y="1476376"/>
            <a:ext cx="7658100" cy="5076825"/>
          </a:xfrm>
          <a:prstGeom prst="rect">
            <a:avLst/>
          </a:prstGeom>
        </p:spPr>
      </p:pic>
    </p:spTree>
    <p:extLst>
      <p:ext uri="{BB962C8B-B14F-4D97-AF65-F5344CB8AC3E}">
        <p14:creationId xmlns:p14="http://schemas.microsoft.com/office/powerpoint/2010/main" val="419154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Library System</a:t>
            </a:r>
            <a:endParaRPr lang="en-US" dirty="0"/>
          </a:p>
        </p:txBody>
      </p:sp>
      <p:sp>
        <p:nvSpPr>
          <p:cNvPr id="3" name="Content Placeholder 2"/>
          <p:cNvSpPr>
            <a:spLocks noGrp="1"/>
          </p:cNvSpPr>
          <p:nvPr>
            <p:ph idx="1"/>
          </p:nvPr>
        </p:nvSpPr>
        <p:spPr/>
        <p:txBody>
          <a:bodyPr>
            <a:normAutofit/>
          </a:bodyPr>
          <a:lstStyle/>
          <a:p>
            <a:pPr marL="109728" indent="0" algn="just" fontAlgn="base">
              <a:buNone/>
            </a:pPr>
            <a:r>
              <a:rPr lang="en-GB" b="1" dirty="0"/>
              <a:t>Books and Journals</a:t>
            </a:r>
            <a:r>
              <a:rPr lang="en-GB" dirty="0"/>
              <a:t>: The library contains books and journals. Some of the books are for short term loans only. All other books may be borrowed by any library member for three weeks. Members of the library can normally borrow 1 or more items at a time, members of staff may also borrow items a. Only members of staff may borrow journals up to 12 at a time.</a:t>
            </a:r>
            <a:endParaRPr lang="en-US" dirty="0"/>
          </a:p>
          <a:p>
            <a:endParaRPr lang="en-US" dirty="0"/>
          </a:p>
        </p:txBody>
      </p:sp>
    </p:spTree>
    <p:extLst>
      <p:ext uri="{BB962C8B-B14F-4D97-AF65-F5344CB8AC3E}">
        <p14:creationId xmlns:p14="http://schemas.microsoft.com/office/powerpoint/2010/main" val="246114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422B752-5E41-4650-AB41-6DB1CC2724D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77C2F4E8-6FB9-4032-8974-5ABCE393AF23}"/>
              </a:ext>
            </a:extLst>
          </p:cNvPr>
          <p:cNvPicPr>
            <a:picLocks noChangeAspect="1"/>
          </p:cNvPicPr>
          <p:nvPr/>
        </p:nvPicPr>
        <p:blipFill>
          <a:blip r:embed="rId2"/>
          <a:stretch>
            <a:fillRect/>
          </a:stretch>
        </p:blipFill>
        <p:spPr>
          <a:xfrm>
            <a:off x="2590800" y="2324100"/>
            <a:ext cx="7010400" cy="2209800"/>
          </a:xfrm>
          <a:prstGeom prst="rect">
            <a:avLst/>
          </a:prstGeom>
        </p:spPr>
      </p:pic>
    </p:spTree>
    <p:extLst>
      <p:ext uri="{BB962C8B-B14F-4D97-AF65-F5344CB8AC3E}">
        <p14:creationId xmlns:p14="http://schemas.microsoft.com/office/powerpoint/2010/main" val="396532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1066800"/>
          </a:xfrm>
        </p:spPr>
        <p:txBody>
          <a:bodyPr/>
          <a:lstStyle/>
          <a:p>
            <a:r>
              <a:rPr lang="en-US" dirty="0">
                <a:solidFill>
                  <a:schemeClr val="accent6">
                    <a:lumMod val="75000"/>
                  </a:schemeClr>
                </a:solidFill>
              </a:rPr>
              <a:t>How might we model…</a:t>
            </a:r>
          </a:p>
        </p:txBody>
      </p:sp>
      <p:sp>
        <p:nvSpPr>
          <p:cNvPr id="3" name="Content Placeholder 2"/>
          <p:cNvSpPr>
            <a:spLocks noGrp="1"/>
          </p:cNvSpPr>
          <p:nvPr>
            <p:ph idx="1"/>
          </p:nvPr>
        </p:nvSpPr>
        <p:spPr>
          <a:xfrm>
            <a:off x="1981200" y="2132856"/>
            <a:ext cx="2890664" cy="4325112"/>
          </a:xfrm>
        </p:spPr>
        <p:txBody>
          <a:bodyPr/>
          <a:lstStyle/>
          <a:p>
            <a:pPr marL="109728" indent="0">
              <a:buNone/>
            </a:pPr>
            <a:r>
              <a:rPr lang="en-US" dirty="0"/>
              <a:t>Students and staff are both members of the University. Staff can be either academic, support or research staff.</a:t>
            </a:r>
          </a:p>
        </p:txBody>
      </p:sp>
    </p:spTree>
    <p:extLst>
      <p:ext uri="{BB962C8B-B14F-4D97-AF65-F5344CB8AC3E}">
        <p14:creationId xmlns:p14="http://schemas.microsoft.com/office/powerpoint/2010/main" val="110463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1066800"/>
          </a:xfrm>
        </p:spPr>
        <p:txBody>
          <a:bodyPr/>
          <a:lstStyle/>
          <a:p>
            <a:r>
              <a:rPr lang="en-US" dirty="0">
                <a:solidFill>
                  <a:schemeClr val="accent6">
                    <a:lumMod val="75000"/>
                  </a:schemeClr>
                </a:solidFill>
              </a:rPr>
              <a:t>How might we model…</a:t>
            </a:r>
          </a:p>
        </p:txBody>
      </p:sp>
      <p:sp>
        <p:nvSpPr>
          <p:cNvPr id="3" name="Content Placeholder 2"/>
          <p:cNvSpPr>
            <a:spLocks noGrp="1"/>
          </p:cNvSpPr>
          <p:nvPr>
            <p:ph idx="1"/>
          </p:nvPr>
        </p:nvSpPr>
        <p:spPr>
          <a:xfrm>
            <a:off x="1981200" y="2132856"/>
            <a:ext cx="2890664" cy="4325112"/>
          </a:xfrm>
        </p:spPr>
        <p:txBody>
          <a:bodyPr/>
          <a:lstStyle/>
          <a:p>
            <a:pPr marL="109728" indent="0">
              <a:buNone/>
            </a:pPr>
            <a:r>
              <a:rPr lang="en-US" dirty="0"/>
              <a:t>Students and staff are both members of the University. Staff can be either academic, support or research staff.</a:t>
            </a:r>
          </a:p>
        </p:txBody>
      </p:sp>
      <p:sp>
        <p:nvSpPr>
          <p:cNvPr id="4" name="Rectangle 3"/>
          <p:cNvSpPr/>
          <p:nvPr/>
        </p:nvSpPr>
        <p:spPr>
          <a:xfrm>
            <a:off x="5122664" y="4235117"/>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Students</a:t>
            </a:r>
          </a:p>
        </p:txBody>
      </p:sp>
      <p:sp>
        <p:nvSpPr>
          <p:cNvPr id="8" name="Rectangle 7"/>
          <p:cNvSpPr/>
          <p:nvPr/>
        </p:nvSpPr>
        <p:spPr>
          <a:xfrm>
            <a:off x="6490816" y="2492896"/>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Member</a:t>
            </a:r>
          </a:p>
        </p:txBody>
      </p:sp>
      <p:sp>
        <p:nvSpPr>
          <p:cNvPr id="9" name="Rectangle 8"/>
          <p:cNvSpPr/>
          <p:nvPr/>
        </p:nvSpPr>
        <p:spPr>
          <a:xfrm>
            <a:off x="7928520" y="4208822"/>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Staff</a:t>
            </a:r>
          </a:p>
        </p:txBody>
      </p:sp>
      <p:sp>
        <p:nvSpPr>
          <p:cNvPr id="10" name="Rectangle 9"/>
          <p:cNvSpPr/>
          <p:nvPr/>
        </p:nvSpPr>
        <p:spPr>
          <a:xfrm>
            <a:off x="8429321" y="586844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Research</a:t>
            </a:r>
          </a:p>
        </p:txBody>
      </p:sp>
      <p:sp>
        <p:nvSpPr>
          <p:cNvPr id="11" name="Rectangle 10"/>
          <p:cNvSpPr/>
          <p:nvPr/>
        </p:nvSpPr>
        <p:spPr>
          <a:xfrm>
            <a:off x="6165552" y="586844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Academic</a:t>
            </a:r>
          </a:p>
        </p:txBody>
      </p:sp>
      <p:sp>
        <p:nvSpPr>
          <p:cNvPr id="12" name="Rectangle 11"/>
          <p:cNvSpPr/>
          <p:nvPr/>
        </p:nvSpPr>
        <p:spPr>
          <a:xfrm>
            <a:off x="3863752" y="5868440"/>
            <a:ext cx="2085776"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Support</a:t>
            </a:r>
          </a:p>
        </p:txBody>
      </p:sp>
      <p:cxnSp>
        <p:nvCxnSpPr>
          <p:cNvPr id="13" name="Straight Connector 12"/>
          <p:cNvCxnSpPr/>
          <p:nvPr/>
        </p:nvCxnSpPr>
        <p:spPr>
          <a:xfrm flipV="1">
            <a:off x="4941416" y="5578763"/>
            <a:ext cx="4598168" cy="154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41416" y="5619400"/>
            <a:ext cx="0" cy="2490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211411" y="5578763"/>
            <a:ext cx="0" cy="2490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539584" y="5594190"/>
            <a:ext cx="0" cy="2490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8971408" y="5167846"/>
            <a:ext cx="0" cy="4109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Isosceles Triangle 17"/>
          <p:cNvSpPr/>
          <p:nvPr/>
        </p:nvSpPr>
        <p:spPr>
          <a:xfrm>
            <a:off x="8859346" y="4918803"/>
            <a:ext cx="224125" cy="261494"/>
          </a:xfrm>
          <a:prstGeom prst="triangl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6165552" y="3875078"/>
            <a:ext cx="2805856" cy="154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9" idx="0"/>
          </p:cNvCxnSpPr>
          <p:nvPr/>
        </p:nvCxnSpPr>
        <p:spPr>
          <a:xfrm>
            <a:off x="8971408" y="3875078"/>
            <a:ext cx="0"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533704" y="3464161"/>
            <a:ext cx="0" cy="41091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Isosceles Triangle 22"/>
          <p:cNvSpPr/>
          <p:nvPr/>
        </p:nvSpPr>
        <p:spPr>
          <a:xfrm>
            <a:off x="7421642" y="3215118"/>
            <a:ext cx="224125" cy="261494"/>
          </a:xfrm>
          <a:prstGeom prst="triangl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6163358" y="3875078"/>
            <a:ext cx="2194"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32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1066800"/>
          </a:xfrm>
        </p:spPr>
        <p:txBody>
          <a:bodyPr/>
          <a:lstStyle/>
          <a:p>
            <a:r>
              <a:rPr lang="en-US" dirty="0">
                <a:solidFill>
                  <a:schemeClr val="accent6">
                    <a:lumMod val="75000"/>
                  </a:schemeClr>
                </a:solidFill>
              </a:rPr>
              <a:t>How might we model…</a:t>
            </a:r>
          </a:p>
        </p:txBody>
      </p:sp>
      <p:sp>
        <p:nvSpPr>
          <p:cNvPr id="3" name="Content Placeholder 2"/>
          <p:cNvSpPr>
            <a:spLocks noGrp="1"/>
          </p:cNvSpPr>
          <p:nvPr>
            <p:ph idx="1"/>
          </p:nvPr>
        </p:nvSpPr>
        <p:spPr>
          <a:xfrm>
            <a:off x="1981200" y="2132856"/>
            <a:ext cx="2890664" cy="4325112"/>
          </a:xfrm>
        </p:spPr>
        <p:txBody>
          <a:bodyPr>
            <a:normAutofit/>
          </a:bodyPr>
          <a:lstStyle/>
          <a:p>
            <a:pPr marL="109728" indent="0">
              <a:buNone/>
            </a:pPr>
            <a:r>
              <a:rPr lang="en-US" dirty="0"/>
              <a:t>A campus is made up of many  buildings. A building is made of many rooms. </a:t>
            </a:r>
          </a:p>
        </p:txBody>
      </p:sp>
    </p:spTree>
    <p:extLst>
      <p:ext uri="{BB962C8B-B14F-4D97-AF65-F5344CB8AC3E}">
        <p14:creationId xmlns:p14="http://schemas.microsoft.com/office/powerpoint/2010/main" val="246696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1066800"/>
          </a:xfrm>
        </p:spPr>
        <p:txBody>
          <a:bodyPr/>
          <a:lstStyle/>
          <a:p>
            <a:r>
              <a:rPr lang="en-US" dirty="0">
                <a:solidFill>
                  <a:schemeClr val="accent6">
                    <a:lumMod val="75000"/>
                  </a:schemeClr>
                </a:solidFill>
              </a:rPr>
              <a:t>How might we model…</a:t>
            </a:r>
          </a:p>
        </p:txBody>
      </p:sp>
      <p:sp>
        <p:nvSpPr>
          <p:cNvPr id="3" name="Content Placeholder 2"/>
          <p:cNvSpPr>
            <a:spLocks noGrp="1"/>
          </p:cNvSpPr>
          <p:nvPr>
            <p:ph idx="1"/>
          </p:nvPr>
        </p:nvSpPr>
        <p:spPr>
          <a:xfrm>
            <a:off x="1981200" y="2132856"/>
            <a:ext cx="2890664" cy="4325112"/>
          </a:xfrm>
        </p:spPr>
        <p:txBody>
          <a:bodyPr>
            <a:normAutofit/>
          </a:bodyPr>
          <a:lstStyle/>
          <a:p>
            <a:pPr marL="109728" indent="0">
              <a:buNone/>
            </a:pPr>
            <a:r>
              <a:rPr lang="en-US" dirty="0"/>
              <a:t>A campus is made up of many  buildings. A building is made of many rooms. </a:t>
            </a:r>
          </a:p>
        </p:txBody>
      </p:sp>
      <p:sp>
        <p:nvSpPr>
          <p:cNvPr id="4" name="Rectangle 3"/>
          <p:cNvSpPr/>
          <p:nvPr/>
        </p:nvSpPr>
        <p:spPr>
          <a:xfrm>
            <a:off x="6106498" y="4221473"/>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Building</a:t>
            </a:r>
          </a:p>
        </p:txBody>
      </p:sp>
      <p:sp>
        <p:nvSpPr>
          <p:cNvPr id="6" name="Rectangle 5"/>
          <p:cNvSpPr/>
          <p:nvPr/>
        </p:nvSpPr>
        <p:spPr>
          <a:xfrm>
            <a:off x="6106498" y="5898309"/>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Room</a:t>
            </a:r>
          </a:p>
        </p:txBody>
      </p:sp>
      <p:cxnSp>
        <p:nvCxnSpPr>
          <p:cNvPr id="7" name="Straight Arrow Connector 6"/>
          <p:cNvCxnSpPr>
            <a:stCxn id="6" idx="0"/>
            <a:endCxn id="4" idx="2"/>
          </p:cNvCxnSpPr>
          <p:nvPr/>
        </p:nvCxnSpPr>
        <p:spPr>
          <a:xfrm flipV="1">
            <a:off x="7257398" y="4943695"/>
            <a:ext cx="0" cy="954614"/>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7113996" y="4943694"/>
            <a:ext cx="286804" cy="43419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124219" y="2295419"/>
            <a:ext cx="2301800"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Campus</a:t>
            </a:r>
          </a:p>
        </p:txBody>
      </p:sp>
      <p:cxnSp>
        <p:nvCxnSpPr>
          <p:cNvPr id="10" name="Straight Arrow Connector 9"/>
          <p:cNvCxnSpPr>
            <a:stCxn id="9" idx="2"/>
            <a:endCxn id="4" idx="0"/>
          </p:cNvCxnSpPr>
          <p:nvPr/>
        </p:nvCxnSpPr>
        <p:spPr>
          <a:xfrm flipH="1">
            <a:off x="7257399" y="3017641"/>
            <a:ext cx="17721" cy="1203832"/>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
        <p:nvSpPr>
          <p:cNvPr id="11" name="Diamond 10"/>
          <p:cNvSpPr/>
          <p:nvPr/>
        </p:nvSpPr>
        <p:spPr>
          <a:xfrm>
            <a:off x="7131717" y="3017641"/>
            <a:ext cx="286804" cy="434190"/>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18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1066800"/>
          </a:xfrm>
        </p:spPr>
        <p:txBody>
          <a:bodyPr/>
          <a:lstStyle/>
          <a:p>
            <a:r>
              <a:rPr lang="en-US" dirty="0">
                <a:solidFill>
                  <a:schemeClr val="accent6">
                    <a:lumMod val="75000"/>
                  </a:schemeClr>
                </a:solidFill>
              </a:rPr>
              <a:t>How might we model…</a:t>
            </a:r>
          </a:p>
        </p:txBody>
      </p:sp>
      <p:sp>
        <p:nvSpPr>
          <p:cNvPr id="3" name="Content Placeholder 2"/>
          <p:cNvSpPr>
            <a:spLocks noGrp="1"/>
          </p:cNvSpPr>
          <p:nvPr>
            <p:ph idx="1"/>
          </p:nvPr>
        </p:nvSpPr>
        <p:spPr>
          <a:xfrm>
            <a:off x="1981200" y="2132856"/>
            <a:ext cx="2890664" cy="4325112"/>
          </a:xfrm>
        </p:spPr>
        <p:txBody>
          <a:bodyPr>
            <a:normAutofit/>
          </a:bodyPr>
          <a:lstStyle/>
          <a:p>
            <a:pPr marL="109728" indent="0">
              <a:buNone/>
            </a:pPr>
            <a:r>
              <a:rPr lang="en-US" dirty="0"/>
              <a:t>A Race has many competitors. Each competitor may have a trainer. Both types of person have a name, but competitors also have a number.</a:t>
            </a:r>
          </a:p>
        </p:txBody>
      </p:sp>
    </p:spTree>
    <p:extLst>
      <p:ext uri="{BB962C8B-B14F-4D97-AF65-F5344CB8AC3E}">
        <p14:creationId xmlns:p14="http://schemas.microsoft.com/office/powerpoint/2010/main" val="421337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1066800"/>
          </a:xfrm>
        </p:spPr>
        <p:txBody>
          <a:bodyPr/>
          <a:lstStyle/>
          <a:p>
            <a:r>
              <a:rPr lang="en-US" dirty="0">
                <a:solidFill>
                  <a:schemeClr val="accent6">
                    <a:lumMod val="75000"/>
                  </a:schemeClr>
                </a:solidFill>
              </a:rPr>
              <a:t>How might we model…</a:t>
            </a:r>
          </a:p>
        </p:txBody>
      </p:sp>
      <p:sp>
        <p:nvSpPr>
          <p:cNvPr id="3" name="Content Placeholder 2"/>
          <p:cNvSpPr>
            <a:spLocks noGrp="1"/>
          </p:cNvSpPr>
          <p:nvPr>
            <p:ph idx="1"/>
          </p:nvPr>
        </p:nvSpPr>
        <p:spPr>
          <a:xfrm>
            <a:off x="1981200" y="2132856"/>
            <a:ext cx="2890664" cy="4325112"/>
          </a:xfrm>
        </p:spPr>
        <p:txBody>
          <a:bodyPr>
            <a:normAutofit/>
          </a:bodyPr>
          <a:lstStyle/>
          <a:p>
            <a:pPr marL="109728" indent="0">
              <a:buNone/>
            </a:pPr>
            <a:r>
              <a:rPr lang="en-US" dirty="0"/>
              <a:t>A Race has many competitors. Each competitor may have a trainer. Both types of person have a name, but competitors also have a number.</a:t>
            </a:r>
          </a:p>
        </p:txBody>
      </p:sp>
      <p:sp>
        <p:nvSpPr>
          <p:cNvPr id="4" name="Rectangle 3"/>
          <p:cNvSpPr/>
          <p:nvPr/>
        </p:nvSpPr>
        <p:spPr>
          <a:xfrm>
            <a:off x="7829379" y="2724602"/>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rPr>
              <a:t>- name : String</a:t>
            </a:r>
          </a:p>
        </p:txBody>
      </p:sp>
      <p:sp>
        <p:nvSpPr>
          <p:cNvPr id="5" name="Rectangle 4"/>
          <p:cNvSpPr/>
          <p:nvPr/>
        </p:nvSpPr>
        <p:spPr>
          <a:xfrm>
            <a:off x="7829379" y="2002380"/>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Person</a:t>
            </a:r>
          </a:p>
        </p:txBody>
      </p:sp>
      <p:sp>
        <p:nvSpPr>
          <p:cNvPr id="6" name="Rectangle 5"/>
          <p:cNvSpPr/>
          <p:nvPr/>
        </p:nvSpPr>
        <p:spPr>
          <a:xfrm>
            <a:off x="8688288" y="4644800"/>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Trainer</a:t>
            </a:r>
          </a:p>
        </p:txBody>
      </p:sp>
      <p:sp>
        <p:nvSpPr>
          <p:cNvPr id="7" name="Rectangle 6"/>
          <p:cNvSpPr/>
          <p:nvPr/>
        </p:nvSpPr>
        <p:spPr>
          <a:xfrm>
            <a:off x="5519936" y="4650994"/>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Competitor</a:t>
            </a:r>
          </a:p>
        </p:txBody>
      </p:sp>
      <p:sp>
        <p:nvSpPr>
          <p:cNvPr id="8" name="Rectangle 7"/>
          <p:cNvSpPr/>
          <p:nvPr/>
        </p:nvSpPr>
        <p:spPr>
          <a:xfrm>
            <a:off x="5519936" y="2408268"/>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Race</a:t>
            </a:r>
          </a:p>
        </p:txBody>
      </p:sp>
      <p:cxnSp>
        <p:nvCxnSpPr>
          <p:cNvPr id="19" name="Straight Connector 18"/>
          <p:cNvCxnSpPr/>
          <p:nvPr/>
        </p:nvCxnSpPr>
        <p:spPr>
          <a:xfrm flipV="1">
            <a:off x="6816080" y="4290440"/>
            <a:ext cx="2805856" cy="154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621936" y="4290440"/>
            <a:ext cx="0"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8688288" y="3726809"/>
            <a:ext cx="0" cy="5636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Isosceles Triangle 21"/>
          <p:cNvSpPr/>
          <p:nvPr/>
        </p:nvSpPr>
        <p:spPr>
          <a:xfrm>
            <a:off x="8576226" y="3477767"/>
            <a:ext cx="224125" cy="261494"/>
          </a:xfrm>
          <a:prstGeom prst="triangl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6813886" y="4290440"/>
            <a:ext cx="2194" cy="3337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3"/>
            <a:endCxn id="6" idx="1"/>
          </p:cNvCxnSpPr>
          <p:nvPr/>
        </p:nvCxnSpPr>
        <p:spPr>
          <a:xfrm flipV="1">
            <a:off x="7237754" y="5005911"/>
            <a:ext cx="1450534" cy="619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138326" y="5012105"/>
            <a:ext cx="549963" cy="369332"/>
          </a:xfrm>
          <a:prstGeom prst="rect">
            <a:avLst/>
          </a:prstGeom>
          <a:noFill/>
        </p:spPr>
        <p:txBody>
          <a:bodyPr wrap="none" rtlCol="0">
            <a:spAutoFit/>
          </a:bodyPr>
          <a:lstStyle/>
          <a:p>
            <a:r>
              <a:rPr lang="en-US" dirty="0"/>
              <a:t>0..1</a:t>
            </a:r>
          </a:p>
        </p:txBody>
      </p:sp>
      <p:sp>
        <p:nvSpPr>
          <p:cNvPr id="30" name="TextBox 29"/>
          <p:cNvSpPr txBox="1"/>
          <p:nvPr/>
        </p:nvSpPr>
        <p:spPr>
          <a:xfrm>
            <a:off x="7237754" y="5012105"/>
            <a:ext cx="301686" cy="369332"/>
          </a:xfrm>
          <a:prstGeom prst="rect">
            <a:avLst/>
          </a:prstGeom>
          <a:noFill/>
        </p:spPr>
        <p:txBody>
          <a:bodyPr wrap="none" rtlCol="0">
            <a:spAutoFit/>
          </a:bodyPr>
          <a:lstStyle/>
          <a:p>
            <a:r>
              <a:rPr lang="en-US" dirty="0"/>
              <a:t>1</a:t>
            </a:r>
          </a:p>
        </p:txBody>
      </p:sp>
      <p:sp>
        <p:nvSpPr>
          <p:cNvPr id="31" name="Rectangle 30"/>
          <p:cNvSpPr/>
          <p:nvPr/>
        </p:nvSpPr>
        <p:spPr>
          <a:xfrm>
            <a:off x="5510149" y="5381437"/>
            <a:ext cx="1717818" cy="72222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tx1"/>
                </a:solidFill>
              </a:rPr>
              <a:t>- number : </a:t>
            </a:r>
            <a:r>
              <a:rPr lang="en-US" sz="1600" dirty="0" err="1">
                <a:solidFill>
                  <a:schemeClr val="tx1"/>
                </a:solidFill>
              </a:rPr>
              <a:t>int</a:t>
            </a:r>
            <a:endParaRPr lang="en-US" sz="1600" dirty="0">
              <a:solidFill>
                <a:schemeClr val="tx1"/>
              </a:solidFill>
            </a:endParaRPr>
          </a:p>
        </p:txBody>
      </p:sp>
      <p:sp>
        <p:nvSpPr>
          <p:cNvPr id="32" name="Diamond 31"/>
          <p:cNvSpPr/>
          <p:nvPr/>
        </p:nvSpPr>
        <p:spPr>
          <a:xfrm>
            <a:off x="6235443" y="3130490"/>
            <a:ext cx="286804" cy="434190"/>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a:stCxn id="32" idx="2"/>
          </p:cNvCxnSpPr>
          <p:nvPr/>
        </p:nvCxnSpPr>
        <p:spPr>
          <a:xfrm flipH="1">
            <a:off x="6366313" y="3564680"/>
            <a:ext cx="12533" cy="1068152"/>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62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3FD5-6C0D-4747-98F7-BEC4981DCAC8}"/>
              </a:ext>
            </a:extLst>
          </p:cNvPr>
          <p:cNvSpPr>
            <a:spLocks noGrp="1"/>
          </p:cNvSpPr>
          <p:nvPr>
            <p:ph type="title"/>
          </p:nvPr>
        </p:nvSpPr>
        <p:spPr/>
        <p:txBody>
          <a:bodyPr/>
          <a:lstStyle/>
          <a:p>
            <a:r>
              <a:rPr lang="en-US" dirty="0"/>
              <a:t>Courseware Management System</a:t>
            </a:r>
          </a:p>
        </p:txBody>
      </p:sp>
      <p:sp>
        <p:nvSpPr>
          <p:cNvPr id="3" name="Content Placeholder 2">
            <a:extLst>
              <a:ext uri="{FF2B5EF4-FFF2-40B4-BE49-F238E27FC236}">
                <a16:creationId xmlns:a16="http://schemas.microsoft.com/office/drawing/2014/main" id="{795895AD-DA82-40D3-9D8C-4B9F05075FDF}"/>
              </a:ext>
            </a:extLst>
          </p:cNvPr>
          <p:cNvSpPr>
            <a:spLocks noGrp="1"/>
          </p:cNvSpPr>
          <p:nvPr>
            <p:ph idx="1"/>
          </p:nvPr>
        </p:nvSpPr>
        <p:spPr/>
        <p:txBody>
          <a:bodyPr>
            <a:normAutofit lnSpcReduction="10000"/>
          </a:bodyPr>
          <a:lstStyle/>
          <a:p>
            <a:r>
              <a:rPr lang="en-US" sz="2800" dirty="0"/>
              <a:t>Courses and Topics that make up a course. </a:t>
            </a:r>
          </a:p>
          <a:p>
            <a:r>
              <a:rPr lang="en-US" sz="2800" dirty="0"/>
              <a:t>Manages Tutor who teach courses</a:t>
            </a:r>
          </a:p>
          <a:p>
            <a:r>
              <a:rPr lang="en-US" sz="2800" dirty="0"/>
              <a:t>Course administrators who mange the assignment of the courses to tutors and as well as view courses.</a:t>
            </a:r>
          </a:p>
          <a:p>
            <a:r>
              <a:rPr lang="en-US" sz="2800" dirty="0"/>
              <a:t>Course administrator and tutor manage the tutor information.</a:t>
            </a:r>
          </a:p>
          <a:p>
            <a:r>
              <a:rPr lang="en-US" sz="2800" dirty="0"/>
              <a:t>Course administrator can view the tutor as well. </a:t>
            </a:r>
          </a:p>
          <a:p>
            <a:r>
              <a:rPr lang="en-US" sz="2800" dirty="0"/>
              <a:t>Calendar or Course Schedule is generated as a result of the Students who refer to the Course schedule or Calendar to decide which courses for which they wish to take. </a:t>
            </a:r>
          </a:p>
          <a:p>
            <a:r>
              <a:rPr lang="en-US" sz="2800" dirty="0"/>
              <a:t>Tutors can also view the course calendar.</a:t>
            </a:r>
          </a:p>
          <a:p>
            <a:endParaRPr lang="en-US" dirty="0"/>
          </a:p>
        </p:txBody>
      </p:sp>
    </p:spTree>
    <p:extLst>
      <p:ext uri="{BB962C8B-B14F-4D97-AF65-F5344CB8AC3E}">
        <p14:creationId xmlns:p14="http://schemas.microsoft.com/office/powerpoint/2010/main" val="1921254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University Team Management</a:t>
            </a:r>
          </a:p>
        </p:txBody>
      </p:sp>
      <p:sp>
        <p:nvSpPr>
          <p:cNvPr id="3" name="Content Placeholder 2"/>
          <p:cNvSpPr>
            <a:spLocks noGrp="1"/>
          </p:cNvSpPr>
          <p:nvPr>
            <p:ph idx="1"/>
          </p:nvPr>
        </p:nvSpPr>
        <p:spPr/>
        <p:txBody>
          <a:bodyPr>
            <a:normAutofit/>
          </a:bodyPr>
          <a:lstStyle/>
          <a:p>
            <a:r>
              <a:rPr lang="en-US" dirty="0"/>
              <a:t>In the SAD course at Fast University, students are member of teams.</a:t>
            </a:r>
          </a:p>
          <a:p>
            <a:r>
              <a:rPr lang="en-US" dirty="0"/>
              <a:t>Each team has 2 or 3 members.</a:t>
            </a:r>
          </a:p>
          <a:p>
            <a:r>
              <a:rPr lang="en-US" dirty="0"/>
              <a:t>Each team completes 0 to 3 assignments.</a:t>
            </a:r>
          </a:p>
          <a:p>
            <a:r>
              <a:rPr lang="en-US" dirty="0"/>
              <a:t>Each student takes exactly two midterm test.</a:t>
            </a:r>
          </a:p>
          <a:p>
            <a:r>
              <a:rPr lang="en-US" dirty="0"/>
              <a:t>Computer Science students have a single account on Coding Development facility , while each engineering student has an account on the Engineering facility.</a:t>
            </a:r>
          </a:p>
          <a:p>
            <a:r>
              <a:rPr lang="en-US" dirty="0"/>
              <a:t>Each assignment and midterm is assigned a mark. </a:t>
            </a:r>
          </a:p>
        </p:txBody>
      </p:sp>
    </p:spTree>
    <p:extLst>
      <p:ext uri="{BB962C8B-B14F-4D97-AF65-F5344CB8AC3E}">
        <p14:creationId xmlns:p14="http://schemas.microsoft.com/office/powerpoint/2010/main" val="315010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A74429-FECD-41FB-8826-ECA84CE1E191}"/>
              </a:ext>
            </a:extLst>
          </p:cNvPr>
          <p:cNvPicPr>
            <a:picLocks noChangeAspect="1"/>
          </p:cNvPicPr>
          <p:nvPr/>
        </p:nvPicPr>
        <p:blipFill>
          <a:blip r:embed="rId3"/>
          <a:stretch>
            <a:fillRect/>
          </a:stretch>
        </p:blipFill>
        <p:spPr>
          <a:xfrm>
            <a:off x="1547812" y="423862"/>
            <a:ext cx="9096375" cy="6010275"/>
          </a:xfrm>
          <a:prstGeom prst="rect">
            <a:avLst/>
          </a:prstGeom>
        </p:spPr>
      </p:pic>
    </p:spTree>
    <p:extLst>
      <p:ext uri="{BB962C8B-B14F-4D97-AF65-F5344CB8AC3E}">
        <p14:creationId xmlns:p14="http://schemas.microsoft.com/office/powerpoint/2010/main" val="340468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6">
                    <a:lumMod val="75000"/>
                  </a:schemeClr>
                </a:solidFill>
              </a:rPr>
              <a:t>University System</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lnSpcReduction="10000"/>
          </a:bodyPr>
          <a:lstStyle/>
          <a:p>
            <a:r>
              <a:rPr lang="en-US" dirty="0"/>
              <a:t>A Fast university offers degrees to students.</a:t>
            </a:r>
          </a:p>
          <a:p>
            <a:r>
              <a:rPr lang="en-US" dirty="0"/>
              <a:t>The university consists of faculties each of which consists of one or more departments.</a:t>
            </a:r>
          </a:p>
          <a:p>
            <a:r>
              <a:rPr lang="en-US" dirty="0"/>
              <a:t>Each degree is administered by a single department. </a:t>
            </a:r>
          </a:p>
          <a:p>
            <a:r>
              <a:rPr lang="en-US" dirty="0"/>
              <a:t>Each student is studying towards a single degree.</a:t>
            </a:r>
          </a:p>
          <a:p>
            <a:r>
              <a:rPr lang="en-US" dirty="0"/>
              <a:t>Each degree requires one to 20 courses.</a:t>
            </a:r>
          </a:p>
          <a:p>
            <a:r>
              <a:rPr lang="en-US" dirty="0"/>
              <a:t>A student enrolls in 1-5 courses (per term).</a:t>
            </a:r>
          </a:p>
          <a:p>
            <a:r>
              <a:rPr lang="en-US" dirty="0"/>
              <a:t>A course cab be either graduate or undergraduate, but not both.</a:t>
            </a:r>
          </a:p>
          <a:p>
            <a:r>
              <a:rPr lang="en-US" dirty="0"/>
              <a:t>Likewise, students are graduates or undergraduates but not both. </a:t>
            </a:r>
          </a:p>
          <a:p>
            <a:endParaRPr lang="en-US" dirty="0"/>
          </a:p>
        </p:txBody>
      </p:sp>
    </p:spTree>
    <p:extLst>
      <p:ext uri="{BB962C8B-B14F-4D97-AF65-F5344CB8AC3E}">
        <p14:creationId xmlns:p14="http://schemas.microsoft.com/office/powerpoint/2010/main" val="659228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50B9F-9071-4C4D-9A21-74C58357D9C7}"/>
              </a:ext>
            </a:extLst>
          </p:cNvPr>
          <p:cNvPicPr>
            <a:picLocks noChangeAspect="1"/>
          </p:cNvPicPr>
          <p:nvPr/>
        </p:nvPicPr>
        <p:blipFill>
          <a:blip r:embed="rId3"/>
          <a:stretch>
            <a:fillRect/>
          </a:stretch>
        </p:blipFill>
        <p:spPr>
          <a:xfrm>
            <a:off x="1776412" y="1033462"/>
            <a:ext cx="8639175" cy="4791075"/>
          </a:xfrm>
          <a:prstGeom prst="rect">
            <a:avLst/>
          </a:prstGeom>
        </p:spPr>
      </p:pic>
    </p:spTree>
    <p:extLst>
      <p:ext uri="{BB962C8B-B14F-4D97-AF65-F5344CB8AC3E}">
        <p14:creationId xmlns:p14="http://schemas.microsoft.com/office/powerpoint/2010/main" val="328775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7871-C0AB-4B09-AD78-D1F43581ADE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6B496A0-3F06-45F1-8C78-BF3112E7C0E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02E4A5C-88AF-4B32-9854-BA6639883B6B}"/>
              </a:ext>
            </a:extLst>
          </p:cNvPr>
          <p:cNvPicPr/>
          <p:nvPr/>
        </p:nvPicPr>
        <p:blipFill>
          <a:blip r:embed="rId2"/>
          <a:srcRect l="11649" t="24221" r="48685" b="20102"/>
          <a:stretch>
            <a:fillRect/>
          </a:stretch>
        </p:blipFill>
        <p:spPr bwMode="auto">
          <a:xfrm>
            <a:off x="2140528" y="365125"/>
            <a:ext cx="6934200" cy="6096000"/>
          </a:xfrm>
          <a:prstGeom prst="rect">
            <a:avLst/>
          </a:prstGeom>
          <a:noFill/>
          <a:ln w="9525">
            <a:noFill/>
            <a:miter lim="800000"/>
            <a:headEnd/>
            <a:tailEnd/>
          </a:ln>
        </p:spPr>
      </p:pic>
    </p:spTree>
    <p:extLst>
      <p:ext uri="{BB962C8B-B14F-4D97-AF65-F5344CB8AC3E}">
        <p14:creationId xmlns:p14="http://schemas.microsoft.com/office/powerpoint/2010/main" val="155539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Placing an Order</a:t>
            </a:r>
          </a:p>
        </p:txBody>
      </p:sp>
      <p:sp>
        <p:nvSpPr>
          <p:cNvPr id="3" name="Content Placeholder 2"/>
          <p:cNvSpPr>
            <a:spLocks noGrp="1"/>
          </p:cNvSpPr>
          <p:nvPr>
            <p:ph idx="1"/>
          </p:nvPr>
        </p:nvSpPr>
        <p:spPr/>
        <p:txBody>
          <a:bodyPr/>
          <a:lstStyle/>
          <a:p>
            <a:r>
              <a:rPr lang="en-US" sz="2500" dirty="0"/>
              <a:t>A customer placing an order with a sales company might follow these steps : </a:t>
            </a:r>
          </a:p>
          <a:p>
            <a:pPr marL="514350" indent="-514350">
              <a:buAutoNum type="arabicPeriod"/>
            </a:pPr>
            <a:r>
              <a:rPr lang="en-US" sz="2500" dirty="0"/>
              <a:t>Browse catalog and select items.  </a:t>
            </a:r>
          </a:p>
          <a:p>
            <a:pPr marL="514350" indent="-514350">
              <a:buAutoNum type="arabicPeriod"/>
            </a:pPr>
            <a:r>
              <a:rPr lang="en-US" sz="2500" dirty="0"/>
              <a:t>Call sales representative.</a:t>
            </a:r>
          </a:p>
          <a:p>
            <a:pPr marL="514350" indent="-514350">
              <a:buAutoNum type="arabicPeriod"/>
            </a:pPr>
            <a:r>
              <a:rPr lang="en-US" sz="2500" dirty="0"/>
              <a:t>Supply shipping information.  </a:t>
            </a:r>
          </a:p>
          <a:p>
            <a:pPr marL="514350" indent="-514350">
              <a:buAutoNum type="arabicPeriod"/>
            </a:pPr>
            <a:r>
              <a:rPr lang="en-US" sz="2500" dirty="0"/>
              <a:t>Supply payment information.  </a:t>
            </a:r>
          </a:p>
          <a:p>
            <a:pPr marL="514350" indent="-514350">
              <a:buAutoNum type="arabicPeriod"/>
            </a:pPr>
            <a:r>
              <a:rPr lang="en-US" sz="2500" dirty="0"/>
              <a:t>Receive conformation number from salesperson. </a:t>
            </a:r>
          </a:p>
        </p:txBody>
      </p:sp>
    </p:spTree>
    <p:extLst>
      <p:ext uri="{BB962C8B-B14F-4D97-AF65-F5344CB8AC3E}">
        <p14:creationId xmlns:p14="http://schemas.microsoft.com/office/powerpoint/2010/main" val="2765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4629150" y="1662113"/>
            <a:ext cx="3771900" cy="4829175"/>
          </a:xfrm>
          <a:prstGeom prst="rect">
            <a:avLst/>
          </a:prstGeom>
        </p:spPr>
      </p:pic>
    </p:spTree>
    <p:extLst>
      <p:ext uri="{BB962C8B-B14F-4D97-AF65-F5344CB8AC3E}">
        <p14:creationId xmlns:p14="http://schemas.microsoft.com/office/powerpoint/2010/main" val="144748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81000"/>
            <a:ext cx="8153400" cy="1143000"/>
          </a:xfrm>
        </p:spPr>
        <p:txBody>
          <a:bodyPr>
            <a:normAutofit fontScale="90000"/>
          </a:bodyPr>
          <a:lstStyle/>
          <a:p>
            <a:r>
              <a:rPr lang="en-US" dirty="0"/>
              <a:t>Altered State University (ASU) Registration System   </a:t>
            </a:r>
            <a:br>
              <a:rPr lang="en-US" dirty="0"/>
            </a:br>
            <a:endParaRPr lang="en-US" dirty="0"/>
          </a:p>
        </p:txBody>
      </p:sp>
      <p:sp>
        <p:nvSpPr>
          <p:cNvPr id="3" name="Content Placeholder 2"/>
          <p:cNvSpPr>
            <a:spLocks noGrp="1"/>
          </p:cNvSpPr>
          <p:nvPr>
            <p:ph idx="1"/>
          </p:nvPr>
        </p:nvSpPr>
        <p:spPr/>
        <p:txBody>
          <a:bodyPr/>
          <a:lstStyle/>
          <a:p>
            <a:pPr marL="514350" indent="-514350">
              <a:buAutoNum type="arabicPeriod"/>
            </a:pPr>
            <a:r>
              <a:rPr lang="en-US" sz="2500" dirty="0"/>
              <a:t>Professors indicate which courses they will teach on-line. </a:t>
            </a:r>
          </a:p>
          <a:p>
            <a:pPr marL="514350" indent="-514350">
              <a:buAutoNum type="arabicPeriod"/>
            </a:pPr>
            <a:r>
              <a:rPr lang="en-US" sz="2500" dirty="0"/>
              <a:t>A course catalog can be printed</a:t>
            </a:r>
          </a:p>
          <a:p>
            <a:pPr marL="514350" indent="-514350">
              <a:buAutoNum type="arabicPeriod"/>
            </a:pPr>
            <a:r>
              <a:rPr lang="en-US" sz="2500" dirty="0"/>
              <a:t>Allow students to select on-line four courses for upcoming semester.</a:t>
            </a:r>
          </a:p>
          <a:p>
            <a:pPr marL="514350" indent="-514350">
              <a:buAutoNum type="arabicPeriod"/>
            </a:pPr>
            <a:r>
              <a:rPr lang="en-US" sz="2500" dirty="0"/>
              <a:t>No course may have more than 10 students or less than 3 students. </a:t>
            </a:r>
          </a:p>
          <a:p>
            <a:pPr marL="514350" indent="-514350">
              <a:buFont typeface="+mj-lt"/>
              <a:buAutoNum type="arabicPeriod" startAt="5"/>
            </a:pPr>
            <a:r>
              <a:rPr lang="en-US" sz="2500" dirty="0"/>
              <a:t>When the registration is completed, the system sends information to the billing system.  </a:t>
            </a:r>
          </a:p>
          <a:p>
            <a:pPr marL="514350" indent="-514350">
              <a:buFont typeface="+mj-lt"/>
              <a:buAutoNum type="arabicPeriod" startAt="5"/>
            </a:pPr>
            <a:r>
              <a:rPr lang="en-US" sz="2500" dirty="0"/>
              <a:t>Professors can obtain course rosters on-line. </a:t>
            </a:r>
          </a:p>
          <a:p>
            <a:pPr marL="514350" indent="-514350">
              <a:buFont typeface="+mj-lt"/>
              <a:buAutoNum type="arabicPeriod" startAt="5"/>
            </a:pPr>
            <a:r>
              <a:rPr lang="en-US" sz="2500" dirty="0"/>
              <a:t>Students can add or drop classes on-line. </a:t>
            </a:r>
          </a:p>
          <a:p>
            <a:endParaRPr lang="en-US" sz="2500" dirty="0"/>
          </a:p>
          <a:p>
            <a:pPr marL="514350" indent="-514350">
              <a:buAutoNum type="arabicPeriod"/>
            </a:pPr>
            <a:endParaRPr lang="en-US" sz="2500" dirty="0"/>
          </a:p>
        </p:txBody>
      </p:sp>
    </p:spTree>
    <p:extLst>
      <p:ext uri="{BB962C8B-B14F-4D97-AF65-F5344CB8AC3E}">
        <p14:creationId xmlns:p14="http://schemas.microsoft.com/office/powerpoint/2010/main" val="54792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19513" y="1524000"/>
            <a:ext cx="5743575" cy="4743450"/>
          </a:xfrm>
          <a:prstGeom prst="rect">
            <a:avLst/>
          </a:prstGeom>
        </p:spPr>
      </p:pic>
    </p:spTree>
    <p:extLst>
      <p:ext uri="{BB962C8B-B14F-4D97-AF65-F5344CB8AC3E}">
        <p14:creationId xmlns:p14="http://schemas.microsoft.com/office/powerpoint/2010/main" val="212099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Vehicles Sale System. </a:t>
            </a:r>
          </a:p>
        </p:txBody>
      </p:sp>
      <p:sp>
        <p:nvSpPr>
          <p:cNvPr id="3" name="Content Placeholder 2"/>
          <p:cNvSpPr>
            <a:spLocks noGrp="1"/>
          </p:cNvSpPr>
          <p:nvPr>
            <p:ph idx="1"/>
          </p:nvPr>
        </p:nvSpPr>
        <p:spPr>
          <a:xfrm>
            <a:off x="955964" y="1600200"/>
            <a:ext cx="9635836" cy="4495800"/>
          </a:xfrm>
        </p:spPr>
        <p:txBody>
          <a:bodyPr/>
          <a:lstStyle/>
          <a:p>
            <a:r>
              <a:rPr lang="en-US" sz="2500" dirty="0"/>
              <a:t>Draw a use case diagram for the vehicle sales system. Customer makes offer for the vehicle. Customer can be new customer or old customer. New and old customer can make their own offers. For every individual they have to get registered. System can update the existing customer information as well. Customer make payment if his/ her offer is accepted. Management has right to accept or reject the offer by managing the offer. Sales person records the sales contract of the accepted offer. </a:t>
            </a:r>
          </a:p>
          <a:p>
            <a:endParaRPr lang="en-US" sz="2500" dirty="0"/>
          </a:p>
        </p:txBody>
      </p:sp>
    </p:spTree>
    <p:extLst>
      <p:ext uri="{BB962C8B-B14F-4D97-AF65-F5344CB8AC3E}">
        <p14:creationId xmlns:p14="http://schemas.microsoft.com/office/powerpoint/2010/main" val="418156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06564" y="1371600"/>
            <a:ext cx="5969473" cy="4953000"/>
          </a:xfrm>
          <a:prstGeom prst="rect">
            <a:avLst/>
          </a:prstGeom>
        </p:spPr>
      </p:pic>
    </p:spTree>
    <p:extLst>
      <p:ext uri="{BB962C8B-B14F-4D97-AF65-F5344CB8AC3E}">
        <p14:creationId xmlns:p14="http://schemas.microsoft.com/office/powerpoint/2010/main" val="268280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831</Words>
  <Application>Microsoft Office PowerPoint</Application>
  <PresentationFormat>Widescreen</PresentationFormat>
  <Paragraphs>83</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 Case Study With Solution </vt:lpstr>
      <vt:lpstr>Courseware Management System</vt:lpstr>
      <vt:lpstr>PowerPoint Presentation</vt:lpstr>
      <vt:lpstr>User Placing an Order</vt:lpstr>
      <vt:lpstr>PowerPoint Presentation</vt:lpstr>
      <vt:lpstr>Altered State University (ASU) Registration System    </vt:lpstr>
      <vt:lpstr>PowerPoint Presentation</vt:lpstr>
      <vt:lpstr>Vehicles Sale System. </vt:lpstr>
      <vt:lpstr>PowerPoint Presentation</vt:lpstr>
      <vt:lpstr>Hospital Management System</vt:lpstr>
      <vt:lpstr>PowerPoint Presentation</vt:lpstr>
      <vt:lpstr>Library System</vt:lpstr>
      <vt:lpstr>PowerPoint Presentation</vt:lpstr>
      <vt:lpstr>How might we model…</vt:lpstr>
      <vt:lpstr>How might we model…</vt:lpstr>
      <vt:lpstr>How might we model…</vt:lpstr>
      <vt:lpstr>How might we model…</vt:lpstr>
      <vt:lpstr>How might we model…</vt:lpstr>
      <vt:lpstr>How might we model…</vt:lpstr>
      <vt:lpstr>University Team Management</vt:lpstr>
      <vt:lpstr>PowerPoint Presentation</vt:lpstr>
      <vt:lpstr>University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With Solution</dc:title>
  <dc:creator>Tauseef Shehzad</dc:creator>
  <cp:lastModifiedBy>Tauseef Shehzad</cp:lastModifiedBy>
  <cp:revision>2</cp:revision>
  <dcterms:created xsi:type="dcterms:W3CDTF">2020-10-21T15:56:07Z</dcterms:created>
  <dcterms:modified xsi:type="dcterms:W3CDTF">2020-10-21T16:15:45Z</dcterms:modified>
</cp:coreProperties>
</file>