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for 2 attributes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60418"/>
              </p:ext>
            </p:extLst>
          </p:nvPr>
        </p:nvGraphicFramePr>
        <p:xfrm>
          <a:off x="3817222" y="1722907"/>
          <a:ext cx="73152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33774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022175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3694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2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07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1.5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4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9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3.5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6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4.5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6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3.5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4.5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9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6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059" y="329485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Choose the number of clusters you want to create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 per the number of clusters, choose initial seeds to start.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Calculate distance of every value now from the initial seeds.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Now every row will be assigned to one cluster as per its minimum distance.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After one iteration, mean is calculated of each cluster and again same steps are performed until convergence.  </a:t>
            </a:r>
          </a:p>
        </p:txBody>
      </p:sp>
    </p:spTree>
    <p:extLst>
      <p:ext uri="{BB962C8B-B14F-4D97-AF65-F5344CB8AC3E}">
        <p14:creationId xmlns:p14="http://schemas.microsoft.com/office/powerpoint/2010/main" val="149697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68736"/>
              </p:ext>
            </p:extLst>
          </p:nvPr>
        </p:nvGraphicFramePr>
        <p:xfrm>
          <a:off x="3552423" y="1419896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Seed 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Seed 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7.21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1.12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6.10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3.61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3.61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7.21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4.72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2.5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5.32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2.06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4.30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2.92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42645" y="4709357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Initial seeds had been (1,1) and (5,7)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</a:rPr>
              <a:t>Now using these distances calculated we will put each instance into one cluster</a:t>
            </a:r>
            <a:endParaRPr 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7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instance </a:t>
            </a:r>
            <a:r>
              <a:rPr lang="en-US" dirty="0" smtClean="0">
                <a:latin typeface="Calibri" panose="020F0502020204030204" pitchFamily="34" charset="0"/>
              </a:rPr>
              <a:t>1,2,3</a:t>
            </a:r>
            <a:r>
              <a:rPr lang="en-US" dirty="0" smtClean="0"/>
              <a:t> will be in cluster 1 and the rest will be in cluster 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01920" y="864108"/>
            <a:ext cx="4267200" cy="2057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1,2,3</a:t>
            </a:r>
            <a:endParaRPr lang="en-US" sz="3200" b="1" dirty="0"/>
          </a:p>
        </p:txBody>
      </p:sp>
      <p:sp>
        <p:nvSpPr>
          <p:cNvPr id="7" name="Oval 6"/>
          <p:cNvSpPr/>
          <p:nvPr/>
        </p:nvSpPr>
        <p:spPr>
          <a:xfrm>
            <a:off x="7374468" y="2510028"/>
            <a:ext cx="3810000" cy="1828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4,5,6,7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154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Now calculate centroid of each cluster and then re calculate everything done in iteration 1. 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This will be done until no change happens.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After iteration 3 you will observe that no changes will occur from iteration 2 to 3 thereby we stop.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 iteration 2 instance 3 will move to cluster 2.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3" y="863600"/>
            <a:ext cx="6761408" cy="5121275"/>
          </a:xfrm>
        </p:spPr>
      </p:pic>
    </p:spTree>
    <p:extLst>
      <p:ext uri="{BB962C8B-B14F-4D97-AF65-F5344CB8AC3E}">
        <p14:creationId xmlns:p14="http://schemas.microsoft.com/office/powerpoint/2010/main" val="25335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K-Means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K-means clustering is one of the simplest and popular unsupervised machine learning algorithms</a:t>
            </a:r>
            <a:r>
              <a:rPr lang="en-US" sz="2400" b="1" dirty="0" smtClean="0"/>
              <a:t>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Typically</a:t>
            </a:r>
            <a:r>
              <a:rPr lang="en-US" sz="2400" b="1" dirty="0"/>
              <a:t>, unsupervised algorithms make inferences from datasets using only input vectors without referring to known, or labelled, outcomes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29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Clusters the data into </a:t>
            </a:r>
            <a:r>
              <a:rPr lang="en-US" i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 groups where </a:t>
            </a:r>
            <a:r>
              <a:rPr lang="en-US" i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  is predefined.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Select </a:t>
            </a:r>
            <a:r>
              <a:rPr lang="en-US" i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 points at random as cluster centers.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Assign objects to their closest cluster center according to the </a:t>
            </a:r>
            <a:r>
              <a:rPr lang="en-US" i="1" dirty="0">
                <a:latin typeface="Calibri" panose="020F0502020204030204" pitchFamily="34" charset="0"/>
              </a:rPr>
              <a:t>Euclidean distance</a:t>
            </a:r>
            <a:r>
              <a:rPr lang="en-US" dirty="0">
                <a:latin typeface="Calibri" panose="020F0502020204030204" pitchFamily="34" charset="0"/>
              </a:rPr>
              <a:t> function.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Calculate the centroid or mean of all objects in each cluster.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Repeat steps 2, 3 and 4 until the same points are assigned to each cluster in consecutive rounds.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48" y="4398404"/>
            <a:ext cx="2700468" cy="18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Suppose we want to group the visitors to a website using just their age (one-dimensional space) as follows: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ctr" fontAlgn="ctr">
              <a:buNone/>
            </a:pP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  <a:r>
              <a:rPr lang="en-US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 = 19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 font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15,15,16,19,19,20,20,21,22,28,35,40,41,42,43,44,60,61,65</a:t>
            </a:r>
          </a:p>
          <a:p>
            <a:pPr marL="0" indent="0" algn="ctr" fontAlgn="ctr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b="1" dirty="0"/>
              <a:t>Initial clusters (random centroid or average</a:t>
            </a:r>
            <a:r>
              <a:rPr lang="en-US" b="1" dirty="0" smtClean="0"/>
              <a:t>):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51061"/>
              </p:ext>
            </p:extLst>
          </p:nvPr>
        </p:nvGraphicFramePr>
        <p:xfrm>
          <a:off x="4216468" y="4731186"/>
          <a:ext cx="7315199" cy="1196035"/>
        </p:xfrm>
        <a:graphic>
          <a:graphicData uri="http://schemas.openxmlformats.org/drawingml/2006/table">
            <a:tbl>
              <a:tblPr/>
              <a:tblGrid>
                <a:gridCol w="6128951">
                  <a:extLst>
                    <a:ext uri="{9D8B030D-6E8A-4147-A177-3AD203B41FA5}">
                      <a16:colId xmlns:a16="http://schemas.microsoft.com/office/drawing/2014/main" val="639165237"/>
                    </a:ext>
                  </a:extLst>
                </a:gridCol>
                <a:gridCol w="1009008">
                  <a:extLst>
                    <a:ext uri="{9D8B030D-6E8A-4147-A177-3AD203B41FA5}">
                      <a16:colId xmlns:a16="http://schemas.microsoft.com/office/drawing/2014/main" val="2228723702"/>
                    </a:ext>
                  </a:extLst>
                </a:gridCol>
                <a:gridCol w="177240">
                  <a:extLst>
                    <a:ext uri="{9D8B030D-6E8A-4147-A177-3AD203B41FA5}">
                      <a16:colId xmlns:a16="http://schemas.microsoft.com/office/drawing/2014/main" val="1010869753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2000" b="1">
                          <a:latin typeface="Calibri" panose="020F0502020204030204" pitchFamily="34" charset="0"/>
                        </a:rPr>
                        <a:t> = 2</a:t>
                      </a:r>
                      <a:endParaRPr lang="en-US" sz="2000">
                        <a:latin typeface="Calibri" panose="020F0502020204030204" pitchFamily="34" charset="0"/>
                      </a:endParaRPr>
                    </a:p>
                  </a:txBody>
                  <a:tcPr marL="75920" marR="75920" marT="37960" marB="37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920" marR="75920" marT="37960" marB="37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5920" marR="75920" marT="37960" marB="37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13321"/>
                  </a:ext>
                </a:extLst>
              </a:tr>
              <a:tr h="53143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000" i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 = 16</a:t>
                      </a:r>
                      <a:b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sz="2000" i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000" i="1" baseline="-25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 = 22</a:t>
                      </a:r>
                    </a:p>
                  </a:txBody>
                  <a:tcPr marL="75920" marR="75920" marT="37960" marB="37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5920" marR="75920" marT="37960" marB="37960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5920" marR="75920" marT="37960" marB="3796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2954990"/>
                  </a:ext>
                </a:extLst>
              </a:tr>
            </a:tbl>
          </a:graphicData>
        </a:graphic>
      </p:graphicFrame>
      <p:pic>
        <p:nvPicPr>
          <p:cNvPr id="2049" name="Picture 1" descr="kmeans_di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394" y="5115420"/>
            <a:ext cx="23907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Iteration</a:t>
            </a:r>
            <a:r>
              <a:rPr lang="en-US" dirty="0"/>
              <a:t> </a:t>
            </a:r>
            <a:r>
              <a:rPr lang="en-US" b="1" dirty="0"/>
              <a:t>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i="1" dirty="0">
                <a:latin typeface="Calibri" panose="020F0502020204030204" pitchFamily="34" charset="0"/>
              </a:rPr>
              <a:t>c</a:t>
            </a:r>
            <a:r>
              <a:rPr lang="en-US" sz="2000" i="1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 = 15.33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</a:rPr>
              <a:t>c</a:t>
            </a:r>
            <a:r>
              <a:rPr lang="en-US" sz="2000" i="1" baseline="-25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  = 36.25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82660"/>
              </p:ext>
            </p:extLst>
          </p:nvPr>
        </p:nvGraphicFramePr>
        <p:xfrm>
          <a:off x="4211393" y="721934"/>
          <a:ext cx="6967468" cy="5121270"/>
        </p:xfrm>
        <a:graphic>
          <a:graphicData uri="http://schemas.openxmlformats.org/drawingml/2006/table">
            <a:tbl>
              <a:tblPr/>
              <a:tblGrid>
                <a:gridCol w="808724">
                  <a:extLst>
                    <a:ext uri="{9D8B030D-6E8A-4147-A177-3AD203B41FA5}">
                      <a16:colId xmlns:a16="http://schemas.microsoft.com/office/drawing/2014/main" val="1120615774"/>
                    </a:ext>
                  </a:extLst>
                </a:gridCol>
                <a:gridCol w="1264927">
                  <a:extLst>
                    <a:ext uri="{9D8B030D-6E8A-4147-A177-3AD203B41FA5}">
                      <a16:colId xmlns:a16="http://schemas.microsoft.com/office/drawing/2014/main" val="144039099"/>
                    </a:ext>
                  </a:extLst>
                </a:gridCol>
                <a:gridCol w="819092">
                  <a:extLst>
                    <a:ext uri="{9D8B030D-6E8A-4147-A177-3AD203B41FA5}">
                      <a16:colId xmlns:a16="http://schemas.microsoft.com/office/drawing/2014/main" val="242457463"/>
                    </a:ext>
                  </a:extLst>
                </a:gridCol>
                <a:gridCol w="1047193">
                  <a:extLst>
                    <a:ext uri="{9D8B030D-6E8A-4147-A177-3AD203B41FA5}">
                      <a16:colId xmlns:a16="http://schemas.microsoft.com/office/drawing/2014/main" val="2626987060"/>
                    </a:ext>
                  </a:extLst>
                </a:gridCol>
                <a:gridCol w="964248">
                  <a:extLst>
                    <a:ext uri="{9D8B030D-6E8A-4147-A177-3AD203B41FA5}">
                      <a16:colId xmlns:a16="http://schemas.microsoft.com/office/drawing/2014/main" val="1284021996"/>
                    </a:ext>
                  </a:extLst>
                </a:gridCol>
                <a:gridCol w="1078298">
                  <a:extLst>
                    <a:ext uri="{9D8B030D-6E8A-4147-A177-3AD203B41FA5}">
                      <a16:colId xmlns:a16="http://schemas.microsoft.com/office/drawing/2014/main" val="837445947"/>
                    </a:ext>
                  </a:extLst>
                </a:gridCol>
                <a:gridCol w="984986">
                  <a:extLst>
                    <a:ext uri="{9D8B030D-6E8A-4147-A177-3AD203B41FA5}">
                      <a16:colId xmlns:a16="http://schemas.microsoft.com/office/drawing/2014/main" val="4132746745"/>
                    </a:ext>
                  </a:extLst>
                </a:gridCol>
              </a:tblGrid>
              <a:tr h="4877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600" i="1" baseline="-250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 dirty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Distance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Distance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Nearest Cluster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New Centroid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02024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15.33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74259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57784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0466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36.25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97035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99229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7489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4912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8812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5165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4483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57763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3588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4880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9530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8188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93733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5746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605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2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4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Iteration</a:t>
            </a:r>
            <a:r>
              <a:rPr lang="en-US" dirty="0"/>
              <a:t> </a:t>
            </a:r>
            <a:r>
              <a:rPr lang="en-US" b="1" dirty="0"/>
              <a:t>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sz="2400" i="1" dirty="0" smtClean="0">
                <a:latin typeface="Calibri" panose="020F0502020204030204" pitchFamily="34" charset="0"/>
              </a:rPr>
              <a:t>c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</a:rPr>
              <a:t> = 18.56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>       </a:t>
            </a:r>
            <a:r>
              <a:rPr lang="en-US" sz="2400" i="1" dirty="0" smtClean="0">
                <a:latin typeface="Calibri" panose="020F0502020204030204" pitchFamily="34" charset="0"/>
              </a:rPr>
              <a:t>c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</a:rPr>
              <a:t>  = 45.90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836418"/>
              </p:ext>
            </p:extLst>
          </p:nvPr>
        </p:nvGraphicFramePr>
        <p:xfrm>
          <a:off x="3825026" y="778421"/>
          <a:ext cx="7302319" cy="5694137"/>
        </p:xfrm>
        <a:graphic>
          <a:graphicData uri="http://schemas.openxmlformats.org/drawingml/2006/table">
            <a:tbl>
              <a:tblPr/>
              <a:tblGrid>
                <a:gridCol w="1245690">
                  <a:extLst>
                    <a:ext uri="{9D8B030D-6E8A-4147-A177-3AD203B41FA5}">
                      <a16:colId xmlns:a16="http://schemas.microsoft.com/office/drawing/2014/main" val="835302551"/>
                    </a:ext>
                  </a:extLst>
                </a:gridCol>
                <a:gridCol w="1234951">
                  <a:extLst>
                    <a:ext uri="{9D8B030D-6E8A-4147-A177-3AD203B41FA5}">
                      <a16:colId xmlns:a16="http://schemas.microsoft.com/office/drawing/2014/main" val="979918889"/>
                    </a:ext>
                  </a:extLst>
                </a:gridCol>
                <a:gridCol w="859096">
                  <a:extLst>
                    <a:ext uri="{9D8B030D-6E8A-4147-A177-3AD203B41FA5}">
                      <a16:colId xmlns:a16="http://schemas.microsoft.com/office/drawing/2014/main" val="1318340410"/>
                    </a:ext>
                  </a:extLst>
                </a:gridCol>
                <a:gridCol w="1041654">
                  <a:extLst>
                    <a:ext uri="{9D8B030D-6E8A-4147-A177-3AD203B41FA5}">
                      <a16:colId xmlns:a16="http://schemas.microsoft.com/office/drawing/2014/main" val="2962979332"/>
                    </a:ext>
                  </a:extLst>
                </a:gridCol>
                <a:gridCol w="902052">
                  <a:extLst>
                    <a:ext uri="{9D8B030D-6E8A-4147-A177-3AD203B41FA5}">
                      <a16:colId xmlns:a16="http://schemas.microsoft.com/office/drawing/2014/main" val="3014375570"/>
                    </a:ext>
                  </a:extLst>
                </a:gridCol>
                <a:gridCol w="1063132">
                  <a:extLst>
                    <a:ext uri="{9D8B030D-6E8A-4147-A177-3AD203B41FA5}">
                      <a16:colId xmlns:a16="http://schemas.microsoft.com/office/drawing/2014/main" val="134967384"/>
                    </a:ext>
                  </a:extLst>
                </a:gridCol>
                <a:gridCol w="955744">
                  <a:extLst>
                    <a:ext uri="{9D8B030D-6E8A-4147-A177-3AD203B41FA5}">
                      <a16:colId xmlns:a16="http://schemas.microsoft.com/office/drawing/2014/main" val="3781739033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400" i="1" baseline="-250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400" i="1" baseline="-25000">
                          <a:latin typeface="Calibri" panose="020F0502020204030204" pitchFamily="34" charset="0"/>
                        </a:rPr>
                        <a:t>1</a:t>
                      </a:r>
                      <a:endParaRPr lang="en-US" sz="1400">
                        <a:latin typeface="Calibri" panose="020F0502020204030204" pitchFamily="34" charset="0"/>
                      </a:endParaRP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400" i="1" baseline="-25000">
                          <a:latin typeface="Calibri" panose="020F0502020204030204" pitchFamily="34" charset="0"/>
                        </a:rPr>
                        <a:t>2</a:t>
                      </a:r>
                      <a:endParaRPr lang="en-US" sz="1400">
                        <a:latin typeface="Calibri" panose="020F0502020204030204" pitchFamily="34" charset="0"/>
                      </a:endParaRP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Distance 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Distance 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Nearest Cluster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New Centroid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70480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 panose="020F0502020204030204" pitchFamily="34" charset="0"/>
                        </a:rPr>
                        <a:t>18.56</a:t>
                      </a:r>
                      <a:endParaRPr lang="en-US" sz="1400">
                        <a:latin typeface="Calibri" panose="020F0502020204030204" pitchFamily="34" charset="0"/>
                      </a:endParaRP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0552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57983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20.25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86540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17.25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897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17.25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4174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64182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05966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5.67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00660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6.67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4558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12.67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 panose="020F0502020204030204" pitchFamily="34" charset="0"/>
                        </a:rPr>
                        <a:t>45.9</a:t>
                      </a:r>
                      <a:endParaRPr lang="en-US" sz="1400">
                        <a:latin typeface="Calibri" panose="020F0502020204030204" pitchFamily="34" charset="0"/>
                      </a:endParaRP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9291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19.67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094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24.67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80464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25.67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81195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26.67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19011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27.67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4816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28.67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64693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44.67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23.75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67267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45.67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24.75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59264"/>
                  </a:ext>
                </a:extLst>
              </a:tr>
              <a:tr h="25557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15.33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36.25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49.67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 panose="020F0502020204030204" pitchFamily="34" charset="0"/>
                        </a:rPr>
                        <a:t>28.75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9550" marR="59550" marT="29775" marB="29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3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8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Iteration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r>
              <a:rPr lang="en-US" sz="3200" b="1" dirty="0">
                <a:latin typeface="Calibri" panose="020F0502020204030204" pitchFamily="34" charset="0"/>
              </a:rPr>
              <a:t>3</a:t>
            </a:r>
            <a:r>
              <a:rPr lang="en-US" sz="3200" dirty="0" smtClean="0">
                <a:latin typeface="Calibri" panose="020F0502020204030204" pitchFamily="34" charset="0"/>
              </a:rPr>
              <a:t>: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    </a:t>
            </a:r>
            <a:r>
              <a:rPr lang="en-US" sz="2400" i="1" dirty="0" smtClean="0">
                <a:latin typeface="Calibri" panose="020F0502020204030204" pitchFamily="34" charset="0"/>
              </a:rPr>
              <a:t>c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</a:rPr>
              <a:t> = 19.50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>      </a:t>
            </a:r>
            <a:r>
              <a:rPr lang="en-US" sz="2400" i="1" dirty="0" smtClean="0">
                <a:latin typeface="Calibri" panose="020F0502020204030204" pitchFamily="34" charset="0"/>
              </a:rPr>
              <a:t>c</a:t>
            </a:r>
            <a:r>
              <a:rPr lang="en-US" sz="2400" i="1" baseline="-25000" dirty="0" smtClean="0">
                <a:latin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</a:rPr>
              <a:t> = 47.89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6210"/>
              </p:ext>
            </p:extLst>
          </p:nvPr>
        </p:nvGraphicFramePr>
        <p:xfrm>
          <a:off x="3580326" y="863602"/>
          <a:ext cx="7959145" cy="5121270"/>
        </p:xfrm>
        <a:graphic>
          <a:graphicData uri="http://schemas.openxmlformats.org/drawingml/2006/table">
            <a:tbl>
              <a:tblPr/>
              <a:tblGrid>
                <a:gridCol w="1274391">
                  <a:extLst>
                    <a:ext uri="{9D8B030D-6E8A-4147-A177-3AD203B41FA5}">
                      <a16:colId xmlns:a16="http://schemas.microsoft.com/office/drawing/2014/main" val="3438515547"/>
                    </a:ext>
                  </a:extLst>
                </a:gridCol>
                <a:gridCol w="1228048">
                  <a:extLst>
                    <a:ext uri="{9D8B030D-6E8A-4147-A177-3AD203B41FA5}">
                      <a16:colId xmlns:a16="http://schemas.microsoft.com/office/drawing/2014/main" val="3094438154"/>
                    </a:ext>
                  </a:extLst>
                </a:gridCol>
                <a:gridCol w="973171">
                  <a:extLst>
                    <a:ext uri="{9D8B030D-6E8A-4147-A177-3AD203B41FA5}">
                      <a16:colId xmlns:a16="http://schemas.microsoft.com/office/drawing/2014/main" val="2665248593"/>
                    </a:ext>
                  </a:extLst>
                </a:gridCol>
                <a:gridCol w="1054267">
                  <a:extLst>
                    <a:ext uri="{9D8B030D-6E8A-4147-A177-3AD203B41FA5}">
                      <a16:colId xmlns:a16="http://schemas.microsoft.com/office/drawing/2014/main" val="1383486021"/>
                    </a:ext>
                  </a:extLst>
                </a:gridCol>
                <a:gridCol w="1019511">
                  <a:extLst>
                    <a:ext uri="{9D8B030D-6E8A-4147-A177-3AD203B41FA5}">
                      <a16:colId xmlns:a16="http://schemas.microsoft.com/office/drawing/2014/main" val="1354955678"/>
                    </a:ext>
                  </a:extLst>
                </a:gridCol>
                <a:gridCol w="1274391">
                  <a:extLst>
                    <a:ext uri="{9D8B030D-6E8A-4147-A177-3AD203B41FA5}">
                      <a16:colId xmlns:a16="http://schemas.microsoft.com/office/drawing/2014/main" val="1194610227"/>
                    </a:ext>
                  </a:extLst>
                </a:gridCol>
                <a:gridCol w="1135366">
                  <a:extLst>
                    <a:ext uri="{9D8B030D-6E8A-4147-A177-3AD203B41FA5}">
                      <a16:colId xmlns:a16="http://schemas.microsoft.com/office/drawing/2014/main" val="2622125310"/>
                    </a:ext>
                  </a:extLst>
                </a:gridCol>
              </a:tblGrid>
              <a:tr h="4877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600" i="1" baseline="-250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>
                          <a:latin typeface="Calibri" panose="020F0502020204030204" pitchFamily="34" charset="0"/>
                        </a:rPr>
                        <a:t>1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>
                          <a:latin typeface="Calibri" panose="020F0502020204030204" pitchFamily="34" charset="0"/>
                        </a:rPr>
                        <a:t>2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Distance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Distance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Nearest Cluster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New Centroid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058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</a:rPr>
                        <a:t>19.50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0787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33244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29.9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1747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4705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26.9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17070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4896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9188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24.9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64778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1243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9.44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17.9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85265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16.44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alibri" panose="020F0502020204030204" pitchFamily="34" charset="0"/>
                        </a:rPr>
                        <a:t>47.89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9755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0007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6199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23.44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20284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24.44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28912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25.44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9001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41.44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22412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42.44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5695"/>
                  </a:ext>
                </a:extLst>
              </a:tr>
              <a:tr h="243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18.56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46.44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Iteration</a:t>
            </a:r>
            <a:r>
              <a:rPr lang="en-US" sz="3200" dirty="0">
                <a:latin typeface="Calibri" panose="020F0502020204030204" pitchFamily="34" charset="0"/>
              </a:rPr>
              <a:t> </a:t>
            </a:r>
            <a:r>
              <a:rPr lang="en-US" sz="3200" b="1" dirty="0">
                <a:latin typeface="Calibri" panose="020F0502020204030204" pitchFamily="34" charset="0"/>
              </a:rPr>
              <a:t>4</a:t>
            </a:r>
            <a:r>
              <a:rPr lang="en-US" sz="3200" dirty="0" smtClean="0">
                <a:latin typeface="Calibri" panose="020F0502020204030204" pitchFamily="34" charset="0"/>
              </a:rPr>
              <a:t>: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    </a:t>
            </a:r>
            <a:r>
              <a:rPr lang="en-US" sz="2800" i="1" dirty="0" smtClean="0">
                <a:latin typeface="Calibri" panose="020F0502020204030204" pitchFamily="34" charset="0"/>
              </a:rPr>
              <a:t>c</a:t>
            </a:r>
            <a:r>
              <a:rPr lang="en-US" sz="2800" i="1" baseline="-25000" dirty="0" smtClean="0">
                <a:latin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</a:rPr>
              <a:t> = 19.50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</a:rPr>
              <a:t>     </a:t>
            </a:r>
            <a:r>
              <a:rPr lang="en-US" sz="2800" i="1" dirty="0" smtClean="0">
                <a:latin typeface="Calibri" panose="020F0502020204030204" pitchFamily="34" charset="0"/>
              </a:rPr>
              <a:t>c</a:t>
            </a:r>
            <a:r>
              <a:rPr lang="en-US" sz="2800" i="1" baseline="-25000" dirty="0" smtClean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 = 47.89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720837"/>
              </p:ext>
            </p:extLst>
          </p:nvPr>
        </p:nvGraphicFramePr>
        <p:xfrm>
          <a:off x="3477296" y="773450"/>
          <a:ext cx="7997780" cy="5120640"/>
        </p:xfrm>
        <a:graphic>
          <a:graphicData uri="http://schemas.openxmlformats.org/drawingml/2006/table">
            <a:tbl>
              <a:tblPr/>
              <a:tblGrid>
                <a:gridCol w="1276366">
                  <a:extLst>
                    <a:ext uri="{9D8B030D-6E8A-4147-A177-3AD203B41FA5}">
                      <a16:colId xmlns:a16="http://schemas.microsoft.com/office/drawing/2014/main" val="1134944352"/>
                    </a:ext>
                  </a:extLst>
                </a:gridCol>
                <a:gridCol w="1252945">
                  <a:extLst>
                    <a:ext uri="{9D8B030D-6E8A-4147-A177-3AD203B41FA5}">
                      <a16:colId xmlns:a16="http://schemas.microsoft.com/office/drawing/2014/main" val="3627277306"/>
                    </a:ext>
                  </a:extLst>
                </a:gridCol>
                <a:gridCol w="1299786">
                  <a:extLst>
                    <a:ext uri="{9D8B030D-6E8A-4147-A177-3AD203B41FA5}">
                      <a16:colId xmlns:a16="http://schemas.microsoft.com/office/drawing/2014/main" val="3745633141"/>
                    </a:ext>
                  </a:extLst>
                </a:gridCol>
                <a:gridCol w="948494">
                  <a:extLst>
                    <a:ext uri="{9D8B030D-6E8A-4147-A177-3AD203B41FA5}">
                      <a16:colId xmlns:a16="http://schemas.microsoft.com/office/drawing/2014/main" val="4183912558"/>
                    </a:ext>
                  </a:extLst>
                </a:gridCol>
                <a:gridCol w="1001368">
                  <a:extLst>
                    <a:ext uri="{9D8B030D-6E8A-4147-A177-3AD203B41FA5}">
                      <a16:colId xmlns:a16="http://schemas.microsoft.com/office/drawing/2014/main" val="1014642669"/>
                    </a:ext>
                  </a:extLst>
                </a:gridCol>
                <a:gridCol w="1047844">
                  <a:extLst>
                    <a:ext uri="{9D8B030D-6E8A-4147-A177-3AD203B41FA5}">
                      <a16:colId xmlns:a16="http://schemas.microsoft.com/office/drawing/2014/main" val="4234669309"/>
                    </a:ext>
                  </a:extLst>
                </a:gridCol>
                <a:gridCol w="1170977">
                  <a:extLst>
                    <a:ext uri="{9D8B030D-6E8A-4147-A177-3AD203B41FA5}">
                      <a16:colId xmlns:a16="http://schemas.microsoft.com/office/drawing/2014/main" val="1698917225"/>
                    </a:ext>
                  </a:extLst>
                </a:gridCol>
              </a:tblGrid>
              <a:tr h="459891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600" i="1" baseline="-25000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>
                          <a:latin typeface="Calibri" panose="020F0502020204030204" pitchFamily="34" charset="0"/>
                        </a:rPr>
                        <a:t>1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600" i="1" baseline="-25000" dirty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Distance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Distance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Nearest Cluster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New Centroid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25194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32.89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alibri" panose="020F0502020204030204" pitchFamily="34" charset="0"/>
                        </a:rPr>
                        <a:t>19.50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3869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32.89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28493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31.89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34485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28.89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3035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28.89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24537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20861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22423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26.89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79104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25.89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28930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8.50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56160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12.89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alibri" panose="020F0502020204030204" pitchFamily="34" charset="0"/>
                        </a:rPr>
                        <a:t>47.89</a:t>
                      </a:r>
                      <a:endParaRPr lang="en-US" sz="160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11873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2000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21.50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71914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22.50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1535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23.50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18477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24.50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87472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40.50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12.11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96767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41.50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349076"/>
                  </a:ext>
                </a:extLst>
              </a:tr>
              <a:tr h="22994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47.89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45.50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</a:rPr>
                        <a:t>17.11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12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7296" y="5984872"/>
            <a:ext cx="799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 change between iterations 3 and 4 has been noted. By using clustering, 2 groups have been identified 15-28 and 35-65.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832</Words>
  <Application>Microsoft Office PowerPoint</Application>
  <PresentationFormat>Widescreen</PresentationFormat>
  <Paragraphs>590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CLUSTERING</vt:lpstr>
      <vt:lpstr>Learning</vt:lpstr>
      <vt:lpstr>K-Means Clustering</vt:lpstr>
      <vt:lpstr>K-Means Algorithm</vt:lpstr>
      <vt:lpstr>Example</vt:lpstr>
      <vt:lpstr>Iteration 1: c1 = 15.33 c2  = 36.25</vt:lpstr>
      <vt:lpstr>Iteration 2:      c1 = 18.56        c2  = 45.90</vt:lpstr>
      <vt:lpstr>Iteration 3:     c1 = 19.50       c2 = 47.89</vt:lpstr>
      <vt:lpstr>Iteration 4:     c1 = 19.50      c2 = 47.89</vt:lpstr>
      <vt:lpstr>K-Means Clustering for 2 attributes </vt:lpstr>
      <vt:lpstr>Algorithm</vt:lpstr>
      <vt:lpstr>First iteration</vt:lpstr>
      <vt:lpstr>PowerPoint Presentation</vt:lpstr>
      <vt:lpstr>Second iteration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Saeeda Kanwal</dc:creator>
  <cp:lastModifiedBy>Saeeda Kanwal</cp:lastModifiedBy>
  <cp:revision>23</cp:revision>
  <dcterms:created xsi:type="dcterms:W3CDTF">2019-04-29T03:12:10Z</dcterms:created>
  <dcterms:modified xsi:type="dcterms:W3CDTF">2019-05-03T05:30:34Z</dcterms:modified>
</cp:coreProperties>
</file>