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7" r:id="rId12"/>
    <p:sldId id="268" r:id="rId13"/>
    <p:sldId id="272" r:id="rId14"/>
    <p:sldId id="263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BBD8-3619-401B-A941-DCF833C6244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A70B-A987-46F6-BCAA-AADFB39AC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BBD8-3619-401B-A941-DCF833C6244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A70B-A987-46F6-BCAA-AADFB39AC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BBD8-3619-401B-A941-DCF833C6244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A70B-A987-46F6-BCAA-AADFB39AC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BBD8-3619-401B-A941-DCF833C6244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A70B-A987-46F6-BCAA-AADFB39AC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BBD8-3619-401B-A941-DCF833C6244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A70B-A987-46F6-BCAA-AADFB39AC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BBD8-3619-401B-A941-DCF833C6244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A70B-A987-46F6-BCAA-AADFB39AC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BBD8-3619-401B-A941-DCF833C6244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A70B-A987-46F6-BCAA-AADFB39AC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BBD8-3619-401B-A941-DCF833C6244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A70B-A987-46F6-BCAA-AADFB39AC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0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BBD8-3619-401B-A941-DCF833C6244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A70B-A987-46F6-BCAA-AADFB39AC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9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BBD8-3619-401B-A941-DCF833C6244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A70B-A987-46F6-BCAA-AADFB39AC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BBD8-3619-401B-A941-DCF833C6244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A70B-A987-46F6-BCAA-AADFB39AC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1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BBD8-3619-401B-A941-DCF833C6244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4A70B-A987-46F6-BCAA-AADFB39AC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0" y="1662978"/>
            <a:ext cx="8972282" cy="4570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271" y="787512"/>
            <a:ext cx="9144000" cy="708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Overcast outlook on </a:t>
            </a:r>
            <a:r>
              <a:rPr lang="en-US" b="1" dirty="0" smtClean="0"/>
              <a:t>decision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218286"/>
              </p:ext>
            </p:extLst>
          </p:nvPr>
        </p:nvGraphicFramePr>
        <p:xfrm>
          <a:off x="2211996" y="1690688"/>
          <a:ext cx="7227096" cy="2324100"/>
        </p:xfrm>
        <a:graphic>
          <a:graphicData uri="http://schemas.openxmlformats.org/drawingml/2006/table">
            <a:tbl>
              <a:tblPr/>
              <a:tblGrid>
                <a:gridCol w="1204516">
                  <a:extLst>
                    <a:ext uri="{9D8B030D-6E8A-4147-A177-3AD203B41FA5}">
                      <a16:colId xmlns:a16="http://schemas.microsoft.com/office/drawing/2014/main" val="151743536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1492044420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2662045364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2817414283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1893274059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2438204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Day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Outlook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Temp.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Humidity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Wind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Decision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97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Overcast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Hot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207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Overcast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16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Overcast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82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Overcast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Hot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6457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85050" y="4971019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Rubik"/>
              </a:rPr>
              <a:t>Decision</a:t>
            </a:r>
            <a:r>
              <a:rPr lang="en-US" dirty="0" smtClean="0">
                <a:solidFill>
                  <a:srgbClr val="555555"/>
                </a:solidFill>
                <a:latin typeface="Rubik"/>
              </a:rPr>
              <a:t> </a:t>
            </a:r>
            <a:r>
              <a:rPr lang="en-US" dirty="0">
                <a:solidFill>
                  <a:srgbClr val="555555"/>
                </a:solidFill>
                <a:latin typeface="Rubik"/>
              </a:rPr>
              <a:t>will always be </a:t>
            </a:r>
            <a:r>
              <a:rPr lang="en-US" u="sng" dirty="0">
                <a:solidFill>
                  <a:srgbClr val="555555"/>
                </a:solidFill>
                <a:latin typeface="Rubik"/>
              </a:rPr>
              <a:t>yes</a:t>
            </a:r>
            <a:r>
              <a:rPr lang="en-US" dirty="0">
                <a:solidFill>
                  <a:srgbClr val="555555"/>
                </a:solidFill>
                <a:latin typeface="Rubik"/>
              </a:rPr>
              <a:t> if outlook </a:t>
            </a:r>
            <a:r>
              <a:rPr lang="en-US" dirty="0" smtClean="0">
                <a:solidFill>
                  <a:srgbClr val="555555"/>
                </a:solidFill>
                <a:latin typeface="Rubik"/>
              </a:rPr>
              <a:t>is </a:t>
            </a:r>
            <a:r>
              <a:rPr lang="en-US" dirty="0">
                <a:solidFill>
                  <a:srgbClr val="FF0000"/>
                </a:solidFill>
                <a:latin typeface="Rubik"/>
              </a:rPr>
              <a:t>overcast.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9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Sunny outlook on decision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225528"/>
              </p:ext>
            </p:extLst>
          </p:nvPr>
        </p:nvGraphicFramePr>
        <p:xfrm>
          <a:off x="2096086" y="1159099"/>
          <a:ext cx="7227096" cy="2788920"/>
        </p:xfrm>
        <a:graphic>
          <a:graphicData uri="http://schemas.openxmlformats.org/drawingml/2006/table">
            <a:tbl>
              <a:tblPr/>
              <a:tblGrid>
                <a:gridCol w="1204516">
                  <a:extLst>
                    <a:ext uri="{9D8B030D-6E8A-4147-A177-3AD203B41FA5}">
                      <a16:colId xmlns:a16="http://schemas.microsoft.com/office/drawing/2014/main" val="3245176142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1210514161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1272418101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4110333786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3937892563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4069246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Day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Outlook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Temp.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Humidity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Wind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Decision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0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Hot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90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Hot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838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317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85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7897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8084" y="4372661"/>
            <a:ext cx="11075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Rubik"/>
              </a:rPr>
              <a:t>Here, there are 5 instances for sunny outlook. Decision would be probably 3/5 percent no, 2/5 percent yes.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1336" y="49312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Rubik"/>
              </a:rPr>
              <a:t>1- Gain(Outlook=Sunny</a:t>
            </a:r>
            <a:r>
              <a:rPr lang="en-US" dirty="0" smtClean="0">
                <a:solidFill>
                  <a:srgbClr val="555555"/>
                </a:solidFill>
                <a:latin typeface="Rubik"/>
              </a:rPr>
              <a:t>| Temperature</a:t>
            </a:r>
            <a:r>
              <a:rPr lang="en-US" dirty="0">
                <a:solidFill>
                  <a:srgbClr val="555555"/>
                </a:solidFill>
                <a:latin typeface="Rubik"/>
              </a:rPr>
              <a:t>) = 0.570</a:t>
            </a:r>
          </a:p>
          <a:p>
            <a:r>
              <a:rPr lang="en-US" dirty="0">
                <a:solidFill>
                  <a:srgbClr val="555555"/>
                </a:solidFill>
                <a:latin typeface="Rubik"/>
              </a:rPr>
              <a:t>2- Gain(Outlook=Sunny</a:t>
            </a:r>
            <a:r>
              <a:rPr lang="en-US" dirty="0" smtClean="0">
                <a:solidFill>
                  <a:srgbClr val="555555"/>
                </a:solidFill>
                <a:latin typeface="Rubik"/>
              </a:rPr>
              <a:t>| Humidity</a:t>
            </a:r>
            <a:r>
              <a:rPr lang="en-US" dirty="0">
                <a:solidFill>
                  <a:srgbClr val="555555"/>
                </a:solidFill>
                <a:latin typeface="Rubik"/>
              </a:rPr>
              <a:t>) = 0.970</a:t>
            </a:r>
          </a:p>
          <a:p>
            <a:r>
              <a:rPr lang="en-US" dirty="0">
                <a:solidFill>
                  <a:srgbClr val="555555"/>
                </a:solidFill>
                <a:latin typeface="Rubik"/>
              </a:rPr>
              <a:t>3- Gain(Outlook=Sunny</a:t>
            </a:r>
            <a:r>
              <a:rPr lang="en-US" dirty="0" smtClean="0">
                <a:solidFill>
                  <a:srgbClr val="555555"/>
                </a:solidFill>
                <a:latin typeface="Rubik"/>
              </a:rPr>
              <a:t>| Wind</a:t>
            </a:r>
            <a:r>
              <a:rPr lang="en-US" dirty="0">
                <a:solidFill>
                  <a:srgbClr val="555555"/>
                </a:solidFill>
                <a:latin typeface="Rubik"/>
              </a:rPr>
              <a:t>) = </a:t>
            </a:r>
            <a:r>
              <a:rPr lang="en-US" dirty="0" smtClean="0">
                <a:solidFill>
                  <a:srgbClr val="555555"/>
                </a:solidFill>
                <a:latin typeface="Rubik"/>
              </a:rPr>
              <a:t>0.019</a:t>
            </a:r>
          </a:p>
          <a:p>
            <a:endParaRPr lang="en-US" dirty="0">
              <a:solidFill>
                <a:srgbClr val="FF0000"/>
              </a:solidFill>
              <a:latin typeface="Rubik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Rubik"/>
              </a:rPr>
              <a:t>                Now</a:t>
            </a:r>
            <a:r>
              <a:rPr lang="en-US" dirty="0">
                <a:solidFill>
                  <a:srgbClr val="FF0000"/>
                </a:solidFill>
                <a:latin typeface="Rubik"/>
              </a:rPr>
              <a:t>, humidity is the </a:t>
            </a:r>
            <a:r>
              <a:rPr lang="en-US" dirty="0" smtClean="0">
                <a:solidFill>
                  <a:srgbClr val="FF0000"/>
                </a:solidFill>
                <a:latin typeface="Rubik"/>
              </a:rPr>
              <a:t>decision</a:t>
            </a:r>
            <a:endParaRPr lang="en-US" b="0" i="0" dirty="0">
              <a:solidFill>
                <a:srgbClr val="FF0000"/>
              </a:solidFill>
              <a:effectLst/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54499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631772"/>
              </p:ext>
            </p:extLst>
          </p:nvPr>
        </p:nvGraphicFramePr>
        <p:xfrm>
          <a:off x="2482452" y="1410280"/>
          <a:ext cx="7227096" cy="1859280"/>
        </p:xfrm>
        <a:graphic>
          <a:graphicData uri="http://schemas.openxmlformats.org/drawingml/2006/table">
            <a:tbl>
              <a:tblPr/>
              <a:tblGrid>
                <a:gridCol w="1204516">
                  <a:extLst>
                    <a:ext uri="{9D8B030D-6E8A-4147-A177-3AD203B41FA5}">
                      <a16:colId xmlns:a16="http://schemas.microsoft.com/office/drawing/2014/main" val="3249852673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3840862139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2672759806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2384141534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2702501847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1852141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Day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Outlook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Temp.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Humidity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Wind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Decision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18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Hot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617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Hot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9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82023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92498" y="3269560"/>
            <a:ext cx="95861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ubik"/>
              </a:rPr>
              <a:t>Now, humidity is the decision because it produces the highest score if outlook were sunny</a:t>
            </a:r>
            <a:r>
              <a:rPr lang="en-US" dirty="0" smtClean="0">
                <a:solidFill>
                  <a:srgbClr val="FF0000"/>
                </a:solidFill>
                <a:latin typeface="Rubik"/>
              </a:rPr>
              <a:t>.</a:t>
            </a:r>
          </a:p>
          <a:p>
            <a:endParaRPr lang="en-US" dirty="0">
              <a:solidFill>
                <a:srgbClr val="FF0000"/>
              </a:solidFill>
              <a:latin typeface="Rubik"/>
            </a:endParaRPr>
          </a:p>
          <a:p>
            <a:r>
              <a:rPr lang="en-US" dirty="0">
                <a:solidFill>
                  <a:srgbClr val="FF0000"/>
                </a:solidFill>
                <a:latin typeface="Rubik"/>
              </a:rPr>
              <a:t>At this point, decision will always be no if humidity were high.</a:t>
            </a:r>
            <a:endParaRPr lang="en-US" b="0" i="0" dirty="0">
              <a:solidFill>
                <a:srgbClr val="FF0000"/>
              </a:solidFill>
              <a:effectLst/>
              <a:latin typeface="Rubi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4129" y="5956174"/>
            <a:ext cx="9444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ubik"/>
              </a:rPr>
              <a:t>On the other hand, decision will always be yes if humidity were </a:t>
            </a:r>
            <a:r>
              <a:rPr lang="en-US" dirty="0" smtClean="0">
                <a:solidFill>
                  <a:srgbClr val="FF0000"/>
                </a:solidFill>
                <a:latin typeface="Rubik"/>
              </a:rPr>
              <a:t>normal</a:t>
            </a:r>
          </a:p>
          <a:p>
            <a:r>
              <a:rPr lang="en-US" dirty="0"/>
              <a:t>Finally, it means that we need to check the humidity and decide if outlook were sunny.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0000"/>
              </a:solidFill>
              <a:latin typeface="Rubik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34090"/>
              </p:ext>
            </p:extLst>
          </p:nvPr>
        </p:nvGraphicFramePr>
        <p:xfrm>
          <a:off x="2482452" y="4377302"/>
          <a:ext cx="7227096" cy="1394460"/>
        </p:xfrm>
        <a:graphic>
          <a:graphicData uri="http://schemas.openxmlformats.org/drawingml/2006/table">
            <a:tbl>
              <a:tblPr/>
              <a:tblGrid>
                <a:gridCol w="1204516">
                  <a:extLst>
                    <a:ext uri="{9D8B030D-6E8A-4147-A177-3AD203B41FA5}">
                      <a16:colId xmlns:a16="http://schemas.microsoft.com/office/drawing/2014/main" val="885609265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3914608341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1511401117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755276501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3470358420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2134170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Day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Outlook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Temp.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Humidity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Wind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Decision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3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435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7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7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242" y="2437534"/>
            <a:ext cx="5791702" cy="3642676"/>
          </a:xfrm>
        </p:spPr>
      </p:pic>
      <p:sp>
        <p:nvSpPr>
          <p:cNvPr id="5" name="Rectangle 4"/>
          <p:cNvSpPr/>
          <p:nvPr/>
        </p:nvSpPr>
        <p:spPr>
          <a:xfrm>
            <a:off x="1309351" y="1998251"/>
            <a:ext cx="8787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Finally, it means that we need to check the humidity and decide if outlook were sunny.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9437" y="4275786"/>
            <a:ext cx="2550017" cy="18044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Rain outlook on decision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112625"/>
              </p:ext>
            </p:extLst>
          </p:nvPr>
        </p:nvGraphicFramePr>
        <p:xfrm>
          <a:off x="2134722" y="805391"/>
          <a:ext cx="7227096" cy="2788920"/>
        </p:xfrm>
        <a:graphic>
          <a:graphicData uri="http://schemas.openxmlformats.org/drawingml/2006/table">
            <a:tbl>
              <a:tblPr/>
              <a:tblGrid>
                <a:gridCol w="1204516">
                  <a:extLst>
                    <a:ext uri="{9D8B030D-6E8A-4147-A177-3AD203B41FA5}">
                      <a16:colId xmlns:a16="http://schemas.microsoft.com/office/drawing/2014/main" val="2851980671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3187871110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4173108162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3970039870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2660178309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712571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Day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Outlook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Temp.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Humidity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Wind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Decision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32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Rain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736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Rain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22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Rain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046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Rain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82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Rain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56658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3839724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555555"/>
                </a:solidFill>
                <a:latin typeface="Rubik"/>
              </a:rPr>
              <a:t>1-Gain(Outlook=Rain </a:t>
            </a:r>
            <a:r>
              <a:rPr lang="en-US" dirty="0">
                <a:solidFill>
                  <a:srgbClr val="555555"/>
                </a:solidFill>
                <a:latin typeface="Rubik"/>
              </a:rPr>
              <a:t>| Temperature)</a:t>
            </a:r>
          </a:p>
          <a:p>
            <a:r>
              <a:rPr lang="en-US" dirty="0">
                <a:solidFill>
                  <a:srgbClr val="555555"/>
                </a:solidFill>
                <a:latin typeface="Rubik"/>
              </a:rPr>
              <a:t>2- Gain(Outlook=Rain | Humidity)</a:t>
            </a:r>
          </a:p>
          <a:p>
            <a:r>
              <a:rPr lang="en-US" dirty="0">
                <a:solidFill>
                  <a:srgbClr val="555555"/>
                </a:solidFill>
                <a:latin typeface="Rubik"/>
              </a:rPr>
              <a:t>3- Gain(Outlook=Rain | Wind</a:t>
            </a:r>
            <a:r>
              <a:rPr lang="en-US" dirty="0" smtClean="0">
                <a:solidFill>
                  <a:srgbClr val="555555"/>
                </a:solidFill>
                <a:latin typeface="Rubik"/>
              </a:rPr>
              <a:t>)</a:t>
            </a:r>
          </a:p>
          <a:p>
            <a:endParaRPr lang="en-US" dirty="0">
              <a:solidFill>
                <a:srgbClr val="FF0000"/>
              </a:solidFill>
              <a:latin typeface="Rubik"/>
            </a:endParaRPr>
          </a:p>
          <a:p>
            <a:r>
              <a:rPr lang="en-US" dirty="0">
                <a:solidFill>
                  <a:srgbClr val="FF0000"/>
                </a:solidFill>
                <a:latin typeface="Rubik"/>
              </a:rPr>
              <a:t>Here, wind produces the highest score if outlook were rain. That’s why, we need to check wind attribute in 2nd level if outlook were rain.</a:t>
            </a:r>
            <a:endParaRPr lang="en-US" b="0" i="0" dirty="0">
              <a:solidFill>
                <a:srgbClr val="FF0000"/>
              </a:solidFill>
              <a:effectLst/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7378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91" y="107548"/>
            <a:ext cx="10515600" cy="678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545508"/>
              </p:ext>
            </p:extLst>
          </p:nvPr>
        </p:nvGraphicFramePr>
        <p:xfrm>
          <a:off x="2482451" y="785611"/>
          <a:ext cx="7227096" cy="1859280"/>
        </p:xfrm>
        <a:graphic>
          <a:graphicData uri="http://schemas.openxmlformats.org/drawingml/2006/table">
            <a:tbl>
              <a:tblPr/>
              <a:tblGrid>
                <a:gridCol w="1204516">
                  <a:extLst>
                    <a:ext uri="{9D8B030D-6E8A-4147-A177-3AD203B41FA5}">
                      <a16:colId xmlns:a16="http://schemas.microsoft.com/office/drawing/2014/main" val="1134441669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370596788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195343535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3985843070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3264958143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3730037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Day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Outlook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Temp.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Humidity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Wind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Decision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7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Rain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41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Rain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69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Rain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087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98555" y="2953622"/>
            <a:ext cx="7975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Rubik"/>
              </a:rPr>
              <a:t>So, Decision </a:t>
            </a:r>
            <a:r>
              <a:rPr lang="en-US" dirty="0">
                <a:solidFill>
                  <a:srgbClr val="FF0000"/>
                </a:solidFill>
                <a:latin typeface="Rubik"/>
              </a:rPr>
              <a:t>will always be yes if wind were weak and outlook were rain.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7019"/>
              </p:ext>
            </p:extLst>
          </p:nvPr>
        </p:nvGraphicFramePr>
        <p:xfrm>
          <a:off x="2482451" y="3619011"/>
          <a:ext cx="7227096" cy="1394460"/>
        </p:xfrm>
        <a:graphic>
          <a:graphicData uri="http://schemas.openxmlformats.org/drawingml/2006/table">
            <a:tbl>
              <a:tblPr/>
              <a:tblGrid>
                <a:gridCol w="1204516">
                  <a:extLst>
                    <a:ext uri="{9D8B030D-6E8A-4147-A177-3AD203B41FA5}">
                      <a16:colId xmlns:a16="http://schemas.microsoft.com/office/drawing/2014/main" val="3726121826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2301511473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637936220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4174032146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1178261896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405124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Day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Outlook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Temp.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Humidity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Wind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Decision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582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Rain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49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Rain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645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98555" y="5306299"/>
            <a:ext cx="7691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Rubik"/>
              </a:rPr>
              <a:t>And decision </a:t>
            </a:r>
            <a:r>
              <a:rPr lang="en-US" dirty="0">
                <a:solidFill>
                  <a:srgbClr val="FF0000"/>
                </a:solidFill>
                <a:latin typeface="Rubik"/>
              </a:rPr>
              <a:t>will be always no if wind were strong and outlook were rain.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r>
              <a:rPr lang="en-US" dirty="0" smtClean="0"/>
              <a:t>Decision tree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349"/>
            <a:ext cx="10515600" cy="4351338"/>
          </a:xfrm>
        </p:spPr>
        <p:txBody>
          <a:bodyPr/>
          <a:lstStyle/>
          <a:p>
            <a:r>
              <a:rPr lang="en-US" dirty="0" smtClean="0"/>
              <a:t>So, decision </a:t>
            </a:r>
            <a:r>
              <a:rPr lang="en-US" dirty="0"/>
              <a:t>tree construction is over. We can use the following rules for </a:t>
            </a:r>
            <a:r>
              <a:rPr lang="en-US" dirty="0" err="1"/>
              <a:t>decisioning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90" y="2354636"/>
            <a:ext cx="5791702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Decision tree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00" y="3576637"/>
            <a:ext cx="10881575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Decision tree builds classification or regression models in the form of a tree structure. It breaks down a dataset into smaller and smaller subsets while at the same time an associated decision tree is incrementally developed.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final result is a tree with </a:t>
            </a:r>
            <a:r>
              <a:rPr lang="en-US" sz="2400" b="1" dirty="0"/>
              <a:t>decision nodes</a:t>
            </a:r>
            <a:r>
              <a:rPr lang="en-US" sz="2400" dirty="0"/>
              <a:t> and </a:t>
            </a:r>
            <a:r>
              <a:rPr lang="en-US" sz="2400" b="1" dirty="0"/>
              <a:t>leaf nodes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decision node (e.g., Outlook) has two or more branches (e.g., Sunny, Overcast and Rainy). Leaf node (e.g., Play) represents a classification or decision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The topmost decision node in a tree which corresponds to the best predictor called </a:t>
            </a:r>
            <a:r>
              <a:rPr lang="en-US" sz="2400" b="1" dirty="0"/>
              <a:t>root node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0" y="0"/>
            <a:ext cx="6581105" cy="33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tree:</a:t>
            </a:r>
            <a:r>
              <a:rPr lang="en-US" dirty="0"/>
              <a:t> ID3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6068" y="1120462"/>
            <a:ext cx="986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ID3 </a:t>
            </a:r>
            <a:r>
              <a:rPr lang="en-US" b="1" dirty="0"/>
              <a:t>Iterative </a:t>
            </a:r>
            <a:r>
              <a:rPr lang="en-US" b="1" dirty="0" err="1" smtClean="0"/>
              <a:t>Dichotomiser</a:t>
            </a:r>
            <a:r>
              <a:rPr lang="en-US" b="1" dirty="0" smtClean="0"/>
              <a:t>  </a:t>
            </a:r>
            <a:r>
              <a:rPr lang="en-US" dirty="0" smtClean="0"/>
              <a:t>is one of the most common decision tree algorithm.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4859" y="1751527"/>
            <a:ext cx="4867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summarize the ID3 algorithm as illustrated below</a:t>
            </a:r>
          </a:p>
          <a:p>
            <a:r>
              <a:rPr lang="en-US" dirty="0">
                <a:solidFill>
                  <a:srgbClr val="FF0000"/>
                </a:solidFill>
              </a:rPr>
              <a:t>Entropy(S) = ∑ – p(I) . 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p(I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Gain(S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A) = Entropy(S) – ∑ [ p(S|A)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.Entropy(S|A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 ]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3347" y="1489794"/>
            <a:ext cx="5711512" cy="52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7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30943"/>
            <a:ext cx="10515600" cy="4351338"/>
          </a:xfrm>
        </p:spPr>
        <p:txBody>
          <a:bodyPr/>
          <a:lstStyle/>
          <a:p>
            <a:r>
              <a:rPr lang="en-US" sz="2400" dirty="0"/>
              <a:t>We need to calculate the entropy first. Decision column consists of 14 instances and includes two labels: yes and no. There are 9 decisions labeled yes, and 5 decisions labeled no.</a:t>
            </a:r>
          </a:p>
          <a:p>
            <a:r>
              <a:rPr lang="en-US" sz="2400" dirty="0"/>
              <a:t>Entropy(Decision) = – p(Yes) . log</a:t>
            </a:r>
            <a:r>
              <a:rPr lang="en-US" sz="2400" baseline="-25000" dirty="0"/>
              <a:t>2</a:t>
            </a:r>
            <a:r>
              <a:rPr lang="en-US" sz="2400" dirty="0"/>
              <a:t>p(Yes) – p(No) . log</a:t>
            </a:r>
            <a:r>
              <a:rPr lang="en-US" sz="2400" baseline="-25000" dirty="0"/>
              <a:t>2</a:t>
            </a:r>
            <a:r>
              <a:rPr lang="en-US" sz="2400" dirty="0"/>
              <a:t>p(No)</a:t>
            </a:r>
          </a:p>
          <a:p>
            <a:r>
              <a:rPr lang="en-US" sz="2400" dirty="0"/>
              <a:t>Entropy(Decision) = – (9/14) . log</a:t>
            </a:r>
            <a:r>
              <a:rPr lang="en-US" sz="2400" baseline="-25000" dirty="0"/>
              <a:t>2</a:t>
            </a:r>
            <a:r>
              <a:rPr lang="en-US" sz="2400" dirty="0"/>
              <a:t>(9/14) – (5/14) . log</a:t>
            </a:r>
            <a:r>
              <a:rPr lang="en-US" sz="2400" baseline="-25000" dirty="0"/>
              <a:t>2</a:t>
            </a:r>
            <a:r>
              <a:rPr lang="en-US" sz="2400" dirty="0"/>
              <a:t>(5/14) = 0.940</a:t>
            </a:r>
          </a:p>
          <a:p>
            <a:r>
              <a:rPr lang="en-US" dirty="0">
                <a:solidFill>
                  <a:srgbClr val="FF0000"/>
                </a:solidFill>
              </a:rPr>
              <a:t>Now, we need to find the most dominant factor for </a:t>
            </a:r>
            <a:r>
              <a:rPr lang="en-US" dirty="0" smtClean="0">
                <a:solidFill>
                  <a:srgbClr val="FF0000"/>
                </a:solidFill>
              </a:rPr>
              <a:t>decision.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1" y="1304409"/>
            <a:ext cx="4248743" cy="2600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4891" y="0"/>
            <a:ext cx="5711512" cy="41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Wind factor on decision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Gain(Decision, Wind) = </a:t>
            </a:r>
            <a:r>
              <a:rPr lang="en-US" dirty="0">
                <a:solidFill>
                  <a:srgbClr val="FF0000"/>
                </a:solidFill>
              </a:rPr>
              <a:t>Entropy(Decision) </a:t>
            </a:r>
            <a:r>
              <a:rPr lang="en-US" dirty="0"/>
              <a:t>–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∑ [ p(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Decision|Wind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 . Entropy(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Decision|Wind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 ]</a:t>
            </a:r>
          </a:p>
          <a:p>
            <a:r>
              <a:rPr lang="en-US" dirty="0"/>
              <a:t>Wind attribute has two labels: weak and strong. We would reflect it to the formula.</a:t>
            </a:r>
          </a:p>
          <a:p>
            <a:r>
              <a:rPr lang="en-US" dirty="0"/>
              <a:t>Gain(Decision, Wind) = </a:t>
            </a:r>
            <a:r>
              <a:rPr lang="en-US" dirty="0">
                <a:solidFill>
                  <a:srgbClr val="FF0000"/>
                </a:solidFill>
              </a:rPr>
              <a:t>Entropy(Decision)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[ p(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Decision|Wind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=Weak) . Entropy(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Decision|Wind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=Weak) ]</a:t>
            </a:r>
            <a:r>
              <a:rPr lang="en-US" dirty="0"/>
              <a:t> – </a:t>
            </a:r>
            <a:r>
              <a:rPr lang="en-US" dirty="0">
                <a:solidFill>
                  <a:srgbClr val="7030A0"/>
                </a:solidFill>
              </a:rPr>
              <a:t>[ p(</a:t>
            </a:r>
            <a:r>
              <a:rPr lang="en-US" dirty="0" err="1">
                <a:solidFill>
                  <a:srgbClr val="7030A0"/>
                </a:solidFill>
              </a:rPr>
              <a:t>Decision|Wind</a:t>
            </a:r>
            <a:r>
              <a:rPr lang="en-US" dirty="0">
                <a:solidFill>
                  <a:srgbClr val="7030A0"/>
                </a:solidFill>
              </a:rPr>
              <a:t>=Strong) . Entropy(</a:t>
            </a:r>
            <a:r>
              <a:rPr lang="en-US" dirty="0" err="1">
                <a:solidFill>
                  <a:srgbClr val="7030A0"/>
                </a:solidFill>
              </a:rPr>
              <a:t>Decision|Wind</a:t>
            </a:r>
            <a:r>
              <a:rPr lang="en-US" dirty="0">
                <a:solidFill>
                  <a:srgbClr val="7030A0"/>
                </a:solidFill>
              </a:rPr>
              <a:t>=Strong) ]</a:t>
            </a:r>
          </a:p>
          <a:p>
            <a:r>
              <a:rPr lang="en-US" dirty="0"/>
              <a:t>Now, we need to calculate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Decision|Wind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=Weak) </a:t>
            </a:r>
            <a:r>
              <a:rPr lang="en-US" dirty="0"/>
              <a:t>and 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Decision|Wind</a:t>
            </a:r>
            <a:r>
              <a:rPr lang="en-US" dirty="0">
                <a:solidFill>
                  <a:srgbClr val="7030A0"/>
                </a:solidFill>
              </a:rPr>
              <a:t>=Strong) </a:t>
            </a:r>
            <a:r>
              <a:rPr lang="en-US" dirty="0"/>
              <a:t>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Weak wind factor on </a:t>
            </a:r>
            <a:r>
              <a:rPr lang="en-US" b="1" dirty="0" smtClean="0"/>
              <a:t>decision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982552"/>
              </p:ext>
            </p:extLst>
          </p:nvPr>
        </p:nvGraphicFramePr>
        <p:xfrm>
          <a:off x="2210804" y="1188387"/>
          <a:ext cx="7229478" cy="4183380"/>
        </p:xfrm>
        <a:graphic>
          <a:graphicData uri="http://schemas.openxmlformats.org/drawingml/2006/table">
            <a:tbl>
              <a:tblPr/>
              <a:tblGrid>
                <a:gridCol w="1204913">
                  <a:extLst>
                    <a:ext uri="{9D8B030D-6E8A-4147-A177-3AD203B41FA5}">
                      <a16:colId xmlns:a16="http://schemas.microsoft.com/office/drawing/2014/main" val="1597620250"/>
                    </a:ext>
                  </a:extLst>
                </a:gridCol>
                <a:gridCol w="1204913">
                  <a:extLst>
                    <a:ext uri="{9D8B030D-6E8A-4147-A177-3AD203B41FA5}">
                      <a16:colId xmlns:a16="http://schemas.microsoft.com/office/drawing/2014/main" val="4199508573"/>
                    </a:ext>
                  </a:extLst>
                </a:gridCol>
                <a:gridCol w="1204913">
                  <a:extLst>
                    <a:ext uri="{9D8B030D-6E8A-4147-A177-3AD203B41FA5}">
                      <a16:colId xmlns:a16="http://schemas.microsoft.com/office/drawing/2014/main" val="1277641475"/>
                    </a:ext>
                  </a:extLst>
                </a:gridCol>
                <a:gridCol w="1204913">
                  <a:extLst>
                    <a:ext uri="{9D8B030D-6E8A-4147-A177-3AD203B41FA5}">
                      <a16:colId xmlns:a16="http://schemas.microsoft.com/office/drawing/2014/main" val="2239959838"/>
                    </a:ext>
                  </a:extLst>
                </a:gridCol>
                <a:gridCol w="1204913">
                  <a:extLst>
                    <a:ext uri="{9D8B030D-6E8A-4147-A177-3AD203B41FA5}">
                      <a16:colId xmlns:a16="http://schemas.microsoft.com/office/drawing/2014/main" val="2199167157"/>
                    </a:ext>
                  </a:extLst>
                </a:gridCol>
                <a:gridCol w="1204913">
                  <a:extLst>
                    <a:ext uri="{9D8B030D-6E8A-4147-A177-3AD203B41FA5}">
                      <a16:colId xmlns:a16="http://schemas.microsoft.com/office/drawing/2014/main" val="3545320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Day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Outlook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Temp.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Humidity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Wind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Decision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37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Hot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461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Overcast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Hot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98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Rain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746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Rain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34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194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4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Rain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84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13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Overcast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Hot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2103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38200" y="5371767"/>
            <a:ext cx="10868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Rubik"/>
              </a:rPr>
              <a:t>There are 8 instances for weak wind. Decision of 2 items are no and 6 items are yes as illustrated below</a:t>
            </a:r>
            <a:r>
              <a:rPr lang="en-US" dirty="0" smtClean="0">
                <a:solidFill>
                  <a:srgbClr val="555555"/>
                </a:solidFill>
                <a:latin typeface="Rubik"/>
              </a:rPr>
              <a:t>.</a:t>
            </a:r>
          </a:p>
          <a:p>
            <a:endParaRPr lang="en-US" dirty="0">
              <a:solidFill>
                <a:srgbClr val="555555"/>
              </a:solidFill>
              <a:latin typeface="Rubik"/>
            </a:endParaRPr>
          </a:p>
          <a:p>
            <a:r>
              <a:rPr lang="en-US" dirty="0">
                <a:solidFill>
                  <a:srgbClr val="555555"/>
                </a:solidFill>
                <a:latin typeface="Rubik"/>
              </a:rPr>
              <a:t>1- Entropy(Decision</a:t>
            </a:r>
            <a:r>
              <a:rPr lang="en-US" dirty="0" smtClean="0">
                <a:solidFill>
                  <a:srgbClr val="555555"/>
                </a:solidFill>
                <a:latin typeface="Rubik"/>
              </a:rPr>
              <a:t>| Wind=Weak</a:t>
            </a:r>
            <a:r>
              <a:rPr lang="en-US" dirty="0">
                <a:solidFill>
                  <a:srgbClr val="555555"/>
                </a:solidFill>
                <a:latin typeface="Rubik"/>
              </a:rPr>
              <a:t>) = – p(No) . log</a:t>
            </a:r>
            <a:r>
              <a:rPr lang="en-US" baseline="-25000" dirty="0">
                <a:solidFill>
                  <a:srgbClr val="555555"/>
                </a:solidFill>
                <a:latin typeface="Rubik"/>
              </a:rPr>
              <a:t>2</a:t>
            </a:r>
            <a:r>
              <a:rPr lang="en-US" dirty="0">
                <a:solidFill>
                  <a:srgbClr val="555555"/>
                </a:solidFill>
                <a:latin typeface="Rubik"/>
              </a:rPr>
              <a:t>p(No) – p(Yes) . log</a:t>
            </a:r>
            <a:r>
              <a:rPr lang="en-US" baseline="-25000" dirty="0">
                <a:solidFill>
                  <a:srgbClr val="555555"/>
                </a:solidFill>
                <a:latin typeface="Rubik"/>
              </a:rPr>
              <a:t>2</a:t>
            </a:r>
            <a:r>
              <a:rPr lang="en-US" dirty="0">
                <a:solidFill>
                  <a:srgbClr val="555555"/>
                </a:solidFill>
                <a:latin typeface="Rubik"/>
              </a:rPr>
              <a:t>p(Yes)</a:t>
            </a:r>
          </a:p>
          <a:p>
            <a:r>
              <a:rPr lang="en-US" dirty="0">
                <a:solidFill>
                  <a:srgbClr val="555555"/>
                </a:solidFill>
                <a:latin typeface="Rubik"/>
              </a:rPr>
              <a:t>2- Entropy(Decision</a:t>
            </a:r>
            <a:r>
              <a:rPr lang="en-US" dirty="0" smtClean="0">
                <a:solidFill>
                  <a:srgbClr val="555555"/>
                </a:solidFill>
                <a:latin typeface="Rubik"/>
              </a:rPr>
              <a:t>| Wind=Weak</a:t>
            </a:r>
            <a:r>
              <a:rPr lang="en-US" dirty="0">
                <a:solidFill>
                  <a:srgbClr val="555555"/>
                </a:solidFill>
                <a:latin typeface="Rubik"/>
              </a:rPr>
              <a:t>) = – (2/8) . log</a:t>
            </a:r>
            <a:r>
              <a:rPr lang="en-US" baseline="-25000" dirty="0">
                <a:solidFill>
                  <a:srgbClr val="555555"/>
                </a:solidFill>
                <a:latin typeface="Rubik"/>
              </a:rPr>
              <a:t>2</a:t>
            </a:r>
            <a:r>
              <a:rPr lang="en-US" dirty="0">
                <a:solidFill>
                  <a:srgbClr val="555555"/>
                </a:solidFill>
                <a:latin typeface="Rubik"/>
              </a:rPr>
              <a:t>(2/8) – (6/8) . log</a:t>
            </a:r>
            <a:r>
              <a:rPr lang="en-US" baseline="-25000" dirty="0">
                <a:solidFill>
                  <a:srgbClr val="555555"/>
                </a:solidFill>
                <a:latin typeface="Rubik"/>
              </a:rPr>
              <a:t>2</a:t>
            </a:r>
            <a:r>
              <a:rPr lang="en-US" dirty="0">
                <a:solidFill>
                  <a:srgbClr val="555555"/>
                </a:solidFill>
                <a:latin typeface="Rubik"/>
              </a:rPr>
              <a:t>(6/8) = 0.811</a:t>
            </a:r>
            <a:endParaRPr lang="en-US" b="0" i="0" dirty="0">
              <a:solidFill>
                <a:srgbClr val="555555"/>
              </a:solidFill>
              <a:effectLst/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84156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7424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Strong wind factor on decision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703968"/>
              </p:ext>
            </p:extLst>
          </p:nvPr>
        </p:nvGraphicFramePr>
        <p:xfrm>
          <a:off x="2471158" y="1043189"/>
          <a:ext cx="7249683" cy="3253740"/>
        </p:xfrm>
        <a:graphic>
          <a:graphicData uri="http://schemas.openxmlformats.org/drawingml/2006/table">
            <a:tbl>
              <a:tblPr/>
              <a:tblGrid>
                <a:gridCol w="1227103">
                  <a:extLst>
                    <a:ext uri="{9D8B030D-6E8A-4147-A177-3AD203B41FA5}">
                      <a16:colId xmlns:a16="http://schemas.microsoft.com/office/drawing/2014/main" val="1678582095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541180324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1723800233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3501031865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358502555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3055199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Day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Outlook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Temp.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Humidity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Wind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Decision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06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Hot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6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Rain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0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Overcast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25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Sunny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13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Overcast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36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Rain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028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5910" y="4489798"/>
            <a:ext cx="11603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55555"/>
                </a:solidFill>
              </a:rPr>
              <a:t>Here, there are 6 instances for strong wind. Decision is divided into two equal parts.</a:t>
            </a:r>
          </a:p>
          <a:p>
            <a:r>
              <a:rPr lang="en-US" sz="1600" dirty="0">
                <a:solidFill>
                  <a:srgbClr val="555555"/>
                </a:solidFill>
              </a:rPr>
              <a:t>1- Entropy(</a:t>
            </a:r>
            <a:r>
              <a:rPr lang="en-US" sz="1600" dirty="0" err="1">
                <a:solidFill>
                  <a:srgbClr val="555555"/>
                </a:solidFill>
              </a:rPr>
              <a:t>Decision|Wind</a:t>
            </a:r>
            <a:r>
              <a:rPr lang="en-US" sz="1600" dirty="0">
                <a:solidFill>
                  <a:srgbClr val="555555"/>
                </a:solidFill>
              </a:rPr>
              <a:t>=Strong) = – p(No) . log</a:t>
            </a:r>
            <a:r>
              <a:rPr lang="en-US" sz="1600" baseline="-25000" dirty="0">
                <a:solidFill>
                  <a:srgbClr val="555555"/>
                </a:solidFill>
              </a:rPr>
              <a:t>2</a:t>
            </a:r>
            <a:r>
              <a:rPr lang="en-US" sz="1600" dirty="0">
                <a:solidFill>
                  <a:srgbClr val="555555"/>
                </a:solidFill>
              </a:rPr>
              <a:t>p(No) – p(Yes) . log</a:t>
            </a:r>
            <a:r>
              <a:rPr lang="en-US" sz="1600" baseline="-25000" dirty="0">
                <a:solidFill>
                  <a:srgbClr val="555555"/>
                </a:solidFill>
              </a:rPr>
              <a:t>2</a:t>
            </a:r>
            <a:r>
              <a:rPr lang="en-US" sz="1600" dirty="0">
                <a:solidFill>
                  <a:srgbClr val="555555"/>
                </a:solidFill>
              </a:rPr>
              <a:t>p(Yes)</a:t>
            </a:r>
          </a:p>
          <a:p>
            <a:r>
              <a:rPr lang="en-US" sz="1600" dirty="0">
                <a:solidFill>
                  <a:srgbClr val="555555"/>
                </a:solidFill>
              </a:rPr>
              <a:t>2- Entropy(</a:t>
            </a:r>
            <a:r>
              <a:rPr lang="en-US" sz="1600" dirty="0" err="1">
                <a:solidFill>
                  <a:srgbClr val="555555"/>
                </a:solidFill>
              </a:rPr>
              <a:t>Decision|Wind</a:t>
            </a:r>
            <a:r>
              <a:rPr lang="en-US" sz="1600" dirty="0">
                <a:solidFill>
                  <a:srgbClr val="555555"/>
                </a:solidFill>
              </a:rPr>
              <a:t>=Strong) = – (3/6) . log</a:t>
            </a:r>
            <a:r>
              <a:rPr lang="en-US" sz="1600" baseline="-25000" dirty="0">
                <a:solidFill>
                  <a:srgbClr val="555555"/>
                </a:solidFill>
              </a:rPr>
              <a:t>2</a:t>
            </a:r>
            <a:r>
              <a:rPr lang="en-US" sz="1600" dirty="0">
                <a:solidFill>
                  <a:srgbClr val="555555"/>
                </a:solidFill>
              </a:rPr>
              <a:t>(3/6) – (3/6) . log</a:t>
            </a:r>
            <a:r>
              <a:rPr lang="en-US" sz="1600" baseline="-25000" dirty="0">
                <a:solidFill>
                  <a:srgbClr val="555555"/>
                </a:solidFill>
              </a:rPr>
              <a:t>2</a:t>
            </a:r>
            <a:r>
              <a:rPr lang="en-US" sz="1600" dirty="0">
                <a:solidFill>
                  <a:srgbClr val="555555"/>
                </a:solidFill>
              </a:rPr>
              <a:t>(3/6) = </a:t>
            </a:r>
            <a:r>
              <a:rPr lang="en-US" sz="1600" dirty="0" smtClean="0">
                <a:solidFill>
                  <a:srgbClr val="555555"/>
                </a:solidFill>
              </a:rPr>
              <a:t>1</a:t>
            </a:r>
          </a:p>
          <a:p>
            <a:endParaRPr lang="en-US" sz="1600" dirty="0">
              <a:solidFill>
                <a:srgbClr val="555555"/>
              </a:solidFill>
            </a:endParaRPr>
          </a:p>
          <a:p>
            <a:r>
              <a:rPr lang="en-US" sz="1600" dirty="0">
                <a:solidFill>
                  <a:srgbClr val="555555"/>
                </a:solidFill>
              </a:rPr>
              <a:t>Now, we can turn back to Gain(Decision, Wind) equation</a:t>
            </a:r>
            <a:r>
              <a:rPr lang="en-US" sz="1600" dirty="0" smtClean="0">
                <a:solidFill>
                  <a:srgbClr val="555555"/>
                </a:solidFill>
              </a:rPr>
              <a:t>.</a:t>
            </a:r>
          </a:p>
          <a:p>
            <a:endParaRPr lang="en-US" sz="1600" dirty="0">
              <a:solidFill>
                <a:srgbClr val="555555"/>
              </a:solidFill>
            </a:endParaRPr>
          </a:p>
          <a:p>
            <a:r>
              <a:rPr lang="en-US" sz="1600" dirty="0">
                <a:solidFill>
                  <a:srgbClr val="555555"/>
                </a:solidFill>
              </a:rPr>
              <a:t>Gain(Decision, Wind) = Entropy(Decision) – [ p(</a:t>
            </a:r>
            <a:r>
              <a:rPr lang="en-US" sz="1600" dirty="0" err="1">
                <a:solidFill>
                  <a:srgbClr val="555555"/>
                </a:solidFill>
              </a:rPr>
              <a:t>Decision|Wind</a:t>
            </a:r>
            <a:r>
              <a:rPr lang="en-US" sz="1600" dirty="0">
                <a:solidFill>
                  <a:srgbClr val="555555"/>
                </a:solidFill>
              </a:rPr>
              <a:t>=Weak) . Entropy(</a:t>
            </a:r>
            <a:r>
              <a:rPr lang="en-US" sz="1600" dirty="0" err="1">
                <a:solidFill>
                  <a:srgbClr val="555555"/>
                </a:solidFill>
              </a:rPr>
              <a:t>Decision|Wind</a:t>
            </a:r>
            <a:r>
              <a:rPr lang="en-US" sz="1600" dirty="0">
                <a:solidFill>
                  <a:srgbClr val="555555"/>
                </a:solidFill>
              </a:rPr>
              <a:t>=Weak) ] – </a:t>
            </a:r>
            <a:r>
              <a:rPr lang="en-US" sz="1600" dirty="0" smtClean="0">
                <a:solidFill>
                  <a:srgbClr val="555555"/>
                </a:solidFill>
              </a:rPr>
              <a:t>p(</a:t>
            </a:r>
            <a:r>
              <a:rPr lang="en-US" sz="1600" dirty="0" err="1" smtClean="0">
                <a:solidFill>
                  <a:srgbClr val="555555"/>
                </a:solidFill>
              </a:rPr>
              <a:t>Decision|Wind</a:t>
            </a:r>
            <a:r>
              <a:rPr lang="en-US" sz="1600" dirty="0" smtClean="0">
                <a:solidFill>
                  <a:srgbClr val="555555"/>
                </a:solidFill>
              </a:rPr>
              <a:t>=Strong</a:t>
            </a:r>
            <a:r>
              <a:rPr lang="en-US" sz="1600" dirty="0">
                <a:solidFill>
                  <a:srgbClr val="555555"/>
                </a:solidFill>
              </a:rPr>
              <a:t>) </a:t>
            </a:r>
            <a:r>
              <a:rPr lang="en-US" sz="1600" dirty="0" smtClean="0">
                <a:solidFill>
                  <a:srgbClr val="555555"/>
                </a:solidFill>
              </a:rPr>
              <a:t>. Entropy(</a:t>
            </a:r>
            <a:r>
              <a:rPr lang="en-US" sz="1600" dirty="0" err="1" smtClean="0">
                <a:solidFill>
                  <a:srgbClr val="555555"/>
                </a:solidFill>
              </a:rPr>
              <a:t>Decision|Wind</a:t>
            </a:r>
            <a:r>
              <a:rPr lang="en-US" sz="1600" dirty="0" smtClean="0">
                <a:solidFill>
                  <a:srgbClr val="555555"/>
                </a:solidFill>
              </a:rPr>
              <a:t>=Strong</a:t>
            </a:r>
            <a:r>
              <a:rPr lang="en-US" sz="1600" dirty="0">
                <a:solidFill>
                  <a:srgbClr val="555555"/>
                </a:solidFill>
              </a:rPr>
              <a:t>) ] </a:t>
            </a:r>
            <a:endParaRPr lang="en-US" sz="1600" dirty="0" smtClean="0">
              <a:solidFill>
                <a:srgbClr val="555555"/>
              </a:solidFill>
            </a:endParaRPr>
          </a:p>
          <a:p>
            <a:r>
              <a:rPr lang="en-US" sz="1600" dirty="0" smtClean="0">
                <a:solidFill>
                  <a:srgbClr val="555555"/>
                </a:solidFill>
              </a:rPr>
              <a:t>= </a:t>
            </a:r>
            <a:r>
              <a:rPr lang="en-US" sz="1600" dirty="0">
                <a:solidFill>
                  <a:srgbClr val="555555"/>
                </a:solidFill>
              </a:rPr>
              <a:t>0.940 – [ (8/14) . 0.811 ] – [ (6/14). 1] = 0.048</a:t>
            </a:r>
            <a:endParaRPr lang="en-US" sz="1600" b="0" i="0" dirty="0">
              <a:solidFill>
                <a:srgbClr val="55555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914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factors on decision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1" y="1374864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555555"/>
                </a:solidFill>
              </a:rPr>
              <a:t>Now, we can turn back to Gain(Decision, Wind) equation.</a:t>
            </a:r>
          </a:p>
          <a:p>
            <a:endParaRPr lang="en-US" dirty="0">
              <a:solidFill>
                <a:srgbClr val="555555"/>
              </a:solidFill>
            </a:endParaRPr>
          </a:p>
          <a:p>
            <a:r>
              <a:rPr lang="en-US" dirty="0">
                <a:solidFill>
                  <a:srgbClr val="555555"/>
                </a:solidFill>
              </a:rPr>
              <a:t>Gain(Decision, Wind) = Entropy(Decision) – [ p(</a:t>
            </a:r>
            <a:r>
              <a:rPr lang="en-US" dirty="0" err="1">
                <a:solidFill>
                  <a:srgbClr val="555555"/>
                </a:solidFill>
              </a:rPr>
              <a:t>Decision|Wind</a:t>
            </a:r>
            <a:r>
              <a:rPr lang="en-US" dirty="0">
                <a:solidFill>
                  <a:srgbClr val="555555"/>
                </a:solidFill>
              </a:rPr>
              <a:t>=Weak) . Entropy(</a:t>
            </a:r>
            <a:r>
              <a:rPr lang="en-US" dirty="0" err="1">
                <a:solidFill>
                  <a:srgbClr val="555555"/>
                </a:solidFill>
              </a:rPr>
              <a:t>Decision|Wind</a:t>
            </a:r>
            <a:r>
              <a:rPr lang="en-US" dirty="0">
                <a:solidFill>
                  <a:srgbClr val="555555"/>
                </a:solidFill>
              </a:rPr>
              <a:t>=Weak) ] – p(</a:t>
            </a:r>
            <a:r>
              <a:rPr lang="en-US" dirty="0" err="1">
                <a:solidFill>
                  <a:srgbClr val="555555"/>
                </a:solidFill>
              </a:rPr>
              <a:t>Decision|Wind</a:t>
            </a:r>
            <a:r>
              <a:rPr lang="en-US" dirty="0">
                <a:solidFill>
                  <a:srgbClr val="555555"/>
                </a:solidFill>
              </a:rPr>
              <a:t>=Strong) </a:t>
            </a:r>
            <a:r>
              <a:rPr lang="en-US" dirty="0" smtClean="0">
                <a:solidFill>
                  <a:srgbClr val="555555"/>
                </a:solidFill>
              </a:rPr>
              <a:t>.Entropy(</a:t>
            </a:r>
            <a:r>
              <a:rPr lang="en-US" dirty="0" err="1" smtClean="0">
                <a:solidFill>
                  <a:srgbClr val="555555"/>
                </a:solidFill>
              </a:rPr>
              <a:t>Decision|Wind</a:t>
            </a:r>
            <a:r>
              <a:rPr lang="en-US" dirty="0" smtClean="0">
                <a:solidFill>
                  <a:srgbClr val="555555"/>
                </a:solidFill>
              </a:rPr>
              <a:t>=Strong</a:t>
            </a:r>
            <a:r>
              <a:rPr lang="en-US" dirty="0">
                <a:solidFill>
                  <a:srgbClr val="555555"/>
                </a:solidFill>
              </a:rPr>
              <a:t>) ] </a:t>
            </a:r>
          </a:p>
          <a:p>
            <a:r>
              <a:rPr lang="en-US" dirty="0">
                <a:solidFill>
                  <a:srgbClr val="555555"/>
                </a:solidFill>
              </a:rPr>
              <a:t>= 0.940 – [ (8/14) . 0.811 ] – [ (6/14). 1] = 0.048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/>
              <a:t>calculation on the other columns.</a:t>
            </a:r>
          </a:p>
          <a:p>
            <a:r>
              <a:rPr lang="en-US" dirty="0"/>
              <a:t>1- Gain(Decision, Outlook) = 0.246</a:t>
            </a:r>
          </a:p>
          <a:p>
            <a:r>
              <a:rPr lang="en-US" dirty="0"/>
              <a:t>2- </a:t>
            </a:r>
            <a:r>
              <a:rPr lang="en-US" dirty="0" smtClean="0"/>
              <a:t>Gain(Decision</a:t>
            </a:r>
            <a:r>
              <a:rPr lang="en-US" dirty="0"/>
              <a:t>, </a:t>
            </a:r>
            <a:r>
              <a:rPr lang="en-US" dirty="0" smtClean="0"/>
              <a:t>Temperature) </a:t>
            </a:r>
            <a:r>
              <a:rPr lang="en-US" dirty="0"/>
              <a:t>= 0.029</a:t>
            </a:r>
          </a:p>
          <a:p>
            <a:r>
              <a:rPr lang="en-US" dirty="0"/>
              <a:t>3- Gain(Decision, Humidity) = 0.151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node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seen, outlook factor on decision produces the highest score. That’s why, outlook decision will appear in the root node of the tree.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Now, we need to test dataset for custom subsets of outlook attribute.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90" y="3044901"/>
            <a:ext cx="5540220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765</Words>
  <Application>Microsoft Office PowerPoint</Application>
  <PresentationFormat>Widescreen</PresentationFormat>
  <Paragraphs>367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Rubik</vt:lpstr>
      <vt:lpstr>Office Theme</vt:lpstr>
      <vt:lpstr>Decision Tree</vt:lpstr>
      <vt:lpstr>Decision tree</vt:lpstr>
      <vt:lpstr>Decision tree: ID3 Algorithm</vt:lpstr>
      <vt:lpstr>ID3 Algorithm</vt:lpstr>
      <vt:lpstr>Wind factor on decision </vt:lpstr>
      <vt:lpstr>Weak wind factor on decision</vt:lpstr>
      <vt:lpstr>Strong wind factor on decision </vt:lpstr>
      <vt:lpstr>Other factors on decision </vt:lpstr>
      <vt:lpstr>Root node Selection</vt:lpstr>
      <vt:lpstr>Overcast outlook on decision </vt:lpstr>
      <vt:lpstr>Sunny outlook on decision </vt:lpstr>
      <vt:lpstr>Decision</vt:lpstr>
      <vt:lpstr>Decision</vt:lpstr>
      <vt:lpstr>Rain outlook on decision </vt:lpstr>
      <vt:lpstr>Decision</vt:lpstr>
      <vt:lpstr>Decision tree Construction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Saeeda Kanwal</dc:creator>
  <cp:lastModifiedBy>Saeeda Kanwal</cp:lastModifiedBy>
  <cp:revision>33</cp:revision>
  <dcterms:created xsi:type="dcterms:W3CDTF">2019-04-23T10:17:02Z</dcterms:created>
  <dcterms:modified xsi:type="dcterms:W3CDTF">2019-04-24T04:00:20Z</dcterms:modified>
</cp:coreProperties>
</file>